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55"/>
  </p:notesMasterIdLst>
  <p:sldIdLst>
    <p:sldId id="361" r:id="rId2"/>
    <p:sldId id="268" r:id="rId3"/>
    <p:sldId id="306" r:id="rId4"/>
    <p:sldId id="270" r:id="rId5"/>
    <p:sldId id="271" r:id="rId6"/>
    <p:sldId id="349" r:id="rId7"/>
    <p:sldId id="362" r:id="rId8"/>
    <p:sldId id="338" r:id="rId9"/>
    <p:sldId id="311" r:id="rId10"/>
    <p:sldId id="316" r:id="rId11"/>
    <p:sldId id="317" r:id="rId12"/>
    <p:sldId id="318" r:id="rId13"/>
    <p:sldId id="319" r:id="rId14"/>
    <p:sldId id="320" r:id="rId15"/>
    <p:sldId id="321" r:id="rId16"/>
    <p:sldId id="312" r:id="rId17"/>
    <p:sldId id="273" r:id="rId18"/>
    <p:sldId id="274" r:id="rId19"/>
    <p:sldId id="275" r:id="rId20"/>
    <p:sldId id="276" r:id="rId21"/>
    <p:sldId id="277" r:id="rId22"/>
    <p:sldId id="278" r:id="rId23"/>
    <p:sldId id="347" r:id="rId24"/>
    <p:sldId id="279" r:id="rId25"/>
    <p:sldId id="280" r:id="rId26"/>
    <p:sldId id="281" r:id="rId27"/>
    <p:sldId id="282" r:id="rId28"/>
    <p:sldId id="363" r:id="rId29"/>
    <p:sldId id="328" r:id="rId30"/>
    <p:sldId id="313" r:id="rId31"/>
    <p:sldId id="323" r:id="rId32"/>
    <p:sldId id="324" r:id="rId33"/>
    <p:sldId id="325" r:id="rId34"/>
    <p:sldId id="326" r:id="rId35"/>
    <p:sldId id="350" r:id="rId36"/>
    <p:sldId id="327" r:id="rId37"/>
    <p:sldId id="314" r:id="rId38"/>
    <p:sldId id="285" r:id="rId39"/>
    <p:sldId id="286" r:id="rId40"/>
    <p:sldId id="351" r:id="rId41"/>
    <p:sldId id="289" r:id="rId42"/>
    <p:sldId id="352" r:id="rId43"/>
    <p:sldId id="353" r:id="rId44"/>
    <p:sldId id="354" r:id="rId45"/>
    <p:sldId id="355" r:id="rId46"/>
    <p:sldId id="293" r:id="rId47"/>
    <p:sldId id="364" r:id="rId48"/>
    <p:sldId id="359" r:id="rId49"/>
    <p:sldId id="366" r:id="rId50"/>
    <p:sldId id="356" r:id="rId51"/>
    <p:sldId id="357" r:id="rId52"/>
    <p:sldId id="358" r:id="rId53"/>
    <p:sldId id="360" r:id="rId54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lnSpc>
        <a:spcPts val="2350"/>
      </a:lnSpc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lnSpc>
        <a:spcPts val="2350"/>
      </a:lnSpc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lnSpc>
        <a:spcPts val="2350"/>
      </a:lnSpc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lnSpc>
        <a:spcPts val="2350"/>
      </a:lnSpc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lnSpc>
        <a:spcPts val="2350"/>
      </a:lnSpc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1D1"/>
    <a:srgbClr val="FFFFFF"/>
    <a:srgbClr val="DDDDDD"/>
    <a:srgbClr val="FFD1D1"/>
    <a:srgbClr val="0C325C"/>
    <a:srgbClr val="F2E6E6"/>
    <a:srgbClr val="F4E0E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51" autoAdjust="0"/>
  </p:normalViewPr>
  <p:slideViewPr>
    <p:cSldViewPr snapToObjects="1">
      <p:cViewPr varScale="1">
        <p:scale>
          <a:sx n="96" d="100"/>
          <a:sy n="96" d="100"/>
        </p:scale>
        <p:origin x="1500" y="60"/>
      </p:cViewPr>
      <p:guideLst>
        <p:guide orient="horz" pos="845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lnSpc>
                <a:spcPct val="100000"/>
              </a:lnSpc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lnSpc>
                <a:spcPct val="100000"/>
              </a:lnSpc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Textmasterformate durch Klicken bearbeiten</a:t>
            </a:r>
          </a:p>
          <a:p>
            <a:pPr lvl="1"/>
            <a:r>
              <a:rPr lang="en-US" altLang="zh-CN" noProof="0" smtClean="0"/>
              <a:t>Zweite Ebene</a:t>
            </a:r>
          </a:p>
          <a:p>
            <a:pPr lvl="2"/>
            <a:r>
              <a:rPr lang="en-US" altLang="zh-CN" noProof="0" smtClean="0"/>
              <a:t>Dritte Ebene</a:t>
            </a:r>
          </a:p>
          <a:p>
            <a:pPr lvl="3"/>
            <a:r>
              <a:rPr lang="en-US" altLang="zh-CN" noProof="0" smtClean="0"/>
              <a:t>Vierte Ebene</a:t>
            </a:r>
          </a:p>
          <a:p>
            <a:pPr lvl="4"/>
            <a:r>
              <a:rPr lang="en-US" altLang="zh-CN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lnSpc>
                <a:spcPct val="100000"/>
              </a:lnSpc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lnSpc>
                <a:spcPct val="100000"/>
              </a:lnSpc>
              <a:defRPr sz="1300"/>
            </a:lvl1pPr>
          </a:lstStyle>
          <a:p>
            <a:fld id="{B7E20201-D3CF-4DC9-9621-1292D4362A76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99E935-31FF-4192-98BB-B65820BC291C}" type="slidenum">
              <a:rPr lang="en-US" altLang="zh-CN" sz="1300"/>
              <a:pPr/>
              <a:t>9</a:t>
            </a:fld>
            <a:endParaRPr lang="en-US" altLang="zh-CN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C522A6-964A-41B4-AE28-C94CF98CB4CA}" type="slidenum">
              <a:rPr lang="en-US" altLang="zh-CN" sz="1300"/>
              <a:pPr/>
              <a:t>18</a:t>
            </a:fld>
            <a:endParaRPr lang="en-US" altLang="zh-CN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75C50C-CC5F-430F-9C3A-E6B51EB791ED}" type="slidenum">
              <a:rPr lang="en-US" altLang="zh-CN" sz="1300"/>
              <a:pPr/>
              <a:t>19</a:t>
            </a:fld>
            <a:endParaRPr lang="en-US" altLang="zh-CN" sz="13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DB85D8-2D11-4E75-AC6E-323F6D185726}" type="slidenum">
              <a:rPr lang="en-US" altLang="zh-CN" sz="1300"/>
              <a:pPr/>
              <a:t>20</a:t>
            </a:fld>
            <a:endParaRPr lang="en-US" altLang="zh-CN" sz="13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AD88F6-3F7C-4E4C-8CA0-746606A990B8}" type="slidenum">
              <a:rPr lang="en-US" altLang="zh-CN" sz="1300"/>
              <a:pPr/>
              <a:t>21</a:t>
            </a:fld>
            <a:endParaRPr lang="en-US" altLang="zh-CN" sz="13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269DB6-A66B-409C-8D84-812798589A76}" type="slidenum">
              <a:rPr lang="en-US" altLang="zh-CN" sz="1300"/>
              <a:pPr/>
              <a:t>22</a:t>
            </a:fld>
            <a:endParaRPr lang="en-US" altLang="zh-CN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109AA6-868B-4023-9F15-6B7ADF90F8D1}" type="slidenum">
              <a:rPr lang="en-US" altLang="zh-CN" sz="1300"/>
              <a:pPr/>
              <a:t>23</a:t>
            </a:fld>
            <a:endParaRPr lang="en-US" altLang="zh-CN" sz="13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536293-D073-45DD-9D93-3AD96010A1F1}" type="slidenum">
              <a:rPr lang="en-US" altLang="zh-CN" sz="1300"/>
              <a:pPr/>
              <a:t>24</a:t>
            </a:fld>
            <a:endParaRPr lang="en-US" altLang="zh-CN" sz="13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D6E3E7-B07D-44D9-91C2-CD3FB675437A}" type="slidenum">
              <a:rPr lang="en-US" altLang="zh-CN" sz="1300"/>
              <a:pPr/>
              <a:t>25</a:t>
            </a:fld>
            <a:endParaRPr lang="en-US" altLang="zh-CN" sz="13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48ED90-8D6B-4907-99F2-C9F612EB14FA}" type="slidenum">
              <a:rPr lang="en-US" altLang="zh-CN" sz="1300"/>
              <a:pPr/>
              <a:t>26</a:t>
            </a:fld>
            <a:endParaRPr lang="en-US" altLang="zh-CN" sz="13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1E47C6-512C-47C9-801A-68D32358059C}" type="slidenum">
              <a:rPr lang="en-US" altLang="zh-CN" sz="1300"/>
              <a:pPr/>
              <a:t>27</a:t>
            </a:fld>
            <a:endParaRPr lang="en-US" altLang="zh-CN" sz="13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471486-451A-495C-880E-B5335B3F29BD}" type="slidenum">
              <a:rPr lang="en-US" altLang="zh-CN" sz="1300"/>
              <a:pPr/>
              <a:t>10</a:t>
            </a:fld>
            <a:endParaRPr lang="en-US" altLang="zh-CN" sz="13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4131DD-AE70-4E6B-8A73-8E1450AAF8AA}" type="slidenum">
              <a:rPr lang="en-US" altLang="zh-CN" sz="1300"/>
              <a:pPr/>
              <a:t>29</a:t>
            </a:fld>
            <a:endParaRPr lang="en-US" altLang="zh-CN" sz="13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92FCF8-AD28-4A1D-AF1F-7B4AF8B79EB5}" type="slidenum">
              <a:rPr lang="en-US" altLang="zh-CN" sz="1300"/>
              <a:pPr/>
              <a:t>30</a:t>
            </a:fld>
            <a:endParaRPr lang="en-US" altLang="zh-CN" sz="13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4B59B5-113B-4FBE-BB01-666337EC7986}" type="slidenum">
              <a:rPr lang="en-US" altLang="zh-CN" sz="1300"/>
              <a:pPr/>
              <a:t>31</a:t>
            </a:fld>
            <a:endParaRPr lang="en-US" altLang="zh-CN" sz="13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B896A1-168B-48D1-844F-0E6605EA93C9}" type="slidenum">
              <a:rPr lang="en-US" altLang="zh-CN" sz="1300"/>
              <a:pPr/>
              <a:t>32</a:t>
            </a:fld>
            <a:endParaRPr lang="en-US" altLang="zh-CN" sz="13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F3E7A5-BEFA-4DE5-9117-7EF7589E244E}" type="slidenum">
              <a:rPr lang="en-US" altLang="zh-CN" sz="1300"/>
              <a:pPr/>
              <a:t>33</a:t>
            </a:fld>
            <a:endParaRPr lang="en-US" altLang="zh-CN" sz="13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133AD2-64E9-4BEA-83AA-F62082AB2AE8}" type="slidenum">
              <a:rPr lang="en-US" altLang="zh-CN" sz="1300"/>
              <a:pPr/>
              <a:t>34</a:t>
            </a:fld>
            <a:endParaRPr lang="en-US" altLang="zh-CN" sz="13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57BFDA-27EA-42B8-925A-3B4FCBFB9337}" type="slidenum">
              <a:rPr lang="en-US" altLang="zh-CN" sz="1300"/>
              <a:pPr/>
              <a:t>35</a:t>
            </a:fld>
            <a:endParaRPr lang="en-US" altLang="zh-CN" sz="13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6820DC-EB3A-48DA-9D17-32B6580EF921}" type="slidenum">
              <a:rPr lang="en-US" altLang="zh-CN" sz="1300"/>
              <a:pPr/>
              <a:t>36</a:t>
            </a:fld>
            <a:endParaRPr lang="en-US" altLang="zh-CN" sz="13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EAB3D0-A6C5-428B-A5C9-67895159E9EC}" type="slidenum">
              <a:rPr lang="en-US" altLang="zh-CN" sz="1300"/>
              <a:pPr/>
              <a:t>37</a:t>
            </a:fld>
            <a:endParaRPr lang="en-US" altLang="zh-CN" sz="13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FC3D56-DD7C-4047-B052-151FBAF1B53D}" type="slidenum">
              <a:rPr lang="en-US" altLang="zh-CN" sz="1300"/>
              <a:pPr/>
              <a:t>38</a:t>
            </a:fld>
            <a:endParaRPr lang="en-US" altLang="zh-CN" sz="13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A0FEF3-84D8-417E-A891-C183D5C4800C}" type="slidenum">
              <a:rPr lang="en-US" altLang="zh-CN" sz="1300"/>
              <a:pPr/>
              <a:t>11</a:t>
            </a:fld>
            <a:endParaRPr lang="en-US" altLang="zh-CN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64368E-4790-408D-996B-AA12913F24A7}" type="slidenum">
              <a:rPr lang="en-US" altLang="zh-CN" sz="1300"/>
              <a:pPr/>
              <a:t>39</a:t>
            </a:fld>
            <a:endParaRPr lang="en-US" altLang="zh-CN" sz="13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2BEDA1-654A-492B-B3D3-FEC7EA72C627}" type="slidenum">
              <a:rPr lang="en-US" altLang="zh-CN" sz="1300"/>
              <a:pPr/>
              <a:t>40</a:t>
            </a:fld>
            <a:endParaRPr lang="en-US" altLang="zh-CN" sz="13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C58421-0CD8-491B-872B-38B46F659F3C}" type="slidenum">
              <a:rPr lang="en-US" altLang="zh-CN" sz="1300"/>
              <a:pPr/>
              <a:t>41</a:t>
            </a:fld>
            <a:endParaRPr lang="en-US" altLang="zh-CN" sz="13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FA0796-A215-4BE7-A982-4100E19F844B}" type="slidenum">
              <a:rPr lang="en-US" altLang="zh-CN" sz="1300"/>
              <a:pPr/>
              <a:t>42</a:t>
            </a:fld>
            <a:endParaRPr lang="en-US" altLang="zh-CN" sz="13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E833F9-B904-4B4A-9E36-6651B855EC0E}" type="slidenum">
              <a:rPr lang="en-US" altLang="zh-CN" sz="1300"/>
              <a:pPr/>
              <a:t>43</a:t>
            </a:fld>
            <a:endParaRPr lang="en-US" altLang="zh-CN" sz="13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A17396-8E46-488F-A517-F1161F5DE9BC}" type="slidenum">
              <a:rPr lang="en-US" altLang="zh-CN" sz="1300"/>
              <a:pPr/>
              <a:t>44</a:t>
            </a:fld>
            <a:endParaRPr lang="en-US" altLang="zh-CN" sz="13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757E26-850C-4525-B7C3-EB9A16982884}" type="slidenum">
              <a:rPr lang="en-US" altLang="zh-CN" sz="1300"/>
              <a:pPr/>
              <a:t>45</a:t>
            </a:fld>
            <a:endParaRPr lang="en-US" altLang="zh-CN" sz="13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471323-BA6F-4720-BF97-3A2565C2C263}" type="slidenum">
              <a:rPr lang="en-US" altLang="zh-CN" sz="1300"/>
              <a:pPr/>
              <a:t>46</a:t>
            </a:fld>
            <a:endParaRPr lang="en-US" altLang="zh-CN" sz="13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C4021C-65F8-42A7-8DC5-ABF3F5E25992}" type="slidenum">
              <a:rPr lang="en-US" altLang="zh-CN" sz="1300"/>
              <a:pPr/>
              <a:t>50</a:t>
            </a:fld>
            <a:endParaRPr lang="en-US" altLang="zh-CN" sz="13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21BEBA-6D67-43AE-A65D-D60BD424A82D}" type="slidenum">
              <a:rPr lang="en-US" altLang="zh-CN" sz="1300"/>
              <a:pPr/>
              <a:t>51</a:t>
            </a:fld>
            <a:endParaRPr lang="en-US" altLang="zh-CN" sz="13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A784A8-45FA-4C0E-BCA6-93F7747E5CA4}" type="slidenum">
              <a:rPr lang="en-US" altLang="zh-CN" sz="1300"/>
              <a:pPr/>
              <a:t>12</a:t>
            </a:fld>
            <a:endParaRPr lang="en-US" altLang="zh-CN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D779F1-BAEE-47C2-ABE0-3668C756FC01}" type="slidenum">
              <a:rPr lang="en-US" altLang="zh-CN" sz="1300"/>
              <a:pPr/>
              <a:t>52</a:t>
            </a:fld>
            <a:endParaRPr lang="en-US" altLang="zh-CN" sz="13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B4614B-3D6C-4BB5-B555-86FCD360CBE5}" type="slidenum">
              <a:rPr lang="en-US" altLang="zh-CN" sz="1300"/>
              <a:pPr/>
              <a:t>53</a:t>
            </a:fld>
            <a:endParaRPr lang="en-US" altLang="zh-CN" sz="13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71B246-8E59-4DE2-AF6E-9F5ED7BB3A42}" type="slidenum">
              <a:rPr lang="en-US" altLang="zh-CN" sz="1300"/>
              <a:pPr/>
              <a:t>13</a:t>
            </a:fld>
            <a:endParaRPr lang="en-US" altLang="zh-CN" sz="13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8E0283-8A64-46F9-8AE7-0A782CF61CB3}" type="slidenum">
              <a:rPr lang="en-US" altLang="zh-CN" sz="1300"/>
              <a:pPr/>
              <a:t>14</a:t>
            </a:fld>
            <a:endParaRPr lang="en-US" altLang="zh-CN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5FC9AE-491E-4F11-BB33-FAD43238AC6B}" type="slidenum">
              <a:rPr lang="en-US" altLang="zh-CN" sz="1300"/>
              <a:pPr/>
              <a:t>15</a:t>
            </a:fld>
            <a:endParaRPr lang="en-US" altLang="zh-CN" sz="13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0208BA-E8BC-4917-BA59-DF739C161CA6}" type="slidenum">
              <a:rPr lang="en-US" altLang="zh-CN" sz="1300"/>
              <a:pPr/>
              <a:t>16</a:t>
            </a:fld>
            <a:endParaRPr lang="en-US" altLang="zh-CN" sz="13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20BE37-5FAF-49B6-AF52-9E911648A1E8}" type="slidenum">
              <a:rPr lang="en-US" altLang="zh-CN" sz="1300"/>
              <a:pPr/>
              <a:t>17</a:t>
            </a:fld>
            <a:endParaRPr lang="en-US" altLang="zh-CN" sz="13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AB5A60-C672-4A7D-8325-60C763D11201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19637567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06C67A-0A71-4D7D-A5E2-85DA6FDA8A2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20401262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1988" y="0"/>
            <a:ext cx="2133600" cy="5675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3" y="0"/>
            <a:ext cx="6251575" cy="5675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71B01-564F-4AFE-AB5B-5D5F04C4EC09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51873873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766DD-DAED-434C-A13E-7269F66B6458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4372675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54693-8A8B-41B4-85EA-D1837A15DA1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49592327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13" y="1293813"/>
            <a:ext cx="401955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9963" y="1293813"/>
            <a:ext cx="4021137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C4877D-2962-488B-ADB5-04FBE31D2F62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3831463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EED7-D481-4CD0-BB13-6307626D52C9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5535420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4587A2-F209-41EC-BD5A-C66914F61218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9704982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2B2BE-6C3E-4AD3-BF06-1EEAA8D1C5C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6084455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B2904-EE9E-4B77-9C98-002558AB4EC1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27989126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Symbol" pitchFamily="18" charset="2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12FD6-E7CF-49B0-BA0F-FE3E3B4235B8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91511474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762000"/>
            <a:ext cx="9140825" cy="60960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9877" tIns="44939" rIns="89877" bIns="44939" anchor="ctr"/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endParaRPr lang="de-DE" altLang="de-DE">
              <a:latin typeface="Times" panose="02020603050405020304" pitchFamily="18" charset="0"/>
            </a:endParaRP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1293813"/>
            <a:ext cx="8193087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084" tIns="44939" rIns="89877" bIns="44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>
                <a:sym typeface="Symbol" panose="05050102010706020507" pitchFamily="18" charset="2"/>
              </a:rPr>
              <a:t>	Mastertextformat bearbeiten</a:t>
            </a:r>
          </a:p>
          <a:p>
            <a:pPr lvl="1"/>
            <a:r>
              <a:rPr lang="en-US" altLang="de-DE" smtClean="0">
                <a:sym typeface="Symbol" panose="05050102010706020507" pitchFamily="18" charset="2"/>
              </a:rPr>
              <a:t>	Zweite Ebene</a:t>
            </a:r>
          </a:p>
          <a:p>
            <a:pPr lvl="2"/>
            <a:r>
              <a:rPr lang="en-US" altLang="de-DE" smtClean="0">
                <a:sym typeface="Symbol" panose="05050102010706020507" pitchFamily="18" charset="2"/>
              </a:rPr>
              <a:t>	Dritte Ebene</a:t>
            </a:r>
          </a:p>
          <a:p>
            <a:pPr lvl="3"/>
            <a:r>
              <a:rPr lang="en-US" altLang="de-DE" smtClean="0">
                <a:sym typeface="Symbol" panose="05050102010706020507" pitchFamily="18" charset="2"/>
              </a:rPr>
              <a:t>Vierte Ebene</a:t>
            </a:r>
          </a:p>
          <a:p>
            <a:pPr lvl="4"/>
            <a:r>
              <a:rPr lang="en-US" altLang="de-DE" smtClean="0">
                <a:sym typeface="Symbol" panose="05050102010706020507" pitchFamily="18" charset="2"/>
              </a:rPr>
              <a:t>Fünfte Ebene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41375" y="0"/>
            <a:ext cx="8304213" cy="762000"/>
          </a:xfrm>
          <a:prstGeom prst="rect">
            <a:avLst/>
          </a:prstGeom>
          <a:gradFill rotWithShape="1">
            <a:gsLst>
              <a:gs pos="0">
                <a:srgbClr val="0C325C"/>
              </a:gs>
              <a:gs pos="100000">
                <a:srgbClr val="CC0000">
                  <a:alpha val="67998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084" tIns="44939" rIns="89877" bIns="67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Mastertitelformat bearbeiten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696913" y="6478588"/>
            <a:ext cx="8104187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856" tIns="53928" rIns="107856" bIns="53928"/>
          <a:lstStyle>
            <a:lvl1pPr defTabSz="10795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795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795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795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795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79500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79500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79500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79500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de-DE" sz="1000">
                <a:solidFill>
                  <a:srgbClr val="C0C0C0"/>
                </a:solidFill>
              </a:rPr>
              <a:t>VLSI Physical Design: From Graph Partitioning to Timing Closure         		Chapter 2: Netlist and System Partitioning</a:t>
            </a:r>
          </a:p>
        </p:txBody>
      </p:sp>
      <p:sp>
        <p:nvSpPr>
          <p:cNvPr id="208914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10513" y="6473825"/>
            <a:ext cx="1081087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defTabSz="1019175">
              <a:lnSpc>
                <a:spcPct val="100000"/>
              </a:lnSpc>
              <a:defRPr sz="1000">
                <a:solidFill>
                  <a:srgbClr val="C0C0C0"/>
                </a:solidFill>
              </a:defRPr>
            </a:lvl1pPr>
          </a:lstStyle>
          <a:p>
            <a:fld id="{1C06AB2D-85C1-475B-AAE5-1D217585EEA2}" type="slidenum">
              <a:rPr lang="en-US" altLang="de-DE"/>
              <a:pPr/>
              <a:t>‹Nr.›</a:t>
            </a:fld>
            <a:endParaRPr lang="en-US" altLang="de-DE"/>
          </a:p>
        </p:txBody>
      </p:sp>
      <p:graphicFrame>
        <p:nvGraphicFramePr>
          <p:cNvPr id="1031" name="Object 19"/>
          <p:cNvGraphicFramePr>
            <a:graphicFrameLocks noChangeAspect="1"/>
          </p:cNvGraphicFramePr>
          <p:nvPr userDrawn="1"/>
        </p:nvGraphicFramePr>
        <p:xfrm>
          <a:off x="0" y="0"/>
          <a:ext cx="8413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Photo Editor-Foto" r:id="rId14" imgW="933580" imgH="971686" progId="MSPhotoEd.3">
                  <p:embed/>
                </p:oleObj>
              </mc:Choice>
              <mc:Fallback>
                <p:oleObj name="Photo Editor-Foto" r:id="rId14" imgW="933580" imgH="971686" progId="MSPhotoEd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413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16" name="Text Box 20"/>
          <p:cNvSpPr txBox="1">
            <a:spLocks noChangeArrowheads="1"/>
          </p:cNvSpPr>
          <p:nvPr userDrawn="1"/>
        </p:nvSpPr>
        <p:spPr bwMode="auto">
          <a:xfrm rot="16200000">
            <a:off x="8701088" y="939800"/>
            <a:ext cx="368300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de-DE" sz="400" smtClean="0">
                <a:solidFill>
                  <a:srgbClr val="EDEDED"/>
                </a:solidFill>
              </a:rPr>
              <a:t>© KLMH</a:t>
            </a:r>
            <a:endParaRPr lang="en-US" altLang="zh-CN" smtClean="0">
              <a:solidFill>
                <a:srgbClr val="EDEDED"/>
              </a:solidFill>
              <a:ea typeface="宋体" charset="-122"/>
            </a:endParaRPr>
          </a:p>
        </p:txBody>
      </p:sp>
      <p:sp>
        <p:nvSpPr>
          <p:cNvPr id="208918" name="Text Box 22"/>
          <p:cNvSpPr txBox="1">
            <a:spLocks noChangeArrowheads="1"/>
          </p:cNvSpPr>
          <p:nvPr userDrawn="1"/>
        </p:nvSpPr>
        <p:spPr bwMode="auto">
          <a:xfrm rot="16200000">
            <a:off x="8909844" y="6598444"/>
            <a:ext cx="325438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de-DE" sz="400" smtClean="0">
                <a:solidFill>
                  <a:srgbClr val="EDEDED"/>
                </a:solidFill>
              </a:rPr>
              <a:t>Lienig </a:t>
            </a:r>
            <a:endParaRPr lang="en-US" altLang="zh-CN" smtClean="0">
              <a:solidFill>
                <a:srgbClr val="EDEDED"/>
              </a:solidFill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2pPr>
      <a:lvl3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3pPr>
      <a:lvl4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4pPr>
      <a:lvl5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5pPr>
      <a:lvl6pPr marL="4572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panose="05050102010706020507" pitchFamily="18" charset="2"/>
        <a:buChar char="·"/>
        <a:tabLst>
          <a:tab pos="301625" algn="l"/>
          <a:tab pos="542925" algn="l"/>
        </a:tabLst>
        <a:defRPr sz="1700">
          <a:solidFill>
            <a:schemeClr val="tx1"/>
          </a:solidFill>
          <a:latin typeface="+mn-lt"/>
          <a:ea typeface="+mn-ea"/>
          <a:cs typeface="+mn-cs"/>
          <a:sym typeface="Symbol" panose="05050102010706020507" pitchFamily="18" charset="2"/>
        </a:defRPr>
      </a:lvl1pPr>
      <a:lvl2pPr marL="301625" indent="155575"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panose="05050102010706020507" pitchFamily="18" charset="2"/>
        <a:buChar char="-"/>
        <a:tabLst>
          <a:tab pos="301625" algn="l"/>
          <a:tab pos="542925" algn="l"/>
        </a:tabLst>
        <a:defRPr sz="1600">
          <a:solidFill>
            <a:schemeClr val="tx1"/>
          </a:solidFill>
          <a:latin typeface="+mn-lt"/>
          <a:sym typeface="Symbol" panose="05050102010706020507" pitchFamily="18" charset="2"/>
        </a:defRPr>
      </a:lvl2pPr>
      <a:lvl3pPr marL="449263" indent="317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anose="05050102010706020507" pitchFamily="18" charset="2"/>
        </a:defRPr>
      </a:lvl3pPr>
      <a:lvl4pPr marL="676275" indent="69532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anose="05050102010706020507" pitchFamily="18" charset="2"/>
        </a:defRPr>
      </a:lvl4pPr>
      <a:lvl5pPr marL="900113" indent="928688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anose="05050102010706020507" pitchFamily="18" charset="2"/>
        </a:defRPr>
      </a:lvl5pPr>
      <a:lvl6pPr marL="13573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6pPr>
      <a:lvl7pPr marL="18145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7pPr>
      <a:lvl8pPr marL="22717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8pPr>
      <a:lvl9pPr marL="27289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3999" cy="1695451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</p:spPr>
        <p:txBody>
          <a:bodyPr lIns="87281" tIns="43641" rIns="87281" bIns="43641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Font typeface="Symbol" panose="05050102010706020507" pitchFamily="18" charset="2"/>
              <a:buNone/>
            </a:pPr>
            <a:endParaRPr lang="en-US" altLang="zh-CN" sz="1800" i="1" dirty="0" smtClean="0">
              <a:solidFill>
                <a:schemeClr val="bg1"/>
              </a:solidFill>
              <a:ea typeface="宋体" panose="02010600030101010101" pitchFamily="2" charset="-122"/>
            </a:endParaRPr>
          </a:p>
          <a:p>
            <a:pPr algn="ctr">
              <a:buFont typeface="Symbol" panose="05050102010706020507" pitchFamily="18" charset="2"/>
              <a:buNone/>
            </a:pPr>
            <a:endParaRPr lang="en-US" altLang="zh-CN" sz="1800" i="1" dirty="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-13692"/>
            <a:ext cx="9143999" cy="6885384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</p:spPr>
        <p:txBody>
          <a:bodyPr lIns="87281" tIns="43641" rIns="87281" bIns="43641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Font typeface="Symbol" panose="05050102010706020507" pitchFamily="18" charset="2"/>
              <a:buNone/>
            </a:pPr>
            <a:endParaRPr lang="en-US" altLang="zh-CN" sz="1800" i="1" dirty="0" smtClean="0">
              <a:solidFill>
                <a:schemeClr val="bg1"/>
              </a:solidFill>
              <a:ea typeface="宋体" panose="02010600030101010101" pitchFamily="2" charset="-122"/>
            </a:endParaRPr>
          </a:p>
          <a:p>
            <a:pPr algn="ctr">
              <a:buFont typeface="Symbol" panose="05050102010706020507" pitchFamily="18" charset="2"/>
              <a:buNone/>
            </a:pPr>
            <a:endParaRPr lang="en-US" altLang="zh-CN" sz="1800" i="1" dirty="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9119"/>
            <a:ext cx="4032448" cy="6006898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/>
        </p:nvSpPr>
        <p:spPr bwMode="auto">
          <a:xfrm>
            <a:off x="3563888" y="4882852"/>
            <a:ext cx="5184576" cy="792088"/>
          </a:xfrm>
          <a:prstGeom prst="rect">
            <a:avLst/>
          </a:prstGeom>
          <a:gradFill rotWithShape="1">
            <a:gsLst>
              <a:gs pos="0">
                <a:srgbClr val="0C325C"/>
              </a:gs>
              <a:gs pos="100000">
                <a:srgbClr val="CC0000">
                  <a:alpha val="67998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084" tIns="44939" rIns="89877" bIns="67941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b="1" dirty="0" smtClean="0">
                <a:solidFill>
                  <a:schemeClr val="bg1"/>
                </a:solidFill>
                <a:ea typeface="宋体" panose="02010600030101010101" pitchFamily="2" charset="-122"/>
              </a:rPr>
              <a:t>Chapter 2 – Netlist and System Partitioning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253AD-7082-4CA1-8CB5-2693B3D94B0D}" type="slidenum">
              <a:rPr lang="en-US" altLang="de-DE" sz="1000">
                <a:solidFill>
                  <a:srgbClr val="C0C0C0"/>
                </a:solidFill>
              </a:rPr>
              <a:pPr/>
              <a:t>10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65251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4684712" cy="399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olidFill>
                  <a:srgbClr val="CC0000"/>
                </a:solidFill>
              </a:rPr>
              <a:t>Cost </a:t>
            </a:r>
            <a:r>
              <a:rPr lang="de-DE" altLang="de-DE" i="1">
                <a:solidFill>
                  <a:srgbClr val="CC0000"/>
                </a:solidFill>
              </a:rPr>
              <a:t>D</a:t>
            </a:r>
            <a:r>
              <a:rPr lang="de-DE" altLang="de-DE">
                <a:solidFill>
                  <a:srgbClr val="CC0000"/>
                </a:solidFill>
              </a:rPr>
              <a:t>(</a:t>
            </a:r>
            <a:r>
              <a:rPr lang="de-DE" altLang="de-DE" i="1">
                <a:solidFill>
                  <a:srgbClr val="CC0000"/>
                </a:solidFill>
              </a:rPr>
              <a:t>v</a:t>
            </a:r>
            <a:r>
              <a:rPr lang="de-DE" altLang="de-DE">
                <a:solidFill>
                  <a:srgbClr val="CC0000"/>
                </a:solidFill>
              </a:rPr>
              <a:t>) of moving a node </a:t>
            </a:r>
            <a:r>
              <a:rPr lang="de-DE" altLang="de-DE" i="1">
                <a:solidFill>
                  <a:srgbClr val="CC0000"/>
                </a:solidFill>
              </a:rPr>
              <a:t>v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 i="1">
              <a:solidFill>
                <a:srgbClr val="CC0000"/>
              </a:solidFill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 i="1"/>
              <a:t>D</a:t>
            </a:r>
            <a:r>
              <a:rPr lang="de-DE" altLang="de-DE"/>
              <a:t>(</a:t>
            </a:r>
            <a:r>
              <a:rPr lang="de-DE" altLang="de-DE" i="1"/>
              <a:t>v</a:t>
            </a:r>
            <a:r>
              <a:rPr lang="de-DE" altLang="de-DE"/>
              <a:t>) =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|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E</a:t>
            </a:r>
            <a:r>
              <a:rPr lang="en-US" altLang="zh-CN" baseline="-25000">
                <a:ea typeface="宋体" panose="02010600030101010101" pitchFamily="2" charset="-122"/>
                <a:sym typeface="Symbol" panose="05050102010706020507" pitchFamily="18" charset="2"/>
              </a:rPr>
              <a:t>c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v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)| – |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E</a:t>
            </a:r>
            <a:r>
              <a:rPr lang="en-US" altLang="zh-CN" baseline="-25000">
                <a:ea typeface="宋体" panose="02010600030101010101" pitchFamily="2" charset="-122"/>
                <a:sym typeface="Symbol" panose="05050102010706020507" pitchFamily="18" charset="2"/>
              </a:rPr>
              <a:t>nc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v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)| </a:t>
            </a:r>
            <a:r>
              <a:rPr lang="de-DE" altLang="de-DE"/>
              <a:t>,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 sz="1400">
                <a:ea typeface="宋体" panose="02010600030101010101" pitchFamily="2" charset="-122"/>
              </a:rPr>
              <a:t>where</a:t>
            </a:r>
            <a:r>
              <a:rPr lang="de-DE" altLang="de-DE" sz="1400"/>
              <a:t>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 sz="1400" i="1">
                <a:ea typeface="宋体" panose="02010600030101010101" pitchFamily="2" charset="-122"/>
              </a:rPr>
              <a:t>E</a:t>
            </a:r>
            <a:r>
              <a:rPr lang="en-US" altLang="zh-CN" sz="1400" baseline="-25000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v</a:t>
            </a:r>
            <a:r>
              <a:rPr lang="en-US" altLang="zh-CN" sz="1400">
                <a:ea typeface="宋体" panose="02010600030101010101" pitchFamily="2" charset="-122"/>
              </a:rPr>
              <a:t>) is the set of </a:t>
            </a:r>
            <a:r>
              <a:rPr lang="en-US" altLang="zh-CN" sz="1400" i="1">
                <a:ea typeface="宋体" panose="02010600030101010101" pitchFamily="2" charset="-122"/>
              </a:rPr>
              <a:t>v</a:t>
            </a:r>
            <a:r>
              <a:rPr lang="en-US" altLang="zh-CN" sz="1400">
                <a:ea typeface="宋体" panose="02010600030101010101" pitchFamily="2" charset="-122"/>
              </a:rPr>
              <a:t>’s incident edges that are cut by the cut line, and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 sz="1400" i="1">
                <a:ea typeface="宋体" panose="02010600030101010101" pitchFamily="2" charset="-122"/>
              </a:rPr>
              <a:t>E</a:t>
            </a:r>
            <a:r>
              <a:rPr lang="en-US" altLang="zh-CN" sz="1400" baseline="-25000">
                <a:ea typeface="宋体" panose="02010600030101010101" pitchFamily="2" charset="-122"/>
              </a:rPr>
              <a:t>nc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v</a:t>
            </a:r>
            <a:r>
              <a:rPr lang="en-US" altLang="zh-CN" sz="1400">
                <a:ea typeface="宋体" panose="02010600030101010101" pitchFamily="2" charset="-122"/>
              </a:rPr>
              <a:t>) is the set of </a:t>
            </a:r>
            <a:r>
              <a:rPr lang="en-US" altLang="zh-CN" sz="1400" i="1">
                <a:ea typeface="宋体" panose="02010600030101010101" pitchFamily="2" charset="-122"/>
              </a:rPr>
              <a:t>v</a:t>
            </a:r>
            <a:r>
              <a:rPr lang="en-US" altLang="zh-CN" sz="1400">
                <a:ea typeface="宋体" panose="02010600030101010101" pitchFamily="2" charset="-122"/>
              </a:rPr>
              <a:t>’s incident edges that are not cut by the cut line. </a:t>
            </a:r>
            <a:endParaRPr lang="de-DE" altLang="de-DE" sz="1400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</a:rPr>
              <a:t>High costs (</a:t>
            </a:r>
            <a:r>
              <a:rPr lang="en-US" altLang="zh-CN" i="1">
                <a:ea typeface="宋体" panose="02010600030101010101" pitchFamily="2" charset="-122"/>
              </a:rPr>
              <a:t>D</a:t>
            </a:r>
            <a:r>
              <a:rPr lang="en-US" altLang="zh-CN">
                <a:ea typeface="宋体" panose="02010600030101010101" pitchFamily="2" charset="-122"/>
              </a:rPr>
              <a:t> &gt; 0) indicate that the node should move, while low costs (</a:t>
            </a:r>
            <a:r>
              <a:rPr lang="en-US" altLang="zh-CN" i="1">
                <a:ea typeface="宋体" panose="02010600030101010101" pitchFamily="2" charset="-122"/>
              </a:rPr>
              <a:t>D</a:t>
            </a:r>
            <a:r>
              <a:rPr lang="en-US" altLang="zh-CN">
                <a:ea typeface="宋体" panose="02010600030101010101" pitchFamily="2" charset="-122"/>
              </a:rPr>
              <a:t> &lt; 0) indicate that the node should stay within the same partition. </a:t>
            </a:r>
            <a:endParaRPr lang="de-DE" altLang="de-DE"/>
          </a:p>
        </p:txBody>
      </p:sp>
      <p:sp>
        <p:nvSpPr>
          <p:cNvPr id="565252" name="Line 4"/>
          <p:cNvSpPr>
            <a:spLocks noChangeAspect="1" noChangeShapeType="1"/>
          </p:cNvSpPr>
          <p:nvPr/>
        </p:nvSpPr>
        <p:spPr bwMode="auto">
          <a:xfrm>
            <a:off x="8067675" y="27400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53" name="Line 5"/>
          <p:cNvSpPr>
            <a:spLocks noChangeAspect="1" noChangeShapeType="1"/>
          </p:cNvSpPr>
          <p:nvPr/>
        </p:nvSpPr>
        <p:spPr bwMode="auto">
          <a:xfrm>
            <a:off x="8072438" y="1676400"/>
            <a:ext cx="0" cy="544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54" name="Line 6"/>
          <p:cNvSpPr>
            <a:spLocks noChangeAspect="1" noChangeShapeType="1"/>
          </p:cNvSpPr>
          <p:nvPr/>
        </p:nvSpPr>
        <p:spPr bwMode="auto">
          <a:xfrm>
            <a:off x="7437438" y="274637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55" name="Line 7"/>
          <p:cNvSpPr>
            <a:spLocks noChangeAspect="1" noChangeShapeType="1"/>
          </p:cNvSpPr>
          <p:nvPr/>
        </p:nvSpPr>
        <p:spPr bwMode="auto">
          <a:xfrm>
            <a:off x="7437438" y="1693863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56" name="Line 8"/>
          <p:cNvSpPr>
            <a:spLocks noChangeAspect="1" noChangeShapeType="1"/>
          </p:cNvSpPr>
          <p:nvPr/>
        </p:nvSpPr>
        <p:spPr bwMode="auto">
          <a:xfrm flipH="1">
            <a:off x="7483475" y="2246313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57" name="Line 9"/>
          <p:cNvSpPr>
            <a:spLocks noChangeAspect="1" noChangeShapeType="1"/>
          </p:cNvSpPr>
          <p:nvPr/>
        </p:nvSpPr>
        <p:spPr bwMode="auto">
          <a:xfrm flipH="1">
            <a:off x="7469188" y="2811463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58" name="Line 10"/>
          <p:cNvSpPr>
            <a:spLocks noChangeAspect="1" noChangeShapeType="1"/>
          </p:cNvSpPr>
          <p:nvPr/>
        </p:nvSpPr>
        <p:spPr bwMode="auto">
          <a:xfrm flipH="1">
            <a:off x="7459663" y="173355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59" name="Line 11"/>
          <p:cNvSpPr>
            <a:spLocks noChangeAspect="1" noChangeShapeType="1"/>
          </p:cNvSpPr>
          <p:nvPr/>
        </p:nvSpPr>
        <p:spPr bwMode="auto">
          <a:xfrm>
            <a:off x="7373938" y="2747963"/>
            <a:ext cx="627062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60" name="Line 12"/>
          <p:cNvSpPr>
            <a:spLocks noChangeAspect="1" noChangeShapeType="1"/>
          </p:cNvSpPr>
          <p:nvPr/>
        </p:nvSpPr>
        <p:spPr bwMode="auto">
          <a:xfrm>
            <a:off x="7440613" y="1697038"/>
            <a:ext cx="627062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61" name="Line 13"/>
          <p:cNvSpPr>
            <a:spLocks noChangeAspect="1" noChangeShapeType="1"/>
          </p:cNvSpPr>
          <p:nvPr/>
        </p:nvSpPr>
        <p:spPr bwMode="auto">
          <a:xfrm>
            <a:off x="7500938" y="22383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62" name="Line 14"/>
          <p:cNvSpPr>
            <a:spLocks noChangeAspect="1" noChangeShapeType="1"/>
          </p:cNvSpPr>
          <p:nvPr/>
        </p:nvSpPr>
        <p:spPr bwMode="auto">
          <a:xfrm>
            <a:off x="7469188" y="2782888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63" name="Line 15"/>
          <p:cNvSpPr>
            <a:spLocks noChangeAspect="1" noChangeShapeType="1"/>
          </p:cNvSpPr>
          <p:nvPr/>
        </p:nvSpPr>
        <p:spPr bwMode="auto">
          <a:xfrm>
            <a:off x="7475538" y="3341688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64" name="Line 16"/>
          <p:cNvSpPr>
            <a:spLocks noChangeAspect="1" noChangeShapeType="1"/>
          </p:cNvSpPr>
          <p:nvPr/>
        </p:nvSpPr>
        <p:spPr bwMode="auto">
          <a:xfrm>
            <a:off x="7483475" y="17065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65" name="Oval 17"/>
          <p:cNvSpPr>
            <a:spLocks noChangeAspect="1" noChangeArrowheads="1"/>
          </p:cNvSpPr>
          <p:nvPr/>
        </p:nvSpPr>
        <p:spPr bwMode="auto">
          <a:xfrm>
            <a:off x="7265988" y="2089150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5266" name="Rectangle 18"/>
          <p:cNvSpPr>
            <a:spLocks noChangeAspect="1" noChangeArrowheads="1"/>
          </p:cNvSpPr>
          <p:nvPr/>
        </p:nvSpPr>
        <p:spPr bwMode="auto">
          <a:xfrm>
            <a:off x="7296150" y="2114550"/>
            <a:ext cx="261938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65267" name="Oval 19"/>
          <p:cNvSpPr>
            <a:spLocks noChangeAspect="1" noChangeArrowheads="1"/>
          </p:cNvSpPr>
          <p:nvPr/>
        </p:nvSpPr>
        <p:spPr bwMode="auto">
          <a:xfrm>
            <a:off x="7904163" y="1544638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5268" name="Rectangle 20"/>
          <p:cNvSpPr>
            <a:spLocks noChangeAspect="1" noChangeArrowheads="1"/>
          </p:cNvSpPr>
          <p:nvPr/>
        </p:nvSpPr>
        <p:spPr bwMode="auto">
          <a:xfrm>
            <a:off x="7935913" y="1576388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65269" name="Oval 21"/>
          <p:cNvSpPr>
            <a:spLocks noChangeAspect="1" noChangeArrowheads="1"/>
          </p:cNvSpPr>
          <p:nvPr/>
        </p:nvSpPr>
        <p:spPr bwMode="auto">
          <a:xfrm>
            <a:off x="7918450" y="2089150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5270" name="Rectangle 22"/>
          <p:cNvSpPr>
            <a:spLocks noChangeAspect="1" noChangeArrowheads="1"/>
          </p:cNvSpPr>
          <p:nvPr/>
        </p:nvSpPr>
        <p:spPr bwMode="auto">
          <a:xfrm>
            <a:off x="7935913" y="21129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65271" name="Oval 23"/>
          <p:cNvSpPr>
            <a:spLocks noChangeAspect="1" noChangeArrowheads="1"/>
          </p:cNvSpPr>
          <p:nvPr/>
        </p:nvSpPr>
        <p:spPr bwMode="auto">
          <a:xfrm>
            <a:off x="7265988" y="2632075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5272" name="Rectangle 24"/>
          <p:cNvSpPr>
            <a:spLocks noChangeAspect="1" noChangeArrowheads="1"/>
          </p:cNvSpPr>
          <p:nvPr/>
        </p:nvSpPr>
        <p:spPr bwMode="auto">
          <a:xfrm>
            <a:off x="7304088" y="266382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65273" name="Oval 25"/>
          <p:cNvSpPr>
            <a:spLocks noChangeAspect="1" noChangeArrowheads="1"/>
          </p:cNvSpPr>
          <p:nvPr/>
        </p:nvSpPr>
        <p:spPr bwMode="auto">
          <a:xfrm>
            <a:off x="7281863" y="1544638"/>
            <a:ext cx="323850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5274" name="Rectangle 26"/>
          <p:cNvSpPr>
            <a:spLocks noChangeAspect="1" noChangeArrowheads="1"/>
          </p:cNvSpPr>
          <p:nvPr/>
        </p:nvSpPr>
        <p:spPr bwMode="auto">
          <a:xfrm>
            <a:off x="7310438" y="1581150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65275" name="Oval 27"/>
          <p:cNvSpPr>
            <a:spLocks noChangeAspect="1" noChangeArrowheads="1"/>
          </p:cNvSpPr>
          <p:nvPr/>
        </p:nvSpPr>
        <p:spPr bwMode="auto">
          <a:xfrm>
            <a:off x="7265988" y="3175000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5276" name="Rectangle 28"/>
          <p:cNvSpPr>
            <a:spLocks noChangeAspect="1" noChangeArrowheads="1"/>
          </p:cNvSpPr>
          <p:nvPr/>
        </p:nvSpPr>
        <p:spPr bwMode="auto">
          <a:xfrm>
            <a:off x="7297738" y="3206750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65277" name="Oval 29"/>
          <p:cNvSpPr>
            <a:spLocks noChangeAspect="1" noChangeArrowheads="1"/>
          </p:cNvSpPr>
          <p:nvPr/>
        </p:nvSpPr>
        <p:spPr bwMode="auto">
          <a:xfrm>
            <a:off x="7904163" y="263207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5278" name="Rectangle 30"/>
          <p:cNvSpPr>
            <a:spLocks noChangeAspect="1" noChangeArrowheads="1"/>
          </p:cNvSpPr>
          <p:nvPr/>
        </p:nvSpPr>
        <p:spPr bwMode="auto">
          <a:xfrm>
            <a:off x="7935913" y="266382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65279" name="Oval 31"/>
          <p:cNvSpPr>
            <a:spLocks noChangeAspect="1" noChangeArrowheads="1"/>
          </p:cNvSpPr>
          <p:nvPr/>
        </p:nvSpPr>
        <p:spPr bwMode="auto">
          <a:xfrm>
            <a:off x="7918450" y="3175000"/>
            <a:ext cx="325438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5280" name="Rectangle 32"/>
          <p:cNvSpPr>
            <a:spLocks noChangeAspect="1" noChangeArrowheads="1"/>
          </p:cNvSpPr>
          <p:nvPr/>
        </p:nvSpPr>
        <p:spPr bwMode="auto">
          <a:xfrm>
            <a:off x="7951788" y="32178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65281" name="Line 33"/>
          <p:cNvSpPr>
            <a:spLocks noChangeAspect="1" noChangeShapeType="1"/>
          </p:cNvSpPr>
          <p:nvPr/>
        </p:nvSpPr>
        <p:spPr bwMode="auto">
          <a:xfrm>
            <a:off x="7766050" y="1436688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5282" name="Text Box 34"/>
          <p:cNvSpPr txBox="1">
            <a:spLocks noChangeArrowheads="1"/>
          </p:cNvSpPr>
          <p:nvPr/>
        </p:nvSpPr>
        <p:spPr bwMode="auto">
          <a:xfrm>
            <a:off x="5583238" y="2924175"/>
            <a:ext cx="1435100" cy="70961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 sz="1600"/>
              <a:t>Node 3:</a:t>
            </a:r>
          </a:p>
          <a:p>
            <a:pPr algn="l"/>
            <a:r>
              <a:rPr lang="de-DE" altLang="de-DE" sz="1600" i="1"/>
              <a:t>D</a:t>
            </a:r>
            <a:r>
              <a:rPr lang="de-DE" altLang="de-DE" sz="1600"/>
              <a:t>(3) = 3-1=2</a:t>
            </a:r>
            <a:endParaRPr lang="en-US" altLang="zh-CN" sz="1600">
              <a:ea typeface="宋体" panose="02010600030101010101" pitchFamily="2" charset="-122"/>
            </a:endParaRPr>
          </a:p>
        </p:txBody>
      </p:sp>
      <p:sp>
        <p:nvSpPr>
          <p:cNvPr id="565284" name="Text Box 36"/>
          <p:cNvSpPr txBox="1">
            <a:spLocks noChangeArrowheads="1"/>
          </p:cNvSpPr>
          <p:nvPr/>
        </p:nvSpPr>
        <p:spPr bwMode="auto">
          <a:xfrm>
            <a:off x="6442075" y="4138613"/>
            <a:ext cx="1435100" cy="70961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 sz="1600"/>
              <a:t>Node 7:</a:t>
            </a:r>
          </a:p>
          <a:p>
            <a:pPr algn="l"/>
            <a:r>
              <a:rPr lang="de-DE" altLang="de-DE" sz="1600" i="1"/>
              <a:t>D</a:t>
            </a:r>
            <a:r>
              <a:rPr lang="de-DE" altLang="de-DE" sz="1600"/>
              <a:t>(7) = 2-1=1</a:t>
            </a:r>
            <a:endParaRPr lang="en-US" altLang="zh-CN" sz="1600">
              <a:ea typeface="宋体" panose="02010600030101010101" pitchFamily="2" charset="-122"/>
            </a:endParaRPr>
          </a:p>
        </p:txBody>
      </p:sp>
      <p:sp>
        <p:nvSpPr>
          <p:cNvPr id="565285" name="Line 37"/>
          <p:cNvSpPr>
            <a:spLocks noChangeShapeType="1"/>
          </p:cNvSpPr>
          <p:nvPr/>
        </p:nvSpPr>
        <p:spPr bwMode="auto">
          <a:xfrm flipV="1">
            <a:off x="7018338" y="2925763"/>
            <a:ext cx="247650" cy="24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565286" name="Freeform 38"/>
          <p:cNvSpPr>
            <a:spLocks/>
          </p:cNvSpPr>
          <p:nvPr/>
        </p:nvSpPr>
        <p:spPr bwMode="auto">
          <a:xfrm>
            <a:off x="7885113" y="2924175"/>
            <a:ext cx="563562" cy="1441450"/>
          </a:xfrm>
          <a:custGeom>
            <a:avLst/>
            <a:gdLst>
              <a:gd name="T0" fmla="*/ 0 w 355"/>
              <a:gd name="T1" fmla="*/ 1441450 h 908"/>
              <a:gd name="T2" fmla="*/ 503237 w 355"/>
              <a:gd name="T3" fmla="*/ 360363 h 908"/>
              <a:gd name="T4" fmla="*/ 358775 w 355"/>
              <a:gd name="T5" fmla="*/ 0 h 9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55" h="908">
                <a:moveTo>
                  <a:pt x="0" y="908"/>
                </a:moveTo>
                <a:cubicBezTo>
                  <a:pt x="139" y="643"/>
                  <a:pt x="279" y="378"/>
                  <a:pt x="317" y="227"/>
                </a:cubicBezTo>
                <a:cubicBezTo>
                  <a:pt x="355" y="76"/>
                  <a:pt x="290" y="38"/>
                  <a:pt x="226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11302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2.4.1  Kernighan-Lin (KL) Algorithm – Terminology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6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6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6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6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6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6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65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6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65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65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6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6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65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6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65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65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65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6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65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65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65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6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65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6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65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65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65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65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56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6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6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6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565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65" grpId="0" animBg="1"/>
      <p:bldP spid="565266" grpId="0"/>
      <p:bldP spid="565267" grpId="0" animBg="1"/>
      <p:bldP spid="565268" grpId="0"/>
      <p:bldP spid="565269" grpId="0" animBg="1"/>
      <p:bldP spid="565270" grpId="0"/>
      <p:bldP spid="565271" grpId="0" animBg="1"/>
      <p:bldP spid="565272" grpId="0"/>
      <p:bldP spid="565273" grpId="0" animBg="1"/>
      <p:bldP spid="565274" grpId="0"/>
      <p:bldP spid="565275" grpId="0" animBg="1"/>
      <p:bldP spid="565276" grpId="0"/>
      <p:bldP spid="565277" grpId="0" animBg="1"/>
      <p:bldP spid="565278" grpId="0"/>
      <p:bldP spid="565279" grpId="0" animBg="1"/>
      <p:bldP spid="565280" grpId="0"/>
      <p:bldP spid="565282" grpId="0" animBg="1"/>
      <p:bldP spid="5652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5D2EB3-C8E9-41E8-8E6E-4822CBE988B8}" type="slidenum">
              <a:rPr lang="en-US" altLang="de-DE" sz="1000">
                <a:solidFill>
                  <a:srgbClr val="C0C0C0"/>
                </a:solidFill>
              </a:rPr>
              <a:pPr/>
              <a:t>11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67299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5835650" cy="451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olidFill>
                  <a:srgbClr val="CC0000"/>
                </a:solidFill>
              </a:rPr>
              <a:t>Gain of swapping a pair of nodes </a:t>
            </a:r>
            <a:r>
              <a:rPr lang="de-DE" altLang="de-DE" i="1">
                <a:solidFill>
                  <a:srgbClr val="CC0000"/>
                </a:solidFill>
              </a:rPr>
              <a:t>a</a:t>
            </a:r>
            <a:r>
              <a:rPr lang="de-DE" altLang="de-DE">
                <a:solidFill>
                  <a:srgbClr val="CC0000"/>
                </a:solidFill>
              </a:rPr>
              <a:t> und </a:t>
            </a:r>
            <a:r>
              <a:rPr lang="de-DE" altLang="de-DE" i="1">
                <a:solidFill>
                  <a:srgbClr val="CC0000"/>
                </a:solidFill>
              </a:rPr>
              <a:t>b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ym typeface="Symbol" panose="05050102010706020507" pitchFamily="18" charset="2"/>
              </a:rPr>
              <a:t></a:t>
            </a:r>
            <a:r>
              <a:rPr lang="de-DE" altLang="de-DE" i="1"/>
              <a:t>g = D</a:t>
            </a:r>
            <a:r>
              <a:rPr lang="de-DE" altLang="de-DE"/>
              <a:t>(</a:t>
            </a:r>
            <a:r>
              <a:rPr lang="de-DE" altLang="de-DE" i="1"/>
              <a:t>a</a:t>
            </a:r>
            <a:r>
              <a:rPr lang="de-DE" altLang="de-DE"/>
              <a:t>)</a:t>
            </a:r>
            <a:r>
              <a:rPr lang="de-DE" altLang="de-DE" i="1"/>
              <a:t> + D</a:t>
            </a:r>
            <a:r>
              <a:rPr lang="de-DE" altLang="de-DE"/>
              <a:t>(</a:t>
            </a:r>
            <a:r>
              <a:rPr lang="de-DE" altLang="de-DE" i="1"/>
              <a:t>b</a:t>
            </a:r>
            <a:r>
              <a:rPr lang="de-DE" altLang="de-DE"/>
              <a:t>)</a:t>
            </a:r>
            <a:r>
              <a:rPr lang="de-DE" altLang="de-DE" i="1"/>
              <a:t> - 2</a:t>
            </a:r>
            <a:r>
              <a:rPr lang="de-DE" altLang="de-DE" sz="1000" i="1"/>
              <a:t>*</a:t>
            </a:r>
            <a:r>
              <a:rPr lang="de-DE" altLang="de-DE" i="1"/>
              <a:t> c</a:t>
            </a:r>
            <a:r>
              <a:rPr lang="de-DE" altLang="de-DE"/>
              <a:t>(</a:t>
            </a:r>
            <a:r>
              <a:rPr lang="de-DE" altLang="de-DE" i="1"/>
              <a:t>a,b</a:t>
            </a:r>
            <a:r>
              <a:rPr lang="de-DE" altLang="de-DE"/>
              <a:t>)</a:t>
            </a:r>
            <a:r>
              <a:rPr lang="de-DE" altLang="de-DE" i="1"/>
              <a:t>,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 sz="1400"/>
              <a:t>where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  <a:buFontTx/>
              <a:buChar char="•"/>
            </a:pPr>
            <a:r>
              <a:rPr lang="de-DE" altLang="de-DE" sz="1400" i="1"/>
              <a:t> D</a:t>
            </a:r>
            <a:r>
              <a:rPr lang="de-DE" altLang="de-DE" sz="1400"/>
              <a:t>(</a:t>
            </a:r>
            <a:r>
              <a:rPr lang="de-DE" altLang="de-DE" sz="1400" i="1"/>
              <a:t>a</a:t>
            </a:r>
            <a:r>
              <a:rPr lang="de-DE" altLang="de-DE" sz="1400"/>
              <a:t>)</a:t>
            </a:r>
            <a:r>
              <a:rPr lang="de-DE" altLang="de-DE" sz="1400" i="1"/>
              <a:t>,</a:t>
            </a:r>
            <a:r>
              <a:rPr lang="de-DE" altLang="de-DE" sz="1400"/>
              <a:t> </a:t>
            </a:r>
            <a:r>
              <a:rPr lang="de-DE" altLang="de-DE" sz="1400" i="1"/>
              <a:t>D</a:t>
            </a:r>
            <a:r>
              <a:rPr lang="de-DE" altLang="de-DE" sz="1400"/>
              <a:t>(</a:t>
            </a:r>
            <a:r>
              <a:rPr lang="de-DE" altLang="de-DE" sz="1400" i="1"/>
              <a:t>b</a:t>
            </a:r>
            <a:r>
              <a:rPr lang="de-DE" altLang="de-DE" sz="1400"/>
              <a:t>) are the respective costs of nodes </a:t>
            </a:r>
            <a:r>
              <a:rPr lang="de-DE" altLang="de-DE" sz="1400" i="1"/>
              <a:t>a</a:t>
            </a:r>
            <a:r>
              <a:rPr lang="de-DE" altLang="de-DE" sz="1400"/>
              <a:t>, </a:t>
            </a:r>
            <a:r>
              <a:rPr lang="de-DE" altLang="de-DE" sz="1400" i="1"/>
              <a:t>b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  <a:buFontTx/>
              <a:buChar char="•"/>
            </a:pPr>
            <a:r>
              <a:rPr lang="en-US" altLang="zh-CN" sz="1400" i="1">
                <a:ea typeface="宋体" panose="02010600030101010101" pitchFamily="2" charset="-122"/>
              </a:rPr>
              <a:t> c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a</a:t>
            </a:r>
            <a:r>
              <a:rPr lang="en-US" altLang="zh-CN" sz="1400">
                <a:ea typeface="宋体" panose="02010600030101010101" pitchFamily="2" charset="-122"/>
              </a:rPr>
              <a:t>,</a:t>
            </a:r>
            <a:r>
              <a:rPr lang="en-US" altLang="zh-CN" sz="1400" i="1">
                <a:ea typeface="宋体" panose="02010600030101010101" pitchFamily="2" charset="-122"/>
              </a:rPr>
              <a:t>b</a:t>
            </a:r>
            <a:r>
              <a:rPr lang="en-US" altLang="zh-CN" sz="1400">
                <a:ea typeface="宋体" panose="02010600030101010101" pitchFamily="2" charset="-122"/>
              </a:rPr>
              <a:t>) is the connection weight between </a:t>
            </a:r>
            <a:r>
              <a:rPr lang="en-US" altLang="zh-CN" sz="1400" i="1">
                <a:ea typeface="宋体" panose="02010600030101010101" pitchFamily="2" charset="-122"/>
              </a:rPr>
              <a:t>a</a:t>
            </a:r>
            <a:r>
              <a:rPr lang="en-US" altLang="zh-CN" sz="1400">
                <a:ea typeface="宋体" panose="02010600030101010101" pitchFamily="2" charset="-122"/>
              </a:rPr>
              <a:t> and </a:t>
            </a:r>
            <a:r>
              <a:rPr lang="en-US" altLang="zh-CN" sz="1400" i="1">
                <a:ea typeface="宋体" panose="02010600030101010101" pitchFamily="2" charset="-122"/>
              </a:rPr>
              <a:t>b</a:t>
            </a:r>
            <a:r>
              <a:rPr lang="en-US" altLang="zh-CN" sz="1400">
                <a:ea typeface="宋体" panose="02010600030101010101" pitchFamily="2" charset="-122"/>
              </a:rPr>
              <a:t>:</a:t>
            </a:r>
          </a:p>
          <a:p>
            <a:pPr algn="l">
              <a:lnSpc>
                <a:spcPct val="100000"/>
              </a:lnSpc>
              <a:spcBef>
                <a:spcPct val="15000"/>
              </a:spcBef>
            </a:pPr>
            <a:r>
              <a:rPr lang="en-US" altLang="zh-CN" sz="1400">
                <a:ea typeface="宋体" panose="02010600030101010101" pitchFamily="2" charset="-122"/>
              </a:rPr>
              <a:t>  If an edge exists between </a:t>
            </a:r>
            <a:r>
              <a:rPr lang="en-US" altLang="zh-CN" sz="1400" i="1">
                <a:ea typeface="宋体" panose="02010600030101010101" pitchFamily="2" charset="-122"/>
              </a:rPr>
              <a:t>a</a:t>
            </a:r>
            <a:r>
              <a:rPr lang="en-US" altLang="zh-CN" sz="1400">
                <a:ea typeface="宋体" panose="02010600030101010101" pitchFamily="2" charset="-122"/>
              </a:rPr>
              <a:t> and </a:t>
            </a:r>
            <a:r>
              <a:rPr lang="en-US" altLang="zh-CN" sz="1400" i="1">
                <a:ea typeface="宋体" panose="02010600030101010101" pitchFamily="2" charset="-122"/>
              </a:rPr>
              <a:t>b</a:t>
            </a:r>
            <a:r>
              <a:rPr lang="en-US" altLang="zh-CN" sz="1400">
                <a:ea typeface="宋体" panose="02010600030101010101" pitchFamily="2" charset="-122"/>
              </a:rPr>
              <a:t>, </a:t>
            </a:r>
            <a:br>
              <a:rPr lang="en-US" altLang="zh-CN" sz="1400">
                <a:ea typeface="宋体" panose="02010600030101010101" pitchFamily="2" charset="-122"/>
              </a:rPr>
            </a:br>
            <a:r>
              <a:rPr lang="en-US" altLang="zh-CN" sz="1400">
                <a:ea typeface="宋体" panose="02010600030101010101" pitchFamily="2" charset="-122"/>
              </a:rPr>
              <a:t>  then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a,b</a:t>
            </a:r>
            <a:r>
              <a:rPr lang="en-US" altLang="zh-CN" sz="1400">
                <a:ea typeface="宋体" panose="02010600030101010101" pitchFamily="2" charset="-122"/>
              </a:rPr>
              <a:t>)</a:t>
            </a:r>
            <a:r>
              <a:rPr lang="en-US" altLang="zh-CN" sz="1400" i="1">
                <a:ea typeface="宋体" panose="02010600030101010101" pitchFamily="2" charset="-122"/>
              </a:rPr>
              <a:t> </a:t>
            </a:r>
            <a:r>
              <a:rPr lang="en-US" altLang="zh-CN" sz="1400">
                <a:ea typeface="宋体" panose="02010600030101010101" pitchFamily="2" charset="-122"/>
              </a:rPr>
              <a:t>= edge weight (here 1), </a:t>
            </a:r>
          </a:p>
          <a:p>
            <a:pPr algn="l">
              <a:lnSpc>
                <a:spcPct val="10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zh-CN" sz="1400">
                <a:ea typeface="宋体" panose="02010600030101010101" pitchFamily="2" charset="-122"/>
              </a:rPr>
              <a:t>  otherwise,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a,b</a:t>
            </a:r>
            <a:r>
              <a:rPr lang="en-US" altLang="zh-CN" sz="1400">
                <a:ea typeface="宋体" panose="02010600030101010101" pitchFamily="2" charset="-122"/>
              </a:rPr>
              <a:t>)</a:t>
            </a:r>
            <a:r>
              <a:rPr lang="en-US" altLang="zh-CN" sz="1400" i="1">
                <a:ea typeface="宋体" panose="02010600030101010101" pitchFamily="2" charset="-122"/>
              </a:rPr>
              <a:t> </a:t>
            </a:r>
            <a:r>
              <a:rPr lang="en-US" altLang="zh-CN" sz="1400">
                <a:ea typeface="宋体" panose="02010600030101010101" pitchFamily="2" charset="-122"/>
              </a:rPr>
              <a:t>= 0</a:t>
            </a:r>
            <a:r>
              <a:rPr lang="en-US" altLang="zh-CN" sz="1400" i="1">
                <a:ea typeface="宋体" panose="02010600030101010101" pitchFamily="2" charset="-122"/>
              </a:rPr>
              <a:t>.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/>
            </a:r>
            <a:br>
              <a:rPr lang="en-US" altLang="zh-CN">
                <a:ea typeface="宋体" panose="02010600030101010101" pitchFamily="2" charset="-122"/>
              </a:rPr>
            </a:br>
            <a:endParaRPr lang="de-DE" altLang="de-DE" sz="1400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ym typeface="Symbol" panose="05050102010706020507" pitchFamily="18" charset="2"/>
              </a:rPr>
              <a:t>The gain </a:t>
            </a:r>
            <a:r>
              <a:rPr lang="en-US" altLang="zh-CN" i="1">
                <a:ea typeface="宋体" panose="02010600030101010101" pitchFamily="2" charset="-122"/>
              </a:rPr>
              <a:t>g </a:t>
            </a:r>
            <a:r>
              <a:rPr lang="en-US" altLang="zh-CN">
                <a:ea typeface="宋体" panose="02010600030101010101" pitchFamily="2" charset="-122"/>
              </a:rPr>
              <a:t>indicates how useful the swap between two nodes will be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</a:rPr>
              <a:t>The larger </a:t>
            </a:r>
            <a:r>
              <a:rPr lang="de-DE" altLang="de-DE">
                <a:sym typeface="Symbol" panose="05050102010706020507" pitchFamily="18" charset="2"/>
              </a:rPr>
              <a:t></a:t>
            </a:r>
            <a:r>
              <a:rPr lang="en-US" altLang="zh-CN" i="1">
                <a:ea typeface="宋体" panose="02010600030101010101" pitchFamily="2" charset="-122"/>
              </a:rPr>
              <a:t>g</a:t>
            </a:r>
            <a:r>
              <a:rPr lang="en-US" altLang="zh-CN">
                <a:ea typeface="宋体" panose="02010600030101010101" pitchFamily="2" charset="-122"/>
              </a:rPr>
              <a:t>, the more the total cut cost will be reduced </a:t>
            </a:r>
            <a:endParaRPr lang="de-DE" altLang="de-DE"/>
          </a:p>
        </p:txBody>
      </p:sp>
      <p:sp>
        <p:nvSpPr>
          <p:cNvPr id="12292" name="Line 4"/>
          <p:cNvSpPr>
            <a:spLocks noChangeAspect="1" noChangeShapeType="1"/>
          </p:cNvSpPr>
          <p:nvPr/>
        </p:nvSpPr>
        <p:spPr bwMode="auto">
          <a:xfrm>
            <a:off x="8067675" y="27400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3" name="Line 5"/>
          <p:cNvSpPr>
            <a:spLocks noChangeAspect="1" noChangeShapeType="1"/>
          </p:cNvSpPr>
          <p:nvPr/>
        </p:nvSpPr>
        <p:spPr bwMode="auto">
          <a:xfrm>
            <a:off x="8072438" y="1676400"/>
            <a:ext cx="0" cy="544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4" name="Line 6"/>
          <p:cNvSpPr>
            <a:spLocks noChangeAspect="1" noChangeShapeType="1"/>
          </p:cNvSpPr>
          <p:nvPr/>
        </p:nvSpPr>
        <p:spPr bwMode="auto">
          <a:xfrm>
            <a:off x="7437438" y="274637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5" name="Line 7"/>
          <p:cNvSpPr>
            <a:spLocks noChangeAspect="1" noChangeShapeType="1"/>
          </p:cNvSpPr>
          <p:nvPr/>
        </p:nvSpPr>
        <p:spPr bwMode="auto">
          <a:xfrm>
            <a:off x="7437438" y="1693863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6" name="Line 8"/>
          <p:cNvSpPr>
            <a:spLocks noChangeAspect="1" noChangeShapeType="1"/>
          </p:cNvSpPr>
          <p:nvPr/>
        </p:nvSpPr>
        <p:spPr bwMode="auto">
          <a:xfrm flipH="1">
            <a:off x="7483475" y="2246313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7" name="Line 9"/>
          <p:cNvSpPr>
            <a:spLocks noChangeAspect="1" noChangeShapeType="1"/>
          </p:cNvSpPr>
          <p:nvPr/>
        </p:nvSpPr>
        <p:spPr bwMode="auto">
          <a:xfrm flipH="1">
            <a:off x="7469188" y="2811463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8" name="Line 10"/>
          <p:cNvSpPr>
            <a:spLocks noChangeAspect="1" noChangeShapeType="1"/>
          </p:cNvSpPr>
          <p:nvPr/>
        </p:nvSpPr>
        <p:spPr bwMode="auto">
          <a:xfrm flipH="1">
            <a:off x="7459663" y="173355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9" name="Line 11"/>
          <p:cNvSpPr>
            <a:spLocks noChangeAspect="1" noChangeShapeType="1"/>
          </p:cNvSpPr>
          <p:nvPr/>
        </p:nvSpPr>
        <p:spPr bwMode="auto">
          <a:xfrm>
            <a:off x="7373938" y="2747963"/>
            <a:ext cx="627062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0" name="Line 12"/>
          <p:cNvSpPr>
            <a:spLocks noChangeAspect="1" noChangeShapeType="1"/>
          </p:cNvSpPr>
          <p:nvPr/>
        </p:nvSpPr>
        <p:spPr bwMode="auto">
          <a:xfrm>
            <a:off x="7440613" y="1697038"/>
            <a:ext cx="627062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1" name="Line 13"/>
          <p:cNvSpPr>
            <a:spLocks noChangeAspect="1" noChangeShapeType="1"/>
          </p:cNvSpPr>
          <p:nvPr/>
        </p:nvSpPr>
        <p:spPr bwMode="auto">
          <a:xfrm>
            <a:off x="7500938" y="22383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2" name="Line 14"/>
          <p:cNvSpPr>
            <a:spLocks noChangeAspect="1" noChangeShapeType="1"/>
          </p:cNvSpPr>
          <p:nvPr/>
        </p:nvSpPr>
        <p:spPr bwMode="auto">
          <a:xfrm>
            <a:off x="7469188" y="2782888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3" name="Line 15"/>
          <p:cNvSpPr>
            <a:spLocks noChangeAspect="1" noChangeShapeType="1"/>
          </p:cNvSpPr>
          <p:nvPr/>
        </p:nvSpPr>
        <p:spPr bwMode="auto">
          <a:xfrm>
            <a:off x="7475538" y="3341688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4" name="Line 16"/>
          <p:cNvSpPr>
            <a:spLocks noChangeAspect="1" noChangeShapeType="1"/>
          </p:cNvSpPr>
          <p:nvPr/>
        </p:nvSpPr>
        <p:spPr bwMode="auto">
          <a:xfrm>
            <a:off x="7483475" y="17065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5" name="Oval 17"/>
          <p:cNvSpPr>
            <a:spLocks noChangeAspect="1" noChangeArrowheads="1"/>
          </p:cNvSpPr>
          <p:nvPr/>
        </p:nvSpPr>
        <p:spPr bwMode="auto">
          <a:xfrm>
            <a:off x="7265988" y="2089150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2306" name="Rectangle 18"/>
          <p:cNvSpPr>
            <a:spLocks noChangeAspect="1" noChangeArrowheads="1"/>
          </p:cNvSpPr>
          <p:nvPr/>
        </p:nvSpPr>
        <p:spPr bwMode="auto">
          <a:xfrm>
            <a:off x="7296150" y="2114550"/>
            <a:ext cx="261938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2307" name="Oval 19"/>
          <p:cNvSpPr>
            <a:spLocks noChangeAspect="1" noChangeArrowheads="1"/>
          </p:cNvSpPr>
          <p:nvPr/>
        </p:nvSpPr>
        <p:spPr bwMode="auto">
          <a:xfrm>
            <a:off x="7904163" y="1544638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2308" name="Rectangle 20"/>
          <p:cNvSpPr>
            <a:spLocks noChangeAspect="1" noChangeArrowheads="1"/>
          </p:cNvSpPr>
          <p:nvPr/>
        </p:nvSpPr>
        <p:spPr bwMode="auto">
          <a:xfrm>
            <a:off x="7935913" y="1576388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2309" name="Oval 21"/>
          <p:cNvSpPr>
            <a:spLocks noChangeAspect="1" noChangeArrowheads="1"/>
          </p:cNvSpPr>
          <p:nvPr/>
        </p:nvSpPr>
        <p:spPr bwMode="auto">
          <a:xfrm>
            <a:off x="7918450" y="2089150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2310" name="Rectangle 22"/>
          <p:cNvSpPr>
            <a:spLocks noChangeAspect="1" noChangeArrowheads="1"/>
          </p:cNvSpPr>
          <p:nvPr/>
        </p:nvSpPr>
        <p:spPr bwMode="auto">
          <a:xfrm>
            <a:off x="7935913" y="21129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2311" name="Oval 23"/>
          <p:cNvSpPr>
            <a:spLocks noChangeAspect="1" noChangeArrowheads="1"/>
          </p:cNvSpPr>
          <p:nvPr/>
        </p:nvSpPr>
        <p:spPr bwMode="auto">
          <a:xfrm>
            <a:off x="7265988" y="2632075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2312" name="Rectangle 24"/>
          <p:cNvSpPr>
            <a:spLocks noChangeAspect="1" noChangeArrowheads="1"/>
          </p:cNvSpPr>
          <p:nvPr/>
        </p:nvSpPr>
        <p:spPr bwMode="auto">
          <a:xfrm>
            <a:off x="7304088" y="266382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2313" name="Oval 25"/>
          <p:cNvSpPr>
            <a:spLocks noChangeAspect="1" noChangeArrowheads="1"/>
          </p:cNvSpPr>
          <p:nvPr/>
        </p:nvSpPr>
        <p:spPr bwMode="auto">
          <a:xfrm>
            <a:off x="7281863" y="1544638"/>
            <a:ext cx="323850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2314" name="Rectangle 26"/>
          <p:cNvSpPr>
            <a:spLocks noChangeAspect="1" noChangeArrowheads="1"/>
          </p:cNvSpPr>
          <p:nvPr/>
        </p:nvSpPr>
        <p:spPr bwMode="auto">
          <a:xfrm>
            <a:off x="7310438" y="1581150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2315" name="Oval 27"/>
          <p:cNvSpPr>
            <a:spLocks noChangeAspect="1" noChangeArrowheads="1"/>
          </p:cNvSpPr>
          <p:nvPr/>
        </p:nvSpPr>
        <p:spPr bwMode="auto">
          <a:xfrm>
            <a:off x="7265988" y="3175000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2316" name="Rectangle 28"/>
          <p:cNvSpPr>
            <a:spLocks noChangeAspect="1" noChangeArrowheads="1"/>
          </p:cNvSpPr>
          <p:nvPr/>
        </p:nvSpPr>
        <p:spPr bwMode="auto">
          <a:xfrm>
            <a:off x="7297738" y="3206750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2317" name="Oval 29"/>
          <p:cNvSpPr>
            <a:spLocks noChangeAspect="1" noChangeArrowheads="1"/>
          </p:cNvSpPr>
          <p:nvPr/>
        </p:nvSpPr>
        <p:spPr bwMode="auto">
          <a:xfrm>
            <a:off x="7904163" y="263207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2318" name="Rectangle 30"/>
          <p:cNvSpPr>
            <a:spLocks noChangeAspect="1" noChangeArrowheads="1"/>
          </p:cNvSpPr>
          <p:nvPr/>
        </p:nvSpPr>
        <p:spPr bwMode="auto">
          <a:xfrm>
            <a:off x="7935913" y="266382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2319" name="Oval 31"/>
          <p:cNvSpPr>
            <a:spLocks noChangeAspect="1" noChangeArrowheads="1"/>
          </p:cNvSpPr>
          <p:nvPr/>
        </p:nvSpPr>
        <p:spPr bwMode="auto">
          <a:xfrm>
            <a:off x="7918450" y="3175000"/>
            <a:ext cx="325438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2320" name="Rectangle 32"/>
          <p:cNvSpPr>
            <a:spLocks noChangeAspect="1" noChangeArrowheads="1"/>
          </p:cNvSpPr>
          <p:nvPr/>
        </p:nvSpPr>
        <p:spPr bwMode="auto">
          <a:xfrm>
            <a:off x="7951788" y="32178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2321" name="Line 33"/>
          <p:cNvSpPr>
            <a:spLocks noChangeAspect="1" noChangeShapeType="1"/>
          </p:cNvSpPr>
          <p:nvPr/>
        </p:nvSpPr>
        <p:spPr bwMode="auto">
          <a:xfrm>
            <a:off x="7766050" y="1436688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22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2.4.1  Kernighan-Lin (KL) Algorithm – Terminology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7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7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A16EC9-C3C0-41B1-BA53-48E7F6A61824}" type="slidenum">
              <a:rPr lang="en-US" altLang="de-DE" sz="1000">
                <a:solidFill>
                  <a:srgbClr val="C0C0C0"/>
                </a:solidFill>
              </a:rPr>
              <a:pPr/>
              <a:t>12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5692775" cy="313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olidFill>
                  <a:srgbClr val="CC0000"/>
                </a:solidFill>
              </a:rPr>
              <a:t>Gain of swapping a pair of nodes </a:t>
            </a:r>
            <a:r>
              <a:rPr lang="de-DE" altLang="de-DE" i="1">
                <a:solidFill>
                  <a:srgbClr val="CC0000"/>
                </a:solidFill>
              </a:rPr>
              <a:t>a</a:t>
            </a:r>
            <a:r>
              <a:rPr lang="de-DE" altLang="de-DE">
                <a:solidFill>
                  <a:srgbClr val="CC0000"/>
                </a:solidFill>
              </a:rPr>
              <a:t> und </a:t>
            </a:r>
            <a:r>
              <a:rPr lang="de-DE" altLang="de-DE" i="1">
                <a:solidFill>
                  <a:srgbClr val="CC0000"/>
                </a:solidFill>
              </a:rPr>
              <a:t>b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ym typeface="Symbol" panose="05050102010706020507" pitchFamily="18" charset="2"/>
              </a:rPr>
              <a:t></a:t>
            </a:r>
            <a:r>
              <a:rPr lang="de-DE" altLang="de-DE" i="1"/>
              <a:t>g = D</a:t>
            </a:r>
            <a:r>
              <a:rPr lang="de-DE" altLang="de-DE"/>
              <a:t>(</a:t>
            </a:r>
            <a:r>
              <a:rPr lang="de-DE" altLang="de-DE" i="1"/>
              <a:t>a</a:t>
            </a:r>
            <a:r>
              <a:rPr lang="de-DE" altLang="de-DE"/>
              <a:t>)</a:t>
            </a:r>
            <a:r>
              <a:rPr lang="de-DE" altLang="de-DE" i="1"/>
              <a:t> + D</a:t>
            </a:r>
            <a:r>
              <a:rPr lang="de-DE" altLang="de-DE"/>
              <a:t>(</a:t>
            </a:r>
            <a:r>
              <a:rPr lang="de-DE" altLang="de-DE" i="1"/>
              <a:t>b</a:t>
            </a:r>
            <a:r>
              <a:rPr lang="de-DE" altLang="de-DE"/>
              <a:t>)</a:t>
            </a:r>
            <a:r>
              <a:rPr lang="de-DE" altLang="de-DE" i="1"/>
              <a:t> - 2</a:t>
            </a:r>
            <a:r>
              <a:rPr lang="de-DE" altLang="de-DE" sz="1000" i="1"/>
              <a:t>*</a:t>
            </a:r>
            <a:r>
              <a:rPr lang="de-DE" altLang="de-DE" i="1"/>
              <a:t> c</a:t>
            </a:r>
            <a:r>
              <a:rPr lang="de-DE" altLang="de-DE"/>
              <a:t>(</a:t>
            </a:r>
            <a:r>
              <a:rPr lang="de-DE" altLang="de-DE" i="1"/>
              <a:t>a,b</a:t>
            </a:r>
            <a:r>
              <a:rPr lang="de-DE" altLang="de-DE"/>
              <a:t>)</a:t>
            </a:r>
            <a:r>
              <a:rPr lang="de-DE" altLang="de-DE" i="1"/>
              <a:t>,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 sz="1400"/>
              <a:t>where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  <a:buFontTx/>
              <a:buChar char="•"/>
            </a:pPr>
            <a:r>
              <a:rPr lang="de-DE" altLang="de-DE" sz="1400" i="1"/>
              <a:t> D</a:t>
            </a:r>
            <a:r>
              <a:rPr lang="de-DE" altLang="de-DE" sz="1400"/>
              <a:t>(</a:t>
            </a:r>
            <a:r>
              <a:rPr lang="de-DE" altLang="de-DE" sz="1400" i="1"/>
              <a:t>a</a:t>
            </a:r>
            <a:r>
              <a:rPr lang="de-DE" altLang="de-DE" sz="1400"/>
              <a:t>)</a:t>
            </a:r>
            <a:r>
              <a:rPr lang="de-DE" altLang="de-DE" sz="1400" i="1"/>
              <a:t>,</a:t>
            </a:r>
            <a:r>
              <a:rPr lang="de-DE" altLang="de-DE" sz="1400"/>
              <a:t> </a:t>
            </a:r>
            <a:r>
              <a:rPr lang="de-DE" altLang="de-DE" sz="1400" i="1"/>
              <a:t>D</a:t>
            </a:r>
            <a:r>
              <a:rPr lang="de-DE" altLang="de-DE" sz="1400"/>
              <a:t>(</a:t>
            </a:r>
            <a:r>
              <a:rPr lang="de-DE" altLang="de-DE" sz="1400" i="1"/>
              <a:t>b</a:t>
            </a:r>
            <a:r>
              <a:rPr lang="de-DE" altLang="de-DE" sz="1400"/>
              <a:t>) are the respective costs of nodes </a:t>
            </a:r>
            <a:r>
              <a:rPr lang="de-DE" altLang="de-DE" sz="1400" i="1"/>
              <a:t>a</a:t>
            </a:r>
            <a:r>
              <a:rPr lang="de-DE" altLang="de-DE" sz="1400"/>
              <a:t>, </a:t>
            </a:r>
            <a:r>
              <a:rPr lang="de-DE" altLang="de-DE" sz="1400" i="1"/>
              <a:t>b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  <a:buFontTx/>
              <a:buChar char="•"/>
            </a:pPr>
            <a:r>
              <a:rPr lang="en-US" altLang="zh-CN" sz="1400" i="1">
                <a:ea typeface="宋体" panose="02010600030101010101" pitchFamily="2" charset="-122"/>
              </a:rPr>
              <a:t> c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a</a:t>
            </a:r>
            <a:r>
              <a:rPr lang="en-US" altLang="zh-CN" sz="1400">
                <a:ea typeface="宋体" panose="02010600030101010101" pitchFamily="2" charset="-122"/>
              </a:rPr>
              <a:t>,</a:t>
            </a:r>
            <a:r>
              <a:rPr lang="en-US" altLang="zh-CN" sz="1400" i="1">
                <a:ea typeface="宋体" panose="02010600030101010101" pitchFamily="2" charset="-122"/>
              </a:rPr>
              <a:t>b</a:t>
            </a:r>
            <a:r>
              <a:rPr lang="en-US" altLang="zh-CN" sz="1400">
                <a:ea typeface="宋体" panose="02010600030101010101" pitchFamily="2" charset="-122"/>
              </a:rPr>
              <a:t>) is the connection weight between </a:t>
            </a:r>
            <a:r>
              <a:rPr lang="en-US" altLang="zh-CN" sz="1400" i="1">
                <a:ea typeface="宋体" panose="02010600030101010101" pitchFamily="2" charset="-122"/>
              </a:rPr>
              <a:t>a</a:t>
            </a:r>
            <a:r>
              <a:rPr lang="en-US" altLang="zh-CN" sz="1400">
                <a:ea typeface="宋体" panose="02010600030101010101" pitchFamily="2" charset="-122"/>
              </a:rPr>
              <a:t> and </a:t>
            </a:r>
            <a:r>
              <a:rPr lang="en-US" altLang="zh-CN" sz="1400" i="1">
                <a:ea typeface="宋体" panose="02010600030101010101" pitchFamily="2" charset="-122"/>
              </a:rPr>
              <a:t>b</a:t>
            </a:r>
            <a:r>
              <a:rPr lang="en-US" altLang="zh-CN" sz="1400">
                <a:ea typeface="宋体" panose="02010600030101010101" pitchFamily="2" charset="-122"/>
              </a:rPr>
              <a:t>:</a:t>
            </a:r>
          </a:p>
          <a:p>
            <a:pPr algn="l">
              <a:lnSpc>
                <a:spcPct val="100000"/>
              </a:lnSpc>
              <a:spcBef>
                <a:spcPct val="15000"/>
              </a:spcBef>
            </a:pPr>
            <a:r>
              <a:rPr lang="en-US" altLang="zh-CN" sz="1400">
                <a:ea typeface="宋体" panose="02010600030101010101" pitchFamily="2" charset="-122"/>
              </a:rPr>
              <a:t>  If an edge exists between </a:t>
            </a:r>
            <a:r>
              <a:rPr lang="en-US" altLang="zh-CN" sz="1400" i="1">
                <a:ea typeface="宋体" panose="02010600030101010101" pitchFamily="2" charset="-122"/>
              </a:rPr>
              <a:t>a</a:t>
            </a:r>
            <a:r>
              <a:rPr lang="en-US" altLang="zh-CN" sz="1400">
                <a:ea typeface="宋体" panose="02010600030101010101" pitchFamily="2" charset="-122"/>
              </a:rPr>
              <a:t> and </a:t>
            </a:r>
            <a:r>
              <a:rPr lang="en-US" altLang="zh-CN" sz="1400" i="1">
                <a:ea typeface="宋体" panose="02010600030101010101" pitchFamily="2" charset="-122"/>
              </a:rPr>
              <a:t>b</a:t>
            </a:r>
            <a:r>
              <a:rPr lang="en-US" altLang="zh-CN" sz="1400">
                <a:ea typeface="宋体" panose="02010600030101010101" pitchFamily="2" charset="-122"/>
              </a:rPr>
              <a:t>, </a:t>
            </a:r>
            <a:br>
              <a:rPr lang="en-US" altLang="zh-CN" sz="1400">
                <a:ea typeface="宋体" panose="02010600030101010101" pitchFamily="2" charset="-122"/>
              </a:rPr>
            </a:br>
            <a:r>
              <a:rPr lang="en-US" altLang="zh-CN" sz="1400">
                <a:ea typeface="宋体" panose="02010600030101010101" pitchFamily="2" charset="-122"/>
              </a:rPr>
              <a:t>  then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a,b</a:t>
            </a:r>
            <a:r>
              <a:rPr lang="en-US" altLang="zh-CN" sz="1400">
                <a:ea typeface="宋体" panose="02010600030101010101" pitchFamily="2" charset="-122"/>
              </a:rPr>
              <a:t>)</a:t>
            </a:r>
            <a:r>
              <a:rPr lang="en-US" altLang="zh-CN" sz="1400" i="1">
                <a:ea typeface="宋体" panose="02010600030101010101" pitchFamily="2" charset="-122"/>
              </a:rPr>
              <a:t> </a:t>
            </a:r>
            <a:r>
              <a:rPr lang="en-US" altLang="zh-CN" sz="1400">
                <a:ea typeface="宋体" panose="02010600030101010101" pitchFamily="2" charset="-122"/>
              </a:rPr>
              <a:t>= edge weight (here 1), </a:t>
            </a:r>
          </a:p>
          <a:p>
            <a:pPr algn="l">
              <a:lnSpc>
                <a:spcPct val="10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zh-CN" sz="1400">
                <a:ea typeface="宋体" panose="02010600030101010101" pitchFamily="2" charset="-122"/>
              </a:rPr>
              <a:t>  otherwise,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a,b</a:t>
            </a:r>
            <a:r>
              <a:rPr lang="en-US" altLang="zh-CN" sz="1400">
                <a:ea typeface="宋体" panose="02010600030101010101" pitchFamily="2" charset="-122"/>
              </a:rPr>
              <a:t>)</a:t>
            </a:r>
            <a:r>
              <a:rPr lang="en-US" altLang="zh-CN" sz="1400" i="1">
                <a:ea typeface="宋体" panose="02010600030101010101" pitchFamily="2" charset="-122"/>
              </a:rPr>
              <a:t> </a:t>
            </a:r>
            <a:r>
              <a:rPr lang="en-US" altLang="zh-CN" sz="1400">
                <a:ea typeface="宋体" panose="02010600030101010101" pitchFamily="2" charset="-122"/>
              </a:rPr>
              <a:t>= 0</a:t>
            </a:r>
            <a:r>
              <a:rPr lang="en-US" altLang="zh-CN" sz="1400" i="1">
                <a:ea typeface="宋体" panose="02010600030101010101" pitchFamily="2" charset="-122"/>
              </a:rPr>
              <a:t>.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br>
              <a:rPr lang="en-US" altLang="zh-CN">
                <a:ea typeface="宋体" panose="02010600030101010101" pitchFamily="2" charset="-122"/>
              </a:rPr>
            </a:br>
            <a:endParaRPr lang="de-DE" altLang="de-DE"/>
          </a:p>
        </p:txBody>
      </p:sp>
      <p:sp>
        <p:nvSpPr>
          <p:cNvPr id="13316" name="Line 4"/>
          <p:cNvSpPr>
            <a:spLocks noChangeAspect="1" noChangeShapeType="1"/>
          </p:cNvSpPr>
          <p:nvPr/>
        </p:nvSpPr>
        <p:spPr bwMode="auto">
          <a:xfrm>
            <a:off x="8067675" y="27400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17" name="Line 5"/>
          <p:cNvSpPr>
            <a:spLocks noChangeAspect="1" noChangeShapeType="1"/>
          </p:cNvSpPr>
          <p:nvPr/>
        </p:nvSpPr>
        <p:spPr bwMode="auto">
          <a:xfrm>
            <a:off x="8072438" y="1676400"/>
            <a:ext cx="0" cy="544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18" name="Line 6"/>
          <p:cNvSpPr>
            <a:spLocks noChangeAspect="1" noChangeShapeType="1"/>
          </p:cNvSpPr>
          <p:nvPr/>
        </p:nvSpPr>
        <p:spPr bwMode="auto">
          <a:xfrm>
            <a:off x="7437438" y="274637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19" name="Line 7"/>
          <p:cNvSpPr>
            <a:spLocks noChangeAspect="1" noChangeShapeType="1"/>
          </p:cNvSpPr>
          <p:nvPr/>
        </p:nvSpPr>
        <p:spPr bwMode="auto">
          <a:xfrm>
            <a:off x="7437438" y="1693863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0" name="Line 8"/>
          <p:cNvSpPr>
            <a:spLocks noChangeAspect="1" noChangeShapeType="1"/>
          </p:cNvSpPr>
          <p:nvPr/>
        </p:nvSpPr>
        <p:spPr bwMode="auto">
          <a:xfrm flipH="1">
            <a:off x="7483475" y="2246313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1" name="Line 9"/>
          <p:cNvSpPr>
            <a:spLocks noChangeAspect="1" noChangeShapeType="1"/>
          </p:cNvSpPr>
          <p:nvPr/>
        </p:nvSpPr>
        <p:spPr bwMode="auto">
          <a:xfrm flipH="1">
            <a:off x="7469188" y="2811463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2" name="Line 10"/>
          <p:cNvSpPr>
            <a:spLocks noChangeAspect="1" noChangeShapeType="1"/>
          </p:cNvSpPr>
          <p:nvPr/>
        </p:nvSpPr>
        <p:spPr bwMode="auto">
          <a:xfrm flipH="1">
            <a:off x="7459663" y="173355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3" name="Line 11"/>
          <p:cNvSpPr>
            <a:spLocks noChangeAspect="1" noChangeShapeType="1"/>
          </p:cNvSpPr>
          <p:nvPr/>
        </p:nvSpPr>
        <p:spPr bwMode="auto">
          <a:xfrm>
            <a:off x="7373938" y="2747963"/>
            <a:ext cx="627062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4" name="Line 12"/>
          <p:cNvSpPr>
            <a:spLocks noChangeAspect="1" noChangeShapeType="1"/>
          </p:cNvSpPr>
          <p:nvPr/>
        </p:nvSpPr>
        <p:spPr bwMode="auto">
          <a:xfrm>
            <a:off x="7440613" y="1697038"/>
            <a:ext cx="627062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5" name="Line 13"/>
          <p:cNvSpPr>
            <a:spLocks noChangeAspect="1" noChangeShapeType="1"/>
          </p:cNvSpPr>
          <p:nvPr/>
        </p:nvSpPr>
        <p:spPr bwMode="auto">
          <a:xfrm>
            <a:off x="7500938" y="22383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6" name="Line 14"/>
          <p:cNvSpPr>
            <a:spLocks noChangeAspect="1" noChangeShapeType="1"/>
          </p:cNvSpPr>
          <p:nvPr/>
        </p:nvSpPr>
        <p:spPr bwMode="auto">
          <a:xfrm>
            <a:off x="7469188" y="2782888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7" name="Line 15"/>
          <p:cNvSpPr>
            <a:spLocks noChangeAspect="1" noChangeShapeType="1"/>
          </p:cNvSpPr>
          <p:nvPr/>
        </p:nvSpPr>
        <p:spPr bwMode="auto">
          <a:xfrm>
            <a:off x="7475538" y="3341688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8" name="Line 16"/>
          <p:cNvSpPr>
            <a:spLocks noChangeAspect="1" noChangeShapeType="1"/>
          </p:cNvSpPr>
          <p:nvPr/>
        </p:nvSpPr>
        <p:spPr bwMode="auto">
          <a:xfrm>
            <a:off x="7483475" y="17065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9" name="Oval 17"/>
          <p:cNvSpPr>
            <a:spLocks noChangeAspect="1" noChangeArrowheads="1"/>
          </p:cNvSpPr>
          <p:nvPr/>
        </p:nvSpPr>
        <p:spPr bwMode="auto">
          <a:xfrm>
            <a:off x="7265988" y="2089150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30" name="Rectangle 18"/>
          <p:cNvSpPr>
            <a:spLocks noChangeAspect="1" noChangeArrowheads="1"/>
          </p:cNvSpPr>
          <p:nvPr/>
        </p:nvSpPr>
        <p:spPr bwMode="auto">
          <a:xfrm>
            <a:off x="7296150" y="2114550"/>
            <a:ext cx="261938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3331" name="Oval 19"/>
          <p:cNvSpPr>
            <a:spLocks noChangeAspect="1" noChangeArrowheads="1"/>
          </p:cNvSpPr>
          <p:nvPr/>
        </p:nvSpPr>
        <p:spPr bwMode="auto">
          <a:xfrm>
            <a:off x="7904163" y="1544638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32" name="Rectangle 20"/>
          <p:cNvSpPr>
            <a:spLocks noChangeAspect="1" noChangeArrowheads="1"/>
          </p:cNvSpPr>
          <p:nvPr/>
        </p:nvSpPr>
        <p:spPr bwMode="auto">
          <a:xfrm>
            <a:off x="7935913" y="1576388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3333" name="Oval 21"/>
          <p:cNvSpPr>
            <a:spLocks noChangeAspect="1" noChangeArrowheads="1"/>
          </p:cNvSpPr>
          <p:nvPr/>
        </p:nvSpPr>
        <p:spPr bwMode="auto">
          <a:xfrm>
            <a:off x="7918450" y="2089150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34" name="Rectangle 22"/>
          <p:cNvSpPr>
            <a:spLocks noChangeAspect="1" noChangeArrowheads="1"/>
          </p:cNvSpPr>
          <p:nvPr/>
        </p:nvSpPr>
        <p:spPr bwMode="auto">
          <a:xfrm>
            <a:off x="7935913" y="21129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3335" name="Oval 23"/>
          <p:cNvSpPr>
            <a:spLocks noChangeAspect="1" noChangeArrowheads="1"/>
          </p:cNvSpPr>
          <p:nvPr/>
        </p:nvSpPr>
        <p:spPr bwMode="auto">
          <a:xfrm>
            <a:off x="7265988" y="2632075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36" name="Rectangle 24"/>
          <p:cNvSpPr>
            <a:spLocks noChangeAspect="1" noChangeArrowheads="1"/>
          </p:cNvSpPr>
          <p:nvPr/>
        </p:nvSpPr>
        <p:spPr bwMode="auto">
          <a:xfrm>
            <a:off x="7304088" y="266382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3337" name="Oval 25"/>
          <p:cNvSpPr>
            <a:spLocks noChangeAspect="1" noChangeArrowheads="1"/>
          </p:cNvSpPr>
          <p:nvPr/>
        </p:nvSpPr>
        <p:spPr bwMode="auto">
          <a:xfrm>
            <a:off x="7281863" y="1544638"/>
            <a:ext cx="323850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38" name="Rectangle 26"/>
          <p:cNvSpPr>
            <a:spLocks noChangeAspect="1" noChangeArrowheads="1"/>
          </p:cNvSpPr>
          <p:nvPr/>
        </p:nvSpPr>
        <p:spPr bwMode="auto">
          <a:xfrm>
            <a:off x="7310438" y="1581150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3339" name="Oval 27"/>
          <p:cNvSpPr>
            <a:spLocks noChangeAspect="1" noChangeArrowheads="1"/>
          </p:cNvSpPr>
          <p:nvPr/>
        </p:nvSpPr>
        <p:spPr bwMode="auto">
          <a:xfrm>
            <a:off x="7265988" y="3175000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40" name="Rectangle 28"/>
          <p:cNvSpPr>
            <a:spLocks noChangeAspect="1" noChangeArrowheads="1"/>
          </p:cNvSpPr>
          <p:nvPr/>
        </p:nvSpPr>
        <p:spPr bwMode="auto">
          <a:xfrm>
            <a:off x="7297738" y="3206750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3341" name="Oval 29"/>
          <p:cNvSpPr>
            <a:spLocks noChangeAspect="1" noChangeArrowheads="1"/>
          </p:cNvSpPr>
          <p:nvPr/>
        </p:nvSpPr>
        <p:spPr bwMode="auto">
          <a:xfrm>
            <a:off x="7904163" y="263207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42" name="Rectangle 30"/>
          <p:cNvSpPr>
            <a:spLocks noChangeAspect="1" noChangeArrowheads="1"/>
          </p:cNvSpPr>
          <p:nvPr/>
        </p:nvSpPr>
        <p:spPr bwMode="auto">
          <a:xfrm>
            <a:off x="7935913" y="266382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3343" name="Oval 31"/>
          <p:cNvSpPr>
            <a:spLocks noChangeAspect="1" noChangeArrowheads="1"/>
          </p:cNvSpPr>
          <p:nvPr/>
        </p:nvSpPr>
        <p:spPr bwMode="auto">
          <a:xfrm>
            <a:off x="7918450" y="3175000"/>
            <a:ext cx="325438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44" name="Rectangle 32"/>
          <p:cNvSpPr>
            <a:spLocks noChangeAspect="1" noChangeArrowheads="1"/>
          </p:cNvSpPr>
          <p:nvPr/>
        </p:nvSpPr>
        <p:spPr bwMode="auto">
          <a:xfrm>
            <a:off x="7951788" y="32178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3345" name="Line 33"/>
          <p:cNvSpPr>
            <a:spLocks noChangeAspect="1" noChangeShapeType="1"/>
          </p:cNvSpPr>
          <p:nvPr/>
        </p:nvSpPr>
        <p:spPr bwMode="auto">
          <a:xfrm>
            <a:off x="7766050" y="1436688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5583238" y="2924175"/>
            <a:ext cx="1435100" cy="70961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 sz="1600"/>
              <a:t>Node 3:</a:t>
            </a:r>
          </a:p>
          <a:p>
            <a:pPr algn="l"/>
            <a:r>
              <a:rPr lang="de-DE" altLang="de-DE" sz="1600" i="1"/>
              <a:t>D</a:t>
            </a:r>
            <a:r>
              <a:rPr lang="de-DE" altLang="de-DE" sz="1600"/>
              <a:t>(3) = 3-1=2</a:t>
            </a:r>
            <a:endParaRPr lang="en-US" altLang="zh-CN" sz="1600">
              <a:ea typeface="宋体" panose="02010600030101010101" pitchFamily="2" charset="-122"/>
            </a:endParaRP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5580063" y="1125538"/>
            <a:ext cx="1435100" cy="70961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 sz="1600"/>
              <a:t>Node 7:</a:t>
            </a:r>
          </a:p>
          <a:p>
            <a:pPr algn="l"/>
            <a:r>
              <a:rPr lang="de-DE" altLang="de-DE" sz="1600" i="1"/>
              <a:t>D</a:t>
            </a:r>
            <a:r>
              <a:rPr lang="de-DE" altLang="de-DE" sz="1600"/>
              <a:t>(7) = 2-1=1</a:t>
            </a:r>
            <a:endParaRPr lang="en-US" altLang="zh-CN" sz="1600">
              <a:ea typeface="宋体" panose="02010600030101010101" pitchFamily="2" charset="-122"/>
            </a:endParaRPr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V="1">
            <a:off x="7018338" y="2925763"/>
            <a:ext cx="247650" cy="24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569383" name="Text Box 39"/>
          <p:cNvSpPr txBox="1">
            <a:spLocks noChangeArrowheads="1"/>
          </p:cNvSpPr>
          <p:nvPr/>
        </p:nvSpPr>
        <p:spPr bwMode="auto">
          <a:xfrm>
            <a:off x="827088" y="4652963"/>
            <a:ext cx="4551362" cy="411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1600">
                <a:sym typeface="Symbol" panose="05050102010706020507" pitchFamily="18" charset="2"/>
              </a:rPr>
              <a:t></a:t>
            </a:r>
            <a:r>
              <a:rPr lang="de-DE" altLang="de-DE" sz="1600" i="1"/>
              <a:t>g </a:t>
            </a:r>
            <a:r>
              <a:rPr lang="de-DE" altLang="de-DE" sz="1600"/>
              <a:t>(3,7) = </a:t>
            </a:r>
            <a:r>
              <a:rPr lang="de-DE" altLang="de-DE" sz="1600" i="1"/>
              <a:t>D</a:t>
            </a:r>
            <a:r>
              <a:rPr lang="de-DE" altLang="de-DE" sz="1600"/>
              <a:t>(3) + </a:t>
            </a:r>
            <a:r>
              <a:rPr lang="de-DE" altLang="de-DE" sz="1600" i="1"/>
              <a:t>D</a:t>
            </a:r>
            <a:r>
              <a:rPr lang="de-DE" altLang="de-DE" sz="1600"/>
              <a:t>(7) - 2</a:t>
            </a:r>
            <a:r>
              <a:rPr lang="de-DE" altLang="de-DE" sz="1000" i="1"/>
              <a:t>*</a:t>
            </a:r>
            <a:r>
              <a:rPr lang="de-DE" altLang="de-DE" sz="1600" i="1"/>
              <a:t> c</a:t>
            </a:r>
            <a:r>
              <a:rPr lang="de-DE" altLang="de-DE" sz="1600"/>
              <a:t>(</a:t>
            </a:r>
            <a:r>
              <a:rPr lang="de-DE" altLang="de-DE" sz="1600" i="1"/>
              <a:t>a,b</a:t>
            </a:r>
            <a:r>
              <a:rPr lang="de-DE" altLang="de-DE" sz="1600"/>
              <a:t>)</a:t>
            </a:r>
            <a:r>
              <a:rPr lang="de-DE" altLang="de-DE" sz="1600" i="1"/>
              <a:t> = </a:t>
            </a:r>
            <a:r>
              <a:rPr lang="de-DE" altLang="de-DE" sz="1600"/>
              <a:t>2 + 1 – 2 = 1</a:t>
            </a:r>
            <a:endParaRPr lang="en-US" altLang="zh-CN" sz="1600">
              <a:ea typeface="宋体" panose="02010600030101010101" pitchFamily="2" charset="-122"/>
            </a:endParaRPr>
          </a:p>
        </p:txBody>
      </p:sp>
      <p:sp>
        <p:nvSpPr>
          <p:cNvPr id="569384" name="Text Box 40"/>
          <p:cNvSpPr txBox="1">
            <a:spLocks noChangeArrowheads="1"/>
          </p:cNvSpPr>
          <p:nvPr/>
        </p:nvSpPr>
        <p:spPr bwMode="auto">
          <a:xfrm>
            <a:off x="611188" y="5237163"/>
            <a:ext cx="4921250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de-DE" altLang="de-DE" sz="1400"/>
              <a:t>=&gt; Swapping nodes 3 and 7 would reduce the cut size by 1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3351" name="Freeform 41"/>
          <p:cNvSpPr>
            <a:spLocks/>
          </p:cNvSpPr>
          <p:nvPr/>
        </p:nvSpPr>
        <p:spPr bwMode="auto">
          <a:xfrm>
            <a:off x="7019925" y="1268413"/>
            <a:ext cx="1549400" cy="1368425"/>
          </a:xfrm>
          <a:custGeom>
            <a:avLst/>
            <a:gdLst>
              <a:gd name="T0" fmla="*/ 0 w 976"/>
              <a:gd name="T1" fmla="*/ 144463 h 862"/>
              <a:gd name="T2" fmla="*/ 936625 w 976"/>
              <a:gd name="T3" fmla="*/ 0 h 862"/>
              <a:gd name="T4" fmla="*/ 1439863 w 976"/>
              <a:gd name="T5" fmla="*/ 144463 h 862"/>
              <a:gd name="T6" fmla="*/ 1512888 w 976"/>
              <a:gd name="T7" fmla="*/ 720725 h 862"/>
              <a:gd name="T8" fmla="*/ 1223963 w 976"/>
              <a:gd name="T9" fmla="*/ 1368425 h 8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76" h="862">
                <a:moveTo>
                  <a:pt x="0" y="91"/>
                </a:moveTo>
                <a:cubicBezTo>
                  <a:pt x="219" y="45"/>
                  <a:pt x="439" y="0"/>
                  <a:pt x="590" y="0"/>
                </a:cubicBezTo>
                <a:cubicBezTo>
                  <a:pt x="741" y="0"/>
                  <a:pt x="847" y="15"/>
                  <a:pt x="907" y="91"/>
                </a:cubicBezTo>
                <a:cubicBezTo>
                  <a:pt x="967" y="167"/>
                  <a:pt x="976" y="326"/>
                  <a:pt x="953" y="454"/>
                </a:cubicBezTo>
                <a:cubicBezTo>
                  <a:pt x="930" y="582"/>
                  <a:pt x="850" y="722"/>
                  <a:pt x="771" y="86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569386" name="Line 42"/>
          <p:cNvSpPr>
            <a:spLocks noChangeAspect="1" noChangeShapeType="1"/>
          </p:cNvSpPr>
          <p:nvPr/>
        </p:nvSpPr>
        <p:spPr bwMode="auto">
          <a:xfrm>
            <a:off x="8067675" y="547687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87" name="Line 43"/>
          <p:cNvSpPr>
            <a:spLocks noChangeAspect="1" noChangeShapeType="1"/>
          </p:cNvSpPr>
          <p:nvPr/>
        </p:nvSpPr>
        <p:spPr bwMode="auto">
          <a:xfrm>
            <a:off x="8072438" y="4413250"/>
            <a:ext cx="0" cy="544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88" name="Line 44"/>
          <p:cNvSpPr>
            <a:spLocks noChangeAspect="1" noChangeShapeType="1"/>
          </p:cNvSpPr>
          <p:nvPr/>
        </p:nvSpPr>
        <p:spPr bwMode="auto">
          <a:xfrm>
            <a:off x="7437438" y="54832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89" name="Line 45"/>
          <p:cNvSpPr>
            <a:spLocks noChangeAspect="1" noChangeShapeType="1"/>
          </p:cNvSpPr>
          <p:nvPr/>
        </p:nvSpPr>
        <p:spPr bwMode="auto">
          <a:xfrm>
            <a:off x="7437438" y="4430713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90" name="Line 46"/>
          <p:cNvSpPr>
            <a:spLocks noChangeAspect="1" noChangeShapeType="1"/>
          </p:cNvSpPr>
          <p:nvPr/>
        </p:nvSpPr>
        <p:spPr bwMode="auto">
          <a:xfrm flipH="1">
            <a:off x="7483475" y="4983163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91" name="Line 47"/>
          <p:cNvSpPr>
            <a:spLocks noChangeAspect="1" noChangeShapeType="1"/>
          </p:cNvSpPr>
          <p:nvPr/>
        </p:nvSpPr>
        <p:spPr bwMode="auto">
          <a:xfrm flipH="1">
            <a:off x="7469188" y="5548313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92" name="Line 48"/>
          <p:cNvSpPr>
            <a:spLocks noChangeAspect="1" noChangeShapeType="1"/>
          </p:cNvSpPr>
          <p:nvPr/>
        </p:nvSpPr>
        <p:spPr bwMode="auto">
          <a:xfrm flipH="1">
            <a:off x="7459663" y="44704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93" name="Line 49"/>
          <p:cNvSpPr>
            <a:spLocks noChangeAspect="1" noChangeShapeType="1"/>
          </p:cNvSpPr>
          <p:nvPr/>
        </p:nvSpPr>
        <p:spPr bwMode="auto">
          <a:xfrm>
            <a:off x="7373938" y="5484813"/>
            <a:ext cx="627062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94" name="Line 50"/>
          <p:cNvSpPr>
            <a:spLocks noChangeAspect="1" noChangeShapeType="1"/>
          </p:cNvSpPr>
          <p:nvPr/>
        </p:nvSpPr>
        <p:spPr bwMode="auto">
          <a:xfrm>
            <a:off x="7440613" y="4433888"/>
            <a:ext cx="627062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95" name="Line 51"/>
          <p:cNvSpPr>
            <a:spLocks noChangeAspect="1" noChangeShapeType="1"/>
          </p:cNvSpPr>
          <p:nvPr/>
        </p:nvSpPr>
        <p:spPr bwMode="auto">
          <a:xfrm>
            <a:off x="7500938" y="497522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96" name="Line 52"/>
          <p:cNvSpPr>
            <a:spLocks noChangeAspect="1" noChangeShapeType="1"/>
          </p:cNvSpPr>
          <p:nvPr/>
        </p:nvSpPr>
        <p:spPr bwMode="auto">
          <a:xfrm>
            <a:off x="7469188" y="5519738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97" name="Line 53"/>
          <p:cNvSpPr>
            <a:spLocks noChangeAspect="1" noChangeShapeType="1"/>
          </p:cNvSpPr>
          <p:nvPr/>
        </p:nvSpPr>
        <p:spPr bwMode="auto">
          <a:xfrm>
            <a:off x="7475538" y="6078538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98" name="Line 54"/>
          <p:cNvSpPr>
            <a:spLocks noChangeAspect="1" noChangeShapeType="1"/>
          </p:cNvSpPr>
          <p:nvPr/>
        </p:nvSpPr>
        <p:spPr bwMode="auto">
          <a:xfrm>
            <a:off x="7483475" y="444341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399" name="Oval 55"/>
          <p:cNvSpPr>
            <a:spLocks noChangeAspect="1" noChangeArrowheads="1"/>
          </p:cNvSpPr>
          <p:nvPr/>
        </p:nvSpPr>
        <p:spPr bwMode="auto">
          <a:xfrm>
            <a:off x="7265988" y="4826000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9400" name="Rectangle 56"/>
          <p:cNvSpPr>
            <a:spLocks noChangeAspect="1" noChangeArrowheads="1"/>
          </p:cNvSpPr>
          <p:nvPr/>
        </p:nvSpPr>
        <p:spPr bwMode="auto">
          <a:xfrm>
            <a:off x="7296150" y="4851400"/>
            <a:ext cx="261938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69401" name="Oval 57"/>
          <p:cNvSpPr>
            <a:spLocks noChangeAspect="1" noChangeArrowheads="1"/>
          </p:cNvSpPr>
          <p:nvPr/>
        </p:nvSpPr>
        <p:spPr bwMode="auto">
          <a:xfrm>
            <a:off x="7904163" y="4281488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9402" name="Rectangle 58"/>
          <p:cNvSpPr>
            <a:spLocks noChangeAspect="1" noChangeArrowheads="1"/>
          </p:cNvSpPr>
          <p:nvPr/>
        </p:nvSpPr>
        <p:spPr bwMode="auto">
          <a:xfrm>
            <a:off x="7935913" y="4313238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69403" name="Oval 59"/>
          <p:cNvSpPr>
            <a:spLocks noChangeAspect="1" noChangeArrowheads="1"/>
          </p:cNvSpPr>
          <p:nvPr/>
        </p:nvSpPr>
        <p:spPr bwMode="auto">
          <a:xfrm>
            <a:off x="7918450" y="4826000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9404" name="Rectangle 60"/>
          <p:cNvSpPr>
            <a:spLocks noChangeAspect="1" noChangeArrowheads="1"/>
          </p:cNvSpPr>
          <p:nvPr/>
        </p:nvSpPr>
        <p:spPr bwMode="auto">
          <a:xfrm>
            <a:off x="7935913" y="48498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69405" name="Oval 61"/>
          <p:cNvSpPr>
            <a:spLocks noChangeAspect="1" noChangeArrowheads="1"/>
          </p:cNvSpPr>
          <p:nvPr/>
        </p:nvSpPr>
        <p:spPr bwMode="auto">
          <a:xfrm>
            <a:off x="7265988" y="5368925"/>
            <a:ext cx="327025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9406" name="Rectangle 62"/>
          <p:cNvSpPr>
            <a:spLocks noChangeAspect="1" noChangeArrowheads="1"/>
          </p:cNvSpPr>
          <p:nvPr/>
        </p:nvSpPr>
        <p:spPr bwMode="auto">
          <a:xfrm>
            <a:off x="7304088" y="540067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2"/>
                </a:solidFill>
              </a:rPr>
              <a:t>3</a:t>
            </a:r>
            <a:endParaRPr lang="en-US" altLang="zh-CN" sz="1500" b="1">
              <a:solidFill>
                <a:schemeClr val="bg2"/>
              </a:solidFill>
              <a:ea typeface="宋体" panose="02010600030101010101" pitchFamily="2" charset="-122"/>
            </a:endParaRPr>
          </a:p>
        </p:txBody>
      </p:sp>
      <p:sp>
        <p:nvSpPr>
          <p:cNvPr id="569407" name="Oval 63"/>
          <p:cNvSpPr>
            <a:spLocks noChangeAspect="1" noChangeArrowheads="1"/>
          </p:cNvSpPr>
          <p:nvPr/>
        </p:nvSpPr>
        <p:spPr bwMode="auto">
          <a:xfrm>
            <a:off x="7281863" y="4281488"/>
            <a:ext cx="323850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9408" name="Rectangle 64"/>
          <p:cNvSpPr>
            <a:spLocks noChangeAspect="1" noChangeArrowheads="1"/>
          </p:cNvSpPr>
          <p:nvPr/>
        </p:nvSpPr>
        <p:spPr bwMode="auto">
          <a:xfrm>
            <a:off x="7310438" y="4318000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69409" name="Oval 65"/>
          <p:cNvSpPr>
            <a:spLocks noChangeAspect="1" noChangeArrowheads="1"/>
          </p:cNvSpPr>
          <p:nvPr/>
        </p:nvSpPr>
        <p:spPr bwMode="auto">
          <a:xfrm>
            <a:off x="7265988" y="5911850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9410" name="Rectangle 66"/>
          <p:cNvSpPr>
            <a:spLocks noChangeAspect="1" noChangeArrowheads="1"/>
          </p:cNvSpPr>
          <p:nvPr/>
        </p:nvSpPr>
        <p:spPr bwMode="auto">
          <a:xfrm>
            <a:off x="7297738" y="5943600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69411" name="Oval 67"/>
          <p:cNvSpPr>
            <a:spLocks noChangeAspect="1" noChangeArrowheads="1"/>
          </p:cNvSpPr>
          <p:nvPr/>
        </p:nvSpPr>
        <p:spPr bwMode="auto">
          <a:xfrm>
            <a:off x="7904163" y="5368925"/>
            <a:ext cx="325437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9412" name="Rectangle 68"/>
          <p:cNvSpPr>
            <a:spLocks noChangeAspect="1" noChangeArrowheads="1"/>
          </p:cNvSpPr>
          <p:nvPr/>
        </p:nvSpPr>
        <p:spPr bwMode="auto">
          <a:xfrm>
            <a:off x="7935913" y="54006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7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69413" name="Oval 69"/>
          <p:cNvSpPr>
            <a:spLocks noChangeAspect="1" noChangeArrowheads="1"/>
          </p:cNvSpPr>
          <p:nvPr/>
        </p:nvSpPr>
        <p:spPr bwMode="auto">
          <a:xfrm>
            <a:off x="7918450" y="5911850"/>
            <a:ext cx="325438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69414" name="Rectangle 70"/>
          <p:cNvSpPr>
            <a:spLocks noChangeAspect="1" noChangeArrowheads="1"/>
          </p:cNvSpPr>
          <p:nvPr/>
        </p:nvSpPr>
        <p:spPr bwMode="auto">
          <a:xfrm>
            <a:off x="7951788" y="59547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69415" name="Line 71"/>
          <p:cNvSpPr>
            <a:spLocks noChangeAspect="1" noChangeShapeType="1"/>
          </p:cNvSpPr>
          <p:nvPr/>
        </p:nvSpPr>
        <p:spPr bwMode="auto">
          <a:xfrm>
            <a:off x="7766050" y="4173538"/>
            <a:ext cx="0" cy="984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417" name="Line 73"/>
          <p:cNvSpPr>
            <a:spLocks noChangeAspect="1" noChangeShapeType="1"/>
          </p:cNvSpPr>
          <p:nvPr/>
        </p:nvSpPr>
        <p:spPr bwMode="auto">
          <a:xfrm>
            <a:off x="7750175" y="5324475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418" name="Line 74"/>
          <p:cNvSpPr>
            <a:spLocks noChangeAspect="1" noChangeShapeType="1"/>
          </p:cNvSpPr>
          <p:nvPr/>
        </p:nvSpPr>
        <p:spPr bwMode="auto">
          <a:xfrm>
            <a:off x="7767638" y="5908675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419" name="Line 75"/>
          <p:cNvSpPr>
            <a:spLocks noChangeAspect="1" noChangeShapeType="1"/>
          </p:cNvSpPr>
          <p:nvPr/>
        </p:nvSpPr>
        <p:spPr bwMode="auto">
          <a:xfrm flipV="1">
            <a:off x="7199313" y="5803900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420" name="Line 76"/>
          <p:cNvSpPr>
            <a:spLocks noChangeAspect="1" noChangeShapeType="1"/>
          </p:cNvSpPr>
          <p:nvPr/>
        </p:nvSpPr>
        <p:spPr bwMode="auto">
          <a:xfrm flipV="1">
            <a:off x="7885113" y="5805488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9421" name="AutoShape 77"/>
          <p:cNvSpPr>
            <a:spLocks noChangeArrowheads="1"/>
          </p:cNvSpPr>
          <p:nvPr/>
        </p:nvSpPr>
        <p:spPr bwMode="auto">
          <a:xfrm rot="-5400000">
            <a:off x="7634287" y="3533776"/>
            <a:ext cx="288925" cy="654050"/>
          </a:xfrm>
          <a:prstGeom prst="lef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tx1"/>
              </a:gs>
              <a:gs pos="100000">
                <a:srgbClr val="EAEAEA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87" name="Rectangle 7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2.4.1  Kernighan-Lin (KL) Algorithm – Terminology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6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6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6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69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6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6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6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6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6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6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6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6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6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6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6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6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6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6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6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6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6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6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6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6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6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6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56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56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56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6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6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569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56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569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83" grpId="0" animBg="1"/>
      <p:bldP spid="569384" grpId="0"/>
      <p:bldP spid="569399" grpId="0" animBg="1"/>
      <p:bldP spid="569400" grpId="0"/>
      <p:bldP spid="569401" grpId="0" animBg="1"/>
      <p:bldP spid="569402" grpId="0"/>
      <p:bldP spid="569403" grpId="0" animBg="1"/>
      <p:bldP spid="569404" grpId="0"/>
      <p:bldP spid="569405" grpId="0" animBg="1"/>
      <p:bldP spid="569406" grpId="0"/>
      <p:bldP spid="569407" grpId="0" animBg="1"/>
      <p:bldP spid="569408" grpId="0"/>
      <p:bldP spid="569409" grpId="0" animBg="1"/>
      <p:bldP spid="569410" grpId="0"/>
      <p:bldP spid="569411" grpId="0" animBg="1"/>
      <p:bldP spid="569412" grpId="0"/>
      <p:bldP spid="569413" grpId="0" animBg="1"/>
      <p:bldP spid="569414" grpId="0"/>
      <p:bldP spid="5694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8310E5-A0DC-40D7-BC5A-0BD858D629CA}" type="slidenum">
              <a:rPr lang="en-US" altLang="de-DE" sz="1000">
                <a:solidFill>
                  <a:srgbClr val="C0C0C0"/>
                </a:solidFill>
              </a:rPr>
              <a:pPr/>
              <a:t>13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5692775" cy="287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olidFill>
                  <a:srgbClr val="CC0000"/>
                </a:solidFill>
              </a:rPr>
              <a:t>Gain of swapping a pair of nodes </a:t>
            </a:r>
            <a:r>
              <a:rPr lang="de-DE" altLang="de-DE" i="1">
                <a:solidFill>
                  <a:srgbClr val="CC0000"/>
                </a:solidFill>
              </a:rPr>
              <a:t>a</a:t>
            </a:r>
            <a:r>
              <a:rPr lang="de-DE" altLang="de-DE">
                <a:solidFill>
                  <a:srgbClr val="CC0000"/>
                </a:solidFill>
              </a:rPr>
              <a:t> und </a:t>
            </a:r>
            <a:r>
              <a:rPr lang="de-DE" altLang="de-DE" i="1">
                <a:solidFill>
                  <a:srgbClr val="CC0000"/>
                </a:solidFill>
              </a:rPr>
              <a:t>b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ym typeface="Symbol" panose="05050102010706020507" pitchFamily="18" charset="2"/>
              </a:rPr>
              <a:t></a:t>
            </a:r>
            <a:r>
              <a:rPr lang="de-DE" altLang="de-DE" i="1"/>
              <a:t>g = D</a:t>
            </a:r>
            <a:r>
              <a:rPr lang="de-DE" altLang="de-DE"/>
              <a:t>(</a:t>
            </a:r>
            <a:r>
              <a:rPr lang="de-DE" altLang="de-DE" i="1"/>
              <a:t>a</a:t>
            </a:r>
            <a:r>
              <a:rPr lang="de-DE" altLang="de-DE"/>
              <a:t>)</a:t>
            </a:r>
            <a:r>
              <a:rPr lang="de-DE" altLang="de-DE" i="1"/>
              <a:t> + D</a:t>
            </a:r>
            <a:r>
              <a:rPr lang="de-DE" altLang="de-DE"/>
              <a:t>(</a:t>
            </a:r>
            <a:r>
              <a:rPr lang="de-DE" altLang="de-DE" i="1"/>
              <a:t>b</a:t>
            </a:r>
            <a:r>
              <a:rPr lang="de-DE" altLang="de-DE"/>
              <a:t>)</a:t>
            </a:r>
            <a:r>
              <a:rPr lang="de-DE" altLang="de-DE" i="1"/>
              <a:t> - 2</a:t>
            </a:r>
            <a:r>
              <a:rPr lang="de-DE" altLang="de-DE" sz="1000" i="1"/>
              <a:t>*</a:t>
            </a:r>
            <a:r>
              <a:rPr lang="de-DE" altLang="de-DE" i="1"/>
              <a:t> c</a:t>
            </a:r>
            <a:r>
              <a:rPr lang="de-DE" altLang="de-DE"/>
              <a:t>(</a:t>
            </a:r>
            <a:r>
              <a:rPr lang="de-DE" altLang="de-DE" i="1"/>
              <a:t>a,b</a:t>
            </a:r>
            <a:r>
              <a:rPr lang="de-DE" altLang="de-DE"/>
              <a:t>)</a:t>
            </a:r>
            <a:r>
              <a:rPr lang="de-DE" altLang="de-DE" i="1"/>
              <a:t>,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 sz="1400"/>
              <a:t>where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  <a:buFontTx/>
              <a:buChar char="•"/>
            </a:pPr>
            <a:r>
              <a:rPr lang="de-DE" altLang="de-DE" sz="1400" i="1"/>
              <a:t> D</a:t>
            </a:r>
            <a:r>
              <a:rPr lang="de-DE" altLang="de-DE" sz="1400"/>
              <a:t>(</a:t>
            </a:r>
            <a:r>
              <a:rPr lang="de-DE" altLang="de-DE" sz="1400" i="1"/>
              <a:t>a</a:t>
            </a:r>
            <a:r>
              <a:rPr lang="de-DE" altLang="de-DE" sz="1400"/>
              <a:t>)</a:t>
            </a:r>
            <a:r>
              <a:rPr lang="de-DE" altLang="de-DE" sz="1400" i="1"/>
              <a:t>,</a:t>
            </a:r>
            <a:r>
              <a:rPr lang="de-DE" altLang="de-DE" sz="1400"/>
              <a:t> </a:t>
            </a:r>
            <a:r>
              <a:rPr lang="de-DE" altLang="de-DE" sz="1400" i="1"/>
              <a:t>D</a:t>
            </a:r>
            <a:r>
              <a:rPr lang="de-DE" altLang="de-DE" sz="1400"/>
              <a:t>(</a:t>
            </a:r>
            <a:r>
              <a:rPr lang="de-DE" altLang="de-DE" sz="1400" i="1"/>
              <a:t>b</a:t>
            </a:r>
            <a:r>
              <a:rPr lang="de-DE" altLang="de-DE" sz="1400"/>
              <a:t>) are the respective costs of nodes </a:t>
            </a:r>
            <a:r>
              <a:rPr lang="de-DE" altLang="de-DE" sz="1400" i="1"/>
              <a:t>a</a:t>
            </a:r>
            <a:r>
              <a:rPr lang="de-DE" altLang="de-DE" sz="1400"/>
              <a:t>, </a:t>
            </a:r>
            <a:r>
              <a:rPr lang="de-DE" altLang="de-DE" sz="1400" i="1"/>
              <a:t>b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  <a:buFontTx/>
              <a:buChar char="•"/>
            </a:pPr>
            <a:r>
              <a:rPr lang="en-US" altLang="zh-CN" sz="1400" i="1">
                <a:ea typeface="宋体" panose="02010600030101010101" pitchFamily="2" charset="-122"/>
              </a:rPr>
              <a:t> c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a</a:t>
            </a:r>
            <a:r>
              <a:rPr lang="en-US" altLang="zh-CN" sz="1400">
                <a:ea typeface="宋体" panose="02010600030101010101" pitchFamily="2" charset="-122"/>
              </a:rPr>
              <a:t>,</a:t>
            </a:r>
            <a:r>
              <a:rPr lang="en-US" altLang="zh-CN" sz="1400" i="1">
                <a:ea typeface="宋体" panose="02010600030101010101" pitchFamily="2" charset="-122"/>
              </a:rPr>
              <a:t>b</a:t>
            </a:r>
            <a:r>
              <a:rPr lang="en-US" altLang="zh-CN" sz="1400">
                <a:ea typeface="宋体" panose="02010600030101010101" pitchFamily="2" charset="-122"/>
              </a:rPr>
              <a:t>) is the connection weight between </a:t>
            </a:r>
            <a:r>
              <a:rPr lang="en-US" altLang="zh-CN" sz="1400" i="1">
                <a:ea typeface="宋体" panose="02010600030101010101" pitchFamily="2" charset="-122"/>
              </a:rPr>
              <a:t>a</a:t>
            </a:r>
            <a:r>
              <a:rPr lang="en-US" altLang="zh-CN" sz="1400">
                <a:ea typeface="宋体" panose="02010600030101010101" pitchFamily="2" charset="-122"/>
              </a:rPr>
              <a:t> and </a:t>
            </a:r>
            <a:r>
              <a:rPr lang="en-US" altLang="zh-CN" sz="1400" i="1">
                <a:ea typeface="宋体" panose="02010600030101010101" pitchFamily="2" charset="-122"/>
              </a:rPr>
              <a:t>b</a:t>
            </a:r>
            <a:r>
              <a:rPr lang="en-US" altLang="zh-CN" sz="1400">
                <a:ea typeface="宋体" panose="02010600030101010101" pitchFamily="2" charset="-122"/>
              </a:rPr>
              <a:t>:</a:t>
            </a:r>
          </a:p>
          <a:p>
            <a:pPr algn="l">
              <a:lnSpc>
                <a:spcPct val="100000"/>
              </a:lnSpc>
              <a:spcBef>
                <a:spcPct val="15000"/>
              </a:spcBef>
            </a:pPr>
            <a:r>
              <a:rPr lang="en-US" altLang="zh-CN" sz="1400">
                <a:ea typeface="宋体" panose="02010600030101010101" pitchFamily="2" charset="-122"/>
              </a:rPr>
              <a:t>  If an edge exists between </a:t>
            </a:r>
            <a:r>
              <a:rPr lang="en-US" altLang="zh-CN" sz="1400" i="1">
                <a:ea typeface="宋体" panose="02010600030101010101" pitchFamily="2" charset="-122"/>
              </a:rPr>
              <a:t>a</a:t>
            </a:r>
            <a:r>
              <a:rPr lang="en-US" altLang="zh-CN" sz="1400">
                <a:ea typeface="宋体" panose="02010600030101010101" pitchFamily="2" charset="-122"/>
              </a:rPr>
              <a:t> and </a:t>
            </a:r>
            <a:r>
              <a:rPr lang="en-US" altLang="zh-CN" sz="1400" i="1">
                <a:ea typeface="宋体" panose="02010600030101010101" pitchFamily="2" charset="-122"/>
              </a:rPr>
              <a:t>b</a:t>
            </a:r>
            <a:r>
              <a:rPr lang="en-US" altLang="zh-CN" sz="1400">
                <a:ea typeface="宋体" panose="02010600030101010101" pitchFamily="2" charset="-122"/>
              </a:rPr>
              <a:t>, </a:t>
            </a:r>
            <a:br>
              <a:rPr lang="en-US" altLang="zh-CN" sz="1400">
                <a:ea typeface="宋体" panose="02010600030101010101" pitchFamily="2" charset="-122"/>
              </a:rPr>
            </a:br>
            <a:r>
              <a:rPr lang="en-US" altLang="zh-CN" sz="1400">
                <a:ea typeface="宋体" panose="02010600030101010101" pitchFamily="2" charset="-122"/>
              </a:rPr>
              <a:t>  then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a,b</a:t>
            </a:r>
            <a:r>
              <a:rPr lang="en-US" altLang="zh-CN" sz="1400">
                <a:ea typeface="宋体" panose="02010600030101010101" pitchFamily="2" charset="-122"/>
              </a:rPr>
              <a:t>)</a:t>
            </a:r>
            <a:r>
              <a:rPr lang="en-US" altLang="zh-CN" sz="1400" i="1">
                <a:ea typeface="宋体" panose="02010600030101010101" pitchFamily="2" charset="-122"/>
              </a:rPr>
              <a:t> </a:t>
            </a:r>
            <a:r>
              <a:rPr lang="en-US" altLang="zh-CN" sz="1400">
                <a:ea typeface="宋体" panose="02010600030101010101" pitchFamily="2" charset="-122"/>
              </a:rPr>
              <a:t>= edge weight (here 1), </a:t>
            </a:r>
          </a:p>
          <a:p>
            <a:pPr algn="l">
              <a:lnSpc>
                <a:spcPct val="10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zh-CN" sz="1400">
                <a:ea typeface="宋体" panose="02010600030101010101" pitchFamily="2" charset="-122"/>
              </a:rPr>
              <a:t>  otherwise,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a,b</a:t>
            </a:r>
            <a:r>
              <a:rPr lang="en-US" altLang="zh-CN" sz="1400">
                <a:ea typeface="宋体" panose="02010600030101010101" pitchFamily="2" charset="-122"/>
              </a:rPr>
              <a:t>)</a:t>
            </a:r>
            <a:r>
              <a:rPr lang="en-US" altLang="zh-CN" sz="1400" i="1">
                <a:ea typeface="宋体" panose="02010600030101010101" pitchFamily="2" charset="-122"/>
              </a:rPr>
              <a:t> </a:t>
            </a:r>
            <a:r>
              <a:rPr lang="en-US" altLang="zh-CN" sz="1400">
                <a:ea typeface="宋体" panose="02010600030101010101" pitchFamily="2" charset="-122"/>
              </a:rPr>
              <a:t>= 0</a:t>
            </a:r>
            <a:r>
              <a:rPr lang="en-US" altLang="zh-CN" sz="1400" i="1">
                <a:ea typeface="宋体" panose="02010600030101010101" pitchFamily="2" charset="-122"/>
              </a:rPr>
              <a:t>.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endParaRPr lang="de-DE" altLang="de-DE"/>
          </a:p>
        </p:txBody>
      </p:sp>
      <p:sp>
        <p:nvSpPr>
          <p:cNvPr id="14340" name="Line 4"/>
          <p:cNvSpPr>
            <a:spLocks noChangeAspect="1" noChangeShapeType="1"/>
          </p:cNvSpPr>
          <p:nvPr/>
        </p:nvSpPr>
        <p:spPr bwMode="auto">
          <a:xfrm>
            <a:off x="8067675" y="27400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1" name="Line 5"/>
          <p:cNvSpPr>
            <a:spLocks noChangeAspect="1" noChangeShapeType="1"/>
          </p:cNvSpPr>
          <p:nvPr/>
        </p:nvSpPr>
        <p:spPr bwMode="auto">
          <a:xfrm>
            <a:off x="8072438" y="1676400"/>
            <a:ext cx="0" cy="544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2" name="Line 6"/>
          <p:cNvSpPr>
            <a:spLocks noChangeAspect="1" noChangeShapeType="1"/>
          </p:cNvSpPr>
          <p:nvPr/>
        </p:nvSpPr>
        <p:spPr bwMode="auto">
          <a:xfrm>
            <a:off x="7437438" y="274637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3" name="Line 7"/>
          <p:cNvSpPr>
            <a:spLocks noChangeAspect="1" noChangeShapeType="1"/>
          </p:cNvSpPr>
          <p:nvPr/>
        </p:nvSpPr>
        <p:spPr bwMode="auto">
          <a:xfrm>
            <a:off x="7437438" y="1693863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4" name="Line 8"/>
          <p:cNvSpPr>
            <a:spLocks noChangeAspect="1" noChangeShapeType="1"/>
          </p:cNvSpPr>
          <p:nvPr/>
        </p:nvSpPr>
        <p:spPr bwMode="auto">
          <a:xfrm flipH="1">
            <a:off x="7483475" y="2246313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5" name="Line 9"/>
          <p:cNvSpPr>
            <a:spLocks noChangeAspect="1" noChangeShapeType="1"/>
          </p:cNvSpPr>
          <p:nvPr/>
        </p:nvSpPr>
        <p:spPr bwMode="auto">
          <a:xfrm flipH="1">
            <a:off x="7469188" y="2811463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6" name="Line 10"/>
          <p:cNvSpPr>
            <a:spLocks noChangeAspect="1" noChangeShapeType="1"/>
          </p:cNvSpPr>
          <p:nvPr/>
        </p:nvSpPr>
        <p:spPr bwMode="auto">
          <a:xfrm flipH="1">
            <a:off x="7459663" y="173355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7" name="Line 11"/>
          <p:cNvSpPr>
            <a:spLocks noChangeAspect="1" noChangeShapeType="1"/>
          </p:cNvSpPr>
          <p:nvPr/>
        </p:nvSpPr>
        <p:spPr bwMode="auto">
          <a:xfrm>
            <a:off x="7373938" y="2747963"/>
            <a:ext cx="627062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8" name="Line 12"/>
          <p:cNvSpPr>
            <a:spLocks noChangeAspect="1" noChangeShapeType="1"/>
          </p:cNvSpPr>
          <p:nvPr/>
        </p:nvSpPr>
        <p:spPr bwMode="auto">
          <a:xfrm>
            <a:off x="7440613" y="1697038"/>
            <a:ext cx="627062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9" name="Line 13"/>
          <p:cNvSpPr>
            <a:spLocks noChangeAspect="1" noChangeShapeType="1"/>
          </p:cNvSpPr>
          <p:nvPr/>
        </p:nvSpPr>
        <p:spPr bwMode="auto">
          <a:xfrm>
            <a:off x="7500938" y="22383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50" name="Line 14"/>
          <p:cNvSpPr>
            <a:spLocks noChangeAspect="1" noChangeShapeType="1"/>
          </p:cNvSpPr>
          <p:nvPr/>
        </p:nvSpPr>
        <p:spPr bwMode="auto">
          <a:xfrm>
            <a:off x="7469188" y="2782888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51" name="Line 15"/>
          <p:cNvSpPr>
            <a:spLocks noChangeAspect="1" noChangeShapeType="1"/>
          </p:cNvSpPr>
          <p:nvPr/>
        </p:nvSpPr>
        <p:spPr bwMode="auto">
          <a:xfrm>
            <a:off x="7475538" y="3341688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52" name="Line 16"/>
          <p:cNvSpPr>
            <a:spLocks noChangeAspect="1" noChangeShapeType="1"/>
          </p:cNvSpPr>
          <p:nvPr/>
        </p:nvSpPr>
        <p:spPr bwMode="auto">
          <a:xfrm>
            <a:off x="7483475" y="17065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53" name="Oval 17"/>
          <p:cNvSpPr>
            <a:spLocks noChangeAspect="1" noChangeArrowheads="1"/>
          </p:cNvSpPr>
          <p:nvPr/>
        </p:nvSpPr>
        <p:spPr bwMode="auto">
          <a:xfrm>
            <a:off x="7265988" y="2089150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354" name="Rectangle 18"/>
          <p:cNvSpPr>
            <a:spLocks noChangeAspect="1" noChangeArrowheads="1"/>
          </p:cNvSpPr>
          <p:nvPr/>
        </p:nvSpPr>
        <p:spPr bwMode="auto">
          <a:xfrm>
            <a:off x="7296150" y="2114550"/>
            <a:ext cx="261938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4355" name="Oval 19"/>
          <p:cNvSpPr>
            <a:spLocks noChangeAspect="1" noChangeArrowheads="1"/>
          </p:cNvSpPr>
          <p:nvPr/>
        </p:nvSpPr>
        <p:spPr bwMode="auto">
          <a:xfrm>
            <a:off x="7904163" y="1544638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356" name="Rectangle 20"/>
          <p:cNvSpPr>
            <a:spLocks noChangeAspect="1" noChangeArrowheads="1"/>
          </p:cNvSpPr>
          <p:nvPr/>
        </p:nvSpPr>
        <p:spPr bwMode="auto">
          <a:xfrm>
            <a:off x="7935913" y="1576388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4357" name="Oval 21"/>
          <p:cNvSpPr>
            <a:spLocks noChangeAspect="1" noChangeArrowheads="1"/>
          </p:cNvSpPr>
          <p:nvPr/>
        </p:nvSpPr>
        <p:spPr bwMode="auto">
          <a:xfrm>
            <a:off x="7918450" y="2089150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358" name="Rectangle 22"/>
          <p:cNvSpPr>
            <a:spLocks noChangeAspect="1" noChangeArrowheads="1"/>
          </p:cNvSpPr>
          <p:nvPr/>
        </p:nvSpPr>
        <p:spPr bwMode="auto">
          <a:xfrm>
            <a:off x="7935913" y="21129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4359" name="Oval 23"/>
          <p:cNvSpPr>
            <a:spLocks noChangeAspect="1" noChangeArrowheads="1"/>
          </p:cNvSpPr>
          <p:nvPr/>
        </p:nvSpPr>
        <p:spPr bwMode="auto">
          <a:xfrm>
            <a:off x="7265988" y="2632075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360" name="Rectangle 24"/>
          <p:cNvSpPr>
            <a:spLocks noChangeAspect="1" noChangeArrowheads="1"/>
          </p:cNvSpPr>
          <p:nvPr/>
        </p:nvSpPr>
        <p:spPr bwMode="auto">
          <a:xfrm>
            <a:off x="7304088" y="266382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4361" name="Oval 25"/>
          <p:cNvSpPr>
            <a:spLocks noChangeAspect="1" noChangeArrowheads="1"/>
          </p:cNvSpPr>
          <p:nvPr/>
        </p:nvSpPr>
        <p:spPr bwMode="auto">
          <a:xfrm>
            <a:off x="7281863" y="1544638"/>
            <a:ext cx="323850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362" name="Rectangle 26"/>
          <p:cNvSpPr>
            <a:spLocks noChangeAspect="1" noChangeArrowheads="1"/>
          </p:cNvSpPr>
          <p:nvPr/>
        </p:nvSpPr>
        <p:spPr bwMode="auto">
          <a:xfrm>
            <a:off x="7310438" y="1581150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4363" name="Oval 27"/>
          <p:cNvSpPr>
            <a:spLocks noChangeAspect="1" noChangeArrowheads="1"/>
          </p:cNvSpPr>
          <p:nvPr/>
        </p:nvSpPr>
        <p:spPr bwMode="auto">
          <a:xfrm>
            <a:off x="7265988" y="3175000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364" name="Rectangle 28"/>
          <p:cNvSpPr>
            <a:spLocks noChangeAspect="1" noChangeArrowheads="1"/>
          </p:cNvSpPr>
          <p:nvPr/>
        </p:nvSpPr>
        <p:spPr bwMode="auto">
          <a:xfrm>
            <a:off x="7297738" y="3206750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4365" name="Oval 29"/>
          <p:cNvSpPr>
            <a:spLocks noChangeAspect="1" noChangeArrowheads="1"/>
          </p:cNvSpPr>
          <p:nvPr/>
        </p:nvSpPr>
        <p:spPr bwMode="auto">
          <a:xfrm>
            <a:off x="7904163" y="263207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366" name="Rectangle 30"/>
          <p:cNvSpPr>
            <a:spLocks noChangeAspect="1" noChangeArrowheads="1"/>
          </p:cNvSpPr>
          <p:nvPr/>
        </p:nvSpPr>
        <p:spPr bwMode="auto">
          <a:xfrm>
            <a:off x="7935913" y="266382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4367" name="Oval 31"/>
          <p:cNvSpPr>
            <a:spLocks noChangeAspect="1" noChangeArrowheads="1"/>
          </p:cNvSpPr>
          <p:nvPr/>
        </p:nvSpPr>
        <p:spPr bwMode="auto">
          <a:xfrm>
            <a:off x="7918450" y="3175000"/>
            <a:ext cx="325438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368" name="Rectangle 32"/>
          <p:cNvSpPr>
            <a:spLocks noChangeAspect="1" noChangeArrowheads="1"/>
          </p:cNvSpPr>
          <p:nvPr/>
        </p:nvSpPr>
        <p:spPr bwMode="auto">
          <a:xfrm>
            <a:off x="7951788" y="32178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4369" name="Line 33"/>
          <p:cNvSpPr>
            <a:spLocks noChangeAspect="1" noChangeShapeType="1"/>
          </p:cNvSpPr>
          <p:nvPr/>
        </p:nvSpPr>
        <p:spPr bwMode="auto">
          <a:xfrm>
            <a:off x="7766050" y="1436688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5583238" y="2924175"/>
            <a:ext cx="1435100" cy="70961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 sz="1600"/>
              <a:t>Node 3:</a:t>
            </a:r>
          </a:p>
          <a:p>
            <a:pPr algn="l"/>
            <a:r>
              <a:rPr lang="de-DE" altLang="de-DE" sz="1600" i="1"/>
              <a:t>D</a:t>
            </a:r>
            <a:r>
              <a:rPr lang="de-DE" altLang="de-DE" sz="1600"/>
              <a:t>(3) = 3-1=2</a:t>
            </a:r>
            <a:endParaRPr lang="en-US" altLang="zh-CN" sz="1600">
              <a:ea typeface="宋体" panose="02010600030101010101" pitchFamily="2" charset="-122"/>
            </a:endParaRP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5580063" y="1125538"/>
            <a:ext cx="1435100" cy="70961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 sz="1600"/>
              <a:t>Node 5:</a:t>
            </a:r>
          </a:p>
          <a:p>
            <a:pPr algn="l"/>
            <a:r>
              <a:rPr lang="de-DE" altLang="de-DE" sz="1600" i="1"/>
              <a:t>D</a:t>
            </a:r>
            <a:r>
              <a:rPr lang="de-DE" altLang="de-DE" sz="1600"/>
              <a:t>(5) = 2-1=1</a:t>
            </a:r>
            <a:endParaRPr lang="en-US" altLang="zh-CN" sz="1600">
              <a:ea typeface="宋体" panose="02010600030101010101" pitchFamily="2" charset="-122"/>
            </a:endParaRPr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 flipV="1">
            <a:off x="7018338" y="2925763"/>
            <a:ext cx="247650" cy="24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571429" name="Text Box 37"/>
          <p:cNvSpPr txBox="1">
            <a:spLocks noChangeArrowheads="1"/>
          </p:cNvSpPr>
          <p:nvPr/>
        </p:nvSpPr>
        <p:spPr bwMode="auto">
          <a:xfrm>
            <a:off x="827088" y="4652963"/>
            <a:ext cx="4551362" cy="411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1600">
                <a:sym typeface="Symbol" panose="05050102010706020507" pitchFamily="18" charset="2"/>
              </a:rPr>
              <a:t></a:t>
            </a:r>
            <a:r>
              <a:rPr lang="de-DE" altLang="de-DE" sz="1600" i="1"/>
              <a:t>g </a:t>
            </a:r>
            <a:r>
              <a:rPr lang="de-DE" altLang="de-DE" sz="1600"/>
              <a:t>(3,5) = </a:t>
            </a:r>
            <a:r>
              <a:rPr lang="de-DE" altLang="de-DE" sz="1600" i="1"/>
              <a:t>D</a:t>
            </a:r>
            <a:r>
              <a:rPr lang="de-DE" altLang="de-DE" sz="1600"/>
              <a:t>(3) + </a:t>
            </a:r>
            <a:r>
              <a:rPr lang="de-DE" altLang="de-DE" sz="1600" i="1"/>
              <a:t>D</a:t>
            </a:r>
            <a:r>
              <a:rPr lang="de-DE" altLang="de-DE" sz="1600"/>
              <a:t>(5) - 2</a:t>
            </a:r>
            <a:r>
              <a:rPr lang="de-DE" altLang="de-DE" sz="1000" i="1"/>
              <a:t>*</a:t>
            </a:r>
            <a:r>
              <a:rPr lang="de-DE" altLang="de-DE" sz="1600" i="1"/>
              <a:t> c</a:t>
            </a:r>
            <a:r>
              <a:rPr lang="de-DE" altLang="de-DE" sz="1600"/>
              <a:t>(</a:t>
            </a:r>
            <a:r>
              <a:rPr lang="de-DE" altLang="de-DE" sz="1600" i="1"/>
              <a:t>a,b</a:t>
            </a:r>
            <a:r>
              <a:rPr lang="de-DE" altLang="de-DE" sz="1600"/>
              <a:t>)</a:t>
            </a:r>
            <a:r>
              <a:rPr lang="de-DE" altLang="de-DE" sz="1600" i="1"/>
              <a:t> = </a:t>
            </a:r>
            <a:r>
              <a:rPr lang="de-DE" altLang="de-DE" sz="1600"/>
              <a:t>2 + 1 – 0 = 3</a:t>
            </a:r>
            <a:endParaRPr lang="en-US" altLang="zh-CN" sz="1600">
              <a:ea typeface="宋体" panose="02010600030101010101" pitchFamily="2" charset="-122"/>
            </a:endParaRPr>
          </a:p>
        </p:txBody>
      </p:sp>
      <p:sp>
        <p:nvSpPr>
          <p:cNvPr id="571430" name="Text Box 38"/>
          <p:cNvSpPr txBox="1">
            <a:spLocks noChangeArrowheads="1"/>
          </p:cNvSpPr>
          <p:nvPr/>
        </p:nvSpPr>
        <p:spPr bwMode="auto">
          <a:xfrm>
            <a:off x="611188" y="5237163"/>
            <a:ext cx="492125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de-DE" altLang="de-DE" sz="1400"/>
              <a:t>=&gt; Swapping nodes 3 and 5 would reduce the cut size by 3</a:t>
            </a:r>
            <a:endParaRPr lang="en-US" altLang="zh-CN" sz="1400">
              <a:ea typeface="宋体" panose="02010600030101010101" pitchFamily="2" charset="-122"/>
            </a:endParaRPr>
          </a:p>
          <a:p>
            <a:pPr algn="l">
              <a:lnSpc>
                <a:spcPct val="100000"/>
              </a:lnSpc>
              <a:buFont typeface="Symbol" panose="05050102010706020507" pitchFamily="18" charset="2"/>
              <a:buNone/>
            </a:pP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4375" name="Freeform 39"/>
          <p:cNvSpPr>
            <a:spLocks/>
          </p:cNvSpPr>
          <p:nvPr/>
        </p:nvSpPr>
        <p:spPr bwMode="auto">
          <a:xfrm>
            <a:off x="7019925" y="1268413"/>
            <a:ext cx="1549400" cy="288925"/>
          </a:xfrm>
          <a:custGeom>
            <a:avLst/>
            <a:gdLst>
              <a:gd name="T0" fmla="*/ 0 w 976"/>
              <a:gd name="T1" fmla="*/ 30501 h 862"/>
              <a:gd name="T2" fmla="*/ 936625 w 976"/>
              <a:gd name="T3" fmla="*/ 0 h 862"/>
              <a:gd name="T4" fmla="*/ 1439863 w 976"/>
              <a:gd name="T5" fmla="*/ 30501 h 862"/>
              <a:gd name="T6" fmla="*/ 1512888 w 976"/>
              <a:gd name="T7" fmla="*/ 152172 h 862"/>
              <a:gd name="T8" fmla="*/ 1223963 w 976"/>
              <a:gd name="T9" fmla="*/ 288925 h 8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76" h="862">
                <a:moveTo>
                  <a:pt x="0" y="91"/>
                </a:moveTo>
                <a:cubicBezTo>
                  <a:pt x="219" y="45"/>
                  <a:pt x="439" y="0"/>
                  <a:pt x="590" y="0"/>
                </a:cubicBezTo>
                <a:cubicBezTo>
                  <a:pt x="741" y="0"/>
                  <a:pt x="847" y="15"/>
                  <a:pt x="907" y="91"/>
                </a:cubicBezTo>
                <a:cubicBezTo>
                  <a:pt x="967" y="167"/>
                  <a:pt x="976" y="326"/>
                  <a:pt x="953" y="454"/>
                </a:cubicBezTo>
                <a:cubicBezTo>
                  <a:pt x="930" y="582"/>
                  <a:pt x="850" y="722"/>
                  <a:pt x="771" y="86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571466" name="Line 74"/>
          <p:cNvSpPr>
            <a:spLocks noChangeAspect="1" noChangeShapeType="1"/>
          </p:cNvSpPr>
          <p:nvPr/>
        </p:nvSpPr>
        <p:spPr bwMode="auto">
          <a:xfrm>
            <a:off x="8083550" y="547687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67" name="Line 75"/>
          <p:cNvSpPr>
            <a:spLocks noChangeAspect="1" noChangeShapeType="1"/>
          </p:cNvSpPr>
          <p:nvPr/>
        </p:nvSpPr>
        <p:spPr bwMode="auto">
          <a:xfrm>
            <a:off x="8088313" y="4413250"/>
            <a:ext cx="0" cy="544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68" name="Line 76"/>
          <p:cNvSpPr>
            <a:spLocks noChangeAspect="1" noChangeShapeType="1"/>
          </p:cNvSpPr>
          <p:nvPr/>
        </p:nvSpPr>
        <p:spPr bwMode="auto">
          <a:xfrm>
            <a:off x="7453313" y="54832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69" name="Line 77"/>
          <p:cNvSpPr>
            <a:spLocks noChangeAspect="1" noChangeShapeType="1"/>
          </p:cNvSpPr>
          <p:nvPr/>
        </p:nvSpPr>
        <p:spPr bwMode="auto">
          <a:xfrm>
            <a:off x="7453313" y="4430713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70" name="Line 78"/>
          <p:cNvSpPr>
            <a:spLocks noChangeAspect="1" noChangeShapeType="1"/>
          </p:cNvSpPr>
          <p:nvPr/>
        </p:nvSpPr>
        <p:spPr bwMode="auto">
          <a:xfrm flipH="1">
            <a:off x="7497763" y="4983163"/>
            <a:ext cx="576262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71" name="Line 79"/>
          <p:cNvSpPr>
            <a:spLocks noChangeAspect="1" noChangeShapeType="1"/>
          </p:cNvSpPr>
          <p:nvPr/>
        </p:nvSpPr>
        <p:spPr bwMode="auto">
          <a:xfrm flipH="1">
            <a:off x="7485063" y="5548313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72" name="Line 80"/>
          <p:cNvSpPr>
            <a:spLocks noChangeAspect="1" noChangeShapeType="1"/>
          </p:cNvSpPr>
          <p:nvPr/>
        </p:nvSpPr>
        <p:spPr bwMode="auto">
          <a:xfrm flipH="1">
            <a:off x="7473950" y="44704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73" name="Line 81"/>
          <p:cNvSpPr>
            <a:spLocks noChangeAspect="1" noChangeShapeType="1"/>
          </p:cNvSpPr>
          <p:nvPr/>
        </p:nvSpPr>
        <p:spPr bwMode="auto">
          <a:xfrm>
            <a:off x="7388225" y="5484813"/>
            <a:ext cx="627063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74" name="Line 82"/>
          <p:cNvSpPr>
            <a:spLocks noChangeAspect="1" noChangeShapeType="1"/>
          </p:cNvSpPr>
          <p:nvPr/>
        </p:nvSpPr>
        <p:spPr bwMode="auto">
          <a:xfrm>
            <a:off x="7456488" y="4433888"/>
            <a:ext cx="627062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75" name="Line 83"/>
          <p:cNvSpPr>
            <a:spLocks noChangeAspect="1" noChangeShapeType="1"/>
          </p:cNvSpPr>
          <p:nvPr/>
        </p:nvSpPr>
        <p:spPr bwMode="auto">
          <a:xfrm>
            <a:off x="7515225" y="4975225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76" name="Line 84"/>
          <p:cNvSpPr>
            <a:spLocks noChangeAspect="1" noChangeShapeType="1"/>
          </p:cNvSpPr>
          <p:nvPr/>
        </p:nvSpPr>
        <p:spPr bwMode="auto">
          <a:xfrm>
            <a:off x="7485063" y="5519738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77" name="Line 85"/>
          <p:cNvSpPr>
            <a:spLocks noChangeAspect="1" noChangeShapeType="1"/>
          </p:cNvSpPr>
          <p:nvPr/>
        </p:nvSpPr>
        <p:spPr bwMode="auto">
          <a:xfrm>
            <a:off x="7489825" y="6078538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78" name="Line 86"/>
          <p:cNvSpPr>
            <a:spLocks noChangeAspect="1" noChangeShapeType="1"/>
          </p:cNvSpPr>
          <p:nvPr/>
        </p:nvSpPr>
        <p:spPr bwMode="auto">
          <a:xfrm>
            <a:off x="7497763" y="4443413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79" name="Oval 87"/>
          <p:cNvSpPr>
            <a:spLocks noChangeAspect="1" noChangeArrowheads="1"/>
          </p:cNvSpPr>
          <p:nvPr/>
        </p:nvSpPr>
        <p:spPr bwMode="auto">
          <a:xfrm>
            <a:off x="7281863" y="4826000"/>
            <a:ext cx="325437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71480" name="Rectangle 88"/>
          <p:cNvSpPr>
            <a:spLocks noChangeAspect="1" noChangeArrowheads="1"/>
          </p:cNvSpPr>
          <p:nvPr/>
        </p:nvSpPr>
        <p:spPr bwMode="auto">
          <a:xfrm>
            <a:off x="7312025" y="4851400"/>
            <a:ext cx="26035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71481" name="Oval 89"/>
          <p:cNvSpPr>
            <a:spLocks noChangeAspect="1" noChangeArrowheads="1"/>
          </p:cNvSpPr>
          <p:nvPr/>
        </p:nvSpPr>
        <p:spPr bwMode="auto">
          <a:xfrm>
            <a:off x="7918450" y="4281488"/>
            <a:ext cx="325438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500"/>
          </a:p>
        </p:txBody>
      </p:sp>
      <p:sp>
        <p:nvSpPr>
          <p:cNvPr id="571482" name="Rectangle 90"/>
          <p:cNvSpPr>
            <a:spLocks noChangeAspect="1" noChangeArrowheads="1"/>
          </p:cNvSpPr>
          <p:nvPr/>
        </p:nvSpPr>
        <p:spPr bwMode="auto">
          <a:xfrm>
            <a:off x="7950200" y="431482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71483" name="Oval 91"/>
          <p:cNvSpPr>
            <a:spLocks noChangeAspect="1" noChangeArrowheads="1"/>
          </p:cNvSpPr>
          <p:nvPr/>
        </p:nvSpPr>
        <p:spPr bwMode="auto">
          <a:xfrm>
            <a:off x="7932738" y="4826000"/>
            <a:ext cx="327025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71484" name="Rectangle 92"/>
          <p:cNvSpPr>
            <a:spLocks noChangeAspect="1" noChangeArrowheads="1"/>
          </p:cNvSpPr>
          <p:nvPr/>
        </p:nvSpPr>
        <p:spPr bwMode="auto">
          <a:xfrm>
            <a:off x="7950200" y="48498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71485" name="Oval 93"/>
          <p:cNvSpPr>
            <a:spLocks noChangeAspect="1" noChangeArrowheads="1"/>
          </p:cNvSpPr>
          <p:nvPr/>
        </p:nvSpPr>
        <p:spPr bwMode="auto">
          <a:xfrm>
            <a:off x="7281863" y="536892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71486" name="Rectangle 94"/>
          <p:cNvSpPr>
            <a:spLocks noChangeAspect="1" noChangeArrowheads="1"/>
          </p:cNvSpPr>
          <p:nvPr/>
        </p:nvSpPr>
        <p:spPr bwMode="auto">
          <a:xfrm>
            <a:off x="7318375" y="540067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71487" name="Oval 95"/>
          <p:cNvSpPr>
            <a:spLocks noChangeAspect="1" noChangeArrowheads="1"/>
          </p:cNvSpPr>
          <p:nvPr/>
        </p:nvSpPr>
        <p:spPr bwMode="auto">
          <a:xfrm>
            <a:off x="7296150" y="4281488"/>
            <a:ext cx="325438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71488" name="Rectangle 96"/>
          <p:cNvSpPr>
            <a:spLocks noChangeAspect="1" noChangeArrowheads="1"/>
          </p:cNvSpPr>
          <p:nvPr/>
        </p:nvSpPr>
        <p:spPr bwMode="auto">
          <a:xfrm>
            <a:off x="7324725" y="4318000"/>
            <a:ext cx="2587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71489" name="Oval 97"/>
          <p:cNvSpPr>
            <a:spLocks noChangeAspect="1" noChangeArrowheads="1"/>
          </p:cNvSpPr>
          <p:nvPr/>
        </p:nvSpPr>
        <p:spPr bwMode="auto">
          <a:xfrm>
            <a:off x="7281863" y="5911850"/>
            <a:ext cx="325437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71490" name="Rectangle 98"/>
          <p:cNvSpPr>
            <a:spLocks noChangeAspect="1" noChangeArrowheads="1"/>
          </p:cNvSpPr>
          <p:nvPr/>
        </p:nvSpPr>
        <p:spPr bwMode="auto">
          <a:xfrm>
            <a:off x="7313613" y="594360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71491" name="Oval 99"/>
          <p:cNvSpPr>
            <a:spLocks noChangeAspect="1" noChangeArrowheads="1"/>
          </p:cNvSpPr>
          <p:nvPr/>
        </p:nvSpPr>
        <p:spPr bwMode="auto">
          <a:xfrm>
            <a:off x="7918450" y="5368925"/>
            <a:ext cx="325438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71492" name="Rectangle 100"/>
          <p:cNvSpPr>
            <a:spLocks noChangeAspect="1" noChangeArrowheads="1"/>
          </p:cNvSpPr>
          <p:nvPr/>
        </p:nvSpPr>
        <p:spPr bwMode="auto">
          <a:xfrm>
            <a:off x="7950200" y="54006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71493" name="Oval 101"/>
          <p:cNvSpPr>
            <a:spLocks noChangeAspect="1" noChangeArrowheads="1"/>
          </p:cNvSpPr>
          <p:nvPr/>
        </p:nvSpPr>
        <p:spPr bwMode="auto">
          <a:xfrm>
            <a:off x="7932738" y="5911850"/>
            <a:ext cx="327025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71494" name="Rectangle 102"/>
          <p:cNvSpPr>
            <a:spLocks noChangeAspect="1" noChangeArrowheads="1"/>
          </p:cNvSpPr>
          <p:nvPr/>
        </p:nvSpPr>
        <p:spPr bwMode="auto">
          <a:xfrm>
            <a:off x="7967663" y="59547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71495" name="Freeform 103"/>
          <p:cNvSpPr>
            <a:spLocks noChangeAspect="1"/>
          </p:cNvSpPr>
          <p:nvPr/>
        </p:nvSpPr>
        <p:spPr bwMode="auto">
          <a:xfrm>
            <a:off x="7019925" y="4662488"/>
            <a:ext cx="1247775" cy="1574800"/>
          </a:xfrm>
          <a:custGeom>
            <a:avLst/>
            <a:gdLst>
              <a:gd name="T0" fmla="*/ 1247775 w 1304"/>
              <a:gd name="T1" fmla="*/ 54601 h 1644"/>
              <a:gd name="T2" fmla="*/ 922435 w 1304"/>
              <a:gd name="T3" fmla="*/ 54601 h 1644"/>
              <a:gd name="T4" fmla="*/ 705223 w 1304"/>
              <a:gd name="T5" fmla="*/ 380289 h 1644"/>
              <a:gd name="T6" fmla="*/ 488010 w 1304"/>
              <a:gd name="T7" fmla="*/ 597734 h 1644"/>
              <a:gd name="T8" fmla="*/ 162670 w 1304"/>
              <a:gd name="T9" fmla="*/ 597734 h 1644"/>
              <a:gd name="T10" fmla="*/ 54542 w 1304"/>
              <a:gd name="T11" fmla="*/ 1031666 h 1644"/>
              <a:gd name="T12" fmla="*/ 488010 w 1304"/>
              <a:gd name="T13" fmla="*/ 1140868 h 1644"/>
              <a:gd name="T14" fmla="*/ 813350 w 1304"/>
              <a:gd name="T15" fmla="*/ 1574800 h 16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04" h="1644">
                <a:moveTo>
                  <a:pt x="1304" y="57"/>
                </a:moveTo>
                <a:cubicBezTo>
                  <a:pt x="1181" y="28"/>
                  <a:pt x="1058" y="0"/>
                  <a:pt x="964" y="57"/>
                </a:cubicBezTo>
                <a:cubicBezTo>
                  <a:pt x="870" y="114"/>
                  <a:pt x="813" y="302"/>
                  <a:pt x="737" y="397"/>
                </a:cubicBezTo>
                <a:cubicBezTo>
                  <a:pt x="661" y="492"/>
                  <a:pt x="604" y="586"/>
                  <a:pt x="510" y="624"/>
                </a:cubicBezTo>
                <a:cubicBezTo>
                  <a:pt x="416" y="662"/>
                  <a:pt x="245" y="549"/>
                  <a:pt x="170" y="624"/>
                </a:cubicBezTo>
                <a:cubicBezTo>
                  <a:pt x="95" y="699"/>
                  <a:pt x="0" y="983"/>
                  <a:pt x="57" y="1077"/>
                </a:cubicBezTo>
                <a:cubicBezTo>
                  <a:pt x="114" y="1171"/>
                  <a:pt x="378" y="1097"/>
                  <a:pt x="510" y="1191"/>
                </a:cubicBezTo>
                <a:cubicBezTo>
                  <a:pt x="642" y="1285"/>
                  <a:pt x="746" y="1464"/>
                  <a:pt x="850" y="164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1496" name="AutoShape 104"/>
          <p:cNvSpPr>
            <a:spLocks noChangeArrowheads="1"/>
          </p:cNvSpPr>
          <p:nvPr/>
        </p:nvSpPr>
        <p:spPr bwMode="auto">
          <a:xfrm rot="-5400000">
            <a:off x="7634287" y="3533776"/>
            <a:ext cx="288925" cy="654050"/>
          </a:xfrm>
          <a:prstGeom prst="lef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tx1"/>
              </a:gs>
              <a:gs pos="100000">
                <a:srgbClr val="EAEAEA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407" name="Rectangle 10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2.4.1  Kernighan-Lin (KL) Algorithm – Terminology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71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7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7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71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1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71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7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71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7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7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7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7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7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7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7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7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7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7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71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7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71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7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71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7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7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7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57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57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57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71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429" grpId="0" animBg="1"/>
      <p:bldP spid="571430" grpId="0"/>
      <p:bldP spid="571479" grpId="0" animBg="1"/>
      <p:bldP spid="571480" grpId="0"/>
      <p:bldP spid="571481" grpId="0" animBg="1"/>
      <p:bldP spid="571482" grpId="0"/>
      <p:bldP spid="571483" grpId="0" animBg="1"/>
      <p:bldP spid="571484" grpId="0"/>
      <p:bldP spid="571485" grpId="0" animBg="1"/>
      <p:bldP spid="571486" grpId="0"/>
      <p:bldP spid="571487" grpId="0" animBg="1"/>
      <p:bldP spid="571488" grpId="0"/>
      <p:bldP spid="571489" grpId="0" animBg="1"/>
      <p:bldP spid="571490" grpId="0"/>
      <p:bldP spid="571491" grpId="0" animBg="1"/>
      <p:bldP spid="571492" grpId="0"/>
      <p:bldP spid="571493" grpId="0" animBg="1"/>
      <p:bldP spid="571494" grpId="0"/>
      <p:bldP spid="5714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29173F-F470-423C-9665-85E471276FB1}" type="slidenum">
              <a:rPr lang="en-US" altLang="de-DE" sz="1000">
                <a:solidFill>
                  <a:srgbClr val="C0C0C0"/>
                </a:solidFill>
              </a:rPr>
              <a:pPr/>
              <a:t>14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7348537" cy="127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olidFill>
                  <a:srgbClr val="CC0000"/>
                </a:solidFill>
              </a:rPr>
              <a:t>Gain of swapping a pair of nodes </a:t>
            </a:r>
            <a:r>
              <a:rPr lang="de-DE" altLang="de-DE" i="1">
                <a:solidFill>
                  <a:srgbClr val="CC0000"/>
                </a:solidFill>
              </a:rPr>
              <a:t>a</a:t>
            </a:r>
            <a:r>
              <a:rPr lang="de-DE" altLang="de-DE">
                <a:solidFill>
                  <a:srgbClr val="CC0000"/>
                </a:solidFill>
              </a:rPr>
              <a:t> und </a:t>
            </a:r>
            <a:r>
              <a:rPr lang="de-DE" altLang="de-DE" i="1">
                <a:solidFill>
                  <a:srgbClr val="CC0000"/>
                </a:solidFill>
              </a:rPr>
              <a:t>b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The goal is to find a pair of nodes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and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b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to exchange such that </a:t>
            </a:r>
            <a:r>
              <a:rPr lang="de-DE" altLang="de-DE">
                <a:sym typeface="Symbol" panose="05050102010706020507" pitchFamily="18" charset="2"/>
              </a:rPr>
              <a:t>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g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is maximized and swap them.</a:t>
            </a:r>
            <a:endParaRPr lang="de-DE" altLang="de-DE">
              <a:sym typeface="Symbol" panose="05050102010706020507" pitchFamily="18" charset="2"/>
            </a:endParaRPr>
          </a:p>
        </p:txBody>
      </p:sp>
      <p:sp>
        <p:nvSpPr>
          <p:cNvPr id="15364" name="Rectangle 71"/>
          <p:cNvSpPr>
            <a:spLocks noGrp="1" noChangeArrowheads="1"/>
          </p:cNvSpPr>
          <p:nvPr>
            <p:ph type="title"/>
          </p:nvPr>
        </p:nvSpPr>
        <p:spPr/>
        <p:txBody>
          <a:bodyPr lIns="191095" tIns="44941" rIns="89883" bIns="67945"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2.4.1  Kernighan-Lin (KL) Algorithm – Terminology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7E3855-8683-4679-A7EE-E6C5EC1BE017}" type="slidenum">
              <a:rPr lang="en-US" altLang="de-DE" sz="1000">
                <a:solidFill>
                  <a:srgbClr val="C0C0C0"/>
                </a:solidFill>
              </a:rPr>
              <a:pPr/>
              <a:t>15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75491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7348537" cy="309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olidFill>
                  <a:srgbClr val="CC0000"/>
                </a:solidFill>
              </a:rPr>
              <a:t>Maximum positive gain </a:t>
            </a:r>
            <a:r>
              <a:rPr lang="de-DE" altLang="de-DE" i="1">
                <a:solidFill>
                  <a:srgbClr val="CC0000"/>
                </a:solidFill>
                <a:sym typeface="Symbol" panose="05050102010706020507" pitchFamily="18" charset="2"/>
              </a:rPr>
              <a:t>G</a:t>
            </a:r>
            <a:r>
              <a:rPr lang="de-DE" altLang="de-DE" i="1" baseline="-25000">
                <a:solidFill>
                  <a:srgbClr val="CC0000"/>
                </a:solidFill>
                <a:sym typeface="Symbol" panose="05050102010706020507" pitchFamily="18" charset="2"/>
              </a:rPr>
              <a:t>m</a:t>
            </a:r>
            <a:r>
              <a:rPr lang="de-DE" altLang="de-DE" i="1">
                <a:sym typeface="Symbol" panose="05050102010706020507" pitchFamily="18" charset="2"/>
              </a:rPr>
              <a:t> </a:t>
            </a:r>
            <a:r>
              <a:rPr lang="de-DE" altLang="de-DE">
                <a:solidFill>
                  <a:srgbClr val="CC0000"/>
                </a:solidFill>
              </a:rPr>
              <a:t>of a pass </a:t>
            </a:r>
            <a:endParaRPr lang="de-DE" altLang="de-DE" i="1">
              <a:solidFill>
                <a:srgbClr val="CC0000"/>
              </a:solidFill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The maximum positive gain</a:t>
            </a:r>
            <a:r>
              <a:rPr lang="en-US" altLang="zh-CN" i="1">
                <a:solidFill>
                  <a:srgbClr val="000000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en-US" altLang="zh-CN" i="1" baseline="-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 corresponds to the best prefix of </a:t>
            </a:r>
            <a:r>
              <a:rPr lang="en-US" altLang="zh-CN" i="1">
                <a:solidFill>
                  <a:srgbClr val="000000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m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 swaps within the swap sequence of a given pass.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en-US" altLang="zh-CN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These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m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swaps lead to the partition with the minimum cut cost encountered during the pass.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G</a:t>
            </a:r>
            <a:r>
              <a:rPr lang="en-US" altLang="zh-CN" i="1" baseline="-25000">
                <a:ea typeface="宋体" panose="02010600030101010101" pitchFamily="2" charset="-122"/>
                <a:sym typeface="Symbol" panose="05050102010706020507" pitchFamily="18" charset="2"/>
              </a:rPr>
              <a:t>m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is computed as the sum of Δ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g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values over the first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m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swaps of the pass, with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m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chosen such that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G</a:t>
            </a:r>
            <a:r>
              <a:rPr lang="en-US" altLang="zh-CN" i="1" baseline="-25000">
                <a:ea typeface="宋体" panose="02010600030101010101" pitchFamily="2" charset="-122"/>
                <a:sym typeface="Symbol" panose="05050102010706020507" pitchFamily="18" charset="2"/>
              </a:rPr>
              <a:t>m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is maximized.</a:t>
            </a:r>
            <a:endParaRPr lang="de-DE" altLang="de-DE">
              <a:sym typeface="Symbol" panose="05050102010706020507" pitchFamily="18" charset="2"/>
            </a:endParaRPr>
          </a:p>
        </p:txBody>
      </p:sp>
      <p:graphicFrame>
        <p:nvGraphicFramePr>
          <p:cNvPr id="575492" name="Object 4"/>
          <p:cNvGraphicFramePr>
            <a:graphicFrameLocks noChangeAspect="1"/>
          </p:cNvGraphicFramePr>
          <p:nvPr/>
        </p:nvGraphicFramePr>
        <p:xfrm>
          <a:off x="2916238" y="4735513"/>
          <a:ext cx="15843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Formel" r:id="rId4" imgW="748975" imgH="431613" progId="Equation.3">
                  <p:embed/>
                </p:oleObj>
              </mc:Choice>
              <mc:Fallback>
                <p:oleObj name="Formel" r:id="rId4" imgW="748975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4735513"/>
                        <a:ext cx="1584325" cy="914400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/>
        <p:txBody>
          <a:bodyPr lIns="191095" tIns="44941" rIns="89883" bIns="67945"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2.4.1  Kernighan-Lin (KL) Algorithm – Terminology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5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5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7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50D283-1904-45CA-890C-F61AA511428B}" type="slidenum">
              <a:rPr lang="en-US" altLang="de-DE" sz="1000">
                <a:solidFill>
                  <a:srgbClr val="C0C0C0"/>
                </a:solidFill>
              </a:rPr>
              <a:pPr/>
              <a:t>16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815975" y="1125538"/>
          <a:ext cx="7872413" cy="533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Document" r:id="rId4" imgW="5759492" imgH="3795874" progId="Word.Document.8">
                  <p:embed/>
                </p:oleObj>
              </mc:Choice>
              <mc:Fallback>
                <p:oleObj name="Document" r:id="rId4" imgW="5759492" imgH="379587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4930" r="-2249" b="-10051"/>
                      <a:stretch>
                        <a:fillRect/>
                      </a:stretch>
                    </p:blipFill>
                    <p:spPr bwMode="auto">
                      <a:xfrm>
                        <a:off x="815975" y="1125538"/>
                        <a:ext cx="7872413" cy="533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2.4.1  Kernighan-Lin (KL) Algorithm – One pass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D96197-BBB7-4482-82B4-2AE54C12617C}" type="slidenum">
              <a:rPr lang="en-US" altLang="de-DE" sz="1000">
                <a:solidFill>
                  <a:srgbClr val="C0C0C0"/>
                </a:solidFill>
              </a:rPr>
              <a:pPr/>
              <a:t>17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8435" name="Line 3"/>
          <p:cNvSpPr>
            <a:spLocks noChangeAspect="1" noChangeShapeType="1"/>
          </p:cNvSpPr>
          <p:nvPr/>
        </p:nvSpPr>
        <p:spPr bwMode="auto">
          <a:xfrm>
            <a:off x="12700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36" name="Line 4"/>
          <p:cNvSpPr>
            <a:spLocks noChangeAspect="1" noChangeShapeType="1"/>
          </p:cNvSpPr>
          <p:nvPr/>
        </p:nvSpPr>
        <p:spPr bwMode="auto">
          <a:xfrm>
            <a:off x="12747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37" name="Line 5"/>
          <p:cNvSpPr>
            <a:spLocks noChangeAspect="1" noChangeShapeType="1"/>
          </p:cNvSpPr>
          <p:nvPr/>
        </p:nvSpPr>
        <p:spPr bwMode="auto">
          <a:xfrm>
            <a:off x="6397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38" name="Line 6"/>
          <p:cNvSpPr>
            <a:spLocks noChangeAspect="1" noChangeShapeType="1"/>
          </p:cNvSpPr>
          <p:nvPr/>
        </p:nvSpPr>
        <p:spPr bwMode="auto">
          <a:xfrm>
            <a:off x="6397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39" name="Line 7"/>
          <p:cNvSpPr>
            <a:spLocks noChangeAspect="1" noChangeShapeType="1"/>
          </p:cNvSpPr>
          <p:nvPr/>
        </p:nvSpPr>
        <p:spPr bwMode="auto">
          <a:xfrm flipH="1">
            <a:off x="685800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40" name="Line 8"/>
          <p:cNvSpPr>
            <a:spLocks noChangeAspect="1" noChangeShapeType="1"/>
          </p:cNvSpPr>
          <p:nvPr/>
        </p:nvSpPr>
        <p:spPr bwMode="auto">
          <a:xfrm flipH="1">
            <a:off x="671513" y="2266950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41" name="Line 9"/>
          <p:cNvSpPr>
            <a:spLocks noChangeAspect="1" noChangeShapeType="1"/>
          </p:cNvSpPr>
          <p:nvPr/>
        </p:nvSpPr>
        <p:spPr bwMode="auto">
          <a:xfrm flipH="1">
            <a:off x="6619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42" name="Line 10"/>
          <p:cNvSpPr>
            <a:spLocks noChangeAspect="1" noChangeShapeType="1"/>
          </p:cNvSpPr>
          <p:nvPr/>
        </p:nvSpPr>
        <p:spPr bwMode="auto">
          <a:xfrm>
            <a:off x="576263" y="2203450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43" name="Line 11"/>
          <p:cNvSpPr>
            <a:spLocks noChangeAspect="1" noChangeShapeType="1"/>
          </p:cNvSpPr>
          <p:nvPr/>
        </p:nvSpPr>
        <p:spPr bwMode="auto">
          <a:xfrm>
            <a:off x="642938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44" name="Line 12"/>
          <p:cNvSpPr>
            <a:spLocks noChangeAspect="1" noChangeShapeType="1"/>
          </p:cNvSpPr>
          <p:nvPr/>
        </p:nvSpPr>
        <p:spPr bwMode="auto">
          <a:xfrm>
            <a:off x="703263" y="1693863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45" name="Line 13"/>
          <p:cNvSpPr>
            <a:spLocks noChangeAspect="1" noChangeShapeType="1"/>
          </p:cNvSpPr>
          <p:nvPr/>
        </p:nvSpPr>
        <p:spPr bwMode="auto">
          <a:xfrm>
            <a:off x="671513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46" name="Line 14"/>
          <p:cNvSpPr>
            <a:spLocks noChangeAspect="1" noChangeShapeType="1"/>
          </p:cNvSpPr>
          <p:nvPr/>
        </p:nvSpPr>
        <p:spPr bwMode="auto">
          <a:xfrm>
            <a:off x="6778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47" name="Line 15"/>
          <p:cNvSpPr>
            <a:spLocks noChangeAspect="1" noChangeShapeType="1"/>
          </p:cNvSpPr>
          <p:nvPr/>
        </p:nvSpPr>
        <p:spPr bwMode="auto">
          <a:xfrm>
            <a:off x="685800" y="1162050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48" name="Oval 16"/>
          <p:cNvSpPr>
            <a:spLocks noChangeAspect="1" noChangeArrowheads="1"/>
          </p:cNvSpPr>
          <p:nvPr/>
        </p:nvSpPr>
        <p:spPr bwMode="auto">
          <a:xfrm>
            <a:off x="4683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8449" name="Rectangle 17"/>
          <p:cNvSpPr>
            <a:spLocks noChangeAspect="1" noChangeArrowheads="1"/>
          </p:cNvSpPr>
          <p:nvPr/>
        </p:nvSpPr>
        <p:spPr bwMode="auto">
          <a:xfrm>
            <a:off x="498475" y="1570038"/>
            <a:ext cx="2619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8450" name="Oval 18"/>
          <p:cNvSpPr>
            <a:spLocks noChangeAspect="1" noChangeArrowheads="1"/>
          </p:cNvSpPr>
          <p:nvPr/>
        </p:nvSpPr>
        <p:spPr bwMode="auto">
          <a:xfrm>
            <a:off x="1106488" y="100012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8451" name="Rectangle 19"/>
          <p:cNvSpPr>
            <a:spLocks noChangeAspect="1" noChangeArrowheads="1"/>
          </p:cNvSpPr>
          <p:nvPr/>
        </p:nvSpPr>
        <p:spPr bwMode="auto">
          <a:xfrm>
            <a:off x="1138238" y="10318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8452" name="Oval 20"/>
          <p:cNvSpPr>
            <a:spLocks noChangeAspect="1" noChangeArrowheads="1"/>
          </p:cNvSpPr>
          <p:nvPr/>
        </p:nvSpPr>
        <p:spPr bwMode="auto">
          <a:xfrm>
            <a:off x="1120775" y="1544638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8453" name="Rectangle 21"/>
          <p:cNvSpPr>
            <a:spLocks noChangeAspect="1" noChangeArrowheads="1"/>
          </p:cNvSpPr>
          <p:nvPr/>
        </p:nvSpPr>
        <p:spPr bwMode="auto">
          <a:xfrm>
            <a:off x="11382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8454" name="Oval 22"/>
          <p:cNvSpPr>
            <a:spLocks noChangeAspect="1" noChangeArrowheads="1"/>
          </p:cNvSpPr>
          <p:nvPr/>
        </p:nvSpPr>
        <p:spPr bwMode="auto">
          <a:xfrm>
            <a:off x="468313" y="2087563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8455" name="Rectangle 23"/>
          <p:cNvSpPr>
            <a:spLocks noChangeAspect="1" noChangeArrowheads="1"/>
          </p:cNvSpPr>
          <p:nvPr/>
        </p:nvSpPr>
        <p:spPr bwMode="auto">
          <a:xfrm>
            <a:off x="5064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8456" name="Oval 24"/>
          <p:cNvSpPr>
            <a:spLocks noChangeAspect="1" noChangeArrowheads="1"/>
          </p:cNvSpPr>
          <p:nvPr/>
        </p:nvSpPr>
        <p:spPr bwMode="auto">
          <a:xfrm>
            <a:off x="484188" y="1000125"/>
            <a:ext cx="323850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8457" name="Rectangle 25"/>
          <p:cNvSpPr>
            <a:spLocks noChangeAspect="1" noChangeArrowheads="1"/>
          </p:cNvSpPr>
          <p:nvPr/>
        </p:nvSpPr>
        <p:spPr bwMode="auto">
          <a:xfrm>
            <a:off x="512763" y="1036638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8458" name="Oval 26"/>
          <p:cNvSpPr>
            <a:spLocks noChangeAspect="1" noChangeArrowheads="1"/>
          </p:cNvSpPr>
          <p:nvPr/>
        </p:nvSpPr>
        <p:spPr bwMode="auto">
          <a:xfrm>
            <a:off x="468313" y="2630488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8459" name="Rectangle 27"/>
          <p:cNvSpPr>
            <a:spLocks noChangeAspect="1" noChangeArrowheads="1"/>
          </p:cNvSpPr>
          <p:nvPr/>
        </p:nvSpPr>
        <p:spPr bwMode="auto">
          <a:xfrm>
            <a:off x="5000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8460" name="Oval 28"/>
          <p:cNvSpPr>
            <a:spLocks noChangeAspect="1" noChangeArrowheads="1"/>
          </p:cNvSpPr>
          <p:nvPr/>
        </p:nvSpPr>
        <p:spPr bwMode="auto">
          <a:xfrm>
            <a:off x="11064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8461" name="Rectangle 29"/>
          <p:cNvSpPr>
            <a:spLocks noChangeAspect="1" noChangeArrowheads="1"/>
          </p:cNvSpPr>
          <p:nvPr/>
        </p:nvSpPr>
        <p:spPr bwMode="auto">
          <a:xfrm>
            <a:off x="11382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8462" name="Oval 30"/>
          <p:cNvSpPr>
            <a:spLocks noChangeAspect="1" noChangeArrowheads="1"/>
          </p:cNvSpPr>
          <p:nvPr/>
        </p:nvSpPr>
        <p:spPr bwMode="auto">
          <a:xfrm>
            <a:off x="11207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8463" name="Rectangle 31"/>
          <p:cNvSpPr>
            <a:spLocks noChangeAspect="1" noChangeArrowheads="1"/>
          </p:cNvSpPr>
          <p:nvPr/>
        </p:nvSpPr>
        <p:spPr bwMode="auto">
          <a:xfrm>
            <a:off x="11541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8464" name="Text Box 32"/>
          <p:cNvSpPr txBox="1">
            <a:spLocks noChangeAspect="1" noChangeArrowheads="1"/>
          </p:cNvSpPr>
          <p:nvPr/>
        </p:nvSpPr>
        <p:spPr bwMode="auto">
          <a:xfrm>
            <a:off x="455613" y="3333750"/>
            <a:ext cx="1252537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9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1,2,3,4,5,6,7,8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18465" name="Line 33"/>
          <p:cNvSpPr>
            <a:spLocks noChangeAspect="1" noChangeShapeType="1"/>
          </p:cNvSpPr>
          <p:nvPr/>
        </p:nvSpPr>
        <p:spPr bwMode="auto">
          <a:xfrm>
            <a:off x="968375" y="892175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66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2.4.1  Kernighan-Lin (KL) Algorithm – Example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6F95F3-F646-4221-9DE3-41A14350C025}" type="slidenum">
              <a:rPr lang="en-US" altLang="de-DE" sz="1000">
                <a:solidFill>
                  <a:srgbClr val="C0C0C0"/>
                </a:solidFill>
              </a:rPr>
              <a:pPr/>
              <a:t>18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9459" name="Line 3"/>
          <p:cNvSpPr>
            <a:spLocks noChangeAspect="1" noChangeShapeType="1"/>
          </p:cNvSpPr>
          <p:nvPr/>
        </p:nvSpPr>
        <p:spPr bwMode="auto">
          <a:xfrm>
            <a:off x="12700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0" name="Line 4"/>
          <p:cNvSpPr>
            <a:spLocks noChangeAspect="1" noChangeShapeType="1"/>
          </p:cNvSpPr>
          <p:nvPr/>
        </p:nvSpPr>
        <p:spPr bwMode="auto">
          <a:xfrm>
            <a:off x="12747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1" name="Line 5"/>
          <p:cNvSpPr>
            <a:spLocks noChangeAspect="1" noChangeShapeType="1"/>
          </p:cNvSpPr>
          <p:nvPr/>
        </p:nvSpPr>
        <p:spPr bwMode="auto">
          <a:xfrm>
            <a:off x="6397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2" name="Line 6"/>
          <p:cNvSpPr>
            <a:spLocks noChangeAspect="1" noChangeShapeType="1"/>
          </p:cNvSpPr>
          <p:nvPr/>
        </p:nvSpPr>
        <p:spPr bwMode="auto">
          <a:xfrm>
            <a:off x="6397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3" name="Line 7"/>
          <p:cNvSpPr>
            <a:spLocks noChangeAspect="1" noChangeShapeType="1"/>
          </p:cNvSpPr>
          <p:nvPr/>
        </p:nvSpPr>
        <p:spPr bwMode="auto">
          <a:xfrm flipH="1">
            <a:off x="685800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4" name="Line 8"/>
          <p:cNvSpPr>
            <a:spLocks noChangeAspect="1" noChangeShapeType="1"/>
          </p:cNvSpPr>
          <p:nvPr/>
        </p:nvSpPr>
        <p:spPr bwMode="auto">
          <a:xfrm flipH="1">
            <a:off x="671513" y="2266950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5" name="Line 9"/>
          <p:cNvSpPr>
            <a:spLocks noChangeAspect="1" noChangeShapeType="1"/>
          </p:cNvSpPr>
          <p:nvPr/>
        </p:nvSpPr>
        <p:spPr bwMode="auto">
          <a:xfrm flipH="1">
            <a:off x="6619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6" name="Line 10"/>
          <p:cNvSpPr>
            <a:spLocks noChangeAspect="1" noChangeShapeType="1"/>
          </p:cNvSpPr>
          <p:nvPr/>
        </p:nvSpPr>
        <p:spPr bwMode="auto">
          <a:xfrm>
            <a:off x="576263" y="2203450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7" name="Line 11"/>
          <p:cNvSpPr>
            <a:spLocks noChangeAspect="1" noChangeShapeType="1"/>
          </p:cNvSpPr>
          <p:nvPr/>
        </p:nvSpPr>
        <p:spPr bwMode="auto">
          <a:xfrm>
            <a:off x="642938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8" name="Line 12"/>
          <p:cNvSpPr>
            <a:spLocks noChangeAspect="1" noChangeShapeType="1"/>
          </p:cNvSpPr>
          <p:nvPr/>
        </p:nvSpPr>
        <p:spPr bwMode="auto">
          <a:xfrm>
            <a:off x="703263" y="1693863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9" name="Line 13"/>
          <p:cNvSpPr>
            <a:spLocks noChangeAspect="1" noChangeShapeType="1"/>
          </p:cNvSpPr>
          <p:nvPr/>
        </p:nvSpPr>
        <p:spPr bwMode="auto">
          <a:xfrm>
            <a:off x="671513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70" name="Line 14"/>
          <p:cNvSpPr>
            <a:spLocks noChangeAspect="1" noChangeShapeType="1"/>
          </p:cNvSpPr>
          <p:nvPr/>
        </p:nvSpPr>
        <p:spPr bwMode="auto">
          <a:xfrm>
            <a:off x="6778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71" name="Line 15"/>
          <p:cNvSpPr>
            <a:spLocks noChangeAspect="1" noChangeShapeType="1"/>
          </p:cNvSpPr>
          <p:nvPr/>
        </p:nvSpPr>
        <p:spPr bwMode="auto">
          <a:xfrm>
            <a:off x="685800" y="1162050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72" name="Oval 16"/>
          <p:cNvSpPr>
            <a:spLocks noChangeAspect="1" noChangeArrowheads="1"/>
          </p:cNvSpPr>
          <p:nvPr/>
        </p:nvSpPr>
        <p:spPr bwMode="auto">
          <a:xfrm>
            <a:off x="4683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9473" name="Rectangle 17"/>
          <p:cNvSpPr>
            <a:spLocks noChangeAspect="1" noChangeArrowheads="1"/>
          </p:cNvSpPr>
          <p:nvPr/>
        </p:nvSpPr>
        <p:spPr bwMode="auto">
          <a:xfrm>
            <a:off x="498475" y="1570038"/>
            <a:ext cx="2619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9474" name="Oval 18"/>
          <p:cNvSpPr>
            <a:spLocks noChangeAspect="1" noChangeArrowheads="1"/>
          </p:cNvSpPr>
          <p:nvPr/>
        </p:nvSpPr>
        <p:spPr bwMode="auto">
          <a:xfrm>
            <a:off x="1106488" y="100012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9475" name="Rectangle 19"/>
          <p:cNvSpPr>
            <a:spLocks noChangeAspect="1" noChangeArrowheads="1"/>
          </p:cNvSpPr>
          <p:nvPr/>
        </p:nvSpPr>
        <p:spPr bwMode="auto">
          <a:xfrm>
            <a:off x="1138238" y="10318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9476" name="Oval 20"/>
          <p:cNvSpPr>
            <a:spLocks noChangeAspect="1" noChangeArrowheads="1"/>
          </p:cNvSpPr>
          <p:nvPr/>
        </p:nvSpPr>
        <p:spPr bwMode="auto">
          <a:xfrm>
            <a:off x="1120775" y="1544638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9477" name="Rectangle 21"/>
          <p:cNvSpPr>
            <a:spLocks noChangeAspect="1" noChangeArrowheads="1"/>
          </p:cNvSpPr>
          <p:nvPr/>
        </p:nvSpPr>
        <p:spPr bwMode="auto">
          <a:xfrm>
            <a:off x="11382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9478" name="Oval 22"/>
          <p:cNvSpPr>
            <a:spLocks noChangeAspect="1" noChangeArrowheads="1"/>
          </p:cNvSpPr>
          <p:nvPr/>
        </p:nvSpPr>
        <p:spPr bwMode="auto">
          <a:xfrm>
            <a:off x="468313" y="2087563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9479" name="Rectangle 23"/>
          <p:cNvSpPr>
            <a:spLocks noChangeAspect="1" noChangeArrowheads="1"/>
          </p:cNvSpPr>
          <p:nvPr/>
        </p:nvSpPr>
        <p:spPr bwMode="auto">
          <a:xfrm>
            <a:off x="5064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9480" name="Oval 24"/>
          <p:cNvSpPr>
            <a:spLocks noChangeAspect="1" noChangeArrowheads="1"/>
          </p:cNvSpPr>
          <p:nvPr/>
        </p:nvSpPr>
        <p:spPr bwMode="auto">
          <a:xfrm>
            <a:off x="484188" y="1000125"/>
            <a:ext cx="323850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9481" name="Rectangle 25"/>
          <p:cNvSpPr>
            <a:spLocks noChangeAspect="1" noChangeArrowheads="1"/>
          </p:cNvSpPr>
          <p:nvPr/>
        </p:nvSpPr>
        <p:spPr bwMode="auto">
          <a:xfrm>
            <a:off x="512763" y="1036638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9482" name="Oval 26"/>
          <p:cNvSpPr>
            <a:spLocks noChangeAspect="1" noChangeArrowheads="1"/>
          </p:cNvSpPr>
          <p:nvPr/>
        </p:nvSpPr>
        <p:spPr bwMode="auto">
          <a:xfrm>
            <a:off x="468313" y="2630488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9483" name="Rectangle 27"/>
          <p:cNvSpPr>
            <a:spLocks noChangeAspect="1" noChangeArrowheads="1"/>
          </p:cNvSpPr>
          <p:nvPr/>
        </p:nvSpPr>
        <p:spPr bwMode="auto">
          <a:xfrm>
            <a:off x="5000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19484" name="Oval 28"/>
          <p:cNvSpPr>
            <a:spLocks noChangeAspect="1" noChangeArrowheads="1"/>
          </p:cNvSpPr>
          <p:nvPr/>
        </p:nvSpPr>
        <p:spPr bwMode="auto">
          <a:xfrm>
            <a:off x="11064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9485" name="Rectangle 29"/>
          <p:cNvSpPr>
            <a:spLocks noChangeAspect="1" noChangeArrowheads="1"/>
          </p:cNvSpPr>
          <p:nvPr/>
        </p:nvSpPr>
        <p:spPr bwMode="auto">
          <a:xfrm>
            <a:off x="11382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9486" name="Oval 30"/>
          <p:cNvSpPr>
            <a:spLocks noChangeAspect="1" noChangeArrowheads="1"/>
          </p:cNvSpPr>
          <p:nvPr/>
        </p:nvSpPr>
        <p:spPr bwMode="auto">
          <a:xfrm>
            <a:off x="11207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9487" name="Rectangle 31"/>
          <p:cNvSpPr>
            <a:spLocks noChangeAspect="1" noChangeArrowheads="1"/>
          </p:cNvSpPr>
          <p:nvPr/>
        </p:nvSpPr>
        <p:spPr bwMode="auto">
          <a:xfrm>
            <a:off x="11541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9488" name="Text Box 32"/>
          <p:cNvSpPr txBox="1">
            <a:spLocks noChangeAspect="1" noChangeArrowheads="1"/>
          </p:cNvSpPr>
          <p:nvPr/>
        </p:nvSpPr>
        <p:spPr bwMode="auto">
          <a:xfrm>
            <a:off x="455613" y="3333750"/>
            <a:ext cx="1252537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9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1,2,3,4,5,6,7,8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19489" name="Line 33"/>
          <p:cNvSpPr>
            <a:spLocks noChangeAspect="1" noChangeShapeType="1"/>
          </p:cNvSpPr>
          <p:nvPr/>
        </p:nvSpPr>
        <p:spPr bwMode="auto">
          <a:xfrm>
            <a:off x="968375" y="892175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684213" y="4667250"/>
            <a:ext cx="1684337" cy="97155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(5)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(6) = 2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(3) = 2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(4)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455613" y="4267200"/>
            <a:ext cx="2205037" cy="366713"/>
          </a:xfrm>
          <a:prstGeom prst="rect">
            <a:avLst/>
          </a:prstGeom>
          <a:solidFill>
            <a:srgbClr val="CCCCFF"/>
          </a:solidFill>
          <a:ln w="9525" algn="ctr">
            <a:solidFill>
              <a:srgbClr val="CC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1300"/>
              <a:t>Costs </a:t>
            </a:r>
            <a:r>
              <a:rPr lang="de-DE" altLang="de-DE" sz="1300" i="1"/>
              <a:t>D</a:t>
            </a:r>
            <a:r>
              <a:rPr lang="de-DE" altLang="de-DE" sz="1300"/>
              <a:t>(</a:t>
            </a:r>
            <a:r>
              <a:rPr lang="de-DE" altLang="de-DE" sz="1300" i="1"/>
              <a:t>v</a:t>
            </a:r>
            <a:r>
              <a:rPr lang="de-DE" altLang="de-DE" sz="1300"/>
              <a:t>) of each node: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484391" name="Line 39"/>
          <p:cNvSpPr>
            <a:spLocks noChangeShapeType="1"/>
          </p:cNvSpPr>
          <p:nvPr/>
        </p:nvSpPr>
        <p:spPr bwMode="auto">
          <a:xfrm flipH="1" flipV="1">
            <a:off x="1416050" y="5167313"/>
            <a:ext cx="1181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84392" name="Line 40"/>
          <p:cNvSpPr>
            <a:spLocks noChangeShapeType="1"/>
          </p:cNvSpPr>
          <p:nvPr/>
        </p:nvSpPr>
        <p:spPr bwMode="auto">
          <a:xfrm flipH="1" flipV="1">
            <a:off x="2317750" y="4840288"/>
            <a:ext cx="309563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84393" name="Text Box 41"/>
          <p:cNvSpPr txBox="1">
            <a:spLocks noChangeArrowheads="1"/>
          </p:cNvSpPr>
          <p:nvPr/>
        </p:nvSpPr>
        <p:spPr bwMode="auto">
          <a:xfrm>
            <a:off x="2727325" y="4878388"/>
            <a:ext cx="2132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Nodes that lead to maximum gain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19495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2.4.1  Kernighan-Lin (KL) Algorithm – Example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8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8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9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CF4918-CA38-4F7D-ADF4-4B4B88987D81}" type="slidenum">
              <a:rPr lang="en-US" altLang="de-DE" sz="1000">
                <a:solidFill>
                  <a:srgbClr val="C0C0C0"/>
                </a:solidFill>
              </a:rPr>
              <a:pPr/>
              <a:t>19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0483" name="Line 3"/>
          <p:cNvSpPr>
            <a:spLocks noChangeAspect="1" noChangeShapeType="1"/>
          </p:cNvSpPr>
          <p:nvPr/>
        </p:nvSpPr>
        <p:spPr bwMode="auto">
          <a:xfrm>
            <a:off x="12700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4" name="Line 4"/>
          <p:cNvSpPr>
            <a:spLocks noChangeAspect="1" noChangeShapeType="1"/>
          </p:cNvSpPr>
          <p:nvPr/>
        </p:nvSpPr>
        <p:spPr bwMode="auto">
          <a:xfrm>
            <a:off x="12747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5" name="Line 5"/>
          <p:cNvSpPr>
            <a:spLocks noChangeAspect="1" noChangeShapeType="1"/>
          </p:cNvSpPr>
          <p:nvPr/>
        </p:nvSpPr>
        <p:spPr bwMode="auto">
          <a:xfrm>
            <a:off x="6397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6" name="Line 6"/>
          <p:cNvSpPr>
            <a:spLocks noChangeAspect="1" noChangeShapeType="1"/>
          </p:cNvSpPr>
          <p:nvPr/>
        </p:nvSpPr>
        <p:spPr bwMode="auto">
          <a:xfrm>
            <a:off x="6397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7" name="Line 7"/>
          <p:cNvSpPr>
            <a:spLocks noChangeAspect="1" noChangeShapeType="1"/>
          </p:cNvSpPr>
          <p:nvPr/>
        </p:nvSpPr>
        <p:spPr bwMode="auto">
          <a:xfrm flipH="1">
            <a:off x="685800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8" name="Line 8"/>
          <p:cNvSpPr>
            <a:spLocks noChangeAspect="1" noChangeShapeType="1"/>
          </p:cNvSpPr>
          <p:nvPr/>
        </p:nvSpPr>
        <p:spPr bwMode="auto">
          <a:xfrm flipH="1">
            <a:off x="671513" y="2266950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9" name="Line 9"/>
          <p:cNvSpPr>
            <a:spLocks noChangeAspect="1" noChangeShapeType="1"/>
          </p:cNvSpPr>
          <p:nvPr/>
        </p:nvSpPr>
        <p:spPr bwMode="auto">
          <a:xfrm flipH="1">
            <a:off x="6619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0" name="Line 10"/>
          <p:cNvSpPr>
            <a:spLocks noChangeAspect="1" noChangeShapeType="1"/>
          </p:cNvSpPr>
          <p:nvPr/>
        </p:nvSpPr>
        <p:spPr bwMode="auto">
          <a:xfrm>
            <a:off x="576263" y="2203450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1" name="Line 11"/>
          <p:cNvSpPr>
            <a:spLocks noChangeAspect="1" noChangeShapeType="1"/>
          </p:cNvSpPr>
          <p:nvPr/>
        </p:nvSpPr>
        <p:spPr bwMode="auto">
          <a:xfrm>
            <a:off x="642938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2" name="Line 12"/>
          <p:cNvSpPr>
            <a:spLocks noChangeAspect="1" noChangeShapeType="1"/>
          </p:cNvSpPr>
          <p:nvPr/>
        </p:nvSpPr>
        <p:spPr bwMode="auto">
          <a:xfrm>
            <a:off x="703263" y="1693863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3" name="Line 13"/>
          <p:cNvSpPr>
            <a:spLocks noChangeAspect="1" noChangeShapeType="1"/>
          </p:cNvSpPr>
          <p:nvPr/>
        </p:nvSpPr>
        <p:spPr bwMode="auto">
          <a:xfrm>
            <a:off x="671513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4" name="Line 14"/>
          <p:cNvSpPr>
            <a:spLocks noChangeAspect="1" noChangeShapeType="1"/>
          </p:cNvSpPr>
          <p:nvPr/>
        </p:nvSpPr>
        <p:spPr bwMode="auto">
          <a:xfrm>
            <a:off x="6778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5" name="Line 15"/>
          <p:cNvSpPr>
            <a:spLocks noChangeAspect="1" noChangeShapeType="1"/>
          </p:cNvSpPr>
          <p:nvPr/>
        </p:nvSpPr>
        <p:spPr bwMode="auto">
          <a:xfrm>
            <a:off x="685800" y="1162050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6" name="Oval 16"/>
          <p:cNvSpPr>
            <a:spLocks noChangeAspect="1" noChangeArrowheads="1"/>
          </p:cNvSpPr>
          <p:nvPr/>
        </p:nvSpPr>
        <p:spPr bwMode="auto">
          <a:xfrm>
            <a:off x="4683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0497" name="Rectangle 17"/>
          <p:cNvSpPr>
            <a:spLocks noChangeAspect="1" noChangeArrowheads="1"/>
          </p:cNvSpPr>
          <p:nvPr/>
        </p:nvSpPr>
        <p:spPr bwMode="auto">
          <a:xfrm>
            <a:off x="498475" y="1570038"/>
            <a:ext cx="2619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0498" name="Oval 18"/>
          <p:cNvSpPr>
            <a:spLocks noChangeAspect="1" noChangeArrowheads="1"/>
          </p:cNvSpPr>
          <p:nvPr/>
        </p:nvSpPr>
        <p:spPr bwMode="auto">
          <a:xfrm>
            <a:off x="1106488" y="100012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0499" name="Rectangle 19"/>
          <p:cNvSpPr>
            <a:spLocks noChangeAspect="1" noChangeArrowheads="1"/>
          </p:cNvSpPr>
          <p:nvPr/>
        </p:nvSpPr>
        <p:spPr bwMode="auto">
          <a:xfrm>
            <a:off x="1138238" y="10318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0500" name="Oval 20"/>
          <p:cNvSpPr>
            <a:spLocks noChangeAspect="1" noChangeArrowheads="1"/>
          </p:cNvSpPr>
          <p:nvPr/>
        </p:nvSpPr>
        <p:spPr bwMode="auto">
          <a:xfrm>
            <a:off x="1120775" y="1544638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0501" name="Rectangle 21"/>
          <p:cNvSpPr>
            <a:spLocks noChangeAspect="1" noChangeArrowheads="1"/>
          </p:cNvSpPr>
          <p:nvPr/>
        </p:nvSpPr>
        <p:spPr bwMode="auto">
          <a:xfrm>
            <a:off x="11382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0502" name="Oval 22"/>
          <p:cNvSpPr>
            <a:spLocks noChangeAspect="1" noChangeArrowheads="1"/>
          </p:cNvSpPr>
          <p:nvPr/>
        </p:nvSpPr>
        <p:spPr bwMode="auto">
          <a:xfrm>
            <a:off x="468313" y="2087563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0503" name="Rectangle 23"/>
          <p:cNvSpPr>
            <a:spLocks noChangeAspect="1" noChangeArrowheads="1"/>
          </p:cNvSpPr>
          <p:nvPr/>
        </p:nvSpPr>
        <p:spPr bwMode="auto">
          <a:xfrm>
            <a:off x="5064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0504" name="Oval 24"/>
          <p:cNvSpPr>
            <a:spLocks noChangeAspect="1" noChangeArrowheads="1"/>
          </p:cNvSpPr>
          <p:nvPr/>
        </p:nvSpPr>
        <p:spPr bwMode="auto">
          <a:xfrm>
            <a:off x="484188" y="1000125"/>
            <a:ext cx="323850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0505" name="Rectangle 25"/>
          <p:cNvSpPr>
            <a:spLocks noChangeAspect="1" noChangeArrowheads="1"/>
          </p:cNvSpPr>
          <p:nvPr/>
        </p:nvSpPr>
        <p:spPr bwMode="auto">
          <a:xfrm>
            <a:off x="512763" y="1036638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0506" name="Oval 26"/>
          <p:cNvSpPr>
            <a:spLocks noChangeAspect="1" noChangeArrowheads="1"/>
          </p:cNvSpPr>
          <p:nvPr/>
        </p:nvSpPr>
        <p:spPr bwMode="auto">
          <a:xfrm>
            <a:off x="468313" y="2630488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0507" name="Rectangle 27"/>
          <p:cNvSpPr>
            <a:spLocks noChangeAspect="1" noChangeArrowheads="1"/>
          </p:cNvSpPr>
          <p:nvPr/>
        </p:nvSpPr>
        <p:spPr bwMode="auto">
          <a:xfrm>
            <a:off x="5000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0508" name="Oval 28"/>
          <p:cNvSpPr>
            <a:spLocks noChangeAspect="1" noChangeArrowheads="1"/>
          </p:cNvSpPr>
          <p:nvPr/>
        </p:nvSpPr>
        <p:spPr bwMode="auto">
          <a:xfrm>
            <a:off x="11064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0509" name="Rectangle 29"/>
          <p:cNvSpPr>
            <a:spLocks noChangeAspect="1" noChangeArrowheads="1"/>
          </p:cNvSpPr>
          <p:nvPr/>
        </p:nvSpPr>
        <p:spPr bwMode="auto">
          <a:xfrm>
            <a:off x="11382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0510" name="Oval 30"/>
          <p:cNvSpPr>
            <a:spLocks noChangeAspect="1" noChangeArrowheads="1"/>
          </p:cNvSpPr>
          <p:nvPr/>
        </p:nvSpPr>
        <p:spPr bwMode="auto">
          <a:xfrm>
            <a:off x="11207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0511" name="Rectangle 31"/>
          <p:cNvSpPr>
            <a:spLocks noChangeAspect="1" noChangeArrowheads="1"/>
          </p:cNvSpPr>
          <p:nvPr/>
        </p:nvSpPr>
        <p:spPr bwMode="auto">
          <a:xfrm>
            <a:off x="11541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0512" name="Text Box 32"/>
          <p:cNvSpPr txBox="1">
            <a:spLocks noChangeAspect="1" noChangeArrowheads="1"/>
          </p:cNvSpPr>
          <p:nvPr/>
        </p:nvSpPr>
        <p:spPr bwMode="auto">
          <a:xfrm>
            <a:off x="455613" y="3333750"/>
            <a:ext cx="1252537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9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1,2,3,4,5,6,7,8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0513" name="Line 33"/>
          <p:cNvSpPr>
            <a:spLocks noChangeAspect="1" noChangeShapeType="1"/>
          </p:cNvSpPr>
          <p:nvPr/>
        </p:nvSpPr>
        <p:spPr bwMode="auto">
          <a:xfrm>
            <a:off x="968375" y="892175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684213" y="4667250"/>
            <a:ext cx="1684337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(5) = 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(6) = 2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(3) = 2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(4)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2+1-0 = 3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(3,5)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 </a:t>
            </a:r>
            <a:r>
              <a:rPr lang="en-US" altLang="zh-CN" sz="1300">
                <a:ea typeface="宋体" panose="02010600030101010101" pitchFamily="2" charset="-122"/>
              </a:rPr>
              <a:t>=3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 flipH="1" flipV="1">
            <a:off x="1416050" y="5167313"/>
            <a:ext cx="1181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 flipH="1" flipV="1">
            <a:off x="2317750" y="4840288"/>
            <a:ext cx="309563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2727325" y="4878388"/>
            <a:ext cx="22050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Nodes that lead to maximum gain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0518" name="Text Box 39"/>
          <p:cNvSpPr txBox="1">
            <a:spLocks noChangeArrowheads="1"/>
          </p:cNvSpPr>
          <p:nvPr/>
        </p:nvSpPr>
        <p:spPr bwMode="auto">
          <a:xfrm>
            <a:off x="2627313" y="5992813"/>
            <a:ext cx="27368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Gain in the current pass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0519" name="Line 40"/>
          <p:cNvSpPr>
            <a:spLocks noChangeShapeType="1"/>
          </p:cNvSpPr>
          <p:nvPr/>
        </p:nvSpPr>
        <p:spPr bwMode="auto">
          <a:xfrm flipH="1">
            <a:off x="2006600" y="5753100"/>
            <a:ext cx="59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0520" name="Line 41"/>
          <p:cNvSpPr>
            <a:spLocks noChangeShapeType="1"/>
          </p:cNvSpPr>
          <p:nvPr/>
        </p:nvSpPr>
        <p:spPr bwMode="auto">
          <a:xfrm flipH="1">
            <a:off x="1793875" y="6135688"/>
            <a:ext cx="803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0521" name="Text Box 42"/>
          <p:cNvSpPr txBox="1">
            <a:spLocks noChangeArrowheads="1"/>
          </p:cNvSpPr>
          <p:nvPr/>
        </p:nvSpPr>
        <p:spPr bwMode="auto">
          <a:xfrm>
            <a:off x="455613" y="4267200"/>
            <a:ext cx="2205037" cy="366713"/>
          </a:xfrm>
          <a:prstGeom prst="rect">
            <a:avLst/>
          </a:prstGeom>
          <a:solidFill>
            <a:srgbClr val="CCCCFF"/>
          </a:solidFill>
          <a:ln w="9525" algn="ctr">
            <a:solidFill>
              <a:srgbClr val="CC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1300"/>
              <a:t>Costs </a:t>
            </a:r>
            <a:r>
              <a:rPr lang="de-DE" altLang="de-DE" sz="1300" i="1"/>
              <a:t>D</a:t>
            </a:r>
            <a:r>
              <a:rPr lang="de-DE" altLang="de-DE" sz="1300"/>
              <a:t>(</a:t>
            </a:r>
            <a:r>
              <a:rPr lang="de-DE" altLang="de-DE" sz="1300" i="1"/>
              <a:t>v</a:t>
            </a:r>
            <a:r>
              <a:rPr lang="de-DE" altLang="de-DE" sz="1300"/>
              <a:t>) of each node: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0522" name="Text Box 38"/>
          <p:cNvSpPr txBox="1">
            <a:spLocks noChangeArrowheads="1"/>
          </p:cNvSpPr>
          <p:nvPr/>
        </p:nvSpPr>
        <p:spPr bwMode="auto">
          <a:xfrm>
            <a:off x="2619375" y="5616575"/>
            <a:ext cx="2744788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Gain after node swapping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0523" name="Rectangle 4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2.4.1  Kernighan-Lin (KL) Algorithm – Example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AECCF8-43E3-44B6-86BD-B1896910F94B}" type="slidenum">
              <a:rPr lang="en-US" altLang="de-DE" sz="1000">
                <a:solidFill>
                  <a:srgbClr val="C0C0C0"/>
                </a:solidFill>
              </a:rPr>
              <a:pPr/>
              <a:t>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Chapter 2 – Netlist and System Partitioning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84313"/>
            <a:ext cx="8193087" cy="4392612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2.1	Introduction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2.2	Terminology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2.3	Optimization Goals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2.4	Partitioning Algorithms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    2.4.1  Kernighan-Lin (KL) Algorithm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    2.4.2  Extensions of the Kernighan-Lin Algorithm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    2.4.3  Fiduccia-Mattheyses (FM) Algorithm</a:t>
            </a:r>
            <a:endParaRPr lang="en-US" altLang="zh-CN" sz="800" smtClean="0">
              <a:ea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2.5	Framework for Multilevel Partitioning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    2.5.1  Clustering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    2.5.2  Multilevel Partitioning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2.6	System Partitioning onto Multiple FPGAs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9A3689-3EC0-4BC4-9D41-03DCE52A602E}" type="slidenum">
              <a:rPr lang="en-US" altLang="de-DE" sz="1000">
                <a:solidFill>
                  <a:srgbClr val="C0C0C0"/>
                </a:solidFill>
              </a:rPr>
              <a:pPr/>
              <a:t>20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1507" name="Text Box 32"/>
          <p:cNvSpPr txBox="1">
            <a:spLocks noChangeAspect="1" noChangeArrowheads="1"/>
          </p:cNvSpPr>
          <p:nvPr/>
        </p:nvSpPr>
        <p:spPr bwMode="auto">
          <a:xfrm>
            <a:off x="455613" y="3333750"/>
            <a:ext cx="1252537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9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1,2,3,4,5,6,7,8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1508" name="Line 33"/>
          <p:cNvSpPr>
            <a:spLocks noChangeAspect="1" noChangeShapeType="1"/>
          </p:cNvSpPr>
          <p:nvPr/>
        </p:nvSpPr>
        <p:spPr bwMode="auto">
          <a:xfrm>
            <a:off x="3000375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Line 34"/>
          <p:cNvSpPr>
            <a:spLocks noChangeAspect="1" noChangeShapeType="1"/>
          </p:cNvSpPr>
          <p:nvPr/>
        </p:nvSpPr>
        <p:spPr bwMode="auto">
          <a:xfrm>
            <a:off x="3005138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0" name="Line 35"/>
          <p:cNvSpPr>
            <a:spLocks noChangeAspect="1" noChangeShapeType="1"/>
          </p:cNvSpPr>
          <p:nvPr/>
        </p:nvSpPr>
        <p:spPr bwMode="auto">
          <a:xfrm>
            <a:off x="2370138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1" name="Line 36"/>
          <p:cNvSpPr>
            <a:spLocks noChangeAspect="1" noChangeShapeType="1"/>
          </p:cNvSpPr>
          <p:nvPr/>
        </p:nvSpPr>
        <p:spPr bwMode="auto">
          <a:xfrm>
            <a:off x="2370138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2" name="Line 37"/>
          <p:cNvSpPr>
            <a:spLocks noChangeAspect="1" noChangeShapeType="1"/>
          </p:cNvSpPr>
          <p:nvPr/>
        </p:nvSpPr>
        <p:spPr bwMode="auto">
          <a:xfrm flipH="1">
            <a:off x="2414588" y="1701800"/>
            <a:ext cx="576262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3" name="Line 38"/>
          <p:cNvSpPr>
            <a:spLocks noChangeAspect="1" noChangeShapeType="1"/>
          </p:cNvSpPr>
          <p:nvPr/>
        </p:nvSpPr>
        <p:spPr bwMode="auto">
          <a:xfrm flipH="1">
            <a:off x="2401888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4" name="Line 39"/>
          <p:cNvSpPr>
            <a:spLocks noChangeAspect="1" noChangeShapeType="1"/>
          </p:cNvSpPr>
          <p:nvPr/>
        </p:nvSpPr>
        <p:spPr bwMode="auto">
          <a:xfrm flipH="1">
            <a:off x="2390775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5" name="Line 40"/>
          <p:cNvSpPr>
            <a:spLocks noChangeAspect="1" noChangeShapeType="1"/>
          </p:cNvSpPr>
          <p:nvPr/>
        </p:nvSpPr>
        <p:spPr bwMode="auto">
          <a:xfrm>
            <a:off x="2305050" y="2203450"/>
            <a:ext cx="627063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6" name="Line 41"/>
          <p:cNvSpPr>
            <a:spLocks noChangeAspect="1" noChangeShapeType="1"/>
          </p:cNvSpPr>
          <p:nvPr/>
        </p:nvSpPr>
        <p:spPr bwMode="auto">
          <a:xfrm>
            <a:off x="2373313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7" name="Line 42"/>
          <p:cNvSpPr>
            <a:spLocks noChangeAspect="1" noChangeShapeType="1"/>
          </p:cNvSpPr>
          <p:nvPr/>
        </p:nvSpPr>
        <p:spPr bwMode="auto">
          <a:xfrm>
            <a:off x="2432050" y="16938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8" name="Line 43"/>
          <p:cNvSpPr>
            <a:spLocks noChangeAspect="1" noChangeShapeType="1"/>
          </p:cNvSpPr>
          <p:nvPr/>
        </p:nvSpPr>
        <p:spPr bwMode="auto">
          <a:xfrm>
            <a:off x="2401888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9" name="Line 44"/>
          <p:cNvSpPr>
            <a:spLocks noChangeAspect="1" noChangeShapeType="1"/>
          </p:cNvSpPr>
          <p:nvPr/>
        </p:nvSpPr>
        <p:spPr bwMode="auto">
          <a:xfrm>
            <a:off x="2406650" y="2797175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20" name="Line 45"/>
          <p:cNvSpPr>
            <a:spLocks noChangeAspect="1" noChangeShapeType="1"/>
          </p:cNvSpPr>
          <p:nvPr/>
        </p:nvSpPr>
        <p:spPr bwMode="auto">
          <a:xfrm>
            <a:off x="2414588" y="1162050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21" name="Oval 46"/>
          <p:cNvSpPr>
            <a:spLocks noChangeAspect="1" noChangeArrowheads="1"/>
          </p:cNvSpPr>
          <p:nvPr/>
        </p:nvSpPr>
        <p:spPr bwMode="auto">
          <a:xfrm>
            <a:off x="2198688" y="1544638"/>
            <a:ext cx="325437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22" name="Rectangle 47"/>
          <p:cNvSpPr>
            <a:spLocks noChangeAspect="1" noChangeArrowheads="1"/>
          </p:cNvSpPr>
          <p:nvPr/>
        </p:nvSpPr>
        <p:spPr bwMode="auto">
          <a:xfrm>
            <a:off x="2228850" y="1570038"/>
            <a:ext cx="26035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1523" name="Oval 48"/>
          <p:cNvSpPr>
            <a:spLocks noChangeAspect="1" noChangeArrowheads="1"/>
          </p:cNvSpPr>
          <p:nvPr/>
        </p:nvSpPr>
        <p:spPr bwMode="auto">
          <a:xfrm>
            <a:off x="28352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500"/>
          </a:p>
        </p:txBody>
      </p:sp>
      <p:sp>
        <p:nvSpPr>
          <p:cNvPr id="21524" name="Rectangle 49"/>
          <p:cNvSpPr>
            <a:spLocks noChangeAspect="1" noChangeArrowheads="1"/>
          </p:cNvSpPr>
          <p:nvPr/>
        </p:nvSpPr>
        <p:spPr bwMode="auto">
          <a:xfrm>
            <a:off x="2867025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1525" name="Oval 50"/>
          <p:cNvSpPr>
            <a:spLocks noChangeAspect="1" noChangeArrowheads="1"/>
          </p:cNvSpPr>
          <p:nvPr/>
        </p:nvSpPr>
        <p:spPr bwMode="auto">
          <a:xfrm>
            <a:off x="2849563" y="1544638"/>
            <a:ext cx="327025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26" name="Rectangle 51"/>
          <p:cNvSpPr>
            <a:spLocks noChangeAspect="1" noChangeArrowheads="1"/>
          </p:cNvSpPr>
          <p:nvPr/>
        </p:nvSpPr>
        <p:spPr bwMode="auto">
          <a:xfrm>
            <a:off x="2867025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1527" name="Oval 52"/>
          <p:cNvSpPr>
            <a:spLocks noChangeAspect="1" noChangeArrowheads="1"/>
          </p:cNvSpPr>
          <p:nvPr/>
        </p:nvSpPr>
        <p:spPr bwMode="auto">
          <a:xfrm>
            <a:off x="21986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28" name="Rectangle 53"/>
          <p:cNvSpPr>
            <a:spLocks noChangeAspect="1" noChangeArrowheads="1"/>
          </p:cNvSpPr>
          <p:nvPr/>
        </p:nvSpPr>
        <p:spPr bwMode="auto">
          <a:xfrm>
            <a:off x="2235200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1529" name="Oval 54"/>
          <p:cNvSpPr>
            <a:spLocks noChangeAspect="1" noChangeArrowheads="1"/>
          </p:cNvSpPr>
          <p:nvPr/>
        </p:nvSpPr>
        <p:spPr bwMode="auto">
          <a:xfrm>
            <a:off x="22129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30" name="Rectangle 55"/>
          <p:cNvSpPr>
            <a:spLocks noChangeAspect="1" noChangeArrowheads="1"/>
          </p:cNvSpPr>
          <p:nvPr/>
        </p:nvSpPr>
        <p:spPr bwMode="auto">
          <a:xfrm>
            <a:off x="2241550" y="1036638"/>
            <a:ext cx="2587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1531" name="Oval 56"/>
          <p:cNvSpPr>
            <a:spLocks noChangeAspect="1" noChangeArrowheads="1"/>
          </p:cNvSpPr>
          <p:nvPr/>
        </p:nvSpPr>
        <p:spPr bwMode="auto">
          <a:xfrm>
            <a:off x="2198688" y="2630488"/>
            <a:ext cx="325437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32" name="Rectangle 57"/>
          <p:cNvSpPr>
            <a:spLocks noChangeAspect="1" noChangeArrowheads="1"/>
          </p:cNvSpPr>
          <p:nvPr/>
        </p:nvSpPr>
        <p:spPr bwMode="auto">
          <a:xfrm>
            <a:off x="2230438" y="26622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1533" name="Oval 58"/>
          <p:cNvSpPr>
            <a:spLocks noChangeAspect="1" noChangeArrowheads="1"/>
          </p:cNvSpPr>
          <p:nvPr/>
        </p:nvSpPr>
        <p:spPr bwMode="auto">
          <a:xfrm>
            <a:off x="2835275" y="2087563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34" name="Rectangle 59"/>
          <p:cNvSpPr>
            <a:spLocks noChangeAspect="1" noChangeArrowheads="1"/>
          </p:cNvSpPr>
          <p:nvPr/>
        </p:nvSpPr>
        <p:spPr bwMode="auto">
          <a:xfrm>
            <a:off x="2867025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1535" name="Oval 60"/>
          <p:cNvSpPr>
            <a:spLocks noChangeAspect="1" noChangeArrowheads="1"/>
          </p:cNvSpPr>
          <p:nvPr/>
        </p:nvSpPr>
        <p:spPr bwMode="auto">
          <a:xfrm>
            <a:off x="2849563" y="2630488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36" name="Rectangle 61"/>
          <p:cNvSpPr>
            <a:spLocks noChangeAspect="1" noChangeArrowheads="1"/>
          </p:cNvSpPr>
          <p:nvPr/>
        </p:nvSpPr>
        <p:spPr bwMode="auto">
          <a:xfrm>
            <a:off x="2884488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1537" name="Freeform 63"/>
          <p:cNvSpPr>
            <a:spLocks noChangeAspect="1"/>
          </p:cNvSpPr>
          <p:nvPr/>
        </p:nvSpPr>
        <p:spPr bwMode="auto">
          <a:xfrm>
            <a:off x="1936750" y="1381125"/>
            <a:ext cx="1247775" cy="1574800"/>
          </a:xfrm>
          <a:custGeom>
            <a:avLst/>
            <a:gdLst>
              <a:gd name="T0" fmla="*/ 1247775 w 1304"/>
              <a:gd name="T1" fmla="*/ 54601 h 1644"/>
              <a:gd name="T2" fmla="*/ 922435 w 1304"/>
              <a:gd name="T3" fmla="*/ 54601 h 1644"/>
              <a:gd name="T4" fmla="*/ 705223 w 1304"/>
              <a:gd name="T5" fmla="*/ 380289 h 1644"/>
              <a:gd name="T6" fmla="*/ 488010 w 1304"/>
              <a:gd name="T7" fmla="*/ 597734 h 1644"/>
              <a:gd name="T8" fmla="*/ 162670 w 1304"/>
              <a:gd name="T9" fmla="*/ 597734 h 1644"/>
              <a:gd name="T10" fmla="*/ 54542 w 1304"/>
              <a:gd name="T11" fmla="*/ 1031666 h 1644"/>
              <a:gd name="T12" fmla="*/ 488010 w 1304"/>
              <a:gd name="T13" fmla="*/ 1140868 h 1644"/>
              <a:gd name="T14" fmla="*/ 813350 w 1304"/>
              <a:gd name="T15" fmla="*/ 1574800 h 16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04" h="1644">
                <a:moveTo>
                  <a:pt x="1304" y="57"/>
                </a:moveTo>
                <a:cubicBezTo>
                  <a:pt x="1181" y="28"/>
                  <a:pt x="1058" y="0"/>
                  <a:pt x="964" y="57"/>
                </a:cubicBezTo>
                <a:cubicBezTo>
                  <a:pt x="870" y="114"/>
                  <a:pt x="813" y="302"/>
                  <a:pt x="737" y="397"/>
                </a:cubicBezTo>
                <a:cubicBezTo>
                  <a:pt x="661" y="492"/>
                  <a:pt x="604" y="586"/>
                  <a:pt x="510" y="624"/>
                </a:cubicBezTo>
                <a:cubicBezTo>
                  <a:pt x="416" y="662"/>
                  <a:pt x="245" y="549"/>
                  <a:pt x="170" y="624"/>
                </a:cubicBezTo>
                <a:cubicBezTo>
                  <a:pt x="95" y="699"/>
                  <a:pt x="0" y="983"/>
                  <a:pt x="57" y="1077"/>
                </a:cubicBezTo>
                <a:cubicBezTo>
                  <a:pt x="114" y="1171"/>
                  <a:pt x="378" y="1097"/>
                  <a:pt x="510" y="1191"/>
                </a:cubicBezTo>
                <a:cubicBezTo>
                  <a:pt x="642" y="1285"/>
                  <a:pt x="746" y="1464"/>
                  <a:pt x="850" y="164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38" name="AutoShape 64"/>
          <p:cNvSpPr>
            <a:spLocks noChangeAspect="1" noChangeArrowheads="1"/>
          </p:cNvSpPr>
          <p:nvPr/>
        </p:nvSpPr>
        <p:spPr bwMode="auto">
          <a:xfrm>
            <a:off x="685800" y="4151313"/>
            <a:ext cx="1630363" cy="327025"/>
          </a:xfrm>
          <a:prstGeom prst="curvedUpArrow">
            <a:avLst>
              <a:gd name="adj1" fmla="val 99709"/>
              <a:gd name="adj2" fmla="val 199418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39" name="Text Box 65"/>
          <p:cNvSpPr txBox="1">
            <a:spLocks noChangeArrowheads="1"/>
          </p:cNvSpPr>
          <p:nvPr/>
        </p:nvSpPr>
        <p:spPr bwMode="auto">
          <a:xfrm>
            <a:off x="684213" y="4667250"/>
            <a:ext cx="1684337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(5) = 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(6) = 2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(3) = 2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(4)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2+1-0 = 3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(3,5)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 </a:t>
            </a:r>
            <a:r>
              <a:rPr lang="en-US" altLang="zh-CN" sz="1300">
                <a:ea typeface="宋体" panose="02010600030101010101" pitchFamily="2" charset="-122"/>
              </a:rPr>
              <a:t>=3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1540" name="Line 75"/>
          <p:cNvSpPr>
            <a:spLocks noChangeShapeType="1"/>
          </p:cNvSpPr>
          <p:nvPr/>
        </p:nvSpPr>
        <p:spPr bwMode="auto">
          <a:xfrm flipH="1" flipV="1">
            <a:off x="1416050" y="5167313"/>
            <a:ext cx="1181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1541" name="Line 76"/>
          <p:cNvSpPr>
            <a:spLocks noChangeShapeType="1"/>
          </p:cNvSpPr>
          <p:nvPr/>
        </p:nvSpPr>
        <p:spPr bwMode="auto">
          <a:xfrm flipH="1" flipV="1">
            <a:off x="2317750" y="4840288"/>
            <a:ext cx="309563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1542" name="Text Box 77"/>
          <p:cNvSpPr txBox="1">
            <a:spLocks noChangeArrowheads="1"/>
          </p:cNvSpPr>
          <p:nvPr/>
        </p:nvSpPr>
        <p:spPr bwMode="auto">
          <a:xfrm>
            <a:off x="2727325" y="4878388"/>
            <a:ext cx="22050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Nodes that lead to maximum gain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1543" name="Text Box 78"/>
          <p:cNvSpPr txBox="1">
            <a:spLocks noChangeArrowheads="1"/>
          </p:cNvSpPr>
          <p:nvPr/>
        </p:nvSpPr>
        <p:spPr bwMode="auto">
          <a:xfrm>
            <a:off x="2627313" y="5992813"/>
            <a:ext cx="27368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Gain in the current pass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1544" name="Line 79"/>
          <p:cNvSpPr>
            <a:spLocks noChangeShapeType="1"/>
          </p:cNvSpPr>
          <p:nvPr/>
        </p:nvSpPr>
        <p:spPr bwMode="auto">
          <a:xfrm flipH="1">
            <a:off x="2006600" y="5753100"/>
            <a:ext cx="59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1545" name="Line 80"/>
          <p:cNvSpPr>
            <a:spLocks noChangeShapeType="1"/>
          </p:cNvSpPr>
          <p:nvPr/>
        </p:nvSpPr>
        <p:spPr bwMode="auto">
          <a:xfrm flipH="1">
            <a:off x="1793875" y="6135688"/>
            <a:ext cx="803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1546" name="Text Box 81"/>
          <p:cNvSpPr txBox="1">
            <a:spLocks noChangeArrowheads="1"/>
          </p:cNvSpPr>
          <p:nvPr/>
        </p:nvSpPr>
        <p:spPr bwMode="auto">
          <a:xfrm>
            <a:off x="2619375" y="5616575"/>
            <a:ext cx="2744788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Gain after node swapping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1547" name="Rectangle 8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2.4.1  Kernighan-Lin (KL) Algorithm – Example </a:t>
            </a:r>
          </a:p>
        </p:txBody>
      </p:sp>
      <p:sp>
        <p:nvSpPr>
          <p:cNvPr id="21548" name="Line 83"/>
          <p:cNvSpPr>
            <a:spLocks noChangeAspect="1" noChangeShapeType="1"/>
          </p:cNvSpPr>
          <p:nvPr/>
        </p:nvSpPr>
        <p:spPr bwMode="auto">
          <a:xfrm>
            <a:off x="12700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49" name="Line 84"/>
          <p:cNvSpPr>
            <a:spLocks noChangeAspect="1" noChangeShapeType="1"/>
          </p:cNvSpPr>
          <p:nvPr/>
        </p:nvSpPr>
        <p:spPr bwMode="auto">
          <a:xfrm>
            <a:off x="12747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50" name="Line 85"/>
          <p:cNvSpPr>
            <a:spLocks noChangeAspect="1" noChangeShapeType="1"/>
          </p:cNvSpPr>
          <p:nvPr/>
        </p:nvSpPr>
        <p:spPr bwMode="auto">
          <a:xfrm>
            <a:off x="6397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51" name="Line 86"/>
          <p:cNvSpPr>
            <a:spLocks noChangeAspect="1" noChangeShapeType="1"/>
          </p:cNvSpPr>
          <p:nvPr/>
        </p:nvSpPr>
        <p:spPr bwMode="auto">
          <a:xfrm>
            <a:off x="6397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52" name="Line 87"/>
          <p:cNvSpPr>
            <a:spLocks noChangeAspect="1" noChangeShapeType="1"/>
          </p:cNvSpPr>
          <p:nvPr/>
        </p:nvSpPr>
        <p:spPr bwMode="auto">
          <a:xfrm flipH="1">
            <a:off x="685800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53" name="Line 88"/>
          <p:cNvSpPr>
            <a:spLocks noChangeAspect="1" noChangeShapeType="1"/>
          </p:cNvSpPr>
          <p:nvPr/>
        </p:nvSpPr>
        <p:spPr bwMode="auto">
          <a:xfrm flipH="1">
            <a:off x="671513" y="2266950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54" name="Line 89"/>
          <p:cNvSpPr>
            <a:spLocks noChangeAspect="1" noChangeShapeType="1"/>
          </p:cNvSpPr>
          <p:nvPr/>
        </p:nvSpPr>
        <p:spPr bwMode="auto">
          <a:xfrm flipH="1">
            <a:off x="6619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55" name="Line 90"/>
          <p:cNvSpPr>
            <a:spLocks noChangeAspect="1" noChangeShapeType="1"/>
          </p:cNvSpPr>
          <p:nvPr/>
        </p:nvSpPr>
        <p:spPr bwMode="auto">
          <a:xfrm>
            <a:off x="576263" y="2203450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56" name="Line 91"/>
          <p:cNvSpPr>
            <a:spLocks noChangeAspect="1" noChangeShapeType="1"/>
          </p:cNvSpPr>
          <p:nvPr/>
        </p:nvSpPr>
        <p:spPr bwMode="auto">
          <a:xfrm>
            <a:off x="642938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57" name="Line 92"/>
          <p:cNvSpPr>
            <a:spLocks noChangeAspect="1" noChangeShapeType="1"/>
          </p:cNvSpPr>
          <p:nvPr/>
        </p:nvSpPr>
        <p:spPr bwMode="auto">
          <a:xfrm>
            <a:off x="703263" y="1693863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58" name="Line 93"/>
          <p:cNvSpPr>
            <a:spLocks noChangeAspect="1" noChangeShapeType="1"/>
          </p:cNvSpPr>
          <p:nvPr/>
        </p:nvSpPr>
        <p:spPr bwMode="auto">
          <a:xfrm>
            <a:off x="671513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59" name="Line 94"/>
          <p:cNvSpPr>
            <a:spLocks noChangeAspect="1" noChangeShapeType="1"/>
          </p:cNvSpPr>
          <p:nvPr/>
        </p:nvSpPr>
        <p:spPr bwMode="auto">
          <a:xfrm>
            <a:off x="6778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60" name="Line 95"/>
          <p:cNvSpPr>
            <a:spLocks noChangeAspect="1" noChangeShapeType="1"/>
          </p:cNvSpPr>
          <p:nvPr/>
        </p:nvSpPr>
        <p:spPr bwMode="auto">
          <a:xfrm>
            <a:off x="685800" y="1162050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61" name="Oval 96"/>
          <p:cNvSpPr>
            <a:spLocks noChangeAspect="1" noChangeArrowheads="1"/>
          </p:cNvSpPr>
          <p:nvPr/>
        </p:nvSpPr>
        <p:spPr bwMode="auto">
          <a:xfrm>
            <a:off x="4683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62" name="Rectangle 97"/>
          <p:cNvSpPr>
            <a:spLocks noChangeAspect="1" noChangeArrowheads="1"/>
          </p:cNvSpPr>
          <p:nvPr/>
        </p:nvSpPr>
        <p:spPr bwMode="auto">
          <a:xfrm>
            <a:off x="498475" y="1570038"/>
            <a:ext cx="2619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1563" name="Oval 98"/>
          <p:cNvSpPr>
            <a:spLocks noChangeAspect="1" noChangeArrowheads="1"/>
          </p:cNvSpPr>
          <p:nvPr/>
        </p:nvSpPr>
        <p:spPr bwMode="auto">
          <a:xfrm>
            <a:off x="1106488" y="100012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64" name="Rectangle 99"/>
          <p:cNvSpPr>
            <a:spLocks noChangeAspect="1" noChangeArrowheads="1"/>
          </p:cNvSpPr>
          <p:nvPr/>
        </p:nvSpPr>
        <p:spPr bwMode="auto">
          <a:xfrm>
            <a:off x="1138238" y="10318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1565" name="Oval 100"/>
          <p:cNvSpPr>
            <a:spLocks noChangeAspect="1" noChangeArrowheads="1"/>
          </p:cNvSpPr>
          <p:nvPr/>
        </p:nvSpPr>
        <p:spPr bwMode="auto">
          <a:xfrm>
            <a:off x="1120775" y="1544638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66" name="Rectangle 101"/>
          <p:cNvSpPr>
            <a:spLocks noChangeAspect="1" noChangeArrowheads="1"/>
          </p:cNvSpPr>
          <p:nvPr/>
        </p:nvSpPr>
        <p:spPr bwMode="auto">
          <a:xfrm>
            <a:off x="11382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1567" name="Oval 102"/>
          <p:cNvSpPr>
            <a:spLocks noChangeAspect="1" noChangeArrowheads="1"/>
          </p:cNvSpPr>
          <p:nvPr/>
        </p:nvSpPr>
        <p:spPr bwMode="auto">
          <a:xfrm>
            <a:off x="468313" y="2087563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68" name="Rectangle 103"/>
          <p:cNvSpPr>
            <a:spLocks noChangeAspect="1" noChangeArrowheads="1"/>
          </p:cNvSpPr>
          <p:nvPr/>
        </p:nvSpPr>
        <p:spPr bwMode="auto">
          <a:xfrm>
            <a:off x="5064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1569" name="Oval 104"/>
          <p:cNvSpPr>
            <a:spLocks noChangeAspect="1" noChangeArrowheads="1"/>
          </p:cNvSpPr>
          <p:nvPr/>
        </p:nvSpPr>
        <p:spPr bwMode="auto">
          <a:xfrm>
            <a:off x="484188" y="1000125"/>
            <a:ext cx="323850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70" name="Rectangle 105"/>
          <p:cNvSpPr>
            <a:spLocks noChangeAspect="1" noChangeArrowheads="1"/>
          </p:cNvSpPr>
          <p:nvPr/>
        </p:nvSpPr>
        <p:spPr bwMode="auto">
          <a:xfrm>
            <a:off x="512763" y="1036638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1571" name="Oval 106"/>
          <p:cNvSpPr>
            <a:spLocks noChangeAspect="1" noChangeArrowheads="1"/>
          </p:cNvSpPr>
          <p:nvPr/>
        </p:nvSpPr>
        <p:spPr bwMode="auto">
          <a:xfrm>
            <a:off x="468313" y="2630488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72" name="Rectangle 107"/>
          <p:cNvSpPr>
            <a:spLocks noChangeAspect="1" noChangeArrowheads="1"/>
          </p:cNvSpPr>
          <p:nvPr/>
        </p:nvSpPr>
        <p:spPr bwMode="auto">
          <a:xfrm>
            <a:off x="5000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1573" name="Oval 108"/>
          <p:cNvSpPr>
            <a:spLocks noChangeAspect="1" noChangeArrowheads="1"/>
          </p:cNvSpPr>
          <p:nvPr/>
        </p:nvSpPr>
        <p:spPr bwMode="auto">
          <a:xfrm>
            <a:off x="11064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74" name="Rectangle 109"/>
          <p:cNvSpPr>
            <a:spLocks noChangeAspect="1" noChangeArrowheads="1"/>
          </p:cNvSpPr>
          <p:nvPr/>
        </p:nvSpPr>
        <p:spPr bwMode="auto">
          <a:xfrm>
            <a:off x="11382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1575" name="Oval 110"/>
          <p:cNvSpPr>
            <a:spLocks noChangeAspect="1" noChangeArrowheads="1"/>
          </p:cNvSpPr>
          <p:nvPr/>
        </p:nvSpPr>
        <p:spPr bwMode="auto">
          <a:xfrm>
            <a:off x="11207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76" name="Rectangle 111"/>
          <p:cNvSpPr>
            <a:spLocks noChangeAspect="1" noChangeArrowheads="1"/>
          </p:cNvSpPr>
          <p:nvPr/>
        </p:nvSpPr>
        <p:spPr bwMode="auto">
          <a:xfrm>
            <a:off x="11541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1577" name="Line 112"/>
          <p:cNvSpPr>
            <a:spLocks noChangeAspect="1" noChangeShapeType="1"/>
          </p:cNvSpPr>
          <p:nvPr/>
        </p:nvSpPr>
        <p:spPr bwMode="auto">
          <a:xfrm>
            <a:off x="968375" y="892175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A4F128-FDC2-4167-A2D9-603DE53BA7F2}" type="slidenum">
              <a:rPr lang="en-US" altLang="de-DE" sz="1000">
                <a:solidFill>
                  <a:srgbClr val="C0C0C0"/>
                </a:solidFill>
              </a:rPr>
              <a:pPr/>
              <a:t>21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2531" name="Text Box 32"/>
          <p:cNvSpPr txBox="1">
            <a:spLocks noChangeAspect="1" noChangeArrowheads="1"/>
          </p:cNvSpPr>
          <p:nvPr/>
        </p:nvSpPr>
        <p:spPr bwMode="auto">
          <a:xfrm>
            <a:off x="455613" y="3333750"/>
            <a:ext cx="1252537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9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1,2,3,4,5,6,7,8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2532" name="Text Box 62"/>
          <p:cNvSpPr txBox="1">
            <a:spLocks noChangeAspect="1" noChangeArrowheads="1"/>
          </p:cNvSpPr>
          <p:nvPr/>
        </p:nvSpPr>
        <p:spPr bwMode="auto">
          <a:xfrm>
            <a:off x="2182813" y="3333750"/>
            <a:ext cx="984250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6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1,2,4,6,7,8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2533" name="AutoShape 65"/>
          <p:cNvSpPr>
            <a:spLocks noChangeAspect="1" noChangeArrowheads="1"/>
          </p:cNvSpPr>
          <p:nvPr/>
        </p:nvSpPr>
        <p:spPr bwMode="auto">
          <a:xfrm>
            <a:off x="685800" y="4151313"/>
            <a:ext cx="1630363" cy="327025"/>
          </a:xfrm>
          <a:prstGeom prst="curvedUpArrow">
            <a:avLst>
              <a:gd name="adj1" fmla="val 99709"/>
              <a:gd name="adj2" fmla="val 199418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34" name="Text Box 66"/>
          <p:cNvSpPr txBox="1">
            <a:spLocks noChangeArrowheads="1"/>
          </p:cNvSpPr>
          <p:nvPr/>
        </p:nvSpPr>
        <p:spPr bwMode="auto">
          <a:xfrm>
            <a:off x="684213" y="4667250"/>
            <a:ext cx="1684337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(5) = 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(6) = 2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(3) = 2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(4)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2+1-0 = 3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(3,5)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 </a:t>
            </a:r>
            <a:r>
              <a:rPr lang="en-US" altLang="zh-CN" sz="1300">
                <a:ea typeface="宋体" panose="02010600030101010101" pitchFamily="2" charset="-122"/>
              </a:rPr>
              <a:t>=3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2535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2.4.1  Kernighan-Lin (KL) Algorithm – Example </a:t>
            </a:r>
          </a:p>
        </p:txBody>
      </p:sp>
      <p:sp>
        <p:nvSpPr>
          <p:cNvPr id="22536" name="Line 68"/>
          <p:cNvSpPr>
            <a:spLocks noChangeAspect="1" noChangeShapeType="1"/>
          </p:cNvSpPr>
          <p:nvPr/>
        </p:nvSpPr>
        <p:spPr bwMode="auto">
          <a:xfrm>
            <a:off x="12700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37" name="Line 69"/>
          <p:cNvSpPr>
            <a:spLocks noChangeAspect="1" noChangeShapeType="1"/>
          </p:cNvSpPr>
          <p:nvPr/>
        </p:nvSpPr>
        <p:spPr bwMode="auto">
          <a:xfrm>
            <a:off x="12747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38" name="Line 70"/>
          <p:cNvSpPr>
            <a:spLocks noChangeAspect="1" noChangeShapeType="1"/>
          </p:cNvSpPr>
          <p:nvPr/>
        </p:nvSpPr>
        <p:spPr bwMode="auto">
          <a:xfrm>
            <a:off x="6397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39" name="Line 71"/>
          <p:cNvSpPr>
            <a:spLocks noChangeAspect="1" noChangeShapeType="1"/>
          </p:cNvSpPr>
          <p:nvPr/>
        </p:nvSpPr>
        <p:spPr bwMode="auto">
          <a:xfrm>
            <a:off x="6397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40" name="Line 72"/>
          <p:cNvSpPr>
            <a:spLocks noChangeAspect="1" noChangeShapeType="1"/>
          </p:cNvSpPr>
          <p:nvPr/>
        </p:nvSpPr>
        <p:spPr bwMode="auto">
          <a:xfrm flipH="1">
            <a:off x="685800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41" name="Line 73"/>
          <p:cNvSpPr>
            <a:spLocks noChangeAspect="1" noChangeShapeType="1"/>
          </p:cNvSpPr>
          <p:nvPr/>
        </p:nvSpPr>
        <p:spPr bwMode="auto">
          <a:xfrm flipH="1">
            <a:off x="671513" y="2266950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42" name="Line 74"/>
          <p:cNvSpPr>
            <a:spLocks noChangeAspect="1" noChangeShapeType="1"/>
          </p:cNvSpPr>
          <p:nvPr/>
        </p:nvSpPr>
        <p:spPr bwMode="auto">
          <a:xfrm flipH="1">
            <a:off x="6619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43" name="Line 75"/>
          <p:cNvSpPr>
            <a:spLocks noChangeAspect="1" noChangeShapeType="1"/>
          </p:cNvSpPr>
          <p:nvPr/>
        </p:nvSpPr>
        <p:spPr bwMode="auto">
          <a:xfrm>
            <a:off x="576263" y="2203450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44" name="Line 76"/>
          <p:cNvSpPr>
            <a:spLocks noChangeAspect="1" noChangeShapeType="1"/>
          </p:cNvSpPr>
          <p:nvPr/>
        </p:nvSpPr>
        <p:spPr bwMode="auto">
          <a:xfrm>
            <a:off x="642938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45" name="Line 77"/>
          <p:cNvSpPr>
            <a:spLocks noChangeAspect="1" noChangeShapeType="1"/>
          </p:cNvSpPr>
          <p:nvPr/>
        </p:nvSpPr>
        <p:spPr bwMode="auto">
          <a:xfrm>
            <a:off x="703263" y="1693863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46" name="Line 78"/>
          <p:cNvSpPr>
            <a:spLocks noChangeAspect="1" noChangeShapeType="1"/>
          </p:cNvSpPr>
          <p:nvPr/>
        </p:nvSpPr>
        <p:spPr bwMode="auto">
          <a:xfrm>
            <a:off x="671513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47" name="Line 79"/>
          <p:cNvSpPr>
            <a:spLocks noChangeAspect="1" noChangeShapeType="1"/>
          </p:cNvSpPr>
          <p:nvPr/>
        </p:nvSpPr>
        <p:spPr bwMode="auto">
          <a:xfrm>
            <a:off x="6778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48" name="Line 80"/>
          <p:cNvSpPr>
            <a:spLocks noChangeAspect="1" noChangeShapeType="1"/>
          </p:cNvSpPr>
          <p:nvPr/>
        </p:nvSpPr>
        <p:spPr bwMode="auto">
          <a:xfrm>
            <a:off x="685800" y="1162050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49" name="Oval 81"/>
          <p:cNvSpPr>
            <a:spLocks noChangeAspect="1" noChangeArrowheads="1"/>
          </p:cNvSpPr>
          <p:nvPr/>
        </p:nvSpPr>
        <p:spPr bwMode="auto">
          <a:xfrm>
            <a:off x="4683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50" name="Rectangle 82"/>
          <p:cNvSpPr>
            <a:spLocks noChangeAspect="1" noChangeArrowheads="1"/>
          </p:cNvSpPr>
          <p:nvPr/>
        </p:nvSpPr>
        <p:spPr bwMode="auto">
          <a:xfrm>
            <a:off x="498475" y="1570038"/>
            <a:ext cx="2619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2551" name="Oval 83"/>
          <p:cNvSpPr>
            <a:spLocks noChangeAspect="1" noChangeArrowheads="1"/>
          </p:cNvSpPr>
          <p:nvPr/>
        </p:nvSpPr>
        <p:spPr bwMode="auto">
          <a:xfrm>
            <a:off x="1106488" y="100012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52" name="Rectangle 84"/>
          <p:cNvSpPr>
            <a:spLocks noChangeAspect="1" noChangeArrowheads="1"/>
          </p:cNvSpPr>
          <p:nvPr/>
        </p:nvSpPr>
        <p:spPr bwMode="auto">
          <a:xfrm>
            <a:off x="1138238" y="10318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2553" name="Oval 85"/>
          <p:cNvSpPr>
            <a:spLocks noChangeAspect="1" noChangeArrowheads="1"/>
          </p:cNvSpPr>
          <p:nvPr/>
        </p:nvSpPr>
        <p:spPr bwMode="auto">
          <a:xfrm>
            <a:off x="1120775" y="1544638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54" name="Rectangle 86"/>
          <p:cNvSpPr>
            <a:spLocks noChangeAspect="1" noChangeArrowheads="1"/>
          </p:cNvSpPr>
          <p:nvPr/>
        </p:nvSpPr>
        <p:spPr bwMode="auto">
          <a:xfrm>
            <a:off x="11382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2555" name="Oval 87"/>
          <p:cNvSpPr>
            <a:spLocks noChangeAspect="1" noChangeArrowheads="1"/>
          </p:cNvSpPr>
          <p:nvPr/>
        </p:nvSpPr>
        <p:spPr bwMode="auto">
          <a:xfrm>
            <a:off x="468313" y="2087563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56" name="Rectangle 88"/>
          <p:cNvSpPr>
            <a:spLocks noChangeAspect="1" noChangeArrowheads="1"/>
          </p:cNvSpPr>
          <p:nvPr/>
        </p:nvSpPr>
        <p:spPr bwMode="auto">
          <a:xfrm>
            <a:off x="5064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2557" name="Oval 89"/>
          <p:cNvSpPr>
            <a:spLocks noChangeAspect="1" noChangeArrowheads="1"/>
          </p:cNvSpPr>
          <p:nvPr/>
        </p:nvSpPr>
        <p:spPr bwMode="auto">
          <a:xfrm>
            <a:off x="484188" y="1000125"/>
            <a:ext cx="323850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58" name="Rectangle 90"/>
          <p:cNvSpPr>
            <a:spLocks noChangeAspect="1" noChangeArrowheads="1"/>
          </p:cNvSpPr>
          <p:nvPr/>
        </p:nvSpPr>
        <p:spPr bwMode="auto">
          <a:xfrm>
            <a:off x="512763" y="1036638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2559" name="Oval 91"/>
          <p:cNvSpPr>
            <a:spLocks noChangeAspect="1" noChangeArrowheads="1"/>
          </p:cNvSpPr>
          <p:nvPr/>
        </p:nvSpPr>
        <p:spPr bwMode="auto">
          <a:xfrm>
            <a:off x="468313" y="2630488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60" name="Rectangle 92"/>
          <p:cNvSpPr>
            <a:spLocks noChangeAspect="1" noChangeArrowheads="1"/>
          </p:cNvSpPr>
          <p:nvPr/>
        </p:nvSpPr>
        <p:spPr bwMode="auto">
          <a:xfrm>
            <a:off x="5000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2561" name="Oval 93"/>
          <p:cNvSpPr>
            <a:spLocks noChangeAspect="1" noChangeArrowheads="1"/>
          </p:cNvSpPr>
          <p:nvPr/>
        </p:nvSpPr>
        <p:spPr bwMode="auto">
          <a:xfrm>
            <a:off x="11064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62" name="Rectangle 94"/>
          <p:cNvSpPr>
            <a:spLocks noChangeAspect="1" noChangeArrowheads="1"/>
          </p:cNvSpPr>
          <p:nvPr/>
        </p:nvSpPr>
        <p:spPr bwMode="auto">
          <a:xfrm>
            <a:off x="11382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2563" name="Oval 95"/>
          <p:cNvSpPr>
            <a:spLocks noChangeAspect="1" noChangeArrowheads="1"/>
          </p:cNvSpPr>
          <p:nvPr/>
        </p:nvSpPr>
        <p:spPr bwMode="auto">
          <a:xfrm>
            <a:off x="11207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64" name="Rectangle 96"/>
          <p:cNvSpPr>
            <a:spLocks noChangeAspect="1" noChangeArrowheads="1"/>
          </p:cNvSpPr>
          <p:nvPr/>
        </p:nvSpPr>
        <p:spPr bwMode="auto">
          <a:xfrm>
            <a:off x="11541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2565" name="Line 97"/>
          <p:cNvSpPr>
            <a:spLocks noChangeAspect="1" noChangeShapeType="1"/>
          </p:cNvSpPr>
          <p:nvPr/>
        </p:nvSpPr>
        <p:spPr bwMode="auto">
          <a:xfrm>
            <a:off x="968375" y="892175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66" name="Line 98"/>
          <p:cNvSpPr>
            <a:spLocks noChangeAspect="1" noChangeShapeType="1"/>
          </p:cNvSpPr>
          <p:nvPr/>
        </p:nvSpPr>
        <p:spPr bwMode="auto">
          <a:xfrm>
            <a:off x="3000375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67" name="Line 99"/>
          <p:cNvSpPr>
            <a:spLocks noChangeAspect="1" noChangeShapeType="1"/>
          </p:cNvSpPr>
          <p:nvPr/>
        </p:nvSpPr>
        <p:spPr bwMode="auto">
          <a:xfrm>
            <a:off x="3005138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68" name="Line 100"/>
          <p:cNvSpPr>
            <a:spLocks noChangeAspect="1" noChangeShapeType="1"/>
          </p:cNvSpPr>
          <p:nvPr/>
        </p:nvSpPr>
        <p:spPr bwMode="auto">
          <a:xfrm>
            <a:off x="2370138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69" name="Line 101"/>
          <p:cNvSpPr>
            <a:spLocks noChangeAspect="1" noChangeShapeType="1"/>
          </p:cNvSpPr>
          <p:nvPr/>
        </p:nvSpPr>
        <p:spPr bwMode="auto">
          <a:xfrm>
            <a:off x="2370138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70" name="Line 102"/>
          <p:cNvSpPr>
            <a:spLocks noChangeAspect="1" noChangeShapeType="1"/>
          </p:cNvSpPr>
          <p:nvPr/>
        </p:nvSpPr>
        <p:spPr bwMode="auto">
          <a:xfrm flipH="1">
            <a:off x="2414588" y="1701800"/>
            <a:ext cx="576262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71" name="Line 103"/>
          <p:cNvSpPr>
            <a:spLocks noChangeAspect="1" noChangeShapeType="1"/>
          </p:cNvSpPr>
          <p:nvPr/>
        </p:nvSpPr>
        <p:spPr bwMode="auto">
          <a:xfrm flipH="1">
            <a:off x="2401888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72" name="Line 104"/>
          <p:cNvSpPr>
            <a:spLocks noChangeAspect="1" noChangeShapeType="1"/>
          </p:cNvSpPr>
          <p:nvPr/>
        </p:nvSpPr>
        <p:spPr bwMode="auto">
          <a:xfrm flipH="1">
            <a:off x="2390775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73" name="Line 105"/>
          <p:cNvSpPr>
            <a:spLocks noChangeAspect="1" noChangeShapeType="1"/>
          </p:cNvSpPr>
          <p:nvPr/>
        </p:nvSpPr>
        <p:spPr bwMode="auto">
          <a:xfrm>
            <a:off x="2305050" y="2203450"/>
            <a:ext cx="627063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74" name="Line 106"/>
          <p:cNvSpPr>
            <a:spLocks noChangeAspect="1" noChangeShapeType="1"/>
          </p:cNvSpPr>
          <p:nvPr/>
        </p:nvSpPr>
        <p:spPr bwMode="auto">
          <a:xfrm>
            <a:off x="2373313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75" name="Line 107"/>
          <p:cNvSpPr>
            <a:spLocks noChangeAspect="1" noChangeShapeType="1"/>
          </p:cNvSpPr>
          <p:nvPr/>
        </p:nvSpPr>
        <p:spPr bwMode="auto">
          <a:xfrm>
            <a:off x="2432050" y="16938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76" name="Line 108"/>
          <p:cNvSpPr>
            <a:spLocks noChangeAspect="1" noChangeShapeType="1"/>
          </p:cNvSpPr>
          <p:nvPr/>
        </p:nvSpPr>
        <p:spPr bwMode="auto">
          <a:xfrm>
            <a:off x="2401888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77" name="Line 109"/>
          <p:cNvSpPr>
            <a:spLocks noChangeAspect="1" noChangeShapeType="1"/>
          </p:cNvSpPr>
          <p:nvPr/>
        </p:nvSpPr>
        <p:spPr bwMode="auto">
          <a:xfrm>
            <a:off x="2406650" y="2797175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78" name="Line 110"/>
          <p:cNvSpPr>
            <a:spLocks noChangeAspect="1" noChangeShapeType="1"/>
          </p:cNvSpPr>
          <p:nvPr/>
        </p:nvSpPr>
        <p:spPr bwMode="auto">
          <a:xfrm>
            <a:off x="2414588" y="1162050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79" name="Oval 111"/>
          <p:cNvSpPr>
            <a:spLocks noChangeAspect="1" noChangeArrowheads="1"/>
          </p:cNvSpPr>
          <p:nvPr/>
        </p:nvSpPr>
        <p:spPr bwMode="auto">
          <a:xfrm>
            <a:off x="2198688" y="1544638"/>
            <a:ext cx="325437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80" name="Rectangle 112"/>
          <p:cNvSpPr>
            <a:spLocks noChangeAspect="1" noChangeArrowheads="1"/>
          </p:cNvSpPr>
          <p:nvPr/>
        </p:nvSpPr>
        <p:spPr bwMode="auto">
          <a:xfrm>
            <a:off x="2228850" y="1570038"/>
            <a:ext cx="26035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2581" name="Oval 113"/>
          <p:cNvSpPr>
            <a:spLocks noChangeAspect="1" noChangeArrowheads="1"/>
          </p:cNvSpPr>
          <p:nvPr/>
        </p:nvSpPr>
        <p:spPr bwMode="auto">
          <a:xfrm>
            <a:off x="28352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500"/>
          </a:p>
        </p:txBody>
      </p:sp>
      <p:sp>
        <p:nvSpPr>
          <p:cNvPr id="22582" name="Rectangle 114"/>
          <p:cNvSpPr>
            <a:spLocks noChangeAspect="1" noChangeArrowheads="1"/>
          </p:cNvSpPr>
          <p:nvPr/>
        </p:nvSpPr>
        <p:spPr bwMode="auto">
          <a:xfrm>
            <a:off x="2867025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2583" name="Oval 115"/>
          <p:cNvSpPr>
            <a:spLocks noChangeAspect="1" noChangeArrowheads="1"/>
          </p:cNvSpPr>
          <p:nvPr/>
        </p:nvSpPr>
        <p:spPr bwMode="auto">
          <a:xfrm>
            <a:off x="2849563" y="1544638"/>
            <a:ext cx="327025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84" name="Rectangle 116"/>
          <p:cNvSpPr>
            <a:spLocks noChangeAspect="1" noChangeArrowheads="1"/>
          </p:cNvSpPr>
          <p:nvPr/>
        </p:nvSpPr>
        <p:spPr bwMode="auto">
          <a:xfrm>
            <a:off x="2867025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2585" name="Oval 117"/>
          <p:cNvSpPr>
            <a:spLocks noChangeAspect="1" noChangeArrowheads="1"/>
          </p:cNvSpPr>
          <p:nvPr/>
        </p:nvSpPr>
        <p:spPr bwMode="auto">
          <a:xfrm>
            <a:off x="21986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86" name="Rectangle 118"/>
          <p:cNvSpPr>
            <a:spLocks noChangeAspect="1" noChangeArrowheads="1"/>
          </p:cNvSpPr>
          <p:nvPr/>
        </p:nvSpPr>
        <p:spPr bwMode="auto">
          <a:xfrm>
            <a:off x="2235200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2587" name="Oval 119"/>
          <p:cNvSpPr>
            <a:spLocks noChangeAspect="1" noChangeArrowheads="1"/>
          </p:cNvSpPr>
          <p:nvPr/>
        </p:nvSpPr>
        <p:spPr bwMode="auto">
          <a:xfrm>
            <a:off x="22129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88" name="Rectangle 120"/>
          <p:cNvSpPr>
            <a:spLocks noChangeAspect="1" noChangeArrowheads="1"/>
          </p:cNvSpPr>
          <p:nvPr/>
        </p:nvSpPr>
        <p:spPr bwMode="auto">
          <a:xfrm>
            <a:off x="2241550" y="1036638"/>
            <a:ext cx="2587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2589" name="Oval 121"/>
          <p:cNvSpPr>
            <a:spLocks noChangeAspect="1" noChangeArrowheads="1"/>
          </p:cNvSpPr>
          <p:nvPr/>
        </p:nvSpPr>
        <p:spPr bwMode="auto">
          <a:xfrm>
            <a:off x="2198688" y="2630488"/>
            <a:ext cx="325437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90" name="Rectangle 122"/>
          <p:cNvSpPr>
            <a:spLocks noChangeAspect="1" noChangeArrowheads="1"/>
          </p:cNvSpPr>
          <p:nvPr/>
        </p:nvSpPr>
        <p:spPr bwMode="auto">
          <a:xfrm>
            <a:off x="2230438" y="26622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2591" name="Oval 123"/>
          <p:cNvSpPr>
            <a:spLocks noChangeAspect="1" noChangeArrowheads="1"/>
          </p:cNvSpPr>
          <p:nvPr/>
        </p:nvSpPr>
        <p:spPr bwMode="auto">
          <a:xfrm>
            <a:off x="2835275" y="2087563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92" name="Rectangle 124"/>
          <p:cNvSpPr>
            <a:spLocks noChangeAspect="1" noChangeArrowheads="1"/>
          </p:cNvSpPr>
          <p:nvPr/>
        </p:nvSpPr>
        <p:spPr bwMode="auto">
          <a:xfrm>
            <a:off x="2867025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2593" name="Oval 125"/>
          <p:cNvSpPr>
            <a:spLocks noChangeAspect="1" noChangeArrowheads="1"/>
          </p:cNvSpPr>
          <p:nvPr/>
        </p:nvSpPr>
        <p:spPr bwMode="auto">
          <a:xfrm>
            <a:off x="2849563" y="2630488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2594" name="Rectangle 126"/>
          <p:cNvSpPr>
            <a:spLocks noChangeAspect="1" noChangeArrowheads="1"/>
          </p:cNvSpPr>
          <p:nvPr/>
        </p:nvSpPr>
        <p:spPr bwMode="auto">
          <a:xfrm>
            <a:off x="2884488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2595" name="Freeform 127"/>
          <p:cNvSpPr>
            <a:spLocks noChangeAspect="1"/>
          </p:cNvSpPr>
          <p:nvPr/>
        </p:nvSpPr>
        <p:spPr bwMode="auto">
          <a:xfrm>
            <a:off x="1936750" y="1381125"/>
            <a:ext cx="1247775" cy="1574800"/>
          </a:xfrm>
          <a:custGeom>
            <a:avLst/>
            <a:gdLst>
              <a:gd name="T0" fmla="*/ 1247775 w 1304"/>
              <a:gd name="T1" fmla="*/ 54601 h 1644"/>
              <a:gd name="T2" fmla="*/ 922435 w 1304"/>
              <a:gd name="T3" fmla="*/ 54601 h 1644"/>
              <a:gd name="T4" fmla="*/ 705223 w 1304"/>
              <a:gd name="T5" fmla="*/ 380289 h 1644"/>
              <a:gd name="T6" fmla="*/ 488010 w 1304"/>
              <a:gd name="T7" fmla="*/ 597734 h 1644"/>
              <a:gd name="T8" fmla="*/ 162670 w 1304"/>
              <a:gd name="T9" fmla="*/ 597734 h 1644"/>
              <a:gd name="T10" fmla="*/ 54542 w 1304"/>
              <a:gd name="T11" fmla="*/ 1031666 h 1644"/>
              <a:gd name="T12" fmla="*/ 488010 w 1304"/>
              <a:gd name="T13" fmla="*/ 1140868 h 1644"/>
              <a:gd name="T14" fmla="*/ 813350 w 1304"/>
              <a:gd name="T15" fmla="*/ 1574800 h 16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04" h="1644">
                <a:moveTo>
                  <a:pt x="1304" y="57"/>
                </a:moveTo>
                <a:cubicBezTo>
                  <a:pt x="1181" y="28"/>
                  <a:pt x="1058" y="0"/>
                  <a:pt x="964" y="57"/>
                </a:cubicBezTo>
                <a:cubicBezTo>
                  <a:pt x="870" y="114"/>
                  <a:pt x="813" y="302"/>
                  <a:pt x="737" y="397"/>
                </a:cubicBezTo>
                <a:cubicBezTo>
                  <a:pt x="661" y="492"/>
                  <a:pt x="604" y="586"/>
                  <a:pt x="510" y="624"/>
                </a:cubicBezTo>
                <a:cubicBezTo>
                  <a:pt x="416" y="662"/>
                  <a:pt x="245" y="549"/>
                  <a:pt x="170" y="624"/>
                </a:cubicBezTo>
                <a:cubicBezTo>
                  <a:pt x="95" y="699"/>
                  <a:pt x="0" y="983"/>
                  <a:pt x="57" y="1077"/>
                </a:cubicBezTo>
                <a:cubicBezTo>
                  <a:pt x="114" y="1171"/>
                  <a:pt x="378" y="1097"/>
                  <a:pt x="510" y="1191"/>
                </a:cubicBezTo>
                <a:cubicBezTo>
                  <a:pt x="642" y="1285"/>
                  <a:pt x="746" y="1464"/>
                  <a:pt x="850" y="164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A11455-72E7-45F4-8146-5C61D31EB0AD}" type="slidenum">
              <a:rPr lang="en-US" altLang="de-DE" sz="1000">
                <a:solidFill>
                  <a:srgbClr val="C0C0C0"/>
                </a:solidFill>
              </a:rPr>
              <a:pPr/>
              <a:t>22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3555" name="Text Box 32"/>
          <p:cNvSpPr txBox="1">
            <a:spLocks noChangeAspect="1" noChangeArrowheads="1"/>
          </p:cNvSpPr>
          <p:nvPr/>
        </p:nvSpPr>
        <p:spPr bwMode="auto">
          <a:xfrm>
            <a:off x="455613" y="3333750"/>
            <a:ext cx="1252537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9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1,2,3,4,5,6,7,8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3556" name="Text Box 62"/>
          <p:cNvSpPr txBox="1">
            <a:spLocks noChangeAspect="1" noChangeArrowheads="1"/>
          </p:cNvSpPr>
          <p:nvPr/>
        </p:nvSpPr>
        <p:spPr bwMode="auto">
          <a:xfrm>
            <a:off x="2182813" y="3333750"/>
            <a:ext cx="984250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6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1,2,4,6,7,8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3557" name="AutoShape 95"/>
          <p:cNvSpPr>
            <a:spLocks noChangeAspect="1" noChangeArrowheads="1"/>
          </p:cNvSpPr>
          <p:nvPr/>
        </p:nvSpPr>
        <p:spPr bwMode="auto">
          <a:xfrm>
            <a:off x="685800" y="4151313"/>
            <a:ext cx="1630363" cy="327025"/>
          </a:xfrm>
          <a:prstGeom prst="curvedUpArrow">
            <a:avLst>
              <a:gd name="adj1" fmla="val 99709"/>
              <a:gd name="adj2" fmla="val 199418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558" name="Text Box 97"/>
          <p:cNvSpPr txBox="1">
            <a:spLocks noChangeArrowheads="1"/>
          </p:cNvSpPr>
          <p:nvPr/>
        </p:nvSpPr>
        <p:spPr bwMode="auto">
          <a:xfrm>
            <a:off x="684213" y="4667250"/>
            <a:ext cx="1684337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(5) = 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(6) = 2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(3) = 2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(4)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2+1-0 = 3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(3,5)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 </a:t>
            </a:r>
            <a:r>
              <a:rPr lang="en-US" altLang="zh-CN" sz="1300">
                <a:ea typeface="宋体" panose="02010600030101010101" pitchFamily="2" charset="-122"/>
              </a:rPr>
              <a:t>=3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3559" name="Text Box 98"/>
          <p:cNvSpPr txBox="1">
            <a:spLocks noChangeArrowheads="1"/>
          </p:cNvSpPr>
          <p:nvPr/>
        </p:nvSpPr>
        <p:spPr bwMode="auto">
          <a:xfrm>
            <a:off x="2589213" y="4667250"/>
            <a:ext cx="1700212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-1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(6) = 2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-1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(4) = 3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3560" name="Rectangle 1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2.4.1  Kernighan-Lin (KL) Algorithm – Example </a:t>
            </a:r>
          </a:p>
        </p:txBody>
      </p:sp>
      <p:sp>
        <p:nvSpPr>
          <p:cNvPr id="23561" name="Line 121"/>
          <p:cNvSpPr>
            <a:spLocks noChangeAspect="1" noChangeShapeType="1"/>
          </p:cNvSpPr>
          <p:nvPr/>
        </p:nvSpPr>
        <p:spPr bwMode="auto">
          <a:xfrm>
            <a:off x="12700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2" name="Line 122"/>
          <p:cNvSpPr>
            <a:spLocks noChangeAspect="1" noChangeShapeType="1"/>
          </p:cNvSpPr>
          <p:nvPr/>
        </p:nvSpPr>
        <p:spPr bwMode="auto">
          <a:xfrm>
            <a:off x="12747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3" name="Line 123"/>
          <p:cNvSpPr>
            <a:spLocks noChangeAspect="1" noChangeShapeType="1"/>
          </p:cNvSpPr>
          <p:nvPr/>
        </p:nvSpPr>
        <p:spPr bwMode="auto">
          <a:xfrm>
            <a:off x="6397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4" name="Line 124"/>
          <p:cNvSpPr>
            <a:spLocks noChangeAspect="1" noChangeShapeType="1"/>
          </p:cNvSpPr>
          <p:nvPr/>
        </p:nvSpPr>
        <p:spPr bwMode="auto">
          <a:xfrm>
            <a:off x="6397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5" name="Line 125"/>
          <p:cNvSpPr>
            <a:spLocks noChangeAspect="1" noChangeShapeType="1"/>
          </p:cNvSpPr>
          <p:nvPr/>
        </p:nvSpPr>
        <p:spPr bwMode="auto">
          <a:xfrm flipH="1">
            <a:off x="685800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6" name="Line 126"/>
          <p:cNvSpPr>
            <a:spLocks noChangeAspect="1" noChangeShapeType="1"/>
          </p:cNvSpPr>
          <p:nvPr/>
        </p:nvSpPr>
        <p:spPr bwMode="auto">
          <a:xfrm flipH="1">
            <a:off x="671513" y="2266950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7" name="Line 127"/>
          <p:cNvSpPr>
            <a:spLocks noChangeAspect="1" noChangeShapeType="1"/>
          </p:cNvSpPr>
          <p:nvPr/>
        </p:nvSpPr>
        <p:spPr bwMode="auto">
          <a:xfrm flipH="1">
            <a:off x="6619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8" name="Line 128"/>
          <p:cNvSpPr>
            <a:spLocks noChangeAspect="1" noChangeShapeType="1"/>
          </p:cNvSpPr>
          <p:nvPr/>
        </p:nvSpPr>
        <p:spPr bwMode="auto">
          <a:xfrm>
            <a:off x="576263" y="2203450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9" name="Line 129"/>
          <p:cNvSpPr>
            <a:spLocks noChangeAspect="1" noChangeShapeType="1"/>
          </p:cNvSpPr>
          <p:nvPr/>
        </p:nvSpPr>
        <p:spPr bwMode="auto">
          <a:xfrm>
            <a:off x="642938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0" name="Line 130"/>
          <p:cNvSpPr>
            <a:spLocks noChangeAspect="1" noChangeShapeType="1"/>
          </p:cNvSpPr>
          <p:nvPr/>
        </p:nvSpPr>
        <p:spPr bwMode="auto">
          <a:xfrm>
            <a:off x="703263" y="1693863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1" name="Line 131"/>
          <p:cNvSpPr>
            <a:spLocks noChangeAspect="1" noChangeShapeType="1"/>
          </p:cNvSpPr>
          <p:nvPr/>
        </p:nvSpPr>
        <p:spPr bwMode="auto">
          <a:xfrm>
            <a:off x="671513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2" name="Line 132"/>
          <p:cNvSpPr>
            <a:spLocks noChangeAspect="1" noChangeShapeType="1"/>
          </p:cNvSpPr>
          <p:nvPr/>
        </p:nvSpPr>
        <p:spPr bwMode="auto">
          <a:xfrm>
            <a:off x="6778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3" name="Line 133"/>
          <p:cNvSpPr>
            <a:spLocks noChangeAspect="1" noChangeShapeType="1"/>
          </p:cNvSpPr>
          <p:nvPr/>
        </p:nvSpPr>
        <p:spPr bwMode="auto">
          <a:xfrm>
            <a:off x="685800" y="1162050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4" name="Oval 134"/>
          <p:cNvSpPr>
            <a:spLocks noChangeAspect="1" noChangeArrowheads="1"/>
          </p:cNvSpPr>
          <p:nvPr/>
        </p:nvSpPr>
        <p:spPr bwMode="auto">
          <a:xfrm>
            <a:off x="4683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575" name="Rectangle 135"/>
          <p:cNvSpPr>
            <a:spLocks noChangeAspect="1" noChangeArrowheads="1"/>
          </p:cNvSpPr>
          <p:nvPr/>
        </p:nvSpPr>
        <p:spPr bwMode="auto">
          <a:xfrm>
            <a:off x="498475" y="1570038"/>
            <a:ext cx="2619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3576" name="Oval 136"/>
          <p:cNvSpPr>
            <a:spLocks noChangeAspect="1" noChangeArrowheads="1"/>
          </p:cNvSpPr>
          <p:nvPr/>
        </p:nvSpPr>
        <p:spPr bwMode="auto">
          <a:xfrm>
            <a:off x="1106488" y="100012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577" name="Rectangle 137"/>
          <p:cNvSpPr>
            <a:spLocks noChangeAspect="1" noChangeArrowheads="1"/>
          </p:cNvSpPr>
          <p:nvPr/>
        </p:nvSpPr>
        <p:spPr bwMode="auto">
          <a:xfrm>
            <a:off x="1138238" y="10318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3578" name="Oval 138"/>
          <p:cNvSpPr>
            <a:spLocks noChangeAspect="1" noChangeArrowheads="1"/>
          </p:cNvSpPr>
          <p:nvPr/>
        </p:nvSpPr>
        <p:spPr bwMode="auto">
          <a:xfrm>
            <a:off x="1120775" y="1544638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579" name="Rectangle 139"/>
          <p:cNvSpPr>
            <a:spLocks noChangeAspect="1" noChangeArrowheads="1"/>
          </p:cNvSpPr>
          <p:nvPr/>
        </p:nvSpPr>
        <p:spPr bwMode="auto">
          <a:xfrm>
            <a:off x="11382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3580" name="Oval 140"/>
          <p:cNvSpPr>
            <a:spLocks noChangeAspect="1" noChangeArrowheads="1"/>
          </p:cNvSpPr>
          <p:nvPr/>
        </p:nvSpPr>
        <p:spPr bwMode="auto">
          <a:xfrm>
            <a:off x="468313" y="2087563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581" name="Rectangle 141"/>
          <p:cNvSpPr>
            <a:spLocks noChangeAspect="1" noChangeArrowheads="1"/>
          </p:cNvSpPr>
          <p:nvPr/>
        </p:nvSpPr>
        <p:spPr bwMode="auto">
          <a:xfrm>
            <a:off x="5064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3582" name="Oval 142"/>
          <p:cNvSpPr>
            <a:spLocks noChangeAspect="1" noChangeArrowheads="1"/>
          </p:cNvSpPr>
          <p:nvPr/>
        </p:nvSpPr>
        <p:spPr bwMode="auto">
          <a:xfrm>
            <a:off x="484188" y="1000125"/>
            <a:ext cx="323850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583" name="Rectangle 143"/>
          <p:cNvSpPr>
            <a:spLocks noChangeAspect="1" noChangeArrowheads="1"/>
          </p:cNvSpPr>
          <p:nvPr/>
        </p:nvSpPr>
        <p:spPr bwMode="auto">
          <a:xfrm>
            <a:off x="512763" y="1036638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3584" name="Oval 144"/>
          <p:cNvSpPr>
            <a:spLocks noChangeAspect="1" noChangeArrowheads="1"/>
          </p:cNvSpPr>
          <p:nvPr/>
        </p:nvSpPr>
        <p:spPr bwMode="auto">
          <a:xfrm>
            <a:off x="468313" y="2630488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585" name="Rectangle 145"/>
          <p:cNvSpPr>
            <a:spLocks noChangeAspect="1" noChangeArrowheads="1"/>
          </p:cNvSpPr>
          <p:nvPr/>
        </p:nvSpPr>
        <p:spPr bwMode="auto">
          <a:xfrm>
            <a:off x="5000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3586" name="Oval 146"/>
          <p:cNvSpPr>
            <a:spLocks noChangeAspect="1" noChangeArrowheads="1"/>
          </p:cNvSpPr>
          <p:nvPr/>
        </p:nvSpPr>
        <p:spPr bwMode="auto">
          <a:xfrm>
            <a:off x="11064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587" name="Rectangle 147"/>
          <p:cNvSpPr>
            <a:spLocks noChangeAspect="1" noChangeArrowheads="1"/>
          </p:cNvSpPr>
          <p:nvPr/>
        </p:nvSpPr>
        <p:spPr bwMode="auto">
          <a:xfrm>
            <a:off x="11382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3588" name="Oval 148"/>
          <p:cNvSpPr>
            <a:spLocks noChangeAspect="1" noChangeArrowheads="1"/>
          </p:cNvSpPr>
          <p:nvPr/>
        </p:nvSpPr>
        <p:spPr bwMode="auto">
          <a:xfrm>
            <a:off x="11207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589" name="Rectangle 149"/>
          <p:cNvSpPr>
            <a:spLocks noChangeAspect="1" noChangeArrowheads="1"/>
          </p:cNvSpPr>
          <p:nvPr/>
        </p:nvSpPr>
        <p:spPr bwMode="auto">
          <a:xfrm>
            <a:off x="11541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3590" name="Line 150"/>
          <p:cNvSpPr>
            <a:spLocks noChangeAspect="1" noChangeShapeType="1"/>
          </p:cNvSpPr>
          <p:nvPr/>
        </p:nvSpPr>
        <p:spPr bwMode="auto">
          <a:xfrm>
            <a:off x="968375" y="892175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1" name="Line 151"/>
          <p:cNvSpPr>
            <a:spLocks noChangeAspect="1" noChangeShapeType="1"/>
          </p:cNvSpPr>
          <p:nvPr/>
        </p:nvSpPr>
        <p:spPr bwMode="auto">
          <a:xfrm>
            <a:off x="3000375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2" name="Line 152"/>
          <p:cNvSpPr>
            <a:spLocks noChangeAspect="1" noChangeShapeType="1"/>
          </p:cNvSpPr>
          <p:nvPr/>
        </p:nvSpPr>
        <p:spPr bwMode="auto">
          <a:xfrm>
            <a:off x="3005138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3" name="Line 153"/>
          <p:cNvSpPr>
            <a:spLocks noChangeAspect="1" noChangeShapeType="1"/>
          </p:cNvSpPr>
          <p:nvPr/>
        </p:nvSpPr>
        <p:spPr bwMode="auto">
          <a:xfrm>
            <a:off x="2370138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4" name="Line 154"/>
          <p:cNvSpPr>
            <a:spLocks noChangeAspect="1" noChangeShapeType="1"/>
          </p:cNvSpPr>
          <p:nvPr/>
        </p:nvSpPr>
        <p:spPr bwMode="auto">
          <a:xfrm>
            <a:off x="2370138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5" name="Line 155"/>
          <p:cNvSpPr>
            <a:spLocks noChangeAspect="1" noChangeShapeType="1"/>
          </p:cNvSpPr>
          <p:nvPr/>
        </p:nvSpPr>
        <p:spPr bwMode="auto">
          <a:xfrm flipH="1">
            <a:off x="2414588" y="1701800"/>
            <a:ext cx="576262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6" name="Line 156"/>
          <p:cNvSpPr>
            <a:spLocks noChangeAspect="1" noChangeShapeType="1"/>
          </p:cNvSpPr>
          <p:nvPr/>
        </p:nvSpPr>
        <p:spPr bwMode="auto">
          <a:xfrm flipH="1">
            <a:off x="2401888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7" name="Line 157"/>
          <p:cNvSpPr>
            <a:spLocks noChangeAspect="1" noChangeShapeType="1"/>
          </p:cNvSpPr>
          <p:nvPr/>
        </p:nvSpPr>
        <p:spPr bwMode="auto">
          <a:xfrm flipH="1">
            <a:off x="2390775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8" name="Line 158"/>
          <p:cNvSpPr>
            <a:spLocks noChangeAspect="1" noChangeShapeType="1"/>
          </p:cNvSpPr>
          <p:nvPr/>
        </p:nvSpPr>
        <p:spPr bwMode="auto">
          <a:xfrm>
            <a:off x="2305050" y="2203450"/>
            <a:ext cx="627063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9" name="Line 159"/>
          <p:cNvSpPr>
            <a:spLocks noChangeAspect="1" noChangeShapeType="1"/>
          </p:cNvSpPr>
          <p:nvPr/>
        </p:nvSpPr>
        <p:spPr bwMode="auto">
          <a:xfrm>
            <a:off x="2373313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0" name="Line 160"/>
          <p:cNvSpPr>
            <a:spLocks noChangeAspect="1" noChangeShapeType="1"/>
          </p:cNvSpPr>
          <p:nvPr/>
        </p:nvSpPr>
        <p:spPr bwMode="auto">
          <a:xfrm>
            <a:off x="2432050" y="16938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1" name="Line 161"/>
          <p:cNvSpPr>
            <a:spLocks noChangeAspect="1" noChangeShapeType="1"/>
          </p:cNvSpPr>
          <p:nvPr/>
        </p:nvSpPr>
        <p:spPr bwMode="auto">
          <a:xfrm>
            <a:off x="2401888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2" name="Line 162"/>
          <p:cNvSpPr>
            <a:spLocks noChangeAspect="1" noChangeShapeType="1"/>
          </p:cNvSpPr>
          <p:nvPr/>
        </p:nvSpPr>
        <p:spPr bwMode="auto">
          <a:xfrm>
            <a:off x="2406650" y="2797175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3" name="Line 163"/>
          <p:cNvSpPr>
            <a:spLocks noChangeAspect="1" noChangeShapeType="1"/>
          </p:cNvSpPr>
          <p:nvPr/>
        </p:nvSpPr>
        <p:spPr bwMode="auto">
          <a:xfrm>
            <a:off x="2414588" y="1162050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4" name="Oval 164"/>
          <p:cNvSpPr>
            <a:spLocks noChangeAspect="1" noChangeArrowheads="1"/>
          </p:cNvSpPr>
          <p:nvPr/>
        </p:nvSpPr>
        <p:spPr bwMode="auto">
          <a:xfrm>
            <a:off x="2198688" y="1544638"/>
            <a:ext cx="325437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605" name="Rectangle 165"/>
          <p:cNvSpPr>
            <a:spLocks noChangeAspect="1" noChangeArrowheads="1"/>
          </p:cNvSpPr>
          <p:nvPr/>
        </p:nvSpPr>
        <p:spPr bwMode="auto">
          <a:xfrm>
            <a:off x="2228850" y="1570038"/>
            <a:ext cx="26035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3606" name="Oval 166"/>
          <p:cNvSpPr>
            <a:spLocks noChangeAspect="1" noChangeArrowheads="1"/>
          </p:cNvSpPr>
          <p:nvPr/>
        </p:nvSpPr>
        <p:spPr bwMode="auto">
          <a:xfrm>
            <a:off x="28352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500"/>
          </a:p>
        </p:txBody>
      </p:sp>
      <p:sp>
        <p:nvSpPr>
          <p:cNvPr id="23607" name="Rectangle 167"/>
          <p:cNvSpPr>
            <a:spLocks noChangeAspect="1" noChangeArrowheads="1"/>
          </p:cNvSpPr>
          <p:nvPr/>
        </p:nvSpPr>
        <p:spPr bwMode="auto">
          <a:xfrm>
            <a:off x="2867025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3608" name="Oval 168"/>
          <p:cNvSpPr>
            <a:spLocks noChangeAspect="1" noChangeArrowheads="1"/>
          </p:cNvSpPr>
          <p:nvPr/>
        </p:nvSpPr>
        <p:spPr bwMode="auto">
          <a:xfrm>
            <a:off x="2849563" y="1544638"/>
            <a:ext cx="327025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609" name="Rectangle 169"/>
          <p:cNvSpPr>
            <a:spLocks noChangeAspect="1" noChangeArrowheads="1"/>
          </p:cNvSpPr>
          <p:nvPr/>
        </p:nvSpPr>
        <p:spPr bwMode="auto">
          <a:xfrm>
            <a:off x="2867025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3610" name="Oval 170"/>
          <p:cNvSpPr>
            <a:spLocks noChangeAspect="1" noChangeArrowheads="1"/>
          </p:cNvSpPr>
          <p:nvPr/>
        </p:nvSpPr>
        <p:spPr bwMode="auto">
          <a:xfrm>
            <a:off x="21986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611" name="Rectangle 171"/>
          <p:cNvSpPr>
            <a:spLocks noChangeAspect="1" noChangeArrowheads="1"/>
          </p:cNvSpPr>
          <p:nvPr/>
        </p:nvSpPr>
        <p:spPr bwMode="auto">
          <a:xfrm>
            <a:off x="2235200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3612" name="Oval 172"/>
          <p:cNvSpPr>
            <a:spLocks noChangeAspect="1" noChangeArrowheads="1"/>
          </p:cNvSpPr>
          <p:nvPr/>
        </p:nvSpPr>
        <p:spPr bwMode="auto">
          <a:xfrm>
            <a:off x="22129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613" name="Rectangle 173"/>
          <p:cNvSpPr>
            <a:spLocks noChangeAspect="1" noChangeArrowheads="1"/>
          </p:cNvSpPr>
          <p:nvPr/>
        </p:nvSpPr>
        <p:spPr bwMode="auto">
          <a:xfrm>
            <a:off x="2241550" y="1036638"/>
            <a:ext cx="2587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3614" name="Oval 174"/>
          <p:cNvSpPr>
            <a:spLocks noChangeAspect="1" noChangeArrowheads="1"/>
          </p:cNvSpPr>
          <p:nvPr/>
        </p:nvSpPr>
        <p:spPr bwMode="auto">
          <a:xfrm>
            <a:off x="2198688" y="2630488"/>
            <a:ext cx="325437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615" name="Rectangle 175"/>
          <p:cNvSpPr>
            <a:spLocks noChangeAspect="1" noChangeArrowheads="1"/>
          </p:cNvSpPr>
          <p:nvPr/>
        </p:nvSpPr>
        <p:spPr bwMode="auto">
          <a:xfrm>
            <a:off x="2230438" y="26622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3616" name="Oval 176"/>
          <p:cNvSpPr>
            <a:spLocks noChangeAspect="1" noChangeArrowheads="1"/>
          </p:cNvSpPr>
          <p:nvPr/>
        </p:nvSpPr>
        <p:spPr bwMode="auto">
          <a:xfrm>
            <a:off x="2835275" y="2087563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617" name="Rectangle 177"/>
          <p:cNvSpPr>
            <a:spLocks noChangeAspect="1" noChangeArrowheads="1"/>
          </p:cNvSpPr>
          <p:nvPr/>
        </p:nvSpPr>
        <p:spPr bwMode="auto">
          <a:xfrm>
            <a:off x="2867025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3618" name="Oval 178"/>
          <p:cNvSpPr>
            <a:spLocks noChangeAspect="1" noChangeArrowheads="1"/>
          </p:cNvSpPr>
          <p:nvPr/>
        </p:nvSpPr>
        <p:spPr bwMode="auto">
          <a:xfrm>
            <a:off x="2849563" y="2630488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3619" name="Rectangle 179"/>
          <p:cNvSpPr>
            <a:spLocks noChangeAspect="1" noChangeArrowheads="1"/>
          </p:cNvSpPr>
          <p:nvPr/>
        </p:nvSpPr>
        <p:spPr bwMode="auto">
          <a:xfrm>
            <a:off x="2884488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3620" name="Freeform 180"/>
          <p:cNvSpPr>
            <a:spLocks noChangeAspect="1"/>
          </p:cNvSpPr>
          <p:nvPr/>
        </p:nvSpPr>
        <p:spPr bwMode="auto">
          <a:xfrm>
            <a:off x="1936750" y="1381125"/>
            <a:ext cx="1247775" cy="1574800"/>
          </a:xfrm>
          <a:custGeom>
            <a:avLst/>
            <a:gdLst>
              <a:gd name="T0" fmla="*/ 1247775 w 1304"/>
              <a:gd name="T1" fmla="*/ 54601 h 1644"/>
              <a:gd name="T2" fmla="*/ 922435 w 1304"/>
              <a:gd name="T3" fmla="*/ 54601 h 1644"/>
              <a:gd name="T4" fmla="*/ 705223 w 1304"/>
              <a:gd name="T5" fmla="*/ 380289 h 1644"/>
              <a:gd name="T6" fmla="*/ 488010 w 1304"/>
              <a:gd name="T7" fmla="*/ 597734 h 1644"/>
              <a:gd name="T8" fmla="*/ 162670 w 1304"/>
              <a:gd name="T9" fmla="*/ 597734 h 1644"/>
              <a:gd name="T10" fmla="*/ 54542 w 1304"/>
              <a:gd name="T11" fmla="*/ 1031666 h 1644"/>
              <a:gd name="T12" fmla="*/ 488010 w 1304"/>
              <a:gd name="T13" fmla="*/ 1140868 h 1644"/>
              <a:gd name="T14" fmla="*/ 813350 w 1304"/>
              <a:gd name="T15" fmla="*/ 1574800 h 16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04" h="1644">
                <a:moveTo>
                  <a:pt x="1304" y="57"/>
                </a:moveTo>
                <a:cubicBezTo>
                  <a:pt x="1181" y="28"/>
                  <a:pt x="1058" y="0"/>
                  <a:pt x="964" y="57"/>
                </a:cubicBezTo>
                <a:cubicBezTo>
                  <a:pt x="870" y="114"/>
                  <a:pt x="813" y="302"/>
                  <a:pt x="737" y="397"/>
                </a:cubicBezTo>
                <a:cubicBezTo>
                  <a:pt x="661" y="492"/>
                  <a:pt x="604" y="586"/>
                  <a:pt x="510" y="624"/>
                </a:cubicBezTo>
                <a:cubicBezTo>
                  <a:pt x="416" y="662"/>
                  <a:pt x="245" y="549"/>
                  <a:pt x="170" y="624"/>
                </a:cubicBezTo>
                <a:cubicBezTo>
                  <a:pt x="95" y="699"/>
                  <a:pt x="0" y="983"/>
                  <a:pt x="57" y="1077"/>
                </a:cubicBezTo>
                <a:cubicBezTo>
                  <a:pt x="114" y="1171"/>
                  <a:pt x="378" y="1097"/>
                  <a:pt x="510" y="1191"/>
                </a:cubicBezTo>
                <a:cubicBezTo>
                  <a:pt x="642" y="1285"/>
                  <a:pt x="746" y="1464"/>
                  <a:pt x="850" y="164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472CEC-5CE6-4135-9D39-C6F35B1D3773}" type="slidenum">
              <a:rPr lang="en-US" altLang="de-DE" sz="1000">
                <a:solidFill>
                  <a:srgbClr val="C0C0C0"/>
                </a:solidFill>
              </a:rPr>
              <a:pPr/>
              <a:t>23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4579" name="Text Box 32"/>
          <p:cNvSpPr txBox="1">
            <a:spLocks noChangeAspect="1" noChangeArrowheads="1"/>
          </p:cNvSpPr>
          <p:nvPr/>
        </p:nvSpPr>
        <p:spPr bwMode="auto">
          <a:xfrm>
            <a:off x="455613" y="3333750"/>
            <a:ext cx="1252537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9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1,2,3,4,5,6,7,8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4580" name="Text Box 62"/>
          <p:cNvSpPr txBox="1">
            <a:spLocks noChangeAspect="1" noChangeArrowheads="1"/>
          </p:cNvSpPr>
          <p:nvPr/>
        </p:nvSpPr>
        <p:spPr bwMode="auto">
          <a:xfrm>
            <a:off x="2182813" y="3333750"/>
            <a:ext cx="984250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6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1,2,4,6,7,8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630847" name="Line 63"/>
          <p:cNvSpPr>
            <a:spLocks noChangeAspect="1" noChangeShapeType="1"/>
          </p:cNvSpPr>
          <p:nvPr/>
        </p:nvSpPr>
        <p:spPr bwMode="auto">
          <a:xfrm>
            <a:off x="47371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48" name="Line 64"/>
          <p:cNvSpPr>
            <a:spLocks noChangeAspect="1" noChangeShapeType="1"/>
          </p:cNvSpPr>
          <p:nvPr/>
        </p:nvSpPr>
        <p:spPr bwMode="auto">
          <a:xfrm>
            <a:off x="47418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49" name="Line 65"/>
          <p:cNvSpPr>
            <a:spLocks noChangeAspect="1" noChangeShapeType="1"/>
          </p:cNvSpPr>
          <p:nvPr/>
        </p:nvSpPr>
        <p:spPr bwMode="auto">
          <a:xfrm>
            <a:off x="41068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50" name="Line 66"/>
          <p:cNvSpPr>
            <a:spLocks noChangeAspect="1" noChangeShapeType="1"/>
          </p:cNvSpPr>
          <p:nvPr/>
        </p:nvSpPr>
        <p:spPr bwMode="auto">
          <a:xfrm>
            <a:off x="41068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51" name="Line 67"/>
          <p:cNvSpPr>
            <a:spLocks noChangeAspect="1" noChangeShapeType="1"/>
          </p:cNvSpPr>
          <p:nvPr/>
        </p:nvSpPr>
        <p:spPr bwMode="auto">
          <a:xfrm flipH="1">
            <a:off x="4154488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52" name="Line 68"/>
          <p:cNvSpPr>
            <a:spLocks noChangeAspect="1" noChangeShapeType="1"/>
          </p:cNvSpPr>
          <p:nvPr/>
        </p:nvSpPr>
        <p:spPr bwMode="auto">
          <a:xfrm flipH="1">
            <a:off x="4138613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53" name="Line 69"/>
          <p:cNvSpPr>
            <a:spLocks noChangeAspect="1" noChangeShapeType="1"/>
          </p:cNvSpPr>
          <p:nvPr/>
        </p:nvSpPr>
        <p:spPr bwMode="auto">
          <a:xfrm flipH="1">
            <a:off x="41290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54" name="Line 70"/>
          <p:cNvSpPr>
            <a:spLocks noChangeAspect="1" noChangeShapeType="1"/>
          </p:cNvSpPr>
          <p:nvPr/>
        </p:nvSpPr>
        <p:spPr bwMode="auto">
          <a:xfrm>
            <a:off x="4044950" y="2203450"/>
            <a:ext cx="625475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55" name="Line 71"/>
          <p:cNvSpPr>
            <a:spLocks noChangeAspect="1" noChangeShapeType="1"/>
          </p:cNvSpPr>
          <p:nvPr/>
        </p:nvSpPr>
        <p:spPr bwMode="auto">
          <a:xfrm>
            <a:off x="4111625" y="1152525"/>
            <a:ext cx="625475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56" name="Line 72"/>
          <p:cNvSpPr>
            <a:spLocks noChangeAspect="1" noChangeShapeType="1"/>
          </p:cNvSpPr>
          <p:nvPr/>
        </p:nvSpPr>
        <p:spPr bwMode="auto">
          <a:xfrm>
            <a:off x="4168775" y="16938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57" name="Line 73"/>
          <p:cNvSpPr>
            <a:spLocks noChangeAspect="1" noChangeShapeType="1"/>
          </p:cNvSpPr>
          <p:nvPr/>
        </p:nvSpPr>
        <p:spPr bwMode="auto">
          <a:xfrm>
            <a:off x="4140200" y="22383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58" name="Line 74"/>
          <p:cNvSpPr>
            <a:spLocks noChangeAspect="1" noChangeShapeType="1"/>
          </p:cNvSpPr>
          <p:nvPr/>
        </p:nvSpPr>
        <p:spPr bwMode="auto">
          <a:xfrm>
            <a:off x="41449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59" name="Line 75"/>
          <p:cNvSpPr>
            <a:spLocks noChangeAspect="1" noChangeShapeType="1"/>
          </p:cNvSpPr>
          <p:nvPr/>
        </p:nvSpPr>
        <p:spPr bwMode="auto">
          <a:xfrm>
            <a:off x="4154488" y="1162050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0860" name="Oval 76"/>
          <p:cNvSpPr>
            <a:spLocks noChangeAspect="1" noChangeArrowheads="1"/>
          </p:cNvSpPr>
          <p:nvPr/>
        </p:nvSpPr>
        <p:spPr bwMode="auto">
          <a:xfrm>
            <a:off x="39354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630861" name="Rectangle 77"/>
          <p:cNvSpPr>
            <a:spLocks noChangeAspect="1" noChangeArrowheads="1"/>
          </p:cNvSpPr>
          <p:nvPr/>
        </p:nvSpPr>
        <p:spPr bwMode="auto">
          <a:xfrm>
            <a:off x="3965575" y="1570038"/>
            <a:ext cx="26035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630862" name="Oval 78"/>
          <p:cNvSpPr>
            <a:spLocks noChangeAspect="1" noChangeArrowheads="1"/>
          </p:cNvSpPr>
          <p:nvPr/>
        </p:nvSpPr>
        <p:spPr bwMode="auto">
          <a:xfrm>
            <a:off x="4573588" y="1000125"/>
            <a:ext cx="325437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630863" name="Rectangle 79"/>
          <p:cNvSpPr>
            <a:spLocks noChangeAspect="1" noChangeArrowheads="1"/>
          </p:cNvSpPr>
          <p:nvPr/>
        </p:nvSpPr>
        <p:spPr bwMode="auto">
          <a:xfrm>
            <a:off x="4605338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630864" name="Oval 80"/>
          <p:cNvSpPr>
            <a:spLocks noChangeAspect="1" noChangeArrowheads="1"/>
          </p:cNvSpPr>
          <p:nvPr/>
        </p:nvSpPr>
        <p:spPr bwMode="auto">
          <a:xfrm>
            <a:off x="4587875" y="1544638"/>
            <a:ext cx="325438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630865" name="Rectangle 81"/>
          <p:cNvSpPr>
            <a:spLocks noChangeAspect="1" noChangeArrowheads="1"/>
          </p:cNvSpPr>
          <p:nvPr/>
        </p:nvSpPr>
        <p:spPr bwMode="auto">
          <a:xfrm>
            <a:off x="46053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6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630866" name="Oval 82"/>
          <p:cNvSpPr>
            <a:spLocks noChangeAspect="1" noChangeArrowheads="1"/>
          </p:cNvSpPr>
          <p:nvPr/>
        </p:nvSpPr>
        <p:spPr bwMode="auto">
          <a:xfrm>
            <a:off x="3935413" y="2087563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630867" name="Rectangle 83"/>
          <p:cNvSpPr>
            <a:spLocks noChangeAspect="1" noChangeArrowheads="1"/>
          </p:cNvSpPr>
          <p:nvPr/>
        </p:nvSpPr>
        <p:spPr bwMode="auto">
          <a:xfrm>
            <a:off x="39735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630868" name="Oval 84"/>
          <p:cNvSpPr>
            <a:spLocks noChangeAspect="1" noChangeArrowheads="1"/>
          </p:cNvSpPr>
          <p:nvPr/>
        </p:nvSpPr>
        <p:spPr bwMode="auto">
          <a:xfrm>
            <a:off x="3951288" y="1000125"/>
            <a:ext cx="325437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630869" name="Rectangle 85"/>
          <p:cNvSpPr>
            <a:spLocks noChangeAspect="1" noChangeArrowheads="1"/>
          </p:cNvSpPr>
          <p:nvPr/>
        </p:nvSpPr>
        <p:spPr bwMode="auto">
          <a:xfrm>
            <a:off x="3979863" y="10366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630870" name="Oval 86"/>
          <p:cNvSpPr>
            <a:spLocks noChangeAspect="1" noChangeArrowheads="1"/>
          </p:cNvSpPr>
          <p:nvPr/>
        </p:nvSpPr>
        <p:spPr bwMode="auto">
          <a:xfrm>
            <a:off x="3935413" y="2630488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630871" name="Rectangle 87"/>
          <p:cNvSpPr>
            <a:spLocks noChangeAspect="1" noChangeArrowheads="1"/>
          </p:cNvSpPr>
          <p:nvPr/>
        </p:nvSpPr>
        <p:spPr bwMode="auto">
          <a:xfrm>
            <a:off x="39671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4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630872" name="Oval 88"/>
          <p:cNvSpPr>
            <a:spLocks noChangeAspect="1" noChangeArrowheads="1"/>
          </p:cNvSpPr>
          <p:nvPr/>
        </p:nvSpPr>
        <p:spPr bwMode="auto">
          <a:xfrm>
            <a:off x="45735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630873" name="Rectangle 89"/>
          <p:cNvSpPr>
            <a:spLocks noChangeAspect="1" noChangeArrowheads="1"/>
          </p:cNvSpPr>
          <p:nvPr/>
        </p:nvSpPr>
        <p:spPr bwMode="auto">
          <a:xfrm>
            <a:off x="46053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630874" name="Oval 90"/>
          <p:cNvSpPr>
            <a:spLocks noChangeAspect="1" noChangeArrowheads="1"/>
          </p:cNvSpPr>
          <p:nvPr/>
        </p:nvSpPr>
        <p:spPr bwMode="auto">
          <a:xfrm>
            <a:off x="45878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630875" name="Rectangle 91"/>
          <p:cNvSpPr>
            <a:spLocks noChangeAspect="1" noChangeArrowheads="1"/>
          </p:cNvSpPr>
          <p:nvPr/>
        </p:nvSpPr>
        <p:spPr bwMode="auto">
          <a:xfrm>
            <a:off x="46212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630878" name="Line 94"/>
          <p:cNvSpPr>
            <a:spLocks noChangeAspect="1" noChangeShapeType="1"/>
          </p:cNvSpPr>
          <p:nvPr/>
        </p:nvSpPr>
        <p:spPr bwMode="auto">
          <a:xfrm>
            <a:off x="3836988" y="1978025"/>
            <a:ext cx="119538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11" name="AutoShape 95"/>
          <p:cNvSpPr>
            <a:spLocks noChangeAspect="1" noChangeArrowheads="1"/>
          </p:cNvSpPr>
          <p:nvPr/>
        </p:nvSpPr>
        <p:spPr bwMode="auto">
          <a:xfrm>
            <a:off x="685800" y="4151313"/>
            <a:ext cx="1630363" cy="327025"/>
          </a:xfrm>
          <a:prstGeom prst="curvedUpArrow">
            <a:avLst>
              <a:gd name="adj1" fmla="val 99709"/>
              <a:gd name="adj2" fmla="val 199418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630880" name="AutoShape 96"/>
          <p:cNvSpPr>
            <a:spLocks noChangeAspect="1" noChangeArrowheads="1"/>
          </p:cNvSpPr>
          <p:nvPr/>
        </p:nvSpPr>
        <p:spPr bwMode="auto">
          <a:xfrm>
            <a:off x="2589213" y="4151313"/>
            <a:ext cx="1630362" cy="327025"/>
          </a:xfrm>
          <a:prstGeom prst="curvedUpArrow">
            <a:avLst>
              <a:gd name="adj1" fmla="val 99709"/>
              <a:gd name="adj2" fmla="val 199417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13" name="Text Box 97"/>
          <p:cNvSpPr txBox="1">
            <a:spLocks noChangeArrowheads="1"/>
          </p:cNvSpPr>
          <p:nvPr/>
        </p:nvSpPr>
        <p:spPr bwMode="auto">
          <a:xfrm>
            <a:off x="684213" y="4667250"/>
            <a:ext cx="1684337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(5) = 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(6) = 2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(3) = 2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(4)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2+1-0 = 3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(3,5)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 </a:t>
            </a:r>
            <a:r>
              <a:rPr lang="en-US" altLang="zh-CN" sz="1300">
                <a:ea typeface="宋体" panose="02010600030101010101" pitchFamily="2" charset="-122"/>
              </a:rPr>
              <a:t>=3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4614" name="Text Box 98"/>
          <p:cNvSpPr txBox="1">
            <a:spLocks noChangeArrowheads="1"/>
          </p:cNvSpPr>
          <p:nvPr/>
        </p:nvSpPr>
        <p:spPr bwMode="auto">
          <a:xfrm>
            <a:off x="2589213" y="4667250"/>
            <a:ext cx="1700212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-1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(6) = 2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-1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(4) = 3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= 3+2-0 = 5</a:t>
            </a:r>
            <a:endParaRPr lang="en-US" altLang="zh-CN" sz="1300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>
                <a:ea typeface="宋体" panose="02010600030101010101" pitchFamily="2" charset="-122"/>
              </a:rPr>
              <a:t>Swap (4,6)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 i="1" baseline="-250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</a:rPr>
              <a:t>=8</a:t>
            </a:r>
          </a:p>
        </p:txBody>
      </p:sp>
      <p:sp>
        <p:nvSpPr>
          <p:cNvPr id="24615" name="Line 99"/>
          <p:cNvSpPr>
            <a:spLocks noChangeShapeType="1"/>
          </p:cNvSpPr>
          <p:nvPr/>
        </p:nvSpPr>
        <p:spPr bwMode="auto">
          <a:xfrm flipH="1" flipV="1">
            <a:off x="3348038" y="5167313"/>
            <a:ext cx="1181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4616" name="Line 100"/>
          <p:cNvSpPr>
            <a:spLocks noChangeShapeType="1"/>
          </p:cNvSpPr>
          <p:nvPr/>
        </p:nvSpPr>
        <p:spPr bwMode="auto">
          <a:xfrm flipH="1" flipV="1">
            <a:off x="4249738" y="4840288"/>
            <a:ext cx="309562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4617" name="Text Box 101"/>
          <p:cNvSpPr txBox="1">
            <a:spLocks noChangeArrowheads="1"/>
          </p:cNvSpPr>
          <p:nvPr/>
        </p:nvSpPr>
        <p:spPr bwMode="auto">
          <a:xfrm>
            <a:off x="4659313" y="4878388"/>
            <a:ext cx="22050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Nodes that lead to maximum gain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4618" name="Text Box 102"/>
          <p:cNvSpPr txBox="1">
            <a:spLocks noChangeArrowheads="1"/>
          </p:cNvSpPr>
          <p:nvPr/>
        </p:nvSpPr>
        <p:spPr bwMode="auto">
          <a:xfrm>
            <a:off x="4559300" y="5992813"/>
            <a:ext cx="27368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Gain in the current pass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4619" name="Line 103"/>
          <p:cNvSpPr>
            <a:spLocks noChangeShapeType="1"/>
          </p:cNvSpPr>
          <p:nvPr/>
        </p:nvSpPr>
        <p:spPr bwMode="auto">
          <a:xfrm flipH="1">
            <a:off x="3938588" y="5753100"/>
            <a:ext cx="59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4620" name="Line 104"/>
          <p:cNvSpPr>
            <a:spLocks noChangeShapeType="1"/>
          </p:cNvSpPr>
          <p:nvPr/>
        </p:nvSpPr>
        <p:spPr bwMode="auto">
          <a:xfrm flipH="1">
            <a:off x="3951288" y="6135688"/>
            <a:ext cx="577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24621" name="Text Box 105"/>
          <p:cNvSpPr txBox="1">
            <a:spLocks noChangeArrowheads="1"/>
          </p:cNvSpPr>
          <p:nvPr/>
        </p:nvSpPr>
        <p:spPr bwMode="auto">
          <a:xfrm>
            <a:off x="4551363" y="5616575"/>
            <a:ext cx="27447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Gain after node swapping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4622" name="Rectangle 10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2.4.1  Kernighan-Lin (KL) Algorithm – Example </a:t>
            </a:r>
          </a:p>
        </p:txBody>
      </p:sp>
      <p:sp>
        <p:nvSpPr>
          <p:cNvPr id="24623" name="Line 107"/>
          <p:cNvSpPr>
            <a:spLocks noChangeAspect="1" noChangeShapeType="1"/>
          </p:cNvSpPr>
          <p:nvPr/>
        </p:nvSpPr>
        <p:spPr bwMode="auto">
          <a:xfrm>
            <a:off x="12700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24" name="Line 108"/>
          <p:cNvSpPr>
            <a:spLocks noChangeAspect="1" noChangeShapeType="1"/>
          </p:cNvSpPr>
          <p:nvPr/>
        </p:nvSpPr>
        <p:spPr bwMode="auto">
          <a:xfrm>
            <a:off x="12747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25" name="Line 109"/>
          <p:cNvSpPr>
            <a:spLocks noChangeAspect="1" noChangeShapeType="1"/>
          </p:cNvSpPr>
          <p:nvPr/>
        </p:nvSpPr>
        <p:spPr bwMode="auto">
          <a:xfrm>
            <a:off x="6397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26" name="Line 110"/>
          <p:cNvSpPr>
            <a:spLocks noChangeAspect="1" noChangeShapeType="1"/>
          </p:cNvSpPr>
          <p:nvPr/>
        </p:nvSpPr>
        <p:spPr bwMode="auto">
          <a:xfrm>
            <a:off x="6397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27" name="Line 111"/>
          <p:cNvSpPr>
            <a:spLocks noChangeAspect="1" noChangeShapeType="1"/>
          </p:cNvSpPr>
          <p:nvPr/>
        </p:nvSpPr>
        <p:spPr bwMode="auto">
          <a:xfrm flipH="1">
            <a:off x="685800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28" name="Line 112"/>
          <p:cNvSpPr>
            <a:spLocks noChangeAspect="1" noChangeShapeType="1"/>
          </p:cNvSpPr>
          <p:nvPr/>
        </p:nvSpPr>
        <p:spPr bwMode="auto">
          <a:xfrm flipH="1">
            <a:off x="671513" y="2266950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29" name="Line 113"/>
          <p:cNvSpPr>
            <a:spLocks noChangeAspect="1" noChangeShapeType="1"/>
          </p:cNvSpPr>
          <p:nvPr/>
        </p:nvSpPr>
        <p:spPr bwMode="auto">
          <a:xfrm flipH="1">
            <a:off x="6619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30" name="Line 114"/>
          <p:cNvSpPr>
            <a:spLocks noChangeAspect="1" noChangeShapeType="1"/>
          </p:cNvSpPr>
          <p:nvPr/>
        </p:nvSpPr>
        <p:spPr bwMode="auto">
          <a:xfrm>
            <a:off x="576263" y="2203450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31" name="Line 115"/>
          <p:cNvSpPr>
            <a:spLocks noChangeAspect="1" noChangeShapeType="1"/>
          </p:cNvSpPr>
          <p:nvPr/>
        </p:nvSpPr>
        <p:spPr bwMode="auto">
          <a:xfrm>
            <a:off x="642938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32" name="Line 116"/>
          <p:cNvSpPr>
            <a:spLocks noChangeAspect="1" noChangeShapeType="1"/>
          </p:cNvSpPr>
          <p:nvPr/>
        </p:nvSpPr>
        <p:spPr bwMode="auto">
          <a:xfrm>
            <a:off x="703263" y="1693863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33" name="Line 117"/>
          <p:cNvSpPr>
            <a:spLocks noChangeAspect="1" noChangeShapeType="1"/>
          </p:cNvSpPr>
          <p:nvPr/>
        </p:nvSpPr>
        <p:spPr bwMode="auto">
          <a:xfrm>
            <a:off x="671513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34" name="Line 118"/>
          <p:cNvSpPr>
            <a:spLocks noChangeAspect="1" noChangeShapeType="1"/>
          </p:cNvSpPr>
          <p:nvPr/>
        </p:nvSpPr>
        <p:spPr bwMode="auto">
          <a:xfrm>
            <a:off x="6778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35" name="Line 119"/>
          <p:cNvSpPr>
            <a:spLocks noChangeAspect="1" noChangeShapeType="1"/>
          </p:cNvSpPr>
          <p:nvPr/>
        </p:nvSpPr>
        <p:spPr bwMode="auto">
          <a:xfrm>
            <a:off x="685800" y="1162050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36" name="Oval 120"/>
          <p:cNvSpPr>
            <a:spLocks noChangeAspect="1" noChangeArrowheads="1"/>
          </p:cNvSpPr>
          <p:nvPr/>
        </p:nvSpPr>
        <p:spPr bwMode="auto">
          <a:xfrm>
            <a:off x="4683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37" name="Rectangle 121"/>
          <p:cNvSpPr>
            <a:spLocks noChangeAspect="1" noChangeArrowheads="1"/>
          </p:cNvSpPr>
          <p:nvPr/>
        </p:nvSpPr>
        <p:spPr bwMode="auto">
          <a:xfrm>
            <a:off x="498475" y="1570038"/>
            <a:ext cx="2619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4638" name="Oval 122"/>
          <p:cNvSpPr>
            <a:spLocks noChangeAspect="1" noChangeArrowheads="1"/>
          </p:cNvSpPr>
          <p:nvPr/>
        </p:nvSpPr>
        <p:spPr bwMode="auto">
          <a:xfrm>
            <a:off x="1106488" y="100012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39" name="Rectangle 123"/>
          <p:cNvSpPr>
            <a:spLocks noChangeAspect="1" noChangeArrowheads="1"/>
          </p:cNvSpPr>
          <p:nvPr/>
        </p:nvSpPr>
        <p:spPr bwMode="auto">
          <a:xfrm>
            <a:off x="1138238" y="10318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4640" name="Oval 124"/>
          <p:cNvSpPr>
            <a:spLocks noChangeAspect="1" noChangeArrowheads="1"/>
          </p:cNvSpPr>
          <p:nvPr/>
        </p:nvSpPr>
        <p:spPr bwMode="auto">
          <a:xfrm>
            <a:off x="1120775" y="1544638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41" name="Rectangle 125"/>
          <p:cNvSpPr>
            <a:spLocks noChangeAspect="1" noChangeArrowheads="1"/>
          </p:cNvSpPr>
          <p:nvPr/>
        </p:nvSpPr>
        <p:spPr bwMode="auto">
          <a:xfrm>
            <a:off x="11382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4642" name="Oval 126"/>
          <p:cNvSpPr>
            <a:spLocks noChangeAspect="1" noChangeArrowheads="1"/>
          </p:cNvSpPr>
          <p:nvPr/>
        </p:nvSpPr>
        <p:spPr bwMode="auto">
          <a:xfrm>
            <a:off x="468313" y="2087563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43" name="Rectangle 127"/>
          <p:cNvSpPr>
            <a:spLocks noChangeAspect="1" noChangeArrowheads="1"/>
          </p:cNvSpPr>
          <p:nvPr/>
        </p:nvSpPr>
        <p:spPr bwMode="auto">
          <a:xfrm>
            <a:off x="5064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4644" name="Oval 128"/>
          <p:cNvSpPr>
            <a:spLocks noChangeAspect="1" noChangeArrowheads="1"/>
          </p:cNvSpPr>
          <p:nvPr/>
        </p:nvSpPr>
        <p:spPr bwMode="auto">
          <a:xfrm>
            <a:off x="484188" y="1000125"/>
            <a:ext cx="323850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45" name="Rectangle 129"/>
          <p:cNvSpPr>
            <a:spLocks noChangeAspect="1" noChangeArrowheads="1"/>
          </p:cNvSpPr>
          <p:nvPr/>
        </p:nvSpPr>
        <p:spPr bwMode="auto">
          <a:xfrm>
            <a:off x="512763" y="1036638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4646" name="Oval 130"/>
          <p:cNvSpPr>
            <a:spLocks noChangeAspect="1" noChangeArrowheads="1"/>
          </p:cNvSpPr>
          <p:nvPr/>
        </p:nvSpPr>
        <p:spPr bwMode="auto">
          <a:xfrm>
            <a:off x="468313" y="2630488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47" name="Rectangle 131"/>
          <p:cNvSpPr>
            <a:spLocks noChangeAspect="1" noChangeArrowheads="1"/>
          </p:cNvSpPr>
          <p:nvPr/>
        </p:nvSpPr>
        <p:spPr bwMode="auto">
          <a:xfrm>
            <a:off x="5000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4648" name="Oval 132"/>
          <p:cNvSpPr>
            <a:spLocks noChangeAspect="1" noChangeArrowheads="1"/>
          </p:cNvSpPr>
          <p:nvPr/>
        </p:nvSpPr>
        <p:spPr bwMode="auto">
          <a:xfrm>
            <a:off x="11064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49" name="Rectangle 133"/>
          <p:cNvSpPr>
            <a:spLocks noChangeAspect="1" noChangeArrowheads="1"/>
          </p:cNvSpPr>
          <p:nvPr/>
        </p:nvSpPr>
        <p:spPr bwMode="auto">
          <a:xfrm>
            <a:off x="11382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4650" name="Oval 134"/>
          <p:cNvSpPr>
            <a:spLocks noChangeAspect="1" noChangeArrowheads="1"/>
          </p:cNvSpPr>
          <p:nvPr/>
        </p:nvSpPr>
        <p:spPr bwMode="auto">
          <a:xfrm>
            <a:off x="11207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51" name="Rectangle 135"/>
          <p:cNvSpPr>
            <a:spLocks noChangeAspect="1" noChangeArrowheads="1"/>
          </p:cNvSpPr>
          <p:nvPr/>
        </p:nvSpPr>
        <p:spPr bwMode="auto">
          <a:xfrm>
            <a:off x="11541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4652" name="Line 136"/>
          <p:cNvSpPr>
            <a:spLocks noChangeAspect="1" noChangeShapeType="1"/>
          </p:cNvSpPr>
          <p:nvPr/>
        </p:nvSpPr>
        <p:spPr bwMode="auto">
          <a:xfrm>
            <a:off x="968375" y="892175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53" name="Line 137"/>
          <p:cNvSpPr>
            <a:spLocks noChangeAspect="1" noChangeShapeType="1"/>
          </p:cNvSpPr>
          <p:nvPr/>
        </p:nvSpPr>
        <p:spPr bwMode="auto">
          <a:xfrm>
            <a:off x="3000375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54" name="Line 138"/>
          <p:cNvSpPr>
            <a:spLocks noChangeAspect="1" noChangeShapeType="1"/>
          </p:cNvSpPr>
          <p:nvPr/>
        </p:nvSpPr>
        <p:spPr bwMode="auto">
          <a:xfrm>
            <a:off x="3005138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55" name="Line 139"/>
          <p:cNvSpPr>
            <a:spLocks noChangeAspect="1" noChangeShapeType="1"/>
          </p:cNvSpPr>
          <p:nvPr/>
        </p:nvSpPr>
        <p:spPr bwMode="auto">
          <a:xfrm>
            <a:off x="2370138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56" name="Line 140"/>
          <p:cNvSpPr>
            <a:spLocks noChangeAspect="1" noChangeShapeType="1"/>
          </p:cNvSpPr>
          <p:nvPr/>
        </p:nvSpPr>
        <p:spPr bwMode="auto">
          <a:xfrm>
            <a:off x="2370138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57" name="Line 141"/>
          <p:cNvSpPr>
            <a:spLocks noChangeAspect="1" noChangeShapeType="1"/>
          </p:cNvSpPr>
          <p:nvPr/>
        </p:nvSpPr>
        <p:spPr bwMode="auto">
          <a:xfrm flipH="1">
            <a:off x="2414588" y="1701800"/>
            <a:ext cx="576262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58" name="Line 142"/>
          <p:cNvSpPr>
            <a:spLocks noChangeAspect="1" noChangeShapeType="1"/>
          </p:cNvSpPr>
          <p:nvPr/>
        </p:nvSpPr>
        <p:spPr bwMode="auto">
          <a:xfrm flipH="1">
            <a:off x="2401888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59" name="Line 143"/>
          <p:cNvSpPr>
            <a:spLocks noChangeAspect="1" noChangeShapeType="1"/>
          </p:cNvSpPr>
          <p:nvPr/>
        </p:nvSpPr>
        <p:spPr bwMode="auto">
          <a:xfrm flipH="1">
            <a:off x="2390775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60" name="Line 144"/>
          <p:cNvSpPr>
            <a:spLocks noChangeAspect="1" noChangeShapeType="1"/>
          </p:cNvSpPr>
          <p:nvPr/>
        </p:nvSpPr>
        <p:spPr bwMode="auto">
          <a:xfrm>
            <a:off x="2305050" y="2203450"/>
            <a:ext cx="627063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61" name="Line 145"/>
          <p:cNvSpPr>
            <a:spLocks noChangeAspect="1" noChangeShapeType="1"/>
          </p:cNvSpPr>
          <p:nvPr/>
        </p:nvSpPr>
        <p:spPr bwMode="auto">
          <a:xfrm>
            <a:off x="2373313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62" name="Line 146"/>
          <p:cNvSpPr>
            <a:spLocks noChangeAspect="1" noChangeShapeType="1"/>
          </p:cNvSpPr>
          <p:nvPr/>
        </p:nvSpPr>
        <p:spPr bwMode="auto">
          <a:xfrm>
            <a:off x="2432050" y="16938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63" name="Line 147"/>
          <p:cNvSpPr>
            <a:spLocks noChangeAspect="1" noChangeShapeType="1"/>
          </p:cNvSpPr>
          <p:nvPr/>
        </p:nvSpPr>
        <p:spPr bwMode="auto">
          <a:xfrm>
            <a:off x="2401888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64" name="Line 148"/>
          <p:cNvSpPr>
            <a:spLocks noChangeAspect="1" noChangeShapeType="1"/>
          </p:cNvSpPr>
          <p:nvPr/>
        </p:nvSpPr>
        <p:spPr bwMode="auto">
          <a:xfrm>
            <a:off x="2406650" y="2797175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65" name="Line 149"/>
          <p:cNvSpPr>
            <a:spLocks noChangeAspect="1" noChangeShapeType="1"/>
          </p:cNvSpPr>
          <p:nvPr/>
        </p:nvSpPr>
        <p:spPr bwMode="auto">
          <a:xfrm>
            <a:off x="2414588" y="1162050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666" name="Oval 150"/>
          <p:cNvSpPr>
            <a:spLocks noChangeAspect="1" noChangeArrowheads="1"/>
          </p:cNvSpPr>
          <p:nvPr/>
        </p:nvSpPr>
        <p:spPr bwMode="auto">
          <a:xfrm>
            <a:off x="2198688" y="1544638"/>
            <a:ext cx="325437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67" name="Rectangle 151"/>
          <p:cNvSpPr>
            <a:spLocks noChangeAspect="1" noChangeArrowheads="1"/>
          </p:cNvSpPr>
          <p:nvPr/>
        </p:nvSpPr>
        <p:spPr bwMode="auto">
          <a:xfrm>
            <a:off x="2228850" y="1570038"/>
            <a:ext cx="26035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4668" name="Oval 152"/>
          <p:cNvSpPr>
            <a:spLocks noChangeAspect="1" noChangeArrowheads="1"/>
          </p:cNvSpPr>
          <p:nvPr/>
        </p:nvSpPr>
        <p:spPr bwMode="auto">
          <a:xfrm>
            <a:off x="28352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500"/>
          </a:p>
        </p:txBody>
      </p:sp>
      <p:sp>
        <p:nvSpPr>
          <p:cNvPr id="24669" name="Rectangle 153"/>
          <p:cNvSpPr>
            <a:spLocks noChangeAspect="1" noChangeArrowheads="1"/>
          </p:cNvSpPr>
          <p:nvPr/>
        </p:nvSpPr>
        <p:spPr bwMode="auto">
          <a:xfrm>
            <a:off x="2867025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4670" name="Oval 154"/>
          <p:cNvSpPr>
            <a:spLocks noChangeAspect="1" noChangeArrowheads="1"/>
          </p:cNvSpPr>
          <p:nvPr/>
        </p:nvSpPr>
        <p:spPr bwMode="auto">
          <a:xfrm>
            <a:off x="2849563" y="1544638"/>
            <a:ext cx="327025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71" name="Rectangle 155"/>
          <p:cNvSpPr>
            <a:spLocks noChangeAspect="1" noChangeArrowheads="1"/>
          </p:cNvSpPr>
          <p:nvPr/>
        </p:nvSpPr>
        <p:spPr bwMode="auto">
          <a:xfrm>
            <a:off x="2867025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4672" name="Oval 156"/>
          <p:cNvSpPr>
            <a:spLocks noChangeAspect="1" noChangeArrowheads="1"/>
          </p:cNvSpPr>
          <p:nvPr/>
        </p:nvSpPr>
        <p:spPr bwMode="auto">
          <a:xfrm>
            <a:off x="21986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73" name="Rectangle 157"/>
          <p:cNvSpPr>
            <a:spLocks noChangeAspect="1" noChangeArrowheads="1"/>
          </p:cNvSpPr>
          <p:nvPr/>
        </p:nvSpPr>
        <p:spPr bwMode="auto">
          <a:xfrm>
            <a:off x="2235200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4674" name="Oval 158"/>
          <p:cNvSpPr>
            <a:spLocks noChangeAspect="1" noChangeArrowheads="1"/>
          </p:cNvSpPr>
          <p:nvPr/>
        </p:nvSpPr>
        <p:spPr bwMode="auto">
          <a:xfrm>
            <a:off x="22129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75" name="Rectangle 159"/>
          <p:cNvSpPr>
            <a:spLocks noChangeAspect="1" noChangeArrowheads="1"/>
          </p:cNvSpPr>
          <p:nvPr/>
        </p:nvSpPr>
        <p:spPr bwMode="auto">
          <a:xfrm>
            <a:off x="2241550" y="1036638"/>
            <a:ext cx="2587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4676" name="Oval 160"/>
          <p:cNvSpPr>
            <a:spLocks noChangeAspect="1" noChangeArrowheads="1"/>
          </p:cNvSpPr>
          <p:nvPr/>
        </p:nvSpPr>
        <p:spPr bwMode="auto">
          <a:xfrm>
            <a:off x="2198688" y="2630488"/>
            <a:ext cx="325437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77" name="Rectangle 161"/>
          <p:cNvSpPr>
            <a:spLocks noChangeAspect="1" noChangeArrowheads="1"/>
          </p:cNvSpPr>
          <p:nvPr/>
        </p:nvSpPr>
        <p:spPr bwMode="auto">
          <a:xfrm>
            <a:off x="2230438" y="26622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4678" name="Oval 162"/>
          <p:cNvSpPr>
            <a:spLocks noChangeAspect="1" noChangeArrowheads="1"/>
          </p:cNvSpPr>
          <p:nvPr/>
        </p:nvSpPr>
        <p:spPr bwMode="auto">
          <a:xfrm>
            <a:off x="2835275" y="2087563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79" name="Rectangle 163"/>
          <p:cNvSpPr>
            <a:spLocks noChangeAspect="1" noChangeArrowheads="1"/>
          </p:cNvSpPr>
          <p:nvPr/>
        </p:nvSpPr>
        <p:spPr bwMode="auto">
          <a:xfrm>
            <a:off x="2867025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4680" name="Oval 164"/>
          <p:cNvSpPr>
            <a:spLocks noChangeAspect="1" noChangeArrowheads="1"/>
          </p:cNvSpPr>
          <p:nvPr/>
        </p:nvSpPr>
        <p:spPr bwMode="auto">
          <a:xfrm>
            <a:off x="2849563" y="2630488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81" name="Rectangle 165"/>
          <p:cNvSpPr>
            <a:spLocks noChangeAspect="1" noChangeArrowheads="1"/>
          </p:cNvSpPr>
          <p:nvPr/>
        </p:nvSpPr>
        <p:spPr bwMode="auto">
          <a:xfrm>
            <a:off x="2884488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4682" name="Freeform 166"/>
          <p:cNvSpPr>
            <a:spLocks noChangeAspect="1"/>
          </p:cNvSpPr>
          <p:nvPr/>
        </p:nvSpPr>
        <p:spPr bwMode="auto">
          <a:xfrm>
            <a:off x="1936750" y="1381125"/>
            <a:ext cx="1247775" cy="1574800"/>
          </a:xfrm>
          <a:custGeom>
            <a:avLst/>
            <a:gdLst>
              <a:gd name="T0" fmla="*/ 1247775 w 1304"/>
              <a:gd name="T1" fmla="*/ 54601 h 1644"/>
              <a:gd name="T2" fmla="*/ 922435 w 1304"/>
              <a:gd name="T3" fmla="*/ 54601 h 1644"/>
              <a:gd name="T4" fmla="*/ 705223 w 1304"/>
              <a:gd name="T5" fmla="*/ 380289 h 1644"/>
              <a:gd name="T6" fmla="*/ 488010 w 1304"/>
              <a:gd name="T7" fmla="*/ 597734 h 1644"/>
              <a:gd name="T8" fmla="*/ 162670 w 1304"/>
              <a:gd name="T9" fmla="*/ 597734 h 1644"/>
              <a:gd name="T10" fmla="*/ 54542 w 1304"/>
              <a:gd name="T11" fmla="*/ 1031666 h 1644"/>
              <a:gd name="T12" fmla="*/ 488010 w 1304"/>
              <a:gd name="T13" fmla="*/ 1140868 h 1644"/>
              <a:gd name="T14" fmla="*/ 813350 w 1304"/>
              <a:gd name="T15" fmla="*/ 1574800 h 16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04" h="1644">
                <a:moveTo>
                  <a:pt x="1304" y="57"/>
                </a:moveTo>
                <a:cubicBezTo>
                  <a:pt x="1181" y="28"/>
                  <a:pt x="1058" y="0"/>
                  <a:pt x="964" y="57"/>
                </a:cubicBezTo>
                <a:cubicBezTo>
                  <a:pt x="870" y="114"/>
                  <a:pt x="813" y="302"/>
                  <a:pt x="737" y="397"/>
                </a:cubicBezTo>
                <a:cubicBezTo>
                  <a:pt x="661" y="492"/>
                  <a:pt x="604" y="586"/>
                  <a:pt x="510" y="624"/>
                </a:cubicBezTo>
                <a:cubicBezTo>
                  <a:pt x="416" y="662"/>
                  <a:pt x="245" y="549"/>
                  <a:pt x="170" y="624"/>
                </a:cubicBezTo>
                <a:cubicBezTo>
                  <a:pt x="95" y="699"/>
                  <a:pt x="0" y="983"/>
                  <a:pt x="57" y="1077"/>
                </a:cubicBezTo>
                <a:cubicBezTo>
                  <a:pt x="114" y="1171"/>
                  <a:pt x="378" y="1097"/>
                  <a:pt x="510" y="1191"/>
                </a:cubicBezTo>
                <a:cubicBezTo>
                  <a:pt x="642" y="1285"/>
                  <a:pt x="746" y="1464"/>
                  <a:pt x="850" y="164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0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30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30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30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3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30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30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3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3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3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30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30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30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30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30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30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30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30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3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30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3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30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3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3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30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30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3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30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30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30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30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860" grpId="0" animBg="1"/>
      <p:bldP spid="630861" grpId="0"/>
      <p:bldP spid="630862" grpId="0" animBg="1"/>
      <p:bldP spid="630863" grpId="0"/>
      <p:bldP spid="630864" grpId="0" animBg="1"/>
      <p:bldP spid="630865" grpId="0"/>
      <p:bldP spid="630866" grpId="0" animBg="1"/>
      <p:bldP spid="630867" grpId="0"/>
      <p:bldP spid="630868" grpId="0" animBg="1"/>
      <p:bldP spid="630869" grpId="0"/>
      <p:bldP spid="630870" grpId="0" animBg="1"/>
      <p:bldP spid="630871" grpId="0"/>
      <p:bldP spid="630872" grpId="0" animBg="1"/>
      <p:bldP spid="630873" grpId="0"/>
      <p:bldP spid="630874" grpId="0" animBg="1"/>
      <p:bldP spid="630875" grpId="0"/>
      <p:bldP spid="63088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E69BAB-52D2-4235-8DEC-4BD1A724560E}" type="slidenum">
              <a:rPr lang="en-US" altLang="de-DE" sz="1000">
                <a:solidFill>
                  <a:srgbClr val="C0C0C0"/>
                </a:solidFill>
              </a:rPr>
              <a:pPr/>
              <a:t>24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5603" name="Text Box 32"/>
          <p:cNvSpPr txBox="1">
            <a:spLocks noChangeAspect="1" noChangeArrowheads="1"/>
          </p:cNvSpPr>
          <p:nvPr/>
        </p:nvSpPr>
        <p:spPr bwMode="auto">
          <a:xfrm>
            <a:off x="455613" y="3333750"/>
            <a:ext cx="1252537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9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1,2,3,4,5,6,7,8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5604" name="Text Box 62"/>
          <p:cNvSpPr txBox="1">
            <a:spLocks noChangeAspect="1" noChangeArrowheads="1"/>
          </p:cNvSpPr>
          <p:nvPr/>
        </p:nvSpPr>
        <p:spPr bwMode="auto">
          <a:xfrm>
            <a:off x="2182813" y="3333750"/>
            <a:ext cx="984250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6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1,2,4,6,7,8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494684" name="Text Box 92"/>
          <p:cNvSpPr txBox="1">
            <a:spLocks noChangeAspect="1" noChangeArrowheads="1"/>
          </p:cNvSpPr>
          <p:nvPr/>
        </p:nvSpPr>
        <p:spPr bwMode="auto">
          <a:xfrm>
            <a:off x="3922713" y="3333750"/>
            <a:ext cx="984250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1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494685" name="Line 93"/>
          <p:cNvSpPr>
            <a:spLocks noChangeAspect="1" noChangeShapeType="1"/>
          </p:cNvSpPr>
          <p:nvPr/>
        </p:nvSpPr>
        <p:spPr bwMode="auto">
          <a:xfrm>
            <a:off x="64770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86" name="Line 94"/>
          <p:cNvSpPr>
            <a:spLocks noChangeAspect="1" noChangeShapeType="1"/>
          </p:cNvSpPr>
          <p:nvPr/>
        </p:nvSpPr>
        <p:spPr bwMode="auto">
          <a:xfrm>
            <a:off x="64817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87" name="Line 95"/>
          <p:cNvSpPr>
            <a:spLocks noChangeAspect="1" noChangeShapeType="1"/>
          </p:cNvSpPr>
          <p:nvPr/>
        </p:nvSpPr>
        <p:spPr bwMode="auto">
          <a:xfrm>
            <a:off x="58467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88" name="Line 96"/>
          <p:cNvSpPr>
            <a:spLocks noChangeAspect="1" noChangeShapeType="1"/>
          </p:cNvSpPr>
          <p:nvPr/>
        </p:nvSpPr>
        <p:spPr bwMode="auto">
          <a:xfrm>
            <a:off x="58467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89" name="Line 97"/>
          <p:cNvSpPr>
            <a:spLocks noChangeAspect="1" noChangeShapeType="1"/>
          </p:cNvSpPr>
          <p:nvPr/>
        </p:nvSpPr>
        <p:spPr bwMode="auto">
          <a:xfrm flipH="1">
            <a:off x="5892800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90" name="Line 98"/>
          <p:cNvSpPr>
            <a:spLocks noChangeAspect="1" noChangeShapeType="1"/>
          </p:cNvSpPr>
          <p:nvPr/>
        </p:nvSpPr>
        <p:spPr bwMode="auto">
          <a:xfrm flipH="1">
            <a:off x="5878513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91" name="Line 99"/>
          <p:cNvSpPr>
            <a:spLocks noChangeAspect="1" noChangeShapeType="1"/>
          </p:cNvSpPr>
          <p:nvPr/>
        </p:nvSpPr>
        <p:spPr bwMode="auto">
          <a:xfrm flipH="1">
            <a:off x="58689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92" name="Line 100"/>
          <p:cNvSpPr>
            <a:spLocks noChangeAspect="1" noChangeShapeType="1"/>
          </p:cNvSpPr>
          <p:nvPr/>
        </p:nvSpPr>
        <p:spPr bwMode="auto">
          <a:xfrm>
            <a:off x="5783263" y="2203450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93" name="Line 101"/>
          <p:cNvSpPr>
            <a:spLocks noChangeAspect="1" noChangeShapeType="1"/>
          </p:cNvSpPr>
          <p:nvPr/>
        </p:nvSpPr>
        <p:spPr bwMode="auto">
          <a:xfrm>
            <a:off x="5849938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94" name="Line 102"/>
          <p:cNvSpPr>
            <a:spLocks noChangeAspect="1" noChangeShapeType="1"/>
          </p:cNvSpPr>
          <p:nvPr/>
        </p:nvSpPr>
        <p:spPr bwMode="auto">
          <a:xfrm>
            <a:off x="5908675" y="16938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95" name="Line 103"/>
          <p:cNvSpPr>
            <a:spLocks noChangeAspect="1" noChangeShapeType="1"/>
          </p:cNvSpPr>
          <p:nvPr/>
        </p:nvSpPr>
        <p:spPr bwMode="auto">
          <a:xfrm>
            <a:off x="5878513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96" name="Line 104"/>
          <p:cNvSpPr>
            <a:spLocks noChangeAspect="1" noChangeShapeType="1"/>
          </p:cNvSpPr>
          <p:nvPr/>
        </p:nvSpPr>
        <p:spPr bwMode="auto">
          <a:xfrm>
            <a:off x="5883275" y="2797175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97" name="Line 105"/>
          <p:cNvSpPr>
            <a:spLocks noChangeAspect="1" noChangeShapeType="1"/>
          </p:cNvSpPr>
          <p:nvPr/>
        </p:nvSpPr>
        <p:spPr bwMode="auto">
          <a:xfrm>
            <a:off x="5892800" y="1162050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698" name="Oval 106"/>
          <p:cNvSpPr>
            <a:spLocks noChangeAspect="1" noChangeArrowheads="1"/>
          </p:cNvSpPr>
          <p:nvPr/>
        </p:nvSpPr>
        <p:spPr bwMode="auto">
          <a:xfrm>
            <a:off x="5675313" y="1544638"/>
            <a:ext cx="325437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4699" name="Rectangle 107"/>
          <p:cNvSpPr>
            <a:spLocks noChangeAspect="1" noChangeArrowheads="1"/>
          </p:cNvSpPr>
          <p:nvPr/>
        </p:nvSpPr>
        <p:spPr bwMode="auto">
          <a:xfrm>
            <a:off x="5705475" y="1570038"/>
            <a:ext cx="26035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494700" name="Oval 108"/>
          <p:cNvSpPr>
            <a:spLocks noChangeAspect="1" noChangeArrowheads="1"/>
          </p:cNvSpPr>
          <p:nvPr/>
        </p:nvSpPr>
        <p:spPr bwMode="auto">
          <a:xfrm>
            <a:off x="6311900" y="1000125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4701" name="Rectangle 109"/>
          <p:cNvSpPr>
            <a:spLocks noChangeAspect="1" noChangeArrowheads="1"/>
          </p:cNvSpPr>
          <p:nvPr/>
        </p:nvSpPr>
        <p:spPr bwMode="auto">
          <a:xfrm>
            <a:off x="6343650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494702" name="Oval 110"/>
          <p:cNvSpPr>
            <a:spLocks noChangeAspect="1" noChangeArrowheads="1"/>
          </p:cNvSpPr>
          <p:nvPr/>
        </p:nvSpPr>
        <p:spPr bwMode="auto">
          <a:xfrm>
            <a:off x="6327775" y="1544638"/>
            <a:ext cx="325438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4703" name="Rectangle 111"/>
          <p:cNvSpPr>
            <a:spLocks noChangeAspect="1" noChangeArrowheads="1"/>
          </p:cNvSpPr>
          <p:nvPr/>
        </p:nvSpPr>
        <p:spPr bwMode="auto">
          <a:xfrm>
            <a:off x="6343650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6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494704" name="Oval 112"/>
          <p:cNvSpPr>
            <a:spLocks noChangeAspect="1" noChangeArrowheads="1"/>
          </p:cNvSpPr>
          <p:nvPr/>
        </p:nvSpPr>
        <p:spPr bwMode="auto">
          <a:xfrm>
            <a:off x="5675313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4705" name="Rectangle 113"/>
          <p:cNvSpPr>
            <a:spLocks noChangeAspect="1" noChangeArrowheads="1"/>
          </p:cNvSpPr>
          <p:nvPr/>
        </p:nvSpPr>
        <p:spPr bwMode="auto">
          <a:xfrm>
            <a:off x="5711825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94706" name="Oval 114"/>
          <p:cNvSpPr>
            <a:spLocks noChangeAspect="1" noChangeArrowheads="1"/>
          </p:cNvSpPr>
          <p:nvPr/>
        </p:nvSpPr>
        <p:spPr bwMode="auto">
          <a:xfrm>
            <a:off x="5688013" y="1000125"/>
            <a:ext cx="327025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4707" name="Rectangle 115"/>
          <p:cNvSpPr>
            <a:spLocks noChangeAspect="1" noChangeArrowheads="1"/>
          </p:cNvSpPr>
          <p:nvPr/>
        </p:nvSpPr>
        <p:spPr bwMode="auto">
          <a:xfrm>
            <a:off x="5719763" y="103822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1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94708" name="Oval 116"/>
          <p:cNvSpPr>
            <a:spLocks noChangeAspect="1" noChangeArrowheads="1"/>
          </p:cNvSpPr>
          <p:nvPr/>
        </p:nvSpPr>
        <p:spPr bwMode="auto">
          <a:xfrm>
            <a:off x="5675313" y="2630488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4709" name="Rectangle 117"/>
          <p:cNvSpPr>
            <a:spLocks noChangeAspect="1" noChangeArrowheads="1"/>
          </p:cNvSpPr>
          <p:nvPr/>
        </p:nvSpPr>
        <p:spPr bwMode="auto">
          <a:xfrm>
            <a:off x="5707063" y="26622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4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94710" name="Oval 118"/>
          <p:cNvSpPr>
            <a:spLocks noChangeAspect="1" noChangeArrowheads="1"/>
          </p:cNvSpPr>
          <p:nvPr/>
        </p:nvSpPr>
        <p:spPr bwMode="auto">
          <a:xfrm>
            <a:off x="6311900" y="2087563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4711" name="Rectangle 119"/>
          <p:cNvSpPr>
            <a:spLocks noChangeAspect="1" noChangeArrowheads="1"/>
          </p:cNvSpPr>
          <p:nvPr/>
        </p:nvSpPr>
        <p:spPr bwMode="auto">
          <a:xfrm>
            <a:off x="6343650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7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494712" name="Oval 120"/>
          <p:cNvSpPr>
            <a:spLocks noChangeAspect="1" noChangeArrowheads="1"/>
          </p:cNvSpPr>
          <p:nvPr/>
        </p:nvSpPr>
        <p:spPr bwMode="auto">
          <a:xfrm>
            <a:off x="63277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4713" name="Rectangle 121"/>
          <p:cNvSpPr>
            <a:spLocks noChangeAspect="1" noChangeArrowheads="1"/>
          </p:cNvSpPr>
          <p:nvPr/>
        </p:nvSpPr>
        <p:spPr bwMode="auto">
          <a:xfrm>
            <a:off x="63611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94714" name="Text Box 122"/>
          <p:cNvSpPr txBox="1">
            <a:spLocks noChangeAspect="1" noChangeArrowheads="1"/>
          </p:cNvSpPr>
          <p:nvPr/>
        </p:nvSpPr>
        <p:spPr bwMode="auto">
          <a:xfrm>
            <a:off x="5681663" y="3333750"/>
            <a:ext cx="984250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7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2,8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494718" name="Freeform 126"/>
          <p:cNvSpPr>
            <a:spLocks noChangeAspect="1"/>
          </p:cNvSpPr>
          <p:nvPr/>
        </p:nvSpPr>
        <p:spPr bwMode="auto">
          <a:xfrm>
            <a:off x="5521325" y="892175"/>
            <a:ext cx="1139825" cy="1720850"/>
          </a:xfrm>
          <a:custGeom>
            <a:avLst/>
            <a:gdLst>
              <a:gd name="T0" fmla="*/ 705333 w 1191"/>
              <a:gd name="T1" fmla="*/ 0 h 1796"/>
              <a:gd name="T2" fmla="*/ 597188 w 1191"/>
              <a:gd name="T3" fmla="*/ 325773 h 1796"/>
              <a:gd name="T4" fmla="*/ 379942 w 1191"/>
              <a:gd name="T5" fmla="*/ 543275 h 1796"/>
              <a:gd name="T6" fmla="*/ 54551 w 1191"/>
              <a:gd name="T7" fmla="*/ 651547 h 1796"/>
              <a:gd name="T8" fmla="*/ 54551 w 1191"/>
              <a:gd name="T9" fmla="*/ 1086550 h 1796"/>
              <a:gd name="T10" fmla="*/ 379942 w 1191"/>
              <a:gd name="T11" fmla="*/ 1086550 h 1796"/>
              <a:gd name="T12" fmla="*/ 814434 w 1191"/>
              <a:gd name="T13" fmla="*/ 1629825 h 1796"/>
              <a:gd name="T14" fmla="*/ 1139825 w 1191"/>
              <a:gd name="T15" fmla="*/ 1629825 h 17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1" h="1796">
                <a:moveTo>
                  <a:pt x="737" y="0"/>
                </a:moveTo>
                <a:cubicBezTo>
                  <a:pt x="709" y="123"/>
                  <a:pt x="681" y="246"/>
                  <a:pt x="624" y="340"/>
                </a:cubicBezTo>
                <a:cubicBezTo>
                  <a:pt x="567" y="434"/>
                  <a:pt x="491" y="510"/>
                  <a:pt x="397" y="567"/>
                </a:cubicBezTo>
                <a:cubicBezTo>
                  <a:pt x="303" y="624"/>
                  <a:pt x="114" y="586"/>
                  <a:pt x="57" y="680"/>
                </a:cubicBezTo>
                <a:cubicBezTo>
                  <a:pt x="0" y="774"/>
                  <a:pt x="0" y="1059"/>
                  <a:pt x="57" y="1134"/>
                </a:cubicBezTo>
                <a:cubicBezTo>
                  <a:pt x="114" y="1209"/>
                  <a:pt x="265" y="1040"/>
                  <a:pt x="397" y="1134"/>
                </a:cubicBezTo>
                <a:cubicBezTo>
                  <a:pt x="529" y="1228"/>
                  <a:pt x="719" y="1606"/>
                  <a:pt x="851" y="1701"/>
                </a:cubicBezTo>
                <a:cubicBezTo>
                  <a:pt x="983" y="1796"/>
                  <a:pt x="1087" y="1748"/>
                  <a:pt x="1191" y="170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37" name="AutoShape 127"/>
          <p:cNvSpPr>
            <a:spLocks noChangeAspect="1" noChangeArrowheads="1"/>
          </p:cNvSpPr>
          <p:nvPr/>
        </p:nvSpPr>
        <p:spPr bwMode="auto">
          <a:xfrm>
            <a:off x="685800" y="4151313"/>
            <a:ext cx="1630363" cy="327025"/>
          </a:xfrm>
          <a:prstGeom prst="curvedUpArrow">
            <a:avLst>
              <a:gd name="adj1" fmla="val 99709"/>
              <a:gd name="adj2" fmla="val 199418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38" name="AutoShape 128"/>
          <p:cNvSpPr>
            <a:spLocks noChangeAspect="1" noChangeArrowheads="1"/>
          </p:cNvSpPr>
          <p:nvPr/>
        </p:nvSpPr>
        <p:spPr bwMode="auto">
          <a:xfrm>
            <a:off x="2589213" y="4151313"/>
            <a:ext cx="1630362" cy="327025"/>
          </a:xfrm>
          <a:prstGeom prst="curvedUpArrow">
            <a:avLst>
              <a:gd name="adj1" fmla="val 99709"/>
              <a:gd name="adj2" fmla="val 199417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4721" name="AutoShape 129"/>
          <p:cNvSpPr>
            <a:spLocks noChangeAspect="1" noChangeArrowheads="1"/>
          </p:cNvSpPr>
          <p:nvPr/>
        </p:nvSpPr>
        <p:spPr bwMode="auto">
          <a:xfrm>
            <a:off x="4495800" y="4151313"/>
            <a:ext cx="1630363" cy="327025"/>
          </a:xfrm>
          <a:prstGeom prst="curvedUpArrow">
            <a:avLst>
              <a:gd name="adj1" fmla="val 99709"/>
              <a:gd name="adj2" fmla="val 199418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40" name="Text Box 130"/>
          <p:cNvSpPr txBox="1">
            <a:spLocks noChangeArrowheads="1"/>
          </p:cNvSpPr>
          <p:nvPr/>
        </p:nvSpPr>
        <p:spPr bwMode="auto">
          <a:xfrm>
            <a:off x="684213" y="4667250"/>
            <a:ext cx="1684337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(5) = 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(6) = 2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(3) = 2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(4)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2+1-0 = 3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(3,5)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 </a:t>
            </a:r>
            <a:r>
              <a:rPr lang="en-US" altLang="zh-CN" sz="1300">
                <a:ea typeface="宋体" panose="02010600030101010101" pitchFamily="2" charset="-122"/>
              </a:rPr>
              <a:t>=3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5641" name="Text Box 131"/>
          <p:cNvSpPr txBox="1">
            <a:spLocks noChangeArrowheads="1"/>
          </p:cNvSpPr>
          <p:nvPr/>
        </p:nvSpPr>
        <p:spPr bwMode="auto">
          <a:xfrm>
            <a:off x="2589213" y="4667250"/>
            <a:ext cx="1700212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-1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(6) = 2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-1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(4) = 3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= 3+2-0 = 5</a:t>
            </a:r>
            <a:endParaRPr lang="en-US" altLang="zh-CN" sz="1300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>
                <a:ea typeface="宋体" panose="02010600030101010101" pitchFamily="2" charset="-122"/>
              </a:rPr>
              <a:t>Swap (4,6)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 i="1" baseline="-250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</a:rPr>
              <a:t>=8</a:t>
            </a:r>
          </a:p>
        </p:txBody>
      </p:sp>
      <p:sp>
        <p:nvSpPr>
          <p:cNvPr id="494724" name="Text Box 132"/>
          <p:cNvSpPr txBox="1">
            <a:spLocks noChangeArrowheads="1"/>
          </p:cNvSpPr>
          <p:nvPr/>
        </p:nvSpPr>
        <p:spPr bwMode="auto">
          <a:xfrm>
            <a:off x="4495800" y="4667250"/>
            <a:ext cx="1658938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(1) = -3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(7)=-3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-3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(8)=-3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r>
              <a:rPr lang="en-US" altLang="zh-CN" sz="1300" b="1">
                <a:ea typeface="宋体" panose="02010600030101010101" pitchFamily="2" charset="-122"/>
              </a:rPr>
              <a:t/>
            </a:r>
            <a:br>
              <a:rPr lang="en-US" altLang="zh-CN" sz="1300" b="1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>
                <a:ea typeface="宋体" panose="02010600030101010101" pitchFamily="2" charset="-122"/>
              </a:rPr>
              <a:t> = -3-3-0 = -6</a:t>
            </a:r>
            <a:endParaRPr lang="en-US" altLang="zh-CN" sz="1300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(1,7)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>
                <a:ea typeface="宋体" panose="02010600030101010101" pitchFamily="2" charset="-122"/>
              </a:rPr>
              <a:t>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 i="1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</a:rPr>
              <a:t>= 2</a:t>
            </a:r>
          </a:p>
        </p:txBody>
      </p:sp>
      <p:sp>
        <p:nvSpPr>
          <p:cNvPr id="494728" name="Text Box 136"/>
          <p:cNvSpPr txBox="1">
            <a:spLocks noChangeArrowheads="1"/>
          </p:cNvSpPr>
          <p:nvPr/>
        </p:nvSpPr>
        <p:spPr bwMode="auto">
          <a:xfrm>
            <a:off x="6430963" y="5992813"/>
            <a:ext cx="246221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Gain in the current pass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grpSp>
        <p:nvGrpSpPr>
          <p:cNvPr id="494732" name="Group 140"/>
          <p:cNvGrpSpPr>
            <a:grpSpLocks/>
          </p:cNvGrpSpPr>
          <p:nvPr/>
        </p:nvGrpSpPr>
        <p:grpSpPr bwMode="auto">
          <a:xfrm>
            <a:off x="5264150" y="4840288"/>
            <a:ext cx="3471863" cy="1295400"/>
            <a:chOff x="3316" y="3049"/>
            <a:chExt cx="2187" cy="816"/>
          </a:xfrm>
        </p:grpSpPr>
        <p:sp>
          <p:nvSpPr>
            <p:cNvPr id="25737" name="Line 133"/>
            <p:cNvSpPr>
              <a:spLocks noChangeShapeType="1"/>
            </p:cNvSpPr>
            <p:nvPr/>
          </p:nvSpPr>
          <p:spPr bwMode="auto">
            <a:xfrm flipH="1" flipV="1">
              <a:off x="3316" y="3049"/>
              <a:ext cx="716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500" tIns="42449" rIns="84899" bIns="64178">
              <a:spAutoFit/>
            </a:bodyPr>
            <a:lstStyle/>
            <a:p>
              <a:endParaRPr lang="de-DE"/>
            </a:p>
          </p:txBody>
        </p:sp>
        <p:sp>
          <p:nvSpPr>
            <p:cNvPr id="25738" name="Line 134"/>
            <p:cNvSpPr>
              <a:spLocks noChangeShapeType="1"/>
            </p:cNvSpPr>
            <p:nvPr/>
          </p:nvSpPr>
          <p:spPr bwMode="auto">
            <a:xfrm flipH="1" flipV="1">
              <a:off x="3856" y="3049"/>
              <a:ext cx="195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500" tIns="42449" rIns="84899" bIns="64178">
              <a:spAutoFit/>
            </a:bodyPr>
            <a:lstStyle/>
            <a:p>
              <a:endParaRPr lang="de-DE"/>
            </a:p>
          </p:txBody>
        </p:sp>
        <p:sp>
          <p:nvSpPr>
            <p:cNvPr id="25739" name="Text Box 135"/>
            <p:cNvSpPr txBox="1">
              <a:spLocks noChangeArrowheads="1"/>
            </p:cNvSpPr>
            <p:nvPr/>
          </p:nvSpPr>
          <p:spPr bwMode="auto">
            <a:xfrm>
              <a:off x="4114" y="3073"/>
              <a:ext cx="1389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CCCC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6226" tIns="19057" rIns="76226" bIns="38113" anchor="ctr">
              <a:spAutoFit/>
            </a:bodyPr>
            <a:lstStyle>
              <a:lvl1pPr defTabSz="89852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852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852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852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852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de-DE" altLang="de-DE" sz="1300"/>
                <a:t>Nodes that lead to maximum gain</a:t>
              </a:r>
              <a:endParaRPr lang="en-US" altLang="zh-CN" sz="1300">
                <a:ea typeface="宋体" panose="02010600030101010101" pitchFamily="2" charset="-122"/>
              </a:endParaRPr>
            </a:p>
          </p:txBody>
        </p:sp>
        <p:sp>
          <p:nvSpPr>
            <p:cNvPr id="25740" name="Line 137"/>
            <p:cNvSpPr>
              <a:spLocks noChangeShapeType="1"/>
            </p:cNvSpPr>
            <p:nvPr/>
          </p:nvSpPr>
          <p:spPr bwMode="auto">
            <a:xfrm flipH="1">
              <a:off x="3762" y="3624"/>
              <a:ext cx="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500" tIns="42449" rIns="84899" bIns="64178">
              <a:spAutoFit/>
            </a:bodyPr>
            <a:lstStyle/>
            <a:p>
              <a:endParaRPr lang="de-DE"/>
            </a:p>
          </p:txBody>
        </p:sp>
        <p:sp>
          <p:nvSpPr>
            <p:cNvPr id="25741" name="Line 138"/>
            <p:cNvSpPr>
              <a:spLocks noChangeShapeType="1"/>
            </p:cNvSpPr>
            <p:nvPr/>
          </p:nvSpPr>
          <p:spPr bwMode="auto">
            <a:xfrm flipH="1">
              <a:off x="3758" y="3865"/>
              <a:ext cx="2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500" tIns="42449" rIns="84899" bIns="64178">
              <a:spAutoFit/>
            </a:bodyPr>
            <a:lstStyle/>
            <a:p>
              <a:endParaRPr lang="de-DE"/>
            </a:p>
          </p:txBody>
        </p:sp>
      </p:grpSp>
      <p:sp>
        <p:nvSpPr>
          <p:cNvPr id="494731" name="Text Box 139"/>
          <p:cNvSpPr txBox="1">
            <a:spLocks noChangeArrowheads="1"/>
          </p:cNvSpPr>
          <p:nvPr/>
        </p:nvSpPr>
        <p:spPr bwMode="auto">
          <a:xfrm>
            <a:off x="6423025" y="5616575"/>
            <a:ext cx="2312988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C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26" tIns="19057" rIns="76226" bIns="38113" anchor="ctr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DE" altLang="de-DE" sz="1300"/>
              <a:t>Gain after node swapping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5646" name="Rectangle 1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2.4.1  Kernighan-Lin (KL) Algorithm – Example </a:t>
            </a:r>
          </a:p>
        </p:txBody>
      </p:sp>
      <p:sp>
        <p:nvSpPr>
          <p:cNvPr id="25647" name="Line 142"/>
          <p:cNvSpPr>
            <a:spLocks noChangeAspect="1" noChangeShapeType="1"/>
          </p:cNvSpPr>
          <p:nvPr/>
        </p:nvSpPr>
        <p:spPr bwMode="auto">
          <a:xfrm>
            <a:off x="12700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48" name="Line 143"/>
          <p:cNvSpPr>
            <a:spLocks noChangeAspect="1" noChangeShapeType="1"/>
          </p:cNvSpPr>
          <p:nvPr/>
        </p:nvSpPr>
        <p:spPr bwMode="auto">
          <a:xfrm>
            <a:off x="12747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49" name="Line 144"/>
          <p:cNvSpPr>
            <a:spLocks noChangeAspect="1" noChangeShapeType="1"/>
          </p:cNvSpPr>
          <p:nvPr/>
        </p:nvSpPr>
        <p:spPr bwMode="auto">
          <a:xfrm>
            <a:off x="6397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0" name="Line 145"/>
          <p:cNvSpPr>
            <a:spLocks noChangeAspect="1" noChangeShapeType="1"/>
          </p:cNvSpPr>
          <p:nvPr/>
        </p:nvSpPr>
        <p:spPr bwMode="auto">
          <a:xfrm>
            <a:off x="6397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1" name="Line 146"/>
          <p:cNvSpPr>
            <a:spLocks noChangeAspect="1" noChangeShapeType="1"/>
          </p:cNvSpPr>
          <p:nvPr/>
        </p:nvSpPr>
        <p:spPr bwMode="auto">
          <a:xfrm flipH="1">
            <a:off x="685800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2" name="Line 147"/>
          <p:cNvSpPr>
            <a:spLocks noChangeAspect="1" noChangeShapeType="1"/>
          </p:cNvSpPr>
          <p:nvPr/>
        </p:nvSpPr>
        <p:spPr bwMode="auto">
          <a:xfrm flipH="1">
            <a:off x="671513" y="2266950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3" name="Line 148"/>
          <p:cNvSpPr>
            <a:spLocks noChangeAspect="1" noChangeShapeType="1"/>
          </p:cNvSpPr>
          <p:nvPr/>
        </p:nvSpPr>
        <p:spPr bwMode="auto">
          <a:xfrm flipH="1">
            <a:off x="6619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4" name="Line 149"/>
          <p:cNvSpPr>
            <a:spLocks noChangeAspect="1" noChangeShapeType="1"/>
          </p:cNvSpPr>
          <p:nvPr/>
        </p:nvSpPr>
        <p:spPr bwMode="auto">
          <a:xfrm>
            <a:off x="576263" y="2203450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5" name="Line 150"/>
          <p:cNvSpPr>
            <a:spLocks noChangeAspect="1" noChangeShapeType="1"/>
          </p:cNvSpPr>
          <p:nvPr/>
        </p:nvSpPr>
        <p:spPr bwMode="auto">
          <a:xfrm>
            <a:off x="642938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6" name="Line 151"/>
          <p:cNvSpPr>
            <a:spLocks noChangeAspect="1" noChangeShapeType="1"/>
          </p:cNvSpPr>
          <p:nvPr/>
        </p:nvSpPr>
        <p:spPr bwMode="auto">
          <a:xfrm>
            <a:off x="703263" y="1693863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7" name="Line 152"/>
          <p:cNvSpPr>
            <a:spLocks noChangeAspect="1" noChangeShapeType="1"/>
          </p:cNvSpPr>
          <p:nvPr/>
        </p:nvSpPr>
        <p:spPr bwMode="auto">
          <a:xfrm>
            <a:off x="671513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8" name="Line 153"/>
          <p:cNvSpPr>
            <a:spLocks noChangeAspect="1" noChangeShapeType="1"/>
          </p:cNvSpPr>
          <p:nvPr/>
        </p:nvSpPr>
        <p:spPr bwMode="auto">
          <a:xfrm>
            <a:off x="6778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9" name="Line 154"/>
          <p:cNvSpPr>
            <a:spLocks noChangeAspect="1" noChangeShapeType="1"/>
          </p:cNvSpPr>
          <p:nvPr/>
        </p:nvSpPr>
        <p:spPr bwMode="auto">
          <a:xfrm>
            <a:off x="685800" y="1162050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60" name="Oval 155"/>
          <p:cNvSpPr>
            <a:spLocks noChangeAspect="1" noChangeArrowheads="1"/>
          </p:cNvSpPr>
          <p:nvPr/>
        </p:nvSpPr>
        <p:spPr bwMode="auto">
          <a:xfrm>
            <a:off x="4683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61" name="Rectangle 156"/>
          <p:cNvSpPr>
            <a:spLocks noChangeAspect="1" noChangeArrowheads="1"/>
          </p:cNvSpPr>
          <p:nvPr/>
        </p:nvSpPr>
        <p:spPr bwMode="auto">
          <a:xfrm>
            <a:off x="498475" y="1570038"/>
            <a:ext cx="2619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662" name="Oval 157"/>
          <p:cNvSpPr>
            <a:spLocks noChangeAspect="1" noChangeArrowheads="1"/>
          </p:cNvSpPr>
          <p:nvPr/>
        </p:nvSpPr>
        <p:spPr bwMode="auto">
          <a:xfrm>
            <a:off x="1106488" y="100012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63" name="Rectangle 158"/>
          <p:cNvSpPr>
            <a:spLocks noChangeAspect="1" noChangeArrowheads="1"/>
          </p:cNvSpPr>
          <p:nvPr/>
        </p:nvSpPr>
        <p:spPr bwMode="auto">
          <a:xfrm>
            <a:off x="1138238" y="10318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664" name="Oval 159"/>
          <p:cNvSpPr>
            <a:spLocks noChangeAspect="1" noChangeArrowheads="1"/>
          </p:cNvSpPr>
          <p:nvPr/>
        </p:nvSpPr>
        <p:spPr bwMode="auto">
          <a:xfrm>
            <a:off x="1120775" y="1544638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65" name="Rectangle 160"/>
          <p:cNvSpPr>
            <a:spLocks noChangeAspect="1" noChangeArrowheads="1"/>
          </p:cNvSpPr>
          <p:nvPr/>
        </p:nvSpPr>
        <p:spPr bwMode="auto">
          <a:xfrm>
            <a:off x="11382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666" name="Oval 161"/>
          <p:cNvSpPr>
            <a:spLocks noChangeAspect="1" noChangeArrowheads="1"/>
          </p:cNvSpPr>
          <p:nvPr/>
        </p:nvSpPr>
        <p:spPr bwMode="auto">
          <a:xfrm>
            <a:off x="468313" y="2087563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67" name="Rectangle 162"/>
          <p:cNvSpPr>
            <a:spLocks noChangeAspect="1" noChangeArrowheads="1"/>
          </p:cNvSpPr>
          <p:nvPr/>
        </p:nvSpPr>
        <p:spPr bwMode="auto">
          <a:xfrm>
            <a:off x="5064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668" name="Oval 163"/>
          <p:cNvSpPr>
            <a:spLocks noChangeAspect="1" noChangeArrowheads="1"/>
          </p:cNvSpPr>
          <p:nvPr/>
        </p:nvSpPr>
        <p:spPr bwMode="auto">
          <a:xfrm>
            <a:off x="484188" y="1000125"/>
            <a:ext cx="323850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69" name="Rectangle 164"/>
          <p:cNvSpPr>
            <a:spLocks noChangeAspect="1" noChangeArrowheads="1"/>
          </p:cNvSpPr>
          <p:nvPr/>
        </p:nvSpPr>
        <p:spPr bwMode="auto">
          <a:xfrm>
            <a:off x="512763" y="1036638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670" name="Oval 165"/>
          <p:cNvSpPr>
            <a:spLocks noChangeAspect="1" noChangeArrowheads="1"/>
          </p:cNvSpPr>
          <p:nvPr/>
        </p:nvSpPr>
        <p:spPr bwMode="auto">
          <a:xfrm>
            <a:off x="468313" y="2630488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71" name="Rectangle 166"/>
          <p:cNvSpPr>
            <a:spLocks noChangeAspect="1" noChangeArrowheads="1"/>
          </p:cNvSpPr>
          <p:nvPr/>
        </p:nvSpPr>
        <p:spPr bwMode="auto">
          <a:xfrm>
            <a:off x="5000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672" name="Oval 167"/>
          <p:cNvSpPr>
            <a:spLocks noChangeAspect="1" noChangeArrowheads="1"/>
          </p:cNvSpPr>
          <p:nvPr/>
        </p:nvSpPr>
        <p:spPr bwMode="auto">
          <a:xfrm>
            <a:off x="11064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73" name="Rectangle 168"/>
          <p:cNvSpPr>
            <a:spLocks noChangeAspect="1" noChangeArrowheads="1"/>
          </p:cNvSpPr>
          <p:nvPr/>
        </p:nvSpPr>
        <p:spPr bwMode="auto">
          <a:xfrm>
            <a:off x="11382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674" name="Oval 169"/>
          <p:cNvSpPr>
            <a:spLocks noChangeAspect="1" noChangeArrowheads="1"/>
          </p:cNvSpPr>
          <p:nvPr/>
        </p:nvSpPr>
        <p:spPr bwMode="auto">
          <a:xfrm>
            <a:off x="11207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75" name="Rectangle 170"/>
          <p:cNvSpPr>
            <a:spLocks noChangeAspect="1" noChangeArrowheads="1"/>
          </p:cNvSpPr>
          <p:nvPr/>
        </p:nvSpPr>
        <p:spPr bwMode="auto">
          <a:xfrm>
            <a:off x="11541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676" name="Line 171"/>
          <p:cNvSpPr>
            <a:spLocks noChangeAspect="1" noChangeShapeType="1"/>
          </p:cNvSpPr>
          <p:nvPr/>
        </p:nvSpPr>
        <p:spPr bwMode="auto">
          <a:xfrm>
            <a:off x="968375" y="892175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77" name="Line 172"/>
          <p:cNvSpPr>
            <a:spLocks noChangeAspect="1" noChangeShapeType="1"/>
          </p:cNvSpPr>
          <p:nvPr/>
        </p:nvSpPr>
        <p:spPr bwMode="auto">
          <a:xfrm>
            <a:off x="3000375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78" name="Line 173"/>
          <p:cNvSpPr>
            <a:spLocks noChangeAspect="1" noChangeShapeType="1"/>
          </p:cNvSpPr>
          <p:nvPr/>
        </p:nvSpPr>
        <p:spPr bwMode="auto">
          <a:xfrm>
            <a:off x="3005138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79" name="Line 174"/>
          <p:cNvSpPr>
            <a:spLocks noChangeAspect="1" noChangeShapeType="1"/>
          </p:cNvSpPr>
          <p:nvPr/>
        </p:nvSpPr>
        <p:spPr bwMode="auto">
          <a:xfrm>
            <a:off x="2370138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80" name="Line 175"/>
          <p:cNvSpPr>
            <a:spLocks noChangeAspect="1" noChangeShapeType="1"/>
          </p:cNvSpPr>
          <p:nvPr/>
        </p:nvSpPr>
        <p:spPr bwMode="auto">
          <a:xfrm>
            <a:off x="2370138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81" name="Line 176"/>
          <p:cNvSpPr>
            <a:spLocks noChangeAspect="1" noChangeShapeType="1"/>
          </p:cNvSpPr>
          <p:nvPr/>
        </p:nvSpPr>
        <p:spPr bwMode="auto">
          <a:xfrm flipH="1">
            <a:off x="2414588" y="1701800"/>
            <a:ext cx="576262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82" name="Line 177"/>
          <p:cNvSpPr>
            <a:spLocks noChangeAspect="1" noChangeShapeType="1"/>
          </p:cNvSpPr>
          <p:nvPr/>
        </p:nvSpPr>
        <p:spPr bwMode="auto">
          <a:xfrm flipH="1">
            <a:off x="2401888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83" name="Line 178"/>
          <p:cNvSpPr>
            <a:spLocks noChangeAspect="1" noChangeShapeType="1"/>
          </p:cNvSpPr>
          <p:nvPr/>
        </p:nvSpPr>
        <p:spPr bwMode="auto">
          <a:xfrm flipH="1">
            <a:off x="2390775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84" name="Line 179"/>
          <p:cNvSpPr>
            <a:spLocks noChangeAspect="1" noChangeShapeType="1"/>
          </p:cNvSpPr>
          <p:nvPr/>
        </p:nvSpPr>
        <p:spPr bwMode="auto">
          <a:xfrm>
            <a:off x="2305050" y="2203450"/>
            <a:ext cx="627063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85" name="Line 180"/>
          <p:cNvSpPr>
            <a:spLocks noChangeAspect="1" noChangeShapeType="1"/>
          </p:cNvSpPr>
          <p:nvPr/>
        </p:nvSpPr>
        <p:spPr bwMode="auto">
          <a:xfrm>
            <a:off x="2373313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86" name="Line 181"/>
          <p:cNvSpPr>
            <a:spLocks noChangeAspect="1" noChangeShapeType="1"/>
          </p:cNvSpPr>
          <p:nvPr/>
        </p:nvSpPr>
        <p:spPr bwMode="auto">
          <a:xfrm>
            <a:off x="2432050" y="16938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87" name="Line 182"/>
          <p:cNvSpPr>
            <a:spLocks noChangeAspect="1" noChangeShapeType="1"/>
          </p:cNvSpPr>
          <p:nvPr/>
        </p:nvSpPr>
        <p:spPr bwMode="auto">
          <a:xfrm>
            <a:off x="2401888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88" name="Line 183"/>
          <p:cNvSpPr>
            <a:spLocks noChangeAspect="1" noChangeShapeType="1"/>
          </p:cNvSpPr>
          <p:nvPr/>
        </p:nvSpPr>
        <p:spPr bwMode="auto">
          <a:xfrm>
            <a:off x="2406650" y="2797175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89" name="Line 184"/>
          <p:cNvSpPr>
            <a:spLocks noChangeAspect="1" noChangeShapeType="1"/>
          </p:cNvSpPr>
          <p:nvPr/>
        </p:nvSpPr>
        <p:spPr bwMode="auto">
          <a:xfrm>
            <a:off x="2414588" y="1162050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90" name="Oval 185"/>
          <p:cNvSpPr>
            <a:spLocks noChangeAspect="1" noChangeArrowheads="1"/>
          </p:cNvSpPr>
          <p:nvPr/>
        </p:nvSpPr>
        <p:spPr bwMode="auto">
          <a:xfrm>
            <a:off x="2198688" y="1544638"/>
            <a:ext cx="325437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91" name="Rectangle 186"/>
          <p:cNvSpPr>
            <a:spLocks noChangeAspect="1" noChangeArrowheads="1"/>
          </p:cNvSpPr>
          <p:nvPr/>
        </p:nvSpPr>
        <p:spPr bwMode="auto">
          <a:xfrm>
            <a:off x="2228850" y="1570038"/>
            <a:ext cx="26035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692" name="Oval 187"/>
          <p:cNvSpPr>
            <a:spLocks noChangeAspect="1" noChangeArrowheads="1"/>
          </p:cNvSpPr>
          <p:nvPr/>
        </p:nvSpPr>
        <p:spPr bwMode="auto">
          <a:xfrm>
            <a:off x="28352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500"/>
          </a:p>
        </p:txBody>
      </p:sp>
      <p:sp>
        <p:nvSpPr>
          <p:cNvPr id="25693" name="Rectangle 188"/>
          <p:cNvSpPr>
            <a:spLocks noChangeAspect="1" noChangeArrowheads="1"/>
          </p:cNvSpPr>
          <p:nvPr/>
        </p:nvSpPr>
        <p:spPr bwMode="auto">
          <a:xfrm>
            <a:off x="2867025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694" name="Oval 189"/>
          <p:cNvSpPr>
            <a:spLocks noChangeAspect="1" noChangeArrowheads="1"/>
          </p:cNvSpPr>
          <p:nvPr/>
        </p:nvSpPr>
        <p:spPr bwMode="auto">
          <a:xfrm>
            <a:off x="2849563" y="1544638"/>
            <a:ext cx="327025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95" name="Rectangle 190"/>
          <p:cNvSpPr>
            <a:spLocks noChangeAspect="1" noChangeArrowheads="1"/>
          </p:cNvSpPr>
          <p:nvPr/>
        </p:nvSpPr>
        <p:spPr bwMode="auto">
          <a:xfrm>
            <a:off x="2867025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696" name="Oval 191"/>
          <p:cNvSpPr>
            <a:spLocks noChangeAspect="1" noChangeArrowheads="1"/>
          </p:cNvSpPr>
          <p:nvPr/>
        </p:nvSpPr>
        <p:spPr bwMode="auto">
          <a:xfrm>
            <a:off x="21986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97" name="Rectangle 192"/>
          <p:cNvSpPr>
            <a:spLocks noChangeAspect="1" noChangeArrowheads="1"/>
          </p:cNvSpPr>
          <p:nvPr/>
        </p:nvSpPr>
        <p:spPr bwMode="auto">
          <a:xfrm>
            <a:off x="2235200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698" name="Oval 193"/>
          <p:cNvSpPr>
            <a:spLocks noChangeAspect="1" noChangeArrowheads="1"/>
          </p:cNvSpPr>
          <p:nvPr/>
        </p:nvSpPr>
        <p:spPr bwMode="auto">
          <a:xfrm>
            <a:off x="22129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99" name="Rectangle 194"/>
          <p:cNvSpPr>
            <a:spLocks noChangeAspect="1" noChangeArrowheads="1"/>
          </p:cNvSpPr>
          <p:nvPr/>
        </p:nvSpPr>
        <p:spPr bwMode="auto">
          <a:xfrm>
            <a:off x="2241550" y="1036638"/>
            <a:ext cx="2587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700" name="Oval 195"/>
          <p:cNvSpPr>
            <a:spLocks noChangeAspect="1" noChangeArrowheads="1"/>
          </p:cNvSpPr>
          <p:nvPr/>
        </p:nvSpPr>
        <p:spPr bwMode="auto">
          <a:xfrm>
            <a:off x="2198688" y="2630488"/>
            <a:ext cx="325437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701" name="Rectangle 196"/>
          <p:cNvSpPr>
            <a:spLocks noChangeAspect="1" noChangeArrowheads="1"/>
          </p:cNvSpPr>
          <p:nvPr/>
        </p:nvSpPr>
        <p:spPr bwMode="auto">
          <a:xfrm>
            <a:off x="2230438" y="26622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702" name="Oval 197"/>
          <p:cNvSpPr>
            <a:spLocks noChangeAspect="1" noChangeArrowheads="1"/>
          </p:cNvSpPr>
          <p:nvPr/>
        </p:nvSpPr>
        <p:spPr bwMode="auto">
          <a:xfrm>
            <a:off x="2835275" y="2087563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703" name="Rectangle 198"/>
          <p:cNvSpPr>
            <a:spLocks noChangeAspect="1" noChangeArrowheads="1"/>
          </p:cNvSpPr>
          <p:nvPr/>
        </p:nvSpPr>
        <p:spPr bwMode="auto">
          <a:xfrm>
            <a:off x="2867025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704" name="Oval 199"/>
          <p:cNvSpPr>
            <a:spLocks noChangeAspect="1" noChangeArrowheads="1"/>
          </p:cNvSpPr>
          <p:nvPr/>
        </p:nvSpPr>
        <p:spPr bwMode="auto">
          <a:xfrm>
            <a:off x="2849563" y="2630488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705" name="Rectangle 200"/>
          <p:cNvSpPr>
            <a:spLocks noChangeAspect="1" noChangeArrowheads="1"/>
          </p:cNvSpPr>
          <p:nvPr/>
        </p:nvSpPr>
        <p:spPr bwMode="auto">
          <a:xfrm>
            <a:off x="2884488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706" name="Freeform 201"/>
          <p:cNvSpPr>
            <a:spLocks noChangeAspect="1"/>
          </p:cNvSpPr>
          <p:nvPr/>
        </p:nvSpPr>
        <p:spPr bwMode="auto">
          <a:xfrm>
            <a:off x="1936750" y="1381125"/>
            <a:ext cx="1247775" cy="1574800"/>
          </a:xfrm>
          <a:custGeom>
            <a:avLst/>
            <a:gdLst>
              <a:gd name="T0" fmla="*/ 1247775 w 1304"/>
              <a:gd name="T1" fmla="*/ 54601 h 1644"/>
              <a:gd name="T2" fmla="*/ 922435 w 1304"/>
              <a:gd name="T3" fmla="*/ 54601 h 1644"/>
              <a:gd name="T4" fmla="*/ 705223 w 1304"/>
              <a:gd name="T5" fmla="*/ 380289 h 1644"/>
              <a:gd name="T6" fmla="*/ 488010 w 1304"/>
              <a:gd name="T7" fmla="*/ 597734 h 1644"/>
              <a:gd name="T8" fmla="*/ 162670 w 1304"/>
              <a:gd name="T9" fmla="*/ 597734 h 1644"/>
              <a:gd name="T10" fmla="*/ 54542 w 1304"/>
              <a:gd name="T11" fmla="*/ 1031666 h 1644"/>
              <a:gd name="T12" fmla="*/ 488010 w 1304"/>
              <a:gd name="T13" fmla="*/ 1140868 h 1644"/>
              <a:gd name="T14" fmla="*/ 813350 w 1304"/>
              <a:gd name="T15" fmla="*/ 1574800 h 16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04" h="1644">
                <a:moveTo>
                  <a:pt x="1304" y="57"/>
                </a:moveTo>
                <a:cubicBezTo>
                  <a:pt x="1181" y="28"/>
                  <a:pt x="1058" y="0"/>
                  <a:pt x="964" y="57"/>
                </a:cubicBezTo>
                <a:cubicBezTo>
                  <a:pt x="870" y="114"/>
                  <a:pt x="813" y="302"/>
                  <a:pt x="737" y="397"/>
                </a:cubicBezTo>
                <a:cubicBezTo>
                  <a:pt x="661" y="492"/>
                  <a:pt x="604" y="586"/>
                  <a:pt x="510" y="624"/>
                </a:cubicBezTo>
                <a:cubicBezTo>
                  <a:pt x="416" y="662"/>
                  <a:pt x="245" y="549"/>
                  <a:pt x="170" y="624"/>
                </a:cubicBezTo>
                <a:cubicBezTo>
                  <a:pt x="95" y="699"/>
                  <a:pt x="0" y="983"/>
                  <a:pt x="57" y="1077"/>
                </a:cubicBezTo>
                <a:cubicBezTo>
                  <a:pt x="114" y="1171"/>
                  <a:pt x="378" y="1097"/>
                  <a:pt x="510" y="1191"/>
                </a:cubicBezTo>
                <a:cubicBezTo>
                  <a:pt x="642" y="1285"/>
                  <a:pt x="746" y="1464"/>
                  <a:pt x="850" y="164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07" name="Line 202"/>
          <p:cNvSpPr>
            <a:spLocks noChangeAspect="1" noChangeShapeType="1"/>
          </p:cNvSpPr>
          <p:nvPr/>
        </p:nvSpPr>
        <p:spPr bwMode="auto">
          <a:xfrm>
            <a:off x="47371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08" name="Line 203"/>
          <p:cNvSpPr>
            <a:spLocks noChangeAspect="1" noChangeShapeType="1"/>
          </p:cNvSpPr>
          <p:nvPr/>
        </p:nvSpPr>
        <p:spPr bwMode="auto">
          <a:xfrm>
            <a:off x="47418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09" name="Line 204"/>
          <p:cNvSpPr>
            <a:spLocks noChangeAspect="1" noChangeShapeType="1"/>
          </p:cNvSpPr>
          <p:nvPr/>
        </p:nvSpPr>
        <p:spPr bwMode="auto">
          <a:xfrm>
            <a:off x="41068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10" name="Line 205"/>
          <p:cNvSpPr>
            <a:spLocks noChangeAspect="1" noChangeShapeType="1"/>
          </p:cNvSpPr>
          <p:nvPr/>
        </p:nvSpPr>
        <p:spPr bwMode="auto">
          <a:xfrm>
            <a:off x="41068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11" name="Line 206"/>
          <p:cNvSpPr>
            <a:spLocks noChangeAspect="1" noChangeShapeType="1"/>
          </p:cNvSpPr>
          <p:nvPr/>
        </p:nvSpPr>
        <p:spPr bwMode="auto">
          <a:xfrm flipH="1">
            <a:off x="4154488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12" name="Line 207"/>
          <p:cNvSpPr>
            <a:spLocks noChangeAspect="1" noChangeShapeType="1"/>
          </p:cNvSpPr>
          <p:nvPr/>
        </p:nvSpPr>
        <p:spPr bwMode="auto">
          <a:xfrm flipH="1">
            <a:off x="4138613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13" name="Line 208"/>
          <p:cNvSpPr>
            <a:spLocks noChangeAspect="1" noChangeShapeType="1"/>
          </p:cNvSpPr>
          <p:nvPr/>
        </p:nvSpPr>
        <p:spPr bwMode="auto">
          <a:xfrm flipH="1">
            <a:off x="41290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14" name="Line 209"/>
          <p:cNvSpPr>
            <a:spLocks noChangeAspect="1" noChangeShapeType="1"/>
          </p:cNvSpPr>
          <p:nvPr/>
        </p:nvSpPr>
        <p:spPr bwMode="auto">
          <a:xfrm>
            <a:off x="4044950" y="2203450"/>
            <a:ext cx="625475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15" name="Line 210"/>
          <p:cNvSpPr>
            <a:spLocks noChangeAspect="1" noChangeShapeType="1"/>
          </p:cNvSpPr>
          <p:nvPr/>
        </p:nvSpPr>
        <p:spPr bwMode="auto">
          <a:xfrm>
            <a:off x="4111625" y="1152525"/>
            <a:ext cx="625475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16" name="Line 211"/>
          <p:cNvSpPr>
            <a:spLocks noChangeAspect="1" noChangeShapeType="1"/>
          </p:cNvSpPr>
          <p:nvPr/>
        </p:nvSpPr>
        <p:spPr bwMode="auto">
          <a:xfrm>
            <a:off x="4168775" y="16938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17" name="Line 212"/>
          <p:cNvSpPr>
            <a:spLocks noChangeAspect="1" noChangeShapeType="1"/>
          </p:cNvSpPr>
          <p:nvPr/>
        </p:nvSpPr>
        <p:spPr bwMode="auto">
          <a:xfrm>
            <a:off x="4140200" y="22383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18" name="Line 213"/>
          <p:cNvSpPr>
            <a:spLocks noChangeAspect="1" noChangeShapeType="1"/>
          </p:cNvSpPr>
          <p:nvPr/>
        </p:nvSpPr>
        <p:spPr bwMode="auto">
          <a:xfrm>
            <a:off x="41449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19" name="Line 214"/>
          <p:cNvSpPr>
            <a:spLocks noChangeAspect="1" noChangeShapeType="1"/>
          </p:cNvSpPr>
          <p:nvPr/>
        </p:nvSpPr>
        <p:spPr bwMode="auto">
          <a:xfrm>
            <a:off x="4154488" y="1162050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20" name="Oval 215"/>
          <p:cNvSpPr>
            <a:spLocks noChangeAspect="1" noChangeArrowheads="1"/>
          </p:cNvSpPr>
          <p:nvPr/>
        </p:nvSpPr>
        <p:spPr bwMode="auto">
          <a:xfrm>
            <a:off x="39354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721" name="Rectangle 216"/>
          <p:cNvSpPr>
            <a:spLocks noChangeAspect="1" noChangeArrowheads="1"/>
          </p:cNvSpPr>
          <p:nvPr/>
        </p:nvSpPr>
        <p:spPr bwMode="auto">
          <a:xfrm>
            <a:off x="3965575" y="1570038"/>
            <a:ext cx="26035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722" name="Oval 217"/>
          <p:cNvSpPr>
            <a:spLocks noChangeAspect="1" noChangeArrowheads="1"/>
          </p:cNvSpPr>
          <p:nvPr/>
        </p:nvSpPr>
        <p:spPr bwMode="auto">
          <a:xfrm>
            <a:off x="4573588" y="1000125"/>
            <a:ext cx="325437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723" name="Rectangle 218"/>
          <p:cNvSpPr>
            <a:spLocks noChangeAspect="1" noChangeArrowheads="1"/>
          </p:cNvSpPr>
          <p:nvPr/>
        </p:nvSpPr>
        <p:spPr bwMode="auto">
          <a:xfrm>
            <a:off x="4605338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724" name="Oval 219"/>
          <p:cNvSpPr>
            <a:spLocks noChangeAspect="1" noChangeArrowheads="1"/>
          </p:cNvSpPr>
          <p:nvPr/>
        </p:nvSpPr>
        <p:spPr bwMode="auto">
          <a:xfrm>
            <a:off x="4587875" y="1544638"/>
            <a:ext cx="325438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725" name="Rectangle 220"/>
          <p:cNvSpPr>
            <a:spLocks noChangeAspect="1" noChangeArrowheads="1"/>
          </p:cNvSpPr>
          <p:nvPr/>
        </p:nvSpPr>
        <p:spPr bwMode="auto">
          <a:xfrm>
            <a:off x="46053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6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726" name="Oval 221"/>
          <p:cNvSpPr>
            <a:spLocks noChangeAspect="1" noChangeArrowheads="1"/>
          </p:cNvSpPr>
          <p:nvPr/>
        </p:nvSpPr>
        <p:spPr bwMode="auto">
          <a:xfrm>
            <a:off x="3935413" y="2087563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727" name="Rectangle 222"/>
          <p:cNvSpPr>
            <a:spLocks noChangeAspect="1" noChangeArrowheads="1"/>
          </p:cNvSpPr>
          <p:nvPr/>
        </p:nvSpPr>
        <p:spPr bwMode="auto">
          <a:xfrm>
            <a:off x="39735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728" name="Oval 223"/>
          <p:cNvSpPr>
            <a:spLocks noChangeAspect="1" noChangeArrowheads="1"/>
          </p:cNvSpPr>
          <p:nvPr/>
        </p:nvSpPr>
        <p:spPr bwMode="auto">
          <a:xfrm>
            <a:off x="3951288" y="1000125"/>
            <a:ext cx="325437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729" name="Rectangle 224"/>
          <p:cNvSpPr>
            <a:spLocks noChangeAspect="1" noChangeArrowheads="1"/>
          </p:cNvSpPr>
          <p:nvPr/>
        </p:nvSpPr>
        <p:spPr bwMode="auto">
          <a:xfrm>
            <a:off x="3979863" y="10366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5730" name="Oval 225"/>
          <p:cNvSpPr>
            <a:spLocks noChangeAspect="1" noChangeArrowheads="1"/>
          </p:cNvSpPr>
          <p:nvPr/>
        </p:nvSpPr>
        <p:spPr bwMode="auto">
          <a:xfrm>
            <a:off x="3935413" y="2630488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731" name="Rectangle 226"/>
          <p:cNvSpPr>
            <a:spLocks noChangeAspect="1" noChangeArrowheads="1"/>
          </p:cNvSpPr>
          <p:nvPr/>
        </p:nvSpPr>
        <p:spPr bwMode="auto">
          <a:xfrm>
            <a:off x="39671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4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732" name="Oval 227"/>
          <p:cNvSpPr>
            <a:spLocks noChangeAspect="1" noChangeArrowheads="1"/>
          </p:cNvSpPr>
          <p:nvPr/>
        </p:nvSpPr>
        <p:spPr bwMode="auto">
          <a:xfrm>
            <a:off x="45735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733" name="Rectangle 228"/>
          <p:cNvSpPr>
            <a:spLocks noChangeAspect="1" noChangeArrowheads="1"/>
          </p:cNvSpPr>
          <p:nvPr/>
        </p:nvSpPr>
        <p:spPr bwMode="auto">
          <a:xfrm>
            <a:off x="46053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734" name="Oval 229"/>
          <p:cNvSpPr>
            <a:spLocks noChangeAspect="1" noChangeArrowheads="1"/>
          </p:cNvSpPr>
          <p:nvPr/>
        </p:nvSpPr>
        <p:spPr bwMode="auto">
          <a:xfrm>
            <a:off x="45878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735" name="Rectangle 230"/>
          <p:cNvSpPr>
            <a:spLocks noChangeAspect="1" noChangeArrowheads="1"/>
          </p:cNvSpPr>
          <p:nvPr/>
        </p:nvSpPr>
        <p:spPr bwMode="auto">
          <a:xfrm>
            <a:off x="46212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5736" name="Line 231"/>
          <p:cNvSpPr>
            <a:spLocks noChangeAspect="1" noChangeShapeType="1"/>
          </p:cNvSpPr>
          <p:nvPr/>
        </p:nvSpPr>
        <p:spPr bwMode="auto">
          <a:xfrm>
            <a:off x="3836988" y="1978025"/>
            <a:ext cx="119538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4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4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4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94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94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4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9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9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94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94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94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9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9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9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9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9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9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9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9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9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9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9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9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9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9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9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9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9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9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49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49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9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9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9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494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94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684" grpId="0" animBg="1"/>
      <p:bldP spid="494698" grpId="0" animBg="1"/>
      <p:bldP spid="494699" grpId="0"/>
      <p:bldP spid="494700" grpId="0" animBg="1"/>
      <p:bldP spid="494701" grpId="0"/>
      <p:bldP spid="494702" grpId="0" animBg="1"/>
      <p:bldP spid="494703" grpId="0"/>
      <p:bldP spid="494704" grpId="0" animBg="1"/>
      <p:bldP spid="494705" grpId="0"/>
      <p:bldP spid="494706" grpId="0" animBg="1"/>
      <p:bldP spid="494707" grpId="0"/>
      <p:bldP spid="494708" grpId="0" animBg="1"/>
      <p:bldP spid="494709" grpId="0"/>
      <p:bldP spid="494710" grpId="0" animBg="1"/>
      <p:bldP spid="494711" grpId="0"/>
      <p:bldP spid="494712" grpId="0" animBg="1"/>
      <p:bldP spid="494713" grpId="0"/>
      <p:bldP spid="494714" grpId="0" animBg="1"/>
      <p:bldP spid="494721" grpId="0" animBg="1"/>
      <p:bldP spid="494724" grpId="0" animBg="1"/>
      <p:bldP spid="494728" grpId="0"/>
      <p:bldP spid="4947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A5FDD7-F40B-4E7D-9F6E-75A4E2D42644}" type="slidenum">
              <a:rPr lang="en-US" altLang="de-DE" sz="1000">
                <a:solidFill>
                  <a:srgbClr val="C0C0C0"/>
                </a:solidFill>
              </a:rPr>
              <a:pPr/>
              <a:t>25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6627" name="Text Box 32"/>
          <p:cNvSpPr txBox="1">
            <a:spLocks noChangeAspect="1" noChangeArrowheads="1"/>
          </p:cNvSpPr>
          <p:nvPr/>
        </p:nvSpPr>
        <p:spPr bwMode="auto">
          <a:xfrm>
            <a:off x="455613" y="3333750"/>
            <a:ext cx="1252537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9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1,2,3,4,5,6,7,8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496673" name="Line 33"/>
          <p:cNvSpPr>
            <a:spLocks noChangeAspect="1" noChangeShapeType="1"/>
          </p:cNvSpPr>
          <p:nvPr/>
        </p:nvSpPr>
        <p:spPr bwMode="auto">
          <a:xfrm>
            <a:off x="8215313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74" name="Line 34"/>
          <p:cNvSpPr>
            <a:spLocks noChangeAspect="1" noChangeShapeType="1"/>
          </p:cNvSpPr>
          <p:nvPr/>
        </p:nvSpPr>
        <p:spPr bwMode="auto">
          <a:xfrm>
            <a:off x="8220075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75" name="Line 35"/>
          <p:cNvSpPr>
            <a:spLocks noChangeAspect="1" noChangeShapeType="1"/>
          </p:cNvSpPr>
          <p:nvPr/>
        </p:nvSpPr>
        <p:spPr bwMode="auto">
          <a:xfrm>
            <a:off x="7585075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76" name="Line 36"/>
          <p:cNvSpPr>
            <a:spLocks noChangeAspect="1" noChangeShapeType="1"/>
          </p:cNvSpPr>
          <p:nvPr/>
        </p:nvSpPr>
        <p:spPr bwMode="auto">
          <a:xfrm>
            <a:off x="7585075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77" name="Line 37"/>
          <p:cNvSpPr>
            <a:spLocks noChangeAspect="1" noChangeShapeType="1"/>
          </p:cNvSpPr>
          <p:nvPr/>
        </p:nvSpPr>
        <p:spPr bwMode="auto">
          <a:xfrm flipH="1">
            <a:off x="7631113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78" name="Line 38"/>
          <p:cNvSpPr>
            <a:spLocks noChangeAspect="1" noChangeShapeType="1"/>
          </p:cNvSpPr>
          <p:nvPr/>
        </p:nvSpPr>
        <p:spPr bwMode="auto">
          <a:xfrm flipH="1">
            <a:off x="7616825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79" name="Line 39"/>
          <p:cNvSpPr>
            <a:spLocks noChangeAspect="1" noChangeShapeType="1"/>
          </p:cNvSpPr>
          <p:nvPr/>
        </p:nvSpPr>
        <p:spPr bwMode="auto">
          <a:xfrm flipH="1">
            <a:off x="7605713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80" name="Line 40"/>
          <p:cNvSpPr>
            <a:spLocks noChangeAspect="1" noChangeShapeType="1"/>
          </p:cNvSpPr>
          <p:nvPr/>
        </p:nvSpPr>
        <p:spPr bwMode="auto">
          <a:xfrm>
            <a:off x="7521575" y="2203450"/>
            <a:ext cx="625475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81" name="Line 41"/>
          <p:cNvSpPr>
            <a:spLocks noChangeAspect="1" noChangeShapeType="1"/>
          </p:cNvSpPr>
          <p:nvPr/>
        </p:nvSpPr>
        <p:spPr bwMode="auto">
          <a:xfrm>
            <a:off x="7588250" y="1152525"/>
            <a:ext cx="627063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82" name="Line 42"/>
          <p:cNvSpPr>
            <a:spLocks noChangeAspect="1" noChangeShapeType="1"/>
          </p:cNvSpPr>
          <p:nvPr/>
        </p:nvSpPr>
        <p:spPr bwMode="auto">
          <a:xfrm>
            <a:off x="7646988" y="1693863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83" name="Line 43"/>
          <p:cNvSpPr>
            <a:spLocks noChangeAspect="1" noChangeShapeType="1"/>
          </p:cNvSpPr>
          <p:nvPr/>
        </p:nvSpPr>
        <p:spPr bwMode="auto">
          <a:xfrm>
            <a:off x="7618413" y="2238375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84" name="Line 44"/>
          <p:cNvSpPr>
            <a:spLocks noChangeAspect="1" noChangeShapeType="1"/>
          </p:cNvSpPr>
          <p:nvPr/>
        </p:nvSpPr>
        <p:spPr bwMode="auto">
          <a:xfrm>
            <a:off x="7621588" y="27971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85" name="Line 45"/>
          <p:cNvSpPr>
            <a:spLocks noChangeAspect="1" noChangeShapeType="1"/>
          </p:cNvSpPr>
          <p:nvPr/>
        </p:nvSpPr>
        <p:spPr bwMode="auto">
          <a:xfrm>
            <a:off x="7631113" y="1162050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6686" name="Oval 46"/>
          <p:cNvSpPr>
            <a:spLocks noChangeAspect="1" noChangeArrowheads="1"/>
          </p:cNvSpPr>
          <p:nvPr/>
        </p:nvSpPr>
        <p:spPr bwMode="auto">
          <a:xfrm>
            <a:off x="7413625" y="1544638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6687" name="Rectangle 47"/>
          <p:cNvSpPr>
            <a:spLocks noChangeAspect="1" noChangeArrowheads="1"/>
          </p:cNvSpPr>
          <p:nvPr/>
        </p:nvSpPr>
        <p:spPr bwMode="auto">
          <a:xfrm>
            <a:off x="744378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2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96688" name="Oval 48"/>
          <p:cNvSpPr>
            <a:spLocks noChangeAspect="1" noChangeArrowheads="1"/>
          </p:cNvSpPr>
          <p:nvPr/>
        </p:nvSpPr>
        <p:spPr bwMode="auto">
          <a:xfrm>
            <a:off x="8050213" y="1000125"/>
            <a:ext cx="325437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6689" name="Rectangle 49"/>
          <p:cNvSpPr>
            <a:spLocks noChangeAspect="1" noChangeArrowheads="1"/>
          </p:cNvSpPr>
          <p:nvPr/>
        </p:nvSpPr>
        <p:spPr bwMode="auto">
          <a:xfrm>
            <a:off x="8081963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496690" name="Oval 50"/>
          <p:cNvSpPr>
            <a:spLocks noChangeAspect="1" noChangeArrowheads="1"/>
          </p:cNvSpPr>
          <p:nvPr/>
        </p:nvSpPr>
        <p:spPr bwMode="auto">
          <a:xfrm>
            <a:off x="8064500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6691" name="Rectangle 51"/>
          <p:cNvSpPr>
            <a:spLocks noChangeAspect="1" noChangeArrowheads="1"/>
          </p:cNvSpPr>
          <p:nvPr/>
        </p:nvSpPr>
        <p:spPr bwMode="auto">
          <a:xfrm>
            <a:off x="8081963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6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496692" name="Oval 52"/>
          <p:cNvSpPr>
            <a:spLocks noChangeAspect="1" noChangeArrowheads="1"/>
          </p:cNvSpPr>
          <p:nvPr/>
        </p:nvSpPr>
        <p:spPr bwMode="auto">
          <a:xfrm>
            <a:off x="7413625" y="2087563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6693" name="Rectangle 53"/>
          <p:cNvSpPr>
            <a:spLocks noChangeAspect="1" noChangeArrowheads="1"/>
          </p:cNvSpPr>
          <p:nvPr/>
        </p:nvSpPr>
        <p:spPr bwMode="auto">
          <a:xfrm>
            <a:off x="7450138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96694" name="Oval 54"/>
          <p:cNvSpPr>
            <a:spLocks noChangeAspect="1" noChangeArrowheads="1"/>
          </p:cNvSpPr>
          <p:nvPr/>
        </p:nvSpPr>
        <p:spPr bwMode="auto">
          <a:xfrm>
            <a:off x="7427913" y="1000125"/>
            <a:ext cx="327025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6695" name="Rectangle 55"/>
          <p:cNvSpPr>
            <a:spLocks noChangeAspect="1" noChangeArrowheads="1"/>
          </p:cNvSpPr>
          <p:nvPr/>
        </p:nvSpPr>
        <p:spPr bwMode="auto">
          <a:xfrm>
            <a:off x="7456488" y="103822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1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96696" name="Oval 56"/>
          <p:cNvSpPr>
            <a:spLocks noChangeAspect="1" noChangeArrowheads="1"/>
          </p:cNvSpPr>
          <p:nvPr/>
        </p:nvSpPr>
        <p:spPr bwMode="auto">
          <a:xfrm>
            <a:off x="741362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6697" name="Rectangle 57"/>
          <p:cNvSpPr>
            <a:spLocks noChangeAspect="1" noChangeArrowheads="1"/>
          </p:cNvSpPr>
          <p:nvPr/>
        </p:nvSpPr>
        <p:spPr bwMode="auto">
          <a:xfrm>
            <a:off x="7445375" y="26622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4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96698" name="Oval 58"/>
          <p:cNvSpPr>
            <a:spLocks noChangeAspect="1" noChangeArrowheads="1"/>
          </p:cNvSpPr>
          <p:nvPr/>
        </p:nvSpPr>
        <p:spPr bwMode="auto">
          <a:xfrm>
            <a:off x="8050213" y="2087563"/>
            <a:ext cx="325437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6699" name="Rectangle 59"/>
          <p:cNvSpPr>
            <a:spLocks noChangeAspect="1" noChangeArrowheads="1"/>
          </p:cNvSpPr>
          <p:nvPr/>
        </p:nvSpPr>
        <p:spPr bwMode="auto">
          <a:xfrm>
            <a:off x="808196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7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496700" name="Oval 60"/>
          <p:cNvSpPr>
            <a:spLocks noChangeAspect="1" noChangeArrowheads="1"/>
          </p:cNvSpPr>
          <p:nvPr/>
        </p:nvSpPr>
        <p:spPr bwMode="auto">
          <a:xfrm>
            <a:off x="8064500" y="2630488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6701" name="Rectangle 61"/>
          <p:cNvSpPr>
            <a:spLocks noChangeAspect="1" noChangeArrowheads="1"/>
          </p:cNvSpPr>
          <p:nvPr/>
        </p:nvSpPr>
        <p:spPr bwMode="auto">
          <a:xfrm>
            <a:off x="8099425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8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496702" name="Text Box 62"/>
          <p:cNvSpPr txBox="1">
            <a:spLocks noChangeAspect="1" noChangeArrowheads="1"/>
          </p:cNvSpPr>
          <p:nvPr/>
        </p:nvSpPr>
        <p:spPr bwMode="auto">
          <a:xfrm>
            <a:off x="7313613" y="3333750"/>
            <a:ext cx="984250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9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26658" name="Text Box 92"/>
          <p:cNvSpPr txBox="1">
            <a:spLocks noChangeAspect="1" noChangeArrowheads="1"/>
          </p:cNvSpPr>
          <p:nvPr/>
        </p:nvSpPr>
        <p:spPr bwMode="auto">
          <a:xfrm>
            <a:off x="2182813" y="3333750"/>
            <a:ext cx="984250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6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1,2,4,6,7,8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6659" name="Text Box 122"/>
          <p:cNvSpPr txBox="1">
            <a:spLocks noChangeAspect="1" noChangeArrowheads="1"/>
          </p:cNvSpPr>
          <p:nvPr/>
        </p:nvSpPr>
        <p:spPr bwMode="auto">
          <a:xfrm>
            <a:off x="3922713" y="3333750"/>
            <a:ext cx="984250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1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1,2,7,8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6660" name="Text Box 152"/>
          <p:cNvSpPr txBox="1">
            <a:spLocks noChangeAspect="1" noChangeArrowheads="1"/>
          </p:cNvSpPr>
          <p:nvPr/>
        </p:nvSpPr>
        <p:spPr bwMode="auto">
          <a:xfrm>
            <a:off x="5681663" y="3333750"/>
            <a:ext cx="984250" cy="6905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Cut cost: 7</a:t>
            </a:r>
          </a:p>
          <a:p>
            <a:pPr algn="l" eaLnBrk="1" hangingPunct="1">
              <a:lnSpc>
                <a:spcPct val="100000"/>
              </a:lnSpc>
            </a:pPr>
            <a:r>
              <a:rPr lang="de-DE" altLang="de-DE" sz="1300"/>
              <a:t>Not fixed: </a:t>
            </a:r>
            <a:br>
              <a:rPr lang="de-DE" altLang="de-DE" sz="1300"/>
            </a:br>
            <a:r>
              <a:rPr lang="de-DE" altLang="de-DE" sz="1300"/>
              <a:t>2,8</a:t>
            </a: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496797" name="Line 157"/>
          <p:cNvSpPr>
            <a:spLocks noChangeAspect="1" noChangeShapeType="1"/>
          </p:cNvSpPr>
          <p:nvPr/>
        </p:nvSpPr>
        <p:spPr bwMode="auto">
          <a:xfrm>
            <a:off x="7899400" y="865188"/>
            <a:ext cx="0" cy="206533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62" name="AutoShape 158"/>
          <p:cNvSpPr>
            <a:spLocks noChangeAspect="1" noChangeArrowheads="1"/>
          </p:cNvSpPr>
          <p:nvPr/>
        </p:nvSpPr>
        <p:spPr bwMode="auto">
          <a:xfrm>
            <a:off x="685800" y="4151313"/>
            <a:ext cx="1630363" cy="327025"/>
          </a:xfrm>
          <a:prstGeom prst="curvedUpArrow">
            <a:avLst>
              <a:gd name="adj1" fmla="val 99709"/>
              <a:gd name="adj2" fmla="val 199418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63" name="AutoShape 159"/>
          <p:cNvSpPr>
            <a:spLocks noChangeAspect="1" noChangeArrowheads="1"/>
          </p:cNvSpPr>
          <p:nvPr/>
        </p:nvSpPr>
        <p:spPr bwMode="auto">
          <a:xfrm>
            <a:off x="2589213" y="4151313"/>
            <a:ext cx="1630362" cy="327025"/>
          </a:xfrm>
          <a:prstGeom prst="curvedUpArrow">
            <a:avLst>
              <a:gd name="adj1" fmla="val 99709"/>
              <a:gd name="adj2" fmla="val 199417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64" name="AutoShape 160"/>
          <p:cNvSpPr>
            <a:spLocks noChangeAspect="1" noChangeArrowheads="1"/>
          </p:cNvSpPr>
          <p:nvPr/>
        </p:nvSpPr>
        <p:spPr bwMode="auto">
          <a:xfrm>
            <a:off x="4495800" y="4151313"/>
            <a:ext cx="1630363" cy="327025"/>
          </a:xfrm>
          <a:prstGeom prst="curvedUpArrow">
            <a:avLst>
              <a:gd name="adj1" fmla="val 99709"/>
              <a:gd name="adj2" fmla="val 199418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6801" name="AutoShape 161"/>
          <p:cNvSpPr>
            <a:spLocks noChangeAspect="1" noChangeArrowheads="1"/>
          </p:cNvSpPr>
          <p:nvPr/>
        </p:nvSpPr>
        <p:spPr bwMode="auto">
          <a:xfrm>
            <a:off x="6400800" y="4151313"/>
            <a:ext cx="1628775" cy="327025"/>
          </a:xfrm>
          <a:prstGeom prst="curvedUpArrow">
            <a:avLst>
              <a:gd name="adj1" fmla="val 99612"/>
              <a:gd name="adj2" fmla="val 199223"/>
              <a:gd name="adj3" fmla="val 33333"/>
            </a:avLst>
          </a:prstGeom>
          <a:gradFill rotWithShape="1">
            <a:gsLst>
              <a:gs pos="0">
                <a:srgbClr val="CCC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66" name="Text Box 162"/>
          <p:cNvSpPr txBox="1">
            <a:spLocks noChangeArrowheads="1"/>
          </p:cNvSpPr>
          <p:nvPr/>
        </p:nvSpPr>
        <p:spPr bwMode="auto">
          <a:xfrm>
            <a:off x="684213" y="4667250"/>
            <a:ext cx="1684337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(5) = 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(6) = 2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(3) = 2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(4)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2+1-0 = 3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(3,5)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 </a:t>
            </a:r>
            <a:r>
              <a:rPr lang="en-US" altLang="zh-CN" sz="1300">
                <a:ea typeface="宋体" panose="02010600030101010101" pitchFamily="2" charset="-122"/>
              </a:rPr>
              <a:t>=3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6667" name="Text Box 163"/>
          <p:cNvSpPr txBox="1">
            <a:spLocks noChangeArrowheads="1"/>
          </p:cNvSpPr>
          <p:nvPr/>
        </p:nvSpPr>
        <p:spPr bwMode="auto">
          <a:xfrm>
            <a:off x="2589213" y="4667250"/>
            <a:ext cx="1700212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-1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(6) = 2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-1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(4) = 3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= 3+2-0 = 5</a:t>
            </a:r>
            <a:endParaRPr lang="en-US" altLang="zh-CN" sz="1300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>
                <a:ea typeface="宋体" panose="02010600030101010101" pitchFamily="2" charset="-122"/>
              </a:rPr>
              <a:t>Swap (4,6)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 i="1" baseline="-250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</a:rPr>
              <a:t>=8</a:t>
            </a:r>
          </a:p>
        </p:txBody>
      </p:sp>
      <p:sp>
        <p:nvSpPr>
          <p:cNvPr id="26668" name="Text Box 164"/>
          <p:cNvSpPr txBox="1">
            <a:spLocks noChangeArrowheads="1"/>
          </p:cNvSpPr>
          <p:nvPr/>
        </p:nvSpPr>
        <p:spPr bwMode="auto">
          <a:xfrm>
            <a:off x="4495800" y="4667250"/>
            <a:ext cx="1658938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(1) = -3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(7)=-3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-3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(8)=-3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r>
              <a:rPr lang="en-US" altLang="zh-CN" sz="1300" b="1">
                <a:ea typeface="宋体" panose="02010600030101010101" pitchFamily="2" charset="-122"/>
              </a:rPr>
              <a:t/>
            </a:r>
            <a:br>
              <a:rPr lang="en-US" altLang="zh-CN" sz="1300" b="1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>
                <a:ea typeface="宋体" panose="02010600030101010101" pitchFamily="2" charset="-122"/>
              </a:rPr>
              <a:t> = -3-3-0 = -6</a:t>
            </a:r>
            <a:endParaRPr lang="en-US" altLang="zh-CN" sz="1300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(1,7)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>
                <a:ea typeface="宋体" panose="02010600030101010101" pitchFamily="2" charset="-122"/>
              </a:rPr>
              <a:t>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 i="1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</a:rPr>
              <a:t>= 2</a:t>
            </a:r>
          </a:p>
        </p:txBody>
      </p:sp>
      <p:sp>
        <p:nvSpPr>
          <p:cNvPr id="26669" name="Text Box 165"/>
          <p:cNvSpPr txBox="1">
            <a:spLocks noChangeArrowheads="1"/>
          </p:cNvSpPr>
          <p:nvPr/>
        </p:nvSpPr>
        <p:spPr bwMode="auto">
          <a:xfrm>
            <a:off x="6400800" y="4667250"/>
            <a:ext cx="1676400" cy="165893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(2) = -1</a:t>
            </a:r>
            <a:r>
              <a:rPr lang="en-US" altLang="zh-CN" sz="1300">
                <a:ea typeface="宋体" panose="02010600030101010101" pitchFamily="2" charset="-122"/>
              </a:rPr>
              <a:t>      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(8)=-1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4</a:t>
            </a:r>
            <a:r>
              <a:rPr lang="en-US" altLang="zh-CN" sz="1300">
                <a:ea typeface="宋体" panose="02010600030101010101" pitchFamily="2" charset="-122"/>
              </a:rPr>
              <a:t> = -1-1-0 = -2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>
                <a:ea typeface="宋体" panose="02010600030101010101" pitchFamily="2" charset="-122"/>
              </a:rPr>
              <a:t>Swap (2,8)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4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4</a:t>
            </a:r>
            <a:r>
              <a:rPr lang="en-US" altLang="zh-CN" sz="1300">
                <a:ea typeface="宋体" panose="02010600030101010101" pitchFamily="2" charset="-122"/>
              </a:rPr>
              <a:t> = 0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26670" name="Rectangle 16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2.4.1  Kernighan-Lin (KL) Algorithm – Example </a:t>
            </a:r>
          </a:p>
        </p:txBody>
      </p:sp>
      <p:sp>
        <p:nvSpPr>
          <p:cNvPr id="26671" name="Line 167"/>
          <p:cNvSpPr>
            <a:spLocks noChangeAspect="1" noChangeShapeType="1"/>
          </p:cNvSpPr>
          <p:nvPr/>
        </p:nvSpPr>
        <p:spPr bwMode="auto">
          <a:xfrm>
            <a:off x="12700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2" name="Line 168"/>
          <p:cNvSpPr>
            <a:spLocks noChangeAspect="1" noChangeShapeType="1"/>
          </p:cNvSpPr>
          <p:nvPr/>
        </p:nvSpPr>
        <p:spPr bwMode="auto">
          <a:xfrm>
            <a:off x="12747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3" name="Line 169"/>
          <p:cNvSpPr>
            <a:spLocks noChangeAspect="1" noChangeShapeType="1"/>
          </p:cNvSpPr>
          <p:nvPr/>
        </p:nvSpPr>
        <p:spPr bwMode="auto">
          <a:xfrm>
            <a:off x="6397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4" name="Line 170"/>
          <p:cNvSpPr>
            <a:spLocks noChangeAspect="1" noChangeShapeType="1"/>
          </p:cNvSpPr>
          <p:nvPr/>
        </p:nvSpPr>
        <p:spPr bwMode="auto">
          <a:xfrm>
            <a:off x="6397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5" name="Line 171"/>
          <p:cNvSpPr>
            <a:spLocks noChangeAspect="1" noChangeShapeType="1"/>
          </p:cNvSpPr>
          <p:nvPr/>
        </p:nvSpPr>
        <p:spPr bwMode="auto">
          <a:xfrm flipH="1">
            <a:off x="685800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6" name="Line 172"/>
          <p:cNvSpPr>
            <a:spLocks noChangeAspect="1" noChangeShapeType="1"/>
          </p:cNvSpPr>
          <p:nvPr/>
        </p:nvSpPr>
        <p:spPr bwMode="auto">
          <a:xfrm flipH="1">
            <a:off x="671513" y="2266950"/>
            <a:ext cx="576262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7" name="Line 173"/>
          <p:cNvSpPr>
            <a:spLocks noChangeAspect="1" noChangeShapeType="1"/>
          </p:cNvSpPr>
          <p:nvPr/>
        </p:nvSpPr>
        <p:spPr bwMode="auto">
          <a:xfrm flipH="1">
            <a:off x="6619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8" name="Line 174"/>
          <p:cNvSpPr>
            <a:spLocks noChangeAspect="1" noChangeShapeType="1"/>
          </p:cNvSpPr>
          <p:nvPr/>
        </p:nvSpPr>
        <p:spPr bwMode="auto">
          <a:xfrm>
            <a:off x="576263" y="2203450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79" name="Line 175"/>
          <p:cNvSpPr>
            <a:spLocks noChangeAspect="1" noChangeShapeType="1"/>
          </p:cNvSpPr>
          <p:nvPr/>
        </p:nvSpPr>
        <p:spPr bwMode="auto">
          <a:xfrm>
            <a:off x="642938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80" name="Line 176"/>
          <p:cNvSpPr>
            <a:spLocks noChangeAspect="1" noChangeShapeType="1"/>
          </p:cNvSpPr>
          <p:nvPr/>
        </p:nvSpPr>
        <p:spPr bwMode="auto">
          <a:xfrm>
            <a:off x="703263" y="1693863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81" name="Line 177"/>
          <p:cNvSpPr>
            <a:spLocks noChangeAspect="1" noChangeShapeType="1"/>
          </p:cNvSpPr>
          <p:nvPr/>
        </p:nvSpPr>
        <p:spPr bwMode="auto">
          <a:xfrm>
            <a:off x="671513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82" name="Line 178"/>
          <p:cNvSpPr>
            <a:spLocks noChangeAspect="1" noChangeShapeType="1"/>
          </p:cNvSpPr>
          <p:nvPr/>
        </p:nvSpPr>
        <p:spPr bwMode="auto">
          <a:xfrm>
            <a:off x="6778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83" name="Line 179"/>
          <p:cNvSpPr>
            <a:spLocks noChangeAspect="1" noChangeShapeType="1"/>
          </p:cNvSpPr>
          <p:nvPr/>
        </p:nvSpPr>
        <p:spPr bwMode="auto">
          <a:xfrm>
            <a:off x="685800" y="1162050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84" name="Oval 180"/>
          <p:cNvSpPr>
            <a:spLocks noChangeAspect="1" noChangeArrowheads="1"/>
          </p:cNvSpPr>
          <p:nvPr/>
        </p:nvSpPr>
        <p:spPr bwMode="auto">
          <a:xfrm>
            <a:off x="4683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85" name="Rectangle 181"/>
          <p:cNvSpPr>
            <a:spLocks noChangeAspect="1" noChangeArrowheads="1"/>
          </p:cNvSpPr>
          <p:nvPr/>
        </p:nvSpPr>
        <p:spPr bwMode="auto">
          <a:xfrm>
            <a:off x="498475" y="1570038"/>
            <a:ext cx="2619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686" name="Oval 182"/>
          <p:cNvSpPr>
            <a:spLocks noChangeAspect="1" noChangeArrowheads="1"/>
          </p:cNvSpPr>
          <p:nvPr/>
        </p:nvSpPr>
        <p:spPr bwMode="auto">
          <a:xfrm>
            <a:off x="1106488" y="100012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87" name="Rectangle 183"/>
          <p:cNvSpPr>
            <a:spLocks noChangeAspect="1" noChangeArrowheads="1"/>
          </p:cNvSpPr>
          <p:nvPr/>
        </p:nvSpPr>
        <p:spPr bwMode="auto">
          <a:xfrm>
            <a:off x="1138238" y="10318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688" name="Oval 184"/>
          <p:cNvSpPr>
            <a:spLocks noChangeAspect="1" noChangeArrowheads="1"/>
          </p:cNvSpPr>
          <p:nvPr/>
        </p:nvSpPr>
        <p:spPr bwMode="auto">
          <a:xfrm>
            <a:off x="1120775" y="1544638"/>
            <a:ext cx="325438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89" name="Rectangle 185"/>
          <p:cNvSpPr>
            <a:spLocks noChangeAspect="1" noChangeArrowheads="1"/>
          </p:cNvSpPr>
          <p:nvPr/>
        </p:nvSpPr>
        <p:spPr bwMode="auto">
          <a:xfrm>
            <a:off x="11382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690" name="Oval 186"/>
          <p:cNvSpPr>
            <a:spLocks noChangeAspect="1" noChangeArrowheads="1"/>
          </p:cNvSpPr>
          <p:nvPr/>
        </p:nvSpPr>
        <p:spPr bwMode="auto">
          <a:xfrm>
            <a:off x="468313" y="2087563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91" name="Rectangle 187"/>
          <p:cNvSpPr>
            <a:spLocks noChangeAspect="1" noChangeArrowheads="1"/>
          </p:cNvSpPr>
          <p:nvPr/>
        </p:nvSpPr>
        <p:spPr bwMode="auto">
          <a:xfrm>
            <a:off x="5064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692" name="Oval 188"/>
          <p:cNvSpPr>
            <a:spLocks noChangeAspect="1" noChangeArrowheads="1"/>
          </p:cNvSpPr>
          <p:nvPr/>
        </p:nvSpPr>
        <p:spPr bwMode="auto">
          <a:xfrm>
            <a:off x="484188" y="1000125"/>
            <a:ext cx="323850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93" name="Rectangle 189"/>
          <p:cNvSpPr>
            <a:spLocks noChangeAspect="1" noChangeArrowheads="1"/>
          </p:cNvSpPr>
          <p:nvPr/>
        </p:nvSpPr>
        <p:spPr bwMode="auto">
          <a:xfrm>
            <a:off x="512763" y="1036638"/>
            <a:ext cx="2587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694" name="Oval 190"/>
          <p:cNvSpPr>
            <a:spLocks noChangeAspect="1" noChangeArrowheads="1"/>
          </p:cNvSpPr>
          <p:nvPr/>
        </p:nvSpPr>
        <p:spPr bwMode="auto">
          <a:xfrm>
            <a:off x="468313" y="2630488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95" name="Rectangle 191"/>
          <p:cNvSpPr>
            <a:spLocks noChangeAspect="1" noChangeArrowheads="1"/>
          </p:cNvSpPr>
          <p:nvPr/>
        </p:nvSpPr>
        <p:spPr bwMode="auto">
          <a:xfrm>
            <a:off x="5000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696" name="Oval 192"/>
          <p:cNvSpPr>
            <a:spLocks noChangeAspect="1" noChangeArrowheads="1"/>
          </p:cNvSpPr>
          <p:nvPr/>
        </p:nvSpPr>
        <p:spPr bwMode="auto">
          <a:xfrm>
            <a:off x="11064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97" name="Rectangle 193"/>
          <p:cNvSpPr>
            <a:spLocks noChangeAspect="1" noChangeArrowheads="1"/>
          </p:cNvSpPr>
          <p:nvPr/>
        </p:nvSpPr>
        <p:spPr bwMode="auto">
          <a:xfrm>
            <a:off x="11382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698" name="Oval 194"/>
          <p:cNvSpPr>
            <a:spLocks noChangeAspect="1" noChangeArrowheads="1"/>
          </p:cNvSpPr>
          <p:nvPr/>
        </p:nvSpPr>
        <p:spPr bwMode="auto">
          <a:xfrm>
            <a:off x="11207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99" name="Rectangle 195"/>
          <p:cNvSpPr>
            <a:spLocks noChangeAspect="1" noChangeArrowheads="1"/>
          </p:cNvSpPr>
          <p:nvPr/>
        </p:nvSpPr>
        <p:spPr bwMode="auto">
          <a:xfrm>
            <a:off x="11541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00" name="Line 196"/>
          <p:cNvSpPr>
            <a:spLocks noChangeAspect="1" noChangeShapeType="1"/>
          </p:cNvSpPr>
          <p:nvPr/>
        </p:nvSpPr>
        <p:spPr bwMode="auto">
          <a:xfrm>
            <a:off x="968375" y="892175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01" name="Line 197"/>
          <p:cNvSpPr>
            <a:spLocks noChangeAspect="1" noChangeShapeType="1"/>
          </p:cNvSpPr>
          <p:nvPr/>
        </p:nvSpPr>
        <p:spPr bwMode="auto">
          <a:xfrm>
            <a:off x="3000375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02" name="Line 198"/>
          <p:cNvSpPr>
            <a:spLocks noChangeAspect="1" noChangeShapeType="1"/>
          </p:cNvSpPr>
          <p:nvPr/>
        </p:nvSpPr>
        <p:spPr bwMode="auto">
          <a:xfrm>
            <a:off x="3005138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03" name="Line 199"/>
          <p:cNvSpPr>
            <a:spLocks noChangeAspect="1" noChangeShapeType="1"/>
          </p:cNvSpPr>
          <p:nvPr/>
        </p:nvSpPr>
        <p:spPr bwMode="auto">
          <a:xfrm>
            <a:off x="2370138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04" name="Line 200"/>
          <p:cNvSpPr>
            <a:spLocks noChangeAspect="1" noChangeShapeType="1"/>
          </p:cNvSpPr>
          <p:nvPr/>
        </p:nvSpPr>
        <p:spPr bwMode="auto">
          <a:xfrm>
            <a:off x="2370138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05" name="Line 201"/>
          <p:cNvSpPr>
            <a:spLocks noChangeAspect="1" noChangeShapeType="1"/>
          </p:cNvSpPr>
          <p:nvPr/>
        </p:nvSpPr>
        <p:spPr bwMode="auto">
          <a:xfrm flipH="1">
            <a:off x="2414588" y="1701800"/>
            <a:ext cx="576262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06" name="Line 202"/>
          <p:cNvSpPr>
            <a:spLocks noChangeAspect="1" noChangeShapeType="1"/>
          </p:cNvSpPr>
          <p:nvPr/>
        </p:nvSpPr>
        <p:spPr bwMode="auto">
          <a:xfrm flipH="1">
            <a:off x="2401888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07" name="Line 203"/>
          <p:cNvSpPr>
            <a:spLocks noChangeAspect="1" noChangeShapeType="1"/>
          </p:cNvSpPr>
          <p:nvPr/>
        </p:nvSpPr>
        <p:spPr bwMode="auto">
          <a:xfrm flipH="1">
            <a:off x="2390775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08" name="Line 204"/>
          <p:cNvSpPr>
            <a:spLocks noChangeAspect="1" noChangeShapeType="1"/>
          </p:cNvSpPr>
          <p:nvPr/>
        </p:nvSpPr>
        <p:spPr bwMode="auto">
          <a:xfrm>
            <a:off x="2305050" y="2203450"/>
            <a:ext cx="627063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09" name="Line 205"/>
          <p:cNvSpPr>
            <a:spLocks noChangeAspect="1" noChangeShapeType="1"/>
          </p:cNvSpPr>
          <p:nvPr/>
        </p:nvSpPr>
        <p:spPr bwMode="auto">
          <a:xfrm>
            <a:off x="2373313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10" name="Line 206"/>
          <p:cNvSpPr>
            <a:spLocks noChangeAspect="1" noChangeShapeType="1"/>
          </p:cNvSpPr>
          <p:nvPr/>
        </p:nvSpPr>
        <p:spPr bwMode="auto">
          <a:xfrm>
            <a:off x="2432050" y="16938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11" name="Line 207"/>
          <p:cNvSpPr>
            <a:spLocks noChangeAspect="1" noChangeShapeType="1"/>
          </p:cNvSpPr>
          <p:nvPr/>
        </p:nvSpPr>
        <p:spPr bwMode="auto">
          <a:xfrm>
            <a:off x="2401888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12" name="Line 208"/>
          <p:cNvSpPr>
            <a:spLocks noChangeAspect="1" noChangeShapeType="1"/>
          </p:cNvSpPr>
          <p:nvPr/>
        </p:nvSpPr>
        <p:spPr bwMode="auto">
          <a:xfrm>
            <a:off x="2406650" y="2797175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13" name="Line 209"/>
          <p:cNvSpPr>
            <a:spLocks noChangeAspect="1" noChangeShapeType="1"/>
          </p:cNvSpPr>
          <p:nvPr/>
        </p:nvSpPr>
        <p:spPr bwMode="auto">
          <a:xfrm>
            <a:off x="2414588" y="1162050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14" name="Oval 210"/>
          <p:cNvSpPr>
            <a:spLocks noChangeAspect="1" noChangeArrowheads="1"/>
          </p:cNvSpPr>
          <p:nvPr/>
        </p:nvSpPr>
        <p:spPr bwMode="auto">
          <a:xfrm>
            <a:off x="2198688" y="1544638"/>
            <a:ext cx="325437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15" name="Rectangle 211"/>
          <p:cNvSpPr>
            <a:spLocks noChangeAspect="1" noChangeArrowheads="1"/>
          </p:cNvSpPr>
          <p:nvPr/>
        </p:nvSpPr>
        <p:spPr bwMode="auto">
          <a:xfrm>
            <a:off x="2228850" y="1570038"/>
            <a:ext cx="26035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16" name="Oval 212"/>
          <p:cNvSpPr>
            <a:spLocks noChangeAspect="1" noChangeArrowheads="1"/>
          </p:cNvSpPr>
          <p:nvPr/>
        </p:nvSpPr>
        <p:spPr bwMode="auto">
          <a:xfrm>
            <a:off x="28352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500"/>
          </a:p>
        </p:txBody>
      </p:sp>
      <p:sp>
        <p:nvSpPr>
          <p:cNvPr id="26717" name="Rectangle 213"/>
          <p:cNvSpPr>
            <a:spLocks noChangeAspect="1" noChangeArrowheads="1"/>
          </p:cNvSpPr>
          <p:nvPr/>
        </p:nvSpPr>
        <p:spPr bwMode="auto">
          <a:xfrm>
            <a:off x="2867025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18" name="Oval 214"/>
          <p:cNvSpPr>
            <a:spLocks noChangeAspect="1" noChangeArrowheads="1"/>
          </p:cNvSpPr>
          <p:nvPr/>
        </p:nvSpPr>
        <p:spPr bwMode="auto">
          <a:xfrm>
            <a:off x="2849563" y="1544638"/>
            <a:ext cx="327025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19" name="Rectangle 215"/>
          <p:cNvSpPr>
            <a:spLocks noChangeAspect="1" noChangeArrowheads="1"/>
          </p:cNvSpPr>
          <p:nvPr/>
        </p:nvSpPr>
        <p:spPr bwMode="auto">
          <a:xfrm>
            <a:off x="2867025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20" name="Oval 216"/>
          <p:cNvSpPr>
            <a:spLocks noChangeAspect="1" noChangeArrowheads="1"/>
          </p:cNvSpPr>
          <p:nvPr/>
        </p:nvSpPr>
        <p:spPr bwMode="auto">
          <a:xfrm>
            <a:off x="21986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21" name="Rectangle 217"/>
          <p:cNvSpPr>
            <a:spLocks noChangeAspect="1" noChangeArrowheads="1"/>
          </p:cNvSpPr>
          <p:nvPr/>
        </p:nvSpPr>
        <p:spPr bwMode="auto">
          <a:xfrm>
            <a:off x="2235200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22" name="Oval 218"/>
          <p:cNvSpPr>
            <a:spLocks noChangeAspect="1" noChangeArrowheads="1"/>
          </p:cNvSpPr>
          <p:nvPr/>
        </p:nvSpPr>
        <p:spPr bwMode="auto">
          <a:xfrm>
            <a:off x="2212975" y="1000125"/>
            <a:ext cx="325438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23" name="Rectangle 219"/>
          <p:cNvSpPr>
            <a:spLocks noChangeAspect="1" noChangeArrowheads="1"/>
          </p:cNvSpPr>
          <p:nvPr/>
        </p:nvSpPr>
        <p:spPr bwMode="auto">
          <a:xfrm>
            <a:off x="2241550" y="1036638"/>
            <a:ext cx="2587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24" name="Oval 220"/>
          <p:cNvSpPr>
            <a:spLocks noChangeAspect="1" noChangeArrowheads="1"/>
          </p:cNvSpPr>
          <p:nvPr/>
        </p:nvSpPr>
        <p:spPr bwMode="auto">
          <a:xfrm>
            <a:off x="2198688" y="2630488"/>
            <a:ext cx="325437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25" name="Rectangle 221"/>
          <p:cNvSpPr>
            <a:spLocks noChangeAspect="1" noChangeArrowheads="1"/>
          </p:cNvSpPr>
          <p:nvPr/>
        </p:nvSpPr>
        <p:spPr bwMode="auto">
          <a:xfrm>
            <a:off x="2230438" y="26622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26" name="Oval 222"/>
          <p:cNvSpPr>
            <a:spLocks noChangeAspect="1" noChangeArrowheads="1"/>
          </p:cNvSpPr>
          <p:nvPr/>
        </p:nvSpPr>
        <p:spPr bwMode="auto">
          <a:xfrm>
            <a:off x="2835275" y="2087563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27" name="Rectangle 223"/>
          <p:cNvSpPr>
            <a:spLocks noChangeAspect="1" noChangeArrowheads="1"/>
          </p:cNvSpPr>
          <p:nvPr/>
        </p:nvSpPr>
        <p:spPr bwMode="auto">
          <a:xfrm>
            <a:off x="2867025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28" name="Oval 224"/>
          <p:cNvSpPr>
            <a:spLocks noChangeAspect="1" noChangeArrowheads="1"/>
          </p:cNvSpPr>
          <p:nvPr/>
        </p:nvSpPr>
        <p:spPr bwMode="auto">
          <a:xfrm>
            <a:off x="2849563" y="2630488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29" name="Rectangle 225"/>
          <p:cNvSpPr>
            <a:spLocks noChangeAspect="1" noChangeArrowheads="1"/>
          </p:cNvSpPr>
          <p:nvPr/>
        </p:nvSpPr>
        <p:spPr bwMode="auto">
          <a:xfrm>
            <a:off x="2884488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30" name="Freeform 226"/>
          <p:cNvSpPr>
            <a:spLocks noChangeAspect="1"/>
          </p:cNvSpPr>
          <p:nvPr/>
        </p:nvSpPr>
        <p:spPr bwMode="auto">
          <a:xfrm>
            <a:off x="1936750" y="1381125"/>
            <a:ext cx="1247775" cy="1574800"/>
          </a:xfrm>
          <a:custGeom>
            <a:avLst/>
            <a:gdLst>
              <a:gd name="T0" fmla="*/ 1247775 w 1304"/>
              <a:gd name="T1" fmla="*/ 54601 h 1644"/>
              <a:gd name="T2" fmla="*/ 922435 w 1304"/>
              <a:gd name="T3" fmla="*/ 54601 h 1644"/>
              <a:gd name="T4" fmla="*/ 705223 w 1304"/>
              <a:gd name="T5" fmla="*/ 380289 h 1644"/>
              <a:gd name="T6" fmla="*/ 488010 w 1304"/>
              <a:gd name="T7" fmla="*/ 597734 h 1644"/>
              <a:gd name="T8" fmla="*/ 162670 w 1304"/>
              <a:gd name="T9" fmla="*/ 597734 h 1644"/>
              <a:gd name="T10" fmla="*/ 54542 w 1304"/>
              <a:gd name="T11" fmla="*/ 1031666 h 1644"/>
              <a:gd name="T12" fmla="*/ 488010 w 1304"/>
              <a:gd name="T13" fmla="*/ 1140868 h 1644"/>
              <a:gd name="T14" fmla="*/ 813350 w 1304"/>
              <a:gd name="T15" fmla="*/ 1574800 h 16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04" h="1644">
                <a:moveTo>
                  <a:pt x="1304" y="57"/>
                </a:moveTo>
                <a:cubicBezTo>
                  <a:pt x="1181" y="28"/>
                  <a:pt x="1058" y="0"/>
                  <a:pt x="964" y="57"/>
                </a:cubicBezTo>
                <a:cubicBezTo>
                  <a:pt x="870" y="114"/>
                  <a:pt x="813" y="302"/>
                  <a:pt x="737" y="397"/>
                </a:cubicBezTo>
                <a:cubicBezTo>
                  <a:pt x="661" y="492"/>
                  <a:pt x="604" y="586"/>
                  <a:pt x="510" y="624"/>
                </a:cubicBezTo>
                <a:cubicBezTo>
                  <a:pt x="416" y="662"/>
                  <a:pt x="245" y="549"/>
                  <a:pt x="170" y="624"/>
                </a:cubicBezTo>
                <a:cubicBezTo>
                  <a:pt x="95" y="699"/>
                  <a:pt x="0" y="983"/>
                  <a:pt x="57" y="1077"/>
                </a:cubicBezTo>
                <a:cubicBezTo>
                  <a:pt x="114" y="1171"/>
                  <a:pt x="378" y="1097"/>
                  <a:pt x="510" y="1191"/>
                </a:cubicBezTo>
                <a:cubicBezTo>
                  <a:pt x="642" y="1285"/>
                  <a:pt x="746" y="1464"/>
                  <a:pt x="850" y="164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31" name="Line 227"/>
          <p:cNvSpPr>
            <a:spLocks noChangeAspect="1" noChangeShapeType="1"/>
          </p:cNvSpPr>
          <p:nvPr/>
        </p:nvSpPr>
        <p:spPr bwMode="auto">
          <a:xfrm>
            <a:off x="47371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32" name="Line 228"/>
          <p:cNvSpPr>
            <a:spLocks noChangeAspect="1" noChangeShapeType="1"/>
          </p:cNvSpPr>
          <p:nvPr/>
        </p:nvSpPr>
        <p:spPr bwMode="auto">
          <a:xfrm>
            <a:off x="47418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33" name="Line 229"/>
          <p:cNvSpPr>
            <a:spLocks noChangeAspect="1" noChangeShapeType="1"/>
          </p:cNvSpPr>
          <p:nvPr/>
        </p:nvSpPr>
        <p:spPr bwMode="auto">
          <a:xfrm>
            <a:off x="41068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34" name="Line 230"/>
          <p:cNvSpPr>
            <a:spLocks noChangeAspect="1" noChangeShapeType="1"/>
          </p:cNvSpPr>
          <p:nvPr/>
        </p:nvSpPr>
        <p:spPr bwMode="auto">
          <a:xfrm>
            <a:off x="41068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35" name="Line 231"/>
          <p:cNvSpPr>
            <a:spLocks noChangeAspect="1" noChangeShapeType="1"/>
          </p:cNvSpPr>
          <p:nvPr/>
        </p:nvSpPr>
        <p:spPr bwMode="auto">
          <a:xfrm flipH="1">
            <a:off x="4154488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36" name="Line 232"/>
          <p:cNvSpPr>
            <a:spLocks noChangeAspect="1" noChangeShapeType="1"/>
          </p:cNvSpPr>
          <p:nvPr/>
        </p:nvSpPr>
        <p:spPr bwMode="auto">
          <a:xfrm flipH="1">
            <a:off x="4138613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37" name="Line 233"/>
          <p:cNvSpPr>
            <a:spLocks noChangeAspect="1" noChangeShapeType="1"/>
          </p:cNvSpPr>
          <p:nvPr/>
        </p:nvSpPr>
        <p:spPr bwMode="auto">
          <a:xfrm flipH="1">
            <a:off x="41290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38" name="Line 234"/>
          <p:cNvSpPr>
            <a:spLocks noChangeAspect="1" noChangeShapeType="1"/>
          </p:cNvSpPr>
          <p:nvPr/>
        </p:nvSpPr>
        <p:spPr bwMode="auto">
          <a:xfrm>
            <a:off x="4044950" y="2203450"/>
            <a:ext cx="625475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39" name="Line 235"/>
          <p:cNvSpPr>
            <a:spLocks noChangeAspect="1" noChangeShapeType="1"/>
          </p:cNvSpPr>
          <p:nvPr/>
        </p:nvSpPr>
        <p:spPr bwMode="auto">
          <a:xfrm>
            <a:off x="4111625" y="1152525"/>
            <a:ext cx="625475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40" name="Line 236"/>
          <p:cNvSpPr>
            <a:spLocks noChangeAspect="1" noChangeShapeType="1"/>
          </p:cNvSpPr>
          <p:nvPr/>
        </p:nvSpPr>
        <p:spPr bwMode="auto">
          <a:xfrm>
            <a:off x="4168775" y="16938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41" name="Line 237"/>
          <p:cNvSpPr>
            <a:spLocks noChangeAspect="1" noChangeShapeType="1"/>
          </p:cNvSpPr>
          <p:nvPr/>
        </p:nvSpPr>
        <p:spPr bwMode="auto">
          <a:xfrm>
            <a:off x="4140200" y="22383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42" name="Line 238"/>
          <p:cNvSpPr>
            <a:spLocks noChangeAspect="1" noChangeShapeType="1"/>
          </p:cNvSpPr>
          <p:nvPr/>
        </p:nvSpPr>
        <p:spPr bwMode="auto">
          <a:xfrm>
            <a:off x="4144963" y="2797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43" name="Line 239"/>
          <p:cNvSpPr>
            <a:spLocks noChangeAspect="1" noChangeShapeType="1"/>
          </p:cNvSpPr>
          <p:nvPr/>
        </p:nvSpPr>
        <p:spPr bwMode="auto">
          <a:xfrm>
            <a:off x="4154488" y="1162050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44" name="Oval 240"/>
          <p:cNvSpPr>
            <a:spLocks noChangeAspect="1" noChangeArrowheads="1"/>
          </p:cNvSpPr>
          <p:nvPr/>
        </p:nvSpPr>
        <p:spPr bwMode="auto">
          <a:xfrm>
            <a:off x="3935413" y="1544638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45" name="Rectangle 241"/>
          <p:cNvSpPr>
            <a:spLocks noChangeAspect="1" noChangeArrowheads="1"/>
          </p:cNvSpPr>
          <p:nvPr/>
        </p:nvSpPr>
        <p:spPr bwMode="auto">
          <a:xfrm>
            <a:off x="3965575" y="1570038"/>
            <a:ext cx="26035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46" name="Oval 242"/>
          <p:cNvSpPr>
            <a:spLocks noChangeAspect="1" noChangeArrowheads="1"/>
          </p:cNvSpPr>
          <p:nvPr/>
        </p:nvSpPr>
        <p:spPr bwMode="auto">
          <a:xfrm>
            <a:off x="4573588" y="1000125"/>
            <a:ext cx="325437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47" name="Rectangle 243"/>
          <p:cNvSpPr>
            <a:spLocks noChangeAspect="1" noChangeArrowheads="1"/>
          </p:cNvSpPr>
          <p:nvPr/>
        </p:nvSpPr>
        <p:spPr bwMode="auto">
          <a:xfrm>
            <a:off x="4605338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48" name="Oval 244"/>
          <p:cNvSpPr>
            <a:spLocks noChangeAspect="1" noChangeArrowheads="1"/>
          </p:cNvSpPr>
          <p:nvPr/>
        </p:nvSpPr>
        <p:spPr bwMode="auto">
          <a:xfrm>
            <a:off x="4587875" y="1544638"/>
            <a:ext cx="325438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49" name="Rectangle 245"/>
          <p:cNvSpPr>
            <a:spLocks noChangeAspect="1" noChangeArrowheads="1"/>
          </p:cNvSpPr>
          <p:nvPr/>
        </p:nvSpPr>
        <p:spPr bwMode="auto">
          <a:xfrm>
            <a:off x="4605338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6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50" name="Oval 246"/>
          <p:cNvSpPr>
            <a:spLocks noChangeAspect="1" noChangeArrowheads="1"/>
          </p:cNvSpPr>
          <p:nvPr/>
        </p:nvSpPr>
        <p:spPr bwMode="auto">
          <a:xfrm>
            <a:off x="3935413" y="2087563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51" name="Rectangle 247"/>
          <p:cNvSpPr>
            <a:spLocks noChangeAspect="1" noChangeArrowheads="1"/>
          </p:cNvSpPr>
          <p:nvPr/>
        </p:nvSpPr>
        <p:spPr bwMode="auto">
          <a:xfrm>
            <a:off x="3973513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52" name="Oval 248"/>
          <p:cNvSpPr>
            <a:spLocks noChangeAspect="1" noChangeArrowheads="1"/>
          </p:cNvSpPr>
          <p:nvPr/>
        </p:nvSpPr>
        <p:spPr bwMode="auto">
          <a:xfrm>
            <a:off x="3951288" y="1000125"/>
            <a:ext cx="325437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53" name="Rectangle 249"/>
          <p:cNvSpPr>
            <a:spLocks noChangeAspect="1" noChangeArrowheads="1"/>
          </p:cNvSpPr>
          <p:nvPr/>
        </p:nvSpPr>
        <p:spPr bwMode="auto">
          <a:xfrm>
            <a:off x="3979863" y="10366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54" name="Oval 250"/>
          <p:cNvSpPr>
            <a:spLocks noChangeAspect="1" noChangeArrowheads="1"/>
          </p:cNvSpPr>
          <p:nvPr/>
        </p:nvSpPr>
        <p:spPr bwMode="auto">
          <a:xfrm>
            <a:off x="3935413" y="2630488"/>
            <a:ext cx="327025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55" name="Rectangle 251"/>
          <p:cNvSpPr>
            <a:spLocks noChangeAspect="1" noChangeArrowheads="1"/>
          </p:cNvSpPr>
          <p:nvPr/>
        </p:nvSpPr>
        <p:spPr bwMode="auto">
          <a:xfrm>
            <a:off x="3967163" y="2662238"/>
            <a:ext cx="261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4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56" name="Oval 252"/>
          <p:cNvSpPr>
            <a:spLocks noChangeAspect="1" noChangeArrowheads="1"/>
          </p:cNvSpPr>
          <p:nvPr/>
        </p:nvSpPr>
        <p:spPr bwMode="auto">
          <a:xfrm>
            <a:off x="4573588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57" name="Rectangle 253"/>
          <p:cNvSpPr>
            <a:spLocks noChangeAspect="1" noChangeArrowheads="1"/>
          </p:cNvSpPr>
          <p:nvPr/>
        </p:nvSpPr>
        <p:spPr bwMode="auto">
          <a:xfrm>
            <a:off x="4605338" y="2119313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58" name="Oval 254"/>
          <p:cNvSpPr>
            <a:spLocks noChangeAspect="1" noChangeArrowheads="1"/>
          </p:cNvSpPr>
          <p:nvPr/>
        </p:nvSpPr>
        <p:spPr bwMode="auto">
          <a:xfrm>
            <a:off x="45878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59" name="Rectangle 255"/>
          <p:cNvSpPr>
            <a:spLocks noChangeAspect="1" noChangeArrowheads="1"/>
          </p:cNvSpPr>
          <p:nvPr/>
        </p:nvSpPr>
        <p:spPr bwMode="auto">
          <a:xfrm>
            <a:off x="46212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60" name="Line 256"/>
          <p:cNvSpPr>
            <a:spLocks noChangeAspect="1" noChangeShapeType="1"/>
          </p:cNvSpPr>
          <p:nvPr/>
        </p:nvSpPr>
        <p:spPr bwMode="auto">
          <a:xfrm>
            <a:off x="3836988" y="1978025"/>
            <a:ext cx="119538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1" name="Line 257"/>
          <p:cNvSpPr>
            <a:spLocks noChangeAspect="1" noChangeShapeType="1"/>
          </p:cNvSpPr>
          <p:nvPr/>
        </p:nvSpPr>
        <p:spPr bwMode="auto">
          <a:xfrm>
            <a:off x="6477000" y="219551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2" name="Line 258"/>
          <p:cNvSpPr>
            <a:spLocks noChangeAspect="1" noChangeShapeType="1"/>
          </p:cNvSpPr>
          <p:nvPr/>
        </p:nvSpPr>
        <p:spPr bwMode="auto">
          <a:xfrm>
            <a:off x="6481763" y="1131888"/>
            <a:ext cx="0" cy="54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3" name="Line 259"/>
          <p:cNvSpPr>
            <a:spLocks noChangeAspect="1" noChangeShapeType="1"/>
          </p:cNvSpPr>
          <p:nvPr/>
        </p:nvSpPr>
        <p:spPr bwMode="auto">
          <a:xfrm>
            <a:off x="5846763" y="22018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4" name="Line 260"/>
          <p:cNvSpPr>
            <a:spLocks noChangeAspect="1" noChangeShapeType="1"/>
          </p:cNvSpPr>
          <p:nvPr/>
        </p:nvSpPr>
        <p:spPr bwMode="auto">
          <a:xfrm>
            <a:off x="5846763" y="1149350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5" name="Line 261"/>
          <p:cNvSpPr>
            <a:spLocks noChangeAspect="1" noChangeShapeType="1"/>
          </p:cNvSpPr>
          <p:nvPr/>
        </p:nvSpPr>
        <p:spPr bwMode="auto">
          <a:xfrm flipH="1">
            <a:off x="5892800" y="17018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6" name="Line 262"/>
          <p:cNvSpPr>
            <a:spLocks noChangeAspect="1" noChangeShapeType="1"/>
          </p:cNvSpPr>
          <p:nvPr/>
        </p:nvSpPr>
        <p:spPr bwMode="auto">
          <a:xfrm flipH="1">
            <a:off x="5878513" y="2266950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7" name="Line 263"/>
          <p:cNvSpPr>
            <a:spLocks noChangeAspect="1" noChangeShapeType="1"/>
          </p:cNvSpPr>
          <p:nvPr/>
        </p:nvSpPr>
        <p:spPr bwMode="auto">
          <a:xfrm flipH="1">
            <a:off x="5868988" y="1189038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8" name="Line 264"/>
          <p:cNvSpPr>
            <a:spLocks noChangeAspect="1" noChangeShapeType="1"/>
          </p:cNvSpPr>
          <p:nvPr/>
        </p:nvSpPr>
        <p:spPr bwMode="auto">
          <a:xfrm>
            <a:off x="5783263" y="2203450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69" name="Line 265"/>
          <p:cNvSpPr>
            <a:spLocks noChangeAspect="1" noChangeShapeType="1"/>
          </p:cNvSpPr>
          <p:nvPr/>
        </p:nvSpPr>
        <p:spPr bwMode="auto">
          <a:xfrm>
            <a:off x="5849938" y="1152525"/>
            <a:ext cx="627062" cy="534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0" name="Line 266"/>
          <p:cNvSpPr>
            <a:spLocks noChangeAspect="1" noChangeShapeType="1"/>
          </p:cNvSpPr>
          <p:nvPr/>
        </p:nvSpPr>
        <p:spPr bwMode="auto">
          <a:xfrm>
            <a:off x="5908675" y="1693863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1" name="Line 267"/>
          <p:cNvSpPr>
            <a:spLocks noChangeAspect="1" noChangeShapeType="1"/>
          </p:cNvSpPr>
          <p:nvPr/>
        </p:nvSpPr>
        <p:spPr bwMode="auto">
          <a:xfrm>
            <a:off x="5878513" y="2238375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2" name="Line 268"/>
          <p:cNvSpPr>
            <a:spLocks noChangeAspect="1" noChangeShapeType="1"/>
          </p:cNvSpPr>
          <p:nvPr/>
        </p:nvSpPr>
        <p:spPr bwMode="auto">
          <a:xfrm>
            <a:off x="5883275" y="2797175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3" name="Line 269"/>
          <p:cNvSpPr>
            <a:spLocks noChangeAspect="1" noChangeShapeType="1"/>
          </p:cNvSpPr>
          <p:nvPr/>
        </p:nvSpPr>
        <p:spPr bwMode="auto">
          <a:xfrm>
            <a:off x="5892800" y="1162050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774" name="Oval 270"/>
          <p:cNvSpPr>
            <a:spLocks noChangeAspect="1" noChangeArrowheads="1"/>
          </p:cNvSpPr>
          <p:nvPr/>
        </p:nvSpPr>
        <p:spPr bwMode="auto">
          <a:xfrm>
            <a:off x="5675313" y="1544638"/>
            <a:ext cx="325437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75" name="Rectangle 271"/>
          <p:cNvSpPr>
            <a:spLocks noChangeAspect="1" noChangeArrowheads="1"/>
          </p:cNvSpPr>
          <p:nvPr/>
        </p:nvSpPr>
        <p:spPr bwMode="auto">
          <a:xfrm>
            <a:off x="5705475" y="1570038"/>
            <a:ext cx="26035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76" name="Oval 272"/>
          <p:cNvSpPr>
            <a:spLocks noChangeAspect="1" noChangeArrowheads="1"/>
          </p:cNvSpPr>
          <p:nvPr/>
        </p:nvSpPr>
        <p:spPr bwMode="auto">
          <a:xfrm>
            <a:off x="6311900" y="1000125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77" name="Rectangle 273"/>
          <p:cNvSpPr>
            <a:spLocks noChangeAspect="1" noChangeArrowheads="1"/>
          </p:cNvSpPr>
          <p:nvPr/>
        </p:nvSpPr>
        <p:spPr bwMode="auto">
          <a:xfrm>
            <a:off x="6343650" y="10334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78" name="Oval 274"/>
          <p:cNvSpPr>
            <a:spLocks noChangeAspect="1" noChangeArrowheads="1"/>
          </p:cNvSpPr>
          <p:nvPr/>
        </p:nvSpPr>
        <p:spPr bwMode="auto">
          <a:xfrm>
            <a:off x="6327775" y="1544638"/>
            <a:ext cx="325438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79" name="Rectangle 275"/>
          <p:cNvSpPr>
            <a:spLocks noChangeAspect="1" noChangeArrowheads="1"/>
          </p:cNvSpPr>
          <p:nvPr/>
        </p:nvSpPr>
        <p:spPr bwMode="auto">
          <a:xfrm>
            <a:off x="6343650" y="15684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6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80" name="Oval 276"/>
          <p:cNvSpPr>
            <a:spLocks noChangeAspect="1" noChangeArrowheads="1"/>
          </p:cNvSpPr>
          <p:nvPr/>
        </p:nvSpPr>
        <p:spPr bwMode="auto">
          <a:xfrm>
            <a:off x="5675313" y="2087563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81" name="Rectangle 277"/>
          <p:cNvSpPr>
            <a:spLocks noChangeAspect="1" noChangeArrowheads="1"/>
          </p:cNvSpPr>
          <p:nvPr/>
        </p:nvSpPr>
        <p:spPr bwMode="auto">
          <a:xfrm>
            <a:off x="5711825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82" name="Oval 278"/>
          <p:cNvSpPr>
            <a:spLocks noChangeAspect="1" noChangeArrowheads="1"/>
          </p:cNvSpPr>
          <p:nvPr/>
        </p:nvSpPr>
        <p:spPr bwMode="auto">
          <a:xfrm>
            <a:off x="5688013" y="1000125"/>
            <a:ext cx="327025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83" name="Rectangle 279"/>
          <p:cNvSpPr>
            <a:spLocks noChangeAspect="1" noChangeArrowheads="1"/>
          </p:cNvSpPr>
          <p:nvPr/>
        </p:nvSpPr>
        <p:spPr bwMode="auto">
          <a:xfrm>
            <a:off x="5719763" y="103822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1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84" name="Oval 280"/>
          <p:cNvSpPr>
            <a:spLocks noChangeAspect="1" noChangeArrowheads="1"/>
          </p:cNvSpPr>
          <p:nvPr/>
        </p:nvSpPr>
        <p:spPr bwMode="auto">
          <a:xfrm>
            <a:off x="5675313" y="2630488"/>
            <a:ext cx="325437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85" name="Rectangle 281"/>
          <p:cNvSpPr>
            <a:spLocks noChangeAspect="1" noChangeArrowheads="1"/>
          </p:cNvSpPr>
          <p:nvPr/>
        </p:nvSpPr>
        <p:spPr bwMode="auto">
          <a:xfrm>
            <a:off x="5707063" y="2662238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4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86" name="Oval 282"/>
          <p:cNvSpPr>
            <a:spLocks noChangeAspect="1" noChangeArrowheads="1"/>
          </p:cNvSpPr>
          <p:nvPr/>
        </p:nvSpPr>
        <p:spPr bwMode="auto">
          <a:xfrm>
            <a:off x="6311900" y="2087563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87" name="Rectangle 283"/>
          <p:cNvSpPr>
            <a:spLocks noChangeAspect="1" noChangeArrowheads="1"/>
          </p:cNvSpPr>
          <p:nvPr/>
        </p:nvSpPr>
        <p:spPr bwMode="auto">
          <a:xfrm>
            <a:off x="6343650" y="21193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7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6788" name="Oval 284"/>
          <p:cNvSpPr>
            <a:spLocks noChangeAspect="1" noChangeArrowheads="1"/>
          </p:cNvSpPr>
          <p:nvPr/>
        </p:nvSpPr>
        <p:spPr bwMode="auto">
          <a:xfrm>
            <a:off x="6327775" y="263048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789" name="Rectangle 285"/>
          <p:cNvSpPr>
            <a:spLocks noChangeAspect="1" noChangeArrowheads="1"/>
          </p:cNvSpPr>
          <p:nvPr/>
        </p:nvSpPr>
        <p:spPr bwMode="auto">
          <a:xfrm>
            <a:off x="6361113" y="267335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6790" name="Freeform 286"/>
          <p:cNvSpPr>
            <a:spLocks noChangeAspect="1"/>
          </p:cNvSpPr>
          <p:nvPr/>
        </p:nvSpPr>
        <p:spPr bwMode="auto">
          <a:xfrm>
            <a:off x="5521325" y="892175"/>
            <a:ext cx="1139825" cy="1720850"/>
          </a:xfrm>
          <a:custGeom>
            <a:avLst/>
            <a:gdLst>
              <a:gd name="T0" fmla="*/ 705333 w 1191"/>
              <a:gd name="T1" fmla="*/ 0 h 1796"/>
              <a:gd name="T2" fmla="*/ 597188 w 1191"/>
              <a:gd name="T3" fmla="*/ 325773 h 1796"/>
              <a:gd name="T4" fmla="*/ 379942 w 1191"/>
              <a:gd name="T5" fmla="*/ 543275 h 1796"/>
              <a:gd name="T6" fmla="*/ 54551 w 1191"/>
              <a:gd name="T7" fmla="*/ 651547 h 1796"/>
              <a:gd name="T8" fmla="*/ 54551 w 1191"/>
              <a:gd name="T9" fmla="*/ 1086550 h 1796"/>
              <a:gd name="T10" fmla="*/ 379942 w 1191"/>
              <a:gd name="T11" fmla="*/ 1086550 h 1796"/>
              <a:gd name="T12" fmla="*/ 814434 w 1191"/>
              <a:gd name="T13" fmla="*/ 1629825 h 1796"/>
              <a:gd name="T14" fmla="*/ 1139825 w 1191"/>
              <a:gd name="T15" fmla="*/ 1629825 h 17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1" h="1796">
                <a:moveTo>
                  <a:pt x="737" y="0"/>
                </a:moveTo>
                <a:cubicBezTo>
                  <a:pt x="709" y="123"/>
                  <a:pt x="681" y="246"/>
                  <a:pt x="624" y="340"/>
                </a:cubicBezTo>
                <a:cubicBezTo>
                  <a:pt x="567" y="434"/>
                  <a:pt x="491" y="510"/>
                  <a:pt x="397" y="567"/>
                </a:cubicBezTo>
                <a:cubicBezTo>
                  <a:pt x="303" y="624"/>
                  <a:pt x="114" y="586"/>
                  <a:pt x="57" y="680"/>
                </a:cubicBezTo>
                <a:cubicBezTo>
                  <a:pt x="0" y="774"/>
                  <a:pt x="0" y="1059"/>
                  <a:pt x="57" y="1134"/>
                </a:cubicBezTo>
                <a:cubicBezTo>
                  <a:pt x="114" y="1209"/>
                  <a:pt x="265" y="1040"/>
                  <a:pt x="397" y="1134"/>
                </a:cubicBezTo>
                <a:cubicBezTo>
                  <a:pt x="529" y="1228"/>
                  <a:pt x="719" y="1606"/>
                  <a:pt x="851" y="1701"/>
                </a:cubicBezTo>
                <a:cubicBezTo>
                  <a:pt x="983" y="1796"/>
                  <a:pt x="1087" y="1748"/>
                  <a:pt x="1191" y="170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7" name="Text Box 317"/>
          <p:cNvSpPr txBox="1">
            <a:spLocks noChangeArrowheads="1"/>
          </p:cNvSpPr>
          <p:nvPr/>
        </p:nvSpPr>
        <p:spPr bwMode="auto">
          <a:xfrm rot="-5400000">
            <a:off x="8237048" y="5525241"/>
            <a:ext cx="1256691" cy="211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9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9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9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9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9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9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9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9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9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9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9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9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9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9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9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9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9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9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96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9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9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96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9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9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86" grpId="0" animBg="1"/>
      <p:bldP spid="496687" grpId="0"/>
      <p:bldP spid="496688" grpId="0" animBg="1"/>
      <p:bldP spid="496689" grpId="0"/>
      <p:bldP spid="496690" grpId="0" animBg="1"/>
      <p:bldP spid="496691" grpId="0"/>
      <p:bldP spid="496692" grpId="0" animBg="1"/>
      <p:bldP spid="496693" grpId="0"/>
      <p:bldP spid="496694" grpId="0" animBg="1"/>
      <p:bldP spid="496695" grpId="0"/>
      <p:bldP spid="496696" grpId="0" animBg="1"/>
      <p:bldP spid="496697" grpId="0"/>
      <p:bldP spid="496698" grpId="0" animBg="1"/>
      <p:bldP spid="496699" grpId="0"/>
      <p:bldP spid="496700" grpId="0" animBg="1"/>
      <p:bldP spid="496701" grpId="0"/>
      <p:bldP spid="496702" grpId="0" animBg="1"/>
      <p:bldP spid="49680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15AFB6-7F84-451A-B44E-1912DD02FC2D}" type="slidenum">
              <a:rPr lang="en-US" altLang="de-DE" sz="1000">
                <a:solidFill>
                  <a:srgbClr val="C0C0C0"/>
                </a:solidFill>
              </a:rPr>
              <a:pPr/>
              <a:t>26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98691" name="Text Box 3"/>
          <p:cNvSpPr txBox="1">
            <a:spLocks noChangeArrowheads="1"/>
          </p:cNvSpPr>
          <p:nvPr/>
        </p:nvSpPr>
        <p:spPr bwMode="auto">
          <a:xfrm>
            <a:off x="684213" y="3733800"/>
            <a:ext cx="7392987" cy="4587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87660" rIns="96808" bIns="87660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>
                <a:ea typeface="宋体" panose="02010600030101010101" pitchFamily="2" charset="-122"/>
              </a:rPr>
              <a:t>Maximum positive gain </a:t>
            </a: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 i="1" baseline="-25000">
                <a:ea typeface="宋体" panose="02010600030101010101" pitchFamily="2" charset="-122"/>
              </a:rPr>
              <a:t>m </a:t>
            </a:r>
            <a:r>
              <a:rPr lang="en-US" altLang="zh-CN" sz="1500">
                <a:ea typeface="宋体" panose="02010600030101010101" pitchFamily="2" charset="-122"/>
              </a:rPr>
              <a:t>= 8 with </a:t>
            </a:r>
            <a:r>
              <a:rPr lang="en-US" altLang="zh-CN" sz="1500" i="1">
                <a:ea typeface="宋体" panose="02010600030101010101" pitchFamily="2" charset="-122"/>
              </a:rPr>
              <a:t>m </a:t>
            </a:r>
            <a:r>
              <a:rPr lang="en-US" altLang="zh-CN" sz="1500">
                <a:ea typeface="宋体" panose="02010600030101010101" pitchFamily="2" charset="-122"/>
              </a:rPr>
              <a:t>= 2.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84213" y="1598613"/>
            <a:ext cx="1684337" cy="1658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(5) = 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(6) = 2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(3) = 2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(4)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2+1-0 = 3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(3,5)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 </a:t>
            </a:r>
            <a:r>
              <a:rPr lang="en-US" altLang="zh-CN" sz="1300">
                <a:ea typeface="宋体" panose="02010600030101010101" pitchFamily="2" charset="-122"/>
              </a:rPr>
              <a:t>=3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589213" y="1598613"/>
            <a:ext cx="1700212" cy="1658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-1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(6) = 2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-1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(4) = 3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= 3+2-0 = 5</a:t>
            </a:r>
            <a:endParaRPr lang="en-US" altLang="zh-CN" sz="1300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>
                <a:ea typeface="宋体" panose="02010600030101010101" pitchFamily="2" charset="-122"/>
              </a:rPr>
              <a:t>Swap (4,6)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 i="1" baseline="-250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</a:rPr>
              <a:t>=8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4495800" y="1598613"/>
            <a:ext cx="1658938" cy="1658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(1) = -3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(7)=-3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-3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(8)=-3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r>
              <a:rPr lang="en-US" altLang="zh-CN" sz="1300" b="1">
                <a:ea typeface="宋体" panose="02010600030101010101" pitchFamily="2" charset="-122"/>
              </a:rPr>
              <a:t/>
            </a:r>
            <a:br>
              <a:rPr lang="en-US" altLang="zh-CN" sz="1300" b="1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>
                <a:ea typeface="宋体" panose="02010600030101010101" pitchFamily="2" charset="-122"/>
              </a:rPr>
              <a:t> = -3-3-0 = -6</a:t>
            </a:r>
            <a:endParaRPr lang="en-US" altLang="zh-CN" sz="1300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(1,7)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>
                <a:ea typeface="宋体" panose="02010600030101010101" pitchFamily="2" charset="-122"/>
              </a:rPr>
              <a:t>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 i="1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</a:rPr>
              <a:t>= 2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400800" y="1598613"/>
            <a:ext cx="1676400" cy="1658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(2) = -1</a:t>
            </a:r>
            <a:r>
              <a:rPr lang="en-US" altLang="zh-CN" sz="1300">
                <a:ea typeface="宋体" panose="02010600030101010101" pitchFamily="2" charset="-122"/>
              </a:rPr>
              <a:t>      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(8)=-1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4</a:t>
            </a:r>
            <a:r>
              <a:rPr lang="en-US" altLang="zh-CN" sz="1300">
                <a:ea typeface="宋体" panose="02010600030101010101" pitchFamily="2" charset="-122"/>
              </a:rPr>
              <a:t> = -1-1-0 = -2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>
                <a:ea typeface="宋体" panose="02010600030101010101" pitchFamily="2" charset="-122"/>
              </a:rPr>
              <a:t>Swap (2,8)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4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4</a:t>
            </a:r>
            <a:r>
              <a:rPr lang="en-US" altLang="zh-CN" sz="1300">
                <a:ea typeface="宋体" panose="02010600030101010101" pitchFamily="2" charset="-122"/>
              </a:rPr>
              <a:t> = 0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498696" name="AutoShape 8"/>
          <p:cNvSpPr>
            <a:spLocks noChangeArrowheads="1"/>
          </p:cNvSpPr>
          <p:nvPr/>
        </p:nvSpPr>
        <p:spPr bwMode="auto">
          <a:xfrm>
            <a:off x="3046413" y="3351213"/>
            <a:ext cx="611187" cy="382587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CCCCFF"/>
              </a:gs>
              <a:gs pos="100000">
                <a:srgbClr val="DDDDD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8697" name="Oval 9"/>
          <p:cNvSpPr>
            <a:spLocks noChangeArrowheads="1"/>
          </p:cNvSpPr>
          <p:nvPr/>
        </p:nvSpPr>
        <p:spPr bwMode="auto">
          <a:xfrm>
            <a:off x="2500313" y="2874963"/>
            <a:ext cx="1601787" cy="458787"/>
          </a:xfrm>
          <a:prstGeom prst="ellipse">
            <a:avLst/>
          </a:prstGeom>
          <a:noFill/>
          <a:ln w="38100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2.4.1  Kernighan-Lin (KL) Algorithm – Example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1" grpId="0" animBg="1"/>
      <p:bldP spid="498696" grpId="0" animBg="1"/>
      <p:bldP spid="49869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2B4AC5-C356-4AEE-B21F-5CD174CC743C}" type="slidenum">
              <a:rPr lang="en-US" altLang="de-DE" sz="1000">
                <a:solidFill>
                  <a:srgbClr val="C0C0C0"/>
                </a:solidFill>
              </a:rPr>
              <a:pPr/>
              <a:t>27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684213" y="1598613"/>
            <a:ext cx="1684337" cy="1658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(5) = 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(6) = 2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(3) = 2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(4) = 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 = 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2+1-0 = 3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(3,5)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 </a:t>
            </a:r>
            <a:r>
              <a:rPr lang="en-US" altLang="zh-CN" sz="1300">
                <a:ea typeface="宋体" panose="02010600030101010101" pitchFamily="2" charset="-122"/>
              </a:rPr>
              <a:t>=3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2589213" y="1598613"/>
            <a:ext cx="1700212" cy="1658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(1) = -1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(6) = 2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-1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(7)=-1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(4) = 3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(8)=-1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= 3+2-0 = 5</a:t>
            </a:r>
            <a:endParaRPr lang="en-US" altLang="zh-CN" sz="1300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>
                <a:ea typeface="宋体" panose="02010600030101010101" pitchFamily="2" charset="-122"/>
              </a:rPr>
              <a:t>Swap (4,6)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1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 i="1" baseline="-250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</a:rPr>
              <a:t>=8</a:t>
            </a: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4495800" y="1598613"/>
            <a:ext cx="1658938" cy="1658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(1) = -3</a:t>
            </a:r>
            <a:r>
              <a:rPr lang="en-US" altLang="zh-CN" sz="1300">
                <a:ea typeface="宋体" panose="02010600030101010101" pitchFamily="2" charset="-122"/>
              </a:rPr>
              <a:t>	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(7)=-3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(2) = -3	</a:t>
            </a:r>
            <a:r>
              <a:rPr lang="en-US" altLang="zh-CN" sz="1300" i="1">
                <a:ea typeface="宋体" panose="02010600030101010101" pitchFamily="2" charset="-122"/>
              </a:rPr>
              <a:t>D</a:t>
            </a:r>
            <a:r>
              <a:rPr lang="en-US" altLang="zh-CN" sz="1300">
                <a:ea typeface="宋体" panose="02010600030101010101" pitchFamily="2" charset="-122"/>
              </a:rPr>
              <a:t>(8)=-3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r>
              <a:rPr lang="en-US" altLang="zh-CN" sz="1300" b="1">
                <a:ea typeface="宋体" panose="02010600030101010101" pitchFamily="2" charset="-122"/>
              </a:rPr>
              <a:t/>
            </a:r>
            <a:br>
              <a:rPr lang="en-US" altLang="zh-CN" sz="1300" b="1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>
                <a:ea typeface="宋体" panose="02010600030101010101" pitchFamily="2" charset="-122"/>
              </a:rPr>
              <a:t> = -3-3-0 = -6</a:t>
            </a:r>
            <a:endParaRPr lang="en-US" altLang="zh-CN" sz="1300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>
                <a:ea typeface="宋体" panose="02010600030101010101" pitchFamily="2" charset="-122"/>
              </a:rPr>
              <a:t>Swap (1,7)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>
                <a:ea typeface="宋体" panose="02010600030101010101" pitchFamily="2" charset="-122"/>
              </a:rPr>
              <a:t>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2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 i="1">
                <a:ea typeface="宋体" panose="02010600030101010101" pitchFamily="2" charset="-122"/>
              </a:rPr>
              <a:t> </a:t>
            </a:r>
            <a:r>
              <a:rPr lang="en-US" altLang="zh-CN" sz="1300">
                <a:ea typeface="宋体" panose="02010600030101010101" pitchFamily="2" charset="-122"/>
              </a:rPr>
              <a:t>= 2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6400800" y="1598613"/>
            <a:ext cx="1676400" cy="1658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7" tIns="11434" rIns="19057" bIns="1143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(2) = -1</a:t>
            </a:r>
            <a:r>
              <a:rPr lang="en-US" altLang="zh-CN" sz="1300">
                <a:ea typeface="宋体" panose="02010600030101010101" pitchFamily="2" charset="-122"/>
              </a:rPr>
              <a:t>       </a:t>
            </a:r>
            <a:r>
              <a:rPr lang="en-US" altLang="zh-CN" sz="1300" b="1" i="1">
                <a:ea typeface="宋体" panose="02010600030101010101" pitchFamily="2" charset="-122"/>
              </a:rPr>
              <a:t>D</a:t>
            </a:r>
            <a:r>
              <a:rPr lang="en-US" altLang="zh-CN" sz="1300" b="1">
                <a:ea typeface="宋体" panose="02010600030101010101" pitchFamily="2" charset="-122"/>
              </a:rPr>
              <a:t>(8)=-1</a:t>
            </a:r>
            <a:r>
              <a:rPr lang="en-US" altLang="zh-CN" sz="1300">
                <a:ea typeface="宋体" panose="02010600030101010101" pitchFamily="2" charset="-122"/>
              </a:rPr>
              <a:t/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     </a:t>
            </a: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endParaRPr lang="en-US" altLang="zh-CN" sz="1300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     </a:t>
            </a:r>
            <a:br>
              <a:rPr lang="en-US" altLang="zh-CN" sz="1300">
                <a:ea typeface="宋体" panose="02010600030101010101" pitchFamily="2" charset="-122"/>
              </a:rPr>
            </a:b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4</a:t>
            </a:r>
            <a:r>
              <a:rPr lang="en-US" altLang="zh-CN" sz="1300">
                <a:ea typeface="宋体" panose="02010600030101010101" pitchFamily="2" charset="-122"/>
              </a:rPr>
              <a:t> = -1-1-0 = -2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>
                <a:ea typeface="宋体" panose="02010600030101010101" pitchFamily="2" charset="-122"/>
              </a:rPr>
              <a:t>  </a:t>
            </a:r>
            <a:r>
              <a:rPr lang="en-US" altLang="zh-CN" sz="1300" b="1">
                <a:ea typeface="宋体" panose="02010600030101010101" pitchFamily="2" charset="-122"/>
              </a:rPr>
              <a:t>Swap (2,8)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endParaRPr lang="en-US" altLang="zh-CN" sz="1300" b="1" i="1">
              <a:ea typeface="宋体" panose="02010600030101010101" pitchFamily="2" charset="-122"/>
            </a:endParaRP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 G</a:t>
            </a:r>
            <a:r>
              <a:rPr lang="en-US" altLang="zh-CN" sz="1300" baseline="-25000">
                <a:ea typeface="宋体" panose="02010600030101010101" pitchFamily="2" charset="-122"/>
              </a:rPr>
              <a:t>4</a:t>
            </a:r>
            <a:r>
              <a:rPr lang="en-US" altLang="zh-CN" sz="1300">
                <a:ea typeface="宋体" panose="02010600030101010101" pitchFamily="2" charset="-122"/>
              </a:rPr>
              <a:t> = 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3</a:t>
            </a:r>
            <a:r>
              <a:rPr lang="en-US" altLang="zh-CN" sz="1300">
                <a:ea typeface="宋体" panose="02010600030101010101" pitchFamily="2" charset="-122"/>
              </a:rPr>
              <a:t> </a:t>
            </a:r>
            <a:r>
              <a:rPr lang="en-US" altLang="zh-CN" sz="1300" i="1">
                <a:ea typeface="宋体" panose="02010600030101010101" pitchFamily="2" charset="-122"/>
              </a:rPr>
              <a:t>+</a:t>
            </a:r>
            <a:r>
              <a:rPr lang="en-US" altLang="zh-CN" sz="13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300" i="1">
                <a:ea typeface="宋体" panose="02010600030101010101" pitchFamily="2" charset="-122"/>
              </a:rPr>
              <a:t>g</a:t>
            </a:r>
            <a:r>
              <a:rPr lang="en-US" altLang="zh-CN" sz="1300" baseline="-25000">
                <a:ea typeface="宋体" panose="02010600030101010101" pitchFamily="2" charset="-122"/>
              </a:rPr>
              <a:t>4</a:t>
            </a:r>
            <a:r>
              <a:rPr lang="en-US" altLang="zh-CN" sz="1300">
                <a:ea typeface="宋体" panose="02010600030101010101" pitchFamily="2" charset="-122"/>
              </a:rPr>
              <a:t> = 0</a:t>
            </a:r>
          </a:p>
          <a:p>
            <a:pPr algn="l" eaLnBrk="1" hangingPunct="1">
              <a:lnSpc>
                <a:spcPct val="100000"/>
              </a:lnSpc>
            </a:pPr>
            <a:r>
              <a:rPr lang="en-US" altLang="zh-CN" sz="1300" i="1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684213" y="4495800"/>
            <a:ext cx="4268787" cy="6731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87660" rIns="96808" bIns="87660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>
                <a:ea typeface="宋体" panose="02010600030101010101" pitchFamily="2" charset="-122"/>
              </a:rPr>
              <a:t>Since </a:t>
            </a: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 i="1" baseline="-25000">
                <a:ea typeface="宋体" panose="02010600030101010101" pitchFamily="2" charset="-122"/>
              </a:rPr>
              <a:t>m</a:t>
            </a:r>
            <a:r>
              <a:rPr lang="en-US" altLang="zh-CN" sz="1500" i="1">
                <a:ea typeface="宋体" panose="02010600030101010101" pitchFamily="2" charset="-122"/>
              </a:rPr>
              <a:t> </a:t>
            </a:r>
            <a:r>
              <a:rPr lang="en-US" altLang="zh-CN" sz="1500">
                <a:ea typeface="宋体" panose="02010600030101010101" pitchFamily="2" charset="-122"/>
              </a:rPr>
              <a:t>&gt; 0,</a:t>
            </a:r>
            <a:r>
              <a:rPr lang="en-US" altLang="zh-CN" sz="1500" i="1">
                <a:ea typeface="宋体" panose="02010600030101010101" pitchFamily="2" charset="-122"/>
              </a:rPr>
              <a:t> </a:t>
            </a:r>
            <a:r>
              <a:rPr lang="en-US" altLang="zh-CN" sz="1500">
                <a:ea typeface="宋体" panose="02010600030101010101" pitchFamily="2" charset="-122"/>
              </a:rPr>
              <a:t>the first</a:t>
            </a:r>
            <a:r>
              <a:rPr lang="en-US" altLang="zh-CN" sz="1500" i="1">
                <a:ea typeface="宋体" panose="02010600030101010101" pitchFamily="2" charset="-122"/>
              </a:rPr>
              <a:t> m</a:t>
            </a:r>
            <a:r>
              <a:rPr lang="en-US" altLang="zh-CN" sz="1500">
                <a:ea typeface="宋体" panose="02010600030101010101" pitchFamily="2" charset="-122"/>
              </a:rPr>
              <a:t> = 2 swaps </a:t>
            </a:r>
            <a:br>
              <a:rPr lang="en-US" altLang="zh-CN" sz="1500">
                <a:ea typeface="宋体" panose="02010600030101010101" pitchFamily="2" charset="-122"/>
              </a:rPr>
            </a:br>
            <a:r>
              <a:rPr lang="en-US" altLang="zh-CN" sz="1500">
                <a:ea typeface="宋体" panose="02010600030101010101" pitchFamily="2" charset="-122"/>
              </a:rPr>
              <a:t>(3,5) and (4,6) are executed.</a:t>
            </a:r>
          </a:p>
        </p:txBody>
      </p:sp>
      <p:sp>
        <p:nvSpPr>
          <p:cNvPr id="28680" name="Line 11"/>
          <p:cNvSpPr>
            <a:spLocks noChangeAspect="1" noChangeShapeType="1"/>
          </p:cNvSpPr>
          <p:nvPr/>
        </p:nvSpPr>
        <p:spPr bwMode="auto">
          <a:xfrm>
            <a:off x="6845300" y="556577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1" name="Line 12"/>
          <p:cNvSpPr>
            <a:spLocks noChangeAspect="1" noChangeShapeType="1"/>
          </p:cNvSpPr>
          <p:nvPr/>
        </p:nvSpPr>
        <p:spPr bwMode="auto">
          <a:xfrm>
            <a:off x="6850063" y="4502150"/>
            <a:ext cx="0" cy="544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2" name="Line 13"/>
          <p:cNvSpPr>
            <a:spLocks noChangeAspect="1" noChangeShapeType="1"/>
          </p:cNvSpPr>
          <p:nvPr/>
        </p:nvSpPr>
        <p:spPr bwMode="auto">
          <a:xfrm>
            <a:off x="6215063" y="55721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3" name="Line 14"/>
          <p:cNvSpPr>
            <a:spLocks noChangeAspect="1" noChangeShapeType="1"/>
          </p:cNvSpPr>
          <p:nvPr/>
        </p:nvSpPr>
        <p:spPr bwMode="auto">
          <a:xfrm>
            <a:off x="6215063" y="4519613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4" name="Line 15"/>
          <p:cNvSpPr>
            <a:spLocks noChangeAspect="1" noChangeShapeType="1"/>
          </p:cNvSpPr>
          <p:nvPr/>
        </p:nvSpPr>
        <p:spPr bwMode="auto">
          <a:xfrm flipH="1">
            <a:off x="6261100" y="5070475"/>
            <a:ext cx="576263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5" name="Line 16"/>
          <p:cNvSpPr>
            <a:spLocks noChangeAspect="1" noChangeShapeType="1"/>
          </p:cNvSpPr>
          <p:nvPr/>
        </p:nvSpPr>
        <p:spPr bwMode="auto">
          <a:xfrm flipH="1">
            <a:off x="6246813" y="5637213"/>
            <a:ext cx="57467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6" name="Line 17"/>
          <p:cNvSpPr>
            <a:spLocks noChangeAspect="1" noChangeShapeType="1"/>
          </p:cNvSpPr>
          <p:nvPr/>
        </p:nvSpPr>
        <p:spPr bwMode="auto">
          <a:xfrm flipH="1">
            <a:off x="6237288" y="455930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7" name="Line 18"/>
          <p:cNvSpPr>
            <a:spLocks noChangeAspect="1" noChangeShapeType="1"/>
          </p:cNvSpPr>
          <p:nvPr/>
        </p:nvSpPr>
        <p:spPr bwMode="auto">
          <a:xfrm>
            <a:off x="6153150" y="5573713"/>
            <a:ext cx="623888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8" name="Line 19"/>
          <p:cNvSpPr>
            <a:spLocks noChangeAspect="1" noChangeShapeType="1"/>
          </p:cNvSpPr>
          <p:nvPr/>
        </p:nvSpPr>
        <p:spPr bwMode="auto">
          <a:xfrm>
            <a:off x="6219825" y="4522788"/>
            <a:ext cx="625475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9" name="Line 20"/>
          <p:cNvSpPr>
            <a:spLocks noChangeAspect="1" noChangeShapeType="1"/>
          </p:cNvSpPr>
          <p:nvPr/>
        </p:nvSpPr>
        <p:spPr bwMode="auto">
          <a:xfrm>
            <a:off x="6276975" y="5064125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90" name="Line 21"/>
          <p:cNvSpPr>
            <a:spLocks noChangeAspect="1" noChangeShapeType="1"/>
          </p:cNvSpPr>
          <p:nvPr/>
        </p:nvSpPr>
        <p:spPr bwMode="auto">
          <a:xfrm>
            <a:off x="6248400" y="5608638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91" name="Line 22"/>
          <p:cNvSpPr>
            <a:spLocks noChangeAspect="1" noChangeShapeType="1"/>
          </p:cNvSpPr>
          <p:nvPr/>
        </p:nvSpPr>
        <p:spPr bwMode="auto">
          <a:xfrm>
            <a:off x="6251575" y="6167438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92" name="Line 23"/>
          <p:cNvSpPr>
            <a:spLocks noChangeAspect="1" noChangeShapeType="1"/>
          </p:cNvSpPr>
          <p:nvPr/>
        </p:nvSpPr>
        <p:spPr bwMode="auto">
          <a:xfrm>
            <a:off x="6261100" y="4532313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93" name="Oval 24"/>
          <p:cNvSpPr>
            <a:spLocks noChangeAspect="1" noChangeArrowheads="1"/>
          </p:cNvSpPr>
          <p:nvPr/>
        </p:nvSpPr>
        <p:spPr bwMode="auto">
          <a:xfrm>
            <a:off x="6043613" y="4914900"/>
            <a:ext cx="325437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94" name="Rectangle 25"/>
          <p:cNvSpPr>
            <a:spLocks noChangeAspect="1" noChangeArrowheads="1"/>
          </p:cNvSpPr>
          <p:nvPr/>
        </p:nvSpPr>
        <p:spPr bwMode="auto">
          <a:xfrm>
            <a:off x="6073775" y="4940300"/>
            <a:ext cx="26035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8695" name="Oval 26"/>
          <p:cNvSpPr>
            <a:spLocks noChangeAspect="1" noChangeArrowheads="1"/>
          </p:cNvSpPr>
          <p:nvPr/>
        </p:nvSpPr>
        <p:spPr bwMode="auto">
          <a:xfrm>
            <a:off x="6680200" y="4370388"/>
            <a:ext cx="325438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96" name="Rectangle 27"/>
          <p:cNvSpPr>
            <a:spLocks noChangeAspect="1" noChangeArrowheads="1"/>
          </p:cNvSpPr>
          <p:nvPr/>
        </p:nvSpPr>
        <p:spPr bwMode="auto">
          <a:xfrm>
            <a:off x="6711950" y="440372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5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8697" name="Oval 28"/>
          <p:cNvSpPr>
            <a:spLocks noChangeAspect="1" noChangeArrowheads="1"/>
          </p:cNvSpPr>
          <p:nvPr/>
        </p:nvSpPr>
        <p:spPr bwMode="auto">
          <a:xfrm>
            <a:off x="6696075" y="4914900"/>
            <a:ext cx="325438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98" name="Rectangle 29"/>
          <p:cNvSpPr>
            <a:spLocks noChangeAspect="1" noChangeArrowheads="1"/>
          </p:cNvSpPr>
          <p:nvPr/>
        </p:nvSpPr>
        <p:spPr bwMode="auto">
          <a:xfrm>
            <a:off x="6711950" y="493871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6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8699" name="Oval 30"/>
          <p:cNvSpPr>
            <a:spLocks noChangeAspect="1" noChangeArrowheads="1"/>
          </p:cNvSpPr>
          <p:nvPr/>
        </p:nvSpPr>
        <p:spPr bwMode="auto">
          <a:xfrm>
            <a:off x="6043613" y="5457825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00" name="Rectangle 31"/>
          <p:cNvSpPr>
            <a:spLocks noChangeAspect="1" noChangeArrowheads="1"/>
          </p:cNvSpPr>
          <p:nvPr/>
        </p:nvSpPr>
        <p:spPr bwMode="auto">
          <a:xfrm>
            <a:off x="6080125" y="548957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8701" name="Oval 32"/>
          <p:cNvSpPr>
            <a:spLocks noChangeAspect="1" noChangeArrowheads="1"/>
          </p:cNvSpPr>
          <p:nvPr/>
        </p:nvSpPr>
        <p:spPr bwMode="auto">
          <a:xfrm>
            <a:off x="6057900" y="4370388"/>
            <a:ext cx="327025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02" name="Rectangle 33"/>
          <p:cNvSpPr>
            <a:spLocks noChangeAspect="1" noChangeArrowheads="1"/>
          </p:cNvSpPr>
          <p:nvPr/>
        </p:nvSpPr>
        <p:spPr bwMode="auto">
          <a:xfrm>
            <a:off x="6086475" y="440690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28703" name="Oval 34"/>
          <p:cNvSpPr>
            <a:spLocks noChangeAspect="1" noChangeArrowheads="1"/>
          </p:cNvSpPr>
          <p:nvPr/>
        </p:nvSpPr>
        <p:spPr bwMode="auto">
          <a:xfrm>
            <a:off x="6043613" y="6000750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04" name="Rectangle 35"/>
          <p:cNvSpPr>
            <a:spLocks noChangeAspect="1" noChangeArrowheads="1"/>
          </p:cNvSpPr>
          <p:nvPr/>
        </p:nvSpPr>
        <p:spPr bwMode="auto">
          <a:xfrm>
            <a:off x="6075363" y="6032500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4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8705" name="Oval 36"/>
          <p:cNvSpPr>
            <a:spLocks noChangeAspect="1" noChangeArrowheads="1"/>
          </p:cNvSpPr>
          <p:nvPr/>
        </p:nvSpPr>
        <p:spPr bwMode="auto">
          <a:xfrm>
            <a:off x="6680200" y="5457825"/>
            <a:ext cx="325438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06" name="Rectangle 37"/>
          <p:cNvSpPr>
            <a:spLocks noChangeAspect="1" noChangeArrowheads="1"/>
          </p:cNvSpPr>
          <p:nvPr/>
        </p:nvSpPr>
        <p:spPr bwMode="auto">
          <a:xfrm>
            <a:off x="6711950" y="548957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8707" name="Oval 38"/>
          <p:cNvSpPr>
            <a:spLocks noChangeAspect="1" noChangeArrowheads="1"/>
          </p:cNvSpPr>
          <p:nvPr/>
        </p:nvSpPr>
        <p:spPr bwMode="auto">
          <a:xfrm>
            <a:off x="6696075" y="6000750"/>
            <a:ext cx="325438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08" name="Rectangle 39"/>
          <p:cNvSpPr>
            <a:spLocks noChangeAspect="1" noChangeArrowheads="1"/>
          </p:cNvSpPr>
          <p:nvPr/>
        </p:nvSpPr>
        <p:spPr bwMode="auto">
          <a:xfrm>
            <a:off x="6729413" y="604202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8709" name="Line 40"/>
          <p:cNvSpPr>
            <a:spLocks noChangeAspect="1" noChangeShapeType="1"/>
          </p:cNvSpPr>
          <p:nvPr/>
        </p:nvSpPr>
        <p:spPr bwMode="auto">
          <a:xfrm>
            <a:off x="5943600" y="5348288"/>
            <a:ext cx="11953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10" name="AutoShape 41"/>
          <p:cNvSpPr>
            <a:spLocks noChangeArrowheads="1"/>
          </p:cNvSpPr>
          <p:nvPr/>
        </p:nvSpPr>
        <p:spPr bwMode="auto">
          <a:xfrm rot="5400000">
            <a:off x="4762500" y="4673600"/>
            <a:ext cx="6096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11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2.4.1  Kernighan-Lin (KL) Algorithm – Example </a:t>
            </a:r>
          </a:p>
        </p:txBody>
      </p:sp>
      <p:sp>
        <p:nvSpPr>
          <p:cNvPr id="500779" name="Text Box 43"/>
          <p:cNvSpPr txBox="1">
            <a:spLocks noChangeArrowheads="1"/>
          </p:cNvSpPr>
          <p:nvPr/>
        </p:nvSpPr>
        <p:spPr bwMode="auto">
          <a:xfrm>
            <a:off x="684213" y="5564188"/>
            <a:ext cx="4268787" cy="65405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87660" rIns="96808" bIns="87660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>
                <a:ea typeface="宋体" panose="02010600030101010101" pitchFamily="2" charset="-122"/>
              </a:rPr>
              <a:t>Since </a:t>
            </a: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 i="1" baseline="-25000">
                <a:ea typeface="宋体" panose="02010600030101010101" pitchFamily="2" charset="-122"/>
              </a:rPr>
              <a:t>m</a:t>
            </a:r>
            <a:r>
              <a:rPr lang="en-US" altLang="zh-CN" sz="1500" i="1">
                <a:ea typeface="宋体" panose="02010600030101010101" pitchFamily="2" charset="-122"/>
              </a:rPr>
              <a:t> </a:t>
            </a:r>
            <a:r>
              <a:rPr lang="en-US" altLang="zh-CN" sz="1500">
                <a:ea typeface="宋体" panose="02010600030101010101" pitchFamily="2" charset="-122"/>
              </a:rPr>
              <a:t>&gt; 0, more passes are needed until </a:t>
            </a:r>
            <a:br>
              <a:rPr lang="en-US" altLang="zh-CN" sz="1500">
                <a:ea typeface="宋体" panose="02010600030101010101" pitchFamily="2" charset="-122"/>
              </a:rPr>
            </a:b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 i="1" baseline="-25000">
                <a:ea typeface="宋体" panose="02010600030101010101" pitchFamily="2" charset="-122"/>
              </a:rPr>
              <a:t>m</a:t>
            </a:r>
            <a:r>
              <a:rPr lang="en-US" altLang="zh-CN" sz="1500">
                <a:ea typeface="宋体" panose="02010600030101010101" pitchFamily="2" charset="-122"/>
              </a:rPr>
              <a:t> 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</a:t>
            </a:r>
            <a:r>
              <a:rPr lang="en-US" altLang="zh-CN" sz="1500">
                <a:ea typeface="宋体" panose="02010600030101010101" pitchFamily="2" charset="-122"/>
              </a:rPr>
              <a:t>  0</a:t>
            </a:r>
            <a:r>
              <a:rPr lang="en-US" altLang="zh-CN" sz="1500" i="1">
                <a:ea typeface="宋体" panose="02010600030101010101" pitchFamily="2" charset="-122"/>
              </a:rPr>
              <a:t>.</a:t>
            </a:r>
            <a:endParaRPr lang="en-US" altLang="zh-CN" sz="1500">
              <a:ea typeface="宋体" panose="02010600030101010101" pitchFamily="2" charset="-122"/>
            </a:endParaRPr>
          </a:p>
        </p:txBody>
      </p:sp>
      <p:sp>
        <p:nvSpPr>
          <p:cNvPr id="28713" name="Text Box 47"/>
          <p:cNvSpPr txBox="1">
            <a:spLocks noChangeArrowheads="1"/>
          </p:cNvSpPr>
          <p:nvPr/>
        </p:nvSpPr>
        <p:spPr bwMode="auto">
          <a:xfrm>
            <a:off x="684213" y="3733800"/>
            <a:ext cx="7392987" cy="4587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87660" rIns="96808" bIns="87660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>
                <a:ea typeface="宋体" panose="02010600030101010101" pitchFamily="2" charset="-122"/>
              </a:rPr>
              <a:t>Maximum positive gain </a:t>
            </a: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 i="1" baseline="-25000">
                <a:ea typeface="宋体" panose="02010600030101010101" pitchFamily="2" charset="-122"/>
              </a:rPr>
              <a:t>m </a:t>
            </a:r>
            <a:r>
              <a:rPr lang="en-US" altLang="zh-CN" sz="1500">
                <a:ea typeface="宋体" panose="02010600030101010101" pitchFamily="2" charset="-122"/>
              </a:rPr>
              <a:t>= 8 with </a:t>
            </a:r>
            <a:r>
              <a:rPr lang="en-US" altLang="zh-CN" sz="1500" i="1">
                <a:ea typeface="宋体" panose="02010600030101010101" pitchFamily="2" charset="-122"/>
              </a:rPr>
              <a:t>m </a:t>
            </a:r>
            <a:r>
              <a:rPr lang="en-US" altLang="zh-CN" sz="1500">
                <a:ea typeface="宋体" panose="02010600030101010101" pitchFamily="2" charset="-122"/>
              </a:rPr>
              <a:t>= 2.</a:t>
            </a:r>
          </a:p>
        </p:txBody>
      </p:sp>
      <p:sp>
        <p:nvSpPr>
          <p:cNvPr id="28714" name="AutoShape 48"/>
          <p:cNvSpPr>
            <a:spLocks noChangeArrowheads="1"/>
          </p:cNvSpPr>
          <p:nvPr/>
        </p:nvSpPr>
        <p:spPr bwMode="auto">
          <a:xfrm>
            <a:off x="3046413" y="3351213"/>
            <a:ext cx="611187" cy="382587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CCCCFF"/>
              </a:gs>
              <a:gs pos="100000">
                <a:srgbClr val="DDDDD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15" name="Oval 49"/>
          <p:cNvSpPr>
            <a:spLocks noChangeArrowheads="1"/>
          </p:cNvSpPr>
          <p:nvPr/>
        </p:nvSpPr>
        <p:spPr bwMode="auto">
          <a:xfrm>
            <a:off x="2500313" y="2874963"/>
            <a:ext cx="1601787" cy="458787"/>
          </a:xfrm>
          <a:prstGeom prst="ellipse">
            <a:avLst/>
          </a:prstGeom>
          <a:noFill/>
          <a:ln w="38100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7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C2588F-2365-4A52-84CB-12F280FB3F1B}" type="slidenum">
              <a:rPr lang="en-US" altLang="de-DE" sz="1000">
                <a:solidFill>
                  <a:srgbClr val="C0C0C0"/>
                </a:solidFill>
              </a:rPr>
              <a:pPr/>
              <a:t>28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969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2.4.2  Extensions of the Kernighan-Lin (KL) Algorithm</a:t>
            </a:r>
          </a:p>
        </p:txBody>
      </p:sp>
      <p:sp>
        <p:nvSpPr>
          <p:cNvPr id="2970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/>
            <a:r>
              <a:rPr lang="en-US" altLang="zh-CN" smtClean="0">
                <a:ea typeface="宋体" panose="02010600030101010101" pitchFamily="2" charset="-122"/>
              </a:rPr>
              <a:t> Unequal partition sizes</a:t>
            </a:r>
          </a:p>
          <a:p>
            <a:pPr lvl="1" indent="0"/>
            <a:r>
              <a:rPr lang="en-US" altLang="zh-CN" smtClean="0">
                <a:ea typeface="宋体" panose="02010600030101010101" pitchFamily="2" charset="-122"/>
              </a:rPr>
              <a:t> Apply the KL algorithm with only min(|</a:t>
            </a:r>
            <a:r>
              <a:rPr lang="en-US" altLang="zh-CN" i="1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|,|</a:t>
            </a:r>
            <a:r>
              <a:rPr lang="en-US" altLang="zh-CN" i="1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|) pairs swapped</a:t>
            </a:r>
          </a:p>
          <a:p>
            <a:pPr marL="0" indent="0"/>
            <a:endParaRPr lang="en-US" altLang="zh-CN" smtClean="0">
              <a:ea typeface="宋体" panose="02010600030101010101" pitchFamily="2" charset="-122"/>
            </a:endParaRPr>
          </a:p>
          <a:p>
            <a:pPr marL="0" indent="0"/>
            <a:r>
              <a:rPr lang="en-US" altLang="zh-CN" smtClean="0">
                <a:ea typeface="宋体" panose="02010600030101010101" pitchFamily="2" charset="-122"/>
              </a:rPr>
              <a:t> Unequal node weights </a:t>
            </a:r>
          </a:p>
          <a:p>
            <a:pPr lvl="1" indent="0"/>
            <a:r>
              <a:rPr lang="en-US" altLang="zh-CN" smtClean="0">
                <a:ea typeface="宋体" panose="02010600030101010101" pitchFamily="2" charset="-122"/>
              </a:rPr>
              <a:t> Try to rescale weights to integers, e.g., as multiples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   of </a:t>
            </a:r>
            <a:r>
              <a:rPr lang="en-US" altLang="zh-CN" i="1" smtClean="0">
                <a:ea typeface="宋体" panose="02010600030101010101" pitchFamily="2" charset="-122"/>
              </a:rPr>
              <a:t>the greatest common divisor</a:t>
            </a:r>
            <a:r>
              <a:rPr lang="en-US" altLang="zh-CN" smtClean="0">
                <a:ea typeface="宋体" panose="02010600030101010101" pitchFamily="2" charset="-122"/>
              </a:rPr>
              <a:t> of all node weights</a:t>
            </a:r>
          </a:p>
          <a:p>
            <a:pPr lvl="1" indent="0"/>
            <a:r>
              <a:rPr lang="en-US" altLang="zh-CN" smtClean="0">
                <a:ea typeface="宋体" panose="02010600030101010101" pitchFamily="2" charset="-122"/>
              </a:rPr>
              <a:t> Maintain area balance or allow a </a:t>
            </a:r>
            <a:r>
              <a:rPr lang="en-US" altLang="zh-CN" i="1" smtClean="0">
                <a:ea typeface="宋体" panose="02010600030101010101" pitchFamily="2" charset="-122"/>
              </a:rPr>
              <a:t>one-move deviation</a:t>
            </a:r>
            <a:r>
              <a:rPr lang="en-US" altLang="zh-CN" smtClean="0">
                <a:ea typeface="宋体" panose="02010600030101010101" pitchFamily="2" charset="-122"/>
              </a:rPr>
              <a:t> from balance</a:t>
            </a:r>
          </a:p>
          <a:p>
            <a:pPr marL="0" indent="0"/>
            <a:endParaRPr lang="en-US" altLang="zh-CN" smtClean="0">
              <a:ea typeface="宋体" panose="02010600030101010101" pitchFamily="2" charset="-122"/>
            </a:endParaRPr>
          </a:p>
          <a:p>
            <a:pPr marL="0" indent="0"/>
            <a:r>
              <a:rPr lang="en-US" altLang="zh-CN" smtClean="0">
                <a:ea typeface="宋体" panose="02010600030101010101" pitchFamily="2" charset="-122"/>
              </a:rPr>
              <a:t> </a:t>
            </a:r>
            <a:r>
              <a:rPr lang="en-US" altLang="zh-CN" i="1" smtClean="0">
                <a:ea typeface="宋体" panose="02010600030101010101" pitchFamily="2" charset="-122"/>
              </a:rPr>
              <a:t>k</a:t>
            </a:r>
            <a:r>
              <a:rPr lang="en-US" altLang="zh-CN" smtClean="0">
                <a:ea typeface="宋体" panose="02010600030101010101" pitchFamily="2" charset="-122"/>
              </a:rPr>
              <a:t>-way partitioning (generating </a:t>
            </a:r>
            <a:r>
              <a:rPr lang="en-US" altLang="zh-CN" i="1" smtClean="0">
                <a:ea typeface="宋体" panose="02010600030101010101" pitchFamily="2" charset="-122"/>
              </a:rPr>
              <a:t>k</a:t>
            </a:r>
            <a:r>
              <a:rPr lang="en-US" altLang="zh-CN" smtClean="0">
                <a:ea typeface="宋体" panose="02010600030101010101" pitchFamily="2" charset="-122"/>
              </a:rPr>
              <a:t> partitions)</a:t>
            </a:r>
          </a:p>
          <a:p>
            <a:pPr lvl="1" indent="0"/>
            <a:r>
              <a:rPr lang="en-US" altLang="zh-CN" smtClean="0">
                <a:ea typeface="宋体" panose="02010600030101010101" pitchFamily="2" charset="-122"/>
              </a:rPr>
              <a:t> Apply the KL two-way partitioning algorithm to all possible pairs of partitions</a:t>
            </a:r>
          </a:p>
          <a:p>
            <a:pPr lvl="1" indent="0"/>
            <a:r>
              <a:rPr lang="en-US" altLang="zh-CN" smtClean="0">
                <a:ea typeface="宋体" panose="02010600030101010101" pitchFamily="2" charset="-122"/>
              </a:rPr>
              <a:t> Recursive partitioning (convenient when k is a power of two)</a:t>
            </a:r>
          </a:p>
          <a:p>
            <a:pPr lvl="1" indent="0"/>
            <a:r>
              <a:rPr lang="en-US" altLang="zh-CN" smtClean="0">
                <a:ea typeface="宋体" panose="02010600030101010101" pitchFamily="2" charset="-122"/>
              </a:rPr>
              <a:t> Direct k-way extensions exist</a:t>
            </a:r>
          </a:p>
        </p:txBody>
      </p:sp>
      <p:sp>
        <p:nvSpPr>
          <p:cNvPr id="29701" name="Slide Number Placeholder 3"/>
          <p:cNvSpPr txBox="1">
            <a:spLocks noGrp="1"/>
          </p:cNvSpPr>
          <p:nvPr/>
        </p:nvSpPr>
        <p:spPr bwMode="auto">
          <a:xfrm>
            <a:off x="7910513" y="6473825"/>
            <a:ext cx="108108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C14FA805-7ECA-47DB-94FE-6D21BE4D845A}" type="slidenum">
              <a:rPr lang="en-US" altLang="de-DE" sz="1000">
                <a:solidFill>
                  <a:srgbClr val="C0C0C0"/>
                </a:solidFill>
              </a:rPr>
              <a:pPr algn="r">
                <a:lnSpc>
                  <a:spcPct val="100000"/>
                </a:lnSpc>
              </a:pPr>
              <a:t>28</a:t>
            </a:fld>
            <a:endParaRPr lang="en-US" altLang="de-DE" sz="1000">
              <a:solidFill>
                <a:srgbClr val="C0C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97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9C8EF2-6A00-4984-9143-B7CE512D6EA8}" type="slidenum">
              <a:rPr lang="en-US" altLang="de-DE" sz="1000">
                <a:solidFill>
                  <a:srgbClr val="C0C0C0"/>
                </a:solidFill>
              </a:rPr>
              <a:pPr/>
              <a:t>29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91877" name="Rectangle 5"/>
          <p:cNvSpPr>
            <a:spLocks noChangeArrowheads="1"/>
          </p:cNvSpPr>
          <p:nvPr/>
        </p:nvSpPr>
        <p:spPr bwMode="auto">
          <a:xfrm>
            <a:off x="603250" y="1444625"/>
            <a:ext cx="7785100" cy="407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44939"/>
          <a:lstStyle>
            <a:lvl1pPr marL="323850" indent="-323850" defTabSz="849313">
              <a:tabLst>
                <a:tab pos="284163" algn="l"/>
                <a:tab pos="51276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1050" indent="-323850" defTabSz="849313">
              <a:tabLst>
                <a:tab pos="284163" algn="l"/>
                <a:tab pos="51276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9313">
              <a:tabLst>
                <a:tab pos="284163" algn="l"/>
                <a:tab pos="51276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9313">
              <a:tabLst>
                <a:tab pos="284163" algn="l"/>
                <a:tab pos="51276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9313">
              <a:tabLst>
                <a:tab pos="284163" algn="l"/>
                <a:tab pos="51276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49313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84163" algn="l"/>
                <a:tab pos="51276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49313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84163" algn="l"/>
                <a:tab pos="51276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49313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84163" algn="l"/>
                <a:tab pos="51276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49313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84163" algn="l"/>
                <a:tab pos="51276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Single cells are moved independently instead of swapping pairs of cells --- cannot and do not need to maintain exact partition balance</a:t>
            </a:r>
          </a:p>
          <a:p>
            <a:pPr lvl="1"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The area of each individual cell is taken into account</a:t>
            </a:r>
          </a:p>
          <a:p>
            <a:pPr lvl="1"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Applicable to partitions of unequal size 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and in the presence of initially fixed cells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endParaRPr lang="en-US" altLang="zh-CN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Cut costs are extended to include hypergraphs</a:t>
            </a:r>
          </a:p>
          <a:p>
            <a:pPr lvl="1"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nets with 2+ pins</a:t>
            </a:r>
          </a:p>
          <a:p>
            <a:pPr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While the KL algorithm aims to minimize cut costs based on edges, 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the FM algorithm minimizes cut costs based on nets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endParaRPr lang="de-DE" altLang="de-DE">
              <a:sym typeface="Symbol" panose="05050102010706020507" pitchFamily="18" charset="2"/>
            </a:endParaRPr>
          </a:p>
          <a:p>
            <a:pPr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Nodes and subgraphs are referred to as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cells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and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blocks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, respectively</a:t>
            </a:r>
          </a:p>
          <a:p>
            <a:pPr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endParaRPr lang="en-US" altLang="zh-CN"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    	Fiduccia-Mattheyses (FM) Algorithm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1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1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91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1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91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918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918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F40777-A5D0-4369-8990-24464156DCB1}" type="slidenum">
              <a:rPr lang="en-US" altLang="de-DE" sz="1000">
                <a:solidFill>
                  <a:srgbClr val="C0C0C0"/>
                </a:solidFill>
              </a:rPr>
              <a:pPr/>
              <a:t>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099" name="Line 443"/>
          <p:cNvSpPr>
            <a:spLocks noChangeShapeType="1"/>
          </p:cNvSpPr>
          <p:nvPr/>
        </p:nvSpPr>
        <p:spPr bwMode="auto">
          <a:xfrm>
            <a:off x="5610225" y="4508500"/>
            <a:ext cx="1588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0" name="Line 574"/>
          <p:cNvSpPr>
            <a:spLocks noChangeShapeType="1"/>
          </p:cNvSpPr>
          <p:nvPr/>
        </p:nvSpPr>
        <p:spPr bwMode="auto">
          <a:xfrm>
            <a:off x="5610225" y="3821113"/>
            <a:ext cx="0" cy="471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1" name="Rectangle 3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2.1	Introduction</a:t>
            </a:r>
            <a:endParaRPr lang="en-US" altLang="zh-CN" smtClean="0">
              <a:ea typeface="宋体" panose="02010600030101010101" pitchFamily="2" charset="-122"/>
            </a:endParaRPr>
          </a:p>
        </p:txBody>
      </p:sp>
      <p:grpSp>
        <p:nvGrpSpPr>
          <p:cNvPr id="4102" name="Group 328"/>
          <p:cNvGrpSpPr>
            <a:grpSpLocks/>
          </p:cNvGrpSpPr>
          <p:nvPr/>
        </p:nvGrpSpPr>
        <p:grpSpPr bwMode="auto">
          <a:xfrm>
            <a:off x="7002463" y="1398588"/>
            <a:ext cx="996950" cy="576262"/>
            <a:chOff x="617" y="1399"/>
            <a:chExt cx="687" cy="454"/>
          </a:xfrm>
        </p:grpSpPr>
        <p:sp>
          <p:nvSpPr>
            <p:cNvPr id="4390" name="Rectangle 329"/>
            <p:cNvSpPr>
              <a:spLocks noChangeArrowheads="1"/>
            </p:cNvSpPr>
            <p:nvPr/>
          </p:nvSpPr>
          <p:spPr bwMode="auto">
            <a:xfrm>
              <a:off x="617" y="1399"/>
              <a:ext cx="687" cy="4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91" name="Line 330"/>
            <p:cNvSpPr>
              <a:spLocks noChangeShapeType="1"/>
            </p:cNvSpPr>
            <p:nvPr/>
          </p:nvSpPr>
          <p:spPr bwMode="auto">
            <a:xfrm>
              <a:off x="976" y="1724"/>
              <a:ext cx="4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392" name="Group 331"/>
            <p:cNvGrpSpPr>
              <a:grpSpLocks/>
            </p:cNvGrpSpPr>
            <p:nvPr/>
          </p:nvGrpSpPr>
          <p:grpSpPr bwMode="auto">
            <a:xfrm>
              <a:off x="682" y="1504"/>
              <a:ext cx="105" cy="88"/>
              <a:chOff x="328" y="1585"/>
              <a:chExt cx="145" cy="121"/>
            </a:xfrm>
          </p:grpSpPr>
          <p:sp>
            <p:nvSpPr>
              <p:cNvPr id="4411" name="AutoShape 332"/>
              <p:cNvSpPr>
                <a:spLocks noChangeArrowheads="1"/>
              </p:cNvSpPr>
              <p:nvPr/>
            </p:nvSpPr>
            <p:spPr bwMode="auto">
              <a:xfrm rot="5400000">
                <a:off x="320" y="1593"/>
                <a:ext cx="121" cy="105"/>
              </a:xfrm>
              <a:prstGeom prst="triangle">
                <a:avLst>
                  <a:gd name="adj" fmla="val 50000"/>
                </a:avLst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412" name="Oval 333"/>
              <p:cNvSpPr>
                <a:spLocks noChangeArrowheads="1"/>
              </p:cNvSpPr>
              <p:nvPr/>
            </p:nvSpPr>
            <p:spPr bwMode="auto">
              <a:xfrm>
                <a:off x="432" y="1626"/>
                <a:ext cx="41" cy="41"/>
              </a:xfrm>
              <a:prstGeom prst="ellipse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4393" name="Group 334"/>
            <p:cNvGrpSpPr>
              <a:grpSpLocks/>
            </p:cNvGrpSpPr>
            <p:nvPr/>
          </p:nvGrpSpPr>
          <p:grpSpPr bwMode="auto">
            <a:xfrm>
              <a:off x="866" y="1679"/>
              <a:ext cx="105" cy="88"/>
              <a:chOff x="328" y="1585"/>
              <a:chExt cx="145" cy="121"/>
            </a:xfrm>
          </p:grpSpPr>
          <p:sp>
            <p:nvSpPr>
              <p:cNvPr id="4409" name="AutoShape 335"/>
              <p:cNvSpPr>
                <a:spLocks noChangeArrowheads="1"/>
              </p:cNvSpPr>
              <p:nvPr/>
            </p:nvSpPr>
            <p:spPr bwMode="auto">
              <a:xfrm rot="5400000">
                <a:off x="320" y="1593"/>
                <a:ext cx="121" cy="105"/>
              </a:xfrm>
              <a:prstGeom prst="triangle">
                <a:avLst>
                  <a:gd name="adj" fmla="val 50000"/>
                </a:avLst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410" name="Oval 336"/>
              <p:cNvSpPr>
                <a:spLocks noChangeArrowheads="1"/>
              </p:cNvSpPr>
              <p:nvPr/>
            </p:nvSpPr>
            <p:spPr bwMode="auto">
              <a:xfrm>
                <a:off x="432" y="1626"/>
                <a:ext cx="41" cy="41"/>
              </a:xfrm>
              <a:prstGeom prst="ellipse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sp>
          <p:nvSpPr>
            <p:cNvPr id="4394" name="Freeform 337"/>
            <p:cNvSpPr>
              <a:spLocks/>
            </p:cNvSpPr>
            <p:nvPr/>
          </p:nvSpPr>
          <p:spPr bwMode="auto">
            <a:xfrm>
              <a:off x="639" y="1470"/>
              <a:ext cx="336" cy="60"/>
            </a:xfrm>
            <a:custGeom>
              <a:avLst/>
              <a:gdLst>
                <a:gd name="T0" fmla="*/ 0 w 288"/>
                <a:gd name="T1" fmla="*/ 0 h 60"/>
                <a:gd name="T2" fmla="*/ 291 w 288"/>
                <a:gd name="T3" fmla="*/ 0 h 60"/>
                <a:gd name="T4" fmla="*/ 291 w 288"/>
                <a:gd name="T5" fmla="*/ 60 h 60"/>
                <a:gd name="T6" fmla="*/ 336 w 288"/>
                <a:gd name="T7" fmla="*/ 6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8" h="60">
                  <a:moveTo>
                    <a:pt x="0" y="0"/>
                  </a:moveTo>
                  <a:lnTo>
                    <a:pt x="249" y="0"/>
                  </a:lnTo>
                  <a:lnTo>
                    <a:pt x="249" y="60"/>
                  </a:lnTo>
                  <a:lnTo>
                    <a:pt x="288" y="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5" name="Line 338"/>
            <p:cNvSpPr>
              <a:spLocks noChangeShapeType="1"/>
            </p:cNvSpPr>
            <p:nvPr/>
          </p:nvSpPr>
          <p:spPr bwMode="auto">
            <a:xfrm flipH="1">
              <a:off x="639" y="1551"/>
              <a:ext cx="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" name="Line 339"/>
            <p:cNvSpPr>
              <a:spLocks noChangeShapeType="1"/>
            </p:cNvSpPr>
            <p:nvPr/>
          </p:nvSpPr>
          <p:spPr bwMode="auto">
            <a:xfrm flipH="1">
              <a:off x="787" y="1549"/>
              <a:ext cx="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" name="Line 340"/>
            <p:cNvSpPr>
              <a:spLocks noChangeShapeType="1"/>
            </p:cNvSpPr>
            <p:nvPr/>
          </p:nvSpPr>
          <p:spPr bwMode="auto">
            <a:xfrm>
              <a:off x="909" y="1575"/>
              <a:ext cx="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8" name="Moon 11"/>
            <p:cNvSpPr>
              <a:spLocks noChangeArrowheads="1"/>
            </p:cNvSpPr>
            <p:nvPr/>
          </p:nvSpPr>
          <p:spPr bwMode="auto">
            <a:xfrm rot="10800000">
              <a:off x="961" y="1503"/>
              <a:ext cx="101" cy="114"/>
            </a:xfrm>
            <a:prstGeom prst="moon">
              <a:avLst>
                <a:gd name="adj" fmla="val 75500"/>
              </a:avLst>
            </a:prstGeom>
            <a:solidFill>
              <a:srgbClr val="C0C0C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TW" sz="1100">
                <a:ea typeface="新細明體" pitchFamily="18" charset="-120"/>
                <a:cs typeface="Arial" panose="020B0604020202020204" pitchFamily="34" charset="0"/>
              </a:endParaRPr>
            </a:p>
          </p:txBody>
        </p:sp>
        <p:sp>
          <p:nvSpPr>
            <p:cNvPr id="4399" name="AutoShape 342"/>
            <p:cNvSpPr>
              <a:spLocks noChangeArrowheads="1"/>
            </p:cNvSpPr>
            <p:nvPr/>
          </p:nvSpPr>
          <p:spPr bwMode="auto">
            <a:xfrm>
              <a:off x="822" y="1533"/>
              <a:ext cx="87" cy="87"/>
            </a:xfrm>
            <a:prstGeom prst="flowChartDelay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400" name="Line 343"/>
            <p:cNvSpPr>
              <a:spLocks noChangeShapeType="1"/>
            </p:cNvSpPr>
            <p:nvPr/>
          </p:nvSpPr>
          <p:spPr bwMode="auto">
            <a:xfrm>
              <a:off x="639" y="1725"/>
              <a:ext cx="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" name="Freeform 344"/>
            <p:cNvSpPr>
              <a:spLocks/>
            </p:cNvSpPr>
            <p:nvPr/>
          </p:nvSpPr>
          <p:spPr bwMode="auto">
            <a:xfrm>
              <a:off x="780" y="1599"/>
              <a:ext cx="42" cy="123"/>
            </a:xfrm>
            <a:custGeom>
              <a:avLst/>
              <a:gdLst>
                <a:gd name="T0" fmla="*/ 0 w 42"/>
                <a:gd name="T1" fmla="*/ 123 h 123"/>
                <a:gd name="T2" fmla="*/ 0 w 42"/>
                <a:gd name="T3" fmla="*/ 0 h 123"/>
                <a:gd name="T4" fmla="*/ 42 w 42"/>
                <a:gd name="T5" fmla="*/ 0 h 1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" h="123">
                  <a:moveTo>
                    <a:pt x="0" y="123"/>
                  </a:moveTo>
                  <a:lnTo>
                    <a:pt x="0" y="0"/>
                  </a:lnTo>
                  <a:lnTo>
                    <a:pt x="4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" name="Oval 345"/>
            <p:cNvSpPr>
              <a:spLocks noChangeArrowheads="1"/>
            </p:cNvSpPr>
            <p:nvPr/>
          </p:nvSpPr>
          <p:spPr bwMode="auto">
            <a:xfrm>
              <a:off x="765" y="1710"/>
              <a:ext cx="29" cy="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403" name="Line 346"/>
            <p:cNvSpPr>
              <a:spLocks noChangeShapeType="1"/>
            </p:cNvSpPr>
            <p:nvPr/>
          </p:nvSpPr>
          <p:spPr bwMode="auto">
            <a:xfrm>
              <a:off x="636" y="1773"/>
              <a:ext cx="3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4" name="Freeform 347"/>
            <p:cNvSpPr>
              <a:spLocks/>
            </p:cNvSpPr>
            <p:nvPr/>
          </p:nvSpPr>
          <p:spPr bwMode="auto">
            <a:xfrm>
              <a:off x="1062" y="1560"/>
              <a:ext cx="99" cy="147"/>
            </a:xfrm>
            <a:custGeom>
              <a:avLst/>
              <a:gdLst>
                <a:gd name="T0" fmla="*/ 0 w 99"/>
                <a:gd name="T1" fmla="*/ 0 h 126"/>
                <a:gd name="T2" fmla="*/ 60 w 99"/>
                <a:gd name="T3" fmla="*/ 0 h 126"/>
                <a:gd name="T4" fmla="*/ 60 w 99"/>
                <a:gd name="T5" fmla="*/ 147 h 126"/>
                <a:gd name="T6" fmla="*/ 99 w 99"/>
                <a:gd name="T7" fmla="*/ 147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9" h="126">
                  <a:moveTo>
                    <a:pt x="0" y="0"/>
                  </a:moveTo>
                  <a:lnTo>
                    <a:pt x="60" y="0"/>
                  </a:lnTo>
                  <a:lnTo>
                    <a:pt x="60" y="126"/>
                  </a:lnTo>
                  <a:lnTo>
                    <a:pt x="99" y="1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5" name="Line 348"/>
            <p:cNvSpPr>
              <a:spLocks noChangeShapeType="1"/>
            </p:cNvSpPr>
            <p:nvPr/>
          </p:nvSpPr>
          <p:spPr bwMode="auto">
            <a:xfrm>
              <a:off x="1092" y="1752"/>
              <a:ext cx="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6" name="AutoShape 349"/>
            <p:cNvSpPr>
              <a:spLocks noChangeArrowheads="1"/>
            </p:cNvSpPr>
            <p:nvPr/>
          </p:nvSpPr>
          <p:spPr bwMode="auto">
            <a:xfrm>
              <a:off x="1009" y="1708"/>
              <a:ext cx="87" cy="87"/>
            </a:xfrm>
            <a:prstGeom prst="flowChartDelay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407" name="Moon 11"/>
            <p:cNvSpPr>
              <a:spLocks noChangeArrowheads="1"/>
            </p:cNvSpPr>
            <p:nvPr/>
          </p:nvSpPr>
          <p:spPr bwMode="auto">
            <a:xfrm rot="10800000">
              <a:off x="1143" y="1673"/>
              <a:ext cx="101" cy="114"/>
            </a:xfrm>
            <a:prstGeom prst="moon">
              <a:avLst>
                <a:gd name="adj" fmla="val 75500"/>
              </a:avLst>
            </a:prstGeom>
            <a:solidFill>
              <a:srgbClr val="C0C0C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TW" sz="1100">
                <a:ea typeface="新細明體" pitchFamily="18" charset="-120"/>
                <a:cs typeface="Arial" panose="020B0604020202020204" pitchFamily="34" charset="0"/>
              </a:endParaRPr>
            </a:p>
          </p:txBody>
        </p:sp>
        <p:sp>
          <p:nvSpPr>
            <p:cNvPr id="4408" name="Line 351"/>
            <p:cNvSpPr>
              <a:spLocks noChangeShapeType="1"/>
            </p:cNvSpPr>
            <p:nvPr/>
          </p:nvSpPr>
          <p:spPr bwMode="auto">
            <a:xfrm>
              <a:off x="1245" y="1731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103" name="Line 352"/>
          <p:cNvSpPr>
            <a:spLocks noChangeShapeType="1"/>
          </p:cNvSpPr>
          <p:nvPr/>
        </p:nvSpPr>
        <p:spPr bwMode="auto">
          <a:xfrm>
            <a:off x="1328738" y="3986213"/>
            <a:ext cx="0" cy="15875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04" name="Line 353"/>
          <p:cNvSpPr>
            <a:spLocks noChangeShapeType="1"/>
          </p:cNvSpPr>
          <p:nvPr/>
        </p:nvSpPr>
        <p:spPr bwMode="auto">
          <a:xfrm>
            <a:off x="5619750" y="1766888"/>
            <a:ext cx="0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5" name="Line 354"/>
          <p:cNvSpPr>
            <a:spLocks noChangeShapeType="1"/>
          </p:cNvSpPr>
          <p:nvPr/>
        </p:nvSpPr>
        <p:spPr bwMode="auto">
          <a:xfrm flipH="1">
            <a:off x="5610225" y="2479675"/>
            <a:ext cx="635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6" name="Line 355"/>
          <p:cNvSpPr>
            <a:spLocks noChangeShapeType="1"/>
          </p:cNvSpPr>
          <p:nvPr/>
        </p:nvSpPr>
        <p:spPr bwMode="auto">
          <a:xfrm flipH="1">
            <a:off x="5610225" y="3148013"/>
            <a:ext cx="3175" cy="484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7" name="Line 356"/>
          <p:cNvSpPr>
            <a:spLocks noChangeShapeType="1"/>
          </p:cNvSpPr>
          <p:nvPr/>
        </p:nvSpPr>
        <p:spPr bwMode="auto">
          <a:xfrm>
            <a:off x="3017838" y="1300163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08" name="Line 357"/>
          <p:cNvSpPr>
            <a:spLocks noChangeShapeType="1"/>
          </p:cNvSpPr>
          <p:nvPr/>
        </p:nvSpPr>
        <p:spPr bwMode="auto">
          <a:xfrm>
            <a:off x="3009900" y="1893888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09" name="Line 358"/>
          <p:cNvSpPr>
            <a:spLocks noChangeShapeType="1"/>
          </p:cNvSpPr>
          <p:nvPr/>
        </p:nvSpPr>
        <p:spPr bwMode="auto">
          <a:xfrm>
            <a:off x="3009900" y="2487613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10" name="Line 359"/>
          <p:cNvSpPr>
            <a:spLocks noChangeShapeType="1"/>
          </p:cNvSpPr>
          <p:nvPr/>
        </p:nvSpPr>
        <p:spPr bwMode="auto">
          <a:xfrm>
            <a:off x="3009900" y="3073400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11" name="Line 360"/>
          <p:cNvSpPr>
            <a:spLocks noChangeShapeType="1"/>
          </p:cNvSpPr>
          <p:nvPr/>
        </p:nvSpPr>
        <p:spPr bwMode="auto">
          <a:xfrm>
            <a:off x="3009900" y="364807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12" name="Line 361"/>
          <p:cNvSpPr>
            <a:spLocks noChangeShapeType="1"/>
          </p:cNvSpPr>
          <p:nvPr/>
        </p:nvSpPr>
        <p:spPr bwMode="auto">
          <a:xfrm>
            <a:off x="3008313" y="4237038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13" name="Line 362"/>
          <p:cNvSpPr>
            <a:spLocks noChangeShapeType="1"/>
          </p:cNvSpPr>
          <p:nvPr/>
        </p:nvSpPr>
        <p:spPr bwMode="auto">
          <a:xfrm>
            <a:off x="3001963" y="5399088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14" name="Line 363"/>
          <p:cNvSpPr>
            <a:spLocks noChangeShapeType="1"/>
          </p:cNvSpPr>
          <p:nvPr/>
        </p:nvSpPr>
        <p:spPr bwMode="auto">
          <a:xfrm>
            <a:off x="3005138" y="4819650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15" name="Rectangle 364"/>
          <p:cNvSpPr>
            <a:spLocks noChangeArrowheads="1"/>
          </p:cNvSpPr>
          <p:nvPr/>
        </p:nvSpPr>
        <p:spPr bwMode="auto">
          <a:xfrm>
            <a:off x="2070100" y="2833688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16" name="Rectangle 365"/>
          <p:cNvSpPr>
            <a:spLocks noChangeArrowheads="1"/>
          </p:cNvSpPr>
          <p:nvPr/>
        </p:nvSpPr>
        <p:spPr bwMode="auto">
          <a:xfrm>
            <a:off x="4622800" y="1584325"/>
            <a:ext cx="2011363" cy="225425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17" name="Rectangle 366"/>
          <p:cNvSpPr>
            <a:spLocks noChangeArrowheads="1"/>
          </p:cNvSpPr>
          <p:nvPr/>
        </p:nvSpPr>
        <p:spPr bwMode="auto">
          <a:xfrm>
            <a:off x="4622800" y="2286000"/>
            <a:ext cx="2011363" cy="227013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18" name="Rectangle 367"/>
          <p:cNvSpPr>
            <a:spLocks noChangeArrowheads="1"/>
          </p:cNvSpPr>
          <p:nvPr/>
        </p:nvSpPr>
        <p:spPr bwMode="auto">
          <a:xfrm>
            <a:off x="4622800" y="2954338"/>
            <a:ext cx="2011363" cy="223837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19" name="Rectangle 368"/>
          <p:cNvSpPr>
            <a:spLocks noChangeArrowheads="1"/>
          </p:cNvSpPr>
          <p:nvPr/>
        </p:nvSpPr>
        <p:spPr bwMode="auto">
          <a:xfrm>
            <a:off x="4622800" y="3632200"/>
            <a:ext cx="2011363" cy="225425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20" name="Rectangle 369"/>
          <p:cNvSpPr>
            <a:spLocks noChangeArrowheads="1"/>
          </p:cNvSpPr>
          <p:nvPr/>
        </p:nvSpPr>
        <p:spPr bwMode="auto">
          <a:xfrm>
            <a:off x="4622800" y="4305300"/>
            <a:ext cx="2011363" cy="225425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21" name="Rectangle 370"/>
          <p:cNvSpPr>
            <a:spLocks noChangeArrowheads="1"/>
          </p:cNvSpPr>
          <p:nvPr/>
        </p:nvSpPr>
        <p:spPr bwMode="auto">
          <a:xfrm>
            <a:off x="2070100" y="2239963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22" name="Rectangle 371"/>
          <p:cNvSpPr>
            <a:spLocks noChangeArrowheads="1"/>
          </p:cNvSpPr>
          <p:nvPr/>
        </p:nvSpPr>
        <p:spPr bwMode="auto">
          <a:xfrm>
            <a:off x="2074863" y="3413125"/>
            <a:ext cx="1917700" cy="447675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23" name="Rectangle 372"/>
          <p:cNvSpPr>
            <a:spLocks noChangeArrowheads="1"/>
          </p:cNvSpPr>
          <p:nvPr/>
        </p:nvSpPr>
        <p:spPr bwMode="auto">
          <a:xfrm>
            <a:off x="2071688" y="3992563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24" name="Line 373"/>
          <p:cNvSpPr>
            <a:spLocks noChangeShapeType="1"/>
          </p:cNvSpPr>
          <p:nvPr/>
        </p:nvSpPr>
        <p:spPr bwMode="auto">
          <a:xfrm>
            <a:off x="3698875" y="3865563"/>
            <a:ext cx="6350" cy="7937"/>
          </a:xfrm>
          <a:prstGeom prst="line">
            <a:avLst/>
          </a:prstGeom>
          <a:noFill/>
          <a:ln w="14288">
            <a:solidFill>
              <a:srgbClr val="FF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4125" name="Group 374"/>
          <p:cNvGrpSpPr>
            <a:grpSpLocks/>
          </p:cNvGrpSpPr>
          <p:nvPr/>
        </p:nvGrpSpPr>
        <p:grpSpPr bwMode="auto">
          <a:xfrm>
            <a:off x="7008813" y="2752725"/>
            <a:ext cx="989012" cy="576263"/>
            <a:chOff x="3914" y="2070"/>
            <a:chExt cx="581" cy="387"/>
          </a:xfrm>
        </p:grpSpPr>
        <p:sp>
          <p:nvSpPr>
            <p:cNvPr id="4373" name="Rectangle 375"/>
            <p:cNvSpPr>
              <a:spLocks noChangeArrowheads="1"/>
            </p:cNvSpPr>
            <p:nvPr/>
          </p:nvSpPr>
          <p:spPr bwMode="auto">
            <a:xfrm>
              <a:off x="3914" y="2070"/>
              <a:ext cx="581" cy="387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4" name="Rectangle 376"/>
            <p:cNvSpPr>
              <a:spLocks noChangeArrowheads="1"/>
            </p:cNvSpPr>
            <p:nvPr/>
          </p:nvSpPr>
          <p:spPr bwMode="auto">
            <a:xfrm>
              <a:off x="3914" y="2070"/>
              <a:ext cx="581" cy="387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5" name="Rectangle 377"/>
            <p:cNvSpPr>
              <a:spLocks noChangeArrowheads="1"/>
            </p:cNvSpPr>
            <p:nvPr/>
          </p:nvSpPr>
          <p:spPr bwMode="auto">
            <a:xfrm>
              <a:off x="3979" y="2103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6" name="Rectangle 378"/>
            <p:cNvSpPr>
              <a:spLocks noChangeArrowheads="1"/>
            </p:cNvSpPr>
            <p:nvPr/>
          </p:nvSpPr>
          <p:spPr bwMode="auto">
            <a:xfrm>
              <a:off x="4398" y="210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7" name="Rectangle 379"/>
            <p:cNvSpPr>
              <a:spLocks noChangeArrowheads="1"/>
            </p:cNvSpPr>
            <p:nvPr/>
          </p:nvSpPr>
          <p:spPr bwMode="auto">
            <a:xfrm>
              <a:off x="4188" y="210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8" name="Rectangle 380"/>
            <p:cNvSpPr>
              <a:spLocks noChangeArrowheads="1"/>
            </p:cNvSpPr>
            <p:nvPr/>
          </p:nvSpPr>
          <p:spPr bwMode="auto">
            <a:xfrm>
              <a:off x="4293" y="210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9" name="Rectangle 381"/>
            <p:cNvSpPr>
              <a:spLocks noChangeArrowheads="1"/>
            </p:cNvSpPr>
            <p:nvPr/>
          </p:nvSpPr>
          <p:spPr bwMode="auto">
            <a:xfrm>
              <a:off x="4084" y="2103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0" name="Rectangle 382"/>
            <p:cNvSpPr>
              <a:spLocks noChangeArrowheads="1"/>
            </p:cNvSpPr>
            <p:nvPr/>
          </p:nvSpPr>
          <p:spPr bwMode="auto">
            <a:xfrm>
              <a:off x="3979" y="2393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1" name="Rectangle 383"/>
            <p:cNvSpPr>
              <a:spLocks noChangeArrowheads="1"/>
            </p:cNvSpPr>
            <p:nvPr/>
          </p:nvSpPr>
          <p:spPr bwMode="auto">
            <a:xfrm>
              <a:off x="4398" y="239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2" name="Rectangle 384"/>
            <p:cNvSpPr>
              <a:spLocks noChangeArrowheads="1"/>
            </p:cNvSpPr>
            <p:nvPr/>
          </p:nvSpPr>
          <p:spPr bwMode="auto">
            <a:xfrm>
              <a:off x="4188" y="239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3" name="Rectangle 385"/>
            <p:cNvSpPr>
              <a:spLocks noChangeArrowheads="1"/>
            </p:cNvSpPr>
            <p:nvPr/>
          </p:nvSpPr>
          <p:spPr bwMode="auto">
            <a:xfrm>
              <a:off x="4293" y="239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4" name="Rectangle 386"/>
            <p:cNvSpPr>
              <a:spLocks noChangeArrowheads="1"/>
            </p:cNvSpPr>
            <p:nvPr/>
          </p:nvSpPr>
          <p:spPr bwMode="auto">
            <a:xfrm>
              <a:off x="4084" y="2393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5" name="Rectangle 387"/>
            <p:cNvSpPr>
              <a:spLocks noChangeArrowheads="1"/>
            </p:cNvSpPr>
            <p:nvPr/>
          </p:nvSpPr>
          <p:spPr bwMode="auto">
            <a:xfrm>
              <a:off x="4398" y="2247"/>
              <a:ext cx="32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6" name="Rectangle 388"/>
            <p:cNvSpPr>
              <a:spLocks noChangeArrowheads="1"/>
            </p:cNvSpPr>
            <p:nvPr/>
          </p:nvSpPr>
          <p:spPr bwMode="auto">
            <a:xfrm>
              <a:off x="3979" y="2247"/>
              <a:ext cx="31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7" name="Rectangle 389"/>
            <p:cNvSpPr>
              <a:spLocks noChangeArrowheads="1"/>
            </p:cNvSpPr>
            <p:nvPr/>
          </p:nvSpPr>
          <p:spPr bwMode="auto">
            <a:xfrm>
              <a:off x="4067" y="2183"/>
              <a:ext cx="65" cy="178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8" name="Rectangle 390"/>
            <p:cNvSpPr>
              <a:spLocks noChangeArrowheads="1"/>
            </p:cNvSpPr>
            <p:nvPr/>
          </p:nvSpPr>
          <p:spPr bwMode="auto">
            <a:xfrm>
              <a:off x="4220" y="2159"/>
              <a:ext cx="129" cy="9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9" name="Rectangle 391"/>
            <p:cNvSpPr>
              <a:spLocks noChangeArrowheads="1"/>
            </p:cNvSpPr>
            <p:nvPr/>
          </p:nvSpPr>
          <p:spPr bwMode="auto">
            <a:xfrm>
              <a:off x="4220" y="2304"/>
              <a:ext cx="81" cy="5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4126" name="Line 392"/>
          <p:cNvSpPr>
            <a:spLocks noChangeShapeType="1"/>
          </p:cNvSpPr>
          <p:nvPr/>
        </p:nvSpPr>
        <p:spPr bwMode="auto">
          <a:xfrm>
            <a:off x="1328738" y="1654175"/>
            <a:ext cx="0" cy="20955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27" name="Rectangle 393"/>
          <p:cNvSpPr>
            <a:spLocks noChangeArrowheads="1"/>
          </p:cNvSpPr>
          <p:nvPr/>
        </p:nvSpPr>
        <p:spPr bwMode="auto">
          <a:xfrm>
            <a:off x="833438" y="1865313"/>
            <a:ext cx="987425" cy="5746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28" name="Rectangle 394"/>
          <p:cNvSpPr>
            <a:spLocks noChangeArrowheads="1"/>
          </p:cNvSpPr>
          <p:nvPr/>
        </p:nvSpPr>
        <p:spPr bwMode="auto">
          <a:xfrm>
            <a:off x="896938" y="1944688"/>
            <a:ext cx="8763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ENTITY test is</a:t>
            </a:r>
            <a:b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</a:b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port a: in bit;</a:t>
            </a:r>
            <a:b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</a:b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end ENTITY test;</a:t>
            </a:r>
            <a:endParaRPr lang="en-US" altLang="zh-CN" sz="900">
              <a:ea typeface="宋体" panose="02010600030101010101" pitchFamily="2" charset="-122"/>
            </a:endParaRPr>
          </a:p>
        </p:txBody>
      </p:sp>
      <p:grpSp>
        <p:nvGrpSpPr>
          <p:cNvPr id="4129" name="Group 395"/>
          <p:cNvGrpSpPr>
            <a:grpSpLocks/>
          </p:cNvGrpSpPr>
          <p:nvPr/>
        </p:nvGrpSpPr>
        <p:grpSpPr bwMode="auto">
          <a:xfrm>
            <a:off x="841375" y="5614988"/>
            <a:ext cx="1004888" cy="584200"/>
            <a:chOff x="623" y="3214"/>
            <a:chExt cx="590" cy="392"/>
          </a:xfrm>
        </p:grpSpPr>
        <p:sp>
          <p:nvSpPr>
            <p:cNvPr id="4342" name="Rectangle 396"/>
            <p:cNvSpPr>
              <a:spLocks noChangeArrowheads="1"/>
            </p:cNvSpPr>
            <p:nvPr/>
          </p:nvSpPr>
          <p:spPr bwMode="auto">
            <a:xfrm>
              <a:off x="629" y="3220"/>
              <a:ext cx="580" cy="3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3" name="Rectangle 397"/>
            <p:cNvSpPr>
              <a:spLocks noChangeArrowheads="1"/>
            </p:cNvSpPr>
            <p:nvPr/>
          </p:nvSpPr>
          <p:spPr bwMode="auto">
            <a:xfrm>
              <a:off x="629" y="3470"/>
              <a:ext cx="271" cy="15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4" name="Rectangle 398"/>
            <p:cNvSpPr>
              <a:spLocks noChangeArrowheads="1"/>
            </p:cNvSpPr>
            <p:nvPr/>
          </p:nvSpPr>
          <p:spPr bwMode="auto">
            <a:xfrm>
              <a:off x="629" y="3437"/>
              <a:ext cx="271" cy="1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5" name="Rectangle 399"/>
            <p:cNvSpPr>
              <a:spLocks noChangeArrowheads="1"/>
            </p:cNvSpPr>
            <p:nvPr/>
          </p:nvSpPr>
          <p:spPr bwMode="auto">
            <a:xfrm>
              <a:off x="629" y="3410"/>
              <a:ext cx="271" cy="16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6" name="Rectangle 400"/>
            <p:cNvSpPr>
              <a:spLocks noChangeArrowheads="1"/>
            </p:cNvSpPr>
            <p:nvPr/>
          </p:nvSpPr>
          <p:spPr bwMode="auto">
            <a:xfrm>
              <a:off x="631" y="3383"/>
              <a:ext cx="270" cy="16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7" name="Rectangle 401"/>
            <p:cNvSpPr>
              <a:spLocks noChangeArrowheads="1"/>
            </p:cNvSpPr>
            <p:nvPr/>
          </p:nvSpPr>
          <p:spPr bwMode="auto">
            <a:xfrm>
              <a:off x="630" y="3356"/>
              <a:ext cx="270" cy="1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8" name="Rectangle 402"/>
            <p:cNvSpPr>
              <a:spLocks noChangeArrowheads="1"/>
            </p:cNvSpPr>
            <p:nvPr/>
          </p:nvSpPr>
          <p:spPr bwMode="auto">
            <a:xfrm>
              <a:off x="1121" y="3437"/>
              <a:ext cx="88" cy="1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9" name="Rectangle 403"/>
            <p:cNvSpPr>
              <a:spLocks noChangeArrowheads="1"/>
            </p:cNvSpPr>
            <p:nvPr/>
          </p:nvSpPr>
          <p:spPr bwMode="auto">
            <a:xfrm>
              <a:off x="1072" y="3461"/>
              <a:ext cx="137" cy="1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0" name="Rectangle 404"/>
            <p:cNvSpPr>
              <a:spLocks noChangeArrowheads="1"/>
            </p:cNvSpPr>
            <p:nvPr/>
          </p:nvSpPr>
          <p:spPr bwMode="auto">
            <a:xfrm>
              <a:off x="1030" y="3484"/>
              <a:ext cx="183" cy="15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1" name="Rectangle 405"/>
            <p:cNvSpPr>
              <a:spLocks noChangeArrowheads="1"/>
            </p:cNvSpPr>
            <p:nvPr/>
          </p:nvSpPr>
          <p:spPr bwMode="auto">
            <a:xfrm>
              <a:off x="983" y="3503"/>
              <a:ext cx="228" cy="16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2" name="Rectangle 406"/>
            <p:cNvSpPr>
              <a:spLocks noChangeArrowheads="1"/>
            </p:cNvSpPr>
            <p:nvPr/>
          </p:nvSpPr>
          <p:spPr bwMode="auto">
            <a:xfrm>
              <a:off x="939" y="3526"/>
              <a:ext cx="270" cy="16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3" name="Rectangle 407"/>
            <p:cNvSpPr>
              <a:spLocks noChangeArrowheads="1"/>
            </p:cNvSpPr>
            <p:nvPr/>
          </p:nvSpPr>
          <p:spPr bwMode="auto">
            <a:xfrm>
              <a:off x="895" y="3550"/>
              <a:ext cx="314" cy="16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4" name="Rectangle 408"/>
            <p:cNvSpPr>
              <a:spLocks noChangeArrowheads="1"/>
            </p:cNvSpPr>
            <p:nvPr/>
          </p:nvSpPr>
          <p:spPr bwMode="auto">
            <a:xfrm>
              <a:off x="623" y="3498"/>
              <a:ext cx="125" cy="1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5" name="Line 409"/>
            <p:cNvSpPr>
              <a:spLocks noChangeShapeType="1"/>
            </p:cNvSpPr>
            <p:nvPr/>
          </p:nvSpPr>
          <p:spPr bwMode="auto">
            <a:xfrm flipV="1">
              <a:off x="693" y="3320"/>
              <a:ext cx="283" cy="14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56" name="Line 410"/>
            <p:cNvSpPr>
              <a:spLocks noChangeShapeType="1"/>
            </p:cNvSpPr>
            <p:nvPr/>
          </p:nvSpPr>
          <p:spPr bwMode="auto">
            <a:xfrm flipV="1">
              <a:off x="863" y="3361"/>
              <a:ext cx="282" cy="14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57" name="Line 411"/>
            <p:cNvSpPr>
              <a:spLocks noChangeShapeType="1"/>
            </p:cNvSpPr>
            <p:nvPr/>
          </p:nvSpPr>
          <p:spPr bwMode="auto">
            <a:xfrm>
              <a:off x="976" y="3320"/>
              <a:ext cx="169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58" name="Line 412"/>
            <p:cNvSpPr>
              <a:spLocks noChangeShapeType="1"/>
            </p:cNvSpPr>
            <p:nvPr/>
          </p:nvSpPr>
          <p:spPr bwMode="auto">
            <a:xfrm>
              <a:off x="693" y="3466"/>
              <a:ext cx="170" cy="4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59" name="Line 413"/>
            <p:cNvSpPr>
              <a:spLocks noChangeShapeType="1"/>
            </p:cNvSpPr>
            <p:nvPr/>
          </p:nvSpPr>
          <p:spPr bwMode="auto">
            <a:xfrm flipV="1">
              <a:off x="693" y="3268"/>
              <a:ext cx="283" cy="14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60" name="Line 414"/>
            <p:cNvSpPr>
              <a:spLocks noChangeShapeType="1"/>
            </p:cNvSpPr>
            <p:nvPr/>
          </p:nvSpPr>
          <p:spPr bwMode="auto">
            <a:xfrm flipV="1">
              <a:off x="863" y="3308"/>
              <a:ext cx="282" cy="14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61" name="Line 415"/>
            <p:cNvSpPr>
              <a:spLocks noChangeShapeType="1"/>
            </p:cNvSpPr>
            <p:nvPr/>
          </p:nvSpPr>
          <p:spPr bwMode="auto">
            <a:xfrm>
              <a:off x="976" y="3268"/>
              <a:ext cx="169" cy="4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62" name="Line 416"/>
            <p:cNvSpPr>
              <a:spLocks noChangeShapeType="1"/>
            </p:cNvSpPr>
            <p:nvPr/>
          </p:nvSpPr>
          <p:spPr bwMode="auto">
            <a:xfrm>
              <a:off x="693" y="3413"/>
              <a:ext cx="170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63" name="Freeform 417"/>
            <p:cNvSpPr>
              <a:spLocks/>
            </p:cNvSpPr>
            <p:nvPr/>
          </p:nvSpPr>
          <p:spPr bwMode="auto">
            <a:xfrm>
              <a:off x="693" y="3268"/>
              <a:ext cx="452" cy="186"/>
            </a:xfrm>
            <a:custGeom>
              <a:avLst/>
              <a:gdLst>
                <a:gd name="T0" fmla="*/ 0 w 452"/>
                <a:gd name="T1" fmla="*/ 145 h 186"/>
                <a:gd name="T2" fmla="*/ 283 w 452"/>
                <a:gd name="T3" fmla="*/ 0 h 186"/>
                <a:gd name="T4" fmla="*/ 452 w 452"/>
                <a:gd name="T5" fmla="*/ 40 h 186"/>
                <a:gd name="T6" fmla="*/ 170 w 452"/>
                <a:gd name="T7" fmla="*/ 186 h 186"/>
                <a:gd name="T8" fmla="*/ 0 w 452"/>
                <a:gd name="T9" fmla="*/ 145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2" h="186">
                  <a:moveTo>
                    <a:pt x="0" y="145"/>
                  </a:moveTo>
                  <a:lnTo>
                    <a:pt x="283" y="0"/>
                  </a:lnTo>
                  <a:lnTo>
                    <a:pt x="452" y="40"/>
                  </a:lnTo>
                  <a:lnTo>
                    <a:pt x="170" y="186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E6E6E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4" name="Freeform 418"/>
            <p:cNvSpPr>
              <a:spLocks/>
            </p:cNvSpPr>
            <p:nvPr/>
          </p:nvSpPr>
          <p:spPr bwMode="auto">
            <a:xfrm>
              <a:off x="693" y="3308"/>
              <a:ext cx="452" cy="202"/>
            </a:xfrm>
            <a:custGeom>
              <a:avLst/>
              <a:gdLst>
                <a:gd name="T0" fmla="*/ 0 w 452"/>
                <a:gd name="T1" fmla="*/ 105 h 202"/>
                <a:gd name="T2" fmla="*/ 0 w 452"/>
                <a:gd name="T3" fmla="*/ 162 h 202"/>
                <a:gd name="T4" fmla="*/ 170 w 452"/>
                <a:gd name="T5" fmla="*/ 202 h 202"/>
                <a:gd name="T6" fmla="*/ 452 w 452"/>
                <a:gd name="T7" fmla="*/ 57 h 202"/>
                <a:gd name="T8" fmla="*/ 452 w 452"/>
                <a:gd name="T9" fmla="*/ 0 h 202"/>
                <a:gd name="T10" fmla="*/ 170 w 452"/>
                <a:gd name="T11" fmla="*/ 146 h 202"/>
                <a:gd name="T12" fmla="*/ 0 w 452"/>
                <a:gd name="T13" fmla="*/ 105 h 2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2" h="202">
                  <a:moveTo>
                    <a:pt x="0" y="105"/>
                  </a:moveTo>
                  <a:lnTo>
                    <a:pt x="0" y="162"/>
                  </a:lnTo>
                  <a:lnTo>
                    <a:pt x="170" y="202"/>
                  </a:lnTo>
                  <a:lnTo>
                    <a:pt x="452" y="57"/>
                  </a:lnTo>
                  <a:lnTo>
                    <a:pt x="452" y="0"/>
                  </a:lnTo>
                  <a:lnTo>
                    <a:pt x="170" y="1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5" name="Freeform 419"/>
            <p:cNvSpPr>
              <a:spLocks/>
            </p:cNvSpPr>
            <p:nvPr/>
          </p:nvSpPr>
          <p:spPr bwMode="auto">
            <a:xfrm>
              <a:off x="733" y="3437"/>
              <a:ext cx="25" cy="73"/>
            </a:xfrm>
            <a:custGeom>
              <a:avLst/>
              <a:gdLst>
                <a:gd name="T0" fmla="*/ 0 w 25"/>
                <a:gd name="T1" fmla="*/ 17 h 73"/>
                <a:gd name="T2" fmla="*/ 25 w 25"/>
                <a:gd name="T3" fmla="*/ 0 h 73"/>
                <a:gd name="T4" fmla="*/ 25 w 25"/>
                <a:gd name="T5" fmla="*/ 24 h 73"/>
                <a:gd name="T6" fmla="*/ 19 w 25"/>
                <a:gd name="T7" fmla="*/ 33 h 73"/>
                <a:gd name="T8" fmla="*/ 19 w 25"/>
                <a:gd name="T9" fmla="*/ 65 h 73"/>
                <a:gd name="T10" fmla="*/ 13 w 25"/>
                <a:gd name="T11" fmla="*/ 73 h 73"/>
                <a:gd name="T12" fmla="*/ 13 w 25"/>
                <a:gd name="T13" fmla="*/ 41 h 73"/>
                <a:gd name="T14" fmla="*/ 0 w 25"/>
                <a:gd name="T15" fmla="*/ 48 h 73"/>
                <a:gd name="T16" fmla="*/ 0 w 25"/>
                <a:gd name="T17" fmla="*/ 17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73">
                  <a:moveTo>
                    <a:pt x="0" y="17"/>
                  </a:moveTo>
                  <a:lnTo>
                    <a:pt x="25" y="0"/>
                  </a:lnTo>
                  <a:lnTo>
                    <a:pt x="25" y="24"/>
                  </a:lnTo>
                  <a:lnTo>
                    <a:pt x="19" y="33"/>
                  </a:lnTo>
                  <a:lnTo>
                    <a:pt x="19" y="65"/>
                  </a:lnTo>
                  <a:lnTo>
                    <a:pt x="13" y="73"/>
                  </a:lnTo>
                  <a:lnTo>
                    <a:pt x="13" y="41"/>
                  </a:lnTo>
                  <a:lnTo>
                    <a:pt x="0" y="48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6" name="Freeform 420"/>
            <p:cNvSpPr>
              <a:spLocks/>
            </p:cNvSpPr>
            <p:nvPr/>
          </p:nvSpPr>
          <p:spPr bwMode="auto">
            <a:xfrm>
              <a:off x="1113" y="3373"/>
              <a:ext cx="24" cy="73"/>
            </a:xfrm>
            <a:custGeom>
              <a:avLst/>
              <a:gdLst>
                <a:gd name="T0" fmla="*/ 0 w 24"/>
                <a:gd name="T1" fmla="*/ 16 h 73"/>
                <a:gd name="T2" fmla="*/ 24 w 24"/>
                <a:gd name="T3" fmla="*/ 0 h 73"/>
                <a:gd name="T4" fmla="*/ 24 w 24"/>
                <a:gd name="T5" fmla="*/ 24 h 73"/>
                <a:gd name="T6" fmla="*/ 18 w 24"/>
                <a:gd name="T7" fmla="*/ 32 h 73"/>
                <a:gd name="T8" fmla="*/ 18 w 24"/>
                <a:gd name="T9" fmla="*/ 64 h 73"/>
                <a:gd name="T10" fmla="*/ 12 w 24"/>
                <a:gd name="T11" fmla="*/ 73 h 73"/>
                <a:gd name="T12" fmla="*/ 12 w 24"/>
                <a:gd name="T13" fmla="*/ 40 h 73"/>
                <a:gd name="T14" fmla="*/ 0 w 24"/>
                <a:gd name="T15" fmla="*/ 48 h 73"/>
                <a:gd name="T16" fmla="*/ 0 w 24"/>
                <a:gd name="T17" fmla="*/ 16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73">
                  <a:moveTo>
                    <a:pt x="0" y="16"/>
                  </a:moveTo>
                  <a:lnTo>
                    <a:pt x="24" y="0"/>
                  </a:lnTo>
                  <a:lnTo>
                    <a:pt x="24" y="24"/>
                  </a:lnTo>
                  <a:lnTo>
                    <a:pt x="18" y="32"/>
                  </a:lnTo>
                  <a:lnTo>
                    <a:pt x="18" y="64"/>
                  </a:lnTo>
                  <a:lnTo>
                    <a:pt x="12" y="73"/>
                  </a:lnTo>
                  <a:lnTo>
                    <a:pt x="12" y="40"/>
                  </a:lnTo>
                  <a:lnTo>
                    <a:pt x="0" y="48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7" name="Freeform 421"/>
            <p:cNvSpPr>
              <a:spLocks/>
            </p:cNvSpPr>
            <p:nvPr/>
          </p:nvSpPr>
          <p:spPr bwMode="auto">
            <a:xfrm>
              <a:off x="1067" y="3395"/>
              <a:ext cx="25" cy="73"/>
            </a:xfrm>
            <a:custGeom>
              <a:avLst/>
              <a:gdLst>
                <a:gd name="T0" fmla="*/ 0 w 25"/>
                <a:gd name="T1" fmla="*/ 16 h 73"/>
                <a:gd name="T2" fmla="*/ 25 w 25"/>
                <a:gd name="T3" fmla="*/ 0 h 73"/>
                <a:gd name="T4" fmla="*/ 25 w 25"/>
                <a:gd name="T5" fmla="*/ 25 h 73"/>
                <a:gd name="T6" fmla="*/ 19 w 25"/>
                <a:gd name="T7" fmla="*/ 33 h 73"/>
                <a:gd name="T8" fmla="*/ 19 w 25"/>
                <a:gd name="T9" fmla="*/ 65 h 73"/>
                <a:gd name="T10" fmla="*/ 13 w 25"/>
                <a:gd name="T11" fmla="*/ 73 h 73"/>
                <a:gd name="T12" fmla="*/ 13 w 25"/>
                <a:gd name="T13" fmla="*/ 41 h 73"/>
                <a:gd name="T14" fmla="*/ 0 w 25"/>
                <a:gd name="T15" fmla="*/ 49 h 73"/>
                <a:gd name="T16" fmla="*/ 0 w 25"/>
                <a:gd name="T17" fmla="*/ 16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73">
                  <a:moveTo>
                    <a:pt x="0" y="16"/>
                  </a:moveTo>
                  <a:lnTo>
                    <a:pt x="25" y="0"/>
                  </a:lnTo>
                  <a:lnTo>
                    <a:pt x="25" y="25"/>
                  </a:lnTo>
                  <a:lnTo>
                    <a:pt x="19" y="33"/>
                  </a:lnTo>
                  <a:lnTo>
                    <a:pt x="19" y="65"/>
                  </a:lnTo>
                  <a:lnTo>
                    <a:pt x="13" y="73"/>
                  </a:lnTo>
                  <a:lnTo>
                    <a:pt x="13" y="41"/>
                  </a:lnTo>
                  <a:lnTo>
                    <a:pt x="0" y="49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8" name="Freeform 422"/>
            <p:cNvSpPr>
              <a:spLocks/>
            </p:cNvSpPr>
            <p:nvPr/>
          </p:nvSpPr>
          <p:spPr bwMode="auto">
            <a:xfrm>
              <a:off x="1023" y="3418"/>
              <a:ext cx="24" cy="72"/>
            </a:xfrm>
            <a:custGeom>
              <a:avLst/>
              <a:gdLst>
                <a:gd name="T0" fmla="*/ 0 w 24"/>
                <a:gd name="T1" fmla="*/ 16 h 72"/>
                <a:gd name="T2" fmla="*/ 24 w 24"/>
                <a:gd name="T3" fmla="*/ 0 h 72"/>
                <a:gd name="T4" fmla="*/ 24 w 24"/>
                <a:gd name="T5" fmla="*/ 24 h 72"/>
                <a:gd name="T6" fmla="*/ 18 w 24"/>
                <a:gd name="T7" fmla="*/ 32 h 72"/>
                <a:gd name="T8" fmla="*/ 18 w 24"/>
                <a:gd name="T9" fmla="*/ 65 h 72"/>
                <a:gd name="T10" fmla="*/ 12 w 24"/>
                <a:gd name="T11" fmla="*/ 72 h 72"/>
                <a:gd name="T12" fmla="*/ 12 w 24"/>
                <a:gd name="T13" fmla="*/ 41 h 72"/>
                <a:gd name="T14" fmla="*/ 0 w 24"/>
                <a:gd name="T15" fmla="*/ 48 h 72"/>
                <a:gd name="T16" fmla="*/ 0 w 24"/>
                <a:gd name="T17" fmla="*/ 16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72">
                  <a:moveTo>
                    <a:pt x="0" y="16"/>
                  </a:moveTo>
                  <a:lnTo>
                    <a:pt x="24" y="0"/>
                  </a:lnTo>
                  <a:lnTo>
                    <a:pt x="24" y="24"/>
                  </a:lnTo>
                  <a:lnTo>
                    <a:pt x="18" y="32"/>
                  </a:lnTo>
                  <a:lnTo>
                    <a:pt x="18" y="65"/>
                  </a:lnTo>
                  <a:lnTo>
                    <a:pt x="12" y="72"/>
                  </a:lnTo>
                  <a:lnTo>
                    <a:pt x="12" y="41"/>
                  </a:lnTo>
                  <a:lnTo>
                    <a:pt x="0" y="48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9" name="Freeform 423"/>
            <p:cNvSpPr>
              <a:spLocks/>
            </p:cNvSpPr>
            <p:nvPr/>
          </p:nvSpPr>
          <p:spPr bwMode="auto">
            <a:xfrm>
              <a:off x="977" y="3441"/>
              <a:ext cx="25" cy="72"/>
            </a:xfrm>
            <a:custGeom>
              <a:avLst/>
              <a:gdLst>
                <a:gd name="T0" fmla="*/ 0 w 25"/>
                <a:gd name="T1" fmla="*/ 16 h 72"/>
                <a:gd name="T2" fmla="*/ 25 w 25"/>
                <a:gd name="T3" fmla="*/ 0 h 72"/>
                <a:gd name="T4" fmla="*/ 25 w 25"/>
                <a:gd name="T5" fmla="*/ 24 h 72"/>
                <a:gd name="T6" fmla="*/ 19 w 25"/>
                <a:gd name="T7" fmla="*/ 31 h 72"/>
                <a:gd name="T8" fmla="*/ 19 w 25"/>
                <a:gd name="T9" fmla="*/ 64 h 72"/>
                <a:gd name="T10" fmla="*/ 13 w 25"/>
                <a:gd name="T11" fmla="*/ 72 h 72"/>
                <a:gd name="T12" fmla="*/ 13 w 25"/>
                <a:gd name="T13" fmla="*/ 40 h 72"/>
                <a:gd name="T14" fmla="*/ 0 w 25"/>
                <a:gd name="T15" fmla="*/ 48 h 72"/>
                <a:gd name="T16" fmla="*/ 0 w 25"/>
                <a:gd name="T17" fmla="*/ 16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72">
                  <a:moveTo>
                    <a:pt x="0" y="16"/>
                  </a:moveTo>
                  <a:lnTo>
                    <a:pt x="25" y="0"/>
                  </a:lnTo>
                  <a:lnTo>
                    <a:pt x="25" y="24"/>
                  </a:lnTo>
                  <a:lnTo>
                    <a:pt x="19" y="31"/>
                  </a:lnTo>
                  <a:lnTo>
                    <a:pt x="19" y="64"/>
                  </a:lnTo>
                  <a:lnTo>
                    <a:pt x="13" y="72"/>
                  </a:lnTo>
                  <a:lnTo>
                    <a:pt x="13" y="40"/>
                  </a:lnTo>
                  <a:lnTo>
                    <a:pt x="0" y="48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70" name="Freeform 424"/>
            <p:cNvSpPr>
              <a:spLocks/>
            </p:cNvSpPr>
            <p:nvPr/>
          </p:nvSpPr>
          <p:spPr bwMode="auto">
            <a:xfrm>
              <a:off x="887" y="3485"/>
              <a:ext cx="25" cy="73"/>
            </a:xfrm>
            <a:custGeom>
              <a:avLst/>
              <a:gdLst>
                <a:gd name="T0" fmla="*/ 0 w 25"/>
                <a:gd name="T1" fmla="*/ 17 h 73"/>
                <a:gd name="T2" fmla="*/ 25 w 25"/>
                <a:gd name="T3" fmla="*/ 0 h 73"/>
                <a:gd name="T4" fmla="*/ 25 w 25"/>
                <a:gd name="T5" fmla="*/ 25 h 73"/>
                <a:gd name="T6" fmla="*/ 19 w 25"/>
                <a:gd name="T7" fmla="*/ 33 h 73"/>
                <a:gd name="T8" fmla="*/ 19 w 25"/>
                <a:gd name="T9" fmla="*/ 65 h 73"/>
                <a:gd name="T10" fmla="*/ 13 w 25"/>
                <a:gd name="T11" fmla="*/ 73 h 73"/>
                <a:gd name="T12" fmla="*/ 13 w 25"/>
                <a:gd name="T13" fmla="*/ 41 h 73"/>
                <a:gd name="T14" fmla="*/ 0 w 25"/>
                <a:gd name="T15" fmla="*/ 49 h 73"/>
                <a:gd name="T16" fmla="*/ 0 w 25"/>
                <a:gd name="T17" fmla="*/ 17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73">
                  <a:moveTo>
                    <a:pt x="0" y="17"/>
                  </a:moveTo>
                  <a:lnTo>
                    <a:pt x="25" y="0"/>
                  </a:lnTo>
                  <a:lnTo>
                    <a:pt x="25" y="25"/>
                  </a:lnTo>
                  <a:lnTo>
                    <a:pt x="19" y="33"/>
                  </a:lnTo>
                  <a:lnTo>
                    <a:pt x="19" y="65"/>
                  </a:lnTo>
                  <a:lnTo>
                    <a:pt x="13" y="73"/>
                  </a:lnTo>
                  <a:lnTo>
                    <a:pt x="13" y="41"/>
                  </a:lnTo>
                  <a:lnTo>
                    <a:pt x="0" y="49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71" name="Freeform 425"/>
            <p:cNvSpPr>
              <a:spLocks/>
            </p:cNvSpPr>
            <p:nvPr/>
          </p:nvSpPr>
          <p:spPr bwMode="auto">
            <a:xfrm>
              <a:off x="932" y="3463"/>
              <a:ext cx="24" cy="73"/>
            </a:xfrm>
            <a:custGeom>
              <a:avLst/>
              <a:gdLst>
                <a:gd name="T0" fmla="*/ 0 w 24"/>
                <a:gd name="T1" fmla="*/ 16 h 73"/>
                <a:gd name="T2" fmla="*/ 24 w 24"/>
                <a:gd name="T3" fmla="*/ 0 h 73"/>
                <a:gd name="T4" fmla="*/ 24 w 24"/>
                <a:gd name="T5" fmla="*/ 24 h 73"/>
                <a:gd name="T6" fmla="*/ 18 w 24"/>
                <a:gd name="T7" fmla="*/ 33 h 73"/>
                <a:gd name="T8" fmla="*/ 18 w 24"/>
                <a:gd name="T9" fmla="*/ 64 h 73"/>
                <a:gd name="T10" fmla="*/ 12 w 24"/>
                <a:gd name="T11" fmla="*/ 73 h 73"/>
                <a:gd name="T12" fmla="*/ 12 w 24"/>
                <a:gd name="T13" fmla="*/ 40 h 73"/>
                <a:gd name="T14" fmla="*/ 0 w 24"/>
                <a:gd name="T15" fmla="*/ 48 h 73"/>
                <a:gd name="T16" fmla="*/ 0 w 24"/>
                <a:gd name="T17" fmla="*/ 16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73">
                  <a:moveTo>
                    <a:pt x="0" y="16"/>
                  </a:moveTo>
                  <a:lnTo>
                    <a:pt x="24" y="0"/>
                  </a:lnTo>
                  <a:lnTo>
                    <a:pt x="24" y="24"/>
                  </a:lnTo>
                  <a:lnTo>
                    <a:pt x="18" y="33"/>
                  </a:lnTo>
                  <a:lnTo>
                    <a:pt x="18" y="64"/>
                  </a:lnTo>
                  <a:lnTo>
                    <a:pt x="12" y="73"/>
                  </a:lnTo>
                  <a:lnTo>
                    <a:pt x="12" y="40"/>
                  </a:lnTo>
                  <a:lnTo>
                    <a:pt x="0" y="48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72" name="Rectangle 426"/>
            <p:cNvSpPr>
              <a:spLocks noChangeArrowheads="1"/>
            </p:cNvSpPr>
            <p:nvPr/>
          </p:nvSpPr>
          <p:spPr bwMode="auto">
            <a:xfrm>
              <a:off x="628" y="3214"/>
              <a:ext cx="580" cy="386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4130" name="Line 427"/>
          <p:cNvSpPr>
            <a:spLocks noChangeShapeType="1"/>
          </p:cNvSpPr>
          <p:nvPr/>
        </p:nvSpPr>
        <p:spPr bwMode="auto">
          <a:xfrm flipV="1">
            <a:off x="3979863" y="1584325"/>
            <a:ext cx="647700" cy="18367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31" name="Line 428"/>
          <p:cNvSpPr>
            <a:spLocks noChangeShapeType="1"/>
          </p:cNvSpPr>
          <p:nvPr/>
        </p:nvSpPr>
        <p:spPr bwMode="auto">
          <a:xfrm>
            <a:off x="3998913" y="3852863"/>
            <a:ext cx="628650" cy="1338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32" name="Line 429"/>
          <p:cNvSpPr>
            <a:spLocks noChangeShapeType="1"/>
          </p:cNvSpPr>
          <p:nvPr/>
        </p:nvSpPr>
        <p:spPr bwMode="auto">
          <a:xfrm flipV="1">
            <a:off x="7005638" y="1712913"/>
            <a:ext cx="993775" cy="317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33" name="Line 430"/>
          <p:cNvSpPr>
            <a:spLocks noChangeShapeType="1"/>
          </p:cNvSpPr>
          <p:nvPr/>
        </p:nvSpPr>
        <p:spPr bwMode="auto">
          <a:xfrm>
            <a:off x="7546975" y="1730375"/>
            <a:ext cx="0" cy="246063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134" name="Line 431"/>
          <p:cNvSpPr>
            <a:spLocks noChangeShapeType="1"/>
          </p:cNvSpPr>
          <p:nvPr/>
        </p:nvSpPr>
        <p:spPr bwMode="auto">
          <a:xfrm>
            <a:off x="7461250" y="1401763"/>
            <a:ext cx="0" cy="32702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35" name="Rectangle 432"/>
          <p:cNvSpPr>
            <a:spLocks noChangeArrowheads="1"/>
          </p:cNvSpPr>
          <p:nvPr/>
        </p:nvSpPr>
        <p:spPr bwMode="auto">
          <a:xfrm>
            <a:off x="2071688" y="4578350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36" name="Line 433"/>
          <p:cNvSpPr>
            <a:spLocks noChangeShapeType="1"/>
          </p:cNvSpPr>
          <p:nvPr/>
        </p:nvSpPr>
        <p:spPr bwMode="auto">
          <a:xfrm>
            <a:off x="2986088" y="1709738"/>
            <a:ext cx="0" cy="166687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37" name="Rectangle 434"/>
          <p:cNvSpPr>
            <a:spLocks noChangeArrowheads="1"/>
          </p:cNvSpPr>
          <p:nvPr/>
        </p:nvSpPr>
        <p:spPr bwMode="auto">
          <a:xfrm>
            <a:off x="2076450" y="1049338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38" name="Rectangle 435"/>
          <p:cNvSpPr>
            <a:spLocks noChangeArrowheads="1"/>
          </p:cNvSpPr>
          <p:nvPr/>
        </p:nvSpPr>
        <p:spPr bwMode="auto">
          <a:xfrm>
            <a:off x="2070100" y="1643063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4139" name="Group 436"/>
          <p:cNvGrpSpPr>
            <a:grpSpLocks/>
          </p:cNvGrpSpPr>
          <p:nvPr/>
        </p:nvGrpSpPr>
        <p:grpSpPr bwMode="auto">
          <a:xfrm>
            <a:off x="823913" y="1089025"/>
            <a:ext cx="1003300" cy="568325"/>
            <a:chOff x="612" y="663"/>
            <a:chExt cx="590" cy="382"/>
          </a:xfrm>
        </p:grpSpPr>
        <p:sp>
          <p:nvSpPr>
            <p:cNvPr id="4336" name="Rectangle 437"/>
            <p:cNvSpPr>
              <a:spLocks noChangeArrowheads="1"/>
            </p:cNvSpPr>
            <p:nvPr/>
          </p:nvSpPr>
          <p:spPr bwMode="auto">
            <a:xfrm>
              <a:off x="612" y="663"/>
              <a:ext cx="590" cy="3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37" name="Rectangle 438"/>
            <p:cNvSpPr>
              <a:spLocks noChangeArrowheads="1"/>
            </p:cNvSpPr>
            <p:nvPr/>
          </p:nvSpPr>
          <p:spPr bwMode="auto">
            <a:xfrm>
              <a:off x="817" y="718"/>
              <a:ext cx="182" cy="2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38" name="Line 439"/>
            <p:cNvSpPr>
              <a:spLocks noChangeShapeType="1"/>
            </p:cNvSpPr>
            <p:nvPr/>
          </p:nvSpPr>
          <p:spPr bwMode="auto">
            <a:xfrm>
              <a:off x="727" y="763"/>
              <a:ext cx="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39" name="Line 440"/>
            <p:cNvSpPr>
              <a:spLocks noChangeShapeType="1"/>
            </p:cNvSpPr>
            <p:nvPr/>
          </p:nvSpPr>
          <p:spPr bwMode="auto">
            <a:xfrm>
              <a:off x="727" y="854"/>
              <a:ext cx="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40" name="Line 441"/>
            <p:cNvSpPr>
              <a:spLocks noChangeShapeType="1"/>
            </p:cNvSpPr>
            <p:nvPr/>
          </p:nvSpPr>
          <p:spPr bwMode="auto">
            <a:xfrm>
              <a:off x="727" y="944"/>
              <a:ext cx="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41" name="Line 442"/>
            <p:cNvSpPr>
              <a:spLocks noChangeShapeType="1"/>
            </p:cNvSpPr>
            <p:nvPr/>
          </p:nvSpPr>
          <p:spPr bwMode="auto">
            <a:xfrm>
              <a:off x="999" y="854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140" name="Rectangle 444"/>
          <p:cNvSpPr>
            <a:spLocks noChangeArrowheads="1"/>
          </p:cNvSpPr>
          <p:nvPr/>
        </p:nvSpPr>
        <p:spPr bwMode="auto">
          <a:xfrm>
            <a:off x="4627563" y="4972050"/>
            <a:ext cx="2014537" cy="225425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4141" name="Group 445"/>
          <p:cNvGrpSpPr>
            <a:grpSpLocks/>
          </p:cNvGrpSpPr>
          <p:nvPr/>
        </p:nvGrpSpPr>
        <p:grpSpPr bwMode="auto">
          <a:xfrm>
            <a:off x="7004050" y="3446463"/>
            <a:ext cx="989013" cy="576262"/>
            <a:chOff x="3915" y="2121"/>
            <a:chExt cx="581" cy="387"/>
          </a:xfrm>
        </p:grpSpPr>
        <p:grpSp>
          <p:nvGrpSpPr>
            <p:cNvPr id="4313" name="Group 446"/>
            <p:cNvGrpSpPr>
              <a:grpSpLocks/>
            </p:cNvGrpSpPr>
            <p:nvPr/>
          </p:nvGrpSpPr>
          <p:grpSpPr bwMode="auto">
            <a:xfrm>
              <a:off x="3915" y="2121"/>
              <a:ext cx="581" cy="387"/>
              <a:chOff x="3914" y="2070"/>
              <a:chExt cx="581" cy="387"/>
            </a:xfrm>
          </p:grpSpPr>
          <p:sp>
            <p:nvSpPr>
              <p:cNvPr id="4319" name="Rectangle 447"/>
              <p:cNvSpPr>
                <a:spLocks noChangeArrowheads="1"/>
              </p:cNvSpPr>
              <p:nvPr/>
            </p:nvSpPr>
            <p:spPr bwMode="auto">
              <a:xfrm>
                <a:off x="3914" y="2070"/>
                <a:ext cx="581" cy="387"/>
              </a:xfrm>
              <a:prstGeom prst="rect">
                <a:avLst/>
              </a:prstGeom>
              <a:solidFill>
                <a:srgbClr val="FFFF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0" name="Rectangle 448"/>
              <p:cNvSpPr>
                <a:spLocks noChangeArrowheads="1"/>
              </p:cNvSpPr>
              <p:nvPr/>
            </p:nvSpPr>
            <p:spPr bwMode="auto">
              <a:xfrm>
                <a:off x="3914" y="2070"/>
                <a:ext cx="581" cy="387"/>
              </a:xfrm>
              <a:prstGeom prst="rect">
                <a:avLst/>
              </a:prstGeom>
              <a:solidFill>
                <a:srgbClr val="F8F8F8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1" name="Rectangle 449"/>
              <p:cNvSpPr>
                <a:spLocks noChangeArrowheads="1"/>
              </p:cNvSpPr>
              <p:nvPr/>
            </p:nvSpPr>
            <p:spPr bwMode="auto">
              <a:xfrm>
                <a:off x="3979" y="2103"/>
                <a:ext cx="31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2" name="Rectangle 450"/>
              <p:cNvSpPr>
                <a:spLocks noChangeArrowheads="1"/>
              </p:cNvSpPr>
              <p:nvPr/>
            </p:nvSpPr>
            <p:spPr bwMode="auto">
              <a:xfrm>
                <a:off x="4398" y="210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3" name="Rectangle 451"/>
              <p:cNvSpPr>
                <a:spLocks noChangeArrowheads="1"/>
              </p:cNvSpPr>
              <p:nvPr/>
            </p:nvSpPr>
            <p:spPr bwMode="auto">
              <a:xfrm>
                <a:off x="4188" y="210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4" name="Rectangle 452"/>
              <p:cNvSpPr>
                <a:spLocks noChangeArrowheads="1"/>
              </p:cNvSpPr>
              <p:nvPr/>
            </p:nvSpPr>
            <p:spPr bwMode="auto">
              <a:xfrm>
                <a:off x="4293" y="210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5" name="Rectangle 453"/>
              <p:cNvSpPr>
                <a:spLocks noChangeArrowheads="1"/>
              </p:cNvSpPr>
              <p:nvPr/>
            </p:nvSpPr>
            <p:spPr bwMode="auto">
              <a:xfrm>
                <a:off x="4084" y="2103"/>
                <a:ext cx="31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6" name="Rectangle 454"/>
              <p:cNvSpPr>
                <a:spLocks noChangeArrowheads="1"/>
              </p:cNvSpPr>
              <p:nvPr/>
            </p:nvSpPr>
            <p:spPr bwMode="auto">
              <a:xfrm>
                <a:off x="3979" y="2393"/>
                <a:ext cx="31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7" name="Rectangle 455"/>
              <p:cNvSpPr>
                <a:spLocks noChangeArrowheads="1"/>
              </p:cNvSpPr>
              <p:nvPr/>
            </p:nvSpPr>
            <p:spPr bwMode="auto">
              <a:xfrm>
                <a:off x="4398" y="239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8" name="Rectangle 456"/>
              <p:cNvSpPr>
                <a:spLocks noChangeArrowheads="1"/>
              </p:cNvSpPr>
              <p:nvPr/>
            </p:nvSpPr>
            <p:spPr bwMode="auto">
              <a:xfrm>
                <a:off x="4188" y="239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9" name="Rectangle 457"/>
              <p:cNvSpPr>
                <a:spLocks noChangeArrowheads="1"/>
              </p:cNvSpPr>
              <p:nvPr/>
            </p:nvSpPr>
            <p:spPr bwMode="auto">
              <a:xfrm>
                <a:off x="4293" y="239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0" name="Rectangle 458"/>
              <p:cNvSpPr>
                <a:spLocks noChangeArrowheads="1"/>
              </p:cNvSpPr>
              <p:nvPr/>
            </p:nvSpPr>
            <p:spPr bwMode="auto">
              <a:xfrm>
                <a:off x="4084" y="2393"/>
                <a:ext cx="31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1" name="Rectangle 459"/>
              <p:cNvSpPr>
                <a:spLocks noChangeArrowheads="1"/>
              </p:cNvSpPr>
              <p:nvPr/>
            </p:nvSpPr>
            <p:spPr bwMode="auto">
              <a:xfrm>
                <a:off x="4398" y="2247"/>
                <a:ext cx="32" cy="33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2" name="Rectangle 460"/>
              <p:cNvSpPr>
                <a:spLocks noChangeArrowheads="1"/>
              </p:cNvSpPr>
              <p:nvPr/>
            </p:nvSpPr>
            <p:spPr bwMode="auto">
              <a:xfrm>
                <a:off x="3979" y="2247"/>
                <a:ext cx="31" cy="33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3" name="Rectangle 461"/>
              <p:cNvSpPr>
                <a:spLocks noChangeArrowheads="1"/>
              </p:cNvSpPr>
              <p:nvPr/>
            </p:nvSpPr>
            <p:spPr bwMode="auto">
              <a:xfrm>
                <a:off x="4067" y="2183"/>
                <a:ext cx="65" cy="178"/>
              </a:xfrm>
              <a:prstGeom prst="rect">
                <a:avLst/>
              </a:prstGeom>
              <a:solidFill>
                <a:srgbClr val="B3B3B3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4" name="Rectangle 462"/>
              <p:cNvSpPr>
                <a:spLocks noChangeArrowheads="1"/>
              </p:cNvSpPr>
              <p:nvPr/>
            </p:nvSpPr>
            <p:spPr bwMode="auto">
              <a:xfrm>
                <a:off x="4220" y="2159"/>
                <a:ext cx="129" cy="97"/>
              </a:xfrm>
              <a:prstGeom prst="rect">
                <a:avLst/>
              </a:prstGeom>
              <a:solidFill>
                <a:srgbClr val="B3B3B3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5" name="Rectangle 463"/>
              <p:cNvSpPr>
                <a:spLocks noChangeArrowheads="1"/>
              </p:cNvSpPr>
              <p:nvPr/>
            </p:nvSpPr>
            <p:spPr bwMode="auto">
              <a:xfrm>
                <a:off x="4220" y="2304"/>
                <a:ext cx="81" cy="57"/>
              </a:xfrm>
              <a:prstGeom prst="rect">
                <a:avLst/>
              </a:prstGeom>
              <a:solidFill>
                <a:srgbClr val="B3B3B3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4314" name="Group 464"/>
            <p:cNvGrpSpPr>
              <a:grpSpLocks/>
            </p:cNvGrpSpPr>
            <p:nvPr/>
          </p:nvGrpSpPr>
          <p:grpSpPr bwMode="auto">
            <a:xfrm>
              <a:off x="4023" y="2262"/>
              <a:ext cx="195" cy="245"/>
              <a:chOff x="4023" y="2262"/>
              <a:chExt cx="195" cy="245"/>
            </a:xfrm>
          </p:grpSpPr>
          <p:sp>
            <p:nvSpPr>
              <p:cNvPr id="4315" name="AutoShape 465"/>
              <p:cNvSpPr>
                <a:spLocks noChangeArrowheads="1"/>
              </p:cNvSpPr>
              <p:nvPr/>
            </p:nvSpPr>
            <p:spPr bwMode="auto">
              <a:xfrm>
                <a:off x="4023" y="2459"/>
                <a:ext cx="56" cy="4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16" name="Freeform 466"/>
              <p:cNvSpPr>
                <a:spLocks/>
              </p:cNvSpPr>
              <p:nvPr/>
            </p:nvSpPr>
            <p:spPr bwMode="auto">
              <a:xfrm>
                <a:off x="4050" y="2325"/>
                <a:ext cx="132" cy="135"/>
              </a:xfrm>
              <a:custGeom>
                <a:avLst/>
                <a:gdLst>
                  <a:gd name="T0" fmla="*/ 0 w 132"/>
                  <a:gd name="T1" fmla="*/ 135 h 135"/>
                  <a:gd name="T2" fmla="*/ 0 w 132"/>
                  <a:gd name="T3" fmla="*/ 105 h 135"/>
                  <a:gd name="T4" fmla="*/ 132 w 132"/>
                  <a:gd name="T5" fmla="*/ 105 h 135"/>
                  <a:gd name="T6" fmla="*/ 132 w 132"/>
                  <a:gd name="T7" fmla="*/ 0 h 135"/>
                  <a:gd name="T8" fmla="*/ 84 w 132"/>
                  <a:gd name="T9" fmla="*/ 0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2" h="135">
                    <a:moveTo>
                      <a:pt x="0" y="135"/>
                    </a:moveTo>
                    <a:lnTo>
                      <a:pt x="0" y="105"/>
                    </a:lnTo>
                    <a:lnTo>
                      <a:pt x="132" y="105"/>
                    </a:lnTo>
                    <a:lnTo>
                      <a:pt x="132" y="0"/>
                    </a:lnTo>
                    <a:lnTo>
                      <a:pt x="8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7" name="Line 467"/>
              <p:cNvSpPr>
                <a:spLocks noChangeShapeType="1"/>
              </p:cNvSpPr>
              <p:nvPr/>
            </p:nvSpPr>
            <p:spPr bwMode="auto">
              <a:xfrm>
                <a:off x="4182" y="2385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8" name="Freeform 468"/>
              <p:cNvSpPr>
                <a:spLocks/>
              </p:cNvSpPr>
              <p:nvPr/>
            </p:nvSpPr>
            <p:spPr bwMode="auto">
              <a:xfrm>
                <a:off x="4182" y="2262"/>
                <a:ext cx="36" cy="63"/>
              </a:xfrm>
              <a:custGeom>
                <a:avLst/>
                <a:gdLst>
                  <a:gd name="T0" fmla="*/ 0 w 36"/>
                  <a:gd name="T1" fmla="*/ 63 h 63"/>
                  <a:gd name="T2" fmla="*/ 0 w 36"/>
                  <a:gd name="T3" fmla="*/ 0 h 63"/>
                  <a:gd name="T4" fmla="*/ 36 w 36"/>
                  <a:gd name="T5" fmla="*/ 0 h 6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63">
                    <a:moveTo>
                      <a:pt x="0" y="63"/>
                    </a:moveTo>
                    <a:lnTo>
                      <a:pt x="0" y="0"/>
                    </a:lnTo>
                    <a:lnTo>
                      <a:pt x="36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grpSp>
        <p:nvGrpSpPr>
          <p:cNvPr id="4142" name="Group 469"/>
          <p:cNvGrpSpPr>
            <a:grpSpLocks/>
          </p:cNvGrpSpPr>
          <p:nvPr/>
        </p:nvGrpSpPr>
        <p:grpSpPr bwMode="auto">
          <a:xfrm>
            <a:off x="7194550" y="3656013"/>
            <a:ext cx="331788" cy="365125"/>
            <a:chOff x="4023" y="2262"/>
            <a:chExt cx="195" cy="245"/>
          </a:xfrm>
        </p:grpSpPr>
        <p:sp>
          <p:nvSpPr>
            <p:cNvPr id="4309" name="AutoShape 470"/>
            <p:cNvSpPr>
              <a:spLocks noChangeArrowheads="1"/>
            </p:cNvSpPr>
            <p:nvPr/>
          </p:nvSpPr>
          <p:spPr bwMode="auto">
            <a:xfrm>
              <a:off x="4023" y="2459"/>
              <a:ext cx="56" cy="4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10" name="Freeform 471"/>
            <p:cNvSpPr>
              <a:spLocks/>
            </p:cNvSpPr>
            <p:nvPr/>
          </p:nvSpPr>
          <p:spPr bwMode="auto">
            <a:xfrm>
              <a:off x="4050" y="2325"/>
              <a:ext cx="132" cy="135"/>
            </a:xfrm>
            <a:custGeom>
              <a:avLst/>
              <a:gdLst>
                <a:gd name="T0" fmla="*/ 0 w 132"/>
                <a:gd name="T1" fmla="*/ 135 h 135"/>
                <a:gd name="T2" fmla="*/ 0 w 132"/>
                <a:gd name="T3" fmla="*/ 105 h 135"/>
                <a:gd name="T4" fmla="*/ 132 w 132"/>
                <a:gd name="T5" fmla="*/ 105 h 135"/>
                <a:gd name="T6" fmla="*/ 132 w 132"/>
                <a:gd name="T7" fmla="*/ 0 h 135"/>
                <a:gd name="T8" fmla="*/ 84 w 13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5">
                  <a:moveTo>
                    <a:pt x="0" y="135"/>
                  </a:moveTo>
                  <a:lnTo>
                    <a:pt x="0" y="105"/>
                  </a:lnTo>
                  <a:lnTo>
                    <a:pt x="132" y="105"/>
                  </a:lnTo>
                  <a:lnTo>
                    <a:pt x="132" y="0"/>
                  </a:lnTo>
                  <a:lnTo>
                    <a:pt x="84" y="0"/>
                  </a:ln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1" name="Line 472"/>
            <p:cNvSpPr>
              <a:spLocks noChangeShapeType="1"/>
            </p:cNvSpPr>
            <p:nvPr/>
          </p:nvSpPr>
          <p:spPr bwMode="auto">
            <a:xfrm>
              <a:off x="4182" y="2385"/>
              <a:ext cx="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2" name="Freeform 473"/>
            <p:cNvSpPr>
              <a:spLocks/>
            </p:cNvSpPr>
            <p:nvPr/>
          </p:nvSpPr>
          <p:spPr bwMode="auto">
            <a:xfrm>
              <a:off x="4182" y="2262"/>
              <a:ext cx="36" cy="63"/>
            </a:xfrm>
            <a:custGeom>
              <a:avLst/>
              <a:gdLst>
                <a:gd name="T0" fmla="*/ 0 w 36"/>
                <a:gd name="T1" fmla="*/ 63 h 63"/>
                <a:gd name="T2" fmla="*/ 0 w 36"/>
                <a:gd name="T3" fmla="*/ 0 h 63"/>
                <a:gd name="T4" fmla="*/ 36 w 36"/>
                <a:gd name="T5" fmla="*/ 0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63">
                  <a:moveTo>
                    <a:pt x="0" y="63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143" name="Group 474"/>
          <p:cNvGrpSpPr>
            <a:grpSpLocks/>
          </p:cNvGrpSpPr>
          <p:nvPr/>
        </p:nvGrpSpPr>
        <p:grpSpPr bwMode="auto">
          <a:xfrm>
            <a:off x="7008813" y="4140200"/>
            <a:ext cx="989012" cy="576263"/>
            <a:chOff x="3914" y="2587"/>
            <a:chExt cx="581" cy="387"/>
          </a:xfrm>
        </p:grpSpPr>
        <p:sp>
          <p:nvSpPr>
            <p:cNvPr id="4281" name="Rectangle 475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2" name="Rectangle 476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3" name="Rectangle 477"/>
            <p:cNvSpPr>
              <a:spLocks noChangeArrowheads="1"/>
            </p:cNvSpPr>
            <p:nvPr/>
          </p:nvSpPr>
          <p:spPr bwMode="auto">
            <a:xfrm>
              <a:off x="3979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4" name="Rectangle 478"/>
            <p:cNvSpPr>
              <a:spLocks noChangeArrowheads="1"/>
            </p:cNvSpPr>
            <p:nvPr/>
          </p:nvSpPr>
          <p:spPr bwMode="auto">
            <a:xfrm>
              <a:off x="439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5" name="Rectangle 479"/>
            <p:cNvSpPr>
              <a:spLocks noChangeArrowheads="1"/>
            </p:cNvSpPr>
            <p:nvPr/>
          </p:nvSpPr>
          <p:spPr bwMode="auto">
            <a:xfrm>
              <a:off x="418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6" name="Rectangle 480"/>
            <p:cNvSpPr>
              <a:spLocks noChangeArrowheads="1"/>
            </p:cNvSpPr>
            <p:nvPr/>
          </p:nvSpPr>
          <p:spPr bwMode="auto">
            <a:xfrm>
              <a:off x="4293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7" name="Rectangle 481"/>
            <p:cNvSpPr>
              <a:spLocks noChangeArrowheads="1"/>
            </p:cNvSpPr>
            <p:nvPr/>
          </p:nvSpPr>
          <p:spPr bwMode="auto">
            <a:xfrm>
              <a:off x="4084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8" name="Rectangle 482"/>
            <p:cNvSpPr>
              <a:spLocks noChangeArrowheads="1"/>
            </p:cNvSpPr>
            <p:nvPr/>
          </p:nvSpPr>
          <p:spPr bwMode="auto">
            <a:xfrm>
              <a:off x="3979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9" name="Rectangle 483"/>
            <p:cNvSpPr>
              <a:spLocks noChangeArrowheads="1"/>
            </p:cNvSpPr>
            <p:nvPr/>
          </p:nvSpPr>
          <p:spPr bwMode="auto">
            <a:xfrm>
              <a:off x="439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0" name="Rectangle 484"/>
            <p:cNvSpPr>
              <a:spLocks noChangeArrowheads="1"/>
            </p:cNvSpPr>
            <p:nvPr/>
          </p:nvSpPr>
          <p:spPr bwMode="auto">
            <a:xfrm>
              <a:off x="418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1" name="Rectangle 485"/>
            <p:cNvSpPr>
              <a:spLocks noChangeArrowheads="1"/>
            </p:cNvSpPr>
            <p:nvPr/>
          </p:nvSpPr>
          <p:spPr bwMode="auto">
            <a:xfrm>
              <a:off x="4293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2" name="Rectangle 486"/>
            <p:cNvSpPr>
              <a:spLocks noChangeArrowheads="1"/>
            </p:cNvSpPr>
            <p:nvPr/>
          </p:nvSpPr>
          <p:spPr bwMode="auto">
            <a:xfrm>
              <a:off x="4084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3" name="Rectangle 487"/>
            <p:cNvSpPr>
              <a:spLocks noChangeArrowheads="1"/>
            </p:cNvSpPr>
            <p:nvPr/>
          </p:nvSpPr>
          <p:spPr bwMode="auto">
            <a:xfrm>
              <a:off x="4398" y="2764"/>
              <a:ext cx="32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4" name="Rectangle 488"/>
            <p:cNvSpPr>
              <a:spLocks noChangeArrowheads="1"/>
            </p:cNvSpPr>
            <p:nvPr/>
          </p:nvSpPr>
          <p:spPr bwMode="auto">
            <a:xfrm>
              <a:off x="3979" y="2764"/>
              <a:ext cx="31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5" name="Rectangle 489"/>
            <p:cNvSpPr>
              <a:spLocks noChangeArrowheads="1"/>
            </p:cNvSpPr>
            <p:nvPr/>
          </p:nvSpPr>
          <p:spPr bwMode="auto">
            <a:xfrm>
              <a:off x="4067" y="2700"/>
              <a:ext cx="65" cy="178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6" name="Rectangle 490"/>
            <p:cNvSpPr>
              <a:spLocks noChangeArrowheads="1"/>
            </p:cNvSpPr>
            <p:nvPr/>
          </p:nvSpPr>
          <p:spPr bwMode="auto">
            <a:xfrm>
              <a:off x="4220" y="2676"/>
              <a:ext cx="129" cy="9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7" name="Rectangle 491"/>
            <p:cNvSpPr>
              <a:spLocks noChangeArrowheads="1"/>
            </p:cNvSpPr>
            <p:nvPr/>
          </p:nvSpPr>
          <p:spPr bwMode="auto">
            <a:xfrm>
              <a:off x="4220" y="2821"/>
              <a:ext cx="81" cy="5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8" name="Line 492"/>
            <p:cNvSpPr>
              <a:spLocks noChangeShapeType="1"/>
            </p:cNvSpPr>
            <p:nvPr/>
          </p:nvSpPr>
          <p:spPr bwMode="auto">
            <a:xfrm>
              <a:off x="4010" y="2781"/>
              <a:ext cx="5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99" name="Line 493"/>
            <p:cNvSpPr>
              <a:spLocks noChangeShapeType="1"/>
            </p:cNvSpPr>
            <p:nvPr/>
          </p:nvSpPr>
          <p:spPr bwMode="auto">
            <a:xfrm>
              <a:off x="4309" y="2652"/>
              <a:ext cx="1" cy="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0" name="Freeform 494"/>
            <p:cNvSpPr>
              <a:spLocks/>
            </p:cNvSpPr>
            <p:nvPr/>
          </p:nvSpPr>
          <p:spPr bwMode="auto">
            <a:xfrm>
              <a:off x="4301" y="2773"/>
              <a:ext cx="16" cy="80"/>
            </a:xfrm>
            <a:custGeom>
              <a:avLst/>
              <a:gdLst>
                <a:gd name="T0" fmla="*/ 0 w 16"/>
                <a:gd name="T1" fmla="*/ 80 h 80"/>
                <a:gd name="T2" fmla="*/ 16 w 16"/>
                <a:gd name="T3" fmla="*/ 80 h 80"/>
                <a:gd name="T4" fmla="*/ 16 w 16"/>
                <a:gd name="T5" fmla="*/ 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80">
                  <a:moveTo>
                    <a:pt x="0" y="80"/>
                  </a:moveTo>
                  <a:lnTo>
                    <a:pt x="16" y="80"/>
                  </a:lnTo>
                  <a:lnTo>
                    <a:pt x="16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1" name="Freeform 495"/>
            <p:cNvSpPr>
              <a:spLocks/>
            </p:cNvSpPr>
            <p:nvPr/>
          </p:nvSpPr>
          <p:spPr bwMode="auto">
            <a:xfrm>
              <a:off x="4349" y="2724"/>
              <a:ext cx="65" cy="186"/>
            </a:xfrm>
            <a:custGeom>
              <a:avLst/>
              <a:gdLst>
                <a:gd name="T0" fmla="*/ 0 w 65"/>
                <a:gd name="T1" fmla="*/ 0 h 186"/>
                <a:gd name="T2" fmla="*/ 17 w 65"/>
                <a:gd name="T3" fmla="*/ 0 h 186"/>
                <a:gd name="T4" fmla="*/ 17 w 65"/>
                <a:gd name="T5" fmla="*/ 129 h 186"/>
                <a:gd name="T6" fmla="*/ 65 w 65"/>
                <a:gd name="T7" fmla="*/ 129 h 186"/>
                <a:gd name="T8" fmla="*/ 65 w 65"/>
                <a:gd name="T9" fmla="*/ 186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" h="186">
                  <a:moveTo>
                    <a:pt x="0" y="0"/>
                  </a:moveTo>
                  <a:lnTo>
                    <a:pt x="17" y="0"/>
                  </a:lnTo>
                  <a:lnTo>
                    <a:pt x="17" y="129"/>
                  </a:lnTo>
                  <a:lnTo>
                    <a:pt x="65" y="129"/>
                  </a:lnTo>
                  <a:lnTo>
                    <a:pt x="65" y="18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2" name="Freeform 496"/>
            <p:cNvSpPr>
              <a:spLocks/>
            </p:cNvSpPr>
            <p:nvPr/>
          </p:nvSpPr>
          <p:spPr bwMode="auto">
            <a:xfrm>
              <a:off x="4220" y="2878"/>
              <a:ext cx="38" cy="48"/>
            </a:xfrm>
            <a:custGeom>
              <a:avLst/>
              <a:gdLst>
                <a:gd name="T0" fmla="*/ 38 w 40"/>
                <a:gd name="T1" fmla="*/ 0 h 50"/>
                <a:gd name="T2" fmla="*/ 38 w 40"/>
                <a:gd name="T3" fmla="*/ 48 h 50"/>
                <a:gd name="T4" fmla="*/ 0 w 40"/>
                <a:gd name="T5" fmla="*/ 48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50">
                  <a:moveTo>
                    <a:pt x="40" y="0"/>
                  </a:moveTo>
                  <a:lnTo>
                    <a:pt x="40" y="50"/>
                  </a:lnTo>
                  <a:lnTo>
                    <a:pt x="0" y="5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303" name="Group 497"/>
            <p:cNvGrpSpPr>
              <a:grpSpLocks/>
            </p:cNvGrpSpPr>
            <p:nvPr/>
          </p:nvGrpSpPr>
          <p:grpSpPr bwMode="auto">
            <a:xfrm>
              <a:off x="4024" y="2728"/>
              <a:ext cx="195" cy="245"/>
              <a:chOff x="4023" y="2262"/>
              <a:chExt cx="195" cy="245"/>
            </a:xfrm>
          </p:grpSpPr>
          <p:sp>
            <p:nvSpPr>
              <p:cNvPr id="4305" name="AutoShape 498"/>
              <p:cNvSpPr>
                <a:spLocks noChangeArrowheads="1"/>
              </p:cNvSpPr>
              <p:nvPr/>
            </p:nvSpPr>
            <p:spPr bwMode="auto">
              <a:xfrm>
                <a:off x="4023" y="2459"/>
                <a:ext cx="56" cy="4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06" name="Freeform 499"/>
              <p:cNvSpPr>
                <a:spLocks/>
              </p:cNvSpPr>
              <p:nvPr/>
            </p:nvSpPr>
            <p:spPr bwMode="auto">
              <a:xfrm>
                <a:off x="4050" y="2325"/>
                <a:ext cx="132" cy="135"/>
              </a:xfrm>
              <a:custGeom>
                <a:avLst/>
                <a:gdLst>
                  <a:gd name="T0" fmla="*/ 0 w 132"/>
                  <a:gd name="T1" fmla="*/ 135 h 135"/>
                  <a:gd name="T2" fmla="*/ 0 w 132"/>
                  <a:gd name="T3" fmla="*/ 105 h 135"/>
                  <a:gd name="T4" fmla="*/ 132 w 132"/>
                  <a:gd name="T5" fmla="*/ 105 h 135"/>
                  <a:gd name="T6" fmla="*/ 132 w 132"/>
                  <a:gd name="T7" fmla="*/ 0 h 135"/>
                  <a:gd name="T8" fmla="*/ 84 w 132"/>
                  <a:gd name="T9" fmla="*/ 0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2" h="135">
                    <a:moveTo>
                      <a:pt x="0" y="135"/>
                    </a:moveTo>
                    <a:lnTo>
                      <a:pt x="0" y="105"/>
                    </a:lnTo>
                    <a:lnTo>
                      <a:pt x="132" y="105"/>
                    </a:lnTo>
                    <a:lnTo>
                      <a:pt x="132" y="0"/>
                    </a:lnTo>
                    <a:lnTo>
                      <a:pt x="84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07" name="Line 500"/>
              <p:cNvSpPr>
                <a:spLocks noChangeShapeType="1"/>
              </p:cNvSpPr>
              <p:nvPr/>
            </p:nvSpPr>
            <p:spPr bwMode="auto">
              <a:xfrm>
                <a:off x="4182" y="2385"/>
                <a:ext cx="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08" name="Freeform 501"/>
              <p:cNvSpPr>
                <a:spLocks/>
              </p:cNvSpPr>
              <p:nvPr/>
            </p:nvSpPr>
            <p:spPr bwMode="auto">
              <a:xfrm>
                <a:off x="4182" y="2262"/>
                <a:ext cx="36" cy="63"/>
              </a:xfrm>
              <a:custGeom>
                <a:avLst/>
                <a:gdLst>
                  <a:gd name="T0" fmla="*/ 0 w 36"/>
                  <a:gd name="T1" fmla="*/ 63 h 63"/>
                  <a:gd name="T2" fmla="*/ 0 w 36"/>
                  <a:gd name="T3" fmla="*/ 0 h 63"/>
                  <a:gd name="T4" fmla="*/ 36 w 36"/>
                  <a:gd name="T5" fmla="*/ 0 h 6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63">
                    <a:moveTo>
                      <a:pt x="0" y="63"/>
                    </a:moveTo>
                    <a:lnTo>
                      <a:pt x="0" y="0"/>
                    </a:lnTo>
                    <a:lnTo>
                      <a:pt x="36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304" name="Line 502"/>
            <p:cNvSpPr>
              <a:spLocks noChangeShapeType="1"/>
            </p:cNvSpPr>
            <p:nvPr/>
          </p:nvSpPr>
          <p:spPr bwMode="auto">
            <a:xfrm>
              <a:off x="4132" y="2710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144" name="Group 503"/>
          <p:cNvGrpSpPr>
            <a:grpSpLocks/>
          </p:cNvGrpSpPr>
          <p:nvPr/>
        </p:nvGrpSpPr>
        <p:grpSpPr bwMode="auto">
          <a:xfrm>
            <a:off x="7008813" y="4813300"/>
            <a:ext cx="989012" cy="574675"/>
            <a:chOff x="3914" y="2587"/>
            <a:chExt cx="581" cy="387"/>
          </a:xfrm>
        </p:grpSpPr>
        <p:sp>
          <p:nvSpPr>
            <p:cNvPr id="4250" name="Rectangle 504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1" name="Rectangle 505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2" name="Rectangle 506"/>
            <p:cNvSpPr>
              <a:spLocks noChangeArrowheads="1"/>
            </p:cNvSpPr>
            <p:nvPr/>
          </p:nvSpPr>
          <p:spPr bwMode="auto">
            <a:xfrm>
              <a:off x="3979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3" name="Rectangle 507"/>
            <p:cNvSpPr>
              <a:spLocks noChangeArrowheads="1"/>
            </p:cNvSpPr>
            <p:nvPr/>
          </p:nvSpPr>
          <p:spPr bwMode="auto">
            <a:xfrm>
              <a:off x="439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4" name="Rectangle 508"/>
            <p:cNvSpPr>
              <a:spLocks noChangeArrowheads="1"/>
            </p:cNvSpPr>
            <p:nvPr/>
          </p:nvSpPr>
          <p:spPr bwMode="auto">
            <a:xfrm>
              <a:off x="418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5" name="Rectangle 509"/>
            <p:cNvSpPr>
              <a:spLocks noChangeArrowheads="1"/>
            </p:cNvSpPr>
            <p:nvPr/>
          </p:nvSpPr>
          <p:spPr bwMode="auto">
            <a:xfrm>
              <a:off x="4293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6" name="Rectangle 510"/>
            <p:cNvSpPr>
              <a:spLocks noChangeArrowheads="1"/>
            </p:cNvSpPr>
            <p:nvPr/>
          </p:nvSpPr>
          <p:spPr bwMode="auto">
            <a:xfrm>
              <a:off x="4084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7" name="Rectangle 511"/>
            <p:cNvSpPr>
              <a:spLocks noChangeArrowheads="1"/>
            </p:cNvSpPr>
            <p:nvPr/>
          </p:nvSpPr>
          <p:spPr bwMode="auto">
            <a:xfrm>
              <a:off x="3979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8" name="Rectangle 512"/>
            <p:cNvSpPr>
              <a:spLocks noChangeArrowheads="1"/>
            </p:cNvSpPr>
            <p:nvPr/>
          </p:nvSpPr>
          <p:spPr bwMode="auto">
            <a:xfrm>
              <a:off x="439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9" name="Rectangle 513"/>
            <p:cNvSpPr>
              <a:spLocks noChangeArrowheads="1"/>
            </p:cNvSpPr>
            <p:nvPr/>
          </p:nvSpPr>
          <p:spPr bwMode="auto">
            <a:xfrm>
              <a:off x="418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0" name="Rectangle 514"/>
            <p:cNvSpPr>
              <a:spLocks noChangeArrowheads="1"/>
            </p:cNvSpPr>
            <p:nvPr/>
          </p:nvSpPr>
          <p:spPr bwMode="auto">
            <a:xfrm>
              <a:off x="4293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1" name="Rectangle 515"/>
            <p:cNvSpPr>
              <a:spLocks noChangeArrowheads="1"/>
            </p:cNvSpPr>
            <p:nvPr/>
          </p:nvSpPr>
          <p:spPr bwMode="auto">
            <a:xfrm>
              <a:off x="4084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2" name="Rectangle 516"/>
            <p:cNvSpPr>
              <a:spLocks noChangeArrowheads="1"/>
            </p:cNvSpPr>
            <p:nvPr/>
          </p:nvSpPr>
          <p:spPr bwMode="auto">
            <a:xfrm>
              <a:off x="4398" y="2764"/>
              <a:ext cx="32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3" name="Rectangle 517"/>
            <p:cNvSpPr>
              <a:spLocks noChangeArrowheads="1"/>
            </p:cNvSpPr>
            <p:nvPr/>
          </p:nvSpPr>
          <p:spPr bwMode="auto">
            <a:xfrm>
              <a:off x="3979" y="2764"/>
              <a:ext cx="31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4" name="Rectangle 518"/>
            <p:cNvSpPr>
              <a:spLocks noChangeArrowheads="1"/>
            </p:cNvSpPr>
            <p:nvPr/>
          </p:nvSpPr>
          <p:spPr bwMode="auto">
            <a:xfrm>
              <a:off x="4067" y="2700"/>
              <a:ext cx="65" cy="178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5" name="Rectangle 519"/>
            <p:cNvSpPr>
              <a:spLocks noChangeArrowheads="1"/>
            </p:cNvSpPr>
            <p:nvPr/>
          </p:nvSpPr>
          <p:spPr bwMode="auto">
            <a:xfrm>
              <a:off x="4220" y="2676"/>
              <a:ext cx="129" cy="9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6" name="Rectangle 520"/>
            <p:cNvSpPr>
              <a:spLocks noChangeArrowheads="1"/>
            </p:cNvSpPr>
            <p:nvPr/>
          </p:nvSpPr>
          <p:spPr bwMode="auto">
            <a:xfrm>
              <a:off x="4220" y="2821"/>
              <a:ext cx="81" cy="5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7" name="Line 521"/>
            <p:cNvSpPr>
              <a:spLocks noChangeShapeType="1"/>
            </p:cNvSpPr>
            <p:nvPr/>
          </p:nvSpPr>
          <p:spPr bwMode="auto">
            <a:xfrm>
              <a:off x="4010" y="2781"/>
              <a:ext cx="5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68" name="Line 522"/>
            <p:cNvSpPr>
              <a:spLocks noChangeShapeType="1"/>
            </p:cNvSpPr>
            <p:nvPr/>
          </p:nvSpPr>
          <p:spPr bwMode="auto">
            <a:xfrm>
              <a:off x="4309" y="2652"/>
              <a:ext cx="1" cy="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69" name="Freeform 523"/>
            <p:cNvSpPr>
              <a:spLocks/>
            </p:cNvSpPr>
            <p:nvPr/>
          </p:nvSpPr>
          <p:spPr bwMode="auto">
            <a:xfrm>
              <a:off x="4301" y="2773"/>
              <a:ext cx="16" cy="80"/>
            </a:xfrm>
            <a:custGeom>
              <a:avLst/>
              <a:gdLst>
                <a:gd name="T0" fmla="*/ 0 w 16"/>
                <a:gd name="T1" fmla="*/ 80 h 80"/>
                <a:gd name="T2" fmla="*/ 16 w 16"/>
                <a:gd name="T3" fmla="*/ 80 h 80"/>
                <a:gd name="T4" fmla="*/ 16 w 16"/>
                <a:gd name="T5" fmla="*/ 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80">
                  <a:moveTo>
                    <a:pt x="0" y="80"/>
                  </a:moveTo>
                  <a:lnTo>
                    <a:pt x="16" y="80"/>
                  </a:lnTo>
                  <a:lnTo>
                    <a:pt x="16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70" name="Freeform 524"/>
            <p:cNvSpPr>
              <a:spLocks/>
            </p:cNvSpPr>
            <p:nvPr/>
          </p:nvSpPr>
          <p:spPr bwMode="auto">
            <a:xfrm>
              <a:off x="4349" y="2724"/>
              <a:ext cx="65" cy="186"/>
            </a:xfrm>
            <a:custGeom>
              <a:avLst/>
              <a:gdLst>
                <a:gd name="T0" fmla="*/ 0 w 65"/>
                <a:gd name="T1" fmla="*/ 0 h 186"/>
                <a:gd name="T2" fmla="*/ 17 w 65"/>
                <a:gd name="T3" fmla="*/ 0 h 186"/>
                <a:gd name="T4" fmla="*/ 17 w 65"/>
                <a:gd name="T5" fmla="*/ 129 h 186"/>
                <a:gd name="T6" fmla="*/ 65 w 65"/>
                <a:gd name="T7" fmla="*/ 129 h 186"/>
                <a:gd name="T8" fmla="*/ 65 w 65"/>
                <a:gd name="T9" fmla="*/ 186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" h="186">
                  <a:moveTo>
                    <a:pt x="0" y="0"/>
                  </a:moveTo>
                  <a:lnTo>
                    <a:pt x="17" y="0"/>
                  </a:lnTo>
                  <a:lnTo>
                    <a:pt x="17" y="129"/>
                  </a:lnTo>
                  <a:lnTo>
                    <a:pt x="65" y="129"/>
                  </a:lnTo>
                  <a:lnTo>
                    <a:pt x="65" y="18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71" name="Freeform 525"/>
            <p:cNvSpPr>
              <a:spLocks/>
            </p:cNvSpPr>
            <p:nvPr/>
          </p:nvSpPr>
          <p:spPr bwMode="auto">
            <a:xfrm>
              <a:off x="4220" y="2878"/>
              <a:ext cx="38" cy="48"/>
            </a:xfrm>
            <a:custGeom>
              <a:avLst/>
              <a:gdLst>
                <a:gd name="T0" fmla="*/ 38 w 40"/>
                <a:gd name="T1" fmla="*/ 0 h 50"/>
                <a:gd name="T2" fmla="*/ 38 w 40"/>
                <a:gd name="T3" fmla="*/ 48 h 50"/>
                <a:gd name="T4" fmla="*/ 0 w 40"/>
                <a:gd name="T5" fmla="*/ 48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50">
                  <a:moveTo>
                    <a:pt x="40" y="0"/>
                  </a:moveTo>
                  <a:lnTo>
                    <a:pt x="40" y="50"/>
                  </a:lnTo>
                  <a:lnTo>
                    <a:pt x="0" y="5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272" name="Group 526"/>
            <p:cNvGrpSpPr>
              <a:grpSpLocks/>
            </p:cNvGrpSpPr>
            <p:nvPr/>
          </p:nvGrpSpPr>
          <p:grpSpPr bwMode="auto">
            <a:xfrm>
              <a:off x="4024" y="2728"/>
              <a:ext cx="195" cy="245"/>
              <a:chOff x="4023" y="2262"/>
              <a:chExt cx="195" cy="245"/>
            </a:xfrm>
          </p:grpSpPr>
          <p:sp>
            <p:nvSpPr>
              <p:cNvPr id="4277" name="AutoShape 527"/>
              <p:cNvSpPr>
                <a:spLocks noChangeArrowheads="1"/>
              </p:cNvSpPr>
              <p:nvPr/>
            </p:nvSpPr>
            <p:spPr bwMode="auto">
              <a:xfrm>
                <a:off x="4023" y="2459"/>
                <a:ext cx="56" cy="4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278" name="Freeform 528"/>
              <p:cNvSpPr>
                <a:spLocks/>
              </p:cNvSpPr>
              <p:nvPr/>
            </p:nvSpPr>
            <p:spPr bwMode="auto">
              <a:xfrm>
                <a:off x="4050" y="2325"/>
                <a:ext cx="132" cy="135"/>
              </a:xfrm>
              <a:custGeom>
                <a:avLst/>
                <a:gdLst>
                  <a:gd name="T0" fmla="*/ 0 w 132"/>
                  <a:gd name="T1" fmla="*/ 135 h 135"/>
                  <a:gd name="T2" fmla="*/ 0 w 132"/>
                  <a:gd name="T3" fmla="*/ 105 h 135"/>
                  <a:gd name="T4" fmla="*/ 132 w 132"/>
                  <a:gd name="T5" fmla="*/ 105 h 135"/>
                  <a:gd name="T6" fmla="*/ 132 w 132"/>
                  <a:gd name="T7" fmla="*/ 0 h 135"/>
                  <a:gd name="T8" fmla="*/ 84 w 132"/>
                  <a:gd name="T9" fmla="*/ 0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2" h="135">
                    <a:moveTo>
                      <a:pt x="0" y="135"/>
                    </a:moveTo>
                    <a:lnTo>
                      <a:pt x="0" y="105"/>
                    </a:lnTo>
                    <a:lnTo>
                      <a:pt x="132" y="105"/>
                    </a:lnTo>
                    <a:lnTo>
                      <a:pt x="132" y="0"/>
                    </a:lnTo>
                    <a:lnTo>
                      <a:pt x="84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79" name="Line 529"/>
              <p:cNvSpPr>
                <a:spLocks noChangeShapeType="1"/>
              </p:cNvSpPr>
              <p:nvPr/>
            </p:nvSpPr>
            <p:spPr bwMode="auto">
              <a:xfrm>
                <a:off x="4182" y="2385"/>
                <a:ext cx="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80" name="Freeform 530"/>
              <p:cNvSpPr>
                <a:spLocks/>
              </p:cNvSpPr>
              <p:nvPr/>
            </p:nvSpPr>
            <p:spPr bwMode="auto">
              <a:xfrm>
                <a:off x="4182" y="2262"/>
                <a:ext cx="36" cy="63"/>
              </a:xfrm>
              <a:custGeom>
                <a:avLst/>
                <a:gdLst>
                  <a:gd name="T0" fmla="*/ 0 w 36"/>
                  <a:gd name="T1" fmla="*/ 63 h 63"/>
                  <a:gd name="T2" fmla="*/ 0 w 36"/>
                  <a:gd name="T3" fmla="*/ 0 h 63"/>
                  <a:gd name="T4" fmla="*/ 36 w 36"/>
                  <a:gd name="T5" fmla="*/ 0 h 6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63">
                    <a:moveTo>
                      <a:pt x="0" y="63"/>
                    </a:moveTo>
                    <a:lnTo>
                      <a:pt x="0" y="0"/>
                    </a:lnTo>
                    <a:lnTo>
                      <a:pt x="36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273" name="Line 531"/>
            <p:cNvSpPr>
              <a:spLocks noChangeShapeType="1"/>
            </p:cNvSpPr>
            <p:nvPr/>
          </p:nvSpPr>
          <p:spPr bwMode="auto">
            <a:xfrm>
              <a:off x="4132" y="2710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74" name="AutoShape 532"/>
            <p:cNvSpPr>
              <a:spLocks noChangeArrowheads="1"/>
            </p:cNvSpPr>
            <p:nvPr/>
          </p:nvSpPr>
          <p:spPr bwMode="auto">
            <a:xfrm>
              <a:off x="4300" y="2788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75" name="AutoShape 533"/>
            <p:cNvSpPr>
              <a:spLocks noChangeArrowheads="1"/>
            </p:cNvSpPr>
            <p:nvPr/>
          </p:nvSpPr>
          <p:spPr bwMode="auto">
            <a:xfrm flipV="1">
              <a:off x="4348" y="2812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76" name="AutoShape 534"/>
            <p:cNvSpPr>
              <a:spLocks noChangeArrowheads="1"/>
            </p:cNvSpPr>
            <p:nvPr/>
          </p:nvSpPr>
          <p:spPr bwMode="auto">
            <a:xfrm rot="-5400000">
              <a:off x="4144" y="2696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4145" name="Group 535"/>
          <p:cNvGrpSpPr>
            <a:grpSpLocks/>
          </p:cNvGrpSpPr>
          <p:nvPr/>
        </p:nvGrpSpPr>
        <p:grpSpPr bwMode="auto">
          <a:xfrm>
            <a:off x="831850" y="3408363"/>
            <a:ext cx="989013" cy="577850"/>
            <a:chOff x="3914" y="2587"/>
            <a:chExt cx="581" cy="387"/>
          </a:xfrm>
        </p:grpSpPr>
        <p:sp>
          <p:nvSpPr>
            <p:cNvPr id="4219" name="Rectangle 536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0" name="Rectangle 537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1" name="Rectangle 538"/>
            <p:cNvSpPr>
              <a:spLocks noChangeArrowheads="1"/>
            </p:cNvSpPr>
            <p:nvPr/>
          </p:nvSpPr>
          <p:spPr bwMode="auto">
            <a:xfrm>
              <a:off x="3979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2" name="Rectangle 539"/>
            <p:cNvSpPr>
              <a:spLocks noChangeArrowheads="1"/>
            </p:cNvSpPr>
            <p:nvPr/>
          </p:nvSpPr>
          <p:spPr bwMode="auto">
            <a:xfrm>
              <a:off x="439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3" name="Rectangle 540"/>
            <p:cNvSpPr>
              <a:spLocks noChangeArrowheads="1"/>
            </p:cNvSpPr>
            <p:nvPr/>
          </p:nvSpPr>
          <p:spPr bwMode="auto">
            <a:xfrm>
              <a:off x="418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4" name="Rectangle 541"/>
            <p:cNvSpPr>
              <a:spLocks noChangeArrowheads="1"/>
            </p:cNvSpPr>
            <p:nvPr/>
          </p:nvSpPr>
          <p:spPr bwMode="auto">
            <a:xfrm>
              <a:off x="4293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5" name="Rectangle 542"/>
            <p:cNvSpPr>
              <a:spLocks noChangeArrowheads="1"/>
            </p:cNvSpPr>
            <p:nvPr/>
          </p:nvSpPr>
          <p:spPr bwMode="auto">
            <a:xfrm>
              <a:off x="4084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6" name="Rectangle 543"/>
            <p:cNvSpPr>
              <a:spLocks noChangeArrowheads="1"/>
            </p:cNvSpPr>
            <p:nvPr/>
          </p:nvSpPr>
          <p:spPr bwMode="auto">
            <a:xfrm>
              <a:off x="3979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7" name="Rectangle 544"/>
            <p:cNvSpPr>
              <a:spLocks noChangeArrowheads="1"/>
            </p:cNvSpPr>
            <p:nvPr/>
          </p:nvSpPr>
          <p:spPr bwMode="auto">
            <a:xfrm>
              <a:off x="439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8" name="Rectangle 545"/>
            <p:cNvSpPr>
              <a:spLocks noChangeArrowheads="1"/>
            </p:cNvSpPr>
            <p:nvPr/>
          </p:nvSpPr>
          <p:spPr bwMode="auto">
            <a:xfrm>
              <a:off x="418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9" name="Rectangle 546"/>
            <p:cNvSpPr>
              <a:spLocks noChangeArrowheads="1"/>
            </p:cNvSpPr>
            <p:nvPr/>
          </p:nvSpPr>
          <p:spPr bwMode="auto">
            <a:xfrm>
              <a:off x="4293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0" name="Rectangle 547"/>
            <p:cNvSpPr>
              <a:spLocks noChangeArrowheads="1"/>
            </p:cNvSpPr>
            <p:nvPr/>
          </p:nvSpPr>
          <p:spPr bwMode="auto">
            <a:xfrm>
              <a:off x="4084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1" name="Rectangle 548"/>
            <p:cNvSpPr>
              <a:spLocks noChangeArrowheads="1"/>
            </p:cNvSpPr>
            <p:nvPr/>
          </p:nvSpPr>
          <p:spPr bwMode="auto">
            <a:xfrm>
              <a:off x="4398" y="2764"/>
              <a:ext cx="32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2" name="Rectangle 549"/>
            <p:cNvSpPr>
              <a:spLocks noChangeArrowheads="1"/>
            </p:cNvSpPr>
            <p:nvPr/>
          </p:nvSpPr>
          <p:spPr bwMode="auto">
            <a:xfrm>
              <a:off x="3979" y="2764"/>
              <a:ext cx="31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3" name="Rectangle 550"/>
            <p:cNvSpPr>
              <a:spLocks noChangeArrowheads="1"/>
            </p:cNvSpPr>
            <p:nvPr/>
          </p:nvSpPr>
          <p:spPr bwMode="auto">
            <a:xfrm>
              <a:off x="4067" y="2700"/>
              <a:ext cx="65" cy="178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4" name="Rectangle 551"/>
            <p:cNvSpPr>
              <a:spLocks noChangeArrowheads="1"/>
            </p:cNvSpPr>
            <p:nvPr/>
          </p:nvSpPr>
          <p:spPr bwMode="auto">
            <a:xfrm>
              <a:off x="4220" y="2676"/>
              <a:ext cx="129" cy="9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5" name="Rectangle 552"/>
            <p:cNvSpPr>
              <a:spLocks noChangeArrowheads="1"/>
            </p:cNvSpPr>
            <p:nvPr/>
          </p:nvSpPr>
          <p:spPr bwMode="auto">
            <a:xfrm>
              <a:off x="4220" y="2821"/>
              <a:ext cx="81" cy="5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6" name="Line 553"/>
            <p:cNvSpPr>
              <a:spLocks noChangeShapeType="1"/>
            </p:cNvSpPr>
            <p:nvPr/>
          </p:nvSpPr>
          <p:spPr bwMode="auto">
            <a:xfrm>
              <a:off x="4010" y="2781"/>
              <a:ext cx="5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37" name="Line 554"/>
            <p:cNvSpPr>
              <a:spLocks noChangeShapeType="1"/>
            </p:cNvSpPr>
            <p:nvPr/>
          </p:nvSpPr>
          <p:spPr bwMode="auto">
            <a:xfrm>
              <a:off x="4309" y="2652"/>
              <a:ext cx="1" cy="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38" name="Freeform 555"/>
            <p:cNvSpPr>
              <a:spLocks/>
            </p:cNvSpPr>
            <p:nvPr/>
          </p:nvSpPr>
          <p:spPr bwMode="auto">
            <a:xfrm>
              <a:off x="4301" y="2773"/>
              <a:ext cx="16" cy="80"/>
            </a:xfrm>
            <a:custGeom>
              <a:avLst/>
              <a:gdLst>
                <a:gd name="T0" fmla="*/ 0 w 16"/>
                <a:gd name="T1" fmla="*/ 80 h 80"/>
                <a:gd name="T2" fmla="*/ 16 w 16"/>
                <a:gd name="T3" fmla="*/ 80 h 80"/>
                <a:gd name="T4" fmla="*/ 16 w 16"/>
                <a:gd name="T5" fmla="*/ 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80">
                  <a:moveTo>
                    <a:pt x="0" y="80"/>
                  </a:moveTo>
                  <a:lnTo>
                    <a:pt x="16" y="80"/>
                  </a:lnTo>
                  <a:lnTo>
                    <a:pt x="16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39" name="Freeform 556"/>
            <p:cNvSpPr>
              <a:spLocks/>
            </p:cNvSpPr>
            <p:nvPr/>
          </p:nvSpPr>
          <p:spPr bwMode="auto">
            <a:xfrm>
              <a:off x="4349" y="2724"/>
              <a:ext cx="65" cy="186"/>
            </a:xfrm>
            <a:custGeom>
              <a:avLst/>
              <a:gdLst>
                <a:gd name="T0" fmla="*/ 0 w 65"/>
                <a:gd name="T1" fmla="*/ 0 h 186"/>
                <a:gd name="T2" fmla="*/ 17 w 65"/>
                <a:gd name="T3" fmla="*/ 0 h 186"/>
                <a:gd name="T4" fmla="*/ 17 w 65"/>
                <a:gd name="T5" fmla="*/ 129 h 186"/>
                <a:gd name="T6" fmla="*/ 65 w 65"/>
                <a:gd name="T7" fmla="*/ 129 h 186"/>
                <a:gd name="T8" fmla="*/ 65 w 65"/>
                <a:gd name="T9" fmla="*/ 186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" h="186">
                  <a:moveTo>
                    <a:pt x="0" y="0"/>
                  </a:moveTo>
                  <a:lnTo>
                    <a:pt x="17" y="0"/>
                  </a:lnTo>
                  <a:lnTo>
                    <a:pt x="17" y="129"/>
                  </a:lnTo>
                  <a:lnTo>
                    <a:pt x="65" y="129"/>
                  </a:lnTo>
                  <a:lnTo>
                    <a:pt x="65" y="18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40" name="Freeform 557"/>
            <p:cNvSpPr>
              <a:spLocks/>
            </p:cNvSpPr>
            <p:nvPr/>
          </p:nvSpPr>
          <p:spPr bwMode="auto">
            <a:xfrm>
              <a:off x="4220" y="2878"/>
              <a:ext cx="38" cy="48"/>
            </a:xfrm>
            <a:custGeom>
              <a:avLst/>
              <a:gdLst>
                <a:gd name="T0" fmla="*/ 38 w 40"/>
                <a:gd name="T1" fmla="*/ 0 h 50"/>
                <a:gd name="T2" fmla="*/ 38 w 40"/>
                <a:gd name="T3" fmla="*/ 48 h 50"/>
                <a:gd name="T4" fmla="*/ 0 w 40"/>
                <a:gd name="T5" fmla="*/ 48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50">
                  <a:moveTo>
                    <a:pt x="40" y="0"/>
                  </a:moveTo>
                  <a:lnTo>
                    <a:pt x="40" y="50"/>
                  </a:lnTo>
                  <a:lnTo>
                    <a:pt x="0" y="5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241" name="Group 558"/>
            <p:cNvGrpSpPr>
              <a:grpSpLocks/>
            </p:cNvGrpSpPr>
            <p:nvPr/>
          </p:nvGrpSpPr>
          <p:grpSpPr bwMode="auto">
            <a:xfrm>
              <a:off x="4024" y="2728"/>
              <a:ext cx="195" cy="245"/>
              <a:chOff x="4023" y="2262"/>
              <a:chExt cx="195" cy="245"/>
            </a:xfrm>
          </p:grpSpPr>
          <p:sp>
            <p:nvSpPr>
              <p:cNvPr id="4246" name="AutoShape 559"/>
              <p:cNvSpPr>
                <a:spLocks noChangeArrowheads="1"/>
              </p:cNvSpPr>
              <p:nvPr/>
            </p:nvSpPr>
            <p:spPr bwMode="auto">
              <a:xfrm>
                <a:off x="4023" y="2459"/>
                <a:ext cx="56" cy="4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247" name="Freeform 560"/>
              <p:cNvSpPr>
                <a:spLocks/>
              </p:cNvSpPr>
              <p:nvPr/>
            </p:nvSpPr>
            <p:spPr bwMode="auto">
              <a:xfrm>
                <a:off x="4050" y="2325"/>
                <a:ext cx="132" cy="135"/>
              </a:xfrm>
              <a:custGeom>
                <a:avLst/>
                <a:gdLst>
                  <a:gd name="T0" fmla="*/ 0 w 132"/>
                  <a:gd name="T1" fmla="*/ 135 h 135"/>
                  <a:gd name="T2" fmla="*/ 0 w 132"/>
                  <a:gd name="T3" fmla="*/ 105 h 135"/>
                  <a:gd name="T4" fmla="*/ 132 w 132"/>
                  <a:gd name="T5" fmla="*/ 105 h 135"/>
                  <a:gd name="T6" fmla="*/ 132 w 132"/>
                  <a:gd name="T7" fmla="*/ 0 h 135"/>
                  <a:gd name="T8" fmla="*/ 84 w 132"/>
                  <a:gd name="T9" fmla="*/ 0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2" h="135">
                    <a:moveTo>
                      <a:pt x="0" y="135"/>
                    </a:moveTo>
                    <a:lnTo>
                      <a:pt x="0" y="105"/>
                    </a:lnTo>
                    <a:lnTo>
                      <a:pt x="132" y="105"/>
                    </a:lnTo>
                    <a:lnTo>
                      <a:pt x="132" y="0"/>
                    </a:lnTo>
                    <a:lnTo>
                      <a:pt x="84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48" name="Line 561"/>
              <p:cNvSpPr>
                <a:spLocks noChangeShapeType="1"/>
              </p:cNvSpPr>
              <p:nvPr/>
            </p:nvSpPr>
            <p:spPr bwMode="auto">
              <a:xfrm>
                <a:off x="4182" y="2385"/>
                <a:ext cx="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49" name="Freeform 562"/>
              <p:cNvSpPr>
                <a:spLocks/>
              </p:cNvSpPr>
              <p:nvPr/>
            </p:nvSpPr>
            <p:spPr bwMode="auto">
              <a:xfrm>
                <a:off x="4182" y="2262"/>
                <a:ext cx="36" cy="63"/>
              </a:xfrm>
              <a:custGeom>
                <a:avLst/>
                <a:gdLst>
                  <a:gd name="T0" fmla="*/ 0 w 36"/>
                  <a:gd name="T1" fmla="*/ 63 h 63"/>
                  <a:gd name="T2" fmla="*/ 0 w 36"/>
                  <a:gd name="T3" fmla="*/ 0 h 63"/>
                  <a:gd name="T4" fmla="*/ 36 w 36"/>
                  <a:gd name="T5" fmla="*/ 0 h 6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63">
                    <a:moveTo>
                      <a:pt x="0" y="63"/>
                    </a:moveTo>
                    <a:lnTo>
                      <a:pt x="0" y="0"/>
                    </a:lnTo>
                    <a:lnTo>
                      <a:pt x="36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242" name="Line 563"/>
            <p:cNvSpPr>
              <a:spLocks noChangeShapeType="1"/>
            </p:cNvSpPr>
            <p:nvPr/>
          </p:nvSpPr>
          <p:spPr bwMode="auto">
            <a:xfrm>
              <a:off x="4132" y="2710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43" name="AutoShape 564"/>
            <p:cNvSpPr>
              <a:spLocks noChangeArrowheads="1"/>
            </p:cNvSpPr>
            <p:nvPr/>
          </p:nvSpPr>
          <p:spPr bwMode="auto">
            <a:xfrm>
              <a:off x="4300" y="2788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44" name="AutoShape 565"/>
            <p:cNvSpPr>
              <a:spLocks noChangeArrowheads="1"/>
            </p:cNvSpPr>
            <p:nvPr/>
          </p:nvSpPr>
          <p:spPr bwMode="auto">
            <a:xfrm flipV="1">
              <a:off x="4348" y="2812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45" name="AutoShape 566"/>
            <p:cNvSpPr>
              <a:spLocks noChangeArrowheads="1"/>
            </p:cNvSpPr>
            <p:nvPr/>
          </p:nvSpPr>
          <p:spPr bwMode="auto">
            <a:xfrm rot="-5400000">
              <a:off x="4144" y="2696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4146" name="Rectangle 567"/>
          <p:cNvSpPr>
            <a:spLocks noChangeArrowheads="1"/>
          </p:cNvSpPr>
          <p:nvPr/>
        </p:nvSpPr>
        <p:spPr bwMode="auto">
          <a:xfrm>
            <a:off x="2068513" y="5740400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47" name="Rectangle 568"/>
          <p:cNvSpPr>
            <a:spLocks noChangeArrowheads="1"/>
          </p:cNvSpPr>
          <p:nvPr/>
        </p:nvSpPr>
        <p:spPr bwMode="auto">
          <a:xfrm>
            <a:off x="2074863" y="5160963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48" name="Rectangle 569"/>
          <p:cNvSpPr>
            <a:spLocks noChangeArrowheads="1"/>
          </p:cNvSpPr>
          <p:nvPr/>
        </p:nvSpPr>
        <p:spPr bwMode="auto">
          <a:xfrm>
            <a:off x="830263" y="4151313"/>
            <a:ext cx="987425" cy="5746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49" name="Rectangle 570"/>
          <p:cNvSpPr>
            <a:spLocks noChangeArrowheads="1"/>
          </p:cNvSpPr>
          <p:nvPr/>
        </p:nvSpPr>
        <p:spPr bwMode="auto">
          <a:xfrm>
            <a:off x="1155700" y="4243388"/>
            <a:ext cx="247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DRC</a:t>
            </a:r>
            <a:b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</a:b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LVS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ERC</a:t>
            </a:r>
            <a:endParaRPr lang="en-US" altLang="zh-CN" sz="900">
              <a:ea typeface="宋体" panose="02010600030101010101" pitchFamily="2" charset="-122"/>
            </a:endParaRPr>
          </a:p>
        </p:txBody>
      </p:sp>
      <p:sp>
        <p:nvSpPr>
          <p:cNvPr id="4150" name="Line 571"/>
          <p:cNvSpPr>
            <a:spLocks noChangeShapeType="1"/>
          </p:cNvSpPr>
          <p:nvPr/>
        </p:nvSpPr>
        <p:spPr bwMode="auto">
          <a:xfrm>
            <a:off x="1323975" y="4727575"/>
            <a:ext cx="0" cy="147638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51" name="Line 572"/>
          <p:cNvSpPr>
            <a:spLocks noChangeShapeType="1"/>
          </p:cNvSpPr>
          <p:nvPr/>
        </p:nvSpPr>
        <p:spPr bwMode="auto">
          <a:xfrm>
            <a:off x="1331913" y="3251200"/>
            <a:ext cx="0" cy="1555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52" name="Line 573"/>
          <p:cNvSpPr>
            <a:spLocks noChangeShapeType="1"/>
          </p:cNvSpPr>
          <p:nvPr/>
        </p:nvSpPr>
        <p:spPr bwMode="auto">
          <a:xfrm>
            <a:off x="1328738" y="2444750"/>
            <a:ext cx="0" cy="21272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53" name="Rectangle 575"/>
          <p:cNvSpPr>
            <a:spLocks noChangeArrowheads="1"/>
          </p:cNvSpPr>
          <p:nvPr/>
        </p:nvSpPr>
        <p:spPr bwMode="auto">
          <a:xfrm>
            <a:off x="2336800" y="2973388"/>
            <a:ext cx="134143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Circuit Design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54" name="Rectangle 576"/>
          <p:cNvSpPr>
            <a:spLocks noChangeArrowheads="1"/>
          </p:cNvSpPr>
          <p:nvPr/>
        </p:nvSpPr>
        <p:spPr bwMode="auto">
          <a:xfrm>
            <a:off x="2125663" y="2300288"/>
            <a:ext cx="17256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Functional Design</a:t>
            </a:r>
            <a:b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</a:b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and Logic Design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55" name="Rectangle 577"/>
          <p:cNvSpPr>
            <a:spLocks noChangeArrowheads="1"/>
          </p:cNvSpPr>
          <p:nvPr/>
        </p:nvSpPr>
        <p:spPr bwMode="auto">
          <a:xfrm>
            <a:off x="2200275" y="3548063"/>
            <a:ext cx="16541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Physical Design</a:t>
            </a:r>
          </a:p>
        </p:txBody>
      </p:sp>
      <p:sp>
        <p:nvSpPr>
          <p:cNvPr id="4156" name="Rectangle 578"/>
          <p:cNvSpPr>
            <a:spLocks noChangeArrowheads="1"/>
          </p:cNvSpPr>
          <p:nvPr/>
        </p:nvSpPr>
        <p:spPr bwMode="auto">
          <a:xfrm>
            <a:off x="2065338" y="4029075"/>
            <a:ext cx="1928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zh-CN" sz="1100" b="1">
                <a:ea typeface="宋体" panose="02010600030101010101" pitchFamily="2" charset="-122"/>
              </a:rPr>
              <a:t>Physical Verification</a:t>
            </a:r>
            <a:br>
              <a:rPr lang="de-DE" altLang="zh-CN" sz="1100" b="1">
                <a:ea typeface="宋体" panose="02010600030101010101" pitchFamily="2" charset="-122"/>
              </a:rPr>
            </a:br>
            <a:r>
              <a:rPr lang="de-DE" altLang="zh-CN" sz="1100" b="1">
                <a:ea typeface="宋体" panose="02010600030101010101" pitchFamily="2" charset="-122"/>
              </a:rPr>
              <a:t>and Signoff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57" name="Rectangle 579"/>
          <p:cNvSpPr>
            <a:spLocks noChangeArrowheads="1"/>
          </p:cNvSpPr>
          <p:nvPr/>
        </p:nvSpPr>
        <p:spPr bwMode="auto">
          <a:xfrm>
            <a:off x="2473325" y="4703763"/>
            <a:ext cx="10652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de-DE" sz="1100" b="1">
                <a:solidFill>
                  <a:srgbClr val="000000"/>
                </a:solidFill>
              </a:rPr>
              <a:t>Fabrication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58" name="Rectangle 580"/>
          <p:cNvSpPr>
            <a:spLocks noChangeArrowheads="1"/>
          </p:cNvSpPr>
          <p:nvPr/>
        </p:nvSpPr>
        <p:spPr bwMode="auto">
          <a:xfrm>
            <a:off x="2124075" y="1173163"/>
            <a:ext cx="18272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System Specification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59" name="Rectangle 581"/>
          <p:cNvSpPr>
            <a:spLocks noChangeArrowheads="1"/>
          </p:cNvSpPr>
          <p:nvPr/>
        </p:nvSpPr>
        <p:spPr bwMode="auto">
          <a:xfrm>
            <a:off x="2097088" y="1773238"/>
            <a:ext cx="18272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Architectural Design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60" name="Rectangle 582"/>
          <p:cNvSpPr>
            <a:spLocks noChangeArrowheads="1"/>
          </p:cNvSpPr>
          <p:nvPr/>
        </p:nvSpPr>
        <p:spPr bwMode="auto">
          <a:xfrm>
            <a:off x="2771775" y="5853113"/>
            <a:ext cx="4429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100" b="1">
                <a:ea typeface="宋体" panose="02010600030101010101" pitchFamily="2" charset="-122"/>
              </a:rPr>
              <a:t>Chip</a:t>
            </a:r>
          </a:p>
        </p:txBody>
      </p:sp>
      <p:sp>
        <p:nvSpPr>
          <p:cNvPr id="4161" name="Rectangle 583"/>
          <p:cNvSpPr>
            <a:spLocks noChangeArrowheads="1"/>
          </p:cNvSpPr>
          <p:nvPr/>
        </p:nvSpPr>
        <p:spPr bwMode="auto">
          <a:xfrm>
            <a:off x="2238375" y="5300663"/>
            <a:ext cx="16129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99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Packaging and Testing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62" name="Rectangle 584"/>
          <p:cNvSpPr>
            <a:spLocks noChangeArrowheads="1"/>
          </p:cNvSpPr>
          <p:nvPr/>
        </p:nvSpPr>
        <p:spPr bwMode="auto">
          <a:xfrm>
            <a:off x="4954588" y="2300288"/>
            <a:ext cx="13414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de-DE" sz="1100" b="1">
                <a:solidFill>
                  <a:schemeClr val="bg1"/>
                </a:solidFill>
              </a:rPr>
              <a:t>Chip Planning</a:t>
            </a:r>
            <a:endParaRPr lang="en-US" altLang="zh-CN" sz="11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163" name="Rectangle 585"/>
          <p:cNvSpPr>
            <a:spLocks noChangeArrowheads="1"/>
          </p:cNvSpPr>
          <p:nvPr/>
        </p:nvSpPr>
        <p:spPr bwMode="auto">
          <a:xfrm>
            <a:off x="5106988" y="2968625"/>
            <a:ext cx="10191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Placement</a:t>
            </a:r>
          </a:p>
        </p:txBody>
      </p:sp>
      <p:sp>
        <p:nvSpPr>
          <p:cNvPr id="4164" name="Rectangle 586"/>
          <p:cNvSpPr>
            <a:spLocks noChangeArrowheads="1"/>
          </p:cNvSpPr>
          <p:nvPr/>
        </p:nvSpPr>
        <p:spPr bwMode="auto">
          <a:xfrm>
            <a:off x="4933950" y="4316413"/>
            <a:ext cx="140176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de-DE" sz="1100" b="1">
                <a:solidFill>
                  <a:schemeClr val="bg1"/>
                </a:solidFill>
              </a:rPr>
              <a:t>Signal Routing</a:t>
            </a:r>
            <a:endParaRPr lang="en-US" altLang="zh-CN" sz="11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165" name="Rectangle 587"/>
          <p:cNvSpPr>
            <a:spLocks noChangeArrowheads="1"/>
          </p:cNvSpPr>
          <p:nvPr/>
        </p:nvSpPr>
        <p:spPr bwMode="auto">
          <a:xfrm>
            <a:off x="5078413" y="1600200"/>
            <a:ext cx="10795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Partitioning</a:t>
            </a:r>
          </a:p>
        </p:txBody>
      </p:sp>
      <p:sp>
        <p:nvSpPr>
          <p:cNvPr id="4166" name="Rectangle 588"/>
          <p:cNvSpPr>
            <a:spLocks noChangeArrowheads="1"/>
          </p:cNvSpPr>
          <p:nvPr/>
        </p:nvSpPr>
        <p:spPr bwMode="auto">
          <a:xfrm>
            <a:off x="4887913" y="4989513"/>
            <a:ext cx="1447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Timing Closure</a:t>
            </a:r>
            <a:endParaRPr lang="en-US" altLang="zh-CN" sz="11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167" name="Rectangle 589"/>
          <p:cNvSpPr>
            <a:spLocks noChangeArrowheads="1"/>
          </p:cNvSpPr>
          <p:nvPr/>
        </p:nvSpPr>
        <p:spPr bwMode="auto">
          <a:xfrm>
            <a:off x="4610100" y="3644900"/>
            <a:ext cx="203676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Clock Tree Synthesis</a:t>
            </a:r>
            <a:endParaRPr lang="en-US" altLang="zh-CN" sz="11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grpSp>
        <p:nvGrpSpPr>
          <p:cNvPr id="4168" name="Group 590"/>
          <p:cNvGrpSpPr>
            <a:grpSpLocks/>
          </p:cNvGrpSpPr>
          <p:nvPr/>
        </p:nvGrpSpPr>
        <p:grpSpPr bwMode="auto">
          <a:xfrm>
            <a:off x="830263" y="2671763"/>
            <a:ext cx="996950" cy="576262"/>
            <a:chOff x="617" y="1399"/>
            <a:chExt cx="687" cy="454"/>
          </a:xfrm>
        </p:grpSpPr>
        <p:sp>
          <p:nvSpPr>
            <p:cNvPr id="4196" name="Rectangle 591"/>
            <p:cNvSpPr>
              <a:spLocks noChangeArrowheads="1"/>
            </p:cNvSpPr>
            <p:nvPr/>
          </p:nvSpPr>
          <p:spPr bwMode="auto">
            <a:xfrm>
              <a:off x="617" y="1399"/>
              <a:ext cx="687" cy="4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97" name="Line 592"/>
            <p:cNvSpPr>
              <a:spLocks noChangeShapeType="1"/>
            </p:cNvSpPr>
            <p:nvPr/>
          </p:nvSpPr>
          <p:spPr bwMode="auto">
            <a:xfrm>
              <a:off x="976" y="1724"/>
              <a:ext cx="4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198" name="Group 593"/>
            <p:cNvGrpSpPr>
              <a:grpSpLocks/>
            </p:cNvGrpSpPr>
            <p:nvPr/>
          </p:nvGrpSpPr>
          <p:grpSpPr bwMode="auto">
            <a:xfrm>
              <a:off x="682" y="1504"/>
              <a:ext cx="105" cy="88"/>
              <a:chOff x="328" y="1585"/>
              <a:chExt cx="145" cy="121"/>
            </a:xfrm>
          </p:grpSpPr>
          <p:sp>
            <p:nvSpPr>
              <p:cNvPr id="4217" name="AutoShape 594"/>
              <p:cNvSpPr>
                <a:spLocks noChangeArrowheads="1"/>
              </p:cNvSpPr>
              <p:nvPr/>
            </p:nvSpPr>
            <p:spPr bwMode="auto">
              <a:xfrm rot="5400000">
                <a:off x="320" y="1593"/>
                <a:ext cx="121" cy="105"/>
              </a:xfrm>
              <a:prstGeom prst="triangle">
                <a:avLst>
                  <a:gd name="adj" fmla="val 50000"/>
                </a:avLst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218" name="Oval 595"/>
              <p:cNvSpPr>
                <a:spLocks noChangeArrowheads="1"/>
              </p:cNvSpPr>
              <p:nvPr/>
            </p:nvSpPr>
            <p:spPr bwMode="auto">
              <a:xfrm>
                <a:off x="432" y="1626"/>
                <a:ext cx="41" cy="41"/>
              </a:xfrm>
              <a:prstGeom prst="ellipse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4199" name="Group 596"/>
            <p:cNvGrpSpPr>
              <a:grpSpLocks/>
            </p:cNvGrpSpPr>
            <p:nvPr/>
          </p:nvGrpSpPr>
          <p:grpSpPr bwMode="auto">
            <a:xfrm>
              <a:off x="866" y="1679"/>
              <a:ext cx="105" cy="88"/>
              <a:chOff x="328" y="1585"/>
              <a:chExt cx="145" cy="121"/>
            </a:xfrm>
          </p:grpSpPr>
          <p:sp>
            <p:nvSpPr>
              <p:cNvPr id="4215" name="AutoShape 597"/>
              <p:cNvSpPr>
                <a:spLocks noChangeArrowheads="1"/>
              </p:cNvSpPr>
              <p:nvPr/>
            </p:nvSpPr>
            <p:spPr bwMode="auto">
              <a:xfrm rot="5400000">
                <a:off x="320" y="1593"/>
                <a:ext cx="121" cy="105"/>
              </a:xfrm>
              <a:prstGeom prst="triangle">
                <a:avLst>
                  <a:gd name="adj" fmla="val 50000"/>
                </a:avLst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216" name="Oval 598"/>
              <p:cNvSpPr>
                <a:spLocks noChangeArrowheads="1"/>
              </p:cNvSpPr>
              <p:nvPr/>
            </p:nvSpPr>
            <p:spPr bwMode="auto">
              <a:xfrm>
                <a:off x="432" y="1626"/>
                <a:ext cx="41" cy="41"/>
              </a:xfrm>
              <a:prstGeom prst="ellipse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sp>
          <p:nvSpPr>
            <p:cNvPr id="4200" name="Freeform 599"/>
            <p:cNvSpPr>
              <a:spLocks/>
            </p:cNvSpPr>
            <p:nvPr/>
          </p:nvSpPr>
          <p:spPr bwMode="auto">
            <a:xfrm>
              <a:off x="639" y="1470"/>
              <a:ext cx="336" cy="60"/>
            </a:xfrm>
            <a:custGeom>
              <a:avLst/>
              <a:gdLst>
                <a:gd name="T0" fmla="*/ 0 w 288"/>
                <a:gd name="T1" fmla="*/ 0 h 60"/>
                <a:gd name="T2" fmla="*/ 291 w 288"/>
                <a:gd name="T3" fmla="*/ 0 h 60"/>
                <a:gd name="T4" fmla="*/ 291 w 288"/>
                <a:gd name="T5" fmla="*/ 60 h 60"/>
                <a:gd name="T6" fmla="*/ 336 w 288"/>
                <a:gd name="T7" fmla="*/ 6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8" h="60">
                  <a:moveTo>
                    <a:pt x="0" y="0"/>
                  </a:moveTo>
                  <a:lnTo>
                    <a:pt x="249" y="0"/>
                  </a:lnTo>
                  <a:lnTo>
                    <a:pt x="249" y="60"/>
                  </a:lnTo>
                  <a:lnTo>
                    <a:pt x="288" y="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1" name="Line 600"/>
            <p:cNvSpPr>
              <a:spLocks noChangeShapeType="1"/>
            </p:cNvSpPr>
            <p:nvPr/>
          </p:nvSpPr>
          <p:spPr bwMode="auto">
            <a:xfrm flipH="1">
              <a:off x="639" y="1551"/>
              <a:ext cx="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2" name="Line 601"/>
            <p:cNvSpPr>
              <a:spLocks noChangeShapeType="1"/>
            </p:cNvSpPr>
            <p:nvPr/>
          </p:nvSpPr>
          <p:spPr bwMode="auto">
            <a:xfrm flipH="1">
              <a:off x="787" y="1549"/>
              <a:ext cx="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" name="Line 602"/>
            <p:cNvSpPr>
              <a:spLocks noChangeShapeType="1"/>
            </p:cNvSpPr>
            <p:nvPr/>
          </p:nvSpPr>
          <p:spPr bwMode="auto">
            <a:xfrm>
              <a:off x="909" y="1575"/>
              <a:ext cx="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" name="Moon 11"/>
            <p:cNvSpPr>
              <a:spLocks noChangeArrowheads="1"/>
            </p:cNvSpPr>
            <p:nvPr/>
          </p:nvSpPr>
          <p:spPr bwMode="auto">
            <a:xfrm rot="10800000">
              <a:off x="961" y="1503"/>
              <a:ext cx="101" cy="114"/>
            </a:xfrm>
            <a:prstGeom prst="moon">
              <a:avLst>
                <a:gd name="adj" fmla="val 75500"/>
              </a:avLst>
            </a:prstGeom>
            <a:solidFill>
              <a:srgbClr val="C0C0C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TW" sz="1100">
                <a:ea typeface="新細明體" pitchFamily="18" charset="-120"/>
                <a:cs typeface="Arial" panose="020B0604020202020204" pitchFamily="34" charset="0"/>
              </a:endParaRPr>
            </a:p>
          </p:txBody>
        </p:sp>
        <p:sp>
          <p:nvSpPr>
            <p:cNvPr id="4205" name="AutoShape 604"/>
            <p:cNvSpPr>
              <a:spLocks noChangeArrowheads="1"/>
            </p:cNvSpPr>
            <p:nvPr/>
          </p:nvSpPr>
          <p:spPr bwMode="auto">
            <a:xfrm>
              <a:off x="822" y="1533"/>
              <a:ext cx="87" cy="87"/>
            </a:xfrm>
            <a:prstGeom prst="flowChartDelay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6" name="Line 605"/>
            <p:cNvSpPr>
              <a:spLocks noChangeShapeType="1"/>
            </p:cNvSpPr>
            <p:nvPr/>
          </p:nvSpPr>
          <p:spPr bwMode="auto">
            <a:xfrm>
              <a:off x="639" y="1725"/>
              <a:ext cx="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" name="Freeform 606"/>
            <p:cNvSpPr>
              <a:spLocks/>
            </p:cNvSpPr>
            <p:nvPr/>
          </p:nvSpPr>
          <p:spPr bwMode="auto">
            <a:xfrm>
              <a:off x="780" y="1599"/>
              <a:ext cx="42" cy="123"/>
            </a:xfrm>
            <a:custGeom>
              <a:avLst/>
              <a:gdLst>
                <a:gd name="T0" fmla="*/ 0 w 42"/>
                <a:gd name="T1" fmla="*/ 123 h 123"/>
                <a:gd name="T2" fmla="*/ 0 w 42"/>
                <a:gd name="T3" fmla="*/ 0 h 123"/>
                <a:gd name="T4" fmla="*/ 42 w 42"/>
                <a:gd name="T5" fmla="*/ 0 h 1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" h="123">
                  <a:moveTo>
                    <a:pt x="0" y="123"/>
                  </a:moveTo>
                  <a:lnTo>
                    <a:pt x="0" y="0"/>
                  </a:lnTo>
                  <a:lnTo>
                    <a:pt x="4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" name="Oval 607"/>
            <p:cNvSpPr>
              <a:spLocks noChangeArrowheads="1"/>
            </p:cNvSpPr>
            <p:nvPr/>
          </p:nvSpPr>
          <p:spPr bwMode="auto">
            <a:xfrm>
              <a:off x="765" y="1710"/>
              <a:ext cx="29" cy="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" name="Line 608"/>
            <p:cNvSpPr>
              <a:spLocks noChangeShapeType="1"/>
            </p:cNvSpPr>
            <p:nvPr/>
          </p:nvSpPr>
          <p:spPr bwMode="auto">
            <a:xfrm>
              <a:off x="636" y="1773"/>
              <a:ext cx="3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0" name="Freeform 609"/>
            <p:cNvSpPr>
              <a:spLocks/>
            </p:cNvSpPr>
            <p:nvPr/>
          </p:nvSpPr>
          <p:spPr bwMode="auto">
            <a:xfrm>
              <a:off x="1062" y="1560"/>
              <a:ext cx="99" cy="147"/>
            </a:xfrm>
            <a:custGeom>
              <a:avLst/>
              <a:gdLst>
                <a:gd name="T0" fmla="*/ 0 w 99"/>
                <a:gd name="T1" fmla="*/ 0 h 126"/>
                <a:gd name="T2" fmla="*/ 60 w 99"/>
                <a:gd name="T3" fmla="*/ 0 h 126"/>
                <a:gd name="T4" fmla="*/ 60 w 99"/>
                <a:gd name="T5" fmla="*/ 147 h 126"/>
                <a:gd name="T6" fmla="*/ 99 w 99"/>
                <a:gd name="T7" fmla="*/ 147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9" h="126">
                  <a:moveTo>
                    <a:pt x="0" y="0"/>
                  </a:moveTo>
                  <a:lnTo>
                    <a:pt x="60" y="0"/>
                  </a:lnTo>
                  <a:lnTo>
                    <a:pt x="60" y="126"/>
                  </a:lnTo>
                  <a:lnTo>
                    <a:pt x="99" y="1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1" name="Line 610"/>
            <p:cNvSpPr>
              <a:spLocks noChangeShapeType="1"/>
            </p:cNvSpPr>
            <p:nvPr/>
          </p:nvSpPr>
          <p:spPr bwMode="auto">
            <a:xfrm>
              <a:off x="1092" y="1752"/>
              <a:ext cx="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2" name="AutoShape 611"/>
            <p:cNvSpPr>
              <a:spLocks noChangeArrowheads="1"/>
            </p:cNvSpPr>
            <p:nvPr/>
          </p:nvSpPr>
          <p:spPr bwMode="auto">
            <a:xfrm>
              <a:off x="1009" y="1708"/>
              <a:ext cx="87" cy="87"/>
            </a:xfrm>
            <a:prstGeom prst="flowChartDelay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3" name="Moon 11"/>
            <p:cNvSpPr>
              <a:spLocks noChangeArrowheads="1"/>
            </p:cNvSpPr>
            <p:nvPr/>
          </p:nvSpPr>
          <p:spPr bwMode="auto">
            <a:xfrm rot="10800000">
              <a:off x="1143" y="1673"/>
              <a:ext cx="101" cy="114"/>
            </a:xfrm>
            <a:prstGeom prst="moon">
              <a:avLst>
                <a:gd name="adj" fmla="val 75500"/>
              </a:avLst>
            </a:prstGeom>
            <a:solidFill>
              <a:srgbClr val="C0C0C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TW" sz="1100">
                <a:ea typeface="新細明體" pitchFamily="18" charset="-120"/>
                <a:cs typeface="Arial" panose="020B0604020202020204" pitchFamily="34" charset="0"/>
              </a:endParaRPr>
            </a:p>
          </p:txBody>
        </p:sp>
        <p:sp>
          <p:nvSpPr>
            <p:cNvPr id="4214" name="Line 613"/>
            <p:cNvSpPr>
              <a:spLocks noChangeShapeType="1"/>
            </p:cNvSpPr>
            <p:nvPr/>
          </p:nvSpPr>
          <p:spPr bwMode="auto">
            <a:xfrm>
              <a:off x="1245" y="1731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169" name="Group 614"/>
          <p:cNvGrpSpPr>
            <a:grpSpLocks/>
          </p:cNvGrpSpPr>
          <p:nvPr/>
        </p:nvGrpSpPr>
        <p:grpSpPr bwMode="auto">
          <a:xfrm>
            <a:off x="827088" y="4883150"/>
            <a:ext cx="989012" cy="654050"/>
            <a:chOff x="1434" y="3142"/>
            <a:chExt cx="681" cy="516"/>
          </a:xfrm>
        </p:grpSpPr>
        <p:sp>
          <p:nvSpPr>
            <p:cNvPr id="4176" name="Rectangle 615"/>
            <p:cNvSpPr>
              <a:spLocks noChangeArrowheads="1"/>
            </p:cNvSpPr>
            <p:nvPr/>
          </p:nvSpPr>
          <p:spPr bwMode="auto">
            <a:xfrm>
              <a:off x="1632" y="3452"/>
              <a:ext cx="308" cy="6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77" name="Rectangle 616"/>
            <p:cNvSpPr>
              <a:spLocks noChangeArrowheads="1"/>
            </p:cNvSpPr>
            <p:nvPr/>
          </p:nvSpPr>
          <p:spPr bwMode="auto">
            <a:xfrm>
              <a:off x="1556" y="3376"/>
              <a:ext cx="384" cy="6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78" name="Rectangle 617"/>
            <p:cNvSpPr>
              <a:spLocks noChangeArrowheads="1"/>
            </p:cNvSpPr>
            <p:nvPr/>
          </p:nvSpPr>
          <p:spPr bwMode="auto">
            <a:xfrm>
              <a:off x="1632" y="3300"/>
              <a:ext cx="310" cy="6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79" name="Rectangle 618"/>
            <p:cNvSpPr>
              <a:spLocks noChangeArrowheads="1"/>
            </p:cNvSpPr>
            <p:nvPr/>
          </p:nvSpPr>
          <p:spPr bwMode="auto">
            <a:xfrm>
              <a:off x="1632" y="3224"/>
              <a:ext cx="230" cy="6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4180" name="Group 619"/>
            <p:cNvGrpSpPr>
              <a:grpSpLocks/>
            </p:cNvGrpSpPr>
            <p:nvPr/>
          </p:nvGrpSpPr>
          <p:grpSpPr bwMode="auto">
            <a:xfrm>
              <a:off x="1536" y="3170"/>
              <a:ext cx="462" cy="488"/>
              <a:chOff x="696" y="3170"/>
              <a:chExt cx="462" cy="488"/>
            </a:xfrm>
          </p:grpSpPr>
          <p:sp>
            <p:nvSpPr>
              <p:cNvPr id="4193" name="Oval 620"/>
              <p:cNvSpPr>
                <a:spLocks noChangeArrowheads="1"/>
              </p:cNvSpPr>
              <p:nvPr/>
            </p:nvSpPr>
            <p:spPr bwMode="auto">
              <a:xfrm>
                <a:off x="696" y="3170"/>
                <a:ext cx="462" cy="46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194" name="Rectangle 621"/>
              <p:cNvSpPr>
                <a:spLocks noChangeArrowheads="1"/>
              </p:cNvSpPr>
              <p:nvPr/>
            </p:nvSpPr>
            <p:spPr bwMode="auto">
              <a:xfrm>
                <a:off x="698" y="3550"/>
                <a:ext cx="450" cy="1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lnSpc>
                    <a:spcPts val="235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195" name="Line 622"/>
              <p:cNvSpPr>
                <a:spLocks noChangeShapeType="1"/>
              </p:cNvSpPr>
              <p:nvPr/>
            </p:nvSpPr>
            <p:spPr bwMode="auto">
              <a:xfrm>
                <a:off x="750" y="3552"/>
                <a:ext cx="3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181" name="Rectangle 623"/>
            <p:cNvSpPr>
              <a:spLocks noChangeArrowheads="1"/>
            </p:cNvSpPr>
            <p:nvPr/>
          </p:nvSpPr>
          <p:spPr bwMode="auto">
            <a:xfrm>
              <a:off x="1434" y="3142"/>
              <a:ext cx="681" cy="45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82" name="Line 624"/>
            <p:cNvSpPr>
              <a:spLocks noChangeShapeType="1"/>
            </p:cNvSpPr>
            <p:nvPr/>
          </p:nvSpPr>
          <p:spPr bwMode="auto">
            <a:xfrm>
              <a:off x="1624" y="32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3" name="Line 625"/>
            <p:cNvSpPr>
              <a:spLocks noChangeShapeType="1"/>
            </p:cNvSpPr>
            <p:nvPr/>
          </p:nvSpPr>
          <p:spPr bwMode="auto">
            <a:xfrm>
              <a:off x="1562" y="3296"/>
              <a:ext cx="4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4" name="Line 626"/>
            <p:cNvSpPr>
              <a:spLocks noChangeShapeType="1"/>
            </p:cNvSpPr>
            <p:nvPr/>
          </p:nvSpPr>
          <p:spPr bwMode="auto">
            <a:xfrm>
              <a:off x="1542" y="3372"/>
              <a:ext cx="4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5" name="Line 627"/>
            <p:cNvSpPr>
              <a:spLocks noChangeShapeType="1"/>
            </p:cNvSpPr>
            <p:nvPr/>
          </p:nvSpPr>
          <p:spPr bwMode="auto">
            <a:xfrm>
              <a:off x="1544" y="3448"/>
              <a:ext cx="4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6" name="Line 628"/>
            <p:cNvSpPr>
              <a:spLocks noChangeShapeType="1"/>
            </p:cNvSpPr>
            <p:nvPr/>
          </p:nvSpPr>
          <p:spPr bwMode="auto">
            <a:xfrm>
              <a:off x="1574" y="352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7" name="Line 629"/>
            <p:cNvSpPr>
              <a:spLocks noChangeShapeType="1"/>
            </p:cNvSpPr>
            <p:nvPr/>
          </p:nvSpPr>
          <p:spPr bwMode="auto">
            <a:xfrm>
              <a:off x="1630" y="3220"/>
              <a:ext cx="0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8" name="Line 630"/>
            <p:cNvSpPr>
              <a:spLocks noChangeShapeType="1"/>
            </p:cNvSpPr>
            <p:nvPr/>
          </p:nvSpPr>
          <p:spPr bwMode="auto">
            <a:xfrm flipV="1">
              <a:off x="1554" y="3312"/>
              <a:ext cx="0" cy="1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9" name="Line 631"/>
            <p:cNvSpPr>
              <a:spLocks noChangeShapeType="1"/>
            </p:cNvSpPr>
            <p:nvPr/>
          </p:nvSpPr>
          <p:spPr bwMode="auto">
            <a:xfrm flipV="1">
              <a:off x="1708" y="3180"/>
              <a:ext cx="0" cy="3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0" name="Line 632"/>
            <p:cNvSpPr>
              <a:spLocks noChangeShapeType="1"/>
            </p:cNvSpPr>
            <p:nvPr/>
          </p:nvSpPr>
          <p:spPr bwMode="auto">
            <a:xfrm flipV="1">
              <a:off x="1786" y="3174"/>
              <a:ext cx="0" cy="3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1" name="Line 633"/>
            <p:cNvSpPr>
              <a:spLocks noChangeShapeType="1"/>
            </p:cNvSpPr>
            <p:nvPr/>
          </p:nvSpPr>
          <p:spPr bwMode="auto">
            <a:xfrm flipV="1">
              <a:off x="1864" y="3192"/>
              <a:ext cx="0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2" name="Line 634"/>
            <p:cNvSpPr>
              <a:spLocks noChangeShapeType="1"/>
            </p:cNvSpPr>
            <p:nvPr/>
          </p:nvSpPr>
          <p:spPr bwMode="auto">
            <a:xfrm flipV="1">
              <a:off x="1942" y="3252"/>
              <a:ext cx="0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170" name="Line 635"/>
          <p:cNvSpPr>
            <a:spLocks noChangeShapeType="1"/>
          </p:cNvSpPr>
          <p:nvPr/>
        </p:nvSpPr>
        <p:spPr bwMode="auto">
          <a:xfrm>
            <a:off x="1319213" y="5461000"/>
            <a:ext cx="0" cy="153988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71" name="Rectangle 636"/>
          <p:cNvSpPr>
            <a:spLocks noChangeArrowheads="1"/>
          </p:cNvSpPr>
          <p:nvPr/>
        </p:nvSpPr>
        <p:spPr bwMode="auto">
          <a:xfrm>
            <a:off x="7213600" y="2424113"/>
            <a:ext cx="388938" cy="246062"/>
          </a:xfrm>
          <a:prstGeom prst="rect">
            <a:avLst/>
          </a:prstGeom>
          <a:solidFill>
            <a:srgbClr val="F8F8F8"/>
          </a:solid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72" name="Rectangle 637" descr="Diagonal weit nach unten"/>
          <p:cNvSpPr>
            <a:spLocks noChangeArrowheads="1"/>
          </p:cNvSpPr>
          <p:nvPr/>
        </p:nvSpPr>
        <p:spPr bwMode="auto">
          <a:xfrm>
            <a:off x="7605713" y="2425700"/>
            <a:ext cx="388937" cy="246063"/>
          </a:xfrm>
          <a:prstGeom prst="rect">
            <a:avLst/>
          </a:prstGeom>
          <a:pattFill prst="wdDnDiag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73" name="Rectangle 638" descr="Konturierte Raute"/>
          <p:cNvSpPr>
            <a:spLocks noChangeArrowheads="1"/>
          </p:cNvSpPr>
          <p:nvPr/>
        </p:nvSpPr>
        <p:spPr bwMode="auto">
          <a:xfrm>
            <a:off x="7200900" y="2103438"/>
            <a:ext cx="793750" cy="307975"/>
          </a:xfrm>
          <a:prstGeom prst="rect">
            <a:avLst/>
          </a:prstGeom>
          <a:pattFill prst="openDmnd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74" name="Rectangle 639" descr="Gepunktetes Gitternetz"/>
          <p:cNvSpPr>
            <a:spLocks noChangeArrowheads="1"/>
          </p:cNvSpPr>
          <p:nvPr/>
        </p:nvSpPr>
        <p:spPr bwMode="auto">
          <a:xfrm>
            <a:off x="7008813" y="2103438"/>
            <a:ext cx="192087" cy="568325"/>
          </a:xfrm>
          <a:prstGeom prst="rect">
            <a:avLst/>
          </a:prstGeom>
          <a:pattFill prst="dotGrid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75" name="Oval 326"/>
          <p:cNvSpPr>
            <a:spLocks noChangeArrowheads="1"/>
          </p:cNvSpPr>
          <p:nvPr/>
        </p:nvSpPr>
        <p:spPr bwMode="auto">
          <a:xfrm>
            <a:off x="4610100" y="1343025"/>
            <a:ext cx="2024063" cy="671513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17" name="Text Box 317"/>
          <p:cNvSpPr txBox="1">
            <a:spLocks noChangeArrowheads="1"/>
          </p:cNvSpPr>
          <p:nvPr/>
        </p:nvSpPr>
        <p:spPr bwMode="auto">
          <a:xfrm rot="-5400000">
            <a:off x="8237048" y="5525241"/>
            <a:ext cx="1256691" cy="211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19E774-9417-4CCD-A2BD-DE4F555874F5}" type="slidenum">
              <a:rPr lang="en-US" altLang="de-DE" sz="1000">
                <a:solidFill>
                  <a:srgbClr val="C0C0C0"/>
                </a:solidFill>
              </a:rPr>
              <a:pPr/>
              <a:t>30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08013" y="1447800"/>
            <a:ext cx="8004175" cy="197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2000"/>
              </a:lnSpc>
              <a:spcBef>
                <a:spcPct val="50000"/>
              </a:spcBef>
            </a:pPr>
            <a:r>
              <a:rPr lang="en-US" altLang="zh-CN">
                <a:ea typeface="宋体" panose="02010600030101010101" pitchFamily="2" charset="-122"/>
              </a:rPr>
              <a:t>Given:  a hypergraph </a:t>
            </a:r>
            <a:r>
              <a:rPr lang="en-US" altLang="zh-CN" i="1">
                <a:ea typeface="宋体" panose="02010600030101010101" pitchFamily="2" charset="-122"/>
              </a:rPr>
              <a:t>G</a:t>
            </a:r>
            <a:r>
              <a:rPr lang="en-US" altLang="zh-CN">
                <a:ea typeface="宋体" panose="02010600030101010101" pitchFamily="2" charset="-122"/>
              </a:rPr>
              <a:t>(</a:t>
            </a:r>
            <a:r>
              <a:rPr lang="en-US" altLang="zh-CN" i="1">
                <a:ea typeface="宋体" panose="02010600030101010101" pitchFamily="2" charset="-122"/>
              </a:rPr>
              <a:t>V</a:t>
            </a:r>
            <a:r>
              <a:rPr lang="en-US" altLang="zh-CN">
                <a:ea typeface="宋体" panose="02010600030101010101" pitchFamily="2" charset="-122"/>
              </a:rPr>
              <a:t>,</a:t>
            </a:r>
            <a:r>
              <a:rPr lang="en-US" altLang="zh-CN" i="1">
                <a:ea typeface="宋体" panose="02010600030101010101" pitchFamily="2" charset="-122"/>
              </a:rPr>
              <a:t>H</a:t>
            </a:r>
            <a:r>
              <a:rPr lang="en-US" altLang="zh-CN">
                <a:ea typeface="宋体" panose="02010600030101010101" pitchFamily="2" charset="-122"/>
              </a:rPr>
              <a:t>) with nodes and </a:t>
            </a:r>
            <a:r>
              <a:rPr lang="en-US" altLang="zh-CN" i="1">
                <a:ea typeface="宋体" panose="02010600030101010101" pitchFamily="2" charset="-122"/>
              </a:rPr>
              <a:t>weighted</a:t>
            </a:r>
            <a:r>
              <a:rPr lang="en-US" altLang="zh-CN">
                <a:ea typeface="宋体" panose="02010600030101010101" pitchFamily="2" charset="-122"/>
              </a:rPr>
              <a:t> hyperedges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             partition size constraints</a:t>
            </a:r>
          </a:p>
          <a:p>
            <a:pPr algn="l">
              <a:lnSpc>
                <a:spcPct val="102000"/>
              </a:lnSpc>
              <a:spcBef>
                <a:spcPct val="50000"/>
              </a:spcBef>
            </a:pPr>
            <a:endParaRPr lang="en-US" altLang="zh-CN">
              <a:ea typeface="宋体" panose="02010600030101010101" pitchFamily="2" charset="-122"/>
            </a:endParaRPr>
          </a:p>
          <a:p>
            <a:pPr algn="l">
              <a:lnSpc>
                <a:spcPct val="102000"/>
              </a:lnSpc>
              <a:spcBef>
                <a:spcPct val="50000"/>
              </a:spcBef>
            </a:pPr>
            <a:r>
              <a:rPr lang="en-US" altLang="zh-CN">
                <a:ea typeface="宋体" panose="02010600030101010101" pitchFamily="2" charset="-122"/>
              </a:rPr>
              <a:t>Goal:  to assign all nodes to disjoint partitions,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	so as to minimize the total cost (weight) of all cut nets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	while satisfying </a:t>
            </a:r>
            <a:r>
              <a:rPr lang="en-US" altLang="zh-CN" i="1">
                <a:ea typeface="宋体" panose="02010600030101010101" pitchFamily="2" charset="-122"/>
              </a:rPr>
              <a:t>partition size constraints 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    	Fiduccia-Mattheyses (FM) Algorithm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334D13-1D7B-4D33-A4A8-F0D2B498C94A}" type="slidenum">
              <a:rPr lang="en-US" altLang="de-DE" sz="1000">
                <a:solidFill>
                  <a:srgbClr val="C0C0C0"/>
                </a:solidFill>
              </a:rPr>
              <a:pPr/>
              <a:t>31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81635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4900612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solidFill>
                  <a:srgbClr val="CC0000"/>
                </a:solidFill>
                <a:ea typeface="宋体" panose="02010600030101010101" pitchFamily="2" charset="-122"/>
              </a:rPr>
              <a:t>Gain </a:t>
            </a:r>
            <a:r>
              <a:rPr lang="en-US" altLang="zh-CN">
                <a:solidFill>
                  <a:srgbClr val="CC0000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i="1">
                <a:solidFill>
                  <a:srgbClr val="CC0000"/>
                </a:solidFill>
                <a:ea typeface="宋体" panose="02010600030101010101" pitchFamily="2" charset="-122"/>
              </a:rPr>
              <a:t>g</a:t>
            </a:r>
            <a:r>
              <a:rPr lang="en-US" altLang="zh-CN">
                <a:solidFill>
                  <a:srgbClr val="CC0000"/>
                </a:solidFill>
                <a:ea typeface="宋体" panose="02010600030101010101" pitchFamily="2" charset="-122"/>
              </a:rPr>
              <a:t>(</a:t>
            </a:r>
            <a:r>
              <a:rPr lang="en-US" altLang="zh-CN" i="1">
                <a:solidFill>
                  <a:srgbClr val="CC0000"/>
                </a:solidFill>
                <a:ea typeface="宋体" panose="02010600030101010101" pitchFamily="2" charset="-122"/>
              </a:rPr>
              <a:t>c</a:t>
            </a:r>
            <a:r>
              <a:rPr lang="en-US" altLang="zh-CN">
                <a:solidFill>
                  <a:srgbClr val="CC0000"/>
                </a:solidFill>
                <a:ea typeface="宋体" panose="02010600030101010101" pitchFamily="2" charset="-122"/>
              </a:rPr>
              <a:t>) for cell </a:t>
            </a:r>
            <a:r>
              <a:rPr lang="en-US" altLang="zh-CN" i="1">
                <a:solidFill>
                  <a:srgbClr val="CC0000"/>
                </a:solidFill>
                <a:ea typeface="宋体" panose="02010600030101010101" pitchFamily="2" charset="-122"/>
              </a:rPr>
              <a:t>c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en-US" altLang="zh-CN" i="1">
              <a:solidFill>
                <a:srgbClr val="CC0000"/>
              </a:solidFill>
              <a:ea typeface="宋体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i="1">
                <a:ea typeface="宋体" panose="02010600030101010101" pitchFamily="2" charset="-122"/>
              </a:rPr>
              <a:t>g</a:t>
            </a:r>
            <a:r>
              <a:rPr lang="en-US" altLang="zh-CN">
                <a:ea typeface="宋体" panose="02010600030101010101" pitchFamily="2" charset="-122"/>
              </a:rPr>
              <a:t>(</a:t>
            </a:r>
            <a:r>
              <a:rPr lang="en-US" altLang="zh-CN" i="1">
                <a:ea typeface="宋体" panose="02010600030101010101" pitchFamily="2" charset="-122"/>
              </a:rPr>
              <a:t>c</a:t>
            </a:r>
            <a:r>
              <a:rPr lang="en-US" altLang="zh-CN">
                <a:ea typeface="宋体" panose="02010600030101010101" pitchFamily="2" charset="-122"/>
              </a:rPr>
              <a:t>)  =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FS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c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 –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TE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c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</a:t>
            </a:r>
            <a:r>
              <a:rPr lang="en-US" altLang="zh-CN">
                <a:ea typeface="宋体" panose="02010600030101010101" pitchFamily="2" charset="-122"/>
              </a:rPr>
              <a:t> ,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en-US" altLang="zh-CN">
              <a:ea typeface="宋体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 sz="1400">
                <a:ea typeface="宋体" panose="02010600030101010101" pitchFamily="2" charset="-122"/>
              </a:rPr>
              <a:t>where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 sz="1400">
                <a:ea typeface="宋体" panose="02010600030101010101" pitchFamily="2" charset="-122"/>
                <a:sym typeface="Symbol" panose="05050102010706020507" pitchFamily="18" charset="2"/>
              </a:rPr>
              <a:t/>
            </a:r>
            <a:br>
              <a:rPr lang="en-US" altLang="zh-CN" sz="1400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 sz="1400">
                <a:ea typeface="宋体" panose="02010600030101010101" pitchFamily="2" charset="-122"/>
                <a:sym typeface="Symbol" panose="05050102010706020507" pitchFamily="18" charset="2"/>
              </a:rPr>
              <a:t>the “moving force“</a:t>
            </a:r>
            <a:r>
              <a:rPr lang="en-US" altLang="zh-CN" sz="1400" i="1">
                <a:ea typeface="宋体" panose="02010600030101010101" pitchFamily="2" charset="-122"/>
                <a:sym typeface="Symbol" panose="05050102010706020507" pitchFamily="18" charset="2"/>
              </a:rPr>
              <a:t> FS</a:t>
            </a:r>
            <a:r>
              <a:rPr lang="en-US" altLang="zh-CN" sz="1400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sz="1400" i="1">
                <a:ea typeface="宋体" panose="02010600030101010101" pitchFamily="2" charset="-122"/>
                <a:sym typeface="Symbol" panose="05050102010706020507" pitchFamily="18" charset="2"/>
              </a:rPr>
              <a:t>c</a:t>
            </a:r>
            <a:r>
              <a:rPr lang="en-US" altLang="zh-CN" sz="1400">
                <a:ea typeface="宋体" panose="02010600030101010101" pitchFamily="2" charset="-122"/>
                <a:sym typeface="Symbol" panose="05050102010706020507" pitchFamily="18" charset="2"/>
              </a:rPr>
              <a:t>)</a:t>
            </a:r>
            <a:r>
              <a:rPr lang="en-US" altLang="zh-CN" sz="1400">
                <a:ea typeface="宋体" panose="02010600030101010101" pitchFamily="2" charset="-122"/>
              </a:rPr>
              <a:t> is the number of nets connected to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 but not connected to any other cells within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’s partition, i.e., cut nets that connect only to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, and </a:t>
            </a:r>
            <a:br>
              <a:rPr lang="en-US" altLang="zh-CN" sz="1400">
                <a:ea typeface="宋体" panose="02010600030101010101" pitchFamily="2" charset="-122"/>
              </a:rPr>
            </a:br>
            <a:endParaRPr lang="en-US" altLang="zh-CN" sz="1400">
              <a:ea typeface="宋体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 sz="1400">
                <a:ea typeface="宋体" panose="02010600030101010101" pitchFamily="2" charset="-122"/>
              </a:rPr>
              <a:t>the “retention force“</a:t>
            </a:r>
            <a:r>
              <a:rPr lang="en-US" altLang="zh-CN" sz="1400" i="1">
                <a:ea typeface="宋体" panose="02010600030101010101" pitchFamily="2" charset="-122"/>
              </a:rPr>
              <a:t> TE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) is the number of </a:t>
            </a:r>
            <a:r>
              <a:rPr lang="en-US" altLang="zh-CN" sz="1400" i="1">
                <a:ea typeface="宋体" panose="02010600030101010101" pitchFamily="2" charset="-122"/>
              </a:rPr>
              <a:t>uncut </a:t>
            </a:r>
            <a:r>
              <a:rPr lang="en-US" altLang="zh-CN" sz="1400">
                <a:ea typeface="宋体" panose="02010600030101010101" pitchFamily="2" charset="-122"/>
              </a:rPr>
              <a:t>nets connected to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.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en-US" altLang="zh-CN" sz="1400">
              <a:ea typeface="宋体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en-US" altLang="zh-CN">
              <a:ea typeface="宋体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</a:rPr>
              <a:t>The higher the gain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i="1">
                <a:ea typeface="宋体" panose="02010600030101010101" pitchFamily="2" charset="-122"/>
              </a:rPr>
              <a:t>g</a:t>
            </a:r>
            <a:r>
              <a:rPr lang="en-US" altLang="zh-CN">
                <a:ea typeface="宋体" panose="02010600030101010101" pitchFamily="2" charset="-122"/>
              </a:rPr>
              <a:t>(</a:t>
            </a:r>
            <a:r>
              <a:rPr lang="en-US" altLang="zh-CN" i="1">
                <a:ea typeface="宋体" panose="02010600030101010101" pitchFamily="2" charset="-122"/>
              </a:rPr>
              <a:t>c</a:t>
            </a:r>
            <a:r>
              <a:rPr lang="en-US" altLang="zh-CN">
                <a:ea typeface="宋体" panose="02010600030101010101" pitchFamily="2" charset="-122"/>
              </a:rPr>
              <a:t>), the higher is the priority to move the cell </a:t>
            </a:r>
            <a:r>
              <a:rPr lang="en-US" altLang="zh-CN" i="1">
                <a:ea typeface="宋体" panose="02010600030101010101" pitchFamily="2" charset="-122"/>
              </a:rPr>
              <a:t>c</a:t>
            </a:r>
            <a:r>
              <a:rPr lang="en-US" altLang="zh-CN">
                <a:ea typeface="宋体" panose="02010600030101010101" pitchFamily="2" charset="-122"/>
              </a:rPr>
              <a:t> to the other partition. </a:t>
            </a:r>
            <a:endParaRPr lang="de-DE" altLang="de-DE"/>
          </a:p>
        </p:txBody>
      </p:sp>
      <p:sp>
        <p:nvSpPr>
          <p:cNvPr id="581667" name="Text Box 35"/>
          <p:cNvSpPr txBox="1">
            <a:spLocks noChangeArrowheads="1"/>
          </p:cNvSpPr>
          <p:nvPr/>
        </p:nvSpPr>
        <p:spPr bwMode="auto">
          <a:xfrm>
            <a:off x="5219700" y="4313238"/>
            <a:ext cx="3759200" cy="411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de-DE" sz="1400"/>
              <a:t>Cell 2:      </a:t>
            </a:r>
            <a:r>
              <a:rPr lang="de-DE" altLang="de-DE" sz="1400" i="1"/>
              <a:t>FS</a:t>
            </a:r>
            <a:r>
              <a:rPr lang="nl-NL" altLang="de-DE" sz="1400"/>
              <a:t>(2) = 0	</a:t>
            </a:r>
            <a:r>
              <a:rPr lang="de-DE" altLang="de-DE" sz="1400" i="1"/>
              <a:t>TE</a:t>
            </a:r>
            <a:r>
              <a:rPr lang="nl-NL" altLang="de-DE" sz="1400"/>
              <a:t>(2) = 1	</a:t>
            </a:r>
            <a:r>
              <a:rPr lang="de-DE" altLang="de-DE" sz="1400">
                <a:sym typeface="Symbol" panose="05050102010706020507" pitchFamily="18" charset="2"/>
              </a:rPr>
              <a:t></a:t>
            </a:r>
            <a:r>
              <a:rPr lang="de-DE" altLang="de-DE" sz="1400" i="1"/>
              <a:t>g</a:t>
            </a:r>
            <a:r>
              <a:rPr lang="nl-NL" altLang="de-DE" sz="1400"/>
              <a:t>(2) = -1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581694" name="Freeform 62"/>
          <p:cNvSpPr>
            <a:spLocks/>
          </p:cNvSpPr>
          <p:nvPr/>
        </p:nvSpPr>
        <p:spPr bwMode="auto">
          <a:xfrm>
            <a:off x="5940425" y="1773238"/>
            <a:ext cx="1008063" cy="2519362"/>
          </a:xfrm>
          <a:custGeom>
            <a:avLst/>
            <a:gdLst>
              <a:gd name="T0" fmla="*/ 0 w 635"/>
              <a:gd name="T1" fmla="*/ 2519362 h 1497"/>
              <a:gd name="T2" fmla="*/ 287338 w 635"/>
              <a:gd name="T3" fmla="*/ 839787 h 1497"/>
              <a:gd name="T4" fmla="*/ 1008063 w 635"/>
              <a:gd name="T5" fmla="*/ 0 h 14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35" h="1497">
                <a:moveTo>
                  <a:pt x="0" y="1497"/>
                </a:moveTo>
                <a:cubicBezTo>
                  <a:pt x="37" y="1122"/>
                  <a:pt x="75" y="748"/>
                  <a:pt x="181" y="499"/>
                </a:cubicBezTo>
                <a:cubicBezTo>
                  <a:pt x="287" y="250"/>
                  <a:pt x="461" y="125"/>
                  <a:pt x="635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581697" name="Line 65"/>
          <p:cNvSpPr>
            <a:spLocks noChangeAspect="1" noChangeShapeType="1"/>
          </p:cNvSpPr>
          <p:nvPr/>
        </p:nvSpPr>
        <p:spPr bwMode="auto">
          <a:xfrm flipV="1">
            <a:off x="7327900" y="1627188"/>
            <a:ext cx="798513" cy="735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1698" name="Line 66"/>
          <p:cNvSpPr>
            <a:spLocks noChangeAspect="1" noChangeShapeType="1"/>
          </p:cNvSpPr>
          <p:nvPr/>
        </p:nvSpPr>
        <p:spPr bwMode="auto">
          <a:xfrm flipH="1">
            <a:off x="7327900" y="1751013"/>
            <a:ext cx="0" cy="140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1699" name="Line 67"/>
          <p:cNvSpPr>
            <a:spLocks noChangeAspect="1" noChangeShapeType="1"/>
          </p:cNvSpPr>
          <p:nvPr/>
        </p:nvSpPr>
        <p:spPr bwMode="auto">
          <a:xfrm>
            <a:off x="8128000" y="1598613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1700" name="Line 68"/>
          <p:cNvSpPr>
            <a:spLocks noChangeAspect="1" noChangeShapeType="1"/>
          </p:cNvSpPr>
          <p:nvPr/>
        </p:nvSpPr>
        <p:spPr bwMode="auto">
          <a:xfrm flipH="1">
            <a:off x="7145338" y="1627188"/>
            <a:ext cx="0" cy="141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1701" name="Line 69"/>
          <p:cNvSpPr>
            <a:spLocks noChangeAspect="1" noChangeShapeType="1"/>
          </p:cNvSpPr>
          <p:nvPr/>
        </p:nvSpPr>
        <p:spPr bwMode="auto">
          <a:xfrm flipH="1">
            <a:off x="7297738" y="2401888"/>
            <a:ext cx="809625" cy="696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1702" name="Line 70"/>
          <p:cNvSpPr>
            <a:spLocks noChangeAspect="1" noChangeShapeType="1"/>
          </p:cNvSpPr>
          <p:nvPr/>
        </p:nvSpPr>
        <p:spPr bwMode="auto">
          <a:xfrm>
            <a:off x="7278688" y="3160713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1703" name="Oval 71"/>
          <p:cNvSpPr>
            <a:spLocks noChangeAspect="1" noChangeArrowheads="1"/>
          </p:cNvSpPr>
          <p:nvPr/>
        </p:nvSpPr>
        <p:spPr bwMode="auto">
          <a:xfrm>
            <a:off x="6989763" y="2947988"/>
            <a:ext cx="460375" cy="45878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1704" name="Rectangle 72"/>
          <p:cNvSpPr>
            <a:spLocks noChangeAspect="1" noChangeArrowheads="1"/>
          </p:cNvSpPr>
          <p:nvPr/>
        </p:nvSpPr>
        <p:spPr bwMode="auto">
          <a:xfrm>
            <a:off x="7032625" y="2982913"/>
            <a:ext cx="368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1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581705" name="Oval 73"/>
          <p:cNvSpPr>
            <a:spLocks noChangeAspect="1" noChangeArrowheads="1"/>
          </p:cNvSpPr>
          <p:nvPr/>
        </p:nvSpPr>
        <p:spPr bwMode="auto">
          <a:xfrm>
            <a:off x="7889875" y="1412875"/>
            <a:ext cx="458788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1706" name="Rectangle 74"/>
          <p:cNvSpPr>
            <a:spLocks noChangeAspect="1" noChangeArrowheads="1"/>
          </p:cNvSpPr>
          <p:nvPr/>
        </p:nvSpPr>
        <p:spPr bwMode="auto">
          <a:xfrm>
            <a:off x="7932738" y="1458913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3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81707" name="Oval 75"/>
          <p:cNvSpPr>
            <a:spLocks noChangeAspect="1" noChangeArrowheads="1"/>
          </p:cNvSpPr>
          <p:nvPr/>
        </p:nvSpPr>
        <p:spPr bwMode="auto">
          <a:xfrm>
            <a:off x="7910513" y="2179638"/>
            <a:ext cx="458787" cy="45878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1708" name="Rectangle 76"/>
          <p:cNvSpPr>
            <a:spLocks noChangeAspect="1" noChangeArrowheads="1"/>
          </p:cNvSpPr>
          <p:nvPr/>
        </p:nvSpPr>
        <p:spPr bwMode="auto">
          <a:xfrm>
            <a:off x="7934325" y="2212975"/>
            <a:ext cx="36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4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81709" name="Oval 77"/>
          <p:cNvSpPr>
            <a:spLocks noChangeAspect="1" noChangeArrowheads="1"/>
          </p:cNvSpPr>
          <p:nvPr/>
        </p:nvSpPr>
        <p:spPr bwMode="auto">
          <a:xfrm>
            <a:off x="7010400" y="1412875"/>
            <a:ext cx="460375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1710" name="Rectangle 78"/>
          <p:cNvSpPr>
            <a:spLocks noChangeAspect="1" noChangeArrowheads="1"/>
          </p:cNvSpPr>
          <p:nvPr/>
        </p:nvSpPr>
        <p:spPr bwMode="auto">
          <a:xfrm>
            <a:off x="7050088" y="1465263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2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581711" name="Oval 79"/>
          <p:cNvSpPr>
            <a:spLocks noChangeAspect="1" noChangeArrowheads="1"/>
          </p:cNvSpPr>
          <p:nvPr/>
        </p:nvSpPr>
        <p:spPr bwMode="auto">
          <a:xfrm>
            <a:off x="7889875" y="2946400"/>
            <a:ext cx="458788" cy="45878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1712" name="Rectangle 80"/>
          <p:cNvSpPr>
            <a:spLocks noChangeAspect="1" noChangeArrowheads="1"/>
          </p:cNvSpPr>
          <p:nvPr/>
        </p:nvSpPr>
        <p:spPr bwMode="auto">
          <a:xfrm>
            <a:off x="7932738" y="2990850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5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81713" name="Line 81"/>
          <p:cNvSpPr>
            <a:spLocks noChangeAspect="1" noChangeShapeType="1"/>
          </p:cNvSpPr>
          <p:nvPr/>
        </p:nvSpPr>
        <p:spPr bwMode="auto">
          <a:xfrm>
            <a:off x="7696200" y="1465263"/>
            <a:ext cx="0" cy="19415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1714" name="Text Box 82"/>
          <p:cNvSpPr txBox="1">
            <a:spLocks noChangeAspect="1" noChangeArrowheads="1"/>
          </p:cNvSpPr>
          <p:nvPr/>
        </p:nvSpPr>
        <p:spPr bwMode="auto">
          <a:xfrm>
            <a:off x="6911975" y="2119313"/>
            <a:ext cx="293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581715" name="Text Box 83"/>
          <p:cNvSpPr txBox="1">
            <a:spLocks noChangeAspect="1" noChangeArrowheads="1"/>
          </p:cNvSpPr>
          <p:nvPr/>
        </p:nvSpPr>
        <p:spPr bwMode="auto">
          <a:xfrm>
            <a:off x="7292975" y="187483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581716" name="Text Box 84"/>
          <p:cNvSpPr txBox="1">
            <a:spLocks noChangeAspect="1" noChangeArrowheads="1"/>
          </p:cNvSpPr>
          <p:nvPr/>
        </p:nvSpPr>
        <p:spPr bwMode="auto">
          <a:xfrm>
            <a:off x="7332663" y="2606675"/>
            <a:ext cx="3032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581717" name="Text Box 85"/>
          <p:cNvSpPr txBox="1">
            <a:spLocks noChangeAspect="1" noChangeArrowheads="1"/>
          </p:cNvSpPr>
          <p:nvPr/>
        </p:nvSpPr>
        <p:spPr bwMode="auto">
          <a:xfrm>
            <a:off x="7389813" y="2852738"/>
            <a:ext cx="366712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581718" name="Text Box 86"/>
          <p:cNvSpPr txBox="1">
            <a:spLocks noChangeAspect="1" noChangeArrowheads="1"/>
          </p:cNvSpPr>
          <p:nvPr/>
        </p:nvSpPr>
        <p:spPr bwMode="auto">
          <a:xfrm>
            <a:off x="7878763" y="1874838"/>
            <a:ext cx="574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32796" name="Rectangle 8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de-DE" altLang="de-DE" smtClean="0"/>
              <a:t>2.4.3	Fiduccia-Mattheyses (FM) Algorithm – Terminology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81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1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8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1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81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8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81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8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81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81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81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81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81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81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81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81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81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81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81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8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8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81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8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8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81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81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67" grpId="0" animBg="1"/>
      <p:bldP spid="581703" grpId="0" animBg="1"/>
      <p:bldP spid="581704" grpId="0"/>
      <p:bldP spid="581705" grpId="0" animBg="1"/>
      <p:bldP spid="581706" grpId="0"/>
      <p:bldP spid="581707" grpId="0" animBg="1"/>
      <p:bldP spid="581708" grpId="0"/>
      <p:bldP spid="581709" grpId="0" animBg="1"/>
      <p:bldP spid="581710" grpId="0"/>
      <p:bldP spid="581711" grpId="0" animBg="1"/>
      <p:bldP spid="581712" grpId="0"/>
      <p:bldP spid="581714" grpId="0"/>
      <p:bldP spid="581715" grpId="0"/>
      <p:bldP spid="581716" grpId="0"/>
      <p:bldP spid="581717" grpId="0"/>
      <p:bldP spid="5817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B13E78-4EEF-4A7B-8E01-875DA2A45369}" type="slidenum">
              <a:rPr lang="en-US" altLang="de-DE" sz="1000">
                <a:solidFill>
                  <a:srgbClr val="C0C0C0"/>
                </a:solidFill>
              </a:rPr>
              <a:pPr/>
              <a:t>32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4900612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solidFill>
                  <a:srgbClr val="CC0000"/>
                </a:solidFill>
                <a:ea typeface="宋体" panose="02010600030101010101" pitchFamily="2" charset="-122"/>
              </a:rPr>
              <a:t>Gain </a:t>
            </a:r>
            <a:r>
              <a:rPr lang="en-US" altLang="zh-CN">
                <a:solidFill>
                  <a:srgbClr val="CC0000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i="1">
                <a:solidFill>
                  <a:srgbClr val="CC0000"/>
                </a:solidFill>
                <a:ea typeface="宋体" panose="02010600030101010101" pitchFamily="2" charset="-122"/>
              </a:rPr>
              <a:t>g</a:t>
            </a:r>
            <a:r>
              <a:rPr lang="en-US" altLang="zh-CN">
                <a:solidFill>
                  <a:srgbClr val="CC0000"/>
                </a:solidFill>
                <a:ea typeface="宋体" panose="02010600030101010101" pitchFamily="2" charset="-122"/>
              </a:rPr>
              <a:t>(</a:t>
            </a:r>
            <a:r>
              <a:rPr lang="en-US" altLang="zh-CN" i="1">
                <a:solidFill>
                  <a:srgbClr val="CC0000"/>
                </a:solidFill>
                <a:ea typeface="宋体" panose="02010600030101010101" pitchFamily="2" charset="-122"/>
              </a:rPr>
              <a:t>c</a:t>
            </a:r>
            <a:r>
              <a:rPr lang="en-US" altLang="zh-CN">
                <a:solidFill>
                  <a:srgbClr val="CC0000"/>
                </a:solidFill>
                <a:ea typeface="宋体" panose="02010600030101010101" pitchFamily="2" charset="-122"/>
              </a:rPr>
              <a:t>) for cell </a:t>
            </a:r>
            <a:r>
              <a:rPr lang="en-US" altLang="zh-CN" i="1">
                <a:solidFill>
                  <a:srgbClr val="CC0000"/>
                </a:solidFill>
                <a:ea typeface="宋体" panose="02010600030101010101" pitchFamily="2" charset="-122"/>
              </a:rPr>
              <a:t>c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en-US" altLang="zh-CN" i="1">
              <a:solidFill>
                <a:srgbClr val="CC0000"/>
              </a:solidFill>
              <a:ea typeface="宋体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i="1">
                <a:ea typeface="宋体" panose="02010600030101010101" pitchFamily="2" charset="-122"/>
              </a:rPr>
              <a:t>g</a:t>
            </a:r>
            <a:r>
              <a:rPr lang="en-US" altLang="zh-CN">
                <a:ea typeface="宋体" panose="02010600030101010101" pitchFamily="2" charset="-122"/>
              </a:rPr>
              <a:t>(</a:t>
            </a:r>
            <a:r>
              <a:rPr lang="en-US" altLang="zh-CN" i="1">
                <a:ea typeface="宋体" panose="02010600030101010101" pitchFamily="2" charset="-122"/>
              </a:rPr>
              <a:t>c</a:t>
            </a:r>
            <a:r>
              <a:rPr lang="en-US" altLang="zh-CN">
                <a:ea typeface="宋体" panose="02010600030101010101" pitchFamily="2" charset="-122"/>
              </a:rPr>
              <a:t>)  =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FS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c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 –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TE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c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</a:t>
            </a:r>
            <a:r>
              <a:rPr lang="en-US" altLang="zh-CN">
                <a:ea typeface="宋体" panose="02010600030101010101" pitchFamily="2" charset="-122"/>
              </a:rPr>
              <a:t> , 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en-US" altLang="zh-CN">
              <a:ea typeface="宋体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 sz="1400">
                <a:ea typeface="宋体" panose="02010600030101010101" pitchFamily="2" charset="-122"/>
              </a:rPr>
              <a:t>where </a:t>
            </a:r>
            <a:br>
              <a:rPr lang="en-US" altLang="zh-CN" sz="1400">
                <a:ea typeface="宋体" panose="02010600030101010101" pitchFamily="2" charset="-122"/>
              </a:rPr>
            </a:br>
            <a:endParaRPr lang="en-US" altLang="zh-CN" sz="1400">
              <a:ea typeface="宋体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 sz="1400">
                <a:ea typeface="宋体" panose="02010600030101010101" pitchFamily="2" charset="-122"/>
                <a:sym typeface="Symbol" panose="05050102010706020507" pitchFamily="18" charset="2"/>
              </a:rPr>
              <a:t>the “moving force“</a:t>
            </a:r>
            <a:r>
              <a:rPr lang="en-US" altLang="zh-CN" sz="1400" i="1">
                <a:ea typeface="宋体" panose="02010600030101010101" pitchFamily="2" charset="-122"/>
                <a:sym typeface="Symbol" panose="05050102010706020507" pitchFamily="18" charset="2"/>
              </a:rPr>
              <a:t> FS</a:t>
            </a:r>
            <a:r>
              <a:rPr lang="en-US" altLang="zh-CN" sz="1400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sz="1400" i="1">
                <a:ea typeface="宋体" panose="02010600030101010101" pitchFamily="2" charset="-122"/>
                <a:sym typeface="Symbol" panose="05050102010706020507" pitchFamily="18" charset="2"/>
              </a:rPr>
              <a:t>c</a:t>
            </a:r>
            <a:r>
              <a:rPr lang="en-US" altLang="zh-CN" sz="1400">
                <a:ea typeface="宋体" panose="02010600030101010101" pitchFamily="2" charset="-122"/>
                <a:sym typeface="Symbol" panose="05050102010706020507" pitchFamily="18" charset="2"/>
              </a:rPr>
              <a:t>)</a:t>
            </a:r>
            <a:r>
              <a:rPr lang="en-US" altLang="zh-CN" sz="1400">
                <a:ea typeface="宋体" panose="02010600030101010101" pitchFamily="2" charset="-122"/>
              </a:rPr>
              <a:t> is the number of nets connected to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 but not connected to any other cells within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’s partition, i.e., cut nets that connect only to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, and </a:t>
            </a:r>
            <a:br>
              <a:rPr lang="en-US" altLang="zh-CN" sz="1400">
                <a:ea typeface="宋体" panose="02010600030101010101" pitchFamily="2" charset="-122"/>
              </a:rPr>
            </a:br>
            <a:endParaRPr lang="en-US" altLang="zh-CN" sz="1400">
              <a:ea typeface="宋体" panose="02010600030101010101" pitchFamily="2" charset="-12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 sz="1400">
                <a:ea typeface="宋体" panose="02010600030101010101" pitchFamily="2" charset="-122"/>
              </a:rPr>
              <a:t>the “retention force“</a:t>
            </a:r>
            <a:r>
              <a:rPr lang="en-US" altLang="zh-CN" sz="1400" i="1">
                <a:ea typeface="宋体" panose="02010600030101010101" pitchFamily="2" charset="-122"/>
              </a:rPr>
              <a:t> TE</a:t>
            </a:r>
            <a:r>
              <a:rPr lang="en-US" altLang="zh-CN" sz="1400">
                <a:ea typeface="宋体" panose="02010600030101010101" pitchFamily="2" charset="-122"/>
              </a:rPr>
              <a:t>(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) is the number of </a:t>
            </a:r>
            <a:r>
              <a:rPr lang="en-US" altLang="zh-CN" sz="1400" i="1">
                <a:ea typeface="宋体" panose="02010600030101010101" pitchFamily="2" charset="-122"/>
              </a:rPr>
              <a:t>uncut </a:t>
            </a:r>
            <a:r>
              <a:rPr lang="en-US" altLang="zh-CN" sz="1400">
                <a:ea typeface="宋体" panose="02010600030101010101" pitchFamily="2" charset="-122"/>
              </a:rPr>
              <a:t>nets connected to </a:t>
            </a:r>
            <a:r>
              <a:rPr lang="en-US" altLang="zh-CN" sz="1400" i="1">
                <a:ea typeface="宋体" panose="02010600030101010101" pitchFamily="2" charset="-122"/>
              </a:rPr>
              <a:t>c</a:t>
            </a:r>
            <a:r>
              <a:rPr lang="en-US" altLang="zh-CN" sz="1400">
                <a:ea typeface="宋体" panose="02010600030101010101" pitchFamily="2" charset="-122"/>
              </a:rPr>
              <a:t>.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 sz="1400"/>
          </a:p>
        </p:txBody>
      </p:sp>
      <p:sp>
        <p:nvSpPr>
          <p:cNvPr id="583684" name="Text Box 4"/>
          <p:cNvSpPr txBox="1">
            <a:spLocks noChangeArrowheads="1"/>
          </p:cNvSpPr>
          <p:nvPr/>
        </p:nvSpPr>
        <p:spPr bwMode="auto">
          <a:xfrm>
            <a:off x="808038" y="4722813"/>
            <a:ext cx="3797300" cy="1652587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de-DE" sz="1400"/>
              <a:t>Cell 1:      </a:t>
            </a:r>
            <a:r>
              <a:rPr lang="nl-NL" altLang="de-DE" sz="1400" i="1"/>
              <a:t>FS</a:t>
            </a:r>
            <a:r>
              <a:rPr lang="nl-NL" altLang="de-DE" sz="1400"/>
              <a:t>(1) = 2	</a:t>
            </a:r>
            <a:r>
              <a:rPr lang="nl-NL" altLang="de-DE" sz="1400" i="1"/>
              <a:t>TE</a:t>
            </a:r>
            <a:r>
              <a:rPr lang="nl-NL" altLang="de-DE" sz="1400"/>
              <a:t>(1) = 1	</a:t>
            </a:r>
            <a:r>
              <a:rPr lang="de-DE" altLang="de-DE" sz="1400">
                <a:sym typeface="Symbol" panose="05050102010706020507" pitchFamily="18" charset="2"/>
              </a:rPr>
              <a:t></a:t>
            </a:r>
            <a:r>
              <a:rPr lang="nl-NL" altLang="de-DE" sz="1400" i="1"/>
              <a:t>g</a:t>
            </a:r>
            <a:r>
              <a:rPr lang="nl-NL" altLang="de-DE" sz="1400"/>
              <a:t>(1) = 1</a:t>
            </a:r>
          </a:p>
          <a:p>
            <a:r>
              <a:rPr lang="nl-NL" altLang="de-DE" sz="1400"/>
              <a:t>Cell 2:      </a:t>
            </a:r>
            <a:r>
              <a:rPr lang="de-DE" altLang="de-DE" sz="1400" i="1"/>
              <a:t>FS</a:t>
            </a:r>
            <a:r>
              <a:rPr lang="nl-NL" altLang="de-DE" sz="1400"/>
              <a:t>(2) = 0	</a:t>
            </a:r>
            <a:r>
              <a:rPr lang="de-DE" altLang="de-DE" sz="1400" i="1"/>
              <a:t>TE</a:t>
            </a:r>
            <a:r>
              <a:rPr lang="nl-NL" altLang="de-DE" sz="1400"/>
              <a:t>(2) = 1	</a:t>
            </a:r>
            <a:r>
              <a:rPr lang="de-DE" altLang="de-DE" sz="1400">
                <a:sym typeface="Symbol" panose="05050102010706020507" pitchFamily="18" charset="2"/>
              </a:rPr>
              <a:t></a:t>
            </a:r>
            <a:r>
              <a:rPr lang="de-DE" altLang="de-DE" sz="1400" i="1"/>
              <a:t>g</a:t>
            </a:r>
            <a:r>
              <a:rPr lang="nl-NL" altLang="de-DE" sz="1400"/>
              <a:t>(2) = -1</a:t>
            </a:r>
            <a:endParaRPr lang="de-DE" altLang="de-DE" sz="1400"/>
          </a:p>
          <a:p>
            <a:r>
              <a:rPr lang="de-DE" altLang="de-DE" sz="1400"/>
              <a:t>Cell 3:      </a:t>
            </a:r>
            <a:r>
              <a:rPr lang="de-DE" altLang="de-DE" sz="1400" i="1"/>
              <a:t>FS</a:t>
            </a:r>
            <a:r>
              <a:rPr lang="de-DE" altLang="de-DE" sz="1400"/>
              <a:t>(3) = 1	</a:t>
            </a:r>
            <a:r>
              <a:rPr lang="de-DE" altLang="de-DE" sz="1400" i="1"/>
              <a:t>TE</a:t>
            </a:r>
            <a:r>
              <a:rPr lang="de-DE" altLang="de-DE" sz="1400"/>
              <a:t>(3) = 1	</a:t>
            </a:r>
            <a:r>
              <a:rPr lang="de-DE" altLang="de-DE" sz="1400">
                <a:sym typeface="Symbol" panose="05050102010706020507" pitchFamily="18" charset="2"/>
              </a:rPr>
              <a:t></a:t>
            </a:r>
            <a:r>
              <a:rPr lang="de-DE" altLang="de-DE" sz="1400" i="1"/>
              <a:t>g</a:t>
            </a:r>
            <a:r>
              <a:rPr lang="de-DE" altLang="de-DE" sz="1400"/>
              <a:t>(3) = 0 </a:t>
            </a:r>
            <a:endParaRPr lang="nl-NL" altLang="de-DE" sz="1400"/>
          </a:p>
          <a:p>
            <a:r>
              <a:rPr lang="nl-NL" altLang="de-DE" sz="1400"/>
              <a:t>Cell 4:      </a:t>
            </a:r>
            <a:r>
              <a:rPr lang="de-DE" altLang="de-DE" sz="1400" i="1"/>
              <a:t>FS</a:t>
            </a:r>
            <a:r>
              <a:rPr lang="nl-NL" altLang="de-DE" sz="1400"/>
              <a:t>(4) = 1	</a:t>
            </a:r>
            <a:r>
              <a:rPr lang="de-DE" altLang="de-DE" sz="1400" i="1"/>
              <a:t>TE</a:t>
            </a:r>
            <a:r>
              <a:rPr lang="nl-NL" altLang="de-DE" sz="1400"/>
              <a:t>(4) = 1	</a:t>
            </a:r>
            <a:r>
              <a:rPr lang="de-DE" altLang="de-DE" sz="1400">
                <a:sym typeface="Symbol" panose="05050102010706020507" pitchFamily="18" charset="2"/>
              </a:rPr>
              <a:t></a:t>
            </a:r>
            <a:r>
              <a:rPr lang="de-DE" altLang="de-DE" sz="1400" i="1"/>
              <a:t>g</a:t>
            </a:r>
            <a:r>
              <a:rPr lang="nl-NL" altLang="de-DE" sz="1400"/>
              <a:t>(4) = 0</a:t>
            </a:r>
          </a:p>
          <a:p>
            <a:r>
              <a:rPr lang="nl-NL" altLang="de-DE" sz="1400"/>
              <a:t>Cell 5:      </a:t>
            </a:r>
            <a:r>
              <a:rPr lang="de-DE" altLang="de-DE" sz="1400" i="1"/>
              <a:t>FS</a:t>
            </a:r>
            <a:r>
              <a:rPr lang="nl-NL" altLang="de-DE" sz="1400"/>
              <a:t>(5) = 1	</a:t>
            </a:r>
            <a:r>
              <a:rPr lang="de-DE" altLang="de-DE" sz="1400" i="1"/>
              <a:t>TE</a:t>
            </a:r>
            <a:r>
              <a:rPr lang="nl-NL" altLang="de-DE" sz="1400"/>
              <a:t>(5) = 0	</a:t>
            </a:r>
            <a:r>
              <a:rPr lang="de-DE" altLang="de-DE" sz="1400">
                <a:sym typeface="Symbol" panose="05050102010706020507" pitchFamily="18" charset="2"/>
              </a:rPr>
              <a:t></a:t>
            </a:r>
            <a:r>
              <a:rPr lang="de-DE" altLang="de-DE" sz="1400" i="1"/>
              <a:t>g</a:t>
            </a:r>
            <a:r>
              <a:rPr lang="nl-NL" altLang="de-DE" sz="1400"/>
              <a:t>(5) = 1 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33797" name="Line 5"/>
          <p:cNvSpPr>
            <a:spLocks noChangeAspect="1" noChangeShapeType="1"/>
          </p:cNvSpPr>
          <p:nvPr/>
        </p:nvSpPr>
        <p:spPr bwMode="auto">
          <a:xfrm flipV="1">
            <a:off x="7327900" y="1627188"/>
            <a:ext cx="798513" cy="735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8" name="Line 6"/>
          <p:cNvSpPr>
            <a:spLocks noChangeAspect="1" noChangeShapeType="1"/>
          </p:cNvSpPr>
          <p:nvPr/>
        </p:nvSpPr>
        <p:spPr bwMode="auto">
          <a:xfrm flipH="1">
            <a:off x="7327900" y="1751013"/>
            <a:ext cx="0" cy="140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9" name="Line 7"/>
          <p:cNvSpPr>
            <a:spLocks noChangeAspect="1" noChangeShapeType="1"/>
          </p:cNvSpPr>
          <p:nvPr/>
        </p:nvSpPr>
        <p:spPr bwMode="auto">
          <a:xfrm>
            <a:off x="8128000" y="1598613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0" name="Line 8"/>
          <p:cNvSpPr>
            <a:spLocks noChangeAspect="1" noChangeShapeType="1"/>
          </p:cNvSpPr>
          <p:nvPr/>
        </p:nvSpPr>
        <p:spPr bwMode="auto">
          <a:xfrm flipH="1">
            <a:off x="7145338" y="1627188"/>
            <a:ext cx="0" cy="141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1" name="Line 9"/>
          <p:cNvSpPr>
            <a:spLocks noChangeAspect="1" noChangeShapeType="1"/>
          </p:cNvSpPr>
          <p:nvPr/>
        </p:nvSpPr>
        <p:spPr bwMode="auto">
          <a:xfrm flipH="1">
            <a:off x="7297738" y="2401888"/>
            <a:ext cx="809625" cy="696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2" name="Line 10"/>
          <p:cNvSpPr>
            <a:spLocks noChangeAspect="1" noChangeShapeType="1"/>
          </p:cNvSpPr>
          <p:nvPr/>
        </p:nvSpPr>
        <p:spPr bwMode="auto">
          <a:xfrm>
            <a:off x="7278688" y="3160713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3" name="Oval 11"/>
          <p:cNvSpPr>
            <a:spLocks noChangeAspect="1" noChangeArrowheads="1"/>
          </p:cNvSpPr>
          <p:nvPr/>
        </p:nvSpPr>
        <p:spPr bwMode="auto">
          <a:xfrm>
            <a:off x="6989763" y="2947988"/>
            <a:ext cx="460375" cy="45878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04" name="Rectangle 12"/>
          <p:cNvSpPr>
            <a:spLocks noChangeAspect="1" noChangeArrowheads="1"/>
          </p:cNvSpPr>
          <p:nvPr/>
        </p:nvSpPr>
        <p:spPr bwMode="auto">
          <a:xfrm>
            <a:off x="7032625" y="2982913"/>
            <a:ext cx="368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1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33805" name="Oval 13"/>
          <p:cNvSpPr>
            <a:spLocks noChangeAspect="1" noChangeArrowheads="1"/>
          </p:cNvSpPr>
          <p:nvPr/>
        </p:nvSpPr>
        <p:spPr bwMode="auto">
          <a:xfrm>
            <a:off x="7889875" y="1412875"/>
            <a:ext cx="458788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06" name="Rectangle 14"/>
          <p:cNvSpPr>
            <a:spLocks noChangeAspect="1" noChangeArrowheads="1"/>
          </p:cNvSpPr>
          <p:nvPr/>
        </p:nvSpPr>
        <p:spPr bwMode="auto">
          <a:xfrm>
            <a:off x="7932738" y="1458913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3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33807" name="Oval 15"/>
          <p:cNvSpPr>
            <a:spLocks noChangeAspect="1" noChangeArrowheads="1"/>
          </p:cNvSpPr>
          <p:nvPr/>
        </p:nvSpPr>
        <p:spPr bwMode="auto">
          <a:xfrm>
            <a:off x="7910513" y="2179638"/>
            <a:ext cx="458787" cy="45878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08" name="Rectangle 16"/>
          <p:cNvSpPr>
            <a:spLocks noChangeAspect="1" noChangeArrowheads="1"/>
          </p:cNvSpPr>
          <p:nvPr/>
        </p:nvSpPr>
        <p:spPr bwMode="auto">
          <a:xfrm>
            <a:off x="7934325" y="2212975"/>
            <a:ext cx="36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4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33809" name="Oval 17"/>
          <p:cNvSpPr>
            <a:spLocks noChangeAspect="1" noChangeArrowheads="1"/>
          </p:cNvSpPr>
          <p:nvPr/>
        </p:nvSpPr>
        <p:spPr bwMode="auto">
          <a:xfrm>
            <a:off x="7010400" y="1412875"/>
            <a:ext cx="460375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10" name="Rectangle 18"/>
          <p:cNvSpPr>
            <a:spLocks noChangeAspect="1" noChangeArrowheads="1"/>
          </p:cNvSpPr>
          <p:nvPr/>
        </p:nvSpPr>
        <p:spPr bwMode="auto">
          <a:xfrm>
            <a:off x="7050088" y="1465263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2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33811" name="Oval 19"/>
          <p:cNvSpPr>
            <a:spLocks noChangeAspect="1" noChangeArrowheads="1"/>
          </p:cNvSpPr>
          <p:nvPr/>
        </p:nvSpPr>
        <p:spPr bwMode="auto">
          <a:xfrm>
            <a:off x="7889875" y="2946400"/>
            <a:ext cx="458788" cy="45878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12" name="Rectangle 20"/>
          <p:cNvSpPr>
            <a:spLocks noChangeAspect="1" noChangeArrowheads="1"/>
          </p:cNvSpPr>
          <p:nvPr/>
        </p:nvSpPr>
        <p:spPr bwMode="auto">
          <a:xfrm>
            <a:off x="7932738" y="2990850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5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33813" name="Line 21"/>
          <p:cNvSpPr>
            <a:spLocks noChangeAspect="1" noChangeShapeType="1"/>
          </p:cNvSpPr>
          <p:nvPr/>
        </p:nvSpPr>
        <p:spPr bwMode="auto">
          <a:xfrm>
            <a:off x="7696200" y="1465263"/>
            <a:ext cx="0" cy="19415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4" name="Text Box 24"/>
          <p:cNvSpPr txBox="1">
            <a:spLocks noChangeAspect="1" noChangeArrowheads="1"/>
          </p:cNvSpPr>
          <p:nvPr/>
        </p:nvSpPr>
        <p:spPr bwMode="auto">
          <a:xfrm>
            <a:off x="6911975" y="2119313"/>
            <a:ext cx="293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33815" name="Text Box 25"/>
          <p:cNvSpPr txBox="1">
            <a:spLocks noChangeAspect="1" noChangeArrowheads="1"/>
          </p:cNvSpPr>
          <p:nvPr/>
        </p:nvSpPr>
        <p:spPr bwMode="auto">
          <a:xfrm>
            <a:off x="7292975" y="187483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33816" name="Text Box 26"/>
          <p:cNvSpPr txBox="1">
            <a:spLocks noChangeAspect="1" noChangeArrowheads="1"/>
          </p:cNvSpPr>
          <p:nvPr/>
        </p:nvSpPr>
        <p:spPr bwMode="auto">
          <a:xfrm>
            <a:off x="7332663" y="2606675"/>
            <a:ext cx="3032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33817" name="Text Box 27"/>
          <p:cNvSpPr txBox="1">
            <a:spLocks noChangeAspect="1" noChangeArrowheads="1"/>
          </p:cNvSpPr>
          <p:nvPr/>
        </p:nvSpPr>
        <p:spPr bwMode="auto">
          <a:xfrm>
            <a:off x="7389813" y="2852738"/>
            <a:ext cx="366712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33818" name="Text Box 28"/>
          <p:cNvSpPr txBox="1">
            <a:spLocks noChangeAspect="1" noChangeArrowheads="1"/>
          </p:cNvSpPr>
          <p:nvPr/>
        </p:nvSpPr>
        <p:spPr bwMode="auto">
          <a:xfrm>
            <a:off x="7878763" y="1874838"/>
            <a:ext cx="574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583709" name="Line 29"/>
          <p:cNvSpPr>
            <a:spLocks noChangeAspect="1" noChangeShapeType="1"/>
          </p:cNvSpPr>
          <p:nvPr/>
        </p:nvSpPr>
        <p:spPr bwMode="auto">
          <a:xfrm flipV="1">
            <a:off x="7399338" y="4579938"/>
            <a:ext cx="798512" cy="735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10" name="Line 30"/>
          <p:cNvSpPr>
            <a:spLocks noChangeAspect="1" noChangeShapeType="1"/>
          </p:cNvSpPr>
          <p:nvPr/>
        </p:nvSpPr>
        <p:spPr bwMode="auto">
          <a:xfrm flipH="1">
            <a:off x="7399338" y="4702175"/>
            <a:ext cx="0" cy="1411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11" name="Line 31"/>
          <p:cNvSpPr>
            <a:spLocks noChangeAspect="1" noChangeShapeType="1"/>
          </p:cNvSpPr>
          <p:nvPr/>
        </p:nvSpPr>
        <p:spPr bwMode="auto">
          <a:xfrm>
            <a:off x="8199438" y="4551363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12" name="Line 32"/>
          <p:cNvSpPr>
            <a:spLocks noChangeAspect="1" noChangeShapeType="1"/>
          </p:cNvSpPr>
          <p:nvPr/>
        </p:nvSpPr>
        <p:spPr bwMode="auto">
          <a:xfrm flipH="1">
            <a:off x="7216775" y="4579938"/>
            <a:ext cx="0" cy="141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13" name="Line 33"/>
          <p:cNvSpPr>
            <a:spLocks noChangeAspect="1" noChangeShapeType="1"/>
          </p:cNvSpPr>
          <p:nvPr/>
        </p:nvSpPr>
        <p:spPr bwMode="auto">
          <a:xfrm flipH="1">
            <a:off x="7369175" y="5353050"/>
            <a:ext cx="811213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14" name="Line 34"/>
          <p:cNvSpPr>
            <a:spLocks noChangeAspect="1" noChangeShapeType="1"/>
          </p:cNvSpPr>
          <p:nvPr/>
        </p:nvSpPr>
        <p:spPr bwMode="auto">
          <a:xfrm>
            <a:off x="7351713" y="6113463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15" name="Oval 35"/>
          <p:cNvSpPr>
            <a:spLocks noChangeAspect="1" noChangeArrowheads="1"/>
          </p:cNvSpPr>
          <p:nvPr/>
        </p:nvSpPr>
        <p:spPr bwMode="auto">
          <a:xfrm>
            <a:off x="7062788" y="5899150"/>
            <a:ext cx="460375" cy="45878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3716" name="Rectangle 36"/>
          <p:cNvSpPr>
            <a:spLocks noChangeAspect="1" noChangeArrowheads="1"/>
          </p:cNvSpPr>
          <p:nvPr/>
        </p:nvSpPr>
        <p:spPr bwMode="auto">
          <a:xfrm>
            <a:off x="7104063" y="5935663"/>
            <a:ext cx="368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1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83717" name="Oval 37"/>
          <p:cNvSpPr>
            <a:spLocks noChangeAspect="1" noChangeArrowheads="1"/>
          </p:cNvSpPr>
          <p:nvPr/>
        </p:nvSpPr>
        <p:spPr bwMode="auto">
          <a:xfrm>
            <a:off x="7961313" y="4365625"/>
            <a:ext cx="458787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3718" name="Rectangle 38"/>
          <p:cNvSpPr>
            <a:spLocks noChangeAspect="1" noChangeArrowheads="1"/>
          </p:cNvSpPr>
          <p:nvPr/>
        </p:nvSpPr>
        <p:spPr bwMode="auto">
          <a:xfrm>
            <a:off x="8004175" y="4410075"/>
            <a:ext cx="368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3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83719" name="Oval 39"/>
          <p:cNvSpPr>
            <a:spLocks noChangeAspect="1" noChangeArrowheads="1"/>
          </p:cNvSpPr>
          <p:nvPr/>
        </p:nvSpPr>
        <p:spPr bwMode="auto">
          <a:xfrm>
            <a:off x="7983538" y="5130800"/>
            <a:ext cx="458787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3720" name="Rectangle 40"/>
          <p:cNvSpPr>
            <a:spLocks noChangeAspect="1" noChangeArrowheads="1"/>
          </p:cNvSpPr>
          <p:nvPr/>
        </p:nvSpPr>
        <p:spPr bwMode="auto">
          <a:xfrm>
            <a:off x="8007350" y="5165725"/>
            <a:ext cx="3651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4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83721" name="Oval 41"/>
          <p:cNvSpPr>
            <a:spLocks noChangeAspect="1" noChangeArrowheads="1"/>
          </p:cNvSpPr>
          <p:nvPr/>
        </p:nvSpPr>
        <p:spPr bwMode="auto">
          <a:xfrm>
            <a:off x="7081838" y="4365625"/>
            <a:ext cx="460375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3722" name="Rectangle 42"/>
          <p:cNvSpPr>
            <a:spLocks noChangeAspect="1" noChangeArrowheads="1"/>
          </p:cNvSpPr>
          <p:nvPr/>
        </p:nvSpPr>
        <p:spPr bwMode="auto">
          <a:xfrm>
            <a:off x="7123113" y="4416425"/>
            <a:ext cx="368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2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583723" name="Oval 43"/>
          <p:cNvSpPr>
            <a:spLocks noChangeAspect="1" noChangeArrowheads="1"/>
          </p:cNvSpPr>
          <p:nvPr/>
        </p:nvSpPr>
        <p:spPr bwMode="auto">
          <a:xfrm>
            <a:off x="7961313" y="5897563"/>
            <a:ext cx="458787" cy="45878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3724" name="Rectangle 44"/>
          <p:cNvSpPr>
            <a:spLocks noChangeAspect="1" noChangeArrowheads="1"/>
          </p:cNvSpPr>
          <p:nvPr/>
        </p:nvSpPr>
        <p:spPr bwMode="auto">
          <a:xfrm>
            <a:off x="8004175" y="5943600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5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83725" name="Line 45"/>
          <p:cNvSpPr>
            <a:spLocks noChangeAspect="1" noChangeShapeType="1"/>
          </p:cNvSpPr>
          <p:nvPr/>
        </p:nvSpPr>
        <p:spPr bwMode="auto">
          <a:xfrm>
            <a:off x="7693025" y="4416425"/>
            <a:ext cx="0" cy="41116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28" name="Text Box 48"/>
          <p:cNvSpPr txBox="1">
            <a:spLocks noChangeAspect="1" noChangeArrowheads="1"/>
          </p:cNvSpPr>
          <p:nvPr/>
        </p:nvSpPr>
        <p:spPr bwMode="auto">
          <a:xfrm>
            <a:off x="6983413" y="5070475"/>
            <a:ext cx="2936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583729" name="Text Box 49"/>
          <p:cNvSpPr txBox="1">
            <a:spLocks noChangeAspect="1" noChangeArrowheads="1"/>
          </p:cNvSpPr>
          <p:nvPr/>
        </p:nvSpPr>
        <p:spPr bwMode="auto">
          <a:xfrm>
            <a:off x="7364413" y="482758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583730" name="Text Box 50"/>
          <p:cNvSpPr txBox="1">
            <a:spLocks noChangeAspect="1" noChangeArrowheads="1"/>
          </p:cNvSpPr>
          <p:nvPr/>
        </p:nvSpPr>
        <p:spPr bwMode="auto">
          <a:xfrm>
            <a:off x="7405688" y="5557838"/>
            <a:ext cx="301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583731" name="Text Box 51"/>
          <p:cNvSpPr txBox="1">
            <a:spLocks noChangeAspect="1" noChangeArrowheads="1"/>
          </p:cNvSpPr>
          <p:nvPr/>
        </p:nvSpPr>
        <p:spPr bwMode="auto">
          <a:xfrm>
            <a:off x="7462838" y="5805488"/>
            <a:ext cx="3651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583732" name="Text Box 52"/>
          <p:cNvSpPr txBox="1">
            <a:spLocks noChangeAspect="1" noChangeArrowheads="1"/>
          </p:cNvSpPr>
          <p:nvPr/>
        </p:nvSpPr>
        <p:spPr bwMode="auto">
          <a:xfrm>
            <a:off x="7951788" y="4827588"/>
            <a:ext cx="574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583733" name="Line 53"/>
          <p:cNvSpPr>
            <a:spLocks noChangeShapeType="1"/>
          </p:cNvSpPr>
          <p:nvPr/>
        </p:nvSpPr>
        <p:spPr bwMode="auto">
          <a:xfrm flipH="1">
            <a:off x="6983413" y="4827588"/>
            <a:ext cx="709612" cy="2428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583734" name="AutoShape 54"/>
          <p:cNvSpPr>
            <a:spLocks noChangeArrowheads="1"/>
          </p:cNvSpPr>
          <p:nvPr/>
        </p:nvSpPr>
        <p:spPr bwMode="auto">
          <a:xfrm rot="-5400000">
            <a:off x="7634287" y="3533776"/>
            <a:ext cx="288925" cy="654050"/>
          </a:xfrm>
          <a:prstGeom prst="lef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tx1"/>
              </a:gs>
              <a:gs pos="100000">
                <a:srgbClr val="EAEAEA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3735" name="Oval 55"/>
          <p:cNvSpPr>
            <a:spLocks noChangeArrowheads="1"/>
          </p:cNvSpPr>
          <p:nvPr/>
        </p:nvSpPr>
        <p:spPr bwMode="auto">
          <a:xfrm>
            <a:off x="3608388" y="4721225"/>
            <a:ext cx="1079500" cy="428625"/>
          </a:xfrm>
          <a:prstGeom prst="ellipse">
            <a:avLst/>
          </a:prstGeom>
          <a:noFill/>
          <a:ln w="38100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44" name="Rectangle 5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Terminology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83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83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83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8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8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8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8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8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8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83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83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8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8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8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8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83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83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8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8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8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8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8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4" grpId="0" animBg="1"/>
      <p:bldP spid="583715" grpId="0" animBg="1"/>
      <p:bldP spid="583716" grpId="0"/>
      <p:bldP spid="583717" grpId="0" animBg="1"/>
      <p:bldP spid="583718" grpId="0"/>
      <p:bldP spid="583719" grpId="0" animBg="1"/>
      <p:bldP spid="583720" grpId="0"/>
      <p:bldP spid="583721" grpId="0" animBg="1"/>
      <p:bldP spid="583722" grpId="0"/>
      <p:bldP spid="583723" grpId="0" animBg="1"/>
      <p:bldP spid="583724" grpId="0"/>
      <p:bldP spid="583728" grpId="0"/>
      <p:bldP spid="583729" grpId="0"/>
      <p:bldP spid="583730" grpId="0"/>
      <p:bldP spid="583731" grpId="0"/>
      <p:bldP spid="583732" grpId="0"/>
      <p:bldP spid="583734" grpId="0" animBg="1"/>
      <p:bldP spid="58373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CEFA07-7A4F-4825-B6F5-A09A628F757D}" type="slidenum">
              <a:rPr lang="en-US" altLang="de-DE" sz="1000">
                <a:solidFill>
                  <a:srgbClr val="C0C0C0"/>
                </a:solidFill>
              </a:rPr>
              <a:pPr/>
              <a:t>33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85731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7132637" cy="21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olidFill>
                  <a:srgbClr val="CC0000"/>
                </a:solidFill>
              </a:rPr>
              <a:t>Maximum positive gain </a:t>
            </a:r>
            <a:r>
              <a:rPr lang="de-DE" altLang="de-DE" i="1">
                <a:solidFill>
                  <a:srgbClr val="CC0000"/>
                </a:solidFill>
                <a:sym typeface="Symbol" panose="05050102010706020507" pitchFamily="18" charset="2"/>
              </a:rPr>
              <a:t>G</a:t>
            </a:r>
            <a:r>
              <a:rPr lang="de-DE" altLang="de-DE" i="1" baseline="-25000">
                <a:solidFill>
                  <a:srgbClr val="CC0000"/>
                </a:solidFill>
                <a:sym typeface="Symbol" panose="05050102010706020507" pitchFamily="18" charset="2"/>
              </a:rPr>
              <a:t>m</a:t>
            </a:r>
            <a:r>
              <a:rPr lang="de-DE" altLang="de-DE" i="1">
                <a:sym typeface="Symbol" panose="05050102010706020507" pitchFamily="18" charset="2"/>
              </a:rPr>
              <a:t> </a:t>
            </a:r>
            <a:r>
              <a:rPr lang="de-DE" altLang="de-DE">
                <a:solidFill>
                  <a:srgbClr val="CC0000"/>
                </a:solidFill>
              </a:rPr>
              <a:t>of a pass </a:t>
            </a:r>
            <a:endParaRPr lang="de-DE" altLang="de-DE" i="1">
              <a:solidFill>
                <a:srgbClr val="CC0000"/>
              </a:solidFill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The maximum positive gain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 G</a:t>
            </a:r>
            <a:r>
              <a:rPr lang="en-US" altLang="zh-CN" i="1" baseline="-25000">
                <a:ea typeface="宋体" panose="02010600030101010101" pitchFamily="2" charset="-122"/>
                <a:sym typeface="Symbol" panose="05050102010706020507" pitchFamily="18" charset="2"/>
              </a:rPr>
              <a:t>m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is the cumulative cell gain of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m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moves that produce a minimum cut cost. </a:t>
            </a:r>
            <a:endParaRPr lang="de-DE" altLang="de-DE"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G</a:t>
            </a:r>
            <a:r>
              <a:rPr lang="en-US" altLang="zh-CN" i="1" baseline="-25000">
                <a:ea typeface="宋体" panose="02010600030101010101" pitchFamily="2" charset="-122"/>
                <a:sym typeface="Symbol" panose="05050102010706020507" pitchFamily="18" charset="2"/>
              </a:rPr>
              <a:t>m</a:t>
            </a:r>
            <a:r>
              <a:rPr lang="en-US" altLang="zh-CN" baseline="-25000">
                <a:ea typeface="宋体" panose="02010600030101010101" pitchFamily="2" charset="-122"/>
                <a:sym typeface="Symbol" panose="05050102010706020507" pitchFamily="18" charset="2"/>
              </a:rPr>
              <a:t> 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is determined by the maximum sum of cell gains 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g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over a prefix of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m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moves in a pass </a:t>
            </a:r>
            <a:endParaRPr lang="de-DE" altLang="de-DE">
              <a:sym typeface="Symbol" panose="05050102010706020507" pitchFamily="18" charset="2"/>
            </a:endParaRPr>
          </a:p>
        </p:txBody>
      </p:sp>
      <p:graphicFrame>
        <p:nvGraphicFramePr>
          <p:cNvPr id="585734" name="Object 6"/>
          <p:cNvGraphicFramePr>
            <a:graphicFrameLocks noChangeAspect="1"/>
          </p:cNvGraphicFramePr>
          <p:nvPr/>
        </p:nvGraphicFramePr>
        <p:xfrm>
          <a:off x="2916238" y="3573463"/>
          <a:ext cx="16700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Formel" r:id="rId4" imgW="748975" imgH="431613" progId="Equation.3">
                  <p:embed/>
                </p:oleObj>
              </mc:Choice>
              <mc:Fallback>
                <p:oleObj name="Formel" r:id="rId4" imgW="748975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573463"/>
                        <a:ext cx="1670050" cy="962025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Terminology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5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5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ABAA37-38F2-4784-90DA-C1578925BD53}" type="slidenum">
              <a:rPr lang="en-US" altLang="de-DE" sz="1000">
                <a:solidFill>
                  <a:srgbClr val="C0C0C0"/>
                </a:solidFill>
              </a:rPr>
              <a:pPr/>
              <a:t>34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87779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81407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olidFill>
                  <a:srgbClr val="CC0000"/>
                </a:solidFill>
              </a:rPr>
              <a:t>Ratio factor</a:t>
            </a:r>
            <a:endParaRPr lang="de-DE" altLang="de-DE" i="1">
              <a:solidFill>
                <a:srgbClr val="CC0000"/>
              </a:solidFill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The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ratio factor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is the relative balance between the two partitions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with respect to cell area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endParaRPr lang="en-US" altLang="zh-CN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It is used to prevent all cells from clustering into one partition. 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endParaRPr lang="en-US" altLang="zh-CN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The ratio factor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r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is defined as</a:t>
            </a: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/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where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area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 and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area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B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 are the total respective areas of partitions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and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B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</a:t>
            </a:r>
            <a:endParaRPr lang="de-DE" altLang="de-DE"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>
              <a:sym typeface="Symbol" panose="05050102010706020507" pitchFamily="18" charset="2"/>
            </a:endParaRPr>
          </a:p>
        </p:txBody>
      </p:sp>
      <p:graphicFrame>
        <p:nvGraphicFramePr>
          <p:cNvPr id="587783" name="Object 7"/>
          <p:cNvGraphicFramePr>
            <a:graphicFrameLocks noChangeAspect="1"/>
          </p:cNvGraphicFramePr>
          <p:nvPr/>
        </p:nvGraphicFramePr>
        <p:xfrm>
          <a:off x="3851275" y="3636963"/>
          <a:ext cx="280828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Formel" r:id="rId4" imgW="1307532" imgH="406224" progId="Equation.3">
                  <p:embed/>
                </p:oleObj>
              </mc:Choice>
              <mc:Fallback>
                <p:oleObj name="Formel" r:id="rId4" imgW="1307532" imgH="40622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636963"/>
                        <a:ext cx="2808288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Terminology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7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7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87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1B0357-D0DA-4CD4-B726-621BE8CEBCC3}" type="slidenum">
              <a:rPr lang="en-US" altLang="de-DE" sz="1000">
                <a:solidFill>
                  <a:srgbClr val="C0C0C0"/>
                </a:solidFill>
              </a:rPr>
              <a:pPr/>
              <a:t>35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637954" name="Text Box 2"/>
          <p:cNvSpPr txBox="1">
            <a:spLocks noChangeArrowheads="1"/>
          </p:cNvSpPr>
          <p:nvPr/>
        </p:nvSpPr>
        <p:spPr bwMode="auto">
          <a:xfrm>
            <a:off x="608013" y="1446213"/>
            <a:ext cx="8140700" cy="371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olidFill>
                  <a:srgbClr val="CC0000"/>
                </a:solidFill>
              </a:rPr>
              <a:t>Balance criterion</a:t>
            </a:r>
            <a:endParaRPr lang="de-DE" altLang="de-DE" i="1">
              <a:solidFill>
                <a:srgbClr val="CC0000"/>
              </a:solidFill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The balance criterion</a:t>
            </a:r>
            <a:r>
              <a:rPr lang="en-US" altLang="zh-CN" b="1">
                <a:ea typeface="宋体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enforces the ratio factor. 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endParaRPr lang="en-US" altLang="zh-CN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To ensure feasibility, the maximum cell area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area</a:t>
            </a:r>
            <a:r>
              <a:rPr lang="en-US" altLang="zh-CN" i="1" baseline="-25000">
                <a:ea typeface="宋体" panose="02010600030101010101" pitchFamily="2" charset="-122"/>
                <a:sym typeface="Symbol" panose="05050102010706020507" pitchFamily="18" charset="2"/>
              </a:rPr>
              <a:t>max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V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 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must be taken into account. 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endParaRPr lang="en-US" altLang="zh-CN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A partitioning of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V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into two partitions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and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B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is said to be balanced if 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endParaRPr lang="en-US" altLang="zh-CN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        [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r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∙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area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V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 –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area</a:t>
            </a:r>
            <a:r>
              <a:rPr lang="en-US" altLang="zh-CN" i="1" baseline="-25000">
                <a:ea typeface="宋体" panose="02010600030101010101" pitchFamily="2" charset="-122"/>
                <a:sym typeface="Symbol" panose="05050102010706020507" pitchFamily="18" charset="2"/>
              </a:rPr>
              <a:t>max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V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 ] ≤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area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 ≤ [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r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∙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area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V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 +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area</a:t>
            </a:r>
            <a:r>
              <a:rPr lang="en-US" altLang="zh-CN" i="1" baseline="-25000">
                <a:ea typeface="宋体" panose="02010600030101010101" pitchFamily="2" charset="-122"/>
                <a:sym typeface="Symbol" panose="05050102010706020507" pitchFamily="18" charset="2"/>
              </a:rPr>
              <a:t>max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V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 ]</a:t>
            </a:r>
            <a:endParaRPr lang="de-DE" altLang="de-DE"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>
              <a:sym typeface="Symbol" panose="05050102010706020507" pitchFamily="18" charset="2"/>
            </a:endParaRPr>
          </a:p>
        </p:txBody>
      </p:sp>
      <p:sp>
        <p:nvSpPr>
          <p:cNvPr id="3686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Terminology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7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7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7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37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418E6B-C4E9-450E-9036-4D874138DCE5}" type="slidenum">
              <a:rPr lang="en-US" altLang="de-DE" sz="1000">
                <a:solidFill>
                  <a:srgbClr val="C0C0C0"/>
                </a:solidFill>
              </a:rPr>
              <a:pPr/>
              <a:t>36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89827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7996237" cy="129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de-DE" altLang="de-DE">
                <a:solidFill>
                  <a:srgbClr val="CC0000"/>
                </a:solidFill>
              </a:rPr>
              <a:t>Base cell</a:t>
            </a:r>
            <a:endParaRPr lang="de-DE" altLang="de-DE" i="1">
              <a:solidFill>
                <a:srgbClr val="CC0000"/>
              </a:solidFill>
            </a:endParaRPr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endParaRPr lang="de-DE" altLang="de-DE"/>
          </a:p>
          <a:p>
            <a:pPr algn="l">
              <a:lnSpc>
                <a:spcPct val="100000"/>
              </a:lnSpc>
              <a:spcBef>
                <a:spcPct val="25000"/>
              </a:spcBef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A base cell is a cell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c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that has the greatest cell gain 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g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c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) among all free cells, 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and whose move does not violate the balance criterion. </a:t>
            </a:r>
            <a:endParaRPr lang="de-DE" altLang="de-DE">
              <a:sym typeface="Symbol" panose="05050102010706020507" pitchFamily="18" charset="2"/>
            </a:endParaRPr>
          </a:p>
        </p:txBody>
      </p:sp>
      <p:sp>
        <p:nvSpPr>
          <p:cNvPr id="589829" name="Text Box 5"/>
          <p:cNvSpPr txBox="1">
            <a:spLocks noChangeArrowheads="1"/>
          </p:cNvSpPr>
          <p:nvPr/>
        </p:nvSpPr>
        <p:spPr bwMode="auto">
          <a:xfrm>
            <a:off x="827088" y="4722813"/>
            <a:ext cx="3759200" cy="130651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de-DE" sz="1400"/>
              <a:t>Cell 1:      FS(1) = 2	TE(1) = 1	</a:t>
            </a:r>
            <a:r>
              <a:rPr lang="de-DE" altLang="de-DE" sz="1400">
                <a:sym typeface="Symbol" panose="05050102010706020507" pitchFamily="18" charset="2"/>
              </a:rPr>
              <a:t></a:t>
            </a:r>
            <a:r>
              <a:rPr lang="nl-NL" altLang="de-DE" sz="1400"/>
              <a:t>g(1) = 1</a:t>
            </a:r>
          </a:p>
          <a:p>
            <a:r>
              <a:rPr lang="nl-NL" altLang="de-DE" sz="1400"/>
              <a:t>Cell 2:      </a:t>
            </a:r>
            <a:r>
              <a:rPr lang="de-DE" altLang="de-DE" sz="1400" i="1"/>
              <a:t>FS</a:t>
            </a:r>
            <a:r>
              <a:rPr lang="nl-NL" altLang="de-DE" sz="1400"/>
              <a:t>(2) = 0	</a:t>
            </a:r>
            <a:r>
              <a:rPr lang="de-DE" altLang="de-DE" sz="1400" i="1"/>
              <a:t>TE</a:t>
            </a:r>
            <a:r>
              <a:rPr lang="nl-NL" altLang="de-DE" sz="1400"/>
              <a:t>(2) = 1	</a:t>
            </a:r>
            <a:r>
              <a:rPr lang="de-DE" altLang="de-DE" sz="1400">
                <a:sym typeface="Symbol" panose="05050102010706020507" pitchFamily="18" charset="2"/>
              </a:rPr>
              <a:t></a:t>
            </a:r>
            <a:r>
              <a:rPr lang="de-DE" altLang="de-DE" sz="1400" i="1"/>
              <a:t>g</a:t>
            </a:r>
            <a:r>
              <a:rPr lang="nl-NL" altLang="de-DE" sz="1400"/>
              <a:t>(2) = -1</a:t>
            </a:r>
            <a:endParaRPr lang="de-DE" altLang="de-DE" sz="1400"/>
          </a:p>
          <a:p>
            <a:r>
              <a:rPr lang="de-DE" altLang="de-DE" sz="1400"/>
              <a:t>Cell 3:      </a:t>
            </a:r>
            <a:r>
              <a:rPr lang="de-DE" altLang="de-DE" sz="1400" i="1"/>
              <a:t>FS</a:t>
            </a:r>
            <a:r>
              <a:rPr lang="de-DE" altLang="de-DE" sz="1400"/>
              <a:t>(3) = 1	</a:t>
            </a:r>
            <a:r>
              <a:rPr lang="de-DE" altLang="de-DE" sz="1400" i="1"/>
              <a:t>TE</a:t>
            </a:r>
            <a:r>
              <a:rPr lang="de-DE" altLang="de-DE" sz="1400"/>
              <a:t>(3) = 1	</a:t>
            </a:r>
            <a:r>
              <a:rPr lang="de-DE" altLang="de-DE" sz="1400">
                <a:sym typeface="Symbol" panose="05050102010706020507" pitchFamily="18" charset="2"/>
              </a:rPr>
              <a:t></a:t>
            </a:r>
            <a:r>
              <a:rPr lang="de-DE" altLang="de-DE" sz="1400" i="1"/>
              <a:t>g</a:t>
            </a:r>
            <a:r>
              <a:rPr lang="de-DE" altLang="de-DE" sz="1400"/>
              <a:t>(3) = 0 </a:t>
            </a:r>
            <a:endParaRPr lang="nl-NL" altLang="de-DE" sz="1400"/>
          </a:p>
          <a:p>
            <a:r>
              <a:rPr lang="nl-NL" altLang="de-DE" sz="1400"/>
              <a:t>Cell 4:      </a:t>
            </a:r>
            <a:r>
              <a:rPr lang="de-DE" altLang="de-DE" sz="1400" i="1"/>
              <a:t>FS</a:t>
            </a:r>
            <a:r>
              <a:rPr lang="nl-NL" altLang="de-DE" sz="1400"/>
              <a:t>(4) = 1	</a:t>
            </a:r>
            <a:r>
              <a:rPr lang="de-DE" altLang="de-DE" sz="1400" i="1"/>
              <a:t>TE</a:t>
            </a:r>
            <a:r>
              <a:rPr lang="nl-NL" altLang="de-DE" sz="1400"/>
              <a:t>(4) = 1	</a:t>
            </a:r>
            <a:r>
              <a:rPr lang="de-DE" altLang="de-DE" sz="1400">
                <a:sym typeface="Symbol" panose="05050102010706020507" pitchFamily="18" charset="2"/>
              </a:rPr>
              <a:t></a:t>
            </a:r>
            <a:r>
              <a:rPr lang="de-DE" altLang="de-DE" sz="1400" i="1"/>
              <a:t>g</a:t>
            </a:r>
            <a:r>
              <a:rPr lang="nl-NL" altLang="de-DE" sz="1400"/>
              <a:t>(4) = 0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589830" name="Oval 6"/>
          <p:cNvSpPr>
            <a:spLocks noChangeArrowheads="1"/>
          </p:cNvSpPr>
          <p:nvPr/>
        </p:nvSpPr>
        <p:spPr bwMode="auto">
          <a:xfrm>
            <a:off x="3608388" y="4721225"/>
            <a:ext cx="1079500" cy="428625"/>
          </a:xfrm>
          <a:prstGeom prst="ellipse">
            <a:avLst/>
          </a:prstGeom>
          <a:noFill/>
          <a:ln w="38100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89831" name="Text Box 7"/>
          <p:cNvSpPr txBox="1">
            <a:spLocks noChangeArrowheads="1"/>
          </p:cNvSpPr>
          <p:nvPr/>
        </p:nvSpPr>
        <p:spPr bwMode="auto">
          <a:xfrm>
            <a:off x="874713" y="3787775"/>
            <a:ext cx="115887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Base cell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589832" name="Line 8"/>
          <p:cNvSpPr>
            <a:spLocks noChangeShapeType="1"/>
          </p:cNvSpPr>
          <p:nvPr/>
        </p:nvSpPr>
        <p:spPr bwMode="auto">
          <a:xfrm flipH="1">
            <a:off x="1331913" y="4198938"/>
            <a:ext cx="71437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589833" name="Oval 9"/>
          <p:cNvSpPr>
            <a:spLocks noChangeArrowheads="1"/>
          </p:cNvSpPr>
          <p:nvPr/>
        </p:nvSpPr>
        <p:spPr bwMode="auto">
          <a:xfrm>
            <a:off x="827088" y="4722813"/>
            <a:ext cx="1079500" cy="428625"/>
          </a:xfrm>
          <a:prstGeom prst="ellipse">
            <a:avLst/>
          </a:prstGeom>
          <a:noFill/>
          <a:ln w="38100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7897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Terminology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9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9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89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9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89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9" grpId="0" animBg="1"/>
      <p:bldP spid="589830" grpId="0" animBg="1"/>
      <p:bldP spid="589831" grpId="0"/>
      <p:bldP spid="58983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1E857B-3E0E-4933-9355-B5FDD706998B}" type="slidenum">
              <a:rPr lang="en-US" altLang="de-DE" sz="1000">
                <a:solidFill>
                  <a:srgbClr val="C0C0C0"/>
                </a:solidFill>
              </a:rPr>
              <a:pPr/>
              <a:t>37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762000" y="1293813"/>
          <a:ext cx="8212138" cy="458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Dokument" r:id="rId4" imgW="5783956" imgH="3159444" progId="Word.Document.8">
                  <p:embed/>
                </p:oleObj>
              </mc:Choice>
              <mc:Fallback>
                <p:oleObj name="Dokument" r:id="rId4" imgW="5783956" imgH="315944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4890" r="-3085" b="-10008"/>
                      <a:stretch>
                        <a:fillRect/>
                      </a:stretch>
                    </p:blipFill>
                    <p:spPr bwMode="auto">
                      <a:xfrm>
                        <a:off x="762000" y="1293813"/>
                        <a:ext cx="8212138" cy="458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- One pass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FC422A-6537-4967-B9FD-804C49440222}" type="slidenum">
              <a:rPr lang="en-US" altLang="de-DE" sz="1000">
                <a:solidFill>
                  <a:srgbClr val="C0C0C0"/>
                </a:solidFill>
              </a:rPr>
              <a:pPr/>
              <a:t>38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06882" name="Rectangle 2"/>
          <p:cNvSpPr>
            <a:spLocks noChangeArrowheads="1"/>
          </p:cNvSpPr>
          <p:nvPr/>
        </p:nvSpPr>
        <p:spPr bwMode="auto">
          <a:xfrm>
            <a:off x="2195513" y="4797425"/>
            <a:ext cx="1398587" cy="34131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9940" name="Line 4"/>
          <p:cNvSpPr>
            <a:spLocks noChangeAspect="1" noChangeShapeType="1"/>
          </p:cNvSpPr>
          <p:nvPr/>
        </p:nvSpPr>
        <p:spPr bwMode="auto">
          <a:xfrm flipV="1">
            <a:off x="1635125" y="1555750"/>
            <a:ext cx="798513" cy="735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1" name="Line 5"/>
          <p:cNvSpPr>
            <a:spLocks noChangeAspect="1" noChangeShapeType="1"/>
          </p:cNvSpPr>
          <p:nvPr/>
        </p:nvSpPr>
        <p:spPr bwMode="auto">
          <a:xfrm flipH="1">
            <a:off x="1635125" y="1679575"/>
            <a:ext cx="0" cy="140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2" name="Line 6"/>
          <p:cNvSpPr>
            <a:spLocks noChangeAspect="1" noChangeShapeType="1"/>
          </p:cNvSpPr>
          <p:nvPr/>
        </p:nvSpPr>
        <p:spPr bwMode="auto">
          <a:xfrm>
            <a:off x="2435225" y="1527175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3" name="Line 7"/>
          <p:cNvSpPr>
            <a:spLocks noChangeAspect="1" noChangeShapeType="1"/>
          </p:cNvSpPr>
          <p:nvPr/>
        </p:nvSpPr>
        <p:spPr bwMode="auto">
          <a:xfrm flipH="1">
            <a:off x="1452563" y="1555750"/>
            <a:ext cx="0" cy="1411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4" name="Line 8"/>
          <p:cNvSpPr>
            <a:spLocks noChangeAspect="1" noChangeShapeType="1"/>
          </p:cNvSpPr>
          <p:nvPr/>
        </p:nvSpPr>
        <p:spPr bwMode="auto">
          <a:xfrm flipH="1">
            <a:off x="1604963" y="2330450"/>
            <a:ext cx="809625" cy="696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5" name="Line 9"/>
          <p:cNvSpPr>
            <a:spLocks noChangeAspect="1" noChangeShapeType="1"/>
          </p:cNvSpPr>
          <p:nvPr/>
        </p:nvSpPr>
        <p:spPr bwMode="auto">
          <a:xfrm>
            <a:off x="1585913" y="3089275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46" name="Oval 10"/>
          <p:cNvSpPr>
            <a:spLocks noChangeAspect="1" noChangeArrowheads="1"/>
          </p:cNvSpPr>
          <p:nvPr/>
        </p:nvSpPr>
        <p:spPr bwMode="auto">
          <a:xfrm>
            <a:off x="1296988" y="2876550"/>
            <a:ext cx="460375" cy="45878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9947" name="Rectangle 11"/>
          <p:cNvSpPr>
            <a:spLocks noChangeAspect="1" noChangeArrowheads="1"/>
          </p:cNvSpPr>
          <p:nvPr/>
        </p:nvSpPr>
        <p:spPr bwMode="auto">
          <a:xfrm>
            <a:off x="1339850" y="2911475"/>
            <a:ext cx="368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1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39948" name="Oval 12"/>
          <p:cNvSpPr>
            <a:spLocks noChangeAspect="1" noChangeArrowheads="1"/>
          </p:cNvSpPr>
          <p:nvPr/>
        </p:nvSpPr>
        <p:spPr bwMode="auto">
          <a:xfrm>
            <a:off x="2197100" y="1341438"/>
            <a:ext cx="458788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9949" name="Rectangle 13"/>
          <p:cNvSpPr>
            <a:spLocks noChangeAspect="1" noChangeArrowheads="1"/>
          </p:cNvSpPr>
          <p:nvPr/>
        </p:nvSpPr>
        <p:spPr bwMode="auto">
          <a:xfrm>
            <a:off x="2239963" y="1387475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3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39950" name="Oval 14"/>
          <p:cNvSpPr>
            <a:spLocks noChangeAspect="1" noChangeArrowheads="1"/>
          </p:cNvSpPr>
          <p:nvPr/>
        </p:nvSpPr>
        <p:spPr bwMode="auto">
          <a:xfrm>
            <a:off x="2217738" y="2108200"/>
            <a:ext cx="458787" cy="45878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9951" name="Rectangle 15"/>
          <p:cNvSpPr>
            <a:spLocks noChangeAspect="1" noChangeArrowheads="1"/>
          </p:cNvSpPr>
          <p:nvPr/>
        </p:nvSpPr>
        <p:spPr bwMode="auto">
          <a:xfrm>
            <a:off x="2241550" y="2141538"/>
            <a:ext cx="36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4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39952" name="Oval 16"/>
          <p:cNvSpPr>
            <a:spLocks noChangeAspect="1" noChangeArrowheads="1"/>
          </p:cNvSpPr>
          <p:nvPr/>
        </p:nvSpPr>
        <p:spPr bwMode="auto">
          <a:xfrm>
            <a:off x="1317625" y="1341438"/>
            <a:ext cx="460375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9953" name="Rectangle 17"/>
          <p:cNvSpPr>
            <a:spLocks noChangeAspect="1" noChangeArrowheads="1"/>
          </p:cNvSpPr>
          <p:nvPr/>
        </p:nvSpPr>
        <p:spPr bwMode="auto">
          <a:xfrm>
            <a:off x="1357313" y="1393825"/>
            <a:ext cx="368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2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39954" name="Oval 18"/>
          <p:cNvSpPr>
            <a:spLocks noChangeAspect="1" noChangeArrowheads="1"/>
          </p:cNvSpPr>
          <p:nvPr/>
        </p:nvSpPr>
        <p:spPr bwMode="auto">
          <a:xfrm>
            <a:off x="2197100" y="2874963"/>
            <a:ext cx="458788" cy="45878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9955" name="Rectangle 19"/>
          <p:cNvSpPr>
            <a:spLocks noChangeAspect="1" noChangeArrowheads="1"/>
          </p:cNvSpPr>
          <p:nvPr/>
        </p:nvSpPr>
        <p:spPr bwMode="auto">
          <a:xfrm>
            <a:off x="2239963" y="2919413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5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39956" name="Line 20"/>
          <p:cNvSpPr>
            <a:spLocks noChangeAspect="1" noChangeShapeType="1"/>
          </p:cNvSpPr>
          <p:nvPr/>
        </p:nvSpPr>
        <p:spPr bwMode="auto">
          <a:xfrm>
            <a:off x="2003425" y="1393825"/>
            <a:ext cx="0" cy="194151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7" name="Text Box 21"/>
          <p:cNvSpPr txBox="1">
            <a:spLocks noChangeAspect="1" noChangeArrowheads="1"/>
          </p:cNvSpPr>
          <p:nvPr/>
        </p:nvSpPr>
        <p:spPr bwMode="auto">
          <a:xfrm>
            <a:off x="684213" y="1395413"/>
            <a:ext cx="542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39958" name="Text Box 22"/>
          <p:cNvSpPr txBox="1">
            <a:spLocks noChangeAspect="1" noChangeArrowheads="1"/>
          </p:cNvSpPr>
          <p:nvPr/>
        </p:nvSpPr>
        <p:spPr bwMode="auto">
          <a:xfrm>
            <a:off x="2551113" y="1403350"/>
            <a:ext cx="64928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39959" name="Text Box 23"/>
          <p:cNvSpPr txBox="1">
            <a:spLocks noChangeAspect="1" noChangeArrowheads="1"/>
          </p:cNvSpPr>
          <p:nvPr/>
        </p:nvSpPr>
        <p:spPr bwMode="auto">
          <a:xfrm>
            <a:off x="1219200" y="2047875"/>
            <a:ext cx="293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39960" name="Text Box 24"/>
          <p:cNvSpPr txBox="1">
            <a:spLocks noChangeAspect="1" noChangeArrowheads="1"/>
          </p:cNvSpPr>
          <p:nvPr/>
        </p:nvSpPr>
        <p:spPr bwMode="auto">
          <a:xfrm>
            <a:off x="1600200" y="1803400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39961" name="Text Box 25"/>
          <p:cNvSpPr txBox="1">
            <a:spLocks noChangeAspect="1" noChangeArrowheads="1"/>
          </p:cNvSpPr>
          <p:nvPr/>
        </p:nvSpPr>
        <p:spPr bwMode="auto">
          <a:xfrm>
            <a:off x="1639888" y="2535238"/>
            <a:ext cx="3032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39962" name="Text Box 26"/>
          <p:cNvSpPr txBox="1">
            <a:spLocks noChangeAspect="1" noChangeArrowheads="1"/>
          </p:cNvSpPr>
          <p:nvPr/>
        </p:nvSpPr>
        <p:spPr bwMode="auto">
          <a:xfrm>
            <a:off x="1697038" y="2781300"/>
            <a:ext cx="366712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39963" name="Text Box 27"/>
          <p:cNvSpPr txBox="1">
            <a:spLocks noChangeAspect="1" noChangeArrowheads="1"/>
          </p:cNvSpPr>
          <p:nvPr/>
        </p:nvSpPr>
        <p:spPr bwMode="auto">
          <a:xfrm>
            <a:off x="2185988" y="1803400"/>
            <a:ext cx="574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3996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Example</a:t>
            </a:r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506912" name="Rectangle 32"/>
          <p:cNvSpPr>
            <a:spLocks noChangeArrowheads="1"/>
          </p:cNvSpPr>
          <p:nvPr/>
        </p:nvSpPr>
        <p:spPr bwMode="auto">
          <a:xfrm>
            <a:off x="611188" y="3854450"/>
            <a:ext cx="5865812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1500" b="1">
                <a:solidFill>
                  <a:srgbClr val="C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Step 0</a:t>
            </a:r>
            <a:r>
              <a:rPr lang="de-DE" altLang="de-DE" sz="1500">
                <a:solidFill>
                  <a:srgbClr val="C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</a:rPr>
              <a:t> Compute the balance criterion</a:t>
            </a:r>
            <a:b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altLang="zh-CN" sz="1500"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[ 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r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 ∙ 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area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V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) – 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area</a:t>
            </a:r>
            <a:r>
              <a:rPr lang="en-US" altLang="zh-CN" sz="1500" i="1" baseline="-30000">
                <a:ea typeface="宋体" panose="02010600030101010101" pitchFamily="2" charset="-122"/>
                <a:cs typeface="Arial" panose="020B0604020202020204" pitchFamily="34" charset="0"/>
              </a:rPr>
              <a:t>max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V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) ] ≤ 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area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A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) ≤ [ 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r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 ∙ 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area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V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) + 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area</a:t>
            </a:r>
            <a:r>
              <a:rPr lang="en-US" altLang="zh-CN" sz="1500" i="1" baseline="-30000">
                <a:ea typeface="宋体" panose="02010600030101010101" pitchFamily="2" charset="-122"/>
                <a:cs typeface="Arial" panose="020B0604020202020204" pitchFamily="34" charset="0"/>
              </a:rPr>
              <a:t>max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US" altLang="zh-CN" sz="1500" i="1">
                <a:ea typeface="宋体" panose="02010600030101010101" pitchFamily="2" charset="-122"/>
                <a:cs typeface="Arial" panose="020B0604020202020204" pitchFamily="34" charset="0"/>
              </a:rPr>
              <a:t>V</a:t>
            </a:r>
            <a: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  <a:t>) ]</a:t>
            </a:r>
            <a:br>
              <a:rPr lang="en-US" altLang="zh-CN" sz="1500">
                <a:ea typeface="宋体" panose="02010600030101010101" pitchFamily="2" charset="-122"/>
                <a:cs typeface="Arial" panose="020B0604020202020204" pitchFamily="34" charset="0"/>
              </a:rPr>
            </a:br>
            <a:endParaRPr lang="en-US" altLang="zh-CN" sz="1500"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</a:rPr>
              <a:t>0,375 * 16 – 5 = 1 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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</a:rPr>
              <a:t>area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A)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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</a:rPr>
              <a:t> 11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= 0,375 * 16 +5.</a:t>
            </a:r>
          </a:p>
        </p:txBody>
      </p:sp>
      <p:sp>
        <p:nvSpPr>
          <p:cNvPr id="39966" name="Text Box 33"/>
          <p:cNvSpPr txBox="1">
            <a:spLocks noChangeArrowheads="1"/>
          </p:cNvSpPr>
          <p:nvPr/>
        </p:nvSpPr>
        <p:spPr bwMode="auto">
          <a:xfrm>
            <a:off x="4119563" y="1674813"/>
            <a:ext cx="2357437" cy="19002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10000"/>
              </a:lnSpc>
            </a:pPr>
            <a:r>
              <a:rPr lang="en-US" altLang="zh-CN" sz="1500">
                <a:ea typeface="宋体" panose="02010600030101010101" pitchFamily="2" charset="-122"/>
              </a:rPr>
              <a:t>Given:</a:t>
            </a:r>
            <a:br>
              <a:rPr lang="en-US" altLang="zh-CN" sz="1500">
                <a:ea typeface="宋体" panose="02010600030101010101" pitchFamily="2" charset="-122"/>
              </a:rPr>
            </a:br>
            <a:r>
              <a:rPr lang="en-US" altLang="zh-CN" sz="1500">
                <a:ea typeface="宋体" panose="02010600030101010101" pitchFamily="2" charset="-122"/>
              </a:rPr>
              <a:t>Ratio factor </a:t>
            </a:r>
            <a:r>
              <a:rPr lang="en-US" altLang="zh-CN" sz="1500" i="1">
                <a:ea typeface="宋体" panose="02010600030101010101" pitchFamily="2" charset="-122"/>
              </a:rPr>
              <a:t>r</a:t>
            </a:r>
            <a:r>
              <a:rPr lang="en-US" altLang="zh-CN" sz="1500">
                <a:ea typeface="宋体" panose="02010600030101010101" pitchFamily="2" charset="-122"/>
              </a:rPr>
              <a:t> = 0,375</a:t>
            </a:r>
          </a:p>
          <a:p>
            <a:pPr algn="l" eaLnBrk="1" hangingPunct="1">
              <a:lnSpc>
                <a:spcPct val="110000"/>
              </a:lnSpc>
            </a:pP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(Cell_1) = 2 </a:t>
            </a:r>
            <a:br>
              <a:rPr lang="en-US" altLang="zh-CN" sz="1500">
                <a:ea typeface="宋体" panose="02010600030101010101" pitchFamily="2" charset="-122"/>
              </a:rPr>
            </a:b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(Cell_2) = 4 </a:t>
            </a:r>
            <a:br>
              <a:rPr lang="en-US" altLang="zh-CN" sz="1500">
                <a:ea typeface="宋体" panose="02010600030101010101" pitchFamily="2" charset="-122"/>
              </a:rPr>
            </a:b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(Cell_3) = 1 </a:t>
            </a:r>
            <a:br>
              <a:rPr lang="en-US" altLang="zh-CN" sz="1500">
                <a:ea typeface="宋体" panose="02010600030101010101" pitchFamily="2" charset="-122"/>
              </a:rPr>
            </a:b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(Cell_4) = 4 </a:t>
            </a:r>
            <a:br>
              <a:rPr lang="en-US" altLang="zh-CN" sz="1500">
                <a:ea typeface="宋体" panose="02010600030101010101" pitchFamily="2" charset="-122"/>
              </a:rPr>
            </a:b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(Cell_5) = 5.</a:t>
            </a:r>
            <a:br>
              <a:rPr lang="en-US" altLang="zh-CN" sz="1500">
                <a:ea typeface="宋体" panose="02010600030101010101" pitchFamily="2" charset="-122"/>
              </a:rPr>
            </a:br>
            <a:endParaRPr lang="en-US" altLang="zh-CN" sz="150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2" grpId="0" animBg="1"/>
      <p:bldP spid="5069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D0C37E-E15B-43AF-BF59-B79F3AC3A50B}" type="slidenum">
              <a:rPr lang="en-US" altLang="de-DE" sz="1000">
                <a:solidFill>
                  <a:srgbClr val="C0C0C0"/>
                </a:solidFill>
              </a:rPr>
              <a:pPr/>
              <a:t>39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0963" name="Line 4"/>
          <p:cNvSpPr>
            <a:spLocks noChangeAspect="1" noChangeShapeType="1"/>
          </p:cNvSpPr>
          <p:nvPr/>
        </p:nvSpPr>
        <p:spPr bwMode="auto">
          <a:xfrm flipV="1">
            <a:off x="1635125" y="1555750"/>
            <a:ext cx="798513" cy="735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4" name="Line 5"/>
          <p:cNvSpPr>
            <a:spLocks noChangeAspect="1" noChangeShapeType="1"/>
          </p:cNvSpPr>
          <p:nvPr/>
        </p:nvSpPr>
        <p:spPr bwMode="auto">
          <a:xfrm flipH="1">
            <a:off x="1635125" y="1677988"/>
            <a:ext cx="0" cy="141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5" name="Line 6"/>
          <p:cNvSpPr>
            <a:spLocks noChangeAspect="1" noChangeShapeType="1"/>
          </p:cNvSpPr>
          <p:nvPr/>
        </p:nvSpPr>
        <p:spPr bwMode="auto">
          <a:xfrm>
            <a:off x="2435225" y="1527175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6" name="Line 7"/>
          <p:cNvSpPr>
            <a:spLocks noChangeAspect="1" noChangeShapeType="1"/>
          </p:cNvSpPr>
          <p:nvPr/>
        </p:nvSpPr>
        <p:spPr bwMode="auto">
          <a:xfrm flipH="1">
            <a:off x="1452563" y="1555750"/>
            <a:ext cx="0" cy="140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7" name="Line 8"/>
          <p:cNvSpPr>
            <a:spLocks noChangeAspect="1" noChangeShapeType="1"/>
          </p:cNvSpPr>
          <p:nvPr/>
        </p:nvSpPr>
        <p:spPr bwMode="auto">
          <a:xfrm flipH="1">
            <a:off x="1604963" y="2328863"/>
            <a:ext cx="809625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8" name="Line 9"/>
          <p:cNvSpPr>
            <a:spLocks noChangeAspect="1" noChangeShapeType="1"/>
          </p:cNvSpPr>
          <p:nvPr/>
        </p:nvSpPr>
        <p:spPr bwMode="auto">
          <a:xfrm>
            <a:off x="1585913" y="3089275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9" name="Oval 10"/>
          <p:cNvSpPr>
            <a:spLocks noChangeAspect="1" noChangeArrowheads="1"/>
          </p:cNvSpPr>
          <p:nvPr/>
        </p:nvSpPr>
        <p:spPr bwMode="auto">
          <a:xfrm>
            <a:off x="1296988" y="2874963"/>
            <a:ext cx="460375" cy="45878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0970" name="Rectangle 11"/>
          <p:cNvSpPr>
            <a:spLocks noChangeAspect="1" noChangeArrowheads="1"/>
          </p:cNvSpPr>
          <p:nvPr/>
        </p:nvSpPr>
        <p:spPr bwMode="auto">
          <a:xfrm>
            <a:off x="1339850" y="2911475"/>
            <a:ext cx="368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1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40971" name="Oval 12"/>
          <p:cNvSpPr>
            <a:spLocks noChangeAspect="1" noChangeArrowheads="1"/>
          </p:cNvSpPr>
          <p:nvPr/>
        </p:nvSpPr>
        <p:spPr bwMode="auto">
          <a:xfrm>
            <a:off x="2197100" y="1341438"/>
            <a:ext cx="458788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0972" name="Rectangle 13"/>
          <p:cNvSpPr>
            <a:spLocks noChangeAspect="1" noChangeArrowheads="1"/>
          </p:cNvSpPr>
          <p:nvPr/>
        </p:nvSpPr>
        <p:spPr bwMode="auto">
          <a:xfrm>
            <a:off x="2239963" y="138588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3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0973" name="Oval 14"/>
          <p:cNvSpPr>
            <a:spLocks noChangeAspect="1" noChangeArrowheads="1"/>
          </p:cNvSpPr>
          <p:nvPr/>
        </p:nvSpPr>
        <p:spPr bwMode="auto">
          <a:xfrm>
            <a:off x="2217738" y="2106613"/>
            <a:ext cx="458787" cy="45878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0974" name="Rectangle 15"/>
          <p:cNvSpPr>
            <a:spLocks noChangeAspect="1" noChangeArrowheads="1"/>
          </p:cNvSpPr>
          <p:nvPr/>
        </p:nvSpPr>
        <p:spPr bwMode="auto">
          <a:xfrm>
            <a:off x="2241550" y="2141538"/>
            <a:ext cx="3667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4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0975" name="Oval 16"/>
          <p:cNvSpPr>
            <a:spLocks noChangeAspect="1" noChangeArrowheads="1"/>
          </p:cNvSpPr>
          <p:nvPr/>
        </p:nvSpPr>
        <p:spPr bwMode="auto">
          <a:xfrm>
            <a:off x="1317625" y="1341438"/>
            <a:ext cx="460375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0976" name="Rectangle 17"/>
          <p:cNvSpPr>
            <a:spLocks noChangeAspect="1" noChangeArrowheads="1"/>
          </p:cNvSpPr>
          <p:nvPr/>
        </p:nvSpPr>
        <p:spPr bwMode="auto">
          <a:xfrm>
            <a:off x="1357313" y="139223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2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40977" name="Oval 18"/>
          <p:cNvSpPr>
            <a:spLocks noChangeAspect="1" noChangeArrowheads="1"/>
          </p:cNvSpPr>
          <p:nvPr/>
        </p:nvSpPr>
        <p:spPr bwMode="auto">
          <a:xfrm>
            <a:off x="2197100" y="2873375"/>
            <a:ext cx="458788" cy="45878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0978" name="Rectangle 19"/>
          <p:cNvSpPr>
            <a:spLocks noChangeAspect="1" noChangeArrowheads="1"/>
          </p:cNvSpPr>
          <p:nvPr/>
        </p:nvSpPr>
        <p:spPr bwMode="auto">
          <a:xfrm>
            <a:off x="2239963" y="2919413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5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0979" name="Line 20"/>
          <p:cNvSpPr>
            <a:spLocks noChangeAspect="1" noChangeShapeType="1"/>
          </p:cNvSpPr>
          <p:nvPr/>
        </p:nvSpPr>
        <p:spPr bwMode="auto">
          <a:xfrm>
            <a:off x="2003425" y="1392238"/>
            <a:ext cx="0" cy="19415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0" name="Text Box 21"/>
          <p:cNvSpPr txBox="1">
            <a:spLocks noChangeAspect="1" noChangeArrowheads="1"/>
          </p:cNvSpPr>
          <p:nvPr/>
        </p:nvSpPr>
        <p:spPr bwMode="auto">
          <a:xfrm>
            <a:off x="684213" y="1393825"/>
            <a:ext cx="542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0981" name="Text Box 22"/>
          <p:cNvSpPr txBox="1">
            <a:spLocks noChangeAspect="1" noChangeArrowheads="1"/>
          </p:cNvSpPr>
          <p:nvPr/>
        </p:nvSpPr>
        <p:spPr bwMode="auto">
          <a:xfrm>
            <a:off x="2551113" y="1403350"/>
            <a:ext cx="649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0982" name="Text Box 23"/>
          <p:cNvSpPr txBox="1">
            <a:spLocks noChangeAspect="1" noChangeArrowheads="1"/>
          </p:cNvSpPr>
          <p:nvPr/>
        </p:nvSpPr>
        <p:spPr bwMode="auto">
          <a:xfrm>
            <a:off x="1219200" y="2046288"/>
            <a:ext cx="2936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0983" name="Text Box 24"/>
          <p:cNvSpPr txBox="1">
            <a:spLocks noChangeAspect="1" noChangeArrowheads="1"/>
          </p:cNvSpPr>
          <p:nvPr/>
        </p:nvSpPr>
        <p:spPr bwMode="auto">
          <a:xfrm>
            <a:off x="1600200" y="1803400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0984" name="Text Box 25"/>
          <p:cNvSpPr txBox="1">
            <a:spLocks noChangeAspect="1" noChangeArrowheads="1"/>
          </p:cNvSpPr>
          <p:nvPr/>
        </p:nvSpPr>
        <p:spPr bwMode="auto">
          <a:xfrm>
            <a:off x="1639888" y="2533650"/>
            <a:ext cx="30321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40985" name="Text Box 26"/>
          <p:cNvSpPr txBox="1">
            <a:spLocks noChangeAspect="1" noChangeArrowheads="1"/>
          </p:cNvSpPr>
          <p:nvPr/>
        </p:nvSpPr>
        <p:spPr bwMode="auto">
          <a:xfrm>
            <a:off x="1697038" y="2781300"/>
            <a:ext cx="366712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40986" name="Text Box 27"/>
          <p:cNvSpPr txBox="1">
            <a:spLocks noChangeAspect="1" noChangeArrowheads="1"/>
          </p:cNvSpPr>
          <p:nvPr/>
        </p:nvSpPr>
        <p:spPr bwMode="auto">
          <a:xfrm>
            <a:off x="2185988" y="1803400"/>
            <a:ext cx="574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508958" name="Rectangle 30"/>
          <p:cNvSpPr>
            <a:spLocks noChangeArrowheads="1"/>
          </p:cNvSpPr>
          <p:nvPr/>
        </p:nvSpPr>
        <p:spPr bwMode="auto">
          <a:xfrm>
            <a:off x="611188" y="3865563"/>
            <a:ext cx="6130925" cy="186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10000"/>
              </a:lnSpc>
            </a:pPr>
            <a:r>
              <a:rPr lang="de-DE" altLang="de-DE" sz="1500" b="1">
                <a:solidFill>
                  <a:srgbClr val="CC0000"/>
                </a:solidFill>
              </a:rPr>
              <a:t>Step 1</a:t>
            </a:r>
            <a:r>
              <a:rPr lang="de-DE" altLang="de-DE" sz="1500">
                <a:solidFill>
                  <a:srgbClr val="CC0000"/>
                </a:solidFill>
              </a:rPr>
              <a:t>:</a:t>
            </a:r>
            <a:r>
              <a:rPr lang="de-DE" altLang="de-DE" sz="1500"/>
              <a:t> 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</a:rPr>
              <a:t>Compute the gains of each cell</a:t>
            </a:r>
            <a:b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altLang="zh-CN" sz="1500">
              <a:ea typeface="宋体" panose="02010600030101010101" pitchFamily="2" charset="-122"/>
            </a:endParaRPr>
          </a:p>
          <a:p>
            <a:pPr algn="l">
              <a:lnSpc>
                <a:spcPct val="110000"/>
              </a:lnSpc>
            </a:pPr>
            <a:r>
              <a:rPr lang="nl-NL" altLang="de-DE" sz="1500">
                <a:cs typeface="Times New Roman" panose="02020603050405020304" pitchFamily="18" charset="0"/>
              </a:rPr>
              <a:t>Cell 1:      </a:t>
            </a:r>
            <a:r>
              <a:rPr lang="de-DE" altLang="de-DE" sz="1500" i="1">
                <a:cs typeface="Times New Roman" panose="02020603050405020304" pitchFamily="18" charset="0"/>
              </a:rPr>
              <a:t>FS</a:t>
            </a:r>
            <a:r>
              <a:rPr lang="nl-NL" altLang="de-DE" sz="1500">
                <a:cs typeface="Times New Roman" panose="02020603050405020304" pitchFamily="18" charset="0"/>
              </a:rPr>
              <a:t>(Cell_1) = 2	</a:t>
            </a:r>
            <a:r>
              <a:rPr lang="de-DE" altLang="de-DE" sz="1500" i="1">
                <a:cs typeface="Times New Roman" panose="02020603050405020304" pitchFamily="18" charset="0"/>
              </a:rPr>
              <a:t>TE</a:t>
            </a:r>
            <a:r>
              <a:rPr lang="nl-NL" altLang="de-DE" sz="1500">
                <a:cs typeface="Times New Roman" panose="02020603050405020304" pitchFamily="18" charset="0"/>
              </a:rPr>
              <a:t>(Cell_1) = 1	</a:t>
            </a:r>
            <a:r>
              <a:rPr lang="de-DE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de-DE" altLang="de-DE" sz="1500" i="1">
                <a:cs typeface="Times New Roman" panose="02020603050405020304" pitchFamily="18" charset="0"/>
              </a:rPr>
              <a:t>g</a:t>
            </a: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(Cell_1) = 1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10000"/>
              </a:lnSpc>
            </a:pP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Cell 2:      </a:t>
            </a:r>
            <a:r>
              <a:rPr lang="de-DE" altLang="de-DE" sz="1500" i="1">
                <a:cs typeface="Times New Roman" panose="02020603050405020304" pitchFamily="18" charset="0"/>
                <a:sym typeface="Symbol" panose="05050102010706020507" pitchFamily="18" charset="2"/>
              </a:rPr>
              <a:t>FS</a:t>
            </a: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(Cell_2) = 0	</a:t>
            </a:r>
            <a:r>
              <a:rPr lang="de-DE" altLang="de-DE" sz="1500" i="1">
                <a:cs typeface="Times New Roman" panose="02020603050405020304" pitchFamily="18" charset="0"/>
                <a:sym typeface="Symbol" panose="05050102010706020507" pitchFamily="18" charset="2"/>
              </a:rPr>
              <a:t>TE</a:t>
            </a: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(Cell_2) = 1	</a:t>
            </a:r>
            <a:r>
              <a:rPr lang="de-DE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de-DE" altLang="de-DE" sz="1500" i="1">
                <a:cs typeface="Times New Roman" panose="02020603050405020304" pitchFamily="18" charset="0"/>
              </a:rPr>
              <a:t>g</a:t>
            </a: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(Cell_2) = -1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10000"/>
              </a:lnSpc>
            </a:pPr>
            <a:r>
              <a:rPr lang="de-DE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Cell 3:      </a:t>
            </a:r>
            <a:r>
              <a:rPr lang="de-DE" altLang="de-DE" sz="1500" i="1">
                <a:cs typeface="Times New Roman" panose="02020603050405020304" pitchFamily="18" charset="0"/>
                <a:sym typeface="Symbol" panose="05050102010706020507" pitchFamily="18" charset="2"/>
              </a:rPr>
              <a:t>FS</a:t>
            </a:r>
            <a:r>
              <a:rPr lang="de-DE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(Cell_3) = 1	</a:t>
            </a:r>
            <a:r>
              <a:rPr lang="de-DE" altLang="de-DE" sz="1500" i="1">
                <a:cs typeface="Times New Roman" panose="02020603050405020304" pitchFamily="18" charset="0"/>
                <a:sym typeface="Symbol" panose="05050102010706020507" pitchFamily="18" charset="2"/>
              </a:rPr>
              <a:t>TE</a:t>
            </a:r>
            <a:r>
              <a:rPr lang="de-DE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(Cell_3) = 1	</a:t>
            </a:r>
            <a:r>
              <a:rPr lang="de-DE" altLang="de-DE" sz="1500" i="1">
                <a:cs typeface="Times New Roman" panose="02020603050405020304" pitchFamily="18" charset="0"/>
              </a:rPr>
              <a:t>g</a:t>
            </a:r>
            <a:r>
              <a:rPr lang="de-DE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(Cell_3) = 0 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10000"/>
              </a:lnSpc>
            </a:pP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Cell 4:      </a:t>
            </a:r>
            <a:r>
              <a:rPr lang="de-DE" altLang="de-DE" sz="1500" i="1">
                <a:cs typeface="Times New Roman" panose="02020603050405020304" pitchFamily="18" charset="0"/>
                <a:sym typeface="Symbol" panose="05050102010706020507" pitchFamily="18" charset="2"/>
              </a:rPr>
              <a:t>FS</a:t>
            </a: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(Cell_4) = 1	</a:t>
            </a:r>
            <a:r>
              <a:rPr lang="de-DE" altLang="de-DE" sz="1500" i="1">
                <a:cs typeface="Times New Roman" panose="02020603050405020304" pitchFamily="18" charset="0"/>
                <a:sym typeface="Symbol" panose="05050102010706020507" pitchFamily="18" charset="2"/>
              </a:rPr>
              <a:t>TE</a:t>
            </a: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(Cell_4) = 1	</a:t>
            </a:r>
            <a:r>
              <a:rPr lang="de-DE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de-DE" altLang="de-DE" sz="1500" i="1">
                <a:cs typeface="Times New Roman" panose="02020603050405020304" pitchFamily="18" charset="0"/>
              </a:rPr>
              <a:t>g</a:t>
            </a: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(Cell_4) = 0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10000"/>
              </a:lnSpc>
            </a:pP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Cell 5:      </a:t>
            </a:r>
            <a:r>
              <a:rPr lang="de-DE" altLang="de-DE" sz="1500" i="1">
                <a:cs typeface="Times New Roman" panose="02020603050405020304" pitchFamily="18" charset="0"/>
                <a:sym typeface="Symbol" panose="05050102010706020507" pitchFamily="18" charset="2"/>
              </a:rPr>
              <a:t>FS</a:t>
            </a: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(Cell_5) = 1	</a:t>
            </a:r>
            <a:r>
              <a:rPr lang="de-DE" altLang="de-DE" sz="1500" i="1">
                <a:cs typeface="Times New Roman" panose="02020603050405020304" pitchFamily="18" charset="0"/>
                <a:sym typeface="Symbol" panose="05050102010706020507" pitchFamily="18" charset="2"/>
              </a:rPr>
              <a:t>TE</a:t>
            </a: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(Cell_5) = 0	</a:t>
            </a:r>
            <a:r>
              <a:rPr lang="de-DE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de-DE" altLang="de-DE" sz="1500" i="1">
                <a:cs typeface="Times New Roman" panose="02020603050405020304" pitchFamily="18" charset="0"/>
              </a:rPr>
              <a:t>g</a:t>
            </a:r>
            <a:r>
              <a:rPr lang="nl-NL" altLang="de-DE" sz="1500">
                <a:cs typeface="Times New Roman" panose="02020603050405020304" pitchFamily="18" charset="0"/>
                <a:sym typeface="Symbol" panose="05050102010706020507" pitchFamily="18" charset="2"/>
              </a:rPr>
              <a:t>(Cell_5) = 1</a:t>
            </a:r>
          </a:p>
        </p:txBody>
      </p:sp>
      <p:sp>
        <p:nvSpPr>
          <p:cNvPr id="40988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Example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8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8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08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08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08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F837C2-A16D-4538-B3E1-CFB6F99C7146}" type="slidenum">
              <a:rPr lang="en-US" altLang="de-DE" sz="1000">
                <a:solidFill>
                  <a:srgbClr val="C0C0C0"/>
                </a:solidFill>
              </a:rPr>
              <a:pPr/>
              <a:t>4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78211" name="Rectangle 3"/>
          <p:cNvSpPr>
            <a:spLocks noChangeArrowheads="1"/>
          </p:cNvSpPr>
          <p:nvPr/>
        </p:nvSpPr>
        <p:spPr bwMode="auto">
          <a:xfrm>
            <a:off x="5213350" y="4002088"/>
            <a:ext cx="1550988" cy="1525587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411413" y="1341438"/>
            <a:ext cx="865187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>
                <a:ea typeface="宋体" panose="02010600030101010101" pitchFamily="2" charset="-122"/>
              </a:rPr>
              <a:t>Circuit:</a:t>
            </a:r>
          </a:p>
        </p:txBody>
      </p:sp>
      <p:sp>
        <p:nvSpPr>
          <p:cNvPr id="478213" name="Text Box 5"/>
          <p:cNvSpPr txBox="1">
            <a:spLocks noChangeArrowheads="1"/>
          </p:cNvSpPr>
          <p:nvPr/>
        </p:nvSpPr>
        <p:spPr bwMode="auto">
          <a:xfrm>
            <a:off x="750888" y="5591175"/>
            <a:ext cx="33162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>
                <a:solidFill>
                  <a:srgbClr val="CC0000"/>
                </a:solidFill>
                <a:ea typeface="宋体" panose="02010600030101010101" pitchFamily="2" charset="-122"/>
              </a:rPr>
              <a:t>Cut </a:t>
            </a:r>
            <a:r>
              <a:rPr lang="en-US" altLang="zh-CN" i="1">
                <a:solidFill>
                  <a:srgbClr val="CC0000"/>
                </a:solidFill>
                <a:ea typeface="宋体" panose="02010600030101010101" pitchFamily="2" charset="-122"/>
              </a:rPr>
              <a:t>c</a:t>
            </a:r>
            <a:r>
              <a:rPr lang="en-US" altLang="zh-CN" baseline="-25000">
                <a:solidFill>
                  <a:srgbClr val="CC0000"/>
                </a:solidFill>
                <a:ea typeface="宋体" panose="02010600030101010101" pitchFamily="2" charset="-122"/>
              </a:rPr>
              <a:t>a</a:t>
            </a:r>
            <a:r>
              <a:rPr lang="en-US" altLang="zh-CN">
                <a:solidFill>
                  <a:srgbClr val="CC0000"/>
                </a:solidFill>
                <a:ea typeface="宋体" panose="02010600030101010101" pitchFamily="2" charset="-122"/>
              </a:rPr>
              <a:t>: four external connections</a:t>
            </a:r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3736975" y="1447800"/>
            <a:ext cx="573088" cy="249238"/>
            <a:chOff x="6667" y="7209"/>
            <a:chExt cx="1119" cy="579"/>
          </a:xfrm>
        </p:grpSpPr>
        <p:sp>
          <p:nvSpPr>
            <p:cNvPr id="5355" name="Line 7"/>
            <p:cNvSpPr>
              <a:spLocks noChangeShapeType="1"/>
            </p:cNvSpPr>
            <p:nvPr/>
          </p:nvSpPr>
          <p:spPr bwMode="auto">
            <a:xfrm flipH="1">
              <a:off x="6677" y="733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56" name="Line 8"/>
            <p:cNvSpPr>
              <a:spLocks noChangeShapeType="1"/>
            </p:cNvSpPr>
            <p:nvPr/>
          </p:nvSpPr>
          <p:spPr bwMode="auto">
            <a:xfrm flipH="1">
              <a:off x="6667" y="766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57" name="Line 9"/>
            <p:cNvSpPr>
              <a:spLocks noChangeShapeType="1"/>
            </p:cNvSpPr>
            <p:nvPr/>
          </p:nvSpPr>
          <p:spPr bwMode="auto">
            <a:xfrm flipH="1">
              <a:off x="7643" y="7498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58" name="Oval 10"/>
            <p:cNvSpPr>
              <a:spLocks noChangeArrowheads="1"/>
            </p:cNvSpPr>
            <p:nvPr/>
          </p:nvSpPr>
          <p:spPr bwMode="auto">
            <a:xfrm>
              <a:off x="7563" y="745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59" name="Freeform 11"/>
            <p:cNvSpPr>
              <a:spLocks/>
            </p:cNvSpPr>
            <p:nvPr/>
          </p:nvSpPr>
          <p:spPr bwMode="auto">
            <a:xfrm>
              <a:off x="6867" y="7209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127" name="Group 12"/>
          <p:cNvGrpSpPr>
            <a:grpSpLocks/>
          </p:cNvGrpSpPr>
          <p:nvPr/>
        </p:nvGrpSpPr>
        <p:grpSpPr bwMode="auto">
          <a:xfrm>
            <a:off x="3733800" y="1798638"/>
            <a:ext cx="571500" cy="250825"/>
            <a:chOff x="6667" y="7209"/>
            <a:chExt cx="1119" cy="579"/>
          </a:xfrm>
        </p:grpSpPr>
        <p:sp>
          <p:nvSpPr>
            <p:cNvPr id="5350" name="Line 13"/>
            <p:cNvSpPr>
              <a:spLocks noChangeShapeType="1"/>
            </p:cNvSpPr>
            <p:nvPr/>
          </p:nvSpPr>
          <p:spPr bwMode="auto">
            <a:xfrm flipH="1">
              <a:off x="6677" y="733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51" name="Line 14"/>
            <p:cNvSpPr>
              <a:spLocks noChangeShapeType="1"/>
            </p:cNvSpPr>
            <p:nvPr/>
          </p:nvSpPr>
          <p:spPr bwMode="auto">
            <a:xfrm flipH="1">
              <a:off x="6667" y="766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52" name="Line 15"/>
            <p:cNvSpPr>
              <a:spLocks noChangeShapeType="1"/>
            </p:cNvSpPr>
            <p:nvPr/>
          </p:nvSpPr>
          <p:spPr bwMode="auto">
            <a:xfrm flipH="1">
              <a:off x="7643" y="7498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53" name="Oval 16"/>
            <p:cNvSpPr>
              <a:spLocks noChangeArrowheads="1"/>
            </p:cNvSpPr>
            <p:nvPr/>
          </p:nvSpPr>
          <p:spPr bwMode="auto">
            <a:xfrm>
              <a:off x="7563" y="745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54" name="Freeform 17"/>
            <p:cNvSpPr>
              <a:spLocks/>
            </p:cNvSpPr>
            <p:nvPr/>
          </p:nvSpPr>
          <p:spPr bwMode="auto">
            <a:xfrm>
              <a:off x="6867" y="7209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128" name="Group 18"/>
          <p:cNvGrpSpPr>
            <a:grpSpLocks/>
          </p:cNvGrpSpPr>
          <p:nvPr/>
        </p:nvGrpSpPr>
        <p:grpSpPr bwMode="auto">
          <a:xfrm>
            <a:off x="4302125" y="1624013"/>
            <a:ext cx="571500" cy="250825"/>
            <a:chOff x="6643" y="8446"/>
            <a:chExt cx="1114" cy="579"/>
          </a:xfrm>
        </p:grpSpPr>
        <p:sp>
          <p:nvSpPr>
            <p:cNvPr id="5345" name="AutoShape 19"/>
            <p:cNvSpPr>
              <a:spLocks noChangeArrowheads="1"/>
            </p:cNvSpPr>
            <p:nvPr/>
          </p:nvSpPr>
          <p:spPr bwMode="auto">
            <a:xfrm>
              <a:off x="6847" y="8446"/>
              <a:ext cx="690" cy="579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46" name="Line 20"/>
            <p:cNvSpPr>
              <a:spLocks noChangeShapeType="1"/>
            </p:cNvSpPr>
            <p:nvPr/>
          </p:nvSpPr>
          <p:spPr bwMode="auto">
            <a:xfrm flipH="1">
              <a:off x="6651" y="856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47" name="Line 21"/>
            <p:cNvSpPr>
              <a:spLocks noChangeShapeType="1"/>
            </p:cNvSpPr>
            <p:nvPr/>
          </p:nvSpPr>
          <p:spPr bwMode="auto">
            <a:xfrm flipH="1">
              <a:off x="6643" y="889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48" name="Line 22"/>
            <p:cNvSpPr>
              <a:spLocks noChangeShapeType="1"/>
            </p:cNvSpPr>
            <p:nvPr/>
          </p:nvSpPr>
          <p:spPr bwMode="auto">
            <a:xfrm flipH="1">
              <a:off x="7614" y="8739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49" name="Oval 23"/>
            <p:cNvSpPr>
              <a:spLocks noChangeArrowheads="1"/>
            </p:cNvSpPr>
            <p:nvPr/>
          </p:nvSpPr>
          <p:spPr bwMode="auto">
            <a:xfrm>
              <a:off x="7535" y="870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5129" name="Group 24"/>
          <p:cNvGrpSpPr>
            <a:grpSpLocks/>
          </p:cNvGrpSpPr>
          <p:nvPr/>
        </p:nvGrpSpPr>
        <p:grpSpPr bwMode="auto">
          <a:xfrm>
            <a:off x="3736975" y="2181225"/>
            <a:ext cx="571500" cy="250825"/>
            <a:chOff x="6643" y="8446"/>
            <a:chExt cx="1114" cy="579"/>
          </a:xfrm>
        </p:grpSpPr>
        <p:sp>
          <p:nvSpPr>
            <p:cNvPr id="5340" name="AutoShape 25"/>
            <p:cNvSpPr>
              <a:spLocks noChangeArrowheads="1"/>
            </p:cNvSpPr>
            <p:nvPr/>
          </p:nvSpPr>
          <p:spPr bwMode="auto">
            <a:xfrm>
              <a:off x="6847" y="8446"/>
              <a:ext cx="690" cy="579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41" name="Line 26"/>
            <p:cNvSpPr>
              <a:spLocks noChangeShapeType="1"/>
            </p:cNvSpPr>
            <p:nvPr/>
          </p:nvSpPr>
          <p:spPr bwMode="auto">
            <a:xfrm flipH="1">
              <a:off x="6651" y="856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42" name="Line 27"/>
            <p:cNvSpPr>
              <a:spLocks noChangeShapeType="1"/>
            </p:cNvSpPr>
            <p:nvPr/>
          </p:nvSpPr>
          <p:spPr bwMode="auto">
            <a:xfrm flipH="1">
              <a:off x="6643" y="889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43" name="Line 28"/>
            <p:cNvSpPr>
              <a:spLocks noChangeShapeType="1"/>
            </p:cNvSpPr>
            <p:nvPr/>
          </p:nvSpPr>
          <p:spPr bwMode="auto">
            <a:xfrm flipH="1">
              <a:off x="7614" y="8739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44" name="Oval 29"/>
            <p:cNvSpPr>
              <a:spLocks noChangeArrowheads="1"/>
            </p:cNvSpPr>
            <p:nvPr/>
          </p:nvSpPr>
          <p:spPr bwMode="auto">
            <a:xfrm>
              <a:off x="7535" y="870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5130" name="Group 30"/>
          <p:cNvGrpSpPr>
            <a:grpSpLocks/>
          </p:cNvGrpSpPr>
          <p:nvPr/>
        </p:nvGrpSpPr>
        <p:grpSpPr bwMode="auto">
          <a:xfrm>
            <a:off x="3736975" y="2532063"/>
            <a:ext cx="571500" cy="249237"/>
            <a:chOff x="6643" y="8446"/>
            <a:chExt cx="1114" cy="579"/>
          </a:xfrm>
        </p:grpSpPr>
        <p:sp>
          <p:nvSpPr>
            <p:cNvPr id="5335" name="AutoShape 31"/>
            <p:cNvSpPr>
              <a:spLocks noChangeArrowheads="1"/>
            </p:cNvSpPr>
            <p:nvPr/>
          </p:nvSpPr>
          <p:spPr bwMode="auto">
            <a:xfrm>
              <a:off x="6847" y="8446"/>
              <a:ext cx="690" cy="579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6" name="Line 32"/>
            <p:cNvSpPr>
              <a:spLocks noChangeShapeType="1"/>
            </p:cNvSpPr>
            <p:nvPr/>
          </p:nvSpPr>
          <p:spPr bwMode="auto">
            <a:xfrm flipH="1">
              <a:off x="6651" y="856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7" name="Line 33"/>
            <p:cNvSpPr>
              <a:spLocks noChangeShapeType="1"/>
            </p:cNvSpPr>
            <p:nvPr/>
          </p:nvSpPr>
          <p:spPr bwMode="auto">
            <a:xfrm flipH="1">
              <a:off x="6643" y="889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8" name="Line 34"/>
            <p:cNvSpPr>
              <a:spLocks noChangeShapeType="1"/>
            </p:cNvSpPr>
            <p:nvPr/>
          </p:nvSpPr>
          <p:spPr bwMode="auto">
            <a:xfrm flipH="1">
              <a:off x="7614" y="8739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9" name="Oval 35"/>
            <p:cNvSpPr>
              <a:spLocks noChangeArrowheads="1"/>
            </p:cNvSpPr>
            <p:nvPr/>
          </p:nvSpPr>
          <p:spPr bwMode="auto">
            <a:xfrm>
              <a:off x="7535" y="870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5131" name="Group 36"/>
          <p:cNvGrpSpPr>
            <a:grpSpLocks/>
          </p:cNvGrpSpPr>
          <p:nvPr/>
        </p:nvGrpSpPr>
        <p:grpSpPr bwMode="auto">
          <a:xfrm>
            <a:off x="4310063" y="2363788"/>
            <a:ext cx="571500" cy="249237"/>
            <a:chOff x="6667" y="7209"/>
            <a:chExt cx="1119" cy="579"/>
          </a:xfrm>
        </p:grpSpPr>
        <p:sp>
          <p:nvSpPr>
            <p:cNvPr id="5330" name="Line 37"/>
            <p:cNvSpPr>
              <a:spLocks noChangeShapeType="1"/>
            </p:cNvSpPr>
            <p:nvPr/>
          </p:nvSpPr>
          <p:spPr bwMode="auto">
            <a:xfrm flipH="1">
              <a:off x="6677" y="733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1" name="Line 38"/>
            <p:cNvSpPr>
              <a:spLocks noChangeShapeType="1"/>
            </p:cNvSpPr>
            <p:nvPr/>
          </p:nvSpPr>
          <p:spPr bwMode="auto">
            <a:xfrm flipH="1">
              <a:off x="6667" y="766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2" name="Line 39"/>
            <p:cNvSpPr>
              <a:spLocks noChangeShapeType="1"/>
            </p:cNvSpPr>
            <p:nvPr/>
          </p:nvSpPr>
          <p:spPr bwMode="auto">
            <a:xfrm flipH="1">
              <a:off x="7643" y="7498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3" name="Oval 40"/>
            <p:cNvSpPr>
              <a:spLocks noChangeArrowheads="1"/>
            </p:cNvSpPr>
            <p:nvPr/>
          </p:nvSpPr>
          <p:spPr bwMode="auto">
            <a:xfrm>
              <a:off x="7563" y="745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" name="Freeform 41"/>
            <p:cNvSpPr>
              <a:spLocks/>
            </p:cNvSpPr>
            <p:nvPr/>
          </p:nvSpPr>
          <p:spPr bwMode="auto">
            <a:xfrm>
              <a:off x="6867" y="7209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132" name="Group 42"/>
          <p:cNvGrpSpPr>
            <a:grpSpLocks/>
          </p:cNvGrpSpPr>
          <p:nvPr/>
        </p:nvGrpSpPr>
        <p:grpSpPr bwMode="auto">
          <a:xfrm>
            <a:off x="4884738" y="1998663"/>
            <a:ext cx="593725" cy="250825"/>
            <a:chOff x="6672" y="2616"/>
            <a:chExt cx="1160" cy="579"/>
          </a:xfrm>
        </p:grpSpPr>
        <p:sp>
          <p:nvSpPr>
            <p:cNvPr id="5326" name="Freeform 43"/>
            <p:cNvSpPr>
              <a:spLocks/>
            </p:cNvSpPr>
            <p:nvPr/>
          </p:nvSpPr>
          <p:spPr bwMode="auto">
            <a:xfrm>
              <a:off x="6876" y="2616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327" name="Line 44"/>
            <p:cNvSpPr>
              <a:spLocks noChangeShapeType="1"/>
            </p:cNvSpPr>
            <p:nvPr/>
          </p:nvSpPr>
          <p:spPr bwMode="auto">
            <a:xfrm flipH="1">
              <a:off x="6682" y="2739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8" name="Line 45"/>
            <p:cNvSpPr>
              <a:spLocks noChangeShapeType="1"/>
            </p:cNvSpPr>
            <p:nvPr/>
          </p:nvSpPr>
          <p:spPr bwMode="auto">
            <a:xfrm flipH="1">
              <a:off x="6672" y="3069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" name="Line 46"/>
            <p:cNvSpPr>
              <a:spLocks noChangeShapeType="1"/>
            </p:cNvSpPr>
            <p:nvPr/>
          </p:nvSpPr>
          <p:spPr bwMode="auto">
            <a:xfrm flipH="1">
              <a:off x="7568" y="290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133" name="Group 47"/>
          <p:cNvGrpSpPr>
            <a:grpSpLocks/>
          </p:cNvGrpSpPr>
          <p:nvPr/>
        </p:nvGrpSpPr>
        <p:grpSpPr bwMode="auto">
          <a:xfrm>
            <a:off x="5468938" y="2003425"/>
            <a:ext cx="452437" cy="246063"/>
            <a:chOff x="6787" y="5804"/>
            <a:chExt cx="885" cy="568"/>
          </a:xfrm>
        </p:grpSpPr>
        <p:sp>
          <p:nvSpPr>
            <p:cNvPr id="5322" name="AutoShape 48"/>
            <p:cNvSpPr>
              <a:spLocks noChangeArrowheads="1"/>
            </p:cNvSpPr>
            <p:nvPr/>
          </p:nvSpPr>
          <p:spPr bwMode="auto">
            <a:xfrm rot="5400000">
              <a:off x="6948" y="5850"/>
              <a:ext cx="568" cy="47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3" name="Line 49"/>
            <p:cNvSpPr>
              <a:spLocks noChangeShapeType="1"/>
            </p:cNvSpPr>
            <p:nvPr/>
          </p:nvSpPr>
          <p:spPr bwMode="auto">
            <a:xfrm flipH="1">
              <a:off x="6787" y="6085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4" name="Line 50"/>
            <p:cNvSpPr>
              <a:spLocks noChangeShapeType="1"/>
            </p:cNvSpPr>
            <p:nvPr/>
          </p:nvSpPr>
          <p:spPr bwMode="auto">
            <a:xfrm flipH="1">
              <a:off x="7548" y="6083"/>
              <a:ext cx="1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5" name="Oval 51"/>
            <p:cNvSpPr>
              <a:spLocks noChangeArrowheads="1"/>
            </p:cNvSpPr>
            <p:nvPr/>
          </p:nvSpPr>
          <p:spPr bwMode="auto">
            <a:xfrm>
              <a:off x="7473" y="6043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5134" name="Line 52"/>
          <p:cNvSpPr>
            <a:spLocks noChangeShapeType="1"/>
          </p:cNvSpPr>
          <p:nvPr/>
        </p:nvSpPr>
        <p:spPr bwMode="auto">
          <a:xfrm>
            <a:off x="4305300" y="1571625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5" name="Line 53"/>
          <p:cNvSpPr>
            <a:spLocks noChangeShapeType="1"/>
          </p:cNvSpPr>
          <p:nvPr/>
        </p:nvSpPr>
        <p:spPr bwMode="auto">
          <a:xfrm>
            <a:off x="4302125" y="1822450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6" name="Line 54"/>
          <p:cNvSpPr>
            <a:spLocks noChangeShapeType="1"/>
          </p:cNvSpPr>
          <p:nvPr/>
        </p:nvSpPr>
        <p:spPr bwMode="auto">
          <a:xfrm>
            <a:off x="4314825" y="2312988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7" name="Line 55"/>
          <p:cNvSpPr>
            <a:spLocks noChangeShapeType="1"/>
          </p:cNvSpPr>
          <p:nvPr/>
        </p:nvSpPr>
        <p:spPr bwMode="auto">
          <a:xfrm>
            <a:off x="4314825" y="2560638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8" name="Line 56"/>
          <p:cNvSpPr>
            <a:spLocks noChangeShapeType="1"/>
          </p:cNvSpPr>
          <p:nvPr/>
        </p:nvSpPr>
        <p:spPr bwMode="auto">
          <a:xfrm>
            <a:off x="4883150" y="1751013"/>
            <a:ext cx="0" cy="296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9" name="Line 57"/>
          <p:cNvSpPr>
            <a:spLocks noChangeShapeType="1"/>
          </p:cNvSpPr>
          <p:nvPr/>
        </p:nvSpPr>
        <p:spPr bwMode="auto">
          <a:xfrm flipH="1">
            <a:off x="4879975" y="2193925"/>
            <a:ext cx="317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0" name="Text Box 58"/>
          <p:cNvSpPr txBox="1">
            <a:spLocks noChangeArrowheads="1"/>
          </p:cNvSpPr>
          <p:nvPr/>
        </p:nvSpPr>
        <p:spPr bwMode="auto">
          <a:xfrm>
            <a:off x="3843338" y="1408113"/>
            <a:ext cx="3000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5141" name="Text Box 59"/>
          <p:cNvSpPr txBox="1">
            <a:spLocks noChangeArrowheads="1"/>
          </p:cNvSpPr>
          <p:nvPr/>
        </p:nvSpPr>
        <p:spPr bwMode="auto">
          <a:xfrm>
            <a:off x="3838575" y="176371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5142" name="Text Box 60"/>
          <p:cNvSpPr txBox="1">
            <a:spLocks noChangeArrowheads="1"/>
          </p:cNvSpPr>
          <p:nvPr/>
        </p:nvSpPr>
        <p:spPr bwMode="auto">
          <a:xfrm>
            <a:off x="3835400" y="2141538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5143" name="Text Box 61"/>
          <p:cNvSpPr txBox="1">
            <a:spLocks noChangeArrowheads="1"/>
          </p:cNvSpPr>
          <p:nvPr/>
        </p:nvSpPr>
        <p:spPr bwMode="auto">
          <a:xfrm>
            <a:off x="3838575" y="2493963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5144" name="Text Box 62"/>
          <p:cNvSpPr txBox="1">
            <a:spLocks noChangeArrowheads="1"/>
          </p:cNvSpPr>
          <p:nvPr/>
        </p:nvSpPr>
        <p:spPr bwMode="auto">
          <a:xfrm>
            <a:off x="4394200" y="1587500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5145" name="Text Box 63"/>
          <p:cNvSpPr txBox="1">
            <a:spLocks noChangeArrowheads="1"/>
          </p:cNvSpPr>
          <p:nvPr/>
        </p:nvSpPr>
        <p:spPr bwMode="auto">
          <a:xfrm>
            <a:off x="4411663" y="2327275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5146" name="Text Box 64"/>
          <p:cNvSpPr txBox="1">
            <a:spLocks noChangeArrowheads="1"/>
          </p:cNvSpPr>
          <p:nvPr/>
        </p:nvSpPr>
        <p:spPr bwMode="auto">
          <a:xfrm>
            <a:off x="4984750" y="1955800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7</a:t>
            </a:r>
          </a:p>
        </p:txBody>
      </p:sp>
      <p:sp>
        <p:nvSpPr>
          <p:cNvPr id="5147" name="Text Box 65"/>
          <p:cNvSpPr txBox="1">
            <a:spLocks noChangeArrowheads="1"/>
          </p:cNvSpPr>
          <p:nvPr/>
        </p:nvSpPr>
        <p:spPr bwMode="auto">
          <a:xfrm>
            <a:off x="5492750" y="196691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478274" name="Rectangle 66"/>
          <p:cNvSpPr>
            <a:spLocks noChangeArrowheads="1"/>
          </p:cNvSpPr>
          <p:nvPr/>
        </p:nvSpPr>
        <p:spPr bwMode="auto">
          <a:xfrm>
            <a:off x="7011988" y="4002088"/>
            <a:ext cx="1524000" cy="1525587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275" name="Rectangle 67"/>
          <p:cNvSpPr>
            <a:spLocks noChangeArrowheads="1"/>
          </p:cNvSpPr>
          <p:nvPr/>
        </p:nvSpPr>
        <p:spPr bwMode="auto">
          <a:xfrm>
            <a:off x="6054725" y="4256088"/>
            <a:ext cx="522288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276" name="AutoShape 68"/>
          <p:cNvSpPr>
            <a:spLocks noChangeArrowheads="1"/>
          </p:cNvSpPr>
          <p:nvPr/>
        </p:nvSpPr>
        <p:spPr bwMode="auto">
          <a:xfrm>
            <a:off x="6156325" y="4321175"/>
            <a:ext cx="354013" cy="2508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277" name="Line 69"/>
          <p:cNvSpPr>
            <a:spLocks noChangeShapeType="1"/>
          </p:cNvSpPr>
          <p:nvPr/>
        </p:nvSpPr>
        <p:spPr bwMode="auto">
          <a:xfrm flipH="1">
            <a:off x="6054725" y="4375150"/>
            <a:ext cx="106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78" name="Line 70"/>
          <p:cNvSpPr>
            <a:spLocks noChangeShapeType="1"/>
          </p:cNvSpPr>
          <p:nvPr/>
        </p:nvSpPr>
        <p:spPr bwMode="auto">
          <a:xfrm flipH="1">
            <a:off x="6051550" y="4518025"/>
            <a:ext cx="106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79" name="Line 71"/>
          <p:cNvSpPr>
            <a:spLocks noChangeShapeType="1"/>
          </p:cNvSpPr>
          <p:nvPr/>
        </p:nvSpPr>
        <p:spPr bwMode="auto">
          <a:xfrm flipH="1">
            <a:off x="6548438" y="4448175"/>
            <a:ext cx="746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80" name="Oval 72"/>
          <p:cNvSpPr>
            <a:spLocks noChangeArrowheads="1"/>
          </p:cNvSpPr>
          <p:nvPr/>
        </p:nvSpPr>
        <p:spPr bwMode="auto">
          <a:xfrm>
            <a:off x="6508750" y="4433888"/>
            <a:ext cx="44450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281" name="Text Box 73"/>
          <p:cNvSpPr txBox="1">
            <a:spLocks noChangeArrowheads="1"/>
          </p:cNvSpPr>
          <p:nvPr/>
        </p:nvSpPr>
        <p:spPr bwMode="auto">
          <a:xfrm>
            <a:off x="6137275" y="4294188"/>
            <a:ext cx="228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478282" name="Rectangle 74"/>
          <p:cNvSpPr>
            <a:spLocks noChangeArrowheads="1"/>
          </p:cNvSpPr>
          <p:nvPr/>
        </p:nvSpPr>
        <p:spPr bwMode="auto">
          <a:xfrm>
            <a:off x="6057900" y="4848225"/>
            <a:ext cx="523875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283" name="Line 75"/>
          <p:cNvSpPr>
            <a:spLocks noChangeShapeType="1"/>
          </p:cNvSpPr>
          <p:nvPr/>
        </p:nvSpPr>
        <p:spPr bwMode="auto">
          <a:xfrm flipH="1">
            <a:off x="6056313" y="4973638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84" name="Line 76"/>
          <p:cNvSpPr>
            <a:spLocks noChangeShapeType="1"/>
          </p:cNvSpPr>
          <p:nvPr/>
        </p:nvSpPr>
        <p:spPr bwMode="auto">
          <a:xfrm flipH="1">
            <a:off x="6051550" y="5114925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85" name="Line 77"/>
          <p:cNvSpPr>
            <a:spLocks noChangeShapeType="1"/>
          </p:cNvSpPr>
          <p:nvPr/>
        </p:nvSpPr>
        <p:spPr bwMode="auto">
          <a:xfrm flipH="1">
            <a:off x="6551613" y="5045075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86" name="Oval 78"/>
          <p:cNvSpPr>
            <a:spLocks noChangeArrowheads="1"/>
          </p:cNvSpPr>
          <p:nvPr/>
        </p:nvSpPr>
        <p:spPr bwMode="auto">
          <a:xfrm>
            <a:off x="6510338" y="5026025"/>
            <a:ext cx="44450" cy="365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287" name="Freeform 79"/>
          <p:cNvSpPr>
            <a:spLocks/>
          </p:cNvSpPr>
          <p:nvPr/>
        </p:nvSpPr>
        <p:spPr bwMode="auto">
          <a:xfrm>
            <a:off x="6154738" y="4919663"/>
            <a:ext cx="357187" cy="249237"/>
          </a:xfrm>
          <a:custGeom>
            <a:avLst/>
            <a:gdLst>
              <a:gd name="T0" fmla="*/ 3577 w 699"/>
              <a:gd name="T1" fmla="*/ 0 h 579"/>
              <a:gd name="T2" fmla="*/ 154321 w 699"/>
              <a:gd name="T3" fmla="*/ 0 h 579"/>
              <a:gd name="T4" fmla="*/ 274405 w 699"/>
              <a:gd name="T5" fmla="*/ 40033 h 579"/>
              <a:gd name="T6" fmla="*/ 357187 w 699"/>
              <a:gd name="T7" fmla="*/ 123112 h 579"/>
              <a:gd name="T8" fmla="*/ 280537 w 699"/>
              <a:gd name="T9" fmla="*/ 206621 h 579"/>
              <a:gd name="T10" fmla="*/ 154321 w 699"/>
              <a:gd name="T11" fmla="*/ 249237 h 579"/>
              <a:gd name="T12" fmla="*/ 0 w 699"/>
              <a:gd name="T13" fmla="*/ 249237 h 579"/>
              <a:gd name="T14" fmla="*/ 41902 w 699"/>
              <a:gd name="T15" fmla="*/ 181655 h 579"/>
              <a:gd name="T16" fmla="*/ 56210 w 699"/>
              <a:gd name="T17" fmla="*/ 123112 h 579"/>
              <a:gd name="T18" fmla="*/ 41902 w 699"/>
              <a:gd name="T19" fmla="*/ 61556 h 579"/>
              <a:gd name="T20" fmla="*/ 3577 w 699"/>
              <a:gd name="T21" fmla="*/ 0 h 57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78288" name="Text Box 80"/>
          <p:cNvSpPr txBox="1">
            <a:spLocks noChangeArrowheads="1"/>
          </p:cNvSpPr>
          <p:nvPr/>
        </p:nvSpPr>
        <p:spPr bwMode="auto">
          <a:xfrm>
            <a:off x="6165850" y="4895850"/>
            <a:ext cx="2270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478289" name="Rectangle 81"/>
          <p:cNvSpPr>
            <a:spLocks noChangeArrowheads="1"/>
          </p:cNvSpPr>
          <p:nvPr/>
        </p:nvSpPr>
        <p:spPr bwMode="auto">
          <a:xfrm>
            <a:off x="7131050" y="4256088"/>
            <a:ext cx="522288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290" name="AutoShape 82"/>
          <p:cNvSpPr>
            <a:spLocks noChangeArrowheads="1"/>
          </p:cNvSpPr>
          <p:nvPr/>
        </p:nvSpPr>
        <p:spPr bwMode="auto">
          <a:xfrm>
            <a:off x="7231063" y="4321175"/>
            <a:ext cx="355600" cy="2508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291" name="Line 83"/>
          <p:cNvSpPr>
            <a:spLocks noChangeShapeType="1"/>
          </p:cNvSpPr>
          <p:nvPr/>
        </p:nvSpPr>
        <p:spPr bwMode="auto">
          <a:xfrm flipH="1">
            <a:off x="7131050" y="4375150"/>
            <a:ext cx="104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92" name="Line 84"/>
          <p:cNvSpPr>
            <a:spLocks noChangeShapeType="1"/>
          </p:cNvSpPr>
          <p:nvPr/>
        </p:nvSpPr>
        <p:spPr bwMode="auto">
          <a:xfrm flipH="1">
            <a:off x="7127875" y="4518025"/>
            <a:ext cx="104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93" name="Line 85"/>
          <p:cNvSpPr>
            <a:spLocks noChangeShapeType="1"/>
          </p:cNvSpPr>
          <p:nvPr/>
        </p:nvSpPr>
        <p:spPr bwMode="auto">
          <a:xfrm flipH="1">
            <a:off x="7624763" y="4448175"/>
            <a:ext cx="746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94" name="Oval 86"/>
          <p:cNvSpPr>
            <a:spLocks noChangeArrowheads="1"/>
          </p:cNvSpPr>
          <p:nvPr/>
        </p:nvSpPr>
        <p:spPr bwMode="auto">
          <a:xfrm>
            <a:off x="7585075" y="4433888"/>
            <a:ext cx="42863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295" name="Text Box 87"/>
          <p:cNvSpPr txBox="1">
            <a:spLocks noChangeArrowheads="1"/>
          </p:cNvSpPr>
          <p:nvPr/>
        </p:nvSpPr>
        <p:spPr bwMode="auto">
          <a:xfrm>
            <a:off x="7223125" y="4294188"/>
            <a:ext cx="2270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478296" name="Rectangle 88"/>
          <p:cNvSpPr>
            <a:spLocks noChangeArrowheads="1"/>
          </p:cNvSpPr>
          <p:nvPr/>
        </p:nvSpPr>
        <p:spPr bwMode="auto">
          <a:xfrm>
            <a:off x="5356225" y="4256088"/>
            <a:ext cx="522288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297" name="AutoShape 89"/>
          <p:cNvSpPr>
            <a:spLocks noChangeArrowheads="1"/>
          </p:cNvSpPr>
          <p:nvPr/>
        </p:nvSpPr>
        <p:spPr bwMode="auto">
          <a:xfrm rot="5400000">
            <a:off x="5491162" y="4348163"/>
            <a:ext cx="246063" cy="2428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298" name="Line 90"/>
          <p:cNvSpPr>
            <a:spLocks noChangeShapeType="1"/>
          </p:cNvSpPr>
          <p:nvPr/>
        </p:nvSpPr>
        <p:spPr bwMode="auto">
          <a:xfrm flipH="1">
            <a:off x="5386388" y="4467225"/>
            <a:ext cx="106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99" name="Line 91"/>
          <p:cNvSpPr>
            <a:spLocks noChangeShapeType="1"/>
          </p:cNvSpPr>
          <p:nvPr/>
        </p:nvSpPr>
        <p:spPr bwMode="auto">
          <a:xfrm flipH="1">
            <a:off x="5776913" y="4467225"/>
            <a:ext cx="63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00" name="Oval 92"/>
          <p:cNvSpPr>
            <a:spLocks noChangeArrowheads="1"/>
          </p:cNvSpPr>
          <p:nvPr/>
        </p:nvSpPr>
        <p:spPr bwMode="auto">
          <a:xfrm>
            <a:off x="5737225" y="4449763"/>
            <a:ext cx="44450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01" name="Text Box 93"/>
          <p:cNvSpPr txBox="1">
            <a:spLocks noChangeArrowheads="1"/>
          </p:cNvSpPr>
          <p:nvPr/>
        </p:nvSpPr>
        <p:spPr bwMode="auto">
          <a:xfrm>
            <a:off x="5405438" y="4310063"/>
            <a:ext cx="2286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478302" name="Rectangle 94"/>
          <p:cNvSpPr>
            <a:spLocks noChangeArrowheads="1"/>
          </p:cNvSpPr>
          <p:nvPr/>
        </p:nvSpPr>
        <p:spPr bwMode="auto">
          <a:xfrm>
            <a:off x="5364163" y="4848225"/>
            <a:ext cx="522287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03" name="Freeform 95"/>
          <p:cNvSpPr>
            <a:spLocks/>
          </p:cNvSpPr>
          <p:nvPr/>
        </p:nvSpPr>
        <p:spPr bwMode="auto">
          <a:xfrm>
            <a:off x="5459413" y="4927600"/>
            <a:ext cx="358775" cy="250825"/>
          </a:xfrm>
          <a:custGeom>
            <a:avLst/>
            <a:gdLst>
              <a:gd name="T0" fmla="*/ 3593 w 699"/>
              <a:gd name="T1" fmla="*/ 0 h 579"/>
              <a:gd name="T2" fmla="*/ 155007 w 699"/>
              <a:gd name="T3" fmla="*/ 0 h 579"/>
              <a:gd name="T4" fmla="*/ 275625 w 699"/>
              <a:gd name="T5" fmla="*/ 40288 h 579"/>
              <a:gd name="T6" fmla="*/ 358775 w 699"/>
              <a:gd name="T7" fmla="*/ 123896 h 579"/>
              <a:gd name="T8" fmla="*/ 281785 w 699"/>
              <a:gd name="T9" fmla="*/ 207938 h 579"/>
              <a:gd name="T10" fmla="*/ 155007 w 699"/>
              <a:gd name="T11" fmla="*/ 250825 h 579"/>
              <a:gd name="T12" fmla="*/ 0 w 699"/>
              <a:gd name="T13" fmla="*/ 250825 h 579"/>
              <a:gd name="T14" fmla="*/ 42088 w 699"/>
              <a:gd name="T15" fmla="*/ 182812 h 579"/>
              <a:gd name="T16" fmla="*/ 56460 w 699"/>
              <a:gd name="T17" fmla="*/ 123896 h 579"/>
              <a:gd name="T18" fmla="*/ 42088 w 699"/>
              <a:gd name="T19" fmla="*/ 61948 h 579"/>
              <a:gd name="T20" fmla="*/ 3593 w 699"/>
              <a:gd name="T21" fmla="*/ 0 h 57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78304" name="Line 96"/>
          <p:cNvSpPr>
            <a:spLocks noChangeShapeType="1"/>
          </p:cNvSpPr>
          <p:nvPr/>
        </p:nvSpPr>
        <p:spPr bwMode="auto">
          <a:xfrm flipH="1">
            <a:off x="5360988" y="4981575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05" name="Line 97"/>
          <p:cNvSpPr>
            <a:spLocks noChangeShapeType="1"/>
          </p:cNvSpPr>
          <p:nvPr/>
        </p:nvSpPr>
        <p:spPr bwMode="auto">
          <a:xfrm flipH="1">
            <a:off x="5356225" y="5124450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06" name="Line 98"/>
          <p:cNvSpPr>
            <a:spLocks noChangeShapeType="1"/>
          </p:cNvSpPr>
          <p:nvPr/>
        </p:nvSpPr>
        <p:spPr bwMode="auto">
          <a:xfrm flipH="1">
            <a:off x="5815013" y="5053013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07" name="Text Box 99"/>
          <p:cNvSpPr txBox="1">
            <a:spLocks noChangeArrowheads="1"/>
          </p:cNvSpPr>
          <p:nvPr/>
        </p:nvSpPr>
        <p:spPr bwMode="auto">
          <a:xfrm>
            <a:off x="5467350" y="4891088"/>
            <a:ext cx="2254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7</a:t>
            </a:r>
          </a:p>
        </p:txBody>
      </p:sp>
      <p:sp>
        <p:nvSpPr>
          <p:cNvPr id="478308" name="Rectangle 100"/>
          <p:cNvSpPr>
            <a:spLocks noChangeArrowheads="1"/>
          </p:cNvSpPr>
          <p:nvPr/>
        </p:nvSpPr>
        <p:spPr bwMode="auto">
          <a:xfrm>
            <a:off x="7829550" y="4848225"/>
            <a:ext cx="522288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09" name="Line 101"/>
          <p:cNvSpPr>
            <a:spLocks noChangeShapeType="1"/>
          </p:cNvSpPr>
          <p:nvPr/>
        </p:nvSpPr>
        <p:spPr bwMode="auto">
          <a:xfrm flipH="1">
            <a:off x="7827963" y="4973638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10" name="Line 102"/>
          <p:cNvSpPr>
            <a:spLocks noChangeShapeType="1"/>
          </p:cNvSpPr>
          <p:nvPr/>
        </p:nvSpPr>
        <p:spPr bwMode="auto">
          <a:xfrm flipH="1">
            <a:off x="7823200" y="5114925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11" name="Line 103"/>
          <p:cNvSpPr>
            <a:spLocks noChangeShapeType="1"/>
          </p:cNvSpPr>
          <p:nvPr/>
        </p:nvSpPr>
        <p:spPr bwMode="auto">
          <a:xfrm flipH="1">
            <a:off x="8321675" y="5045075"/>
            <a:ext cx="746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12" name="Oval 104"/>
          <p:cNvSpPr>
            <a:spLocks noChangeArrowheads="1"/>
          </p:cNvSpPr>
          <p:nvPr/>
        </p:nvSpPr>
        <p:spPr bwMode="auto">
          <a:xfrm>
            <a:off x="8281988" y="5026025"/>
            <a:ext cx="42862" cy="365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13" name="Freeform 105"/>
          <p:cNvSpPr>
            <a:spLocks/>
          </p:cNvSpPr>
          <p:nvPr/>
        </p:nvSpPr>
        <p:spPr bwMode="auto">
          <a:xfrm>
            <a:off x="7924800" y="4919663"/>
            <a:ext cx="358775" cy="249237"/>
          </a:xfrm>
          <a:custGeom>
            <a:avLst/>
            <a:gdLst>
              <a:gd name="T0" fmla="*/ 3593 w 699"/>
              <a:gd name="T1" fmla="*/ 0 h 579"/>
              <a:gd name="T2" fmla="*/ 155007 w 699"/>
              <a:gd name="T3" fmla="*/ 0 h 579"/>
              <a:gd name="T4" fmla="*/ 275625 w 699"/>
              <a:gd name="T5" fmla="*/ 40033 h 579"/>
              <a:gd name="T6" fmla="*/ 358775 w 699"/>
              <a:gd name="T7" fmla="*/ 123112 h 579"/>
              <a:gd name="T8" fmla="*/ 281785 w 699"/>
              <a:gd name="T9" fmla="*/ 206621 h 579"/>
              <a:gd name="T10" fmla="*/ 155007 w 699"/>
              <a:gd name="T11" fmla="*/ 249237 h 579"/>
              <a:gd name="T12" fmla="*/ 0 w 699"/>
              <a:gd name="T13" fmla="*/ 249237 h 579"/>
              <a:gd name="T14" fmla="*/ 42088 w 699"/>
              <a:gd name="T15" fmla="*/ 181655 h 579"/>
              <a:gd name="T16" fmla="*/ 56460 w 699"/>
              <a:gd name="T17" fmla="*/ 123112 h 579"/>
              <a:gd name="T18" fmla="*/ 42088 w 699"/>
              <a:gd name="T19" fmla="*/ 61556 h 579"/>
              <a:gd name="T20" fmla="*/ 3593 w 699"/>
              <a:gd name="T21" fmla="*/ 0 h 57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78314" name="Text Box 106"/>
          <p:cNvSpPr txBox="1">
            <a:spLocks noChangeArrowheads="1"/>
          </p:cNvSpPr>
          <p:nvPr/>
        </p:nvSpPr>
        <p:spPr bwMode="auto">
          <a:xfrm>
            <a:off x="7948613" y="4887913"/>
            <a:ext cx="2286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478315" name="Rectangle 107"/>
          <p:cNvSpPr>
            <a:spLocks noChangeArrowheads="1"/>
          </p:cNvSpPr>
          <p:nvPr/>
        </p:nvSpPr>
        <p:spPr bwMode="auto">
          <a:xfrm>
            <a:off x="7131050" y="4848225"/>
            <a:ext cx="522288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16" name="AutoShape 108"/>
          <p:cNvSpPr>
            <a:spLocks noChangeArrowheads="1"/>
          </p:cNvSpPr>
          <p:nvPr/>
        </p:nvSpPr>
        <p:spPr bwMode="auto">
          <a:xfrm>
            <a:off x="7231063" y="4913313"/>
            <a:ext cx="355600" cy="2508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17" name="Line 109"/>
          <p:cNvSpPr>
            <a:spLocks noChangeShapeType="1"/>
          </p:cNvSpPr>
          <p:nvPr/>
        </p:nvSpPr>
        <p:spPr bwMode="auto">
          <a:xfrm flipH="1">
            <a:off x="7131050" y="4967288"/>
            <a:ext cx="104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18" name="Line 110"/>
          <p:cNvSpPr>
            <a:spLocks noChangeShapeType="1"/>
          </p:cNvSpPr>
          <p:nvPr/>
        </p:nvSpPr>
        <p:spPr bwMode="auto">
          <a:xfrm flipH="1">
            <a:off x="7127875" y="5110163"/>
            <a:ext cx="104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19" name="Line 111"/>
          <p:cNvSpPr>
            <a:spLocks noChangeShapeType="1"/>
          </p:cNvSpPr>
          <p:nvPr/>
        </p:nvSpPr>
        <p:spPr bwMode="auto">
          <a:xfrm flipH="1">
            <a:off x="7624763" y="5038725"/>
            <a:ext cx="746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20" name="Oval 112"/>
          <p:cNvSpPr>
            <a:spLocks noChangeArrowheads="1"/>
          </p:cNvSpPr>
          <p:nvPr/>
        </p:nvSpPr>
        <p:spPr bwMode="auto">
          <a:xfrm>
            <a:off x="7585075" y="5026025"/>
            <a:ext cx="42863" cy="365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21" name="Text Box 113"/>
          <p:cNvSpPr txBox="1">
            <a:spLocks noChangeArrowheads="1"/>
          </p:cNvSpPr>
          <p:nvPr/>
        </p:nvSpPr>
        <p:spPr bwMode="auto">
          <a:xfrm>
            <a:off x="7229475" y="4891088"/>
            <a:ext cx="258763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478322" name="Rectangle 114"/>
          <p:cNvSpPr>
            <a:spLocks noChangeArrowheads="1"/>
          </p:cNvSpPr>
          <p:nvPr/>
        </p:nvSpPr>
        <p:spPr bwMode="auto">
          <a:xfrm>
            <a:off x="7829550" y="4256088"/>
            <a:ext cx="522288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23" name="Line 115"/>
          <p:cNvSpPr>
            <a:spLocks noChangeShapeType="1"/>
          </p:cNvSpPr>
          <p:nvPr/>
        </p:nvSpPr>
        <p:spPr bwMode="auto">
          <a:xfrm flipH="1">
            <a:off x="7827963" y="4381500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24" name="Line 116"/>
          <p:cNvSpPr>
            <a:spLocks noChangeShapeType="1"/>
          </p:cNvSpPr>
          <p:nvPr/>
        </p:nvSpPr>
        <p:spPr bwMode="auto">
          <a:xfrm flipH="1">
            <a:off x="7823200" y="4522788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25" name="Line 117"/>
          <p:cNvSpPr>
            <a:spLocks noChangeShapeType="1"/>
          </p:cNvSpPr>
          <p:nvPr/>
        </p:nvSpPr>
        <p:spPr bwMode="auto">
          <a:xfrm flipH="1">
            <a:off x="8321675" y="4452938"/>
            <a:ext cx="746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26" name="Oval 118"/>
          <p:cNvSpPr>
            <a:spLocks noChangeArrowheads="1"/>
          </p:cNvSpPr>
          <p:nvPr/>
        </p:nvSpPr>
        <p:spPr bwMode="auto">
          <a:xfrm>
            <a:off x="8281988" y="4433888"/>
            <a:ext cx="42862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27" name="Freeform 119"/>
          <p:cNvSpPr>
            <a:spLocks/>
          </p:cNvSpPr>
          <p:nvPr/>
        </p:nvSpPr>
        <p:spPr bwMode="auto">
          <a:xfrm>
            <a:off x="7924800" y="4327525"/>
            <a:ext cx="358775" cy="249238"/>
          </a:xfrm>
          <a:custGeom>
            <a:avLst/>
            <a:gdLst>
              <a:gd name="T0" fmla="*/ 3593 w 699"/>
              <a:gd name="T1" fmla="*/ 0 h 579"/>
              <a:gd name="T2" fmla="*/ 155007 w 699"/>
              <a:gd name="T3" fmla="*/ 0 h 579"/>
              <a:gd name="T4" fmla="*/ 275625 w 699"/>
              <a:gd name="T5" fmla="*/ 40033 h 579"/>
              <a:gd name="T6" fmla="*/ 358775 w 699"/>
              <a:gd name="T7" fmla="*/ 123112 h 579"/>
              <a:gd name="T8" fmla="*/ 281785 w 699"/>
              <a:gd name="T9" fmla="*/ 206622 h 579"/>
              <a:gd name="T10" fmla="*/ 155007 w 699"/>
              <a:gd name="T11" fmla="*/ 249238 h 579"/>
              <a:gd name="T12" fmla="*/ 0 w 699"/>
              <a:gd name="T13" fmla="*/ 249238 h 579"/>
              <a:gd name="T14" fmla="*/ 42088 w 699"/>
              <a:gd name="T15" fmla="*/ 181655 h 579"/>
              <a:gd name="T16" fmla="*/ 56460 w 699"/>
              <a:gd name="T17" fmla="*/ 123112 h 579"/>
              <a:gd name="T18" fmla="*/ 42088 w 699"/>
              <a:gd name="T19" fmla="*/ 61556 h 579"/>
              <a:gd name="T20" fmla="*/ 3593 w 699"/>
              <a:gd name="T21" fmla="*/ 0 h 57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78328" name="Text Box 120"/>
          <p:cNvSpPr txBox="1">
            <a:spLocks noChangeArrowheads="1"/>
          </p:cNvSpPr>
          <p:nvPr/>
        </p:nvSpPr>
        <p:spPr bwMode="auto">
          <a:xfrm>
            <a:off x="7937500" y="4294188"/>
            <a:ext cx="228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478329" name="Line 121"/>
          <p:cNvSpPr>
            <a:spLocks noChangeShapeType="1"/>
          </p:cNvSpPr>
          <p:nvPr/>
        </p:nvSpPr>
        <p:spPr bwMode="auto">
          <a:xfrm>
            <a:off x="5387975" y="4470400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30" name="Line 122"/>
          <p:cNvSpPr>
            <a:spLocks noChangeShapeType="1"/>
          </p:cNvSpPr>
          <p:nvPr/>
        </p:nvSpPr>
        <p:spPr bwMode="auto">
          <a:xfrm flipV="1">
            <a:off x="5953125" y="4773613"/>
            <a:ext cx="0" cy="27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31" name="Line 123"/>
          <p:cNvSpPr>
            <a:spLocks noChangeShapeType="1"/>
          </p:cNvSpPr>
          <p:nvPr/>
        </p:nvSpPr>
        <p:spPr bwMode="auto">
          <a:xfrm flipV="1">
            <a:off x="5387975" y="4768850"/>
            <a:ext cx="558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32" name="Line 124"/>
          <p:cNvSpPr>
            <a:spLocks noChangeShapeType="1"/>
          </p:cNvSpPr>
          <p:nvPr/>
        </p:nvSpPr>
        <p:spPr bwMode="auto">
          <a:xfrm>
            <a:off x="5356225" y="5289550"/>
            <a:ext cx="127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33" name="Line 125"/>
          <p:cNvSpPr>
            <a:spLocks noChangeShapeType="1"/>
          </p:cNvSpPr>
          <p:nvPr/>
        </p:nvSpPr>
        <p:spPr bwMode="auto">
          <a:xfrm>
            <a:off x="6632575" y="5045075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34" name="Line 126"/>
          <p:cNvSpPr>
            <a:spLocks noChangeShapeType="1"/>
          </p:cNvSpPr>
          <p:nvPr/>
        </p:nvSpPr>
        <p:spPr bwMode="auto">
          <a:xfrm>
            <a:off x="5356225" y="5126038"/>
            <a:ext cx="0" cy="16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35" name="Line 127"/>
          <p:cNvSpPr>
            <a:spLocks noChangeShapeType="1"/>
          </p:cNvSpPr>
          <p:nvPr/>
        </p:nvSpPr>
        <p:spPr bwMode="auto">
          <a:xfrm>
            <a:off x="7704138" y="5033963"/>
            <a:ext cx="1587" cy="31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36" name="Line 128"/>
          <p:cNvSpPr>
            <a:spLocks noChangeShapeType="1"/>
          </p:cNvSpPr>
          <p:nvPr/>
        </p:nvSpPr>
        <p:spPr bwMode="auto">
          <a:xfrm flipH="1" flipV="1">
            <a:off x="5297488" y="5345113"/>
            <a:ext cx="2400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37" name="Line 129"/>
          <p:cNvSpPr>
            <a:spLocks noChangeShapeType="1"/>
          </p:cNvSpPr>
          <p:nvPr/>
        </p:nvSpPr>
        <p:spPr bwMode="auto">
          <a:xfrm flipH="1" flipV="1">
            <a:off x="5297488" y="4979988"/>
            <a:ext cx="15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38" name="Line 130"/>
          <p:cNvSpPr>
            <a:spLocks noChangeShapeType="1"/>
          </p:cNvSpPr>
          <p:nvPr/>
        </p:nvSpPr>
        <p:spPr bwMode="auto">
          <a:xfrm>
            <a:off x="5302250" y="4979988"/>
            <a:ext cx="58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39" name="Line 131"/>
          <p:cNvSpPr>
            <a:spLocks noChangeShapeType="1"/>
          </p:cNvSpPr>
          <p:nvPr/>
        </p:nvSpPr>
        <p:spPr bwMode="auto">
          <a:xfrm>
            <a:off x="6632575" y="4452938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40" name="Line 132"/>
          <p:cNvSpPr>
            <a:spLocks noChangeShapeType="1"/>
          </p:cNvSpPr>
          <p:nvPr/>
        </p:nvSpPr>
        <p:spPr bwMode="auto">
          <a:xfrm flipH="1">
            <a:off x="5994400" y="4699000"/>
            <a:ext cx="638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41" name="Line 133"/>
          <p:cNvSpPr>
            <a:spLocks noChangeShapeType="1"/>
          </p:cNvSpPr>
          <p:nvPr/>
        </p:nvSpPr>
        <p:spPr bwMode="auto">
          <a:xfrm>
            <a:off x="5994400" y="4699000"/>
            <a:ext cx="0" cy="271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42" name="Line 134"/>
          <p:cNvSpPr>
            <a:spLocks noChangeShapeType="1"/>
          </p:cNvSpPr>
          <p:nvPr/>
        </p:nvSpPr>
        <p:spPr bwMode="auto">
          <a:xfrm>
            <a:off x="5994400" y="4973638"/>
            <a:ext cx="5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43" name="Line 135"/>
          <p:cNvSpPr>
            <a:spLocks noChangeShapeType="1"/>
          </p:cNvSpPr>
          <p:nvPr/>
        </p:nvSpPr>
        <p:spPr bwMode="auto">
          <a:xfrm>
            <a:off x="7707313" y="4452938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44" name="Line 136"/>
          <p:cNvSpPr>
            <a:spLocks noChangeShapeType="1"/>
          </p:cNvSpPr>
          <p:nvPr/>
        </p:nvSpPr>
        <p:spPr bwMode="auto">
          <a:xfrm flipH="1" flipV="1">
            <a:off x="6048375" y="4748213"/>
            <a:ext cx="166211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45" name="Line 137"/>
          <p:cNvSpPr>
            <a:spLocks noChangeShapeType="1"/>
          </p:cNvSpPr>
          <p:nvPr/>
        </p:nvSpPr>
        <p:spPr bwMode="auto">
          <a:xfrm flipH="1">
            <a:off x="6049963" y="4748213"/>
            <a:ext cx="1587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46" name="Line 138"/>
          <p:cNvSpPr>
            <a:spLocks noChangeShapeType="1"/>
          </p:cNvSpPr>
          <p:nvPr/>
        </p:nvSpPr>
        <p:spPr bwMode="auto">
          <a:xfrm>
            <a:off x="8404225" y="4452938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47" name="Line 139"/>
          <p:cNvSpPr>
            <a:spLocks noChangeShapeType="1"/>
          </p:cNvSpPr>
          <p:nvPr/>
        </p:nvSpPr>
        <p:spPr bwMode="auto">
          <a:xfrm flipH="1">
            <a:off x="7127875" y="4799013"/>
            <a:ext cx="127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48" name="Line 140"/>
          <p:cNvSpPr>
            <a:spLocks noChangeShapeType="1"/>
          </p:cNvSpPr>
          <p:nvPr/>
        </p:nvSpPr>
        <p:spPr bwMode="auto">
          <a:xfrm flipH="1">
            <a:off x="7126288" y="4799013"/>
            <a:ext cx="1587" cy="166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49" name="Line 141"/>
          <p:cNvSpPr>
            <a:spLocks noChangeShapeType="1"/>
          </p:cNvSpPr>
          <p:nvPr/>
        </p:nvSpPr>
        <p:spPr bwMode="auto">
          <a:xfrm>
            <a:off x="8404225" y="5045075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50" name="Line 142"/>
          <p:cNvSpPr>
            <a:spLocks noChangeShapeType="1"/>
          </p:cNvSpPr>
          <p:nvPr/>
        </p:nvSpPr>
        <p:spPr bwMode="auto">
          <a:xfrm flipH="1">
            <a:off x="7127875" y="5289550"/>
            <a:ext cx="127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51" name="Line 143"/>
          <p:cNvSpPr>
            <a:spLocks noChangeShapeType="1"/>
          </p:cNvSpPr>
          <p:nvPr/>
        </p:nvSpPr>
        <p:spPr bwMode="auto">
          <a:xfrm flipH="1" flipV="1">
            <a:off x="7126288" y="5108575"/>
            <a:ext cx="1587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52" name="Rectangle 144"/>
          <p:cNvSpPr>
            <a:spLocks noChangeArrowheads="1"/>
          </p:cNvSpPr>
          <p:nvPr/>
        </p:nvSpPr>
        <p:spPr bwMode="auto">
          <a:xfrm>
            <a:off x="814388" y="4002088"/>
            <a:ext cx="1552575" cy="1525587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53" name="Rectangle 145"/>
          <p:cNvSpPr>
            <a:spLocks noChangeArrowheads="1"/>
          </p:cNvSpPr>
          <p:nvPr/>
        </p:nvSpPr>
        <p:spPr bwMode="auto">
          <a:xfrm>
            <a:off x="2613025" y="4002088"/>
            <a:ext cx="1524000" cy="1525587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54" name="Rectangle 146"/>
          <p:cNvSpPr>
            <a:spLocks noChangeArrowheads="1"/>
          </p:cNvSpPr>
          <p:nvPr/>
        </p:nvSpPr>
        <p:spPr bwMode="auto">
          <a:xfrm>
            <a:off x="2732088" y="4838700"/>
            <a:ext cx="523875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55" name="AutoShape 147"/>
          <p:cNvSpPr>
            <a:spLocks noChangeArrowheads="1"/>
          </p:cNvSpPr>
          <p:nvPr/>
        </p:nvSpPr>
        <p:spPr bwMode="auto">
          <a:xfrm>
            <a:off x="2833688" y="4905375"/>
            <a:ext cx="354012" cy="249238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56" name="Line 148"/>
          <p:cNvSpPr>
            <a:spLocks noChangeShapeType="1"/>
          </p:cNvSpPr>
          <p:nvPr/>
        </p:nvSpPr>
        <p:spPr bwMode="auto">
          <a:xfrm flipH="1">
            <a:off x="2732088" y="4959350"/>
            <a:ext cx="106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57" name="Line 149"/>
          <p:cNvSpPr>
            <a:spLocks noChangeShapeType="1"/>
          </p:cNvSpPr>
          <p:nvPr/>
        </p:nvSpPr>
        <p:spPr bwMode="auto">
          <a:xfrm flipH="1">
            <a:off x="2728913" y="5102225"/>
            <a:ext cx="106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58" name="Line 150"/>
          <p:cNvSpPr>
            <a:spLocks noChangeShapeType="1"/>
          </p:cNvSpPr>
          <p:nvPr/>
        </p:nvSpPr>
        <p:spPr bwMode="auto">
          <a:xfrm flipH="1">
            <a:off x="3227388" y="5030788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59" name="Oval 151"/>
          <p:cNvSpPr>
            <a:spLocks noChangeArrowheads="1"/>
          </p:cNvSpPr>
          <p:nvPr/>
        </p:nvSpPr>
        <p:spPr bwMode="auto">
          <a:xfrm>
            <a:off x="3186113" y="5018088"/>
            <a:ext cx="44450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60" name="Text Box 152"/>
          <p:cNvSpPr txBox="1">
            <a:spLocks noChangeArrowheads="1"/>
          </p:cNvSpPr>
          <p:nvPr/>
        </p:nvSpPr>
        <p:spPr bwMode="auto">
          <a:xfrm>
            <a:off x="2820988" y="4870450"/>
            <a:ext cx="2286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478361" name="Rectangle 153"/>
          <p:cNvSpPr>
            <a:spLocks noChangeArrowheads="1"/>
          </p:cNvSpPr>
          <p:nvPr/>
        </p:nvSpPr>
        <p:spPr bwMode="auto">
          <a:xfrm>
            <a:off x="1633538" y="4848225"/>
            <a:ext cx="522287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62" name="Line 154"/>
          <p:cNvSpPr>
            <a:spLocks noChangeShapeType="1"/>
          </p:cNvSpPr>
          <p:nvPr/>
        </p:nvSpPr>
        <p:spPr bwMode="auto">
          <a:xfrm flipH="1">
            <a:off x="1631950" y="4973638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63" name="Line 155"/>
          <p:cNvSpPr>
            <a:spLocks noChangeShapeType="1"/>
          </p:cNvSpPr>
          <p:nvPr/>
        </p:nvSpPr>
        <p:spPr bwMode="auto">
          <a:xfrm flipH="1">
            <a:off x="1627188" y="5114925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64" name="Line 156"/>
          <p:cNvSpPr>
            <a:spLocks noChangeShapeType="1"/>
          </p:cNvSpPr>
          <p:nvPr/>
        </p:nvSpPr>
        <p:spPr bwMode="auto">
          <a:xfrm flipH="1">
            <a:off x="2125663" y="5045075"/>
            <a:ext cx="746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65" name="Oval 157"/>
          <p:cNvSpPr>
            <a:spLocks noChangeArrowheads="1"/>
          </p:cNvSpPr>
          <p:nvPr/>
        </p:nvSpPr>
        <p:spPr bwMode="auto">
          <a:xfrm>
            <a:off x="2085975" y="5026025"/>
            <a:ext cx="42863" cy="365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66" name="Freeform 158"/>
          <p:cNvSpPr>
            <a:spLocks/>
          </p:cNvSpPr>
          <p:nvPr/>
        </p:nvSpPr>
        <p:spPr bwMode="auto">
          <a:xfrm>
            <a:off x="1728788" y="4919663"/>
            <a:ext cx="358775" cy="249237"/>
          </a:xfrm>
          <a:custGeom>
            <a:avLst/>
            <a:gdLst>
              <a:gd name="T0" fmla="*/ 3593 w 699"/>
              <a:gd name="T1" fmla="*/ 0 h 579"/>
              <a:gd name="T2" fmla="*/ 155007 w 699"/>
              <a:gd name="T3" fmla="*/ 0 h 579"/>
              <a:gd name="T4" fmla="*/ 275625 w 699"/>
              <a:gd name="T5" fmla="*/ 40033 h 579"/>
              <a:gd name="T6" fmla="*/ 358775 w 699"/>
              <a:gd name="T7" fmla="*/ 123112 h 579"/>
              <a:gd name="T8" fmla="*/ 281785 w 699"/>
              <a:gd name="T9" fmla="*/ 206621 h 579"/>
              <a:gd name="T10" fmla="*/ 155007 w 699"/>
              <a:gd name="T11" fmla="*/ 249237 h 579"/>
              <a:gd name="T12" fmla="*/ 0 w 699"/>
              <a:gd name="T13" fmla="*/ 249237 h 579"/>
              <a:gd name="T14" fmla="*/ 42088 w 699"/>
              <a:gd name="T15" fmla="*/ 181655 h 579"/>
              <a:gd name="T16" fmla="*/ 56460 w 699"/>
              <a:gd name="T17" fmla="*/ 123112 h 579"/>
              <a:gd name="T18" fmla="*/ 42088 w 699"/>
              <a:gd name="T19" fmla="*/ 61556 h 579"/>
              <a:gd name="T20" fmla="*/ 3593 w 699"/>
              <a:gd name="T21" fmla="*/ 0 h 57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78367" name="Text Box 159"/>
          <p:cNvSpPr txBox="1">
            <a:spLocks noChangeArrowheads="1"/>
          </p:cNvSpPr>
          <p:nvPr/>
        </p:nvSpPr>
        <p:spPr bwMode="auto">
          <a:xfrm>
            <a:off x="1747838" y="4895850"/>
            <a:ext cx="2270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478368" name="Rectangle 160"/>
          <p:cNvSpPr>
            <a:spLocks noChangeArrowheads="1"/>
          </p:cNvSpPr>
          <p:nvPr/>
        </p:nvSpPr>
        <p:spPr bwMode="auto">
          <a:xfrm>
            <a:off x="2732088" y="4256088"/>
            <a:ext cx="523875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69" name="AutoShape 161"/>
          <p:cNvSpPr>
            <a:spLocks noChangeArrowheads="1"/>
          </p:cNvSpPr>
          <p:nvPr/>
        </p:nvSpPr>
        <p:spPr bwMode="auto">
          <a:xfrm>
            <a:off x="2833688" y="4321175"/>
            <a:ext cx="354012" cy="2508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70" name="Line 162"/>
          <p:cNvSpPr>
            <a:spLocks noChangeShapeType="1"/>
          </p:cNvSpPr>
          <p:nvPr/>
        </p:nvSpPr>
        <p:spPr bwMode="auto">
          <a:xfrm flipH="1">
            <a:off x="2732088" y="4375150"/>
            <a:ext cx="106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71" name="Line 163"/>
          <p:cNvSpPr>
            <a:spLocks noChangeShapeType="1"/>
          </p:cNvSpPr>
          <p:nvPr/>
        </p:nvSpPr>
        <p:spPr bwMode="auto">
          <a:xfrm flipH="1">
            <a:off x="2728913" y="4518025"/>
            <a:ext cx="106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72" name="Line 164"/>
          <p:cNvSpPr>
            <a:spLocks noChangeShapeType="1"/>
          </p:cNvSpPr>
          <p:nvPr/>
        </p:nvSpPr>
        <p:spPr bwMode="auto">
          <a:xfrm flipH="1">
            <a:off x="3227388" y="4448175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73" name="Oval 165"/>
          <p:cNvSpPr>
            <a:spLocks noChangeArrowheads="1"/>
          </p:cNvSpPr>
          <p:nvPr/>
        </p:nvSpPr>
        <p:spPr bwMode="auto">
          <a:xfrm>
            <a:off x="3186113" y="4433888"/>
            <a:ext cx="44450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74" name="Text Box 166"/>
          <p:cNvSpPr txBox="1">
            <a:spLocks noChangeArrowheads="1"/>
          </p:cNvSpPr>
          <p:nvPr/>
        </p:nvSpPr>
        <p:spPr bwMode="auto">
          <a:xfrm>
            <a:off x="2805113" y="4302125"/>
            <a:ext cx="2270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478375" name="Rectangle 167"/>
          <p:cNvSpPr>
            <a:spLocks noChangeArrowheads="1"/>
          </p:cNvSpPr>
          <p:nvPr/>
        </p:nvSpPr>
        <p:spPr bwMode="auto">
          <a:xfrm>
            <a:off x="930275" y="4256088"/>
            <a:ext cx="523875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76" name="AutoShape 168"/>
          <p:cNvSpPr>
            <a:spLocks noChangeArrowheads="1"/>
          </p:cNvSpPr>
          <p:nvPr/>
        </p:nvSpPr>
        <p:spPr bwMode="auto">
          <a:xfrm rot="5400000">
            <a:off x="1066800" y="4335463"/>
            <a:ext cx="244475" cy="2444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77" name="Line 169"/>
          <p:cNvSpPr>
            <a:spLocks noChangeShapeType="1"/>
          </p:cNvSpPr>
          <p:nvPr/>
        </p:nvSpPr>
        <p:spPr bwMode="auto">
          <a:xfrm flipH="1">
            <a:off x="962025" y="4467225"/>
            <a:ext cx="104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78" name="Line 170"/>
          <p:cNvSpPr>
            <a:spLocks noChangeShapeType="1"/>
          </p:cNvSpPr>
          <p:nvPr/>
        </p:nvSpPr>
        <p:spPr bwMode="auto">
          <a:xfrm flipH="1">
            <a:off x="1350963" y="4467225"/>
            <a:ext cx="63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79" name="Oval 171"/>
          <p:cNvSpPr>
            <a:spLocks noChangeArrowheads="1"/>
          </p:cNvSpPr>
          <p:nvPr/>
        </p:nvSpPr>
        <p:spPr bwMode="auto">
          <a:xfrm>
            <a:off x="1312863" y="4449763"/>
            <a:ext cx="42862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80" name="Text Box 172"/>
          <p:cNvSpPr txBox="1">
            <a:spLocks noChangeArrowheads="1"/>
          </p:cNvSpPr>
          <p:nvPr/>
        </p:nvSpPr>
        <p:spPr bwMode="auto">
          <a:xfrm>
            <a:off x="982663" y="4298950"/>
            <a:ext cx="228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478381" name="Rectangle 173"/>
          <p:cNvSpPr>
            <a:spLocks noChangeArrowheads="1"/>
          </p:cNvSpPr>
          <p:nvPr/>
        </p:nvSpPr>
        <p:spPr bwMode="auto">
          <a:xfrm>
            <a:off x="939800" y="4848225"/>
            <a:ext cx="522288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82" name="Freeform 174"/>
          <p:cNvSpPr>
            <a:spLocks/>
          </p:cNvSpPr>
          <p:nvPr/>
        </p:nvSpPr>
        <p:spPr bwMode="auto">
          <a:xfrm>
            <a:off x="1035050" y="4927600"/>
            <a:ext cx="358775" cy="250825"/>
          </a:xfrm>
          <a:custGeom>
            <a:avLst/>
            <a:gdLst>
              <a:gd name="T0" fmla="*/ 3593 w 699"/>
              <a:gd name="T1" fmla="*/ 0 h 579"/>
              <a:gd name="T2" fmla="*/ 155007 w 699"/>
              <a:gd name="T3" fmla="*/ 0 h 579"/>
              <a:gd name="T4" fmla="*/ 275625 w 699"/>
              <a:gd name="T5" fmla="*/ 40288 h 579"/>
              <a:gd name="T6" fmla="*/ 358775 w 699"/>
              <a:gd name="T7" fmla="*/ 123896 h 579"/>
              <a:gd name="T8" fmla="*/ 281785 w 699"/>
              <a:gd name="T9" fmla="*/ 207938 h 579"/>
              <a:gd name="T10" fmla="*/ 155007 w 699"/>
              <a:gd name="T11" fmla="*/ 250825 h 579"/>
              <a:gd name="T12" fmla="*/ 0 w 699"/>
              <a:gd name="T13" fmla="*/ 250825 h 579"/>
              <a:gd name="T14" fmla="*/ 42088 w 699"/>
              <a:gd name="T15" fmla="*/ 182812 h 579"/>
              <a:gd name="T16" fmla="*/ 56460 w 699"/>
              <a:gd name="T17" fmla="*/ 123896 h 579"/>
              <a:gd name="T18" fmla="*/ 42088 w 699"/>
              <a:gd name="T19" fmla="*/ 61948 h 579"/>
              <a:gd name="T20" fmla="*/ 3593 w 699"/>
              <a:gd name="T21" fmla="*/ 0 h 57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78383" name="Line 175"/>
          <p:cNvSpPr>
            <a:spLocks noChangeShapeType="1"/>
          </p:cNvSpPr>
          <p:nvPr/>
        </p:nvSpPr>
        <p:spPr bwMode="auto">
          <a:xfrm flipH="1">
            <a:off x="936625" y="4981575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84" name="Line 176"/>
          <p:cNvSpPr>
            <a:spLocks noChangeShapeType="1"/>
          </p:cNvSpPr>
          <p:nvPr/>
        </p:nvSpPr>
        <p:spPr bwMode="auto">
          <a:xfrm flipH="1">
            <a:off x="930275" y="5124450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85" name="Line 177"/>
          <p:cNvSpPr>
            <a:spLocks noChangeShapeType="1"/>
          </p:cNvSpPr>
          <p:nvPr/>
        </p:nvSpPr>
        <p:spPr bwMode="auto">
          <a:xfrm flipH="1">
            <a:off x="1389063" y="5053013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86" name="Text Box 178"/>
          <p:cNvSpPr txBox="1">
            <a:spLocks noChangeArrowheads="1"/>
          </p:cNvSpPr>
          <p:nvPr/>
        </p:nvSpPr>
        <p:spPr bwMode="auto">
          <a:xfrm>
            <a:off x="1054100" y="4905375"/>
            <a:ext cx="227013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7</a:t>
            </a:r>
          </a:p>
        </p:txBody>
      </p:sp>
      <p:sp>
        <p:nvSpPr>
          <p:cNvPr id="478387" name="Rectangle 179"/>
          <p:cNvSpPr>
            <a:spLocks noChangeArrowheads="1"/>
          </p:cNvSpPr>
          <p:nvPr/>
        </p:nvSpPr>
        <p:spPr bwMode="auto">
          <a:xfrm>
            <a:off x="3432175" y="4848225"/>
            <a:ext cx="522288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88" name="Line 180"/>
          <p:cNvSpPr>
            <a:spLocks noChangeShapeType="1"/>
          </p:cNvSpPr>
          <p:nvPr/>
        </p:nvSpPr>
        <p:spPr bwMode="auto">
          <a:xfrm flipH="1">
            <a:off x="3430588" y="4973638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89" name="Line 181"/>
          <p:cNvSpPr>
            <a:spLocks noChangeShapeType="1"/>
          </p:cNvSpPr>
          <p:nvPr/>
        </p:nvSpPr>
        <p:spPr bwMode="auto">
          <a:xfrm flipH="1">
            <a:off x="3424238" y="5114925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90" name="Line 182"/>
          <p:cNvSpPr>
            <a:spLocks noChangeShapeType="1"/>
          </p:cNvSpPr>
          <p:nvPr/>
        </p:nvSpPr>
        <p:spPr bwMode="auto">
          <a:xfrm flipH="1">
            <a:off x="3924300" y="5045075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91" name="Oval 183"/>
          <p:cNvSpPr>
            <a:spLocks noChangeArrowheads="1"/>
          </p:cNvSpPr>
          <p:nvPr/>
        </p:nvSpPr>
        <p:spPr bwMode="auto">
          <a:xfrm>
            <a:off x="3883025" y="5026025"/>
            <a:ext cx="44450" cy="365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92" name="Freeform 184"/>
          <p:cNvSpPr>
            <a:spLocks/>
          </p:cNvSpPr>
          <p:nvPr/>
        </p:nvSpPr>
        <p:spPr bwMode="auto">
          <a:xfrm>
            <a:off x="3527425" y="4919663"/>
            <a:ext cx="358775" cy="249237"/>
          </a:xfrm>
          <a:custGeom>
            <a:avLst/>
            <a:gdLst>
              <a:gd name="T0" fmla="*/ 3593 w 699"/>
              <a:gd name="T1" fmla="*/ 0 h 579"/>
              <a:gd name="T2" fmla="*/ 155007 w 699"/>
              <a:gd name="T3" fmla="*/ 0 h 579"/>
              <a:gd name="T4" fmla="*/ 275625 w 699"/>
              <a:gd name="T5" fmla="*/ 40033 h 579"/>
              <a:gd name="T6" fmla="*/ 358775 w 699"/>
              <a:gd name="T7" fmla="*/ 123112 h 579"/>
              <a:gd name="T8" fmla="*/ 281785 w 699"/>
              <a:gd name="T9" fmla="*/ 206621 h 579"/>
              <a:gd name="T10" fmla="*/ 155007 w 699"/>
              <a:gd name="T11" fmla="*/ 249237 h 579"/>
              <a:gd name="T12" fmla="*/ 0 w 699"/>
              <a:gd name="T13" fmla="*/ 249237 h 579"/>
              <a:gd name="T14" fmla="*/ 42088 w 699"/>
              <a:gd name="T15" fmla="*/ 181655 h 579"/>
              <a:gd name="T16" fmla="*/ 56460 w 699"/>
              <a:gd name="T17" fmla="*/ 123112 h 579"/>
              <a:gd name="T18" fmla="*/ 42088 w 699"/>
              <a:gd name="T19" fmla="*/ 61556 h 579"/>
              <a:gd name="T20" fmla="*/ 3593 w 699"/>
              <a:gd name="T21" fmla="*/ 0 h 57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78393" name="Text Box 185"/>
          <p:cNvSpPr txBox="1">
            <a:spLocks noChangeArrowheads="1"/>
          </p:cNvSpPr>
          <p:nvPr/>
        </p:nvSpPr>
        <p:spPr bwMode="auto">
          <a:xfrm>
            <a:off x="3551238" y="4894263"/>
            <a:ext cx="228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478394" name="Rectangle 186"/>
          <p:cNvSpPr>
            <a:spLocks noChangeArrowheads="1"/>
          </p:cNvSpPr>
          <p:nvPr/>
        </p:nvSpPr>
        <p:spPr bwMode="auto">
          <a:xfrm>
            <a:off x="1689100" y="4249738"/>
            <a:ext cx="520700" cy="392112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95" name="AutoShape 187"/>
          <p:cNvSpPr>
            <a:spLocks noChangeArrowheads="1"/>
          </p:cNvSpPr>
          <p:nvPr/>
        </p:nvSpPr>
        <p:spPr bwMode="auto">
          <a:xfrm>
            <a:off x="1789113" y="4314825"/>
            <a:ext cx="354012" cy="2508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396" name="Line 188"/>
          <p:cNvSpPr>
            <a:spLocks noChangeShapeType="1"/>
          </p:cNvSpPr>
          <p:nvPr/>
        </p:nvSpPr>
        <p:spPr bwMode="auto">
          <a:xfrm flipH="1">
            <a:off x="1689100" y="4368800"/>
            <a:ext cx="106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97" name="Line 189"/>
          <p:cNvSpPr>
            <a:spLocks noChangeShapeType="1"/>
          </p:cNvSpPr>
          <p:nvPr/>
        </p:nvSpPr>
        <p:spPr bwMode="auto">
          <a:xfrm flipH="1">
            <a:off x="1685925" y="4511675"/>
            <a:ext cx="1031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98" name="Line 190"/>
          <p:cNvSpPr>
            <a:spLocks noChangeShapeType="1"/>
          </p:cNvSpPr>
          <p:nvPr/>
        </p:nvSpPr>
        <p:spPr bwMode="auto">
          <a:xfrm flipH="1">
            <a:off x="2181225" y="4440238"/>
            <a:ext cx="746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399" name="Oval 191"/>
          <p:cNvSpPr>
            <a:spLocks noChangeArrowheads="1"/>
          </p:cNvSpPr>
          <p:nvPr/>
        </p:nvSpPr>
        <p:spPr bwMode="auto">
          <a:xfrm>
            <a:off x="2141538" y="4427538"/>
            <a:ext cx="42862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400" name="Text Box 192"/>
          <p:cNvSpPr txBox="1">
            <a:spLocks noChangeArrowheads="1"/>
          </p:cNvSpPr>
          <p:nvPr/>
        </p:nvSpPr>
        <p:spPr bwMode="auto">
          <a:xfrm>
            <a:off x="1795463" y="4298950"/>
            <a:ext cx="2270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478401" name="Rectangle 193"/>
          <p:cNvSpPr>
            <a:spLocks noChangeArrowheads="1"/>
          </p:cNvSpPr>
          <p:nvPr/>
        </p:nvSpPr>
        <p:spPr bwMode="auto">
          <a:xfrm>
            <a:off x="3432175" y="4256088"/>
            <a:ext cx="522288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402" name="Line 194"/>
          <p:cNvSpPr>
            <a:spLocks noChangeShapeType="1"/>
          </p:cNvSpPr>
          <p:nvPr/>
        </p:nvSpPr>
        <p:spPr bwMode="auto">
          <a:xfrm flipH="1">
            <a:off x="3430588" y="4381500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03" name="Line 195"/>
          <p:cNvSpPr>
            <a:spLocks noChangeShapeType="1"/>
          </p:cNvSpPr>
          <p:nvPr/>
        </p:nvSpPr>
        <p:spPr bwMode="auto">
          <a:xfrm flipH="1">
            <a:off x="3424238" y="4522788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04" name="Line 196"/>
          <p:cNvSpPr>
            <a:spLocks noChangeShapeType="1"/>
          </p:cNvSpPr>
          <p:nvPr/>
        </p:nvSpPr>
        <p:spPr bwMode="auto">
          <a:xfrm flipH="1">
            <a:off x="3924300" y="4452938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05" name="Oval 197"/>
          <p:cNvSpPr>
            <a:spLocks noChangeArrowheads="1"/>
          </p:cNvSpPr>
          <p:nvPr/>
        </p:nvSpPr>
        <p:spPr bwMode="auto">
          <a:xfrm>
            <a:off x="3883025" y="4433888"/>
            <a:ext cx="44450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406" name="Freeform 198"/>
          <p:cNvSpPr>
            <a:spLocks/>
          </p:cNvSpPr>
          <p:nvPr/>
        </p:nvSpPr>
        <p:spPr bwMode="auto">
          <a:xfrm>
            <a:off x="3527425" y="4327525"/>
            <a:ext cx="358775" cy="249238"/>
          </a:xfrm>
          <a:custGeom>
            <a:avLst/>
            <a:gdLst>
              <a:gd name="T0" fmla="*/ 3593 w 699"/>
              <a:gd name="T1" fmla="*/ 0 h 579"/>
              <a:gd name="T2" fmla="*/ 155007 w 699"/>
              <a:gd name="T3" fmla="*/ 0 h 579"/>
              <a:gd name="T4" fmla="*/ 275625 w 699"/>
              <a:gd name="T5" fmla="*/ 40033 h 579"/>
              <a:gd name="T6" fmla="*/ 358775 w 699"/>
              <a:gd name="T7" fmla="*/ 123112 h 579"/>
              <a:gd name="T8" fmla="*/ 281785 w 699"/>
              <a:gd name="T9" fmla="*/ 206622 h 579"/>
              <a:gd name="T10" fmla="*/ 155007 w 699"/>
              <a:gd name="T11" fmla="*/ 249238 h 579"/>
              <a:gd name="T12" fmla="*/ 0 w 699"/>
              <a:gd name="T13" fmla="*/ 249238 h 579"/>
              <a:gd name="T14" fmla="*/ 42088 w 699"/>
              <a:gd name="T15" fmla="*/ 181655 h 579"/>
              <a:gd name="T16" fmla="*/ 56460 w 699"/>
              <a:gd name="T17" fmla="*/ 123112 h 579"/>
              <a:gd name="T18" fmla="*/ 42088 w 699"/>
              <a:gd name="T19" fmla="*/ 61556 h 579"/>
              <a:gd name="T20" fmla="*/ 3593 w 699"/>
              <a:gd name="T21" fmla="*/ 0 h 57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78407" name="Text Box 199"/>
          <p:cNvSpPr txBox="1">
            <a:spLocks noChangeArrowheads="1"/>
          </p:cNvSpPr>
          <p:nvPr/>
        </p:nvSpPr>
        <p:spPr bwMode="auto">
          <a:xfrm>
            <a:off x="3552825" y="4308475"/>
            <a:ext cx="2286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 b="1"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478408" name="Line 200"/>
          <p:cNvSpPr>
            <a:spLocks noChangeShapeType="1"/>
          </p:cNvSpPr>
          <p:nvPr/>
        </p:nvSpPr>
        <p:spPr bwMode="auto">
          <a:xfrm>
            <a:off x="963613" y="4470400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09" name="Line 201"/>
          <p:cNvSpPr>
            <a:spLocks noChangeShapeType="1"/>
          </p:cNvSpPr>
          <p:nvPr/>
        </p:nvSpPr>
        <p:spPr bwMode="auto">
          <a:xfrm flipV="1">
            <a:off x="1527175" y="4773613"/>
            <a:ext cx="0" cy="27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10" name="Line 202"/>
          <p:cNvSpPr>
            <a:spLocks noChangeShapeType="1"/>
          </p:cNvSpPr>
          <p:nvPr/>
        </p:nvSpPr>
        <p:spPr bwMode="auto">
          <a:xfrm flipV="1">
            <a:off x="963613" y="4768850"/>
            <a:ext cx="558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11" name="Line 203"/>
          <p:cNvSpPr>
            <a:spLocks noChangeShapeType="1"/>
          </p:cNvSpPr>
          <p:nvPr/>
        </p:nvSpPr>
        <p:spPr bwMode="auto">
          <a:xfrm>
            <a:off x="930275" y="5289550"/>
            <a:ext cx="1277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12" name="Line 204"/>
          <p:cNvSpPr>
            <a:spLocks noChangeShapeType="1"/>
          </p:cNvSpPr>
          <p:nvPr/>
        </p:nvSpPr>
        <p:spPr bwMode="auto">
          <a:xfrm>
            <a:off x="2208213" y="5045075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13" name="Line 205"/>
          <p:cNvSpPr>
            <a:spLocks noChangeShapeType="1"/>
          </p:cNvSpPr>
          <p:nvPr/>
        </p:nvSpPr>
        <p:spPr bwMode="auto">
          <a:xfrm>
            <a:off x="930275" y="5126038"/>
            <a:ext cx="0" cy="16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14" name="Line 206"/>
          <p:cNvSpPr>
            <a:spLocks noChangeShapeType="1"/>
          </p:cNvSpPr>
          <p:nvPr/>
        </p:nvSpPr>
        <p:spPr bwMode="auto">
          <a:xfrm flipH="1">
            <a:off x="871538" y="46910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15" name="Line 207"/>
          <p:cNvSpPr>
            <a:spLocks noChangeShapeType="1"/>
          </p:cNvSpPr>
          <p:nvPr/>
        </p:nvSpPr>
        <p:spPr bwMode="auto">
          <a:xfrm>
            <a:off x="877888" y="4979988"/>
            <a:ext cx="58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16" name="Line 208"/>
          <p:cNvSpPr>
            <a:spLocks noChangeShapeType="1"/>
          </p:cNvSpPr>
          <p:nvPr/>
        </p:nvSpPr>
        <p:spPr bwMode="auto">
          <a:xfrm>
            <a:off x="3308350" y="4452938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17" name="Line 209"/>
          <p:cNvSpPr>
            <a:spLocks noChangeShapeType="1"/>
          </p:cNvSpPr>
          <p:nvPr/>
        </p:nvSpPr>
        <p:spPr bwMode="auto">
          <a:xfrm flipH="1">
            <a:off x="1624013" y="4748213"/>
            <a:ext cx="168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18" name="Line 210"/>
          <p:cNvSpPr>
            <a:spLocks noChangeShapeType="1"/>
          </p:cNvSpPr>
          <p:nvPr/>
        </p:nvSpPr>
        <p:spPr bwMode="auto">
          <a:xfrm flipH="1">
            <a:off x="1627188" y="4748213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19" name="Line 211"/>
          <p:cNvSpPr>
            <a:spLocks noChangeShapeType="1"/>
          </p:cNvSpPr>
          <p:nvPr/>
        </p:nvSpPr>
        <p:spPr bwMode="auto">
          <a:xfrm flipV="1">
            <a:off x="4006850" y="414972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20" name="Line 212"/>
          <p:cNvSpPr>
            <a:spLocks noChangeShapeType="1"/>
          </p:cNvSpPr>
          <p:nvPr/>
        </p:nvSpPr>
        <p:spPr bwMode="auto">
          <a:xfrm flipH="1">
            <a:off x="1689100" y="4148138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21" name="Line 213"/>
          <p:cNvSpPr>
            <a:spLocks noChangeShapeType="1"/>
          </p:cNvSpPr>
          <p:nvPr/>
        </p:nvSpPr>
        <p:spPr bwMode="auto">
          <a:xfrm>
            <a:off x="4005263" y="4802188"/>
            <a:ext cx="1587" cy="236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22" name="Line 214"/>
          <p:cNvSpPr>
            <a:spLocks noChangeShapeType="1"/>
          </p:cNvSpPr>
          <p:nvPr/>
        </p:nvSpPr>
        <p:spPr bwMode="auto">
          <a:xfrm>
            <a:off x="1627188" y="5118100"/>
            <a:ext cx="0" cy="31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23" name="Line 215"/>
          <p:cNvSpPr>
            <a:spLocks noChangeShapeType="1"/>
          </p:cNvSpPr>
          <p:nvPr/>
        </p:nvSpPr>
        <p:spPr bwMode="auto">
          <a:xfrm>
            <a:off x="1627188" y="5430838"/>
            <a:ext cx="1681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24" name="Line 216"/>
          <p:cNvSpPr>
            <a:spLocks noChangeShapeType="1"/>
          </p:cNvSpPr>
          <p:nvPr/>
        </p:nvSpPr>
        <p:spPr bwMode="auto">
          <a:xfrm>
            <a:off x="3308350" y="5037138"/>
            <a:ext cx="0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25" name="Line 217"/>
          <p:cNvSpPr>
            <a:spLocks noChangeShapeType="1"/>
          </p:cNvSpPr>
          <p:nvPr/>
        </p:nvSpPr>
        <p:spPr bwMode="auto">
          <a:xfrm>
            <a:off x="1685925" y="4149725"/>
            <a:ext cx="2320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26" name="Line 218"/>
          <p:cNvSpPr>
            <a:spLocks noChangeShapeType="1"/>
          </p:cNvSpPr>
          <p:nvPr/>
        </p:nvSpPr>
        <p:spPr bwMode="auto">
          <a:xfrm>
            <a:off x="871538" y="4691063"/>
            <a:ext cx="139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27" name="Line 219"/>
          <p:cNvSpPr>
            <a:spLocks noChangeShapeType="1"/>
          </p:cNvSpPr>
          <p:nvPr/>
        </p:nvSpPr>
        <p:spPr bwMode="auto">
          <a:xfrm flipV="1">
            <a:off x="2265363" y="4446588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28" name="Line 220"/>
          <p:cNvSpPr>
            <a:spLocks noChangeShapeType="1"/>
          </p:cNvSpPr>
          <p:nvPr/>
        </p:nvSpPr>
        <p:spPr bwMode="auto">
          <a:xfrm flipH="1">
            <a:off x="1677988" y="4803775"/>
            <a:ext cx="2319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29" name="Line 221"/>
          <p:cNvSpPr>
            <a:spLocks noChangeShapeType="1"/>
          </p:cNvSpPr>
          <p:nvPr/>
        </p:nvSpPr>
        <p:spPr bwMode="auto">
          <a:xfrm>
            <a:off x="1684338" y="4510088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30" name="Line 222"/>
          <p:cNvSpPr>
            <a:spLocks noChangeShapeType="1"/>
          </p:cNvSpPr>
          <p:nvPr/>
        </p:nvSpPr>
        <p:spPr bwMode="auto">
          <a:xfrm>
            <a:off x="4364038" y="1473200"/>
            <a:ext cx="0" cy="1328738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31" name="Freeform 223"/>
          <p:cNvSpPr>
            <a:spLocks/>
          </p:cNvSpPr>
          <p:nvPr/>
        </p:nvSpPr>
        <p:spPr bwMode="auto">
          <a:xfrm>
            <a:off x="3741738" y="1544638"/>
            <a:ext cx="1276350" cy="935037"/>
          </a:xfrm>
          <a:custGeom>
            <a:avLst/>
            <a:gdLst>
              <a:gd name="T0" fmla="*/ 0 w 998"/>
              <a:gd name="T1" fmla="*/ 935037 h 907"/>
              <a:gd name="T2" fmla="*/ 521794 w 998"/>
              <a:gd name="T3" fmla="*/ 935037 h 907"/>
              <a:gd name="T4" fmla="*/ 1276350 w 998"/>
              <a:gd name="T5" fmla="*/ 0 h 90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98" h="907">
                <a:moveTo>
                  <a:pt x="0" y="907"/>
                </a:moveTo>
                <a:lnTo>
                  <a:pt x="408" y="907"/>
                </a:lnTo>
                <a:lnTo>
                  <a:pt x="998" y="0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32" name="Text Box 224"/>
          <p:cNvSpPr txBox="1">
            <a:spLocks noChangeArrowheads="1"/>
          </p:cNvSpPr>
          <p:nvPr/>
        </p:nvSpPr>
        <p:spPr bwMode="auto">
          <a:xfrm>
            <a:off x="3862388" y="2789238"/>
            <a:ext cx="776287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>
                <a:solidFill>
                  <a:srgbClr val="CC0000"/>
                </a:solidFill>
                <a:ea typeface="宋体" panose="02010600030101010101" pitchFamily="2" charset="-122"/>
              </a:rPr>
              <a:t>Cut </a:t>
            </a:r>
            <a:r>
              <a:rPr lang="en-US" altLang="zh-CN" i="1">
                <a:solidFill>
                  <a:srgbClr val="CC0000"/>
                </a:solidFill>
                <a:ea typeface="宋体" panose="02010600030101010101" pitchFamily="2" charset="-122"/>
              </a:rPr>
              <a:t>c</a:t>
            </a:r>
            <a:r>
              <a:rPr lang="en-US" altLang="zh-CN" baseline="-25000">
                <a:solidFill>
                  <a:srgbClr val="CC0000"/>
                </a:solidFill>
                <a:ea typeface="宋体" panose="02010600030101010101" pitchFamily="2" charset="-122"/>
              </a:rPr>
              <a:t>a</a:t>
            </a:r>
            <a:endParaRPr lang="en-US" altLang="zh-CN">
              <a:solidFill>
                <a:srgbClr val="CC0000"/>
              </a:solidFill>
              <a:ea typeface="宋体" panose="02010600030101010101" pitchFamily="2" charset="-122"/>
            </a:endParaRPr>
          </a:p>
        </p:txBody>
      </p:sp>
      <p:sp>
        <p:nvSpPr>
          <p:cNvPr id="478433" name="Text Box 225"/>
          <p:cNvSpPr txBox="1">
            <a:spLocks noChangeArrowheads="1"/>
          </p:cNvSpPr>
          <p:nvPr/>
        </p:nvSpPr>
        <p:spPr bwMode="auto">
          <a:xfrm>
            <a:off x="4876800" y="1341438"/>
            <a:ext cx="776288" cy="354012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>
                <a:solidFill>
                  <a:schemeClr val="accent2"/>
                </a:solidFill>
                <a:ea typeface="宋体" panose="02010600030101010101" pitchFamily="2" charset="-122"/>
              </a:rPr>
              <a:t>Cut </a:t>
            </a:r>
            <a:r>
              <a:rPr lang="en-US" altLang="zh-CN" i="1">
                <a:solidFill>
                  <a:schemeClr val="accent2"/>
                </a:solidFill>
                <a:ea typeface="宋体" panose="02010600030101010101" pitchFamily="2" charset="-122"/>
              </a:rPr>
              <a:t>c</a:t>
            </a:r>
            <a:r>
              <a:rPr lang="en-US" altLang="zh-CN" baseline="-25000">
                <a:solidFill>
                  <a:schemeClr val="accent2"/>
                </a:solidFill>
                <a:ea typeface="宋体" panose="02010600030101010101" pitchFamily="2" charset="-122"/>
              </a:rPr>
              <a:t>b</a:t>
            </a:r>
            <a:endParaRPr lang="en-US" altLang="zh-CN">
              <a:solidFill>
                <a:schemeClr val="accent2"/>
              </a:solidFill>
              <a:ea typeface="宋体" panose="02010600030101010101" pitchFamily="2" charset="-122"/>
            </a:endParaRPr>
          </a:p>
        </p:txBody>
      </p:sp>
      <p:sp>
        <p:nvSpPr>
          <p:cNvPr id="478434" name="Text Box 226"/>
          <p:cNvSpPr txBox="1">
            <a:spLocks noChangeArrowheads="1"/>
          </p:cNvSpPr>
          <p:nvPr/>
        </p:nvSpPr>
        <p:spPr bwMode="auto">
          <a:xfrm>
            <a:off x="684213" y="3636963"/>
            <a:ext cx="92710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>
                <a:ea typeface="宋体" panose="02010600030101010101" pitchFamily="2" charset="-122"/>
              </a:rPr>
              <a:t>Block </a:t>
            </a: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78435" name="Text Box 227"/>
          <p:cNvSpPr txBox="1">
            <a:spLocks noChangeArrowheads="1"/>
          </p:cNvSpPr>
          <p:nvPr/>
        </p:nvSpPr>
        <p:spPr bwMode="auto">
          <a:xfrm>
            <a:off x="2490788" y="3636963"/>
            <a:ext cx="92710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>
                <a:ea typeface="宋体" panose="02010600030101010101" pitchFamily="2" charset="-122"/>
              </a:rPr>
              <a:t>Block </a:t>
            </a: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78436" name="Text Box 228"/>
          <p:cNvSpPr txBox="1">
            <a:spLocks noChangeArrowheads="1"/>
          </p:cNvSpPr>
          <p:nvPr/>
        </p:nvSpPr>
        <p:spPr bwMode="auto">
          <a:xfrm>
            <a:off x="5081588" y="3644900"/>
            <a:ext cx="92710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>
                <a:ea typeface="宋体" panose="02010600030101010101" pitchFamily="2" charset="-122"/>
              </a:rPr>
              <a:t>Block </a:t>
            </a: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78437" name="Text Box 229"/>
          <p:cNvSpPr txBox="1">
            <a:spLocks noChangeArrowheads="1"/>
          </p:cNvSpPr>
          <p:nvPr/>
        </p:nvSpPr>
        <p:spPr bwMode="auto">
          <a:xfrm>
            <a:off x="6888163" y="3644900"/>
            <a:ext cx="92710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>
                <a:ea typeface="宋体" panose="02010600030101010101" pitchFamily="2" charset="-122"/>
              </a:rPr>
              <a:t>Block </a:t>
            </a: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78438" name="Text Box 230"/>
          <p:cNvSpPr txBox="1">
            <a:spLocks noChangeArrowheads="1"/>
          </p:cNvSpPr>
          <p:nvPr/>
        </p:nvSpPr>
        <p:spPr bwMode="auto">
          <a:xfrm>
            <a:off x="5180013" y="5594350"/>
            <a:ext cx="32797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>
                <a:solidFill>
                  <a:schemeClr val="accent2"/>
                </a:solidFill>
                <a:ea typeface="宋体" panose="02010600030101010101" pitchFamily="2" charset="-122"/>
              </a:rPr>
              <a:t>Cut </a:t>
            </a:r>
            <a:r>
              <a:rPr lang="en-US" altLang="zh-CN" i="1">
                <a:solidFill>
                  <a:schemeClr val="accent2"/>
                </a:solidFill>
                <a:ea typeface="宋体" panose="02010600030101010101" pitchFamily="2" charset="-122"/>
              </a:rPr>
              <a:t>c</a:t>
            </a:r>
            <a:r>
              <a:rPr lang="en-US" altLang="zh-CN" baseline="-25000">
                <a:solidFill>
                  <a:schemeClr val="accent2"/>
                </a:solidFill>
                <a:ea typeface="宋体" panose="02010600030101010101" pitchFamily="2" charset="-122"/>
              </a:rPr>
              <a:t>b</a:t>
            </a:r>
            <a:r>
              <a:rPr lang="en-US" altLang="zh-CN">
                <a:solidFill>
                  <a:schemeClr val="accent2"/>
                </a:solidFill>
                <a:ea typeface="宋体" panose="02010600030101010101" pitchFamily="2" charset="-122"/>
              </a:rPr>
              <a:t>: two external connections</a:t>
            </a:r>
          </a:p>
        </p:txBody>
      </p:sp>
      <p:sp>
        <p:nvSpPr>
          <p:cNvPr id="478439" name="Line 231"/>
          <p:cNvSpPr>
            <a:spLocks noChangeShapeType="1"/>
          </p:cNvSpPr>
          <p:nvPr/>
        </p:nvSpPr>
        <p:spPr bwMode="auto">
          <a:xfrm>
            <a:off x="2381250" y="5430838"/>
            <a:ext cx="2317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40" name="Line 232"/>
          <p:cNvSpPr>
            <a:spLocks noChangeShapeType="1"/>
          </p:cNvSpPr>
          <p:nvPr/>
        </p:nvSpPr>
        <p:spPr bwMode="auto">
          <a:xfrm>
            <a:off x="2381250" y="4800600"/>
            <a:ext cx="2317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41" name="Line 233"/>
          <p:cNvSpPr>
            <a:spLocks noChangeShapeType="1"/>
          </p:cNvSpPr>
          <p:nvPr/>
        </p:nvSpPr>
        <p:spPr bwMode="auto">
          <a:xfrm>
            <a:off x="2373313" y="4743450"/>
            <a:ext cx="2333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42" name="Line 234"/>
          <p:cNvSpPr>
            <a:spLocks noChangeShapeType="1"/>
          </p:cNvSpPr>
          <p:nvPr/>
        </p:nvSpPr>
        <p:spPr bwMode="auto">
          <a:xfrm>
            <a:off x="2381250" y="4149725"/>
            <a:ext cx="2317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43" name="Line 235"/>
          <p:cNvSpPr>
            <a:spLocks noChangeShapeType="1"/>
          </p:cNvSpPr>
          <p:nvPr/>
        </p:nvSpPr>
        <p:spPr bwMode="auto">
          <a:xfrm>
            <a:off x="6780213" y="4746625"/>
            <a:ext cx="2317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44" name="Line 236"/>
          <p:cNvSpPr>
            <a:spLocks noChangeShapeType="1"/>
          </p:cNvSpPr>
          <p:nvPr/>
        </p:nvSpPr>
        <p:spPr bwMode="auto">
          <a:xfrm>
            <a:off x="6780213" y="5345113"/>
            <a:ext cx="2317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445" name="AutoShape 237"/>
          <p:cNvSpPr>
            <a:spLocks noChangeArrowheads="1"/>
          </p:cNvSpPr>
          <p:nvPr/>
        </p:nvSpPr>
        <p:spPr bwMode="auto">
          <a:xfrm rot="-2140116">
            <a:off x="2589213" y="2844800"/>
            <a:ext cx="595312" cy="508000"/>
          </a:xfrm>
          <a:prstGeom prst="leftArrow">
            <a:avLst>
              <a:gd name="adj1" fmla="val 50000"/>
              <a:gd name="adj2" fmla="val 29297"/>
            </a:avLst>
          </a:prstGeom>
          <a:gradFill rotWithShape="1">
            <a:gsLst>
              <a:gs pos="0">
                <a:schemeClr val="tx1"/>
              </a:gs>
              <a:gs pos="100000">
                <a:srgbClr val="EAEAEA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8446" name="AutoShape 238"/>
          <p:cNvSpPr>
            <a:spLocks noChangeArrowheads="1"/>
          </p:cNvSpPr>
          <p:nvPr/>
        </p:nvSpPr>
        <p:spPr bwMode="auto">
          <a:xfrm rot="2140116" flipH="1">
            <a:off x="5730875" y="2844800"/>
            <a:ext cx="595313" cy="508000"/>
          </a:xfrm>
          <a:prstGeom prst="leftArrow">
            <a:avLst>
              <a:gd name="adj1" fmla="val 50000"/>
              <a:gd name="adj2" fmla="val 29297"/>
            </a:avLst>
          </a:prstGeom>
          <a:gradFill rotWithShape="1">
            <a:gsLst>
              <a:gs pos="0">
                <a:schemeClr val="tx1"/>
              </a:gs>
              <a:gs pos="100000">
                <a:srgbClr val="EAEAEA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1" name="Rectangle 2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de-DE" altLang="de-DE" smtClean="0"/>
              <a:t>2.1	Introduction</a:t>
            </a:r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240" name="Text Box 317"/>
          <p:cNvSpPr txBox="1">
            <a:spLocks noChangeArrowheads="1"/>
          </p:cNvSpPr>
          <p:nvPr/>
        </p:nvSpPr>
        <p:spPr bwMode="auto">
          <a:xfrm rot="-5400000">
            <a:off x="8237048" y="5525241"/>
            <a:ext cx="1256691" cy="211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7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78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78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7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7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7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7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78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78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7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7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7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7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78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78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7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7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7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7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7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7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47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7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7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7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7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7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7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7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7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7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7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7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7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7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7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7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47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7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7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47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47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47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478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47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47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478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478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478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478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47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47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47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47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47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47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47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47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7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47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47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47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47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47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478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478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47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47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47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47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47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47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47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47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47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478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47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47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47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47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47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47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47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47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47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47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47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500"/>
                                        <p:tgtEl>
                                          <p:spTgt spid="47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47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47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47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47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47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47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47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478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478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478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478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478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478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478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478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500"/>
                                        <p:tgtEl>
                                          <p:spTgt spid="478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4" dur="500"/>
                                        <p:tgtEl>
                                          <p:spTgt spid="47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500"/>
                                        <p:tgtEl>
                                          <p:spTgt spid="47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0" dur="500"/>
                                        <p:tgtEl>
                                          <p:spTgt spid="47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3" dur="500"/>
                                        <p:tgtEl>
                                          <p:spTgt spid="47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6" dur="500"/>
                                        <p:tgtEl>
                                          <p:spTgt spid="47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9" dur="500"/>
                                        <p:tgtEl>
                                          <p:spTgt spid="47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2" dur="500"/>
                                        <p:tgtEl>
                                          <p:spTgt spid="47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5" dur="500"/>
                                        <p:tgtEl>
                                          <p:spTgt spid="47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8" dur="500"/>
                                        <p:tgtEl>
                                          <p:spTgt spid="47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1" dur="500"/>
                                        <p:tgtEl>
                                          <p:spTgt spid="47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4" dur="500"/>
                                        <p:tgtEl>
                                          <p:spTgt spid="47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7" dur="500"/>
                                        <p:tgtEl>
                                          <p:spTgt spid="47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0" dur="500"/>
                                        <p:tgtEl>
                                          <p:spTgt spid="478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3" dur="500"/>
                                        <p:tgtEl>
                                          <p:spTgt spid="478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6" dur="500"/>
                                        <p:tgtEl>
                                          <p:spTgt spid="47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9" dur="500"/>
                                        <p:tgtEl>
                                          <p:spTgt spid="47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2" dur="500"/>
                                        <p:tgtEl>
                                          <p:spTgt spid="47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5" dur="500"/>
                                        <p:tgtEl>
                                          <p:spTgt spid="47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8" dur="500"/>
                                        <p:tgtEl>
                                          <p:spTgt spid="47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1" dur="500"/>
                                        <p:tgtEl>
                                          <p:spTgt spid="47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4" dur="500"/>
                                        <p:tgtEl>
                                          <p:spTgt spid="47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7" dur="500"/>
                                        <p:tgtEl>
                                          <p:spTgt spid="47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0" dur="500"/>
                                        <p:tgtEl>
                                          <p:spTgt spid="47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3" dur="500"/>
                                        <p:tgtEl>
                                          <p:spTgt spid="47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6" dur="500"/>
                                        <p:tgtEl>
                                          <p:spTgt spid="47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9" dur="500"/>
                                        <p:tgtEl>
                                          <p:spTgt spid="47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2" dur="500"/>
                                        <p:tgtEl>
                                          <p:spTgt spid="47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5" dur="500"/>
                                        <p:tgtEl>
                                          <p:spTgt spid="47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8" dur="500"/>
                                        <p:tgtEl>
                                          <p:spTgt spid="47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1" dur="500"/>
                                        <p:tgtEl>
                                          <p:spTgt spid="47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4" dur="500"/>
                                        <p:tgtEl>
                                          <p:spTgt spid="478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7" dur="500"/>
                                        <p:tgtEl>
                                          <p:spTgt spid="47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0" dur="500"/>
                                        <p:tgtEl>
                                          <p:spTgt spid="47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3" dur="500"/>
                                        <p:tgtEl>
                                          <p:spTgt spid="47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6" dur="500"/>
                                        <p:tgtEl>
                                          <p:spTgt spid="47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9" dur="500"/>
                                        <p:tgtEl>
                                          <p:spTgt spid="478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2" dur="500"/>
                                        <p:tgtEl>
                                          <p:spTgt spid="478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5" dur="500"/>
                                        <p:tgtEl>
                                          <p:spTgt spid="47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8" dur="500"/>
                                        <p:tgtEl>
                                          <p:spTgt spid="478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1" dur="500"/>
                                        <p:tgtEl>
                                          <p:spTgt spid="47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4" dur="500"/>
                                        <p:tgtEl>
                                          <p:spTgt spid="47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7" dur="500"/>
                                        <p:tgtEl>
                                          <p:spTgt spid="47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0" dur="500"/>
                                        <p:tgtEl>
                                          <p:spTgt spid="478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3" dur="500"/>
                                        <p:tgtEl>
                                          <p:spTgt spid="478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6" dur="500"/>
                                        <p:tgtEl>
                                          <p:spTgt spid="478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9" dur="500"/>
                                        <p:tgtEl>
                                          <p:spTgt spid="478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2" dur="500"/>
                                        <p:tgtEl>
                                          <p:spTgt spid="478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5" dur="500"/>
                                        <p:tgtEl>
                                          <p:spTgt spid="478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8" dur="500"/>
                                        <p:tgtEl>
                                          <p:spTgt spid="478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1" dur="500"/>
                                        <p:tgtEl>
                                          <p:spTgt spid="478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4" dur="500"/>
                                        <p:tgtEl>
                                          <p:spTgt spid="47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7" dur="500"/>
                                        <p:tgtEl>
                                          <p:spTgt spid="47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0" dur="500"/>
                                        <p:tgtEl>
                                          <p:spTgt spid="47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3" dur="500"/>
                                        <p:tgtEl>
                                          <p:spTgt spid="47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6" dur="500"/>
                                        <p:tgtEl>
                                          <p:spTgt spid="47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9" dur="500"/>
                                        <p:tgtEl>
                                          <p:spTgt spid="478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2" dur="500"/>
                                        <p:tgtEl>
                                          <p:spTgt spid="47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5" dur="500"/>
                                        <p:tgtEl>
                                          <p:spTgt spid="47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8" dur="500"/>
                                        <p:tgtEl>
                                          <p:spTgt spid="478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1" dur="500"/>
                                        <p:tgtEl>
                                          <p:spTgt spid="478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4" dur="500"/>
                                        <p:tgtEl>
                                          <p:spTgt spid="478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7" dur="500"/>
                                        <p:tgtEl>
                                          <p:spTgt spid="47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0" dur="500"/>
                                        <p:tgtEl>
                                          <p:spTgt spid="47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3" dur="500"/>
                                        <p:tgtEl>
                                          <p:spTgt spid="47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6" dur="500"/>
                                        <p:tgtEl>
                                          <p:spTgt spid="47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9" dur="500"/>
                                        <p:tgtEl>
                                          <p:spTgt spid="47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2" dur="500"/>
                                        <p:tgtEl>
                                          <p:spTgt spid="47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5" dur="500"/>
                                        <p:tgtEl>
                                          <p:spTgt spid="47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1" grpId="0" animBg="1"/>
      <p:bldP spid="478213" grpId="0"/>
      <p:bldP spid="478274" grpId="0" animBg="1"/>
      <p:bldP spid="478275" grpId="0" animBg="1"/>
      <p:bldP spid="478276" grpId="0" animBg="1"/>
      <p:bldP spid="478280" grpId="0" animBg="1"/>
      <p:bldP spid="478281" grpId="0"/>
      <p:bldP spid="478282" grpId="0" animBg="1"/>
      <p:bldP spid="478286" grpId="0" animBg="1"/>
      <p:bldP spid="478288" grpId="0"/>
      <p:bldP spid="478289" grpId="0" animBg="1"/>
      <p:bldP spid="478290" grpId="0" animBg="1"/>
      <p:bldP spid="478294" grpId="0" animBg="1"/>
      <p:bldP spid="478295" grpId="0"/>
      <p:bldP spid="478296" grpId="0" animBg="1"/>
      <p:bldP spid="478297" grpId="0" animBg="1"/>
      <p:bldP spid="478300" grpId="0" animBg="1"/>
      <p:bldP spid="478301" grpId="0"/>
      <p:bldP spid="478302" grpId="0" animBg="1"/>
      <p:bldP spid="478307" grpId="0"/>
      <p:bldP spid="478308" grpId="0" animBg="1"/>
      <p:bldP spid="478312" grpId="0" animBg="1"/>
      <p:bldP spid="478314" grpId="0"/>
      <p:bldP spid="478315" grpId="0" animBg="1"/>
      <p:bldP spid="478316" grpId="0" animBg="1"/>
      <p:bldP spid="478320" grpId="0" animBg="1"/>
      <p:bldP spid="478321" grpId="0"/>
      <p:bldP spid="478322" grpId="0" animBg="1"/>
      <p:bldP spid="478326" grpId="0" animBg="1"/>
      <p:bldP spid="478328" grpId="0"/>
      <p:bldP spid="478352" grpId="0" animBg="1"/>
      <p:bldP spid="478353" grpId="0" animBg="1"/>
      <p:bldP spid="478354" grpId="0" animBg="1"/>
      <p:bldP spid="478355" grpId="0" animBg="1"/>
      <p:bldP spid="478359" grpId="0" animBg="1"/>
      <p:bldP spid="478360" grpId="0"/>
      <p:bldP spid="478361" grpId="0" animBg="1"/>
      <p:bldP spid="478365" grpId="0" animBg="1"/>
      <p:bldP spid="478367" grpId="0"/>
      <p:bldP spid="478368" grpId="0" animBg="1"/>
      <p:bldP spid="478369" grpId="0" animBg="1"/>
      <p:bldP spid="478373" grpId="0" animBg="1"/>
      <p:bldP spid="478374" grpId="0"/>
      <p:bldP spid="478375" grpId="0" animBg="1"/>
      <p:bldP spid="478376" grpId="0" animBg="1"/>
      <p:bldP spid="478379" grpId="0" animBg="1"/>
      <p:bldP spid="478380" grpId="0"/>
      <p:bldP spid="478381" grpId="0" animBg="1"/>
      <p:bldP spid="478386" grpId="0"/>
      <p:bldP spid="478387" grpId="0" animBg="1"/>
      <p:bldP spid="478391" grpId="0" animBg="1"/>
      <p:bldP spid="478393" grpId="0"/>
      <p:bldP spid="478394" grpId="0" animBg="1"/>
      <p:bldP spid="478395" grpId="0" animBg="1"/>
      <p:bldP spid="478399" grpId="0" animBg="1"/>
      <p:bldP spid="478400" grpId="0"/>
      <p:bldP spid="478401" grpId="0" animBg="1"/>
      <p:bldP spid="478405" grpId="0" animBg="1"/>
      <p:bldP spid="478407" grpId="0"/>
      <p:bldP spid="478432" grpId="0"/>
      <p:bldP spid="478433" grpId="0" animBg="1"/>
      <p:bldP spid="478434" grpId="0"/>
      <p:bldP spid="478435" grpId="0"/>
      <p:bldP spid="478436" grpId="0"/>
      <p:bldP spid="478437" grpId="0"/>
      <p:bldP spid="478438" grpId="0"/>
      <p:bldP spid="478445" grpId="0" animBg="1"/>
      <p:bldP spid="47844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4FCD69-FCED-4D7F-9C0B-288145BC3FB3}" type="slidenum">
              <a:rPr lang="en-US" altLang="de-DE" sz="1000">
                <a:solidFill>
                  <a:srgbClr val="C0C0C0"/>
                </a:solidFill>
              </a:rPr>
              <a:pPr/>
              <a:t>40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1987" name="Line 2"/>
          <p:cNvSpPr>
            <a:spLocks noChangeAspect="1" noChangeShapeType="1"/>
          </p:cNvSpPr>
          <p:nvPr/>
        </p:nvSpPr>
        <p:spPr bwMode="auto">
          <a:xfrm flipV="1">
            <a:off x="1635125" y="1555750"/>
            <a:ext cx="798513" cy="735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988" name="Line 3"/>
          <p:cNvSpPr>
            <a:spLocks noChangeAspect="1" noChangeShapeType="1"/>
          </p:cNvSpPr>
          <p:nvPr/>
        </p:nvSpPr>
        <p:spPr bwMode="auto">
          <a:xfrm flipH="1">
            <a:off x="1635125" y="1677988"/>
            <a:ext cx="0" cy="141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989" name="Line 4"/>
          <p:cNvSpPr>
            <a:spLocks noChangeAspect="1" noChangeShapeType="1"/>
          </p:cNvSpPr>
          <p:nvPr/>
        </p:nvSpPr>
        <p:spPr bwMode="auto">
          <a:xfrm>
            <a:off x="2435225" y="1527175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990" name="Line 5"/>
          <p:cNvSpPr>
            <a:spLocks noChangeAspect="1" noChangeShapeType="1"/>
          </p:cNvSpPr>
          <p:nvPr/>
        </p:nvSpPr>
        <p:spPr bwMode="auto">
          <a:xfrm flipH="1">
            <a:off x="1452563" y="1555750"/>
            <a:ext cx="0" cy="140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991" name="Line 6"/>
          <p:cNvSpPr>
            <a:spLocks noChangeAspect="1" noChangeShapeType="1"/>
          </p:cNvSpPr>
          <p:nvPr/>
        </p:nvSpPr>
        <p:spPr bwMode="auto">
          <a:xfrm flipH="1">
            <a:off x="1604963" y="2328863"/>
            <a:ext cx="809625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992" name="Line 7"/>
          <p:cNvSpPr>
            <a:spLocks noChangeAspect="1" noChangeShapeType="1"/>
          </p:cNvSpPr>
          <p:nvPr/>
        </p:nvSpPr>
        <p:spPr bwMode="auto">
          <a:xfrm>
            <a:off x="1585913" y="3089275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993" name="Oval 8"/>
          <p:cNvSpPr>
            <a:spLocks noChangeAspect="1" noChangeArrowheads="1"/>
          </p:cNvSpPr>
          <p:nvPr/>
        </p:nvSpPr>
        <p:spPr bwMode="auto">
          <a:xfrm>
            <a:off x="1296988" y="2874963"/>
            <a:ext cx="460375" cy="45878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994" name="Rectangle 9"/>
          <p:cNvSpPr>
            <a:spLocks noChangeAspect="1" noChangeArrowheads="1"/>
          </p:cNvSpPr>
          <p:nvPr/>
        </p:nvSpPr>
        <p:spPr bwMode="auto">
          <a:xfrm>
            <a:off x="1339850" y="2911475"/>
            <a:ext cx="368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1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41995" name="Oval 10"/>
          <p:cNvSpPr>
            <a:spLocks noChangeAspect="1" noChangeArrowheads="1"/>
          </p:cNvSpPr>
          <p:nvPr/>
        </p:nvSpPr>
        <p:spPr bwMode="auto">
          <a:xfrm>
            <a:off x="2197100" y="1341438"/>
            <a:ext cx="458788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996" name="Rectangle 11"/>
          <p:cNvSpPr>
            <a:spLocks noChangeAspect="1" noChangeArrowheads="1"/>
          </p:cNvSpPr>
          <p:nvPr/>
        </p:nvSpPr>
        <p:spPr bwMode="auto">
          <a:xfrm>
            <a:off x="2239963" y="138588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3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1997" name="Oval 12"/>
          <p:cNvSpPr>
            <a:spLocks noChangeAspect="1" noChangeArrowheads="1"/>
          </p:cNvSpPr>
          <p:nvPr/>
        </p:nvSpPr>
        <p:spPr bwMode="auto">
          <a:xfrm>
            <a:off x="2217738" y="2106613"/>
            <a:ext cx="458787" cy="45878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998" name="Rectangle 13"/>
          <p:cNvSpPr>
            <a:spLocks noChangeAspect="1" noChangeArrowheads="1"/>
          </p:cNvSpPr>
          <p:nvPr/>
        </p:nvSpPr>
        <p:spPr bwMode="auto">
          <a:xfrm>
            <a:off x="2241550" y="2141538"/>
            <a:ext cx="3667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4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1999" name="Oval 14"/>
          <p:cNvSpPr>
            <a:spLocks noChangeAspect="1" noChangeArrowheads="1"/>
          </p:cNvSpPr>
          <p:nvPr/>
        </p:nvSpPr>
        <p:spPr bwMode="auto">
          <a:xfrm>
            <a:off x="1317625" y="1341438"/>
            <a:ext cx="460375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2000" name="Rectangle 15"/>
          <p:cNvSpPr>
            <a:spLocks noChangeAspect="1" noChangeArrowheads="1"/>
          </p:cNvSpPr>
          <p:nvPr/>
        </p:nvSpPr>
        <p:spPr bwMode="auto">
          <a:xfrm>
            <a:off x="1357313" y="139223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2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42001" name="Oval 16"/>
          <p:cNvSpPr>
            <a:spLocks noChangeAspect="1" noChangeArrowheads="1"/>
          </p:cNvSpPr>
          <p:nvPr/>
        </p:nvSpPr>
        <p:spPr bwMode="auto">
          <a:xfrm>
            <a:off x="2197100" y="2873375"/>
            <a:ext cx="458788" cy="45878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2002" name="Rectangle 17"/>
          <p:cNvSpPr>
            <a:spLocks noChangeAspect="1" noChangeArrowheads="1"/>
          </p:cNvSpPr>
          <p:nvPr/>
        </p:nvSpPr>
        <p:spPr bwMode="auto">
          <a:xfrm>
            <a:off x="2239963" y="2919413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5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2003" name="Line 18"/>
          <p:cNvSpPr>
            <a:spLocks noChangeAspect="1" noChangeShapeType="1"/>
          </p:cNvSpPr>
          <p:nvPr/>
        </p:nvSpPr>
        <p:spPr bwMode="auto">
          <a:xfrm>
            <a:off x="2003425" y="1392238"/>
            <a:ext cx="0" cy="19415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4" name="Text Box 19"/>
          <p:cNvSpPr txBox="1">
            <a:spLocks noChangeAspect="1" noChangeArrowheads="1"/>
          </p:cNvSpPr>
          <p:nvPr/>
        </p:nvSpPr>
        <p:spPr bwMode="auto">
          <a:xfrm>
            <a:off x="684213" y="1393825"/>
            <a:ext cx="542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2005" name="Text Box 20"/>
          <p:cNvSpPr txBox="1">
            <a:spLocks noChangeAspect="1" noChangeArrowheads="1"/>
          </p:cNvSpPr>
          <p:nvPr/>
        </p:nvSpPr>
        <p:spPr bwMode="auto">
          <a:xfrm>
            <a:off x="2551113" y="1403350"/>
            <a:ext cx="649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2006" name="Text Box 21"/>
          <p:cNvSpPr txBox="1">
            <a:spLocks noChangeAspect="1" noChangeArrowheads="1"/>
          </p:cNvSpPr>
          <p:nvPr/>
        </p:nvSpPr>
        <p:spPr bwMode="auto">
          <a:xfrm>
            <a:off x="1219200" y="2046288"/>
            <a:ext cx="2936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2007" name="Text Box 22"/>
          <p:cNvSpPr txBox="1">
            <a:spLocks noChangeAspect="1" noChangeArrowheads="1"/>
          </p:cNvSpPr>
          <p:nvPr/>
        </p:nvSpPr>
        <p:spPr bwMode="auto">
          <a:xfrm>
            <a:off x="1600200" y="1803400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2008" name="Text Box 23"/>
          <p:cNvSpPr txBox="1">
            <a:spLocks noChangeAspect="1" noChangeArrowheads="1"/>
          </p:cNvSpPr>
          <p:nvPr/>
        </p:nvSpPr>
        <p:spPr bwMode="auto">
          <a:xfrm>
            <a:off x="1639888" y="2533650"/>
            <a:ext cx="30321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42009" name="Text Box 24"/>
          <p:cNvSpPr txBox="1">
            <a:spLocks noChangeAspect="1" noChangeArrowheads="1"/>
          </p:cNvSpPr>
          <p:nvPr/>
        </p:nvSpPr>
        <p:spPr bwMode="auto">
          <a:xfrm>
            <a:off x="1697038" y="2781300"/>
            <a:ext cx="366712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42010" name="Text Box 25"/>
          <p:cNvSpPr txBox="1">
            <a:spLocks noChangeAspect="1" noChangeArrowheads="1"/>
          </p:cNvSpPr>
          <p:nvPr/>
        </p:nvSpPr>
        <p:spPr bwMode="auto">
          <a:xfrm>
            <a:off x="2185988" y="1803400"/>
            <a:ext cx="574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3132138" y="1630363"/>
            <a:ext cx="5426075" cy="136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</a:rPr>
              <a:t>Cell1:       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</a:rPr>
              <a:t>FS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</a:rPr>
              <a:t>(Cell_1) = 2     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</a:rPr>
              <a:t>TE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</a:rPr>
              <a:t>(Cell_1) = 1	    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(Cell_1) = 1</a:t>
            </a:r>
            <a:endParaRPr lang="en-US" altLang="zh-CN" sz="1500"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l">
              <a:lnSpc>
                <a:spcPct val="110000"/>
              </a:lnSpc>
            </a:pP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Cell 2:      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FS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(Cell_2) = 0     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TE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(Cell_2) = 1	    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(Cell_2) = -1</a:t>
            </a:r>
            <a:endParaRPr lang="en-US" altLang="zh-CN" sz="1500"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l">
              <a:lnSpc>
                <a:spcPct val="110000"/>
              </a:lnSpc>
            </a:pP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Cell 3:      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FS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(Cell_3) = 1     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TE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(Cell_3) = 1	    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(Cell_3) = 0 </a:t>
            </a:r>
            <a:endParaRPr lang="en-US" altLang="zh-CN" sz="1500"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l">
              <a:lnSpc>
                <a:spcPct val="110000"/>
              </a:lnSpc>
            </a:pP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Cell 4:      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FS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(Cell_4) = 1     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TE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(Cell_4) = 1	    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(Cell_4) = 0</a:t>
            </a:r>
            <a:endParaRPr lang="en-US" altLang="zh-CN" sz="1500"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l">
              <a:lnSpc>
                <a:spcPct val="110000"/>
              </a:lnSpc>
            </a:pP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Cell 5:      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FS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(Cell_5) = 1     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TE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(Cell_5) = 0	    </a:t>
            </a:r>
            <a:r>
              <a:rPr lang="de-DE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de-DE" altLang="de-DE" sz="1500" i="1"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nl-NL" altLang="de-DE" sz="150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(Cell_5) = 1</a:t>
            </a:r>
          </a:p>
        </p:txBody>
      </p:sp>
      <p:sp>
        <p:nvSpPr>
          <p:cNvPr id="640028" name="Rectangle 28"/>
          <p:cNvSpPr>
            <a:spLocks noChangeArrowheads="1"/>
          </p:cNvSpPr>
          <p:nvPr/>
        </p:nvSpPr>
        <p:spPr bwMode="auto">
          <a:xfrm>
            <a:off x="611188" y="3860800"/>
            <a:ext cx="8321675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 sz="1500" b="1">
                <a:solidFill>
                  <a:srgbClr val="CC0000"/>
                </a:solidFill>
              </a:rPr>
              <a:t>Step 2</a:t>
            </a:r>
            <a:r>
              <a:rPr lang="de-DE" altLang="de-DE" sz="1500">
                <a:solidFill>
                  <a:srgbClr val="CC0000"/>
                </a:solidFill>
              </a:rPr>
              <a:t>:</a:t>
            </a:r>
            <a:r>
              <a:rPr lang="de-DE" altLang="de-DE" sz="1500"/>
              <a:t> </a:t>
            </a:r>
            <a:r>
              <a:rPr lang="en-US" altLang="zh-CN" sz="1500">
                <a:ea typeface="宋体" panose="02010600030101010101" pitchFamily="2" charset="-122"/>
              </a:rPr>
              <a:t>Select the base cell </a:t>
            </a:r>
          </a:p>
          <a:p>
            <a:pPr algn="l"/>
            <a:endParaRPr lang="en-US" altLang="zh-CN" sz="1500">
              <a:ea typeface="宋体" panose="02010600030101010101" pitchFamily="2" charset="-122"/>
            </a:endParaRPr>
          </a:p>
          <a:p>
            <a:pPr algn="l"/>
            <a:r>
              <a:rPr lang="en-US" altLang="zh-CN" sz="1500">
                <a:ea typeface="宋体" panose="02010600030101010101" pitchFamily="2" charset="-122"/>
              </a:rPr>
              <a:t>Possible base cells are Cell 1 and Cell 5</a:t>
            </a:r>
          </a:p>
          <a:p>
            <a:pPr algn="l"/>
            <a:r>
              <a:rPr lang="en-US" altLang="zh-CN" sz="1500">
                <a:ea typeface="宋体" panose="02010600030101010101" pitchFamily="2" charset="-122"/>
              </a:rPr>
              <a:t>Balance criterion after moving Cell 1: </a:t>
            </a: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</a:t>
            </a:r>
            <a:r>
              <a:rPr lang="en-US" altLang="zh-CN" sz="1500" i="1">
                <a:ea typeface="宋体" panose="02010600030101010101" pitchFamily="2" charset="-122"/>
              </a:rPr>
              <a:t>A</a:t>
            </a:r>
            <a:r>
              <a:rPr lang="en-US" altLang="zh-CN" sz="1500">
                <a:ea typeface="宋体" panose="02010600030101010101" pitchFamily="2" charset="-122"/>
              </a:rPr>
              <a:t>) = </a:t>
            </a: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(Cell_2) = 4</a:t>
            </a:r>
          </a:p>
          <a:p>
            <a:pPr algn="l"/>
            <a:r>
              <a:rPr lang="en-US" altLang="zh-CN" sz="1500">
                <a:ea typeface="宋体" panose="02010600030101010101" pitchFamily="2" charset="-122"/>
              </a:rPr>
              <a:t>Balance criterion after moving Cell 5: </a:t>
            </a: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</a:t>
            </a:r>
            <a:r>
              <a:rPr lang="en-US" altLang="zh-CN" sz="1500" i="1">
                <a:ea typeface="宋体" panose="02010600030101010101" pitchFamily="2" charset="-122"/>
              </a:rPr>
              <a:t>A</a:t>
            </a:r>
            <a:r>
              <a:rPr lang="en-US" altLang="zh-CN" sz="1500">
                <a:ea typeface="宋体" panose="02010600030101010101" pitchFamily="2" charset="-122"/>
              </a:rPr>
              <a:t>) = </a:t>
            </a: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</a:t>
            </a:r>
            <a:r>
              <a:rPr lang="en-US" altLang="zh-CN" sz="1500" i="1">
                <a:ea typeface="宋体" panose="02010600030101010101" pitchFamily="2" charset="-122"/>
              </a:rPr>
              <a:t>Cell_1</a:t>
            </a:r>
            <a:r>
              <a:rPr lang="en-US" altLang="zh-CN" sz="1500">
                <a:ea typeface="宋体" panose="02010600030101010101" pitchFamily="2" charset="-122"/>
              </a:rPr>
              <a:t>) + </a:t>
            </a: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</a:t>
            </a:r>
            <a:r>
              <a:rPr lang="en-US" altLang="zh-CN" sz="1500" i="1">
                <a:ea typeface="宋体" panose="02010600030101010101" pitchFamily="2" charset="-122"/>
              </a:rPr>
              <a:t>Cell_2</a:t>
            </a:r>
            <a:r>
              <a:rPr lang="en-US" altLang="zh-CN" sz="1500">
                <a:ea typeface="宋体" panose="02010600030101010101" pitchFamily="2" charset="-122"/>
              </a:rPr>
              <a:t>) + </a:t>
            </a: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</a:t>
            </a:r>
            <a:r>
              <a:rPr lang="en-US" altLang="zh-CN" sz="1500" i="1">
                <a:ea typeface="宋体" panose="02010600030101010101" pitchFamily="2" charset="-122"/>
              </a:rPr>
              <a:t>Cell_5</a:t>
            </a:r>
            <a:r>
              <a:rPr lang="en-US" altLang="zh-CN" sz="1500">
                <a:ea typeface="宋体" panose="02010600030101010101" pitchFamily="2" charset="-122"/>
              </a:rPr>
              <a:t>) = 11</a:t>
            </a:r>
          </a:p>
          <a:p>
            <a:pPr algn="l"/>
            <a:r>
              <a:rPr lang="en-US" altLang="zh-CN" sz="1500">
                <a:ea typeface="宋体" panose="02010600030101010101" pitchFamily="2" charset="-122"/>
              </a:rPr>
              <a:t>Both moves respect the balance criterion, but Cell 1 is selected, moved, </a:t>
            </a:r>
          </a:p>
          <a:p>
            <a:pPr algn="l"/>
            <a:r>
              <a:rPr lang="en-US" altLang="zh-CN" sz="1500">
                <a:ea typeface="宋体" panose="02010600030101010101" pitchFamily="2" charset="-122"/>
              </a:rPr>
              <a:t>and fixed as a result of the tie-breaking criterion.</a:t>
            </a:r>
          </a:p>
        </p:txBody>
      </p:sp>
      <p:sp>
        <p:nvSpPr>
          <p:cNvPr id="42013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Example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0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40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40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40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40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3E30F9-2379-4F2A-9036-0D4C2DB5B9AD}" type="slidenum">
              <a:rPr lang="en-US" altLang="de-DE" sz="1000">
                <a:solidFill>
                  <a:srgbClr val="C0C0C0"/>
                </a:solidFill>
              </a:rPr>
              <a:pPr/>
              <a:t>41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3011" name="Line 4"/>
          <p:cNvSpPr>
            <a:spLocks noChangeAspect="1" noChangeShapeType="1"/>
          </p:cNvSpPr>
          <p:nvPr/>
        </p:nvSpPr>
        <p:spPr bwMode="auto">
          <a:xfrm flipV="1">
            <a:off x="1635125" y="1555750"/>
            <a:ext cx="798513" cy="735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12" name="Line 5"/>
          <p:cNvSpPr>
            <a:spLocks noChangeAspect="1" noChangeShapeType="1"/>
          </p:cNvSpPr>
          <p:nvPr/>
        </p:nvSpPr>
        <p:spPr bwMode="auto">
          <a:xfrm flipH="1">
            <a:off x="1635125" y="1677988"/>
            <a:ext cx="0" cy="141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13" name="Line 6"/>
          <p:cNvSpPr>
            <a:spLocks noChangeAspect="1" noChangeShapeType="1"/>
          </p:cNvSpPr>
          <p:nvPr/>
        </p:nvSpPr>
        <p:spPr bwMode="auto">
          <a:xfrm>
            <a:off x="2435225" y="1527175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14" name="Line 7"/>
          <p:cNvSpPr>
            <a:spLocks noChangeAspect="1" noChangeShapeType="1"/>
          </p:cNvSpPr>
          <p:nvPr/>
        </p:nvSpPr>
        <p:spPr bwMode="auto">
          <a:xfrm flipH="1">
            <a:off x="1452563" y="1555750"/>
            <a:ext cx="0" cy="1411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15" name="Line 8"/>
          <p:cNvSpPr>
            <a:spLocks noChangeAspect="1" noChangeShapeType="1"/>
          </p:cNvSpPr>
          <p:nvPr/>
        </p:nvSpPr>
        <p:spPr bwMode="auto">
          <a:xfrm flipH="1">
            <a:off x="1604963" y="2328863"/>
            <a:ext cx="811212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16" name="Line 9"/>
          <p:cNvSpPr>
            <a:spLocks noChangeAspect="1" noChangeShapeType="1"/>
          </p:cNvSpPr>
          <p:nvPr/>
        </p:nvSpPr>
        <p:spPr bwMode="auto">
          <a:xfrm>
            <a:off x="1587500" y="3089275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17" name="Oval 10"/>
          <p:cNvSpPr>
            <a:spLocks noChangeAspect="1" noChangeArrowheads="1"/>
          </p:cNvSpPr>
          <p:nvPr/>
        </p:nvSpPr>
        <p:spPr bwMode="auto">
          <a:xfrm>
            <a:off x="1298575" y="2874963"/>
            <a:ext cx="460375" cy="45878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18" name="Rectangle 11"/>
          <p:cNvSpPr>
            <a:spLocks noChangeAspect="1" noChangeArrowheads="1"/>
          </p:cNvSpPr>
          <p:nvPr/>
        </p:nvSpPr>
        <p:spPr bwMode="auto">
          <a:xfrm>
            <a:off x="1339850" y="2911475"/>
            <a:ext cx="368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1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3019" name="Oval 12"/>
          <p:cNvSpPr>
            <a:spLocks noChangeAspect="1" noChangeArrowheads="1"/>
          </p:cNvSpPr>
          <p:nvPr/>
        </p:nvSpPr>
        <p:spPr bwMode="auto">
          <a:xfrm>
            <a:off x="2197100" y="1341438"/>
            <a:ext cx="458788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20" name="Rectangle 13"/>
          <p:cNvSpPr>
            <a:spLocks noChangeAspect="1" noChangeArrowheads="1"/>
          </p:cNvSpPr>
          <p:nvPr/>
        </p:nvSpPr>
        <p:spPr bwMode="auto">
          <a:xfrm>
            <a:off x="2239963" y="138588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3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3021" name="Oval 14"/>
          <p:cNvSpPr>
            <a:spLocks noChangeAspect="1" noChangeArrowheads="1"/>
          </p:cNvSpPr>
          <p:nvPr/>
        </p:nvSpPr>
        <p:spPr bwMode="auto">
          <a:xfrm>
            <a:off x="2219325" y="2106613"/>
            <a:ext cx="458788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22" name="Rectangle 15"/>
          <p:cNvSpPr>
            <a:spLocks noChangeAspect="1" noChangeArrowheads="1"/>
          </p:cNvSpPr>
          <p:nvPr/>
        </p:nvSpPr>
        <p:spPr bwMode="auto">
          <a:xfrm>
            <a:off x="2243138" y="2141538"/>
            <a:ext cx="3651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4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3023" name="Oval 16"/>
          <p:cNvSpPr>
            <a:spLocks noChangeAspect="1" noChangeArrowheads="1"/>
          </p:cNvSpPr>
          <p:nvPr/>
        </p:nvSpPr>
        <p:spPr bwMode="auto">
          <a:xfrm>
            <a:off x="1317625" y="1341438"/>
            <a:ext cx="460375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24" name="Rectangle 17"/>
          <p:cNvSpPr>
            <a:spLocks noChangeAspect="1" noChangeArrowheads="1"/>
          </p:cNvSpPr>
          <p:nvPr/>
        </p:nvSpPr>
        <p:spPr bwMode="auto">
          <a:xfrm>
            <a:off x="1358900" y="139223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2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43025" name="Oval 18"/>
          <p:cNvSpPr>
            <a:spLocks noChangeAspect="1" noChangeArrowheads="1"/>
          </p:cNvSpPr>
          <p:nvPr/>
        </p:nvSpPr>
        <p:spPr bwMode="auto">
          <a:xfrm>
            <a:off x="2197100" y="2873375"/>
            <a:ext cx="458788" cy="45878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26" name="Rectangle 19"/>
          <p:cNvSpPr>
            <a:spLocks noChangeAspect="1" noChangeArrowheads="1"/>
          </p:cNvSpPr>
          <p:nvPr/>
        </p:nvSpPr>
        <p:spPr bwMode="auto">
          <a:xfrm>
            <a:off x="2239963" y="2919413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5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3027" name="Line 20"/>
          <p:cNvSpPr>
            <a:spLocks noChangeAspect="1" noChangeShapeType="1"/>
          </p:cNvSpPr>
          <p:nvPr/>
        </p:nvSpPr>
        <p:spPr bwMode="auto">
          <a:xfrm>
            <a:off x="1928813" y="1392238"/>
            <a:ext cx="0" cy="4111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8" name="Text Box 21"/>
          <p:cNvSpPr txBox="1">
            <a:spLocks noChangeAspect="1" noChangeArrowheads="1"/>
          </p:cNvSpPr>
          <p:nvPr/>
        </p:nvSpPr>
        <p:spPr bwMode="auto">
          <a:xfrm>
            <a:off x="684213" y="1395413"/>
            <a:ext cx="542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3029" name="Text Box 22"/>
          <p:cNvSpPr txBox="1">
            <a:spLocks noChangeAspect="1" noChangeArrowheads="1"/>
          </p:cNvSpPr>
          <p:nvPr/>
        </p:nvSpPr>
        <p:spPr bwMode="auto">
          <a:xfrm>
            <a:off x="2551113" y="1403350"/>
            <a:ext cx="64928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3030" name="Text Box 23"/>
          <p:cNvSpPr txBox="1">
            <a:spLocks noChangeAspect="1" noChangeArrowheads="1"/>
          </p:cNvSpPr>
          <p:nvPr/>
        </p:nvSpPr>
        <p:spPr bwMode="auto">
          <a:xfrm>
            <a:off x="1219200" y="2046288"/>
            <a:ext cx="2936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3031" name="Text Box 24"/>
          <p:cNvSpPr txBox="1">
            <a:spLocks noChangeAspect="1" noChangeArrowheads="1"/>
          </p:cNvSpPr>
          <p:nvPr/>
        </p:nvSpPr>
        <p:spPr bwMode="auto">
          <a:xfrm>
            <a:off x="1600200" y="1803400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3032" name="Text Box 25"/>
          <p:cNvSpPr txBox="1">
            <a:spLocks noChangeAspect="1" noChangeArrowheads="1"/>
          </p:cNvSpPr>
          <p:nvPr/>
        </p:nvSpPr>
        <p:spPr bwMode="auto">
          <a:xfrm>
            <a:off x="1641475" y="2533650"/>
            <a:ext cx="301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43033" name="Text Box 26"/>
          <p:cNvSpPr txBox="1">
            <a:spLocks noChangeAspect="1" noChangeArrowheads="1"/>
          </p:cNvSpPr>
          <p:nvPr/>
        </p:nvSpPr>
        <p:spPr bwMode="auto">
          <a:xfrm>
            <a:off x="1698625" y="2781300"/>
            <a:ext cx="36512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43034" name="Text Box 27"/>
          <p:cNvSpPr txBox="1">
            <a:spLocks noChangeAspect="1" noChangeArrowheads="1"/>
          </p:cNvSpPr>
          <p:nvPr/>
        </p:nvSpPr>
        <p:spPr bwMode="auto">
          <a:xfrm>
            <a:off x="2187575" y="1803400"/>
            <a:ext cx="574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43035" name="Line 28"/>
          <p:cNvSpPr>
            <a:spLocks noChangeShapeType="1"/>
          </p:cNvSpPr>
          <p:nvPr/>
        </p:nvSpPr>
        <p:spPr bwMode="auto">
          <a:xfrm flipH="1">
            <a:off x="1219200" y="1803400"/>
            <a:ext cx="709613" cy="2428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515102" name="Rectangle 30"/>
          <p:cNvSpPr>
            <a:spLocks noChangeArrowheads="1"/>
          </p:cNvSpPr>
          <p:nvPr/>
        </p:nvSpPr>
        <p:spPr bwMode="auto">
          <a:xfrm>
            <a:off x="611188" y="3881438"/>
            <a:ext cx="7083425" cy="250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zh-CN" sz="1500" b="1">
                <a:solidFill>
                  <a:srgbClr val="CC0000"/>
                </a:solidFill>
                <a:ea typeface="宋体" panose="02010600030101010101" pitchFamily="2" charset="-122"/>
              </a:rPr>
              <a:t>Step 3:</a:t>
            </a:r>
            <a:r>
              <a:rPr lang="en-US" altLang="zh-CN" sz="1500">
                <a:ea typeface="宋体" panose="02010600030101010101" pitchFamily="2" charset="-122"/>
              </a:rPr>
              <a:t> Fix base cell, update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values</a:t>
            </a:r>
          </a:p>
          <a:p>
            <a:pPr algn="l"/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/>
            <a:r>
              <a:rPr lang="nl-NL" altLang="de-DE" sz="1500">
                <a:sym typeface="Symbol" panose="05050102010706020507" pitchFamily="18" charset="2"/>
              </a:rPr>
              <a:t>Cell 2:      </a:t>
            </a:r>
            <a:r>
              <a:rPr lang="nl-NL" altLang="de-DE" sz="1500" i="1">
                <a:sym typeface="Symbol" panose="05050102010706020507" pitchFamily="18" charset="2"/>
              </a:rPr>
              <a:t>FS</a:t>
            </a:r>
            <a:r>
              <a:rPr lang="nl-NL" altLang="de-DE" sz="1500">
                <a:sym typeface="Symbol" panose="05050102010706020507" pitchFamily="18" charset="2"/>
              </a:rPr>
              <a:t>(Cell_2) = 2	</a:t>
            </a:r>
            <a:r>
              <a:rPr lang="nl-NL" altLang="de-DE" sz="1500" i="1">
                <a:sym typeface="Symbol" panose="05050102010706020507" pitchFamily="18" charset="2"/>
              </a:rPr>
              <a:t>TE</a:t>
            </a:r>
            <a:r>
              <a:rPr lang="nl-NL" altLang="de-DE" sz="1500">
                <a:sym typeface="Symbol" panose="05050102010706020507" pitchFamily="18" charset="2"/>
              </a:rPr>
              <a:t>(Cell_2) = 0		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nl-NL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(Cell_2) = 2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/>
            <a:r>
              <a:rPr lang="nl-NL" altLang="de-DE" sz="1500">
                <a:sym typeface="Symbol" panose="05050102010706020507" pitchFamily="18" charset="2"/>
              </a:rPr>
              <a:t>Cell 3:      </a:t>
            </a:r>
            <a:r>
              <a:rPr lang="de-DE" altLang="de-DE" sz="1500" i="1">
                <a:sym typeface="Symbol" panose="05050102010706020507" pitchFamily="18" charset="2"/>
              </a:rPr>
              <a:t>FS</a:t>
            </a:r>
            <a:r>
              <a:rPr lang="nl-NL" altLang="de-DE" sz="1500">
                <a:sym typeface="Symbol" panose="05050102010706020507" pitchFamily="18" charset="2"/>
              </a:rPr>
              <a:t>(Cell_3) = 0	</a:t>
            </a:r>
            <a:r>
              <a:rPr lang="de-DE" altLang="de-DE" sz="1500" i="1">
                <a:sym typeface="Symbol" panose="05050102010706020507" pitchFamily="18" charset="2"/>
              </a:rPr>
              <a:t>TE</a:t>
            </a:r>
            <a:r>
              <a:rPr lang="nl-NL" altLang="de-DE" sz="1500">
                <a:sym typeface="Symbol" panose="05050102010706020507" pitchFamily="18" charset="2"/>
              </a:rPr>
              <a:t>(Cell_3) = 1		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(Cell_3) = -1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/>
            <a:r>
              <a:rPr lang="nl-NL" altLang="de-DE" sz="1500">
                <a:sym typeface="Symbol" panose="05050102010706020507" pitchFamily="18" charset="2"/>
              </a:rPr>
              <a:t>Cell 4:      </a:t>
            </a:r>
            <a:r>
              <a:rPr lang="de-DE" altLang="de-DE" sz="1500" i="1">
                <a:sym typeface="Symbol" panose="05050102010706020507" pitchFamily="18" charset="2"/>
              </a:rPr>
              <a:t>FS</a:t>
            </a:r>
            <a:r>
              <a:rPr lang="nl-NL" altLang="de-DE" sz="1500">
                <a:sym typeface="Symbol" panose="05050102010706020507" pitchFamily="18" charset="2"/>
              </a:rPr>
              <a:t>(Cell_4) = 0	</a:t>
            </a:r>
            <a:r>
              <a:rPr lang="de-DE" altLang="de-DE" sz="1500" i="1">
                <a:sym typeface="Symbol" panose="05050102010706020507" pitchFamily="18" charset="2"/>
              </a:rPr>
              <a:t>TE</a:t>
            </a:r>
            <a:r>
              <a:rPr lang="nl-NL" altLang="de-DE" sz="1500">
                <a:sym typeface="Symbol" panose="05050102010706020507" pitchFamily="18" charset="2"/>
              </a:rPr>
              <a:t>(Cell_4) = 2		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(Cell_4) = -2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/>
            <a:r>
              <a:rPr lang="nl-NL" altLang="de-DE" sz="1500">
                <a:sym typeface="Symbol" panose="05050102010706020507" pitchFamily="18" charset="2"/>
              </a:rPr>
              <a:t>Cell 5:      </a:t>
            </a:r>
            <a:r>
              <a:rPr lang="de-DE" altLang="de-DE" sz="1500" i="1">
                <a:sym typeface="Symbol" panose="05050102010706020507" pitchFamily="18" charset="2"/>
              </a:rPr>
              <a:t>FS</a:t>
            </a:r>
            <a:r>
              <a:rPr lang="nl-NL" altLang="de-DE" sz="1500">
                <a:sym typeface="Symbol" panose="05050102010706020507" pitchFamily="18" charset="2"/>
              </a:rPr>
              <a:t>(Cell_5) = 0	</a:t>
            </a:r>
            <a:r>
              <a:rPr lang="de-DE" altLang="de-DE" sz="1500" i="1">
                <a:sym typeface="Symbol" panose="05050102010706020507" pitchFamily="18" charset="2"/>
              </a:rPr>
              <a:t>TE</a:t>
            </a:r>
            <a:r>
              <a:rPr lang="nl-NL" altLang="de-DE" sz="1500">
                <a:sym typeface="Symbol" panose="05050102010706020507" pitchFamily="18" charset="2"/>
              </a:rPr>
              <a:t>(Cell_5) = 1		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(Cell_5) = -1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/>
            <a:r>
              <a:rPr lang="de-DE" altLang="de-DE" sz="1500">
                <a:sym typeface="Symbol" panose="05050102010706020507" pitchFamily="18" charset="2"/>
              </a:rPr>
              <a:t/>
            </a:r>
            <a:br>
              <a:rPr lang="de-DE" altLang="de-DE" sz="1500">
                <a:sym typeface="Symbol" panose="05050102010706020507" pitchFamily="18" charset="2"/>
              </a:rPr>
            </a:br>
            <a:r>
              <a:rPr lang="de-DE" altLang="de-DE" sz="1500">
                <a:solidFill>
                  <a:srgbClr val="CC0000"/>
                </a:solidFill>
                <a:sym typeface="Symbol" panose="05050102010706020507" pitchFamily="18" charset="2"/>
              </a:rPr>
              <a:t>After Iteration </a:t>
            </a:r>
            <a:r>
              <a:rPr lang="de-DE" altLang="de-DE" sz="1500" i="1">
                <a:solidFill>
                  <a:srgbClr val="CC0000"/>
                </a:solidFill>
                <a:sym typeface="Symbol" panose="05050102010706020507" pitchFamily="18" charset="2"/>
              </a:rPr>
              <a:t>i </a:t>
            </a:r>
            <a:r>
              <a:rPr lang="de-DE" altLang="de-DE" sz="1500">
                <a:solidFill>
                  <a:srgbClr val="CC0000"/>
                </a:solidFill>
                <a:sym typeface="Symbol" panose="05050102010706020507" pitchFamily="18" charset="2"/>
              </a:rPr>
              <a:t>= 1:</a:t>
            </a:r>
            <a:r>
              <a:rPr lang="de-DE" altLang="de-DE" sz="1500" i="1">
                <a:solidFill>
                  <a:srgbClr val="CC0000"/>
                </a:solidFill>
                <a:sym typeface="Symbol" panose="05050102010706020507" pitchFamily="18" charset="2"/>
              </a:rPr>
              <a:t> </a:t>
            </a:r>
            <a:r>
              <a:rPr lang="de-DE" altLang="de-DE" sz="1500">
                <a:solidFill>
                  <a:srgbClr val="CC0000"/>
                </a:solidFill>
                <a:sym typeface="Symbol" panose="05050102010706020507" pitchFamily="18" charset="2"/>
              </a:rPr>
              <a:t>Partition </a:t>
            </a:r>
            <a:r>
              <a:rPr lang="de-DE" altLang="de-DE" sz="1500" i="1">
                <a:solidFill>
                  <a:srgbClr val="CC0000"/>
                </a:solidFill>
                <a:sym typeface="Symbol" panose="05050102010706020507" pitchFamily="18" charset="2"/>
              </a:rPr>
              <a:t>A</a:t>
            </a:r>
            <a:r>
              <a:rPr lang="de-DE" altLang="de-DE" sz="1500" baseline="-25000">
                <a:solidFill>
                  <a:srgbClr val="CC0000"/>
                </a:solidFill>
                <a:sym typeface="Symbol" panose="05050102010706020507" pitchFamily="18" charset="2"/>
              </a:rPr>
              <a:t>1</a:t>
            </a:r>
            <a:r>
              <a:rPr lang="de-DE" altLang="de-DE" sz="1500">
                <a:solidFill>
                  <a:srgbClr val="CC0000"/>
                </a:solidFill>
                <a:sym typeface="Symbol" panose="05050102010706020507" pitchFamily="18" charset="2"/>
              </a:rPr>
              <a:t> = </a:t>
            </a:r>
            <a:r>
              <a:rPr lang="de-DE" altLang="de-DE" sz="1500">
                <a:solidFill>
                  <a:srgbClr val="CC0000"/>
                </a:solidFill>
              </a:rPr>
              <a:t>2</a:t>
            </a:r>
            <a:r>
              <a:rPr lang="de-DE" altLang="de-DE" sz="1500">
                <a:solidFill>
                  <a:srgbClr val="CC0000"/>
                </a:solidFill>
                <a:sym typeface="Symbol" panose="05050102010706020507" pitchFamily="18" charset="2"/>
              </a:rPr>
              <a:t></a:t>
            </a:r>
            <a:r>
              <a:rPr lang="de-DE" altLang="de-DE" sz="1500">
                <a:solidFill>
                  <a:srgbClr val="CC0000"/>
                </a:solidFill>
              </a:rPr>
              <a:t>, Partition </a:t>
            </a:r>
            <a:r>
              <a:rPr lang="de-DE" altLang="de-DE" sz="1500" i="1">
                <a:solidFill>
                  <a:srgbClr val="CC0000"/>
                </a:solidFill>
                <a:sym typeface="Symbol" panose="05050102010706020507" pitchFamily="18" charset="2"/>
              </a:rPr>
              <a:t>B</a:t>
            </a:r>
            <a:r>
              <a:rPr lang="de-DE" altLang="de-DE" sz="1500" baseline="-25000">
                <a:solidFill>
                  <a:srgbClr val="CC0000"/>
                </a:solidFill>
                <a:sym typeface="Symbol" panose="05050102010706020507" pitchFamily="18" charset="2"/>
              </a:rPr>
              <a:t>1</a:t>
            </a:r>
            <a:r>
              <a:rPr lang="de-DE" altLang="de-DE" sz="1500">
                <a:solidFill>
                  <a:srgbClr val="CC0000"/>
                </a:solidFill>
                <a:sym typeface="Symbol" panose="05050102010706020507" pitchFamily="18" charset="2"/>
              </a:rPr>
              <a:t> = </a:t>
            </a:r>
            <a:r>
              <a:rPr lang="de-DE" altLang="de-DE" sz="1500">
                <a:solidFill>
                  <a:srgbClr val="CC0000"/>
                </a:solidFill>
              </a:rPr>
              <a:t>1,3,4,5</a:t>
            </a:r>
            <a:r>
              <a:rPr lang="de-DE" altLang="de-DE" sz="1500">
                <a:solidFill>
                  <a:srgbClr val="CC0000"/>
                </a:solidFill>
                <a:sym typeface="Symbol" panose="05050102010706020507" pitchFamily="18" charset="2"/>
              </a:rPr>
              <a:t></a:t>
            </a:r>
            <a:r>
              <a:rPr lang="de-DE" altLang="de-DE" sz="1500">
                <a:solidFill>
                  <a:srgbClr val="CC0000"/>
                </a:solidFill>
              </a:rPr>
              <a:t>, with fixed cell </a:t>
            </a:r>
            <a:r>
              <a:rPr lang="de-DE" altLang="de-DE" sz="1500">
                <a:solidFill>
                  <a:srgbClr val="CC0000"/>
                </a:solidFill>
                <a:sym typeface="Symbol" panose="05050102010706020507" pitchFamily="18" charset="2"/>
              </a:rPr>
              <a:t></a:t>
            </a:r>
            <a:r>
              <a:rPr lang="de-DE" altLang="de-DE" sz="1500">
                <a:solidFill>
                  <a:srgbClr val="CC0000"/>
                </a:solidFill>
              </a:rPr>
              <a:t>1</a:t>
            </a:r>
            <a:r>
              <a:rPr lang="de-DE" altLang="de-DE" sz="1500">
                <a:solidFill>
                  <a:srgbClr val="CC0000"/>
                </a:solidFill>
                <a:sym typeface="Symbol" panose="05050102010706020507" pitchFamily="18" charset="2"/>
              </a:rPr>
              <a:t></a:t>
            </a:r>
            <a:r>
              <a:rPr lang="de-DE" altLang="de-DE" sz="1500">
                <a:solidFill>
                  <a:srgbClr val="CC0000"/>
                </a:solidFill>
              </a:rPr>
              <a:t>.</a:t>
            </a:r>
          </a:p>
        </p:txBody>
      </p:sp>
      <p:sp>
        <p:nvSpPr>
          <p:cNvPr id="43037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Example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5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5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5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5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5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4B57AA-94F2-4791-9322-22A278663F28}" type="slidenum">
              <a:rPr lang="en-US" altLang="de-DE" sz="1000">
                <a:solidFill>
                  <a:srgbClr val="C0C0C0"/>
                </a:solidFill>
              </a:rPr>
              <a:pPr/>
              <a:t>42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642079" name="Rectangle 31"/>
          <p:cNvSpPr>
            <a:spLocks noChangeArrowheads="1"/>
          </p:cNvSpPr>
          <p:nvPr/>
        </p:nvSpPr>
        <p:spPr bwMode="auto">
          <a:xfrm>
            <a:off x="684213" y="3933825"/>
            <a:ext cx="7559675" cy="2303463"/>
          </a:xfrm>
          <a:prstGeom prst="rect">
            <a:avLst/>
          </a:prstGeom>
          <a:solidFill>
            <a:srgbClr val="DDDDDD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4036" name="Line 2"/>
          <p:cNvSpPr>
            <a:spLocks noChangeAspect="1" noChangeShapeType="1"/>
          </p:cNvSpPr>
          <p:nvPr/>
        </p:nvSpPr>
        <p:spPr bwMode="auto">
          <a:xfrm flipV="1">
            <a:off x="1635125" y="1555750"/>
            <a:ext cx="798513" cy="735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37" name="Line 3"/>
          <p:cNvSpPr>
            <a:spLocks noChangeAspect="1" noChangeShapeType="1"/>
          </p:cNvSpPr>
          <p:nvPr/>
        </p:nvSpPr>
        <p:spPr bwMode="auto">
          <a:xfrm flipH="1">
            <a:off x="1635125" y="1677988"/>
            <a:ext cx="0" cy="141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38" name="Line 4"/>
          <p:cNvSpPr>
            <a:spLocks noChangeAspect="1" noChangeShapeType="1"/>
          </p:cNvSpPr>
          <p:nvPr/>
        </p:nvSpPr>
        <p:spPr bwMode="auto">
          <a:xfrm>
            <a:off x="2435225" y="1527175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39" name="Line 5"/>
          <p:cNvSpPr>
            <a:spLocks noChangeAspect="1" noChangeShapeType="1"/>
          </p:cNvSpPr>
          <p:nvPr/>
        </p:nvSpPr>
        <p:spPr bwMode="auto">
          <a:xfrm flipH="1">
            <a:off x="1452563" y="1555750"/>
            <a:ext cx="0" cy="1411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0" name="Line 6"/>
          <p:cNvSpPr>
            <a:spLocks noChangeAspect="1" noChangeShapeType="1"/>
          </p:cNvSpPr>
          <p:nvPr/>
        </p:nvSpPr>
        <p:spPr bwMode="auto">
          <a:xfrm flipH="1">
            <a:off x="1604963" y="2328863"/>
            <a:ext cx="811212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1" name="Line 7"/>
          <p:cNvSpPr>
            <a:spLocks noChangeAspect="1" noChangeShapeType="1"/>
          </p:cNvSpPr>
          <p:nvPr/>
        </p:nvSpPr>
        <p:spPr bwMode="auto">
          <a:xfrm>
            <a:off x="1587500" y="3089275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2" name="Oval 8"/>
          <p:cNvSpPr>
            <a:spLocks noChangeAspect="1" noChangeArrowheads="1"/>
          </p:cNvSpPr>
          <p:nvPr/>
        </p:nvSpPr>
        <p:spPr bwMode="auto">
          <a:xfrm>
            <a:off x="1298575" y="2874963"/>
            <a:ext cx="460375" cy="45878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4043" name="Rectangle 9"/>
          <p:cNvSpPr>
            <a:spLocks noChangeAspect="1" noChangeArrowheads="1"/>
          </p:cNvSpPr>
          <p:nvPr/>
        </p:nvSpPr>
        <p:spPr bwMode="auto">
          <a:xfrm>
            <a:off x="1339850" y="2911475"/>
            <a:ext cx="368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1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4044" name="Oval 10"/>
          <p:cNvSpPr>
            <a:spLocks noChangeAspect="1" noChangeArrowheads="1"/>
          </p:cNvSpPr>
          <p:nvPr/>
        </p:nvSpPr>
        <p:spPr bwMode="auto">
          <a:xfrm>
            <a:off x="2197100" y="1341438"/>
            <a:ext cx="458788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4045" name="Rectangle 11"/>
          <p:cNvSpPr>
            <a:spLocks noChangeAspect="1" noChangeArrowheads="1"/>
          </p:cNvSpPr>
          <p:nvPr/>
        </p:nvSpPr>
        <p:spPr bwMode="auto">
          <a:xfrm>
            <a:off x="2239963" y="138588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3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4046" name="Oval 12"/>
          <p:cNvSpPr>
            <a:spLocks noChangeAspect="1" noChangeArrowheads="1"/>
          </p:cNvSpPr>
          <p:nvPr/>
        </p:nvSpPr>
        <p:spPr bwMode="auto">
          <a:xfrm>
            <a:off x="2219325" y="2106613"/>
            <a:ext cx="458788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4047" name="Rectangle 13"/>
          <p:cNvSpPr>
            <a:spLocks noChangeAspect="1" noChangeArrowheads="1"/>
          </p:cNvSpPr>
          <p:nvPr/>
        </p:nvSpPr>
        <p:spPr bwMode="auto">
          <a:xfrm>
            <a:off x="2243138" y="2141538"/>
            <a:ext cx="3651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4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4048" name="Oval 14"/>
          <p:cNvSpPr>
            <a:spLocks noChangeAspect="1" noChangeArrowheads="1"/>
          </p:cNvSpPr>
          <p:nvPr/>
        </p:nvSpPr>
        <p:spPr bwMode="auto">
          <a:xfrm>
            <a:off x="1317625" y="1341438"/>
            <a:ext cx="460375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4049" name="Rectangle 15"/>
          <p:cNvSpPr>
            <a:spLocks noChangeAspect="1" noChangeArrowheads="1"/>
          </p:cNvSpPr>
          <p:nvPr/>
        </p:nvSpPr>
        <p:spPr bwMode="auto">
          <a:xfrm>
            <a:off x="1358900" y="139223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2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44050" name="Oval 16"/>
          <p:cNvSpPr>
            <a:spLocks noChangeAspect="1" noChangeArrowheads="1"/>
          </p:cNvSpPr>
          <p:nvPr/>
        </p:nvSpPr>
        <p:spPr bwMode="auto">
          <a:xfrm>
            <a:off x="2197100" y="2873375"/>
            <a:ext cx="458788" cy="45878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4051" name="Rectangle 17"/>
          <p:cNvSpPr>
            <a:spLocks noChangeAspect="1" noChangeArrowheads="1"/>
          </p:cNvSpPr>
          <p:nvPr/>
        </p:nvSpPr>
        <p:spPr bwMode="auto">
          <a:xfrm>
            <a:off x="2239963" y="2919413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5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4052" name="Line 18"/>
          <p:cNvSpPr>
            <a:spLocks noChangeAspect="1" noChangeShapeType="1"/>
          </p:cNvSpPr>
          <p:nvPr/>
        </p:nvSpPr>
        <p:spPr bwMode="auto">
          <a:xfrm>
            <a:off x="1928813" y="1392238"/>
            <a:ext cx="0" cy="4111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3" name="Text Box 19"/>
          <p:cNvSpPr txBox="1">
            <a:spLocks noChangeAspect="1" noChangeArrowheads="1"/>
          </p:cNvSpPr>
          <p:nvPr/>
        </p:nvSpPr>
        <p:spPr bwMode="auto">
          <a:xfrm>
            <a:off x="684213" y="1395413"/>
            <a:ext cx="542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4054" name="Text Box 20"/>
          <p:cNvSpPr txBox="1">
            <a:spLocks noChangeAspect="1" noChangeArrowheads="1"/>
          </p:cNvSpPr>
          <p:nvPr/>
        </p:nvSpPr>
        <p:spPr bwMode="auto">
          <a:xfrm>
            <a:off x="2551113" y="1403350"/>
            <a:ext cx="64928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4055" name="Text Box 21"/>
          <p:cNvSpPr txBox="1">
            <a:spLocks noChangeAspect="1" noChangeArrowheads="1"/>
          </p:cNvSpPr>
          <p:nvPr/>
        </p:nvSpPr>
        <p:spPr bwMode="auto">
          <a:xfrm>
            <a:off x="1219200" y="2046288"/>
            <a:ext cx="2936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4056" name="Text Box 22"/>
          <p:cNvSpPr txBox="1">
            <a:spLocks noChangeAspect="1" noChangeArrowheads="1"/>
          </p:cNvSpPr>
          <p:nvPr/>
        </p:nvSpPr>
        <p:spPr bwMode="auto">
          <a:xfrm>
            <a:off x="1600200" y="1803400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4057" name="Text Box 23"/>
          <p:cNvSpPr txBox="1">
            <a:spLocks noChangeAspect="1" noChangeArrowheads="1"/>
          </p:cNvSpPr>
          <p:nvPr/>
        </p:nvSpPr>
        <p:spPr bwMode="auto">
          <a:xfrm>
            <a:off x="1641475" y="2533650"/>
            <a:ext cx="301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44058" name="Text Box 24"/>
          <p:cNvSpPr txBox="1">
            <a:spLocks noChangeAspect="1" noChangeArrowheads="1"/>
          </p:cNvSpPr>
          <p:nvPr/>
        </p:nvSpPr>
        <p:spPr bwMode="auto">
          <a:xfrm>
            <a:off x="1698625" y="2781300"/>
            <a:ext cx="36512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44059" name="Text Box 25"/>
          <p:cNvSpPr txBox="1">
            <a:spLocks noChangeAspect="1" noChangeArrowheads="1"/>
          </p:cNvSpPr>
          <p:nvPr/>
        </p:nvSpPr>
        <p:spPr bwMode="auto">
          <a:xfrm>
            <a:off x="2187575" y="1803400"/>
            <a:ext cx="574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44060" name="Line 26"/>
          <p:cNvSpPr>
            <a:spLocks noChangeShapeType="1"/>
          </p:cNvSpPr>
          <p:nvPr/>
        </p:nvSpPr>
        <p:spPr bwMode="auto">
          <a:xfrm flipH="1">
            <a:off x="1219200" y="1803400"/>
            <a:ext cx="709613" cy="2428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4061" name="Rectangle 28"/>
          <p:cNvSpPr>
            <a:spLocks noChangeArrowheads="1"/>
          </p:cNvSpPr>
          <p:nvPr/>
        </p:nvSpPr>
        <p:spPr bwMode="auto">
          <a:xfrm>
            <a:off x="3132138" y="1546225"/>
            <a:ext cx="5362575" cy="130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nl-NL" altLang="de-DE" sz="1500">
                <a:sym typeface="Symbol" panose="05050102010706020507" pitchFamily="18" charset="2"/>
              </a:rPr>
              <a:t>Cell 2:      </a:t>
            </a:r>
            <a:r>
              <a:rPr lang="nl-NL" altLang="de-DE" sz="1500" i="1">
                <a:sym typeface="Symbol" panose="05050102010706020507" pitchFamily="18" charset="2"/>
              </a:rPr>
              <a:t>FS</a:t>
            </a:r>
            <a:r>
              <a:rPr lang="nl-NL" altLang="de-DE" sz="1500">
                <a:sym typeface="Symbol" panose="05050102010706020507" pitchFamily="18" charset="2"/>
              </a:rPr>
              <a:t>(Cell_2) = 2    </a:t>
            </a:r>
            <a:r>
              <a:rPr lang="nl-NL" altLang="de-DE" sz="1500" i="1">
                <a:sym typeface="Symbol" panose="05050102010706020507" pitchFamily="18" charset="2"/>
              </a:rPr>
              <a:t>TE</a:t>
            </a:r>
            <a:r>
              <a:rPr lang="nl-NL" altLang="de-DE" sz="1500">
                <a:sym typeface="Symbol" panose="05050102010706020507" pitchFamily="18" charset="2"/>
              </a:rPr>
              <a:t>(Cell_2) = 0	   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nl-NL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(Cell_2) = 2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/>
            <a:r>
              <a:rPr lang="nl-NL" altLang="de-DE" sz="1500">
                <a:sym typeface="Symbol" panose="05050102010706020507" pitchFamily="18" charset="2"/>
              </a:rPr>
              <a:t>Cell 3:      </a:t>
            </a:r>
            <a:r>
              <a:rPr lang="de-DE" altLang="de-DE" sz="1500" i="1">
                <a:sym typeface="Symbol" panose="05050102010706020507" pitchFamily="18" charset="2"/>
              </a:rPr>
              <a:t>FS</a:t>
            </a:r>
            <a:r>
              <a:rPr lang="nl-NL" altLang="de-DE" sz="1500">
                <a:sym typeface="Symbol" panose="05050102010706020507" pitchFamily="18" charset="2"/>
              </a:rPr>
              <a:t>(Cell_3) = 0    </a:t>
            </a:r>
            <a:r>
              <a:rPr lang="de-DE" altLang="de-DE" sz="1500" i="1">
                <a:sym typeface="Symbol" panose="05050102010706020507" pitchFamily="18" charset="2"/>
              </a:rPr>
              <a:t>TE</a:t>
            </a:r>
            <a:r>
              <a:rPr lang="nl-NL" altLang="de-DE" sz="1500">
                <a:sym typeface="Symbol" panose="05050102010706020507" pitchFamily="18" charset="2"/>
              </a:rPr>
              <a:t>(Cell_3) = 1	   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(Cell_3) = -1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/>
            <a:r>
              <a:rPr lang="nl-NL" altLang="de-DE" sz="1500">
                <a:sym typeface="Symbol" panose="05050102010706020507" pitchFamily="18" charset="2"/>
              </a:rPr>
              <a:t>Cell 4:      </a:t>
            </a:r>
            <a:r>
              <a:rPr lang="de-DE" altLang="de-DE" sz="1500" i="1">
                <a:sym typeface="Symbol" panose="05050102010706020507" pitchFamily="18" charset="2"/>
              </a:rPr>
              <a:t>FS</a:t>
            </a:r>
            <a:r>
              <a:rPr lang="nl-NL" altLang="de-DE" sz="1500">
                <a:sym typeface="Symbol" panose="05050102010706020507" pitchFamily="18" charset="2"/>
              </a:rPr>
              <a:t>(Cell_4) = 0    </a:t>
            </a:r>
            <a:r>
              <a:rPr lang="de-DE" altLang="de-DE" sz="1500" i="1">
                <a:sym typeface="Symbol" panose="05050102010706020507" pitchFamily="18" charset="2"/>
              </a:rPr>
              <a:t>TE</a:t>
            </a:r>
            <a:r>
              <a:rPr lang="nl-NL" altLang="de-DE" sz="1500">
                <a:sym typeface="Symbol" panose="05050102010706020507" pitchFamily="18" charset="2"/>
              </a:rPr>
              <a:t>(Cell_4) = 2	   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(Cell_4) = -2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/>
            <a:r>
              <a:rPr lang="nl-NL" altLang="de-DE" sz="1500">
                <a:sym typeface="Symbol" panose="05050102010706020507" pitchFamily="18" charset="2"/>
              </a:rPr>
              <a:t>Cell 5:      </a:t>
            </a:r>
            <a:r>
              <a:rPr lang="de-DE" altLang="de-DE" sz="1500" i="1">
                <a:sym typeface="Symbol" panose="05050102010706020507" pitchFamily="18" charset="2"/>
              </a:rPr>
              <a:t>FS</a:t>
            </a:r>
            <a:r>
              <a:rPr lang="nl-NL" altLang="de-DE" sz="1500">
                <a:sym typeface="Symbol" panose="05050102010706020507" pitchFamily="18" charset="2"/>
              </a:rPr>
              <a:t>(Cell_5) = 0    </a:t>
            </a:r>
            <a:r>
              <a:rPr lang="de-DE" altLang="de-DE" sz="1500" i="1">
                <a:sym typeface="Symbol" panose="05050102010706020507" pitchFamily="18" charset="2"/>
              </a:rPr>
              <a:t>TE</a:t>
            </a:r>
            <a:r>
              <a:rPr lang="nl-NL" altLang="de-DE" sz="1500">
                <a:sym typeface="Symbol" panose="05050102010706020507" pitchFamily="18" charset="2"/>
              </a:rPr>
              <a:t>(Cell_5) = 1	   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(Cell_5) = -1</a:t>
            </a:r>
            <a:endParaRPr lang="de-DE" altLang="de-DE" sz="1500">
              <a:solidFill>
                <a:srgbClr val="CC0000"/>
              </a:solidFill>
            </a:endParaRPr>
          </a:p>
        </p:txBody>
      </p:sp>
      <p:sp>
        <p:nvSpPr>
          <p:cNvPr id="642077" name="Rectangle 29"/>
          <p:cNvSpPr>
            <a:spLocks noChangeArrowheads="1"/>
          </p:cNvSpPr>
          <p:nvPr/>
        </p:nvSpPr>
        <p:spPr bwMode="auto">
          <a:xfrm>
            <a:off x="611188" y="3933825"/>
            <a:ext cx="6750050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Iteration </a:t>
            </a:r>
            <a:r>
              <a:rPr lang="en-US" altLang="zh-CN" sz="1500" i="1">
                <a:solidFill>
                  <a:srgbClr val="CC0000"/>
                </a:solidFill>
                <a:ea typeface="宋体" panose="02010600030101010101" pitchFamily="2" charset="-122"/>
              </a:rPr>
              <a:t>i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 = 2</a:t>
            </a:r>
          </a:p>
          <a:p>
            <a:pPr algn="l"/>
            <a:r>
              <a:rPr lang="en-US" altLang="zh-CN" sz="1500">
                <a:ea typeface="宋体" panose="02010600030101010101" pitchFamily="2" charset="-122"/>
              </a:rPr>
              <a:t/>
            </a:r>
            <a:br>
              <a:rPr lang="en-US" altLang="zh-CN" sz="1500">
                <a:ea typeface="宋体" panose="02010600030101010101" pitchFamily="2" charset="-122"/>
              </a:rPr>
            </a:br>
            <a:r>
              <a:rPr lang="en-US" altLang="zh-CN" sz="1500">
                <a:ea typeface="宋体" panose="02010600030101010101" pitchFamily="2" charset="-122"/>
              </a:rPr>
              <a:t>Cell </a:t>
            </a:r>
            <a:r>
              <a:rPr lang="en-US" altLang="zh-CN" sz="1500" i="1">
                <a:ea typeface="宋体" panose="02010600030101010101" pitchFamily="2" charset="-122"/>
              </a:rPr>
              <a:t>2</a:t>
            </a:r>
            <a:r>
              <a:rPr lang="en-US" altLang="zh-CN" sz="1500">
                <a:ea typeface="宋体" panose="02010600030101010101" pitchFamily="2" charset="-122"/>
              </a:rPr>
              <a:t> has maximum gain 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 baseline="-25000">
                <a:ea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= 2,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area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) = 0, balance criterion is violated.</a:t>
            </a:r>
          </a:p>
          <a:p>
            <a:pPr algn="l"/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Cell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has next maximum gain </a:t>
            </a: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 baseline="-25000">
                <a:ea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= -1,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area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) = 5, balance criterion is met.</a:t>
            </a:r>
          </a:p>
          <a:p>
            <a:pPr algn="l"/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Cell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has next maximum gain </a:t>
            </a: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 baseline="-25000">
                <a:ea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= -1,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area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) = 9, balance criterion is met.</a:t>
            </a:r>
          </a:p>
          <a:p>
            <a:pPr algn="l"/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/>
            </a:r>
            <a:b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Move cell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, updated partitions: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 sz="1500" baseline="-25000">
                <a:ea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= {2,3},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B</a:t>
            </a:r>
            <a:r>
              <a:rPr lang="en-US" altLang="zh-CN" sz="1500" baseline="-25000">
                <a:ea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= {1,4,5}, with fixed cells {1,3} </a:t>
            </a:r>
          </a:p>
        </p:txBody>
      </p:sp>
      <p:sp>
        <p:nvSpPr>
          <p:cNvPr id="44063" name="Text Box 30"/>
          <p:cNvSpPr txBox="1">
            <a:spLocks noChangeArrowheads="1"/>
          </p:cNvSpPr>
          <p:nvPr/>
        </p:nvSpPr>
        <p:spPr bwMode="auto">
          <a:xfrm>
            <a:off x="3132138" y="1206500"/>
            <a:ext cx="138747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Iteration </a:t>
            </a:r>
            <a:r>
              <a:rPr lang="en-US" altLang="zh-CN" sz="1500" i="1">
                <a:solidFill>
                  <a:srgbClr val="CC0000"/>
                </a:solidFill>
                <a:ea typeface="宋体" panose="02010600030101010101" pitchFamily="2" charset="-122"/>
              </a:rPr>
              <a:t>i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 = 1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4064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Example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4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79" grpId="0" animBg="1"/>
      <p:bldP spid="64207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80E40B-3D4D-41B5-B96F-42B71423EBC5}" type="slidenum">
              <a:rPr lang="en-US" altLang="de-DE" sz="1000">
                <a:solidFill>
                  <a:srgbClr val="C0C0C0"/>
                </a:solidFill>
              </a:rPr>
              <a:pPr/>
              <a:t>43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644151" name="Rectangle 55"/>
          <p:cNvSpPr>
            <a:spLocks noChangeArrowheads="1"/>
          </p:cNvSpPr>
          <p:nvPr/>
        </p:nvSpPr>
        <p:spPr bwMode="auto">
          <a:xfrm>
            <a:off x="684213" y="3933825"/>
            <a:ext cx="7559675" cy="2303463"/>
          </a:xfrm>
          <a:prstGeom prst="rect">
            <a:avLst/>
          </a:prstGeom>
          <a:solidFill>
            <a:srgbClr val="DDDDDD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60" name="Rectangle 28"/>
          <p:cNvSpPr>
            <a:spLocks noChangeArrowheads="1"/>
          </p:cNvSpPr>
          <p:nvPr/>
        </p:nvSpPr>
        <p:spPr bwMode="auto">
          <a:xfrm>
            <a:off x="3132138" y="1695450"/>
            <a:ext cx="2414587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nl-NL" altLang="de-DE" sz="1500">
                <a:sym typeface="Symbol" panose="05050102010706020507" pitchFamily="18" charset="2"/>
              </a:rPr>
              <a:t>Cell 2:     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nl-NL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(Cell_2) = 1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/>
            <a:r>
              <a:rPr lang="nl-NL" altLang="de-DE" sz="1500">
                <a:sym typeface="Symbol" panose="05050102010706020507" pitchFamily="18" charset="2"/>
              </a:rPr>
              <a:t>Cell 4:     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(Cell_4) = 0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/>
            <a:r>
              <a:rPr lang="nl-NL" altLang="de-DE" sz="1500">
                <a:sym typeface="Symbol" panose="05050102010706020507" pitchFamily="18" charset="2"/>
              </a:rPr>
              <a:t>Cell 5:     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(Cell_5) = -1</a:t>
            </a:r>
            <a:endParaRPr lang="de-DE" altLang="de-DE" sz="1500">
              <a:solidFill>
                <a:srgbClr val="CC0000"/>
              </a:solidFill>
            </a:endParaRPr>
          </a:p>
        </p:txBody>
      </p:sp>
      <p:sp>
        <p:nvSpPr>
          <p:cNvPr id="644125" name="Rectangle 29"/>
          <p:cNvSpPr>
            <a:spLocks noChangeArrowheads="1"/>
          </p:cNvSpPr>
          <p:nvPr/>
        </p:nvSpPr>
        <p:spPr bwMode="auto">
          <a:xfrm>
            <a:off x="611188" y="3933825"/>
            <a:ext cx="6837362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Iteration </a:t>
            </a:r>
            <a:r>
              <a:rPr lang="en-US" altLang="zh-CN" sz="1500" i="1">
                <a:solidFill>
                  <a:srgbClr val="CC0000"/>
                </a:solidFill>
                <a:ea typeface="宋体" panose="02010600030101010101" pitchFamily="2" charset="-122"/>
              </a:rPr>
              <a:t>i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 = 3</a:t>
            </a:r>
            <a:b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</a:br>
            <a:endParaRPr lang="en-US" altLang="zh-CN" sz="1500">
              <a:solidFill>
                <a:srgbClr val="CC0000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500">
                <a:ea typeface="宋体" panose="02010600030101010101" pitchFamily="2" charset="-122"/>
              </a:rPr>
              <a:t>Cell </a:t>
            </a:r>
            <a:r>
              <a:rPr lang="en-US" altLang="zh-CN" sz="1500" i="1">
                <a:ea typeface="宋体" panose="02010600030101010101" pitchFamily="2" charset="-122"/>
              </a:rPr>
              <a:t>2</a:t>
            </a:r>
            <a:r>
              <a:rPr lang="en-US" altLang="zh-CN" sz="1500">
                <a:ea typeface="宋体" panose="02010600030101010101" pitchFamily="2" charset="-122"/>
              </a:rPr>
              <a:t> has maximum gain 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 baseline="-25000">
                <a:ea typeface="宋体" panose="02010600030101010101" pitchFamily="2" charset="-122"/>
              </a:rPr>
              <a:t>3 </a:t>
            </a:r>
            <a:r>
              <a:rPr lang="en-US" altLang="zh-CN" sz="1500">
                <a:ea typeface="宋体" panose="02010600030101010101" pitchFamily="2" charset="-122"/>
              </a:rPr>
              <a:t>= 1, </a:t>
            </a: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</a:t>
            </a:r>
            <a:r>
              <a:rPr lang="en-US" altLang="zh-CN" sz="1500" i="1">
                <a:ea typeface="宋体" panose="02010600030101010101" pitchFamily="2" charset="-122"/>
              </a:rPr>
              <a:t>A</a:t>
            </a:r>
            <a:r>
              <a:rPr lang="en-US" altLang="zh-CN" sz="1500">
                <a:ea typeface="宋体" panose="02010600030101010101" pitchFamily="2" charset="-122"/>
              </a:rPr>
              <a:t>) = 1, balance criterion is met.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/>
            </a:r>
            <a:b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/>
            </a:r>
            <a:b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Move cell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, updated partitions: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 sz="1500" baseline="-25000">
                <a:ea typeface="宋体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= {3},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B</a:t>
            </a:r>
            <a:r>
              <a:rPr lang="en-US" altLang="zh-CN" sz="1500" baseline="-25000">
                <a:ea typeface="宋体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= {1,2,4,5}, with fixed cells {1,2,3} </a:t>
            </a:r>
          </a:p>
        </p:txBody>
      </p:sp>
      <p:sp>
        <p:nvSpPr>
          <p:cNvPr id="45062" name="Line 30"/>
          <p:cNvSpPr>
            <a:spLocks noChangeAspect="1" noChangeShapeType="1"/>
          </p:cNvSpPr>
          <p:nvPr/>
        </p:nvSpPr>
        <p:spPr bwMode="auto">
          <a:xfrm flipV="1">
            <a:off x="1638300" y="1555750"/>
            <a:ext cx="798513" cy="735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63" name="Line 31"/>
          <p:cNvSpPr>
            <a:spLocks noChangeAspect="1" noChangeShapeType="1"/>
          </p:cNvSpPr>
          <p:nvPr/>
        </p:nvSpPr>
        <p:spPr bwMode="auto">
          <a:xfrm flipH="1">
            <a:off x="1638300" y="1677988"/>
            <a:ext cx="0" cy="141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64" name="Line 32"/>
          <p:cNvSpPr>
            <a:spLocks noChangeAspect="1" noChangeShapeType="1"/>
          </p:cNvSpPr>
          <p:nvPr/>
        </p:nvSpPr>
        <p:spPr bwMode="auto">
          <a:xfrm>
            <a:off x="2438400" y="1527175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65" name="Line 33"/>
          <p:cNvSpPr>
            <a:spLocks noChangeAspect="1" noChangeShapeType="1"/>
          </p:cNvSpPr>
          <p:nvPr/>
        </p:nvSpPr>
        <p:spPr bwMode="auto">
          <a:xfrm flipH="1">
            <a:off x="1455738" y="1555750"/>
            <a:ext cx="0" cy="1411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66" name="Line 34"/>
          <p:cNvSpPr>
            <a:spLocks noChangeAspect="1" noChangeShapeType="1"/>
          </p:cNvSpPr>
          <p:nvPr/>
        </p:nvSpPr>
        <p:spPr bwMode="auto">
          <a:xfrm flipH="1">
            <a:off x="1608138" y="2328863"/>
            <a:ext cx="811212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67" name="Line 35"/>
          <p:cNvSpPr>
            <a:spLocks noChangeAspect="1" noChangeShapeType="1"/>
          </p:cNvSpPr>
          <p:nvPr/>
        </p:nvSpPr>
        <p:spPr bwMode="auto">
          <a:xfrm>
            <a:off x="1590675" y="3089275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68" name="Oval 36"/>
          <p:cNvSpPr>
            <a:spLocks noChangeAspect="1" noChangeArrowheads="1"/>
          </p:cNvSpPr>
          <p:nvPr/>
        </p:nvSpPr>
        <p:spPr bwMode="auto">
          <a:xfrm>
            <a:off x="1301750" y="2874963"/>
            <a:ext cx="460375" cy="45878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69" name="Rectangle 37"/>
          <p:cNvSpPr>
            <a:spLocks noChangeAspect="1" noChangeArrowheads="1"/>
          </p:cNvSpPr>
          <p:nvPr/>
        </p:nvSpPr>
        <p:spPr bwMode="auto">
          <a:xfrm>
            <a:off x="1343025" y="2911475"/>
            <a:ext cx="368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1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5070" name="Oval 38"/>
          <p:cNvSpPr>
            <a:spLocks noChangeAspect="1" noChangeArrowheads="1"/>
          </p:cNvSpPr>
          <p:nvPr/>
        </p:nvSpPr>
        <p:spPr bwMode="auto">
          <a:xfrm>
            <a:off x="2200275" y="1341438"/>
            <a:ext cx="458788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71" name="Rectangle 39"/>
          <p:cNvSpPr>
            <a:spLocks noChangeAspect="1" noChangeArrowheads="1"/>
          </p:cNvSpPr>
          <p:nvPr/>
        </p:nvSpPr>
        <p:spPr bwMode="auto">
          <a:xfrm>
            <a:off x="2243138" y="138588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3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45072" name="Oval 40"/>
          <p:cNvSpPr>
            <a:spLocks noChangeAspect="1" noChangeArrowheads="1"/>
          </p:cNvSpPr>
          <p:nvPr/>
        </p:nvSpPr>
        <p:spPr bwMode="auto">
          <a:xfrm>
            <a:off x="2222500" y="2106613"/>
            <a:ext cx="458788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73" name="Rectangle 41"/>
          <p:cNvSpPr>
            <a:spLocks noChangeAspect="1" noChangeArrowheads="1"/>
          </p:cNvSpPr>
          <p:nvPr/>
        </p:nvSpPr>
        <p:spPr bwMode="auto">
          <a:xfrm>
            <a:off x="2246313" y="2141538"/>
            <a:ext cx="3651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4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5074" name="Oval 42"/>
          <p:cNvSpPr>
            <a:spLocks noChangeAspect="1" noChangeArrowheads="1"/>
          </p:cNvSpPr>
          <p:nvPr/>
        </p:nvSpPr>
        <p:spPr bwMode="auto">
          <a:xfrm>
            <a:off x="1320800" y="1341438"/>
            <a:ext cx="460375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75" name="Rectangle 43"/>
          <p:cNvSpPr>
            <a:spLocks noChangeAspect="1" noChangeArrowheads="1"/>
          </p:cNvSpPr>
          <p:nvPr/>
        </p:nvSpPr>
        <p:spPr bwMode="auto">
          <a:xfrm>
            <a:off x="1362075" y="139223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2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45076" name="Oval 44"/>
          <p:cNvSpPr>
            <a:spLocks noChangeAspect="1" noChangeArrowheads="1"/>
          </p:cNvSpPr>
          <p:nvPr/>
        </p:nvSpPr>
        <p:spPr bwMode="auto">
          <a:xfrm>
            <a:off x="2200275" y="2873375"/>
            <a:ext cx="458788" cy="45878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77" name="Rectangle 45"/>
          <p:cNvSpPr>
            <a:spLocks noChangeAspect="1" noChangeArrowheads="1"/>
          </p:cNvSpPr>
          <p:nvPr/>
        </p:nvSpPr>
        <p:spPr bwMode="auto">
          <a:xfrm>
            <a:off x="2243138" y="2919413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5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5078" name="Text Box 46"/>
          <p:cNvSpPr txBox="1">
            <a:spLocks noChangeAspect="1" noChangeArrowheads="1"/>
          </p:cNvSpPr>
          <p:nvPr/>
        </p:nvSpPr>
        <p:spPr bwMode="auto">
          <a:xfrm>
            <a:off x="687388" y="1395413"/>
            <a:ext cx="542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5079" name="Text Box 47"/>
          <p:cNvSpPr txBox="1">
            <a:spLocks noChangeAspect="1" noChangeArrowheads="1"/>
          </p:cNvSpPr>
          <p:nvPr/>
        </p:nvSpPr>
        <p:spPr bwMode="auto">
          <a:xfrm>
            <a:off x="2554288" y="1970088"/>
            <a:ext cx="64928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5080" name="Text Box 48"/>
          <p:cNvSpPr txBox="1">
            <a:spLocks noChangeAspect="1" noChangeArrowheads="1"/>
          </p:cNvSpPr>
          <p:nvPr/>
        </p:nvSpPr>
        <p:spPr bwMode="auto">
          <a:xfrm>
            <a:off x="1222375" y="2046288"/>
            <a:ext cx="2936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5081" name="Text Box 49"/>
          <p:cNvSpPr txBox="1">
            <a:spLocks noChangeAspect="1" noChangeArrowheads="1"/>
          </p:cNvSpPr>
          <p:nvPr/>
        </p:nvSpPr>
        <p:spPr bwMode="auto">
          <a:xfrm>
            <a:off x="1731963" y="2036763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5082" name="Text Box 50"/>
          <p:cNvSpPr txBox="1">
            <a:spLocks noChangeAspect="1" noChangeArrowheads="1"/>
          </p:cNvSpPr>
          <p:nvPr/>
        </p:nvSpPr>
        <p:spPr bwMode="auto">
          <a:xfrm>
            <a:off x="1644650" y="2533650"/>
            <a:ext cx="301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45083" name="Text Box 51"/>
          <p:cNvSpPr txBox="1">
            <a:spLocks noChangeAspect="1" noChangeArrowheads="1"/>
          </p:cNvSpPr>
          <p:nvPr/>
        </p:nvSpPr>
        <p:spPr bwMode="auto">
          <a:xfrm>
            <a:off x="1701800" y="2781300"/>
            <a:ext cx="36512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45084" name="Text Box 52"/>
          <p:cNvSpPr txBox="1">
            <a:spLocks noChangeAspect="1" noChangeArrowheads="1"/>
          </p:cNvSpPr>
          <p:nvPr/>
        </p:nvSpPr>
        <p:spPr bwMode="auto">
          <a:xfrm>
            <a:off x="2190750" y="1803400"/>
            <a:ext cx="574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45085" name="Line 53"/>
          <p:cNvSpPr>
            <a:spLocks noChangeShapeType="1"/>
          </p:cNvSpPr>
          <p:nvPr/>
        </p:nvSpPr>
        <p:spPr bwMode="auto">
          <a:xfrm flipH="1">
            <a:off x="1143000" y="1893888"/>
            <a:ext cx="18367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5086" name="Text Box 54"/>
          <p:cNvSpPr txBox="1">
            <a:spLocks noChangeArrowheads="1"/>
          </p:cNvSpPr>
          <p:nvPr/>
        </p:nvSpPr>
        <p:spPr bwMode="auto">
          <a:xfrm>
            <a:off x="3132138" y="1206500"/>
            <a:ext cx="1387475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Iteration </a:t>
            </a:r>
            <a:r>
              <a:rPr lang="en-US" altLang="zh-CN" sz="1500" i="1">
                <a:solidFill>
                  <a:srgbClr val="CC0000"/>
                </a:solidFill>
                <a:ea typeface="宋体" panose="02010600030101010101" pitchFamily="2" charset="-122"/>
              </a:rPr>
              <a:t>i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 = 2</a:t>
            </a:r>
          </a:p>
          <a:p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5087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Example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4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151" grpId="0" animBg="1"/>
      <p:bldP spid="64412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24494D-7A6D-414A-9414-50314E328F13}" type="slidenum">
              <a:rPr lang="en-US" altLang="de-DE" sz="1000">
                <a:solidFill>
                  <a:srgbClr val="C0C0C0"/>
                </a:solidFill>
              </a:rPr>
              <a:pPr/>
              <a:t>44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646176" name="Rectangle 32"/>
          <p:cNvSpPr>
            <a:spLocks noChangeArrowheads="1"/>
          </p:cNvSpPr>
          <p:nvPr/>
        </p:nvSpPr>
        <p:spPr bwMode="auto">
          <a:xfrm>
            <a:off x="684213" y="3933825"/>
            <a:ext cx="7559675" cy="2303463"/>
          </a:xfrm>
          <a:prstGeom prst="rect">
            <a:avLst/>
          </a:prstGeom>
          <a:solidFill>
            <a:srgbClr val="DDDDDD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3132138" y="1844675"/>
            <a:ext cx="2414587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nl-NL" altLang="de-DE" sz="1500">
                <a:sym typeface="Symbol" panose="05050102010706020507" pitchFamily="18" charset="2"/>
              </a:rPr>
              <a:t>Cell 4:     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(Cell_4) = 0</a:t>
            </a:r>
            <a:endParaRPr lang="en-US" altLang="zh-CN" sz="1500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/>
            <a:r>
              <a:rPr lang="nl-NL" altLang="de-DE" sz="1500">
                <a:sym typeface="Symbol" panose="05050102010706020507" pitchFamily="18" charset="2"/>
              </a:rPr>
              <a:t>Cell 5:     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(Cell_5) = -1</a:t>
            </a:r>
            <a:endParaRPr lang="de-DE" altLang="de-DE" sz="1500">
              <a:solidFill>
                <a:srgbClr val="CC0000"/>
              </a:solidFill>
            </a:endParaRPr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11188" y="3933825"/>
            <a:ext cx="6996112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Iteration </a:t>
            </a:r>
            <a:r>
              <a:rPr lang="en-US" altLang="zh-CN" sz="1500" i="1">
                <a:solidFill>
                  <a:srgbClr val="CC0000"/>
                </a:solidFill>
                <a:ea typeface="宋体" panose="02010600030101010101" pitchFamily="2" charset="-122"/>
              </a:rPr>
              <a:t>i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 = 4</a:t>
            </a:r>
            <a:b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</a:br>
            <a:endParaRPr lang="en-US" altLang="zh-CN" sz="1500">
              <a:solidFill>
                <a:srgbClr val="CC0000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500">
                <a:ea typeface="宋体" panose="02010600030101010101" pitchFamily="2" charset="-122"/>
              </a:rPr>
              <a:t>Cell 4 has maximum gain 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 baseline="-25000">
                <a:ea typeface="宋体" panose="02010600030101010101" pitchFamily="2" charset="-122"/>
              </a:rPr>
              <a:t>4 </a:t>
            </a:r>
            <a:r>
              <a:rPr lang="en-US" altLang="zh-CN" sz="1500">
                <a:ea typeface="宋体" panose="02010600030101010101" pitchFamily="2" charset="-122"/>
              </a:rPr>
              <a:t>= 0, </a:t>
            </a: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</a:t>
            </a:r>
            <a:r>
              <a:rPr lang="en-US" altLang="zh-CN" sz="1500" i="1">
                <a:ea typeface="宋体" panose="02010600030101010101" pitchFamily="2" charset="-122"/>
              </a:rPr>
              <a:t>A</a:t>
            </a:r>
            <a:r>
              <a:rPr lang="en-US" altLang="zh-CN" sz="1500">
                <a:ea typeface="宋体" panose="02010600030101010101" pitchFamily="2" charset="-122"/>
              </a:rPr>
              <a:t>) = 5, balance criterion is met.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/>
            </a:r>
            <a:b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/>
            </a:r>
            <a:b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Move cell 4, updated partitions: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 sz="1500" baseline="-25000">
                <a:ea typeface="宋体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= {3,4},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B</a:t>
            </a:r>
            <a:r>
              <a:rPr lang="en-US" altLang="zh-CN" sz="1500" baseline="-25000">
                <a:ea typeface="宋体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= {1,2,5}, with fixed cells {1,2,3,4} </a:t>
            </a:r>
          </a:p>
        </p:txBody>
      </p:sp>
      <p:sp>
        <p:nvSpPr>
          <p:cNvPr id="46086" name="Line 5"/>
          <p:cNvSpPr>
            <a:spLocks noChangeAspect="1" noChangeShapeType="1"/>
          </p:cNvSpPr>
          <p:nvPr/>
        </p:nvSpPr>
        <p:spPr bwMode="auto">
          <a:xfrm flipV="1">
            <a:off x="1638300" y="1555750"/>
            <a:ext cx="798513" cy="735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87" name="Line 6"/>
          <p:cNvSpPr>
            <a:spLocks noChangeAspect="1" noChangeShapeType="1"/>
          </p:cNvSpPr>
          <p:nvPr/>
        </p:nvSpPr>
        <p:spPr bwMode="auto">
          <a:xfrm flipH="1">
            <a:off x="1638300" y="1677988"/>
            <a:ext cx="0" cy="141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88" name="Line 7"/>
          <p:cNvSpPr>
            <a:spLocks noChangeAspect="1" noChangeShapeType="1"/>
          </p:cNvSpPr>
          <p:nvPr/>
        </p:nvSpPr>
        <p:spPr bwMode="auto">
          <a:xfrm>
            <a:off x="2438400" y="1527175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89" name="Line 8"/>
          <p:cNvSpPr>
            <a:spLocks noChangeAspect="1" noChangeShapeType="1"/>
          </p:cNvSpPr>
          <p:nvPr/>
        </p:nvSpPr>
        <p:spPr bwMode="auto">
          <a:xfrm flipH="1">
            <a:off x="1455738" y="1555750"/>
            <a:ext cx="0" cy="1411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90" name="Line 9"/>
          <p:cNvSpPr>
            <a:spLocks noChangeAspect="1" noChangeShapeType="1"/>
          </p:cNvSpPr>
          <p:nvPr/>
        </p:nvSpPr>
        <p:spPr bwMode="auto">
          <a:xfrm flipH="1">
            <a:off x="1608138" y="2328863"/>
            <a:ext cx="811212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91" name="Line 10"/>
          <p:cNvSpPr>
            <a:spLocks noChangeAspect="1" noChangeShapeType="1"/>
          </p:cNvSpPr>
          <p:nvPr/>
        </p:nvSpPr>
        <p:spPr bwMode="auto">
          <a:xfrm>
            <a:off x="1590675" y="3089275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92" name="Oval 11"/>
          <p:cNvSpPr>
            <a:spLocks noChangeAspect="1" noChangeArrowheads="1"/>
          </p:cNvSpPr>
          <p:nvPr/>
        </p:nvSpPr>
        <p:spPr bwMode="auto">
          <a:xfrm>
            <a:off x="1301750" y="2874963"/>
            <a:ext cx="460375" cy="45878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093" name="Rectangle 12"/>
          <p:cNvSpPr>
            <a:spLocks noChangeAspect="1" noChangeArrowheads="1"/>
          </p:cNvSpPr>
          <p:nvPr/>
        </p:nvSpPr>
        <p:spPr bwMode="auto">
          <a:xfrm>
            <a:off x="1343025" y="2911475"/>
            <a:ext cx="368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1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6094" name="Oval 13"/>
          <p:cNvSpPr>
            <a:spLocks noChangeAspect="1" noChangeArrowheads="1"/>
          </p:cNvSpPr>
          <p:nvPr/>
        </p:nvSpPr>
        <p:spPr bwMode="auto">
          <a:xfrm>
            <a:off x="2200275" y="1341438"/>
            <a:ext cx="458788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095" name="Rectangle 14"/>
          <p:cNvSpPr>
            <a:spLocks noChangeAspect="1" noChangeArrowheads="1"/>
          </p:cNvSpPr>
          <p:nvPr/>
        </p:nvSpPr>
        <p:spPr bwMode="auto">
          <a:xfrm>
            <a:off x="2243138" y="138588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3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46096" name="Oval 15"/>
          <p:cNvSpPr>
            <a:spLocks noChangeAspect="1" noChangeArrowheads="1"/>
          </p:cNvSpPr>
          <p:nvPr/>
        </p:nvSpPr>
        <p:spPr bwMode="auto">
          <a:xfrm>
            <a:off x="2222500" y="2106613"/>
            <a:ext cx="458788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097" name="Rectangle 16"/>
          <p:cNvSpPr>
            <a:spLocks noChangeAspect="1" noChangeArrowheads="1"/>
          </p:cNvSpPr>
          <p:nvPr/>
        </p:nvSpPr>
        <p:spPr bwMode="auto">
          <a:xfrm>
            <a:off x="2246313" y="2141538"/>
            <a:ext cx="3651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4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6098" name="Oval 17"/>
          <p:cNvSpPr>
            <a:spLocks noChangeAspect="1" noChangeArrowheads="1"/>
          </p:cNvSpPr>
          <p:nvPr/>
        </p:nvSpPr>
        <p:spPr bwMode="auto">
          <a:xfrm>
            <a:off x="1320800" y="1341438"/>
            <a:ext cx="460375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099" name="Rectangle 18"/>
          <p:cNvSpPr>
            <a:spLocks noChangeAspect="1" noChangeArrowheads="1"/>
          </p:cNvSpPr>
          <p:nvPr/>
        </p:nvSpPr>
        <p:spPr bwMode="auto">
          <a:xfrm>
            <a:off x="1362075" y="139223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2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6100" name="Oval 19"/>
          <p:cNvSpPr>
            <a:spLocks noChangeAspect="1" noChangeArrowheads="1"/>
          </p:cNvSpPr>
          <p:nvPr/>
        </p:nvSpPr>
        <p:spPr bwMode="auto">
          <a:xfrm>
            <a:off x="2200275" y="2873375"/>
            <a:ext cx="458788" cy="45878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101" name="Rectangle 20"/>
          <p:cNvSpPr>
            <a:spLocks noChangeAspect="1" noChangeArrowheads="1"/>
          </p:cNvSpPr>
          <p:nvPr/>
        </p:nvSpPr>
        <p:spPr bwMode="auto">
          <a:xfrm>
            <a:off x="2243138" y="2919413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5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6102" name="Text Box 21"/>
          <p:cNvSpPr txBox="1">
            <a:spLocks noChangeAspect="1" noChangeArrowheads="1"/>
          </p:cNvSpPr>
          <p:nvPr/>
        </p:nvSpPr>
        <p:spPr bwMode="auto">
          <a:xfrm>
            <a:off x="687388" y="1395413"/>
            <a:ext cx="542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de-DE" i="1"/>
              <a:t>B</a:t>
            </a:r>
            <a:endParaRPr lang="en-US" altLang="zh-CN" i="1">
              <a:ea typeface="宋体" panose="02010600030101010101" pitchFamily="2" charset="-122"/>
            </a:endParaRPr>
          </a:p>
        </p:txBody>
      </p:sp>
      <p:sp>
        <p:nvSpPr>
          <p:cNvPr id="46103" name="Text Box 22"/>
          <p:cNvSpPr txBox="1">
            <a:spLocks noChangeAspect="1" noChangeArrowheads="1"/>
          </p:cNvSpPr>
          <p:nvPr/>
        </p:nvSpPr>
        <p:spPr bwMode="auto">
          <a:xfrm>
            <a:off x="2554288" y="1403350"/>
            <a:ext cx="64928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de-DE" i="1"/>
              <a:t>A</a:t>
            </a:r>
            <a:endParaRPr lang="en-US" altLang="zh-CN" i="1">
              <a:ea typeface="宋体" panose="02010600030101010101" pitchFamily="2" charset="-122"/>
            </a:endParaRPr>
          </a:p>
        </p:txBody>
      </p:sp>
      <p:sp>
        <p:nvSpPr>
          <p:cNvPr id="46104" name="Text Box 23"/>
          <p:cNvSpPr txBox="1">
            <a:spLocks noChangeAspect="1" noChangeArrowheads="1"/>
          </p:cNvSpPr>
          <p:nvPr/>
        </p:nvSpPr>
        <p:spPr bwMode="auto">
          <a:xfrm>
            <a:off x="1222375" y="2046288"/>
            <a:ext cx="2936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6105" name="Text Box 24"/>
          <p:cNvSpPr txBox="1">
            <a:spLocks noChangeAspect="1" noChangeArrowheads="1"/>
          </p:cNvSpPr>
          <p:nvPr/>
        </p:nvSpPr>
        <p:spPr bwMode="auto">
          <a:xfrm>
            <a:off x="1731963" y="2036763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6106" name="Text Box 25"/>
          <p:cNvSpPr txBox="1">
            <a:spLocks noChangeAspect="1" noChangeArrowheads="1"/>
          </p:cNvSpPr>
          <p:nvPr/>
        </p:nvSpPr>
        <p:spPr bwMode="auto">
          <a:xfrm>
            <a:off x="1644650" y="2533650"/>
            <a:ext cx="301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46107" name="Text Box 26"/>
          <p:cNvSpPr txBox="1">
            <a:spLocks noChangeAspect="1" noChangeArrowheads="1"/>
          </p:cNvSpPr>
          <p:nvPr/>
        </p:nvSpPr>
        <p:spPr bwMode="auto">
          <a:xfrm>
            <a:off x="1701800" y="2781300"/>
            <a:ext cx="36512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46108" name="Text Box 27"/>
          <p:cNvSpPr txBox="1">
            <a:spLocks noChangeAspect="1" noChangeArrowheads="1"/>
          </p:cNvSpPr>
          <p:nvPr/>
        </p:nvSpPr>
        <p:spPr bwMode="auto">
          <a:xfrm>
            <a:off x="2190750" y="1803400"/>
            <a:ext cx="574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46109" name="Line 29"/>
          <p:cNvSpPr>
            <a:spLocks noChangeAspect="1" noChangeShapeType="1"/>
          </p:cNvSpPr>
          <p:nvPr/>
        </p:nvSpPr>
        <p:spPr bwMode="auto">
          <a:xfrm>
            <a:off x="1928813" y="1392238"/>
            <a:ext cx="0" cy="4111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>
            <a:off x="1928813" y="1803400"/>
            <a:ext cx="850900" cy="95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3132138" y="1206500"/>
            <a:ext cx="1387475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Iteration </a:t>
            </a:r>
            <a:r>
              <a:rPr lang="en-US" altLang="zh-CN" sz="1500" i="1">
                <a:solidFill>
                  <a:srgbClr val="CC0000"/>
                </a:solidFill>
                <a:ea typeface="宋体" panose="02010600030101010101" pitchFamily="2" charset="-122"/>
              </a:rPr>
              <a:t>i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 = 3</a:t>
            </a:r>
          </a:p>
          <a:p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6112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Example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4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76" grpId="0" animBg="1"/>
      <p:bldP spid="64614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321D32-ACCA-4C49-91FC-C8BC4FCA2ADC}" type="slidenum">
              <a:rPr lang="en-US" altLang="de-DE" sz="1000">
                <a:solidFill>
                  <a:srgbClr val="C0C0C0"/>
                </a:solidFill>
              </a:rPr>
              <a:pPr/>
              <a:t>45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648223" name="Rectangle 31"/>
          <p:cNvSpPr>
            <a:spLocks noChangeArrowheads="1"/>
          </p:cNvSpPr>
          <p:nvPr/>
        </p:nvSpPr>
        <p:spPr bwMode="auto">
          <a:xfrm>
            <a:off x="684213" y="3933825"/>
            <a:ext cx="7559675" cy="2303463"/>
          </a:xfrm>
          <a:prstGeom prst="rect">
            <a:avLst/>
          </a:prstGeom>
          <a:solidFill>
            <a:srgbClr val="DDDDDD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170238" y="1993900"/>
            <a:ext cx="2414587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nl-NL" altLang="de-DE" sz="1500">
                <a:sym typeface="Symbol" panose="05050102010706020507" pitchFamily="18" charset="2"/>
              </a:rPr>
              <a:t>Cell 5:     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nl-NL" altLang="de-DE" sz="1500">
                <a:sym typeface="Symbol" panose="05050102010706020507" pitchFamily="18" charset="2"/>
              </a:rPr>
              <a:t>(Cell_5) = -1</a:t>
            </a:r>
            <a:endParaRPr lang="de-DE" altLang="de-DE" sz="1500">
              <a:solidFill>
                <a:srgbClr val="CC0000"/>
              </a:solidFill>
            </a:endParaRPr>
          </a:p>
        </p:txBody>
      </p:sp>
      <p:sp>
        <p:nvSpPr>
          <p:cNvPr id="648196" name="Rectangle 4"/>
          <p:cNvSpPr>
            <a:spLocks noChangeArrowheads="1"/>
          </p:cNvSpPr>
          <p:nvPr/>
        </p:nvSpPr>
        <p:spPr bwMode="auto">
          <a:xfrm>
            <a:off x="611188" y="3933825"/>
            <a:ext cx="7059612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Iteration </a:t>
            </a:r>
            <a:r>
              <a:rPr lang="en-US" altLang="zh-CN" sz="1500" i="1">
                <a:solidFill>
                  <a:srgbClr val="CC0000"/>
                </a:solidFill>
                <a:ea typeface="宋体" panose="02010600030101010101" pitchFamily="2" charset="-122"/>
              </a:rPr>
              <a:t>i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 = 5</a:t>
            </a:r>
            <a:b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</a:br>
            <a:endParaRPr lang="en-US" altLang="zh-CN" sz="1500">
              <a:solidFill>
                <a:srgbClr val="CC0000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500">
                <a:ea typeface="宋体" panose="02010600030101010101" pitchFamily="2" charset="-122"/>
              </a:rPr>
              <a:t>Cell 5 has maximum gain 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1500" i="1">
                <a:ea typeface="宋体" panose="02010600030101010101" pitchFamily="2" charset="-122"/>
              </a:rPr>
              <a:t>g</a:t>
            </a:r>
            <a:r>
              <a:rPr lang="en-US" altLang="zh-CN" sz="1500" baseline="-25000">
                <a:ea typeface="宋体" panose="02010600030101010101" pitchFamily="2" charset="-122"/>
              </a:rPr>
              <a:t>5 </a:t>
            </a:r>
            <a:r>
              <a:rPr lang="en-US" altLang="zh-CN" sz="1500">
                <a:ea typeface="宋体" panose="02010600030101010101" pitchFamily="2" charset="-122"/>
              </a:rPr>
              <a:t>= -1, </a:t>
            </a:r>
            <a:r>
              <a:rPr lang="en-US" altLang="zh-CN" sz="1500" i="1">
                <a:ea typeface="宋体" panose="02010600030101010101" pitchFamily="2" charset="-122"/>
              </a:rPr>
              <a:t>area</a:t>
            </a:r>
            <a:r>
              <a:rPr lang="en-US" altLang="zh-CN" sz="1500">
                <a:ea typeface="宋体" panose="02010600030101010101" pitchFamily="2" charset="-122"/>
              </a:rPr>
              <a:t>(</a:t>
            </a:r>
            <a:r>
              <a:rPr lang="en-US" altLang="zh-CN" sz="1500" i="1">
                <a:ea typeface="宋体" panose="02010600030101010101" pitchFamily="2" charset="-122"/>
              </a:rPr>
              <a:t>A</a:t>
            </a:r>
            <a:r>
              <a:rPr lang="en-US" altLang="zh-CN" sz="1500">
                <a:ea typeface="宋体" panose="02010600030101010101" pitchFamily="2" charset="-122"/>
              </a:rPr>
              <a:t>) = 10, balance criterion is met.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/>
            </a:r>
            <a:b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/>
            </a:r>
            <a:b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Move cell 5, updated partitions: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 sz="1500" baseline="-25000">
                <a:ea typeface="宋体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= {3,4,5}, </a:t>
            </a:r>
            <a:r>
              <a:rPr lang="en-US" altLang="zh-CN" sz="1500" i="1">
                <a:ea typeface="宋体" panose="02010600030101010101" pitchFamily="2" charset="-122"/>
                <a:sym typeface="Symbol" panose="05050102010706020507" pitchFamily="18" charset="2"/>
              </a:rPr>
              <a:t>B</a:t>
            </a:r>
            <a:r>
              <a:rPr lang="en-US" altLang="zh-CN" sz="1500" baseline="-25000">
                <a:ea typeface="宋体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= {1,2}, 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all cells {1,2,3,4,5} fixed.</a:t>
            </a:r>
            <a:r>
              <a:rPr lang="en-US" altLang="zh-CN" sz="1500">
                <a:ea typeface="宋体" panose="02010600030101010101" pitchFamily="2" charset="-122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47110" name="Line 5"/>
          <p:cNvSpPr>
            <a:spLocks noChangeAspect="1" noChangeShapeType="1"/>
          </p:cNvSpPr>
          <p:nvPr/>
        </p:nvSpPr>
        <p:spPr bwMode="auto">
          <a:xfrm flipV="1">
            <a:off x="1638300" y="1555750"/>
            <a:ext cx="798513" cy="735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11" name="Line 6"/>
          <p:cNvSpPr>
            <a:spLocks noChangeAspect="1" noChangeShapeType="1"/>
          </p:cNvSpPr>
          <p:nvPr/>
        </p:nvSpPr>
        <p:spPr bwMode="auto">
          <a:xfrm flipH="1">
            <a:off x="1638300" y="1677988"/>
            <a:ext cx="0" cy="141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12" name="Line 7"/>
          <p:cNvSpPr>
            <a:spLocks noChangeAspect="1" noChangeShapeType="1"/>
          </p:cNvSpPr>
          <p:nvPr/>
        </p:nvSpPr>
        <p:spPr bwMode="auto">
          <a:xfrm>
            <a:off x="2438400" y="1527175"/>
            <a:ext cx="0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13" name="Line 8"/>
          <p:cNvSpPr>
            <a:spLocks noChangeAspect="1" noChangeShapeType="1"/>
          </p:cNvSpPr>
          <p:nvPr/>
        </p:nvSpPr>
        <p:spPr bwMode="auto">
          <a:xfrm flipH="1">
            <a:off x="1455738" y="1555750"/>
            <a:ext cx="0" cy="1411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14" name="Line 9"/>
          <p:cNvSpPr>
            <a:spLocks noChangeAspect="1" noChangeShapeType="1"/>
          </p:cNvSpPr>
          <p:nvPr/>
        </p:nvSpPr>
        <p:spPr bwMode="auto">
          <a:xfrm flipH="1">
            <a:off x="1608138" y="2328863"/>
            <a:ext cx="811212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15" name="Line 10"/>
          <p:cNvSpPr>
            <a:spLocks noChangeAspect="1" noChangeShapeType="1"/>
          </p:cNvSpPr>
          <p:nvPr/>
        </p:nvSpPr>
        <p:spPr bwMode="auto">
          <a:xfrm>
            <a:off x="1590675" y="3089275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16" name="Oval 11"/>
          <p:cNvSpPr>
            <a:spLocks noChangeAspect="1" noChangeArrowheads="1"/>
          </p:cNvSpPr>
          <p:nvPr/>
        </p:nvSpPr>
        <p:spPr bwMode="auto">
          <a:xfrm>
            <a:off x="1301750" y="2874963"/>
            <a:ext cx="460375" cy="45878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17" name="Rectangle 12"/>
          <p:cNvSpPr>
            <a:spLocks noChangeAspect="1" noChangeArrowheads="1"/>
          </p:cNvSpPr>
          <p:nvPr/>
        </p:nvSpPr>
        <p:spPr bwMode="auto">
          <a:xfrm>
            <a:off x="1343025" y="2911475"/>
            <a:ext cx="368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1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7118" name="Oval 13"/>
          <p:cNvSpPr>
            <a:spLocks noChangeAspect="1" noChangeArrowheads="1"/>
          </p:cNvSpPr>
          <p:nvPr/>
        </p:nvSpPr>
        <p:spPr bwMode="auto">
          <a:xfrm>
            <a:off x="2200275" y="1341438"/>
            <a:ext cx="458788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19" name="Rectangle 14"/>
          <p:cNvSpPr>
            <a:spLocks noChangeAspect="1" noChangeArrowheads="1"/>
          </p:cNvSpPr>
          <p:nvPr/>
        </p:nvSpPr>
        <p:spPr bwMode="auto">
          <a:xfrm>
            <a:off x="2243138" y="138588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3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47120" name="Oval 15"/>
          <p:cNvSpPr>
            <a:spLocks noChangeAspect="1" noChangeArrowheads="1"/>
          </p:cNvSpPr>
          <p:nvPr/>
        </p:nvSpPr>
        <p:spPr bwMode="auto">
          <a:xfrm>
            <a:off x="2222500" y="2106613"/>
            <a:ext cx="458788" cy="460375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21" name="Rectangle 16"/>
          <p:cNvSpPr>
            <a:spLocks noChangeAspect="1" noChangeArrowheads="1"/>
          </p:cNvSpPr>
          <p:nvPr/>
        </p:nvSpPr>
        <p:spPr bwMode="auto">
          <a:xfrm>
            <a:off x="2246313" y="2141538"/>
            <a:ext cx="3651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/>
              <a:t>4</a:t>
            </a:r>
            <a:endParaRPr lang="en-US" altLang="zh-CN" b="1">
              <a:ea typeface="宋体" panose="02010600030101010101" pitchFamily="2" charset="-122"/>
            </a:endParaRPr>
          </a:p>
        </p:txBody>
      </p:sp>
      <p:sp>
        <p:nvSpPr>
          <p:cNvPr id="47122" name="Oval 17"/>
          <p:cNvSpPr>
            <a:spLocks noChangeAspect="1" noChangeArrowheads="1"/>
          </p:cNvSpPr>
          <p:nvPr/>
        </p:nvSpPr>
        <p:spPr bwMode="auto">
          <a:xfrm>
            <a:off x="1320800" y="1341438"/>
            <a:ext cx="460375" cy="460375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23" name="Rectangle 18"/>
          <p:cNvSpPr>
            <a:spLocks noChangeAspect="1" noChangeArrowheads="1"/>
          </p:cNvSpPr>
          <p:nvPr/>
        </p:nvSpPr>
        <p:spPr bwMode="auto">
          <a:xfrm>
            <a:off x="1362075" y="1392238"/>
            <a:ext cx="368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2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7124" name="Oval 19"/>
          <p:cNvSpPr>
            <a:spLocks noChangeAspect="1" noChangeArrowheads="1"/>
          </p:cNvSpPr>
          <p:nvPr/>
        </p:nvSpPr>
        <p:spPr bwMode="auto">
          <a:xfrm>
            <a:off x="2200275" y="2873375"/>
            <a:ext cx="458788" cy="45878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25" name="Rectangle 20"/>
          <p:cNvSpPr>
            <a:spLocks noChangeAspect="1" noChangeArrowheads="1"/>
          </p:cNvSpPr>
          <p:nvPr/>
        </p:nvSpPr>
        <p:spPr bwMode="auto">
          <a:xfrm>
            <a:off x="2243138" y="2919413"/>
            <a:ext cx="368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>
                <a:solidFill>
                  <a:schemeClr val="bg1"/>
                </a:solidFill>
              </a:rPr>
              <a:t>5</a:t>
            </a:r>
            <a:endParaRPr lang="en-US" altLang="zh-CN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7126" name="Text Box 21"/>
          <p:cNvSpPr txBox="1">
            <a:spLocks noChangeAspect="1" noChangeArrowheads="1"/>
          </p:cNvSpPr>
          <p:nvPr/>
        </p:nvSpPr>
        <p:spPr bwMode="auto">
          <a:xfrm>
            <a:off x="687388" y="1395413"/>
            <a:ext cx="542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de-DE" i="1"/>
              <a:t>B</a:t>
            </a:r>
            <a:endParaRPr lang="en-US" altLang="zh-CN" i="1">
              <a:ea typeface="宋体" panose="02010600030101010101" pitchFamily="2" charset="-122"/>
            </a:endParaRPr>
          </a:p>
        </p:txBody>
      </p:sp>
      <p:sp>
        <p:nvSpPr>
          <p:cNvPr id="47127" name="Text Box 22"/>
          <p:cNvSpPr txBox="1">
            <a:spLocks noChangeAspect="1" noChangeArrowheads="1"/>
          </p:cNvSpPr>
          <p:nvPr/>
        </p:nvSpPr>
        <p:spPr bwMode="auto">
          <a:xfrm>
            <a:off x="2554288" y="1403350"/>
            <a:ext cx="64928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de-DE" i="1"/>
              <a:t>A</a:t>
            </a:r>
            <a:endParaRPr lang="en-US" altLang="zh-CN" i="1">
              <a:ea typeface="宋体" panose="02010600030101010101" pitchFamily="2" charset="-122"/>
            </a:endParaRPr>
          </a:p>
        </p:txBody>
      </p:sp>
      <p:sp>
        <p:nvSpPr>
          <p:cNvPr id="47128" name="Text Box 23"/>
          <p:cNvSpPr txBox="1">
            <a:spLocks noChangeAspect="1" noChangeArrowheads="1"/>
          </p:cNvSpPr>
          <p:nvPr/>
        </p:nvSpPr>
        <p:spPr bwMode="auto">
          <a:xfrm>
            <a:off x="1222375" y="2046288"/>
            <a:ext cx="2936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47129" name="Text Box 24"/>
          <p:cNvSpPr txBox="1">
            <a:spLocks noChangeAspect="1" noChangeArrowheads="1"/>
          </p:cNvSpPr>
          <p:nvPr/>
        </p:nvSpPr>
        <p:spPr bwMode="auto">
          <a:xfrm>
            <a:off x="1731963" y="2036763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47130" name="Text Box 25"/>
          <p:cNvSpPr txBox="1">
            <a:spLocks noChangeAspect="1" noChangeArrowheads="1"/>
          </p:cNvSpPr>
          <p:nvPr/>
        </p:nvSpPr>
        <p:spPr bwMode="auto">
          <a:xfrm>
            <a:off x="1644650" y="2533650"/>
            <a:ext cx="301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47131" name="Text Box 26"/>
          <p:cNvSpPr txBox="1">
            <a:spLocks noChangeAspect="1" noChangeArrowheads="1"/>
          </p:cNvSpPr>
          <p:nvPr/>
        </p:nvSpPr>
        <p:spPr bwMode="auto">
          <a:xfrm>
            <a:off x="1701800" y="2781300"/>
            <a:ext cx="36512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47132" name="Text Box 27"/>
          <p:cNvSpPr txBox="1">
            <a:spLocks noChangeAspect="1" noChangeArrowheads="1"/>
          </p:cNvSpPr>
          <p:nvPr/>
        </p:nvSpPr>
        <p:spPr bwMode="auto">
          <a:xfrm>
            <a:off x="2190750" y="1803400"/>
            <a:ext cx="574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47133" name="Line 28"/>
          <p:cNvSpPr>
            <a:spLocks noChangeAspect="1" noChangeShapeType="1"/>
          </p:cNvSpPr>
          <p:nvPr/>
        </p:nvSpPr>
        <p:spPr bwMode="auto">
          <a:xfrm>
            <a:off x="1928813" y="1392238"/>
            <a:ext cx="0" cy="4111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34" name="Line 29"/>
          <p:cNvSpPr>
            <a:spLocks noChangeShapeType="1"/>
          </p:cNvSpPr>
          <p:nvPr/>
        </p:nvSpPr>
        <p:spPr bwMode="auto">
          <a:xfrm>
            <a:off x="1928813" y="1803400"/>
            <a:ext cx="317500" cy="977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3132138" y="1206500"/>
            <a:ext cx="1387475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Iteration </a:t>
            </a:r>
            <a:r>
              <a:rPr lang="en-US" altLang="zh-CN" sz="1500" i="1">
                <a:solidFill>
                  <a:srgbClr val="CC0000"/>
                </a:solidFill>
                <a:ea typeface="宋体" panose="02010600030101010101" pitchFamily="2" charset="-122"/>
              </a:rPr>
              <a:t>i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</a:rPr>
              <a:t> = 4</a:t>
            </a:r>
          </a:p>
          <a:p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7136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Example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4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223" grpId="0" animBg="1"/>
      <p:bldP spid="64819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F72B8F-D417-423F-B618-B4220A31459C}" type="slidenum">
              <a:rPr lang="en-US" altLang="de-DE" sz="1000">
                <a:solidFill>
                  <a:srgbClr val="C0C0C0"/>
                </a:solidFill>
              </a:rPr>
              <a:pPr/>
              <a:t>46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841375" y="1341438"/>
            <a:ext cx="3856038" cy="190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 sz="1500" b="1">
                <a:solidFill>
                  <a:srgbClr val="CC0000"/>
                </a:solidFill>
              </a:rPr>
              <a:t>Step 5</a:t>
            </a:r>
            <a:r>
              <a:rPr lang="de-DE" altLang="de-DE" sz="1500">
                <a:solidFill>
                  <a:srgbClr val="CC0000"/>
                </a:solidFill>
              </a:rPr>
              <a:t>:</a:t>
            </a:r>
            <a:r>
              <a:rPr lang="de-DE" altLang="de-DE" sz="1500"/>
              <a:t> Find best move sequence c</a:t>
            </a:r>
            <a:r>
              <a:rPr lang="de-DE" altLang="de-DE" sz="1500" baseline="-25000"/>
              <a:t>1</a:t>
            </a:r>
            <a:r>
              <a:rPr lang="de-DE" altLang="de-DE" sz="1500"/>
              <a:t> … c</a:t>
            </a:r>
            <a:r>
              <a:rPr lang="de-DE" altLang="de-DE" sz="1500" i="1" baseline="-25000"/>
              <a:t>m</a:t>
            </a:r>
            <a:endParaRPr lang="en-US" altLang="zh-CN" sz="1500" baseline="-25000">
              <a:ea typeface="宋体" panose="02010600030101010101" pitchFamily="2" charset="-122"/>
            </a:endParaRPr>
          </a:p>
          <a:p>
            <a:pPr algn="l"/>
            <a:r>
              <a:rPr lang="de-DE" altLang="de-DE" sz="1500" i="1"/>
              <a:t>G</a:t>
            </a:r>
            <a:r>
              <a:rPr lang="de-DE" altLang="de-DE" sz="1500" baseline="-25000"/>
              <a:t>1</a:t>
            </a:r>
            <a:r>
              <a:rPr lang="de-DE" altLang="de-DE" sz="1500"/>
              <a:t> = </a:t>
            </a: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1</a:t>
            </a:r>
            <a:r>
              <a:rPr lang="de-DE" altLang="de-DE" sz="1500">
                <a:sym typeface="Symbol" panose="05050102010706020507" pitchFamily="18" charset="2"/>
              </a:rPr>
              <a:t> = 1</a:t>
            </a:r>
            <a:br>
              <a:rPr lang="de-DE" altLang="de-DE" sz="1500">
                <a:sym typeface="Symbol" panose="05050102010706020507" pitchFamily="18" charset="2"/>
              </a:rPr>
            </a:br>
            <a:r>
              <a:rPr lang="de-DE" altLang="de-DE" sz="1500" i="1">
                <a:sym typeface="Symbol" panose="05050102010706020507" pitchFamily="18" charset="2"/>
              </a:rPr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2</a:t>
            </a:r>
            <a:r>
              <a:rPr lang="de-DE" altLang="de-DE" sz="1500">
                <a:sym typeface="Symbol" panose="05050102010706020507" pitchFamily="18" charset="2"/>
              </a:rPr>
              <a:t> =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1</a:t>
            </a:r>
            <a:r>
              <a:rPr lang="de-DE" altLang="de-DE" sz="1500">
                <a:sym typeface="Symbol" panose="05050102010706020507" pitchFamily="18" charset="2"/>
              </a:rPr>
              <a:t> +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2</a:t>
            </a:r>
            <a:r>
              <a:rPr lang="de-DE" altLang="de-DE" sz="1500">
                <a:sym typeface="Symbol" panose="05050102010706020507" pitchFamily="18" charset="2"/>
              </a:rPr>
              <a:t> = 0</a:t>
            </a:r>
            <a:br>
              <a:rPr lang="de-DE" altLang="de-DE" sz="1500">
                <a:sym typeface="Symbol" panose="05050102010706020507" pitchFamily="18" charset="2"/>
              </a:rPr>
            </a:br>
            <a:r>
              <a:rPr lang="de-DE" altLang="de-DE" sz="1500" i="1">
                <a:sym typeface="Symbol" panose="05050102010706020507" pitchFamily="18" charset="2"/>
              </a:rPr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3</a:t>
            </a:r>
            <a:r>
              <a:rPr lang="de-DE" altLang="de-DE" sz="1500">
                <a:sym typeface="Symbol" panose="05050102010706020507" pitchFamily="18" charset="2"/>
              </a:rPr>
              <a:t> =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1</a:t>
            </a:r>
            <a:r>
              <a:rPr lang="de-DE" altLang="de-DE" sz="1500">
                <a:sym typeface="Symbol" panose="05050102010706020507" pitchFamily="18" charset="2"/>
              </a:rPr>
              <a:t> +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2</a:t>
            </a:r>
            <a:r>
              <a:rPr lang="de-DE" altLang="de-DE" sz="1500">
                <a:sym typeface="Symbol" panose="05050102010706020507" pitchFamily="18" charset="2"/>
              </a:rPr>
              <a:t> +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3</a:t>
            </a:r>
            <a:r>
              <a:rPr lang="de-DE" altLang="de-DE" sz="1500">
                <a:sym typeface="Symbol" panose="05050102010706020507" pitchFamily="18" charset="2"/>
              </a:rPr>
              <a:t> = 1</a:t>
            </a:r>
            <a:br>
              <a:rPr lang="de-DE" altLang="de-DE" sz="1500">
                <a:sym typeface="Symbol" panose="05050102010706020507" pitchFamily="18" charset="2"/>
              </a:rPr>
            </a:br>
            <a:r>
              <a:rPr lang="de-DE" altLang="de-DE" sz="1500" i="1">
                <a:sym typeface="Symbol" panose="05050102010706020507" pitchFamily="18" charset="2"/>
              </a:rPr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4</a:t>
            </a:r>
            <a:r>
              <a:rPr lang="de-DE" altLang="de-DE" sz="1500">
                <a:sym typeface="Symbol" panose="05050102010706020507" pitchFamily="18" charset="2"/>
              </a:rPr>
              <a:t> =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1</a:t>
            </a:r>
            <a:r>
              <a:rPr lang="de-DE" altLang="de-DE" sz="1500">
                <a:sym typeface="Symbol" panose="05050102010706020507" pitchFamily="18" charset="2"/>
              </a:rPr>
              <a:t> +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2</a:t>
            </a:r>
            <a:r>
              <a:rPr lang="de-DE" altLang="de-DE" sz="1500">
                <a:sym typeface="Symbol" panose="05050102010706020507" pitchFamily="18" charset="2"/>
              </a:rPr>
              <a:t> +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3</a:t>
            </a:r>
            <a:r>
              <a:rPr lang="de-DE" altLang="de-DE" sz="1500">
                <a:sym typeface="Symbol" panose="05050102010706020507" pitchFamily="18" charset="2"/>
              </a:rPr>
              <a:t> +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4</a:t>
            </a:r>
            <a:r>
              <a:rPr lang="de-DE" altLang="de-DE" sz="1500">
                <a:sym typeface="Symbol" panose="05050102010706020507" pitchFamily="18" charset="2"/>
              </a:rPr>
              <a:t> = 1</a:t>
            </a:r>
            <a:br>
              <a:rPr lang="de-DE" altLang="de-DE" sz="1500">
                <a:sym typeface="Symbol" panose="05050102010706020507" pitchFamily="18" charset="2"/>
              </a:rPr>
            </a:br>
            <a:r>
              <a:rPr lang="de-DE" altLang="de-DE" sz="1500" i="1">
                <a:sym typeface="Symbol" panose="05050102010706020507" pitchFamily="18" charset="2"/>
              </a:rPr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5</a:t>
            </a:r>
            <a:r>
              <a:rPr lang="de-DE" altLang="de-DE" sz="1500">
                <a:sym typeface="Symbol" panose="05050102010706020507" pitchFamily="18" charset="2"/>
              </a:rPr>
              <a:t> =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1</a:t>
            </a:r>
            <a:r>
              <a:rPr lang="de-DE" altLang="de-DE" sz="1500">
                <a:sym typeface="Symbol" panose="05050102010706020507" pitchFamily="18" charset="2"/>
              </a:rPr>
              <a:t> +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2</a:t>
            </a:r>
            <a:r>
              <a:rPr lang="de-DE" altLang="de-DE" sz="1500">
                <a:sym typeface="Symbol" panose="05050102010706020507" pitchFamily="18" charset="2"/>
              </a:rPr>
              <a:t> +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3</a:t>
            </a:r>
            <a:r>
              <a:rPr lang="de-DE" altLang="de-DE" sz="1500">
                <a:sym typeface="Symbol" panose="05050102010706020507" pitchFamily="18" charset="2"/>
              </a:rPr>
              <a:t> +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4</a:t>
            </a:r>
            <a:r>
              <a:rPr lang="de-DE" altLang="de-DE" sz="1500">
                <a:sym typeface="Symbol" panose="05050102010706020507" pitchFamily="18" charset="2"/>
              </a:rPr>
              <a:t> + </a:t>
            </a:r>
            <a:r>
              <a:rPr lang="de-DE" altLang="de-DE" sz="1500" i="1"/>
              <a:t>g</a:t>
            </a:r>
            <a:r>
              <a:rPr lang="de-DE" altLang="de-DE" sz="1500" baseline="-25000">
                <a:sym typeface="Symbol" panose="05050102010706020507" pitchFamily="18" charset="2"/>
              </a:rPr>
              <a:t>5</a:t>
            </a:r>
            <a:r>
              <a:rPr lang="de-DE" altLang="de-DE" sz="1500">
                <a:sym typeface="Symbol" panose="05050102010706020507" pitchFamily="18" charset="2"/>
              </a:rPr>
              <a:t> = 0.</a:t>
            </a:r>
          </a:p>
        </p:txBody>
      </p:sp>
      <p:sp>
        <p:nvSpPr>
          <p:cNvPr id="523271" name="Rectangle 7"/>
          <p:cNvSpPr>
            <a:spLocks noChangeArrowheads="1"/>
          </p:cNvSpPr>
          <p:nvPr/>
        </p:nvSpPr>
        <p:spPr bwMode="auto">
          <a:xfrm>
            <a:off x="841375" y="3940175"/>
            <a:ext cx="3240088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  <a:t>Maximum positive cumulative gain </a:t>
            </a:r>
          </a:p>
        </p:txBody>
      </p:sp>
      <p:graphicFrame>
        <p:nvGraphicFramePr>
          <p:cNvPr id="523270" name="Object 6"/>
          <p:cNvGraphicFramePr>
            <a:graphicFrameLocks noChangeAspect="1"/>
          </p:cNvGraphicFramePr>
          <p:nvPr/>
        </p:nvGraphicFramePr>
        <p:xfrm>
          <a:off x="4005263" y="3748088"/>
          <a:ext cx="157480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5" name="Formel" r:id="rId4" imgW="812447" imgH="431613" progId="Equation.3">
                  <p:embed/>
                </p:oleObj>
              </mc:Choice>
              <mc:Fallback>
                <p:oleObj name="Formel" r:id="rId4" imgW="812447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5263" y="3748088"/>
                        <a:ext cx="1574800" cy="83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3272" name="Rectangle 8"/>
          <p:cNvSpPr>
            <a:spLocks noChangeArrowheads="1"/>
          </p:cNvSpPr>
          <p:nvPr/>
        </p:nvSpPr>
        <p:spPr bwMode="auto">
          <a:xfrm>
            <a:off x="866775" y="4478338"/>
            <a:ext cx="7593013" cy="148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  <a:t>found in iterations 1, 3 and 4.</a:t>
            </a:r>
            <a:b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  <a:t>The move prefix </a:t>
            </a:r>
            <a:r>
              <a:rPr lang="en-US" altLang="zh-CN" sz="1500" i="1"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  <a:t> = 4 is selected due to the better balance ratio (</a:t>
            </a:r>
            <a:r>
              <a:rPr lang="en-US" altLang="zh-CN" sz="1500" i="1">
                <a:ea typeface="宋体" panose="02010600030101010101" pitchFamily="2" charset="-122"/>
                <a:cs typeface="Times New Roman" panose="02020603050405020304" pitchFamily="18" charset="0"/>
              </a:rPr>
              <a:t>area</a:t>
            </a:r>
            <a: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500" i="1"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  <a:t>) = 5); </a:t>
            </a:r>
            <a:b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  <a:t>the four cells 1, 2, 3</a:t>
            </a:r>
            <a:r>
              <a:rPr lang="en-US" altLang="zh-CN" sz="1500" i="1"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  <a:t>and 4 are then moved.</a:t>
            </a:r>
            <a:br>
              <a:rPr lang="en-US" altLang="zh-CN" sz="1500"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en-US" altLang="zh-CN" sz="150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Result of Pass 1: Current partitions: </a:t>
            </a:r>
            <a:r>
              <a:rPr lang="en-US" altLang="zh-CN" sz="1500" i="1">
                <a:solidFill>
                  <a:srgbClr val="CC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 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= {3,4}, </a:t>
            </a:r>
            <a:r>
              <a:rPr lang="en-US" altLang="zh-CN" sz="1500" i="1">
                <a:solidFill>
                  <a:srgbClr val="CC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B 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= {</a:t>
            </a:r>
            <a:r>
              <a:rPr lang="en-US" altLang="zh-CN" sz="1500" i="1">
                <a:solidFill>
                  <a:srgbClr val="CC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1,2,5</a:t>
            </a:r>
            <a:r>
              <a:rPr lang="en-US" altLang="zh-CN" sz="1500">
                <a:solidFill>
                  <a:srgbClr val="CC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}, cut cost reduced from 3 to 2.</a:t>
            </a:r>
          </a:p>
        </p:txBody>
      </p:sp>
      <p:grpSp>
        <p:nvGrpSpPr>
          <p:cNvPr id="523324" name="Group 60"/>
          <p:cNvGrpSpPr>
            <a:grpSpLocks/>
          </p:cNvGrpSpPr>
          <p:nvPr/>
        </p:nvGrpSpPr>
        <p:grpSpPr bwMode="auto">
          <a:xfrm>
            <a:off x="5580063" y="1420813"/>
            <a:ext cx="2516187" cy="1992312"/>
            <a:chOff x="3515" y="895"/>
            <a:chExt cx="1585" cy="1255"/>
          </a:xfrm>
        </p:grpSpPr>
        <p:sp>
          <p:nvSpPr>
            <p:cNvPr id="48137" name="Line 34"/>
            <p:cNvSpPr>
              <a:spLocks noChangeAspect="1" noChangeShapeType="1"/>
            </p:cNvSpPr>
            <p:nvPr/>
          </p:nvSpPr>
          <p:spPr bwMode="auto">
            <a:xfrm flipV="1">
              <a:off x="4114" y="1030"/>
              <a:ext cx="503" cy="4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38" name="Line 35"/>
            <p:cNvSpPr>
              <a:spLocks noChangeAspect="1" noChangeShapeType="1"/>
            </p:cNvSpPr>
            <p:nvPr/>
          </p:nvSpPr>
          <p:spPr bwMode="auto">
            <a:xfrm flipH="1">
              <a:off x="4114" y="1107"/>
              <a:ext cx="0" cy="8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39" name="Line 36"/>
            <p:cNvSpPr>
              <a:spLocks noChangeAspect="1" noChangeShapeType="1"/>
            </p:cNvSpPr>
            <p:nvPr/>
          </p:nvSpPr>
          <p:spPr bwMode="auto">
            <a:xfrm>
              <a:off x="4618" y="1012"/>
              <a:ext cx="0" cy="4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40" name="Line 37"/>
            <p:cNvSpPr>
              <a:spLocks noChangeAspect="1" noChangeShapeType="1"/>
            </p:cNvSpPr>
            <p:nvPr/>
          </p:nvSpPr>
          <p:spPr bwMode="auto">
            <a:xfrm flipH="1">
              <a:off x="3999" y="1030"/>
              <a:ext cx="0" cy="8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41" name="Line 38"/>
            <p:cNvSpPr>
              <a:spLocks noChangeAspect="1" noChangeShapeType="1"/>
            </p:cNvSpPr>
            <p:nvPr/>
          </p:nvSpPr>
          <p:spPr bwMode="auto">
            <a:xfrm flipH="1">
              <a:off x="4095" y="1517"/>
              <a:ext cx="511" cy="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42" name="Line 39"/>
            <p:cNvSpPr>
              <a:spLocks noChangeAspect="1" noChangeShapeType="1"/>
            </p:cNvSpPr>
            <p:nvPr/>
          </p:nvSpPr>
          <p:spPr bwMode="auto">
            <a:xfrm>
              <a:off x="4084" y="1996"/>
              <a:ext cx="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43" name="Oval 40"/>
            <p:cNvSpPr>
              <a:spLocks noChangeAspect="1" noChangeArrowheads="1"/>
            </p:cNvSpPr>
            <p:nvPr/>
          </p:nvSpPr>
          <p:spPr bwMode="auto">
            <a:xfrm>
              <a:off x="3902" y="1861"/>
              <a:ext cx="290" cy="289"/>
            </a:xfrm>
            <a:prstGeom prst="ellipse">
              <a:avLst/>
            </a:prstGeom>
            <a:solidFill>
              <a:srgbClr val="0C325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44" name="Rectangle 41"/>
            <p:cNvSpPr>
              <a:spLocks noChangeAspect="1" noChangeArrowheads="1"/>
            </p:cNvSpPr>
            <p:nvPr/>
          </p:nvSpPr>
          <p:spPr bwMode="auto">
            <a:xfrm>
              <a:off x="3928" y="1884"/>
              <a:ext cx="23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marL="363538" indent="-363538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1</a:t>
              </a:r>
              <a:endParaRPr lang="en-US" altLang="zh-CN" b="1">
                <a:solidFill>
                  <a:schemeClr val="bg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48145" name="Oval 42"/>
            <p:cNvSpPr>
              <a:spLocks noChangeAspect="1" noChangeArrowheads="1"/>
            </p:cNvSpPr>
            <p:nvPr/>
          </p:nvSpPr>
          <p:spPr bwMode="auto">
            <a:xfrm>
              <a:off x="4468" y="895"/>
              <a:ext cx="289" cy="290"/>
            </a:xfrm>
            <a:prstGeom prst="ellipse">
              <a:avLst/>
            </a:prstGeom>
            <a:solidFill>
              <a:srgbClr val="FFD1D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46" name="Rectangle 43"/>
            <p:cNvSpPr>
              <a:spLocks noChangeAspect="1" noChangeArrowheads="1"/>
            </p:cNvSpPr>
            <p:nvPr/>
          </p:nvSpPr>
          <p:spPr bwMode="auto">
            <a:xfrm>
              <a:off x="4495" y="923"/>
              <a:ext cx="2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F5F5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marL="363538" indent="-363538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None/>
              </a:pPr>
              <a:r>
                <a:rPr lang="de-DE" altLang="de-DE"/>
                <a:t>3</a:t>
              </a:r>
              <a:endParaRPr lang="en-US" altLang="zh-CN" b="1">
                <a:ea typeface="宋体" panose="02010600030101010101" pitchFamily="2" charset="-122"/>
              </a:endParaRPr>
            </a:p>
          </p:txBody>
        </p:sp>
        <p:sp>
          <p:nvSpPr>
            <p:cNvPr id="48147" name="Oval 44"/>
            <p:cNvSpPr>
              <a:spLocks noChangeAspect="1" noChangeArrowheads="1"/>
            </p:cNvSpPr>
            <p:nvPr/>
          </p:nvSpPr>
          <p:spPr bwMode="auto">
            <a:xfrm>
              <a:off x="4482" y="1377"/>
              <a:ext cx="289" cy="290"/>
            </a:xfrm>
            <a:prstGeom prst="ellipse">
              <a:avLst/>
            </a:prstGeom>
            <a:solidFill>
              <a:srgbClr val="FFD1D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48" name="Rectangle 45"/>
            <p:cNvSpPr>
              <a:spLocks noChangeAspect="1" noChangeArrowheads="1"/>
            </p:cNvSpPr>
            <p:nvPr/>
          </p:nvSpPr>
          <p:spPr bwMode="auto">
            <a:xfrm>
              <a:off x="4497" y="1399"/>
              <a:ext cx="23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marL="363538" indent="-363538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None/>
              </a:pPr>
              <a:r>
                <a:rPr lang="de-DE" altLang="de-DE"/>
                <a:t>4</a:t>
              </a:r>
              <a:endParaRPr lang="en-US" altLang="zh-CN" b="1">
                <a:ea typeface="宋体" panose="02010600030101010101" pitchFamily="2" charset="-122"/>
              </a:endParaRPr>
            </a:p>
          </p:txBody>
        </p:sp>
        <p:sp>
          <p:nvSpPr>
            <p:cNvPr id="48149" name="Oval 46"/>
            <p:cNvSpPr>
              <a:spLocks noChangeAspect="1" noChangeArrowheads="1"/>
            </p:cNvSpPr>
            <p:nvPr/>
          </p:nvSpPr>
          <p:spPr bwMode="auto">
            <a:xfrm>
              <a:off x="3914" y="895"/>
              <a:ext cx="290" cy="290"/>
            </a:xfrm>
            <a:prstGeom prst="ellipse">
              <a:avLst/>
            </a:prstGeom>
            <a:solidFill>
              <a:srgbClr val="0C325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50" name="Rectangle 47"/>
            <p:cNvSpPr>
              <a:spLocks noChangeAspect="1" noChangeArrowheads="1"/>
            </p:cNvSpPr>
            <p:nvPr/>
          </p:nvSpPr>
          <p:spPr bwMode="auto">
            <a:xfrm>
              <a:off x="3940" y="927"/>
              <a:ext cx="2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marL="363538" indent="-363538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2</a:t>
              </a:r>
              <a:endParaRPr lang="en-US" altLang="zh-CN" b="1">
                <a:solidFill>
                  <a:schemeClr val="bg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48151" name="Oval 48"/>
            <p:cNvSpPr>
              <a:spLocks noChangeAspect="1" noChangeArrowheads="1"/>
            </p:cNvSpPr>
            <p:nvPr/>
          </p:nvSpPr>
          <p:spPr bwMode="auto">
            <a:xfrm>
              <a:off x="4468" y="1860"/>
              <a:ext cx="289" cy="289"/>
            </a:xfrm>
            <a:prstGeom prst="ellipse">
              <a:avLst/>
            </a:prstGeom>
            <a:solidFill>
              <a:srgbClr val="0C325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52" name="Rectangle 49"/>
            <p:cNvSpPr>
              <a:spLocks noChangeAspect="1" noChangeArrowheads="1"/>
            </p:cNvSpPr>
            <p:nvPr/>
          </p:nvSpPr>
          <p:spPr bwMode="auto">
            <a:xfrm>
              <a:off x="4495" y="1889"/>
              <a:ext cx="232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F5F5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marL="363538" indent="-363538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5</a:t>
              </a:r>
              <a:endParaRPr lang="en-US" altLang="zh-CN" b="1">
                <a:solidFill>
                  <a:schemeClr val="bg1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48153" name="Text Box 50"/>
            <p:cNvSpPr txBox="1">
              <a:spLocks noChangeAspect="1" noChangeArrowheads="1"/>
            </p:cNvSpPr>
            <p:nvPr/>
          </p:nvSpPr>
          <p:spPr bwMode="auto">
            <a:xfrm>
              <a:off x="3515" y="929"/>
              <a:ext cx="34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de-DE" altLang="de-DE" i="1"/>
                <a:t>B</a:t>
              </a:r>
              <a:endParaRPr lang="en-US" altLang="zh-CN" i="1">
                <a:ea typeface="宋体" panose="02010600030101010101" pitchFamily="2" charset="-122"/>
              </a:endParaRPr>
            </a:p>
          </p:txBody>
        </p:sp>
        <p:sp>
          <p:nvSpPr>
            <p:cNvPr id="48154" name="Text Box 51"/>
            <p:cNvSpPr txBox="1">
              <a:spLocks noChangeAspect="1" noChangeArrowheads="1"/>
            </p:cNvSpPr>
            <p:nvPr/>
          </p:nvSpPr>
          <p:spPr bwMode="auto">
            <a:xfrm>
              <a:off x="4691" y="934"/>
              <a:ext cx="4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de-DE" altLang="de-DE" i="1"/>
                <a:t>A</a:t>
              </a:r>
              <a:endParaRPr lang="en-US" altLang="zh-CN" i="1">
                <a:ea typeface="宋体" panose="02010600030101010101" pitchFamily="2" charset="-122"/>
              </a:endParaRPr>
            </a:p>
          </p:txBody>
        </p:sp>
        <p:sp>
          <p:nvSpPr>
            <p:cNvPr id="48155" name="Text Box 52"/>
            <p:cNvSpPr txBox="1">
              <a:spLocks noChangeAspect="1" noChangeArrowheads="1"/>
            </p:cNvSpPr>
            <p:nvPr/>
          </p:nvSpPr>
          <p:spPr bwMode="auto">
            <a:xfrm>
              <a:off x="3852" y="1339"/>
              <a:ext cx="185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zh-CN" i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48156" name="Text Box 53"/>
            <p:cNvSpPr txBox="1">
              <a:spLocks noChangeAspect="1" noChangeArrowheads="1"/>
            </p:cNvSpPr>
            <p:nvPr/>
          </p:nvSpPr>
          <p:spPr bwMode="auto">
            <a:xfrm>
              <a:off x="4173" y="1333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zh-CN" i="1"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48157" name="Text Box 54"/>
            <p:cNvSpPr txBox="1">
              <a:spLocks noChangeAspect="1" noChangeArrowheads="1"/>
            </p:cNvSpPr>
            <p:nvPr/>
          </p:nvSpPr>
          <p:spPr bwMode="auto">
            <a:xfrm>
              <a:off x="4118" y="1646"/>
              <a:ext cx="19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zh-CN" i="1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48158" name="Text Box 55"/>
            <p:cNvSpPr txBox="1">
              <a:spLocks noChangeAspect="1" noChangeArrowheads="1"/>
            </p:cNvSpPr>
            <p:nvPr/>
          </p:nvSpPr>
          <p:spPr bwMode="auto">
            <a:xfrm>
              <a:off x="4154" y="1802"/>
              <a:ext cx="23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zh-CN" i="1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48159" name="Text Box 56"/>
            <p:cNvSpPr txBox="1">
              <a:spLocks noChangeAspect="1" noChangeArrowheads="1"/>
            </p:cNvSpPr>
            <p:nvPr/>
          </p:nvSpPr>
          <p:spPr bwMode="auto">
            <a:xfrm>
              <a:off x="4462" y="1186"/>
              <a:ext cx="36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6837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zh-CN" i="1">
                  <a:ea typeface="宋体" panose="02010600030101010101" pitchFamily="2" charset="-122"/>
                </a:rPr>
                <a:t>e</a:t>
              </a:r>
            </a:p>
          </p:txBody>
        </p:sp>
        <p:sp>
          <p:nvSpPr>
            <p:cNvPr id="48160" name="Line 57"/>
            <p:cNvSpPr>
              <a:spLocks noChangeAspect="1" noChangeShapeType="1"/>
            </p:cNvSpPr>
            <p:nvPr/>
          </p:nvSpPr>
          <p:spPr bwMode="auto">
            <a:xfrm>
              <a:off x="4297" y="927"/>
              <a:ext cx="0" cy="2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61" name="Line 58"/>
            <p:cNvSpPr>
              <a:spLocks noChangeShapeType="1"/>
            </p:cNvSpPr>
            <p:nvPr/>
          </p:nvSpPr>
          <p:spPr bwMode="auto">
            <a:xfrm>
              <a:off x="4297" y="1186"/>
              <a:ext cx="200" cy="6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500" tIns="42449" rIns="84899" bIns="64178">
              <a:spAutoFit/>
            </a:bodyPr>
            <a:lstStyle/>
            <a:p>
              <a:endParaRPr lang="de-DE"/>
            </a:p>
          </p:txBody>
        </p:sp>
      </p:grpSp>
      <p:sp>
        <p:nvSpPr>
          <p:cNvPr id="48136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2.4.3	Fiduccia-Mattheyses (FM) Algorithm – Example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2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71" grpId="0"/>
      <p:bldP spid="52327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E42E85-D9A3-418D-AF38-701983649A56}" type="slidenum">
              <a:rPr lang="en-US" altLang="de-DE" sz="1000">
                <a:solidFill>
                  <a:srgbClr val="C0C0C0"/>
                </a:solidFill>
              </a:rPr>
              <a:pPr/>
              <a:t>47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915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Runtime difference between KL &amp; FM</a:t>
            </a:r>
          </a:p>
        </p:txBody>
      </p:sp>
      <p:sp>
        <p:nvSpPr>
          <p:cNvPr id="4915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/>
            <a:r>
              <a:rPr lang="en-US" altLang="zh-CN" smtClean="0">
                <a:ea typeface="宋体" panose="02010600030101010101" pitchFamily="2" charset="-122"/>
              </a:rPr>
              <a:t> Runtime of partitioning algorithms</a:t>
            </a:r>
          </a:p>
          <a:p>
            <a:pPr lvl="1" indent="0"/>
            <a:r>
              <a:rPr lang="en-US" altLang="zh-CN" smtClean="0">
                <a:ea typeface="宋体" panose="02010600030101010101" pitchFamily="2" charset="-122"/>
              </a:rPr>
              <a:t> KL is sensitive to the number of nodes and edges</a:t>
            </a:r>
          </a:p>
          <a:p>
            <a:pPr lvl="1" indent="0"/>
            <a:r>
              <a:rPr lang="en-US" altLang="zh-CN" smtClean="0">
                <a:ea typeface="宋体" panose="02010600030101010101" pitchFamily="2" charset="-122"/>
              </a:rPr>
              <a:t> FM is sensitive to the number of nodes and nets (hyperedges)</a:t>
            </a:r>
          </a:p>
          <a:p>
            <a:pPr marL="0" indent="0"/>
            <a:endParaRPr lang="en-US" altLang="zh-CN" smtClean="0">
              <a:ea typeface="宋体" panose="02010600030101010101" pitchFamily="2" charset="-122"/>
            </a:endParaRPr>
          </a:p>
          <a:p>
            <a:pPr marL="0" indent="0"/>
            <a:r>
              <a:rPr lang="en-US" altLang="zh-CN" smtClean="0">
                <a:ea typeface="宋体" panose="02010600030101010101" pitchFamily="2" charset="-122"/>
              </a:rPr>
              <a:t> Asymptotic complexity of partitioning algorithms</a:t>
            </a:r>
          </a:p>
          <a:p>
            <a:pPr lvl="1" indent="0"/>
            <a:r>
              <a:rPr lang="en-US" altLang="zh-CN" smtClean="0">
                <a:ea typeface="宋体" panose="02010600030101010101" pitchFamily="2" charset="-122"/>
              </a:rPr>
              <a:t> KL has cubic time complexity </a:t>
            </a:r>
            <a:r>
              <a:rPr lang="en-US" altLang="zh-CN" i="1" smtClean="0">
                <a:ea typeface="宋体" panose="02010600030101010101" pitchFamily="2" charset="-122"/>
              </a:rPr>
              <a:t>per pass</a:t>
            </a:r>
          </a:p>
          <a:p>
            <a:pPr lvl="1" indent="0"/>
            <a:r>
              <a:rPr lang="en-US" altLang="zh-CN" smtClean="0">
                <a:ea typeface="宋体" panose="02010600030101010101" pitchFamily="2" charset="-122"/>
              </a:rPr>
              <a:t> FM has linear time complexity </a:t>
            </a:r>
            <a:r>
              <a:rPr lang="en-US" altLang="zh-CN" i="1" smtClean="0">
                <a:ea typeface="宋体" panose="02010600030101010101" pitchFamily="2" charset="-122"/>
              </a:rPr>
              <a:t>per pass</a:t>
            </a:r>
          </a:p>
        </p:txBody>
      </p:sp>
      <p:sp>
        <p:nvSpPr>
          <p:cNvPr id="49157" name="Slide Number Placeholder 3"/>
          <p:cNvSpPr txBox="1">
            <a:spLocks noGrp="1"/>
          </p:cNvSpPr>
          <p:nvPr/>
        </p:nvSpPr>
        <p:spPr bwMode="auto">
          <a:xfrm>
            <a:off x="7910513" y="6473825"/>
            <a:ext cx="108108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E6F5B272-16F8-440C-A81E-9829D2A75215}" type="slidenum">
              <a:rPr lang="en-US" altLang="de-DE" sz="1000">
                <a:solidFill>
                  <a:srgbClr val="C0C0C0"/>
                </a:solidFill>
              </a:rPr>
              <a:pPr algn="r">
                <a:lnSpc>
                  <a:spcPct val="100000"/>
                </a:lnSpc>
              </a:pPr>
              <a:t>47</a:t>
            </a:fld>
            <a:endParaRPr lang="en-US" altLang="de-DE" sz="1000">
              <a:solidFill>
                <a:srgbClr val="C0C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9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85A7A6-7ACA-42DC-9F1B-E1B39139FF67}" type="slidenum">
              <a:rPr lang="en-US" altLang="de-DE" sz="1000">
                <a:solidFill>
                  <a:srgbClr val="C0C0C0"/>
                </a:solidFill>
              </a:rPr>
              <a:pPr/>
              <a:t>48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Chapter 2 – Netlist and System Partitioning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341438"/>
            <a:ext cx="8193087" cy="5032375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2.1	Introduction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2.2	Terminology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2.3	Optimization Goals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2.4	Partitioning Algorithms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    2.4.1  Kernighan-Lin (KL) Algorithm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    2.4.2  Extensions of the Kernighan-Lin Algorithm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    2.4.3  Fiduccia-Mattheyses (FM) Algorithm</a:t>
            </a:r>
            <a:endParaRPr lang="en-US" altLang="zh-CN" sz="800" smtClean="0">
              <a:solidFill>
                <a:srgbClr val="C0C0C0"/>
              </a:solidFill>
              <a:ea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2.5	Framework for Multilevel Partitioning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    2.5.1  Clustering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    2.5.2  Multilevel Partitioning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2.6	System Partitioning onto Multiple FPGAs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endParaRPr lang="de-DE" altLang="de-DE" smtClean="0"/>
          </a:p>
        </p:txBody>
      </p:sp>
      <p:sp>
        <p:nvSpPr>
          <p:cNvPr id="50181" name="Line 4"/>
          <p:cNvSpPr>
            <a:spLocks noChangeShapeType="1"/>
          </p:cNvSpPr>
          <p:nvPr/>
        </p:nvSpPr>
        <p:spPr bwMode="auto">
          <a:xfrm>
            <a:off x="249238" y="3933825"/>
            <a:ext cx="411162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66B1D7-FD28-44DF-8E0C-A89C4E4269B4}" type="slidenum">
              <a:rPr lang="en-US" altLang="de-DE" sz="1000">
                <a:solidFill>
                  <a:srgbClr val="C0C0C0"/>
                </a:solidFill>
              </a:rPr>
              <a:pPr/>
              <a:t>49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120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 smtClean="0"/>
              <a:t>2.5.1	Clustering</a:t>
            </a:r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51204" name="Slide Number Placeholder 3"/>
          <p:cNvSpPr txBox="1">
            <a:spLocks noGrp="1"/>
          </p:cNvSpPr>
          <p:nvPr/>
        </p:nvSpPr>
        <p:spPr bwMode="auto">
          <a:xfrm>
            <a:off x="7910513" y="6473825"/>
            <a:ext cx="108108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DE21AC2C-5529-47C5-826F-D1CFA1E51F99}" type="slidenum">
              <a:rPr lang="en-US" altLang="de-DE" sz="1000">
                <a:solidFill>
                  <a:srgbClr val="C0C0C0"/>
                </a:solidFill>
              </a:rPr>
              <a:pPr algn="r">
                <a:lnSpc>
                  <a:spcPct val="100000"/>
                </a:lnSpc>
              </a:pPr>
              <a:t>49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1205" name="Content Placeholder 2"/>
          <p:cNvSpPr>
            <a:spLocks/>
          </p:cNvSpPr>
          <p:nvPr/>
        </p:nvSpPr>
        <p:spPr bwMode="auto">
          <a:xfrm>
            <a:off x="608013" y="1293813"/>
            <a:ext cx="8193087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44939"/>
          <a:lstStyle>
            <a:lvl1pPr defTabSz="898525">
              <a:tabLst>
                <a:tab pos="301625" algn="l"/>
                <a:tab pos="542925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tabLst>
                <a:tab pos="301625" algn="l"/>
                <a:tab pos="542925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tabLst>
                <a:tab pos="301625" algn="l"/>
                <a:tab pos="542925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tabLst>
                <a:tab pos="301625" algn="l"/>
                <a:tab pos="542925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tabLst>
                <a:tab pos="301625" algn="l"/>
                <a:tab pos="542925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301625" algn="l"/>
                <a:tab pos="542925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301625" algn="l"/>
                <a:tab pos="542925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301625" algn="l"/>
                <a:tab pos="542925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301625" algn="l"/>
                <a:tab pos="542925" algn="l"/>
              </a:tabLs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To simplify the problem, groups of tightly-connected nodes can be clustered,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  absorbing connections between these nodes</a:t>
            </a:r>
          </a:p>
          <a:p>
            <a:pPr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endParaRPr lang="en-US" altLang="zh-CN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Size of each cluster is often limited so as to prevent degenerate clustering, </a:t>
            </a:r>
            <a:b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</a:b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  i.e. a single large cluster dominates other clusters</a:t>
            </a:r>
          </a:p>
          <a:p>
            <a:pPr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endParaRPr lang="en-US" altLang="zh-CN"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algn="l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anose="05050102010706020507" pitchFamily="18" charset="2"/>
              <a:buChar char="·"/>
            </a:pP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 Refinement should satisfy balance criteria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F401FE-8DAF-4FA5-AF57-3A196868004F}" type="slidenum">
              <a:rPr lang="en-US" altLang="de-DE" sz="1000">
                <a:solidFill>
                  <a:srgbClr val="C0C0C0"/>
                </a:solidFill>
              </a:rPr>
              <a:pPr/>
              <a:t>5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79304" name="Rectangle 72"/>
          <p:cNvSpPr>
            <a:spLocks noChangeArrowheads="1"/>
          </p:cNvSpPr>
          <p:nvPr/>
        </p:nvSpPr>
        <p:spPr bwMode="auto">
          <a:xfrm>
            <a:off x="6413500" y="1504950"/>
            <a:ext cx="714375" cy="4111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34" name="Line 2"/>
          <p:cNvSpPr>
            <a:spLocks noChangeShapeType="1"/>
          </p:cNvSpPr>
          <p:nvPr/>
        </p:nvSpPr>
        <p:spPr bwMode="auto">
          <a:xfrm flipV="1">
            <a:off x="1851025" y="3376613"/>
            <a:ext cx="0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79235" name="Rectangle 3"/>
          <p:cNvSpPr>
            <a:spLocks noChangeArrowheads="1"/>
          </p:cNvSpPr>
          <p:nvPr/>
        </p:nvSpPr>
        <p:spPr bwMode="auto">
          <a:xfrm>
            <a:off x="1522413" y="3932238"/>
            <a:ext cx="993775" cy="411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36" name="Rectangle 4"/>
          <p:cNvSpPr>
            <a:spLocks noChangeArrowheads="1"/>
          </p:cNvSpPr>
          <p:nvPr/>
        </p:nvSpPr>
        <p:spPr bwMode="auto">
          <a:xfrm>
            <a:off x="1522413" y="1503363"/>
            <a:ext cx="1838325" cy="41275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37" name="Rectangle 5"/>
          <p:cNvSpPr>
            <a:spLocks noChangeArrowheads="1"/>
          </p:cNvSpPr>
          <p:nvPr/>
        </p:nvSpPr>
        <p:spPr bwMode="auto">
          <a:xfrm>
            <a:off x="5148263" y="5380038"/>
            <a:ext cx="922337" cy="41275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38" name="Rectangle 6"/>
          <p:cNvSpPr>
            <a:spLocks noChangeArrowheads="1"/>
          </p:cNvSpPr>
          <p:nvPr/>
        </p:nvSpPr>
        <p:spPr bwMode="auto">
          <a:xfrm>
            <a:off x="5240338" y="1503363"/>
            <a:ext cx="755650" cy="41275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615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2.2	Terminology</a:t>
            </a:r>
          </a:p>
        </p:txBody>
      </p:sp>
      <p:sp>
        <p:nvSpPr>
          <p:cNvPr id="479240" name="AutoShape 8"/>
          <p:cNvSpPr>
            <a:spLocks noChangeAspect="1" noChangeArrowheads="1"/>
          </p:cNvSpPr>
          <p:nvPr/>
        </p:nvSpPr>
        <p:spPr bwMode="auto">
          <a:xfrm>
            <a:off x="854075" y="2647950"/>
            <a:ext cx="342900" cy="342900"/>
          </a:xfrm>
          <a:prstGeom prst="flowChartDelay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18000" bIns="10800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41" name="AutoShape 9"/>
          <p:cNvSpPr>
            <a:spLocks noChangeAspect="1" noChangeArrowheads="1"/>
          </p:cNvSpPr>
          <p:nvPr/>
        </p:nvSpPr>
        <p:spPr bwMode="auto">
          <a:xfrm>
            <a:off x="854075" y="3333750"/>
            <a:ext cx="342900" cy="342900"/>
          </a:xfrm>
          <a:prstGeom prst="flowChartDelay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18000" bIns="10800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42" name="AutoShape 10"/>
          <p:cNvSpPr>
            <a:spLocks noChangeAspect="1" noChangeArrowheads="1"/>
          </p:cNvSpPr>
          <p:nvPr/>
        </p:nvSpPr>
        <p:spPr bwMode="auto">
          <a:xfrm>
            <a:off x="1714500" y="2990850"/>
            <a:ext cx="331788" cy="342900"/>
          </a:xfrm>
          <a:prstGeom prst="flowChartDelay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18000" bIns="10800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43" name="AutoShape 11"/>
          <p:cNvSpPr>
            <a:spLocks noChangeAspect="1" noChangeArrowheads="1"/>
          </p:cNvSpPr>
          <p:nvPr/>
        </p:nvSpPr>
        <p:spPr bwMode="auto">
          <a:xfrm flipV="1">
            <a:off x="2170113" y="2351088"/>
            <a:ext cx="342900" cy="342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18000" bIns="10800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44" name="AutoShape 12"/>
          <p:cNvSpPr>
            <a:spLocks noChangeAspect="1" noChangeArrowheads="1"/>
          </p:cNvSpPr>
          <p:nvPr/>
        </p:nvSpPr>
        <p:spPr bwMode="auto">
          <a:xfrm rot="5400000">
            <a:off x="3017838" y="2879725"/>
            <a:ext cx="342900" cy="342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18000" bIns="10800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45" name="Line 13"/>
          <p:cNvSpPr>
            <a:spLocks noChangeAspect="1" noChangeShapeType="1"/>
          </p:cNvSpPr>
          <p:nvPr/>
        </p:nvSpPr>
        <p:spPr bwMode="auto">
          <a:xfrm flipV="1">
            <a:off x="668338" y="2717800"/>
            <a:ext cx="2111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46" name="Line 14"/>
          <p:cNvSpPr>
            <a:spLocks noChangeAspect="1" noChangeShapeType="1"/>
          </p:cNvSpPr>
          <p:nvPr/>
        </p:nvSpPr>
        <p:spPr bwMode="auto">
          <a:xfrm>
            <a:off x="668338" y="2921000"/>
            <a:ext cx="185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47" name="Line 15"/>
          <p:cNvSpPr>
            <a:spLocks noChangeAspect="1" noChangeShapeType="1"/>
          </p:cNvSpPr>
          <p:nvPr/>
        </p:nvSpPr>
        <p:spPr bwMode="auto">
          <a:xfrm>
            <a:off x="668338" y="3402013"/>
            <a:ext cx="185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48" name="Oval 16"/>
          <p:cNvSpPr>
            <a:spLocks noChangeAspect="1" noChangeArrowheads="1"/>
          </p:cNvSpPr>
          <p:nvPr/>
        </p:nvSpPr>
        <p:spPr bwMode="auto">
          <a:xfrm>
            <a:off x="1196975" y="2782888"/>
            <a:ext cx="68263" cy="682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18000" bIns="10800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49" name="Oval 17"/>
          <p:cNvSpPr>
            <a:spLocks noChangeAspect="1" noChangeArrowheads="1"/>
          </p:cNvSpPr>
          <p:nvPr/>
        </p:nvSpPr>
        <p:spPr bwMode="auto">
          <a:xfrm>
            <a:off x="1196975" y="3470275"/>
            <a:ext cx="68263" cy="682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18000" bIns="10800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50" name="Line 18"/>
          <p:cNvSpPr>
            <a:spLocks noChangeAspect="1" noChangeShapeType="1"/>
          </p:cNvSpPr>
          <p:nvPr/>
        </p:nvSpPr>
        <p:spPr bwMode="auto">
          <a:xfrm>
            <a:off x="1265238" y="2824163"/>
            <a:ext cx="23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51" name="Line 19"/>
          <p:cNvSpPr>
            <a:spLocks noChangeAspect="1" noChangeShapeType="1"/>
          </p:cNvSpPr>
          <p:nvPr/>
        </p:nvSpPr>
        <p:spPr bwMode="auto">
          <a:xfrm>
            <a:off x="1265238" y="3497263"/>
            <a:ext cx="23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52" name="AutoShape 20"/>
          <p:cNvSpPr>
            <a:spLocks noChangeAspect="1" noChangeArrowheads="1"/>
          </p:cNvSpPr>
          <p:nvPr/>
        </p:nvSpPr>
        <p:spPr bwMode="auto">
          <a:xfrm rot="10800000">
            <a:off x="2516188" y="2876550"/>
            <a:ext cx="374650" cy="342900"/>
          </a:xfrm>
          <a:prstGeom prst="moon">
            <a:avLst>
              <a:gd name="adj" fmla="val 7558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18000" bIns="10800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53" name="Line 21"/>
          <p:cNvSpPr>
            <a:spLocks noChangeAspect="1" noChangeShapeType="1"/>
          </p:cNvSpPr>
          <p:nvPr/>
        </p:nvSpPr>
        <p:spPr bwMode="auto">
          <a:xfrm flipH="1">
            <a:off x="1495425" y="3059113"/>
            <a:ext cx="227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54" name="Line 22"/>
          <p:cNvSpPr>
            <a:spLocks noChangeAspect="1" noChangeShapeType="1"/>
          </p:cNvSpPr>
          <p:nvPr/>
        </p:nvSpPr>
        <p:spPr bwMode="auto">
          <a:xfrm flipH="1">
            <a:off x="1495425" y="3263900"/>
            <a:ext cx="227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55" name="Line 23"/>
          <p:cNvSpPr>
            <a:spLocks noChangeAspect="1" noChangeShapeType="1"/>
          </p:cNvSpPr>
          <p:nvPr/>
        </p:nvSpPr>
        <p:spPr bwMode="auto">
          <a:xfrm flipV="1">
            <a:off x="1495425" y="3263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56" name="Line 24"/>
          <p:cNvSpPr>
            <a:spLocks noChangeAspect="1" noChangeShapeType="1"/>
          </p:cNvSpPr>
          <p:nvPr/>
        </p:nvSpPr>
        <p:spPr bwMode="auto">
          <a:xfrm>
            <a:off x="1495425" y="28289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57" name="Line 25"/>
          <p:cNvSpPr>
            <a:spLocks noChangeAspect="1" noChangeShapeType="1"/>
          </p:cNvSpPr>
          <p:nvPr/>
        </p:nvSpPr>
        <p:spPr bwMode="auto">
          <a:xfrm>
            <a:off x="2108200" y="3155950"/>
            <a:ext cx="455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58" name="Line 26"/>
          <p:cNvSpPr>
            <a:spLocks noChangeAspect="1" noChangeShapeType="1"/>
          </p:cNvSpPr>
          <p:nvPr/>
        </p:nvSpPr>
        <p:spPr bwMode="auto">
          <a:xfrm>
            <a:off x="2894013" y="3038475"/>
            <a:ext cx="12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59" name="Oval 27"/>
          <p:cNvSpPr>
            <a:spLocks noChangeAspect="1" noChangeArrowheads="1"/>
          </p:cNvSpPr>
          <p:nvPr/>
        </p:nvSpPr>
        <p:spPr bwMode="auto">
          <a:xfrm>
            <a:off x="3360738" y="3017838"/>
            <a:ext cx="68262" cy="682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18000" bIns="10800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60" name="Line 28"/>
          <p:cNvSpPr>
            <a:spLocks noChangeAspect="1" noChangeShapeType="1"/>
          </p:cNvSpPr>
          <p:nvPr/>
        </p:nvSpPr>
        <p:spPr bwMode="auto">
          <a:xfrm>
            <a:off x="34290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61" name="Line 29"/>
          <p:cNvSpPr>
            <a:spLocks noChangeAspect="1" noChangeShapeType="1"/>
          </p:cNvSpPr>
          <p:nvPr/>
        </p:nvSpPr>
        <p:spPr bwMode="auto">
          <a:xfrm flipH="1" flipV="1">
            <a:off x="2346325" y="296068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62" name="Line 30"/>
          <p:cNvSpPr>
            <a:spLocks noChangeAspect="1" noChangeShapeType="1"/>
          </p:cNvSpPr>
          <p:nvPr/>
        </p:nvSpPr>
        <p:spPr bwMode="auto">
          <a:xfrm flipV="1">
            <a:off x="2343150" y="2133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63" name="Oval 31"/>
          <p:cNvSpPr>
            <a:spLocks noChangeAspect="1" noChangeArrowheads="1"/>
          </p:cNvSpPr>
          <p:nvPr/>
        </p:nvSpPr>
        <p:spPr bwMode="auto">
          <a:xfrm flipV="1">
            <a:off x="2306638" y="2693988"/>
            <a:ext cx="68262" cy="69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18000" bIns="10800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64" name="Line 32"/>
          <p:cNvSpPr>
            <a:spLocks noChangeAspect="1" noChangeShapeType="1"/>
          </p:cNvSpPr>
          <p:nvPr/>
        </p:nvSpPr>
        <p:spPr bwMode="auto">
          <a:xfrm flipH="1" flipV="1">
            <a:off x="2343150" y="2762250"/>
            <a:ext cx="1588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65" name="Text Box 33"/>
          <p:cNvSpPr txBox="1">
            <a:spLocks noChangeAspect="1" noChangeArrowheads="1"/>
          </p:cNvSpPr>
          <p:nvPr/>
        </p:nvSpPr>
        <p:spPr bwMode="auto">
          <a:xfrm>
            <a:off x="2617788" y="2936875"/>
            <a:ext cx="2524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70" tIns="11434" rIns="19057" bIns="1143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500"/>
              <a:t>5</a:t>
            </a:r>
          </a:p>
        </p:txBody>
      </p:sp>
      <p:sp>
        <p:nvSpPr>
          <p:cNvPr id="479266" name="Text Box 34"/>
          <p:cNvSpPr txBox="1">
            <a:spLocks noChangeAspect="1" noChangeArrowheads="1"/>
          </p:cNvSpPr>
          <p:nvPr/>
        </p:nvSpPr>
        <p:spPr bwMode="auto">
          <a:xfrm>
            <a:off x="3022600" y="2921000"/>
            <a:ext cx="2524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70" tIns="11434" rIns="19057" bIns="1143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500"/>
              <a:t>6</a:t>
            </a:r>
          </a:p>
        </p:txBody>
      </p:sp>
      <p:sp>
        <p:nvSpPr>
          <p:cNvPr id="479267" name="Text Box 35"/>
          <p:cNvSpPr txBox="1">
            <a:spLocks noChangeAspect="1" noChangeArrowheads="1"/>
          </p:cNvSpPr>
          <p:nvPr/>
        </p:nvSpPr>
        <p:spPr bwMode="auto">
          <a:xfrm>
            <a:off x="2241550" y="2346325"/>
            <a:ext cx="228600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70" tIns="11434" rIns="19057" bIns="1143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500"/>
              <a:t>4</a:t>
            </a:r>
          </a:p>
        </p:txBody>
      </p:sp>
      <p:sp>
        <p:nvSpPr>
          <p:cNvPr id="479268" name="Text Box 36"/>
          <p:cNvSpPr txBox="1">
            <a:spLocks noChangeAspect="1" noChangeArrowheads="1"/>
          </p:cNvSpPr>
          <p:nvPr/>
        </p:nvSpPr>
        <p:spPr bwMode="auto">
          <a:xfrm>
            <a:off x="887413" y="3395663"/>
            <a:ext cx="227012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70" tIns="11434" rIns="19057" bIns="1143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500"/>
              <a:t>2</a:t>
            </a:r>
          </a:p>
        </p:txBody>
      </p:sp>
      <p:sp>
        <p:nvSpPr>
          <p:cNvPr id="479269" name="Text Box 37"/>
          <p:cNvSpPr txBox="1">
            <a:spLocks noChangeAspect="1" noChangeArrowheads="1"/>
          </p:cNvSpPr>
          <p:nvPr/>
        </p:nvSpPr>
        <p:spPr bwMode="auto">
          <a:xfrm>
            <a:off x="882650" y="2697163"/>
            <a:ext cx="2286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70" tIns="11434" rIns="19057" bIns="1143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500"/>
              <a:t>1</a:t>
            </a:r>
          </a:p>
        </p:txBody>
      </p:sp>
      <p:sp>
        <p:nvSpPr>
          <p:cNvPr id="479270" name="Text Box 38"/>
          <p:cNvSpPr txBox="1">
            <a:spLocks noChangeAspect="1" noChangeArrowheads="1"/>
          </p:cNvSpPr>
          <p:nvPr/>
        </p:nvSpPr>
        <p:spPr bwMode="auto">
          <a:xfrm>
            <a:off x="1747838" y="3041650"/>
            <a:ext cx="228600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70" tIns="11434" rIns="19057" bIns="1143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500"/>
              <a:t>3</a:t>
            </a:r>
          </a:p>
        </p:txBody>
      </p:sp>
      <p:sp>
        <p:nvSpPr>
          <p:cNvPr id="479271" name="Oval 39"/>
          <p:cNvSpPr>
            <a:spLocks noChangeAspect="1" noChangeArrowheads="1"/>
          </p:cNvSpPr>
          <p:nvPr/>
        </p:nvSpPr>
        <p:spPr bwMode="auto">
          <a:xfrm>
            <a:off x="2052638" y="3122613"/>
            <a:ext cx="68262" cy="682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18000" bIns="10800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72" name="AutoShape 40"/>
          <p:cNvSpPr>
            <a:spLocks noChangeAspect="1" noChangeArrowheads="1"/>
          </p:cNvSpPr>
          <p:nvPr/>
        </p:nvSpPr>
        <p:spPr bwMode="auto">
          <a:xfrm>
            <a:off x="5067300" y="2205038"/>
            <a:ext cx="1946275" cy="126047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73" name="Line 41"/>
          <p:cNvSpPr>
            <a:spLocks noChangeAspect="1" noChangeShapeType="1"/>
          </p:cNvSpPr>
          <p:nvPr/>
        </p:nvSpPr>
        <p:spPr bwMode="auto">
          <a:xfrm>
            <a:off x="4776788" y="2849563"/>
            <a:ext cx="612775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74" name="Line 42"/>
          <p:cNvSpPr>
            <a:spLocks noChangeAspect="1" noChangeShapeType="1"/>
          </p:cNvSpPr>
          <p:nvPr/>
        </p:nvSpPr>
        <p:spPr bwMode="auto">
          <a:xfrm>
            <a:off x="6567488" y="2589213"/>
            <a:ext cx="0" cy="344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75" name="Line 43"/>
          <p:cNvSpPr>
            <a:spLocks noChangeAspect="1" noChangeShapeType="1"/>
          </p:cNvSpPr>
          <p:nvPr/>
        </p:nvSpPr>
        <p:spPr bwMode="auto">
          <a:xfrm>
            <a:off x="5510213" y="3067050"/>
            <a:ext cx="915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76" name="Line 44"/>
          <p:cNvSpPr>
            <a:spLocks noChangeAspect="1" noChangeShapeType="1"/>
          </p:cNvSpPr>
          <p:nvPr/>
        </p:nvSpPr>
        <p:spPr bwMode="auto">
          <a:xfrm>
            <a:off x="6654800" y="3067050"/>
            <a:ext cx="687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77" name="Oval 45"/>
          <p:cNvSpPr>
            <a:spLocks noChangeAspect="1" noChangeArrowheads="1"/>
          </p:cNvSpPr>
          <p:nvPr/>
        </p:nvSpPr>
        <p:spPr bwMode="auto">
          <a:xfrm>
            <a:off x="6384925" y="2319338"/>
            <a:ext cx="342900" cy="344487"/>
          </a:xfrm>
          <a:prstGeom prst="ellipse">
            <a:avLst/>
          </a:pr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78" name="Oval 46"/>
          <p:cNvSpPr>
            <a:spLocks noChangeAspect="1" noChangeArrowheads="1"/>
          </p:cNvSpPr>
          <p:nvPr/>
        </p:nvSpPr>
        <p:spPr bwMode="auto">
          <a:xfrm>
            <a:off x="7313613" y="2917825"/>
            <a:ext cx="342900" cy="3429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79" name="Oval 47"/>
          <p:cNvSpPr>
            <a:spLocks noChangeAspect="1" noChangeArrowheads="1"/>
          </p:cNvSpPr>
          <p:nvPr/>
        </p:nvSpPr>
        <p:spPr bwMode="auto">
          <a:xfrm>
            <a:off x="6400800" y="2903538"/>
            <a:ext cx="342900" cy="342900"/>
          </a:xfrm>
          <a:prstGeom prst="ellipse">
            <a:avLst/>
          </a:pr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80" name="Oval 48"/>
          <p:cNvSpPr>
            <a:spLocks noChangeAspect="1" noChangeArrowheads="1"/>
          </p:cNvSpPr>
          <p:nvPr/>
        </p:nvSpPr>
        <p:spPr bwMode="auto">
          <a:xfrm>
            <a:off x="5359400" y="2903538"/>
            <a:ext cx="342900" cy="342900"/>
          </a:xfrm>
          <a:prstGeom prst="ellipse">
            <a:avLst/>
          </a:pr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81" name="Line 49"/>
          <p:cNvSpPr>
            <a:spLocks noChangeAspect="1" noChangeShapeType="1"/>
          </p:cNvSpPr>
          <p:nvPr/>
        </p:nvSpPr>
        <p:spPr bwMode="auto">
          <a:xfrm flipV="1">
            <a:off x="4768850" y="3155950"/>
            <a:ext cx="620713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82" name="Oval 50"/>
          <p:cNvSpPr>
            <a:spLocks noChangeAspect="1" noChangeArrowheads="1"/>
          </p:cNvSpPr>
          <p:nvPr/>
        </p:nvSpPr>
        <p:spPr bwMode="auto">
          <a:xfrm>
            <a:off x="4495800" y="3314700"/>
            <a:ext cx="342900" cy="3429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83" name="Rectangle 51"/>
          <p:cNvSpPr>
            <a:spLocks noChangeAspect="1" noChangeArrowheads="1"/>
          </p:cNvSpPr>
          <p:nvPr/>
        </p:nvSpPr>
        <p:spPr bwMode="auto">
          <a:xfrm>
            <a:off x="5387975" y="2927350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3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79284" name="Rectangle 52"/>
          <p:cNvSpPr>
            <a:spLocks noChangeAspect="1" noChangeArrowheads="1"/>
          </p:cNvSpPr>
          <p:nvPr/>
        </p:nvSpPr>
        <p:spPr bwMode="auto">
          <a:xfrm>
            <a:off x="4525963" y="3340100"/>
            <a:ext cx="2762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479285" name="Rectangle 53"/>
          <p:cNvSpPr>
            <a:spLocks noChangeAspect="1" noChangeArrowheads="1"/>
          </p:cNvSpPr>
          <p:nvPr/>
        </p:nvSpPr>
        <p:spPr bwMode="auto">
          <a:xfrm>
            <a:off x="6418263" y="2354263"/>
            <a:ext cx="273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4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79286" name="Rectangle 54"/>
          <p:cNvSpPr>
            <a:spLocks noChangeAspect="1" noChangeArrowheads="1"/>
          </p:cNvSpPr>
          <p:nvPr/>
        </p:nvSpPr>
        <p:spPr bwMode="auto">
          <a:xfrm>
            <a:off x="6418263" y="292735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479287" name="Rectangle 55"/>
          <p:cNvSpPr>
            <a:spLocks noChangeAspect="1" noChangeArrowheads="1"/>
          </p:cNvSpPr>
          <p:nvPr/>
        </p:nvSpPr>
        <p:spPr bwMode="auto">
          <a:xfrm>
            <a:off x="7334250" y="2927350"/>
            <a:ext cx="274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6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479288" name="Oval 56"/>
          <p:cNvSpPr>
            <a:spLocks noChangeAspect="1" noChangeArrowheads="1"/>
          </p:cNvSpPr>
          <p:nvPr/>
        </p:nvSpPr>
        <p:spPr bwMode="auto">
          <a:xfrm>
            <a:off x="4510088" y="2659063"/>
            <a:ext cx="342900" cy="3429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289" name="Rectangle 57"/>
          <p:cNvSpPr>
            <a:spLocks noChangeAspect="1" noChangeArrowheads="1"/>
          </p:cNvSpPr>
          <p:nvPr/>
        </p:nvSpPr>
        <p:spPr bwMode="auto">
          <a:xfrm>
            <a:off x="4540250" y="2697163"/>
            <a:ext cx="2746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479290" name="Text Box 58"/>
          <p:cNvSpPr txBox="1">
            <a:spLocks noChangeArrowheads="1"/>
          </p:cNvSpPr>
          <p:nvPr/>
        </p:nvSpPr>
        <p:spPr bwMode="auto">
          <a:xfrm>
            <a:off x="4932363" y="4343400"/>
            <a:ext cx="2659062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Graph </a:t>
            </a:r>
            <a:r>
              <a:rPr lang="de-DE" altLang="de-DE" i="1"/>
              <a:t>G</a:t>
            </a:r>
            <a:r>
              <a:rPr lang="de-DE" altLang="de-DE" baseline="-25000"/>
              <a:t>2</a:t>
            </a:r>
            <a:r>
              <a:rPr lang="de-DE" altLang="de-DE"/>
              <a:t>: Nodes 1, 2, 6.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79291" name="Line 59"/>
          <p:cNvSpPr>
            <a:spLocks noChangeShapeType="1"/>
          </p:cNvSpPr>
          <p:nvPr/>
        </p:nvSpPr>
        <p:spPr bwMode="auto">
          <a:xfrm flipH="1" flipV="1">
            <a:off x="4852988" y="3657600"/>
            <a:ext cx="506412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79292" name="Line 60"/>
          <p:cNvSpPr>
            <a:spLocks noChangeShapeType="1"/>
          </p:cNvSpPr>
          <p:nvPr/>
        </p:nvSpPr>
        <p:spPr bwMode="auto">
          <a:xfrm flipH="1" flipV="1">
            <a:off x="4838700" y="3067050"/>
            <a:ext cx="709613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79293" name="Line 61"/>
          <p:cNvSpPr>
            <a:spLocks noChangeShapeType="1"/>
          </p:cNvSpPr>
          <p:nvPr/>
        </p:nvSpPr>
        <p:spPr bwMode="auto">
          <a:xfrm flipV="1">
            <a:off x="5702300" y="3340100"/>
            <a:ext cx="1611313" cy="1003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79294" name="Text Box 62"/>
          <p:cNvSpPr txBox="1">
            <a:spLocks noChangeArrowheads="1"/>
          </p:cNvSpPr>
          <p:nvPr/>
        </p:nvSpPr>
        <p:spPr bwMode="auto">
          <a:xfrm>
            <a:off x="5116513" y="1522413"/>
            <a:ext cx="2840037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/>
              <a:t>Graph  </a:t>
            </a:r>
            <a:r>
              <a:rPr lang="de-DE" altLang="de-DE" i="1"/>
              <a:t>G</a:t>
            </a:r>
            <a:r>
              <a:rPr lang="de-DE" altLang="de-DE" baseline="-25000"/>
              <a:t>1</a:t>
            </a:r>
            <a:r>
              <a:rPr lang="de-DE" altLang="de-DE"/>
              <a:t>:  Nodes  3, 4, 5.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79295" name="Line 63"/>
          <p:cNvSpPr>
            <a:spLocks noChangeAspect="1" noChangeShapeType="1"/>
          </p:cNvSpPr>
          <p:nvPr/>
        </p:nvSpPr>
        <p:spPr bwMode="auto">
          <a:xfrm>
            <a:off x="668338" y="3581400"/>
            <a:ext cx="17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18000" bIns="10800"/>
          <a:lstStyle/>
          <a:p>
            <a:endParaRPr lang="de-DE"/>
          </a:p>
        </p:txBody>
      </p:sp>
      <p:sp>
        <p:nvSpPr>
          <p:cNvPr id="479296" name="Line 64"/>
          <p:cNvSpPr>
            <a:spLocks noChangeShapeType="1"/>
          </p:cNvSpPr>
          <p:nvPr/>
        </p:nvSpPr>
        <p:spPr bwMode="auto">
          <a:xfrm flipH="1">
            <a:off x="5694363" y="19494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79297" name="Text Box 65"/>
          <p:cNvSpPr txBox="1">
            <a:spLocks noChangeArrowheads="1"/>
          </p:cNvSpPr>
          <p:nvPr/>
        </p:nvSpPr>
        <p:spPr bwMode="auto">
          <a:xfrm>
            <a:off x="4922838" y="4979988"/>
            <a:ext cx="2963862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ts val="2650"/>
              </a:lnSpc>
            </a:pPr>
            <a:r>
              <a:rPr lang="de-DE" altLang="de-DE"/>
              <a:t>Collection of cut edges </a:t>
            </a:r>
            <a:br>
              <a:rPr lang="de-DE" altLang="de-DE"/>
            </a:br>
            <a:r>
              <a:rPr lang="de-DE" altLang="de-DE"/>
              <a:t>  Cut set:   (1,3), (2,3), (5,6),</a:t>
            </a:r>
          </a:p>
        </p:txBody>
      </p:sp>
      <p:sp>
        <p:nvSpPr>
          <p:cNvPr id="479299" name="AutoShape 67"/>
          <p:cNvSpPr>
            <a:spLocks noChangeAspect="1" noChangeArrowheads="1"/>
          </p:cNvSpPr>
          <p:nvPr/>
        </p:nvSpPr>
        <p:spPr bwMode="auto">
          <a:xfrm>
            <a:off x="1568450" y="2009775"/>
            <a:ext cx="1371600" cy="166687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9300" name="Text Box 68"/>
          <p:cNvSpPr txBox="1">
            <a:spLocks noChangeArrowheads="1"/>
          </p:cNvSpPr>
          <p:nvPr/>
        </p:nvSpPr>
        <p:spPr bwMode="auto">
          <a:xfrm>
            <a:off x="1522413" y="1522413"/>
            <a:ext cx="1798637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/>
              <a:t>Block (Partition)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79301" name="Text Box 69"/>
          <p:cNvSpPr txBox="1">
            <a:spLocks noChangeArrowheads="1"/>
          </p:cNvSpPr>
          <p:nvPr/>
        </p:nvSpPr>
        <p:spPr bwMode="auto">
          <a:xfrm>
            <a:off x="1522413" y="3932238"/>
            <a:ext cx="760412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de-DE" altLang="de-DE"/>
              <a:t>Cells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79302" name="Line 70"/>
          <p:cNvSpPr>
            <a:spLocks noChangeShapeType="1"/>
          </p:cNvSpPr>
          <p:nvPr/>
        </p:nvSpPr>
        <p:spPr bwMode="auto">
          <a:xfrm flipV="1">
            <a:off x="2386013" y="3314700"/>
            <a:ext cx="231775" cy="617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79303" name="Line 71"/>
          <p:cNvSpPr>
            <a:spLocks noChangeShapeType="1"/>
          </p:cNvSpPr>
          <p:nvPr/>
        </p:nvSpPr>
        <p:spPr bwMode="auto">
          <a:xfrm flipH="1" flipV="1">
            <a:off x="1265238" y="3676650"/>
            <a:ext cx="303212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479305" name="AutoShape 73"/>
          <p:cNvSpPr>
            <a:spLocks noChangeArrowheads="1"/>
          </p:cNvSpPr>
          <p:nvPr/>
        </p:nvSpPr>
        <p:spPr bwMode="auto">
          <a:xfrm>
            <a:off x="3851275" y="2774950"/>
            <a:ext cx="390525" cy="563563"/>
          </a:xfrm>
          <a:prstGeom prst="leftRightArrow">
            <a:avLst>
              <a:gd name="adj1" fmla="val 50000"/>
              <a:gd name="adj2" fmla="val 20000"/>
            </a:avLst>
          </a:prstGeom>
          <a:gradFill rotWithShape="1">
            <a:gsLst>
              <a:gs pos="0">
                <a:schemeClr val="tx1"/>
              </a:gs>
              <a:gs pos="50000">
                <a:srgbClr val="DDDDDD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7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7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7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7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7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7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7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7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7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7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7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7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7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7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7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7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7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7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7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7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7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7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7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7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7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7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47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7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7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7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47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7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47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47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7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47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47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47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47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47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47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47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7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47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47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47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47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47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47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479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479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47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47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47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479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47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47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47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479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47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47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47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47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47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304" grpId="0" animBg="1"/>
      <p:bldP spid="479235" grpId="0" animBg="1"/>
      <p:bldP spid="479236" grpId="0" animBg="1"/>
      <p:bldP spid="479237" grpId="0" animBg="1"/>
      <p:bldP spid="479238" grpId="0" animBg="1"/>
      <p:bldP spid="479240" grpId="0" animBg="1"/>
      <p:bldP spid="479241" grpId="0" animBg="1"/>
      <p:bldP spid="479242" grpId="0" animBg="1"/>
      <p:bldP spid="479243" grpId="0" animBg="1"/>
      <p:bldP spid="479244" grpId="0" animBg="1"/>
      <p:bldP spid="479248" grpId="0" animBg="1"/>
      <p:bldP spid="479249" grpId="0" animBg="1"/>
      <p:bldP spid="479252" grpId="0" animBg="1"/>
      <p:bldP spid="479259" grpId="0" animBg="1"/>
      <p:bldP spid="479263" grpId="0" animBg="1"/>
      <p:bldP spid="479265" grpId="0"/>
      <p:bldP spid="479266" grpId="0"/>
      <p:bldP spid="479267" grpId="0"/>
      <p:bldP spid="479268" grpId="0"/>
      <p:bldP spid="479269" grpId="0"/>
      <p:bldP spid="479270" grpId="0"/>
      <p:bldP spid="479271" grpId="0" animBg="1"/>
      <p:bldP spid="479272" grpId="0" animBg="1"/>
      <p:bldP spid="479277" grpId="0" animBg="1"/>
      <p:bldP spid="479278" grpId="0" animBg="1"/>
      <p:bldP spid="479279" grpId="0" animBg="1"/>
      <p:bldP spid="479280" grpId="0" animBg="1"/>
      <p:bldP spid="479282" grpId="0" animBg="1"/>
      <p:bldP spid="479283" grpId="0"/>
      <p:bldP spid="479284" grpId="0"/>
      <p:bldP spid="479285" grpId="0"/>
      <p:bldP spid="479286" grpId="0"/>
      <p:bldP spid="479287" grpId="0"/>
      <p:bldP spid="479288" grpId="0" animBg="1"/>
      <p:bldP spid="479289" grpId="0"/>
      <p:bldP spid="479290" grpId="0"/>
      <p:bldP spid="479294" grpId="0"/>
      <p:bldP spid="479297" grpId="0"/>
      <p:bldP spid="479299" grpId="0" animBg="1"/>
      <p:bldP spid="479300" grpId="0"/>
      <p:bldP spid="479301" grpId="0"/>
      <p:bldP spid="47930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38D113-D3B2-46F3-95DF-134C2EDA1A55}" type="slidenum">
              <a:rPr lang="en-US" altLang="de-DE" sz="1000">
                <a:solidFill>
                  <a:srgbClr val="C0C0C0"/>
                </a:solidFill>
              </a:rPr>
              <a:pPr/>
              <a:t>50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2227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2.5.1	Clustering	</a:t>
            </a:r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52228" name="Line 32"/>
          <p:cNvSpPr>
            <a:spLocks noChangeShapeType="1"/>
          </p:cNvSpPr>
          <p:nvPr/>
        </p:nvSpPr>
        <p:spPr bwMode="auto">
          <a:xfrm>
            <a:off x="1111250" y="2616200"/>
            <a:ext cx="12366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29" name="Line 33"/>
          <p:cNvSpPr>
            <a:spLocks noChangeShapeType="1"/>
          </p:cNvSpPr>
          <p:nvPr/>
        </p:nvSpPr>
        <p:spPr bwMode="auto">
          <a:xfrm>
            <a:off x="1079500" y="2644775"/>
            <a:ext cx="0" cy="996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0" name="Line 34"/>
          <p:cNvSpPr>
            <a:spLocks noChangeShapeType="1"/>
          </p:cNvSpPr>
          <p:nvPr/>
        </p:nvSpPr>
        <p:spPr bwMode="auto">
          <a:xfrm>
            <a:off x="1076325" y="3721100"/>
            <a:ext cx="12049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1" name="Line 35"/>
          <p:cNvSpPr>
            <a:spLocks noChangeShapeType="1"/>
          </p:cNvSpPr>
          <p:nvPr/>
        </p:nvSpPr>
        <p:spPr bwMode="auto">
          <a:xfrm>
            <a:off x="2284413" y="3690938"/>
            <a:ext cx="12509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2" name="Line 36"/>
          <p:cNvSpPr>
            <a:spLocks noChangeShapeType="1"/>
          </p:cNvSpPr>
          <p:nvPr/>
        </p:nvSpPr>
        <p:spPr bwMode="auto">
          <a:xfrm>
            <a:off x="2355850" y="3778250"/>
            <a:ext cx="11842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3" name="Line 37"/>
          <p:cNvSpPr>
            <a:spLocks noChangeShapeType="1"/>
          </p:cNvSpPr>
          <p:nvPr/>
        </p:nvSpPr>
        <p:spPr bwMode="auto">
          <a:xfrm>
            <a:off x="1146175" y="2625725"/>
            <a:ext cx="10795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4" name="Line 38"/>
          <p:cNvSpPr>
            <a:spLocks noChangeShapeType="1"/>
          </p:cNvSpPr>
          <p:nvPr/>
        </p:nvSpPr>
        <p:spPr bwMode="auto">
          <a:xfrm flipV="1">
            <a:off x="5580063" y="2535238"/>
            <a:ext cx="657225" cy="657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5" name="Line 39"/>
          <p:cNvSpPr>
            <a:spLocks noChangeShapeType="1"/>
          </p:cNvSpPr>
          <p:nvPr/>
        </p:nvSpPr>
        <p:spPr bwMode="auto">
          <a:xfrm>
            <a:off x="5503863" y="3198813"/>
            <a:ext cx="757237" cy="7572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6" name="Line 40"/>
          <p:cNvSpPr>
            <a:spLocks noChangeShapeType="1"/>
          </p:cNvSpPr>
          <p:nvPr/>
        </p:nvSpPr>
        <p:spPr bwMode="auto">
          <a:xfrm>
            <a:off x="7375525" y="2687638"/>
            <a:ext cx="955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7" name="Line 41"/>
          <p:cNvSpPr>
            <a:spLocks noChangeShapeType="1"/>
          </p:cNvSpPr>
          <p:nvPr/>
        </p:nvSpPr>
        <p:spPr bwMode="auto">
          <a:xfrm>
            <a:off x="7315200" y="2752725"/>
            <a:ext cx="0" cy="946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8" name="Line 42"/>
          <p:cNvSpPr>
            <a:spLocks noChangeShapeType="1"/>
          </p:cNvSpPr>
          <p:nvPr/>
        </p:nvSpPr>
        <p:spPr bwMode="auto">
          <a:xfrm>
            <a:off x="7370763" y="3786188"/>
            <a:ext cx="1009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9" name="Line 43"/>
          <p:cNvSpPr>
            <a:spLocks noChangeShapeType="1"/>
          </p:cNvSpPr>
          <p:nvPr/>
        </p:nvSpPr>
        <p:spPr bwMode="auto">
          <a:xfrm>
            <a:off x="7331075" y="2703513"/>
            <a:ext cx="1001713" cy="1001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40" name="Oval 44"/>
          <p:cNvSpPr>
            <a:spLocks noChangeArrowheads="1"/>
          </p:cNvSpPr>
          <p:nvPr/>
        </p:nvSpPr>
        <p:spPr bwMode="auto">
          <a:xfrm>
            <a:off x="841375" y="2382838"/>
            <a:ext cx="454025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41" name="Text Box 45"/>
          <p:cNvSpPr txBox="1">
            <a:spLocks noChangeArrowheads="1"/>
          </p:cNvSpPr>
          <p:nvPr/>
        </p:nvSpPr>
        <p:spPr bwMode="auto">
          <a:xfrm>
            <a:off x="825500" y="2406650"/>
            <a:ext cx="498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800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52242" name="Oval 46"/>
          <p:cNvSpPr>
            <a:spLocks noChangeArrowheads="1"/>
          </p:cNvSpPr>
          <p:nvPr/>
        </p:nvSpPr>
        <p:spPr bwMode="auto">
          <a:xfrm>
            <a:off x="850900" y="3495675"/>
            <a:ext cx="454025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43" name="Text Box 47"/>
          <p:cNvSpPr txBox="1">
            <a:spLocks noChangeArrowheads="1"/>
          </p:cNvSpPr>
          <p:nvPr/>
        </p:nvSpPr>
        <p:spPr bwMode="auto">
          <a:xfrm>
            <a:off x="839788" y="3538538"/>
            <a:ext cx="498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800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52244" name="Oval 48"/>
          <p:cNvSpPr>
            <a:spLocks noChangeArrowheads="1"/>
          </p:cNvSpPr>
          <p:nvPr/>
        </p:nvSpPr>
        <p:spPr bwMode="auto">
          <a:xfrm>
            <a:off x="2068513" y="3502025"/>
            <a:ext cx="454025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45" name="Text Box 49"/>
          <p:cNvSpPr txBox="1">
            <a:spLocks noChangeArrowheads="1"/>
          </p:cNvSpPr>
          <p:nvPr/>
        </p:nvSpPr>
        <p:spPr bwMode="auto">
          <a:xfrm>
            <a:off x="2043113" y="3530600"/>
            <a:ext cx="498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800" i="1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52246" name="Oval 50"/>
          <p:cNvSpPr>
            <a:spLocks noChangeArrowheads="1"/>
          </p:cNvSpPr>
          <p:nvPr/>
        </p:nvSpPr>
        <p:spPr bwMode="auto">
          <a:xfrm>
            <a:off x="2074863" y="2390775"/>
            <a:ext cx="454025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47" name="Text Box 51"/>
          <p:cNvSpPr txBox="1">
            <a:spLocks noChangeArrowheads="1"/>
          </p:cNvSpPr>
          <p:nvPr/>
        </p:nvSpPr>
        <p:spPr bwMode="auto">
          <a:xfrm>
            <a:off x="2054225" y="2428875"/>
            <a:ext cx="498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800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52248" name="Oval 52"/>
          <p:cNvSpPr>
            <a:spLocks noChangeArrowheads="1"/>
          </p:cNvSpPr>
          <p:nvPr/>
        </p:nvSpPr>
        <p:spPr bwMode="auto">
          <a:xfrm>
            <a:off x="3295650" y="3495675"/>
            <a:ext cx="454025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49" name="Text Box 53"/>
          <p:cNvSpPr txBox="1">
            <a:spLocks noChangeArrowheads="1"/>
          </p:cNvSpPr>
          <p:nvPr/>
        </p:nvSpPr>
        <p:spPr bwMode="auto">
          <a:xfrm>
            <a:off x="3284538" y="3524250"/>
            <a:ext cx="498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800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52250" name="Oval 54"/>
          <p:cNvSpPr>
            <a:spLocks noChangeAspect="1" noChangeArrowheads="1"/>
          </p:cNvSpPr>
          <p:nvPr/>
        </p:nvSpPr>
        <p:spPr bwMode="auto">
          <a:xfrm>
            <a:off x="4884738" y="2795588"/>
            <a:ext cx="914400" cy="9413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77777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1" name="Text Box 55"/>
          <p:cNvSpPr txBox="1">
            <a:spLocks noChangeArrowheads="1"/>
          </p:cNvSpPr>
          <p:nvPr/>
        </p:nvSpPr>
        <p:spPr bwMode="auto">
          <a:xfrm>
            <a:off x="4994275" y="3059113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zh-CN" sz="1800" i="1">
                <a:ea typeface="宋体" panose="02010600030101010101" pitchFamily="2" charset="-122"/>
              </a:rPr>
              <a:t>a</a:t>
            </a:r>
            <a:r>
              <a:rPr lang="de-DE" altLang="zh-CN" sz="1800">
                <a:ea typeface="宋体" panose="02010600030101010101" pitchFamily="2" charset="-122"/>
              </a:rPr>
              <a:t>,</a:t>
            </a:r>
            <a:r>
              <a:rPr lang="de-DE" altLang="zh-CN" sz="1800" i="1">
                <a:ea typeface="宋体" panose="02010600030101010101" pitchFamily="2" charset="-122"/>
              </a:rPr>
              <a:t>b</a:t>
            </a:r>
            <a:r>
              <a:rPr lang="de-DE" altLang="zh-CN" sz="1800">
                <a:ea typeface="宋体" panose="02010600030101010101" pitchFamily="2" charset="-122"/>
              </a:rPr>
              <a:t>,</a:t>
            </a:r>
            <a:r>
              <a:rPr lang="de-DE" altLang="zh-CN" sz="1800" i="1">
                <a:ea typeface="宋体" panose="02010600030101010101" pitchFamily="2" charset="-122"/>
              </a:rPr>
              <a:t>c</a:t>
            </a:r>
            <a:endParaRPr lang="en-US" altLang="zh-CN" sz="1800" i="1">
              <a:ea typeface="宋体" panose="02010600030101010101" pitchFamily="2" charset="-122"/>
            </a:endParaRPr>
          </a:p>
        </p:txBody>
      </p:sp>
      <p:sp>
        <p:nvSpPr>
          <p:cNvPr id="52252" name="Oval 56"/>
          <p:cNvSpPr>
            <a:spLocks noChangeArrowheads="1"/>
          </p:cNvSpPr>
          <p:nvPr/>
        </p:nvSpPr>
        <p:spPr bwMode="auto">
          <a:xfrm>
            <a:off x="5938838" y="2428875"/>
            <a:ext cx="454025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3" name="Text Box 57"/>
          <p:cNvSpPr txBox="1">
            <a:spLocks noChangeArrowheads="1"/>
          </p:cNvSpPr>
          <p:nvPr/>
        </p:nvSpPr>
        <p:spPr bwMode="auto">
          <a:xfrm>
            <a:off x="5918200" y="2471738"/>
            <a:ext cx="498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800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52254" name="Oval 58"/>
          <p:cNvSpPr>
            <a:spLocks noChangeArrowheads="1"/>
          </p:cNvSpPr>
          <p:nvPr/>
        </p:nvSpPr>
        <p:spPr bwMode="auto">
          <a:xfrm>
            <a:off x="5937250" y="3619500"/>
            <a:ext cx="454025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5" name="Text Box 59"/>
          <p:cNvSpPr txBox="1">
            <a:spLocks noChangeArrowheads="1"/>
          </p:cNvSpPr>
          <p:nvPr/>
        </p:nvSpPr>
        <p:spPr bwMode="auto">
          <a:xfrm>
            <a:off x="5921375" y="3652838"/>
            <a:ext cx="498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800" i="1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52256" name="Oval 60"/>
          <p:cNvSpPr>
            <a:spLocks noChangeArrowheads="1"/>
          </p:cNvSpPr>
          <p:nvPr/>
        </p:nvSpPr>
        <p:spPr bwMode="auto">
          <a:xfrm>
            <a:off x="7085013" y="2451100"/>
            <a:ext cx="454025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7" name="Text Box 61"/>
          <p:cNvSpPr txBox="1">
            <a:spLocks noChangeArrowheads="1"/>
          </p:cNvSpPr>
          <p:nvPr/>
        </p:nvSpPr>
        <p:spPr bwMode="auto">
          <a:xfrm>
            <a:off x="7069138" y="2474913"/>
            <a:ext cx="498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800" i="1">
                <a:ea typeface="宋体" panose="02010600030101010101" pitchFamily="2" charset="-122"/>
              </a:rPr>
              <a:t>a</a:t>
            </a:r>
          </a:p>
        </p:txBody>
      </p:sp>
      <p:sp>
        <p:nvSpPr>
          <p:cNvPr id="52258" name="Oval 62"/>
          <p:cNvSpPr>
            <a:spLocks noChangeArrowheads="1"/>
          </p:cNvSpPr>
          <p:nvPr/>
        </p:nvSpPr>
        <p:spPr bwMode="auto">
          <a:xfrm>
            <a:off x="7085013" y="3554413"/>
            <a:ext cx="454025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9" name="Text Box 63"/>
          <p:cNvSpPr txBox="1">
            <a:spLocks noChangeArrowheads="1"/>
          </p:cNvSpPr>
          <p:nvPr/>
        </p:nvSpPr>
        <p:spPr bwMode="auto">
          <a:xfrm>
            <a:off x="7069138" y="3592513"/>
            <a:ext cx="498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800" i="1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52260" name="Oval 64"/>
          <p:cNvSpPr>
            <a:spLocks noChangeArrowheads="1"/>
          </p:cNvSpPr>
          <p:nvPr/>
        </p:nvSpPr>
        <p:spPr bwMode="auto">
          <a:xfrm>
            <a:off x="8105775" y="2459038"/>
            <a:ext cx="454025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61" name="Text Box 65"/>
          <p:cNvSpPr txBox="1">
            <a:spLocks noChangeArrowheads="1"/>
          </p:cNvSpPr>
          <p:nvPr/>
        </p:nvSpPr>
        <p:spPr bwMode="auto">
          <a:xfrm>
            <a:off x="8085138" y="2501900"/>
            <a:ext cx="498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altLang="de-DE" sz="1800" i="1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52262" name="Oval 66"/>
          <p:cNvSpPr>
            <a:spLocks noChangeAspect="1" noChangeArrowheads="1"/>
          </p:cNvSpPr>
          <p:nvPr/>
        </p:nvSpPr>
        <p:spPr bwMode="auto">
          <a:xfrm>
            <a:off x="7989888" y="3443288"/>
            <a:ext cx="685800" cy="70485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77777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63" name="Text Box 67"/>
          <p:cNvSpPr txBox="1">
            <a:spLocks noChangeArrowheads="1"/>
          </p:cNvSpPr>
          <p:nvPr/>
        </p:nvSpPr>
        <p:spPr bwMode="auto">
          <a:xfrm>
            <a:off x="8086725" y="3592513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zh-CN" sz="1800" i="1">
                <a:ea typeface="宋体" panose="02010600030101010101" pitchFamily="2" charset="-122"/>
              </a:rPr>
              <a:t>c</a:t>
            </a:r>
            <a:r>
              <a:rPr lang="de-DE" altLang="zh-CN" sz="1800">
                <a:ea typeface="宋体" panose="02010600030101010101" pitchFamily="2" charset="-122"/>
              </a:rPr>
              <a:t>,</a:t>
            </a:r>
            <a:r>
              <a:rPr lang="de-DE" altLang="zh-CN" sz="1800" i="1">
                <a:ea typeface="宋体" panose="02010600030101010101" pitchFamily="2" charset="-122"/>
              </a:rPr>
              <a:t>e</a:t>
            </a:r>
            <a:endParaRPr lang="en-US" altLang="zh-CN" sz="1800" i="1">
              <a:ea typeface="宋体" panose="02010600030101010101" pitchFamily="2" charset="-122"/>
            </a:endParaRPr>
          </a:p>
        </p:txBody>
      </p:sp>
      <p:sp>
        <p:nvSpPr>
          <p:cNvPr id="52264" name="Text Box 69"/>
          <p:cNvSpPr txBox="1">
            <a:spLocks noChangeArrowheads="1"/>
          </p:cNvSpPr>
          <p:nvPr/>
        </p:nvSpPr>
        <p:spPr bwMode="auto">
          <a:xfrm>
            <a:off x="827088" y="4818063"/>
            <a:ext cx="1460500" cy="411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Initital graph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52265" name="Text Box 70"/>
          <p:cNvSpPr txBox="1">
            <a:spLocks noChangeArrowheads="1"/>
          </p:cNvSpPr>
          <p:nvPr/>
        </p:nvSpPr>
        <p:spPr bwMode="auto">
          <a:xfrm>
            <a:off x="4413250" y="4808538"/>
            <a:ext cx="4479925" cy="411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Possible clustering hierarchies of the graph </a:t>
            </a:r>
          </a:p>
        </p:txBody>
      </p:sp>
      <p:sp>
        <p:nvSpPr>
          <p:cNvPr id="52266" name="AutoShape 72"/>
          <p:cNvSpPr>
            <a:spLocks noChangeArrowheads="1"/>
          </p:cNvSpPr>
          <p:nvPr/>
        </p:nvSpPr>
        <p:spPr bwMode="auto">
          <a:xfrm rot="31880" flipH="1">
            <a:off x="4065588" y="2851150"/>
            <a:ext cx="452437" cy="768350"/>
          </a:xfrm>
          <a:prstGeom prst="lef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tx1"/>
              </a:gs>
              <a:gs pos="100000">
                <a:srgbClr val="EAEAEA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6B56C4-BF4C-4685-B270-8E62415C6D13}" type="slidenum">
              <a:rPr lang="en-US" altLang="de-DE" sz="1000">
                <a:solidFill>
                  <a:srgbClr val="C0C0C0"/>
                </a:solidFill>
              </a:rPr>
              <a:pPr/>
              <a:t>51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2.5.2	Multilevel Partitioning	</a:t>
            </a:r>
            <a:endParaRPr lang="en-US" altLang="zh-CN" smtClean="0">
              <a:ea typeface="宋体" panose="02010600030101010101" pitchFamily="2" charset="-122"/>
            </a:endParaRPr>
          </a:p>
        </p:txBody>
      </p:sp>
      <p:grpSp>
        <p:nvGrpSpPr>
          <p:cNvPr id="53252" name="Group 316"/>
          <p:cNvGrpSpPr>
            <a:grpSpLocks/>
          </p:cNvGrpSpPr>
          <p:nvPr/>
        </p:nvGrpSpPr>
        <p:grpSpPr bwMode="auto">
          <a:xfrm>
            <a:off x="1190625" y="1462088"/>
            <a:ext cx="6694488" cy="4703762"/>
            <a:chOff x="750" y="921"/>
            <a:chExt cx="4217" cy="2963"/>
          </a:xfrm>
        </p:grpSpPr>
        <p:sp>
          <p:nvSpPr>
            <p:cNvPr id="53254" name="AutoShape 182"/>
            <p:cNvSpPr>
              <a:spLocks noChangeAspect="1" noChangeArrowheads="1"/>
            </p:cNvSpPr>
            <p:nvPr/>
          </p:nvSpPr>
          <p:spPr bwMode="auto">
            <a:xfrm>
              <a:off x="4026" y="3046"/>
              <a:ext cx="900" cy="620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DDDDDD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CN" sz="2200">
                <a:ea typeface="宋体" panose="02010600030101010101" pitchFamily="2" charset="-122"/>
              </a:endParaRPr>
            </a:p>
          </p:txBody>
        </p:sp>
        <p:sp>
          <p:nvSpPr>
            <p:cNvPr id="53255" name="Rectangle 183"/>
            <p:cNvSpPr>
              <a:spLocks noChangeAspect="1" noChangeArrowheads="1"/>
            </p:cNvSpPr>
            <p:nvPr/>
          </p:nvSpPr>
          <p:spPr bwMode="auto">
            <a:xfrm>
              <a:off x="4003" y="3640"/>
              <a:ext cx="283" cy="244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56" name="Oval 184"/>
            <p:cNvSpPr>
              <a:spLocks noChangeAspect="1" noChangeArrowheads="1"/>
            </p:cNvSpPr>
            <p:nvPr/>
          </p:nvSpPr>
          <p:spPr bwMode="auto">
            <a:xfrm>
              <a:off x="4094" y="3604"/>
              <a:ext cx="133" cy="56"/>
            </a:xfrm>
            <a:prstGeom prst="ellipse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57" name="Oval 185"/>
            <p:cNvSpPr>
              <a:spLocks noChangeAspect="1" noChangeArrowheads="1"/>
            </p:cNvSpPr>
            <p:nvPr/>
          </p:nvSpPr>
          <p:spPr bwMode="auto">
            <a:xfrm>
              <a:off x="4154" y="3406"/>
              <a:ext cx="59" cy="5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58" name="Oval 186"/>
            <p:cNvSpPr>
              <a:spLocks noChangeAspect="1" noChangeArrowheads="1"/>
            </p:cNvSpPr>
            <p:nvPr/>
          </p:nvSpPr>
          <p:spPr bwMode="auto">
            <a:xfrm>
              <a:off x="4206" y="3292"/>
              <a:ext cx="58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59" name="Oval 187"/>
            <p:cNvSpPr>
              <a:spLocks noChangeAspect="1" noChangeArrowheads="1"/>
            </p:cNvSpPr>
            <p:nvPr/>
          </p:nvSpPr>
          <p:spPr bwMode="auto">
            <a:xfrm>
              <a:off x="4265" y="3418"/>
              <a:ext cx="59" cy="5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60" name="Oval 188"/>
            <p:cNvSpPr>
              <a:spLocks noChangeAspect="1" noChangeArrowheads="1"/>
            </p:cNvSpPr>
            <p:nvPr/>
          </p:nvSpPr>
          <p:spPr bwMode="auto">
            <a:xfrm>
              <a:off x="4285" y="3238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61" name="Oval 189"/>
            <p:cNvSpPr>
              <a:spLocks noChangeAspect="1" noChangeArrowheads="1"/>
            </p:cNvSpPr>
            <p:nvPr/>
          </p:nvSpPr>
          <p:spPr bwMode="auto">
            <a:xfrm>
              <a:off x="4420" y="3252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62" name="Oval 190"/>
            <p:cNvSpPr>
              <a:spLocks noChangeAspect="1" noChangeArrowheads="1"/>
            </p:cNvSpPr>
            <p:nvPr/>
          </p:nvSpPr>
          <p:spPr bwMode="auto">
            <a:xfrm>
              <a:off x="4635" y="3123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63" name="Oval 191"/>
            <p:cNvSpPr>
              <a:spLocks noChangeAspect="1" noChangeArrowheads="1"/>
            </p:cNvSpPr>
            <p:nvPr/>
          </p:nvSpPr>
          <p:spPr bwMode="auto">
            <a:xfrm>
              <a:off x="4738" y="3307"/>
              <a:ext cx="59" cy="5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64" name="Oval 192"/>
            <p:cNvSpPr>
              <a:spLocks noChangeAspect="1" noChangeArrowheads="1"/>
            </p:cNvSpPr>
            <p:nvPr/>
          </p:nvSpPr>
          <p:spPr bwMode="auto">
            <a:xfrm>
              <a:off x="4645" y="3347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65" name="Oval 193"/>
            <p:cNvSpPr>
              <a:spLocks noChangeAspect="1" noChangeArrowheads="1"/>
            </p:cNvSpPr>
            <p:nvPr/>
          </p:nvSpPr>
          <p:spPr bwMode="auto">
            <a:xfrm>
              <a:off x="4524" y="3153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66" name="Oval 194"/>
            <p:cNvSpPr>
              <a:spLocks noChangeAspect="1" noChangeArrowheads="1"/>
            </p:cNvSpPr>
            <p:nvPr/>
          </p:nvSpPr>
          <p:spPr bwMode="auto">
            <a:xfrm>
              <a:off x="4310" y="3362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67" name="Oval 195"/>
            <p:cNvSpPr>
              <a:spLocks noChangeAspect="1" noChangeArrowheads="1"/>
            </p:cNvSpPr>
            <p:nvPr/>
          </p:nvSpPr>
          <p:spPr bwMode="auto">
            <a:xfrm>
              <a:off x="4659" y="3462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68" name="Oval 196"/>
            <p:cNvSpPr>
              <a:spLocks noChangeAspect="1" noChangeArrowheads="1"/>
            </p:cNvSpPr>
            <p:nvPr/>
          </p:nvSpPr>
          <p:spPr bwMode="auto">
            <a:xfrm>
              <a:off x="4480" y="3467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69" name="Oval 197"/>
            <p:cNvSpPr>
              <a:spLocks noChangeAspect="1" noChangeArrowheads="1"/>
            </p:cNvSpPr>
            <p:nvPr/>
          </p:nvSpPr>
          <p:spPr bwMode="auto">
            <a:xfrm>
              <a:off x="4560" y="3318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0" name="Oval 198"/>
            <p:cNvSpPr>
              <a:spLocks noChangeAspect="1" noChangeArrowheads="1"/>
            </p:cNvSpPr>
            <p:nvPr/>
          </p:nvSpPr>
          <p:spPr bwMode="auto">
            <a:xfrm>
              <a:off x="4216" y="3158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1" name="Oval 199"/>
            <p:cNvSpPr>
              <a:spLocks noChangeAspect="1" noChangeArrowheads="1"/>
            </p:cNvSpPr>
            <p:nvPr/>
          </p:nvSpPr>
          <p:spPr bwMode="auto">
            <a:xfrm>
              <a:off x="4370" y="3457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2" name="Oval 200"/>
            <p:cNvSpPr>
              <a:spLocks noChangeAspect="1" noChangeArrowheads="1"/>
            </p:cNvSpPr>
            <p:nvPr/>
          </p:nvSpPr>
          <p:spPr bwMode="auto">
            <a:xfrm>
              <a:off x="4186" y="3482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3" name="Oval 201"/>
            <p:cNvSpPr>
              <a:spLocks noChangeAspect="1" noChangeArrowheads="1"/>
            </p:cNvSpPr>
            <p:nvPr/>
          </p:nvSpPr>
          <p:spPr bwMode="auto">
            <a:xfrm>
              <a:off x="4340" y="3158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4" name="Oval 202"/>
            <p:cNvSpPr>
              <a:spLocks noChangeAspect="1" noChangeArrowheads="1"/>
            </p:cNvSpPr>
            <p:nvPr/>
          </p:nvSpPr>
          <p:spPr bwMode="auto">
            <a:xfrm>
              <a:off x="4735" y="3193"/>
              <a:ext cx="58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5" name="Oval 203"/>
            <p:cNvSpPr>
              <a:spLocks noChangeAspect="1" noChangeArrowheads="1"/>
            </p:cNvSpPr>
            <p:nvPr/>
          </p:nvSpPr>
          <p:spPr bwMode="auto">
            <a:xfrm>
              <a:off x="4604" y="3243"/>
              <a:ext cx="59" cy="5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6" name="Oval 204"/>
            <p:cNvSpPr>
              <a:spLocks noChangeAspect="1" noChangeArrowheads="1"/>
            </p:cNvSpPr>
            <p:nvPr/>
          </p:nvSpPr>
          <p:spPr bwMode="auto">
            <a:xfrm>
              <a:off x="4131" y="3193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7" name="AutoShape 207"/>
            <p:cNvSpPr>
              <a:spLocks noChangeAspect="1" noChangeArrowheads="1"/>
            </p:cNvSpPr>
            <p:nvPr/>
          </p:nvSpPr>
          <p:spPr bwMode="auto">
            <a:xfrm>
              <a:off x="3571" y="1636"/>
              <a:ext cx="900" cy="619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DDDDDD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CN" sz="2200">
                <a:ea typeface="宋体" panose="02010600030101010101" pitchFamily="2" charset="-122"/>
              </a:endParaRPr>
            </a:p>
          </p:txBody>
        </p:sp>
        <p:sp>
          <p:nvSpPr>
            <p:cNvPr id="53278" name="Rectangle 208"/>
            <p:cNvSpPr>
              <a:spLocks noChangeAspect="1" noChangeArrowheads="1"/>
            </p:cNvSpPr>
            <p:nvPr/>
          </p:nvSpPr>
          <p:spPr bwMode="auto">
            <a:xfrm>
              <a:off x="3548" y="2235"/>
              <a:ext cx="283" cy="243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9" name="Oval 209"/>
            <p:cNvSpPr>
              <a:spLocks noChangeAspect="1" noChangeArrowheads="1"/>
            </p:cNvSpPr>
            <p:nvPr/>
          </p:nvSpPr>
          <p:spPr bwMode="auto">
            <a:xfrm>
              <a:off x="3639" y="2194"/>
              <a:ext cx="133" cy="55"/>
            </a:xfrm>
            <a:prstGeom prst="ellipse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80" name="Oval 210"/>
            <p:cNvSpPr>
              <a:spLocks noChangeAspect="1" noChangeArrowheads="1"/>
            </p:cNvSpPr>
            <p:nvPr/>
          </p:nvSpPr>
          <p:spPr bwMode="auto">
            <a:xfrm>
              <a:off x="4181" y="1703"/>
              <a:ext cx="148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81" name="Oval 211"/>
            <p:cNvSpPr>
              <a:spLocks noChangeAspect="1" noChangeArrowheads="1"/>
            </p:cNvSpPr>
            <p:nvPr/>
          </p:nvSpPr>
          <p:spPr bwMode="auto">
            <a:xfrm>
              <a:off x="4183" y="1954"/>
              <a:ext cx="148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82" name="Oval 212"/>
            <p:cNvSpPr>
              <a:spLocks noChangeAspect="1" noChangeArrowheads="1"/>
            </p:cNvSpPr>
            <p:nvPr/>
          </p:nvSpPr>
          <p:spPr bwMode="auto">
            <a:xfrm>
              <a:off x="3900" y="1725"/>
              <a:ext cx="148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83" name="Oval 213"/>
            <p:cNvSpPr>
              <a:spLocks noChangeAspect="1" noChangeArrowheads="1"/>
            </p:cNvSpPr>
            <p:nvPr/>
          </p:nvSpPr>
          <p:spPr bwMode="auto">
            <a:xfrm>
              <a:off x="3698" y="1752"/>
              <a:ext cx="148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84" name="Oval 214"/>
            <p:cNvSpPr>
              <a:spLocks noChangeAspect="1" noChangeArrowheads="1"/>
            </p:cNvSpPr>
            <p:nvPr/>
          </p:nvSpPr>
          <p:spPr bwMode="auto">
            <a:xfrm>
              <a:off x="3663" y="1942"/>
              <a:ext cx="149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85" name="Oval 215"/>
            <p:cNvSpPr>
              <a:spLocks noChangeAspect="1" noChangeArrowheads="1"/>
            </p:cNvSpPr>
            <p:nvPr/>
          </p:nvSpPr>
          <p:spPr bwMode="auto">
            <a:xfrm>
              <a:off x="3923" y="1978"/>
              <a:ext cx="149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86" name="AutoShape 218"/>
            <p:cNvSpPr>
              <a:spLocks noChangeAspect="1" noChangeArrowheads="1"/>
            </p:cNvSpPr>
            <p:nvPr/>
          </p:nvSpPr>
          <p:spPr bwMode="auto">
            <a:xfrm>
              <a:off x="3830" y="2363"/>
              <a:ext cx="899" cy="619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DDDDDD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CN" sz="2200">
                <a:ea typeface="宋体" panose="02010600030101010101" pitchFamily="2" charset="-122"/>
              </a:endParaRPr>
            </a:p>
          </p:txBody>
        </p:sp>
        <p:sp>
          <p:nvSpPr>
            <p:cNvPr id="53287" name="Rectangle 219"/>
            <p:cNvSpPr>
              <a:spLocks noChangeAspect="1" noChangeArrowheads="1"/>
            </p:cNvSpPr>
            <p:nvPr/>
          </p:nvSpPr>
          <p:spPr bwMode="auto">
            <a:xfrm>
              <a:off x="3807" y="2960"/>
              <a:ext cx="282" cy="243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88" name="Oval 220"/>
            <p:cNvSpPr>
              <a:spLocks noChangeAspect="1" noChangeArrowheads="1"/>
            </p:cNvSpPr>
            <p:nvPr/>
          </p:nvSpPr>
          <p:spPr bwMode="auto">
            <a:xfrm>
              <a:off x="3898" y="2921"/>
              <a:ext cx="133" cy="55"/>
            </a:xfrm>
            <a:prstGeom prst="ellipse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89" name="Oval 221"/>
            <p:cNvSpPr>
              <a:spLocks noChangeAspect="1" noChangeArrowheads="1"/>
            </p:cNvSpPr>
            <p:nvPr/>
          </p:nvSpPr>
          <p:spPr bwMode="auto">
            <a:xfrm>
              <a:off x="4518" y="2427"/>
              <a:ext cx="88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90" name="Oval 222"/>
            <p:cNvSpPr>
              <a:spLocks noChangeAspect="1" noChangeArrowheads="1"/>
            </p:cNvSpPr>
            <p:nvPr/>
          </p:nvSpPr>
          <p:spPr bwMode="auto">
            <a:xfrm>
              <a:off x="4441" y="2591"/>
              <a:ext cx="89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91" name="Oval 223"/>
            <p:cNvSpPr>
              <a:spLocks noChangeAspect="1" noChangeArrowheads="1"/>
            </p:cNvSpPr>
            <p:nvPr/>
          </p:nvSpPr>
          <p:spPr bwMode="auto">
            <a:xfrm>
              <a:off x="4095" y="2523"/>
              <a:ext cx="89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92" name="Oval 224"/>
            <p:cNvSpPr>
              <a:spLocks noChangeAspect="1" noChangeArrowheads="1"/>
            </p:cNvSpPr>
            <p:nvPr/>
          </p:nvSpPr>
          <p:spPr bwMode="auto">
            <a:xfrm>
              <a:off x="4317" y="2654"/>
              <a:ext cx="88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93" name="Oval 225"/>
            <p:cNvSpPr>
              <a:spLocks noChangeAspect="1" noChangeArrowheads="1"/>
            </p:cNvSpPr>
            <p:nvPr/>
          </p:nvSpPr>
          <p:spPr bwMode="auto">
            <a:xfrm>
              <a:off x="3963" y="2480"/>
              <a:ext cx="89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94" name="Oval 226"/>
            <p:cNvSpPr>
              <a:spLocks noChangeAspect="1" noChangeArrowheads="1"/>
            </p:cNvSpPr>
            <p:nvPr/>
          </p:nvSpPr>
          <p:spPr bwMode="auto">
            <a:xfrm>
              <a:off x="3954" y="2660"/>
              <a:ext cx="88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95" name="Oval 227"/>
            <p:cNvSpPr>
              <a:spLocks noChangeAspect="1" noChangeArrowheads="1"/>
            </p:cNvSpPr>
            <p:nvPr/>
          </p:nvSpPr>
          <p:spPr bwMode="auto">
            <a:xfrm>
              <a:off x="4567" y="2542"/>
              <a:ext cx="88" cy="8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96" name="Oval 228"/>
            <p:cNvSpPr>
              <a:spLocks noChangeAspect="1" noChangeArrowheads="1"/>
            </p:cNvSpPr>
            <p:nvPr/>
          </p:nvSpPr>
          <p:spPr bwMode="auto">
            <a:xfrm>
              <a:off x="4085" y="2736"/>
              <a:ext cx="88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97" name="Oval 229"/>
            <p:cNvSpPr>
              <a:spLocks noChangeAspect="1" noChangeArrowheads="1"/>
            </p:cNvSpPr>
            <p:nvPr/>
          </p:nvSpPr>
          <p:spPr bwMode="auto">
            <a:xfrm>
              <a:off x="4202" y="2733"/>
              <a:ext cx="89" cy="8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98" name="Oval 230"/>
            <p:cNvSpPr>
              <a:spLocks noChangeAspect="1" noChangeArrowheads="1"/>
            </p:cNvSpPr>
            <p:nvPr/>
          </p:nvSpPr>
          <p:spPr bwMode="auto">
            <a:xfrm>
              <a:off x="4497" y="2739"/>
              <a:ext cx="88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99" name="AutoShape 233"/>
            <p:cNvSpPr>
              <a:spLocks noChangeAspect="1" noChangeArrowheads="1"/>
            </p:cNvSpPr>
            <p:nvPr/>
          </p:nvSpPr>
          <p:spPr bwMode="auto">
            <a:xfrm>
              <a:off x="2937" y="921"/>
              <a:ext cx="899" cy="619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DDDDDD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CN" sz="2200">
                <a:ea typeface="宋体" panose="02010600030101010101" pitchFamily="2" charset="-122"/>
              </a:endParaRPr>
            </a:p>
          </p:txBody>
        </p:sp>
        <p:sp>
          <p:nvSpPr>
            <p:cNvPr id="53300" name="Rectangle 234"/>
            <p:cNvSpPr>
              <a:spLocks noChangeAspect="1" noChangeArrowheads="1"/>
            </p:cNvSpPr>
            <p:nvPr/>
          </p:nvSpPr>
          <p:spPr bwMode="auto">
            <a:xfrm>
              <a:off x="2914" y="1509"/>
              <a:ext cx="282" cy="243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01" name="Oval 235"/>
            <p:cNvSpPr>
              <a:spLocks noChangeAspect="1" noChangeArrowheads="1"/>
            </p:cNvSpPr>
            <p:nvPr/>
          </p:nvSpPr>
          <p:spPr bwMode="auto">
            <a:xfrm>
              <a:off x="3005" y="1479"/>
              <a:ext cx="133" cy="55"/>
            </a:xfrm>
            <a:prstGeom prst="ellipse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02" name="Oval 236"/>
            <p:cNvSpPr>
              <a:spLocks noChangeAspect="1" noChangeArrowheads="1"/>
            </p:cNvSpPr>
            <p:nvPr/>
          </p:nvSpPr>
          <p:spPr bwMode="auto">
            <a:xfrm>
              <a:off x="3549" y="1012"/>
              <a:ext cx="222" cy="223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03" name="Oval 237"/>
            <p:cNvSpPr>
              <a:spLocks noChangeAspect="1" noChangeArrowheads="1"/>
            </p:cNvSpPr>
            <p:nvPr/>
          </p:nvSpPr>
          <p:spPr bwMode="auto">
            <a:xfrm>
              <a:off x="3020" y="1142"/>
              <a:ext cx="222" cy="222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04" name="Oval 238"/>
            <p:cNvSpPr>
              <a:spLocks noChangeAspect="1" noChangeArrowheads="1"/>
            </p:cNvSpPr>
            <p:nvPr/>
          </p:nvSpPr>
          <p:spPr bwMode="auto">
            <a:xfrm>
              <a:off x="3270" y="1113"/>
              <a:ext cx="223" cy="222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05" name="AutoShape 241"/>
            <p:cNvSpPr>
              <a:spLocks noChangeAspect="1" noChangeArrowheads="1"/>
            </p:cNvSpPr>
            <p:nvPr/>
          </p:nvSpPr>
          <p:spPr bwMode="auto">
            <a:xfrm>
              <a:off x="1834" y="921"/>
              <a:ext cx="899" cy="619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DDDDDD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CN" sz="2200">
                <a:ea typeface="宋体" panose="02010600030101010101" pitchFamily="2" charset="-122"/>
              </a:endParaRPr>
            </a:p>
          </p:txBody>
        </p:sp>
        <p:sp>
          <p:nvSpPr>
            <p:cNvPr id="53306" name="Rectangle 242"/>
            <p:cNvSpPr>
              <a:spLocks noChangeAspect="1" noChangeArrowheads="1"/>
            </p:cNvSpPr>
            <p:nvPr/>
          </p:nvSpPr>
          <p:spPr bwMode="auto">
            <a:xfrm>
              <a:off x="1811" y="1509"/>
              <a:ext cx="282" cy="243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07" name="Oval 243"/>
            <p:cNvSpPr>
              <a:spLocks noChangeAspect="1" noChangeArrowheads="1"/>
            </p:cNvSpPr>
            <p:nvPr/>
          </p:nvSpPr>
          <p:spPr bwMode="auto">
            <a:xfrm>
              <a:off x="1902" y="1479"/>
              <a:ext cx="133" cy="55"/>
            </a:xfrm>
            <a:prstGeom prst="ellipse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08" name="Oval 244"/>
            <p:cNvSpPr>
              <a:spLocks noChangeAspect="1" noChangeArrowheads="1"/>
            </p:cNvSpPr>
            <p:nvPr/>
          </p:nvSpPr>
          <p:spPr bwMode="auto">
            <a:xfrm>
              <a:off x="2403" y="987"/>
              <a:ext cx="222" cy="223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09" name="Oval 245"/>
            <p:cNvSpPr>
              <a:spLocks noChangeAspect="1" noChangeArrowheads="1"/>
            </p:cNvSpPr>
            <p:nvPr/>
          </p:nvSpPr>
          <p:spPr bwMode="auto">
            <a:xfrm>
              <a:off x="1962" y="1057"/>
              <a:ext cx="223" cy="222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10" name="Oval 246"/>
            <p:cNvSpPr>
              <a:spLocks noChangeAspect="1" noChangeArrowheads="1"/>
            </p:cNvSpPr>
            <p:nvPr/>
          </p:nvSpPr>
          <p:spPr bwMode="auto">
            <a:xfrm>
              <a:off x="2197" y="1198"/>
              <a:ext cx="223" cy="222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11" name="AutoShape 249"/>
            <p:cNvSpPr>
              <a:spLocks noChangeAspect="1" noChangeArrowheads="1"/>
            </p:cNvSpPr>
            <p:nvPr/>
          </p:nvSpPr>
          <p:spPr bwMode="auto">
            <a:xfrm>
              <a:off x="1133" y="1636"/>
              <a:ext cx="899" cy="619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DDDDDD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CN" sz="2200">
                <a:ea typeface="宋体" panose="02010600030101010101" pitchFamily="2" charset="-122"/>
              </a:endParaRPr>
            </a:p>
          </p:txBody>
        </p:sp>
        <p:sp>
          <p:nvSpPr>
            <p:cNvPr id="53312" name="Rectangle 250"/>
            <p:cNvSpPr>
              <a:spLocks noChangeAspect="1" noChangeArrowheads="1"/>
            </p:cNvSpPr>
            <p:nvPr/>
          </p:nvSpPr>
          <p:spPr bwMode="auto">
            <a:xfrm>
              <a:off x="1110" y="2235"/>
              <a:ext cx="282" cy="243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13" name="Oval 251"/>
            <p:cNvSpPr>
              <a:spLocks noChangeAspect="1" noChangeArrowheads="1"/>
            </p:cNvSpPr>
            <p:nvPr/>
          </p:nvSpPr>
          <p:spPr bwMode="auto">
            <a:xfrm>
              <a:off x="1201" y="2194"/>
              <a:ext cx="133" cy="55"/>
            </a:xfrm>
            <a:prstGeom prst="ellipse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14" name="Oval 252"/>
            <p:cNvSpPr>
              <a:spLocks noChangeAspect="1" noChangeArrowheads="1"/>
            </p:cNvSpPr>
            <p:nvPr/>
          </p:nvSpPr>
          <p:spPr bwMode="auto">
            <a:xfrm>
              <a:off x="1733" y="1748"/>
              <a:ext cx="148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15" name="Oval 253"/>
            <p:cNvSpPr>
              <a:spLocks noChangeAspect="1" noChangeArrowheads="1"/>
            </p:cNvSpPr>
            <p:nvPr/>
          </p:nvSpPr>
          <p:spPr bwMode="auto">
            <a:xfrm>
              <a:off x="1705" y="1954"/>
              <a:ext cx="148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16" name="Oval 254"/>
            <p:cNvSpPr>
              <a:spLocks noChangeAspect="1" noChangeArrowheads="1"/>
            </p:cNvSpPr>
            <p:nvPr/>
          </p:nvSpPr>
          <p:spPr bwMode="auto">
            <a:xfrm>
              <a:off x="1501" y="1735"/>
              <a:ext cx="148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17" name="Oval 255"/>
            <p:cNvSpPr>
              <a:spLocks noChangeAspect="1" noChangeArrowheads="1"/>
            </p:cNvSpPr>
            <p:nvPr/>
          </p:nvSpPr>
          <p:spPr bwMode="auto">
            <a:xfrm>
              <a:off x="1260" y="1752"/>
              <a:ext cx="148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18" name="Oval 256"/>
            <p:cNvSpPr>
              <a:spLocks noChangeAspect="1" noChangeArrowheads="1"/>
            </p:cNvSpPr>
            <p:nvPr/>
          </p:nvSpPr>
          <p:spPr bwMode="auto">
            <a:xfrm>
              <a:off x="1285" y="1996"/>
              <a:ext cx="148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19" name="Oval 257"/>
            <p:cNvSpPr>
              <a:spLocks noChangeAspect="1" noChangeArrowheads="1"/>
            </p:cNvSpPr>
            <p:nvPr/>
          </p:nvSpPr>
          <p:spPr bwMode="auto">
            <a:xfrm>
              <a:off x="1485" y="1913"/>
              <a:ext cx="148" cy="14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20" name="Oval 267"/>
            <p:cNvSpPr>
              <a:spLocks noChangeAspect="1" noChangeArrowheads="1"/>
            </p:cNvSpPr>
            <p:nvPr/>
          </p:nvSpPr>
          <p:spPr bwMode="auto">
            <a:xfrm>
              <a:off x="1105" y="2480"/>
              <a:ext cx="89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21" name="Oval 268"/>
            <p:cNvSpPr>
              <a:spLocks noChangeAspect="1" noChangeArrowheads="1"/>
            </p:cNvSpPr>
            <p:nvPr/>
          </p:nvSpPr>
          <p:spPr bwMode="auto">
            <a:xfrm>
              <a:off x="1096" y="2660"/>
              <a:ext cx="88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22" name="Freeform 273"/>
            <p:cNvSpPr>
              <a:spLocks noChangeAspect="1"/>
            </p:cNvSpPr>
            <p:nvPr/>
          </p:nvSpPr>
          <p:spPr bwMode="auto">
            <a:xfrm>
              <a:off x="3407" y="939"/>
              <a:ext cx="97" cy="523"/>
            </a:xfrm>
            <a:custGeom>
              <a:avLst/>
              <a:gdLst>
                <a:gd name="T0" fmla="*/ 1 w 112"/>
                <a:gd name="T1" fmla="*/ 0 h 636"/>
                <a:gd name="T2" fmla="*/ 23 w 112"/>
                <a:gd name="T3" fmla="*/ 77 h 636"/>
                <a:gd name="T4" fmla="*/ 41 w 112"/>
                <a:gd name="T5" fmla="*/ 110 h 636"/>
                <a:gd name="T6" fmla="*/ 64 w 112"/>
                <a:gd name="T7" fmla="*/ 237 h 636"/>
                <a:gd name="T8" fmla="*/ 81 w 112"/>
                <a:gd name="T9" fmla="*/ 303 h 636"/>
                <a:gd name="T10" fmla="*/ 94 w 112"/>
                <a:gd name="T11" fmla="*/ 336 h 636"/>
                <a:gd name="T12" fmla="*/ 94 w 112"/>
                <a:gd name="T13" fmla="*/ 523 h 6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2" h="636">
                  <a:moveTo>
                    <a:pt x="1" y="0"/>
                  </a:moveTo>
                  <a:cubicBezTo>
                    <a:pt x="5" y="42"/>
                    <a:pt x="0" y="65"/>
                    <a:pt x="27" y="94"/>
                  </a:cubicBezTo>
                  <a:cubicBezTo>
                    <a:pt x="32" y="108"/>
                    <a:pt x="45" y="119"/>
                    <a:pt x="47" y="134"/>
                  </a:cubicBezTo>
                  <a:cubicBezTo>
                    <a:pt x="56" y="197"/>
                    <a:pt x="34" y="245"/>
                    <a:pt x="74" y="288"/>
                  </a:cubicBezTo>
                  <a:cubicBezTo>
                    <a:pt x="112" y="397"/>
                    <a:pt x="67" y="260"/>
                    <a:pt x="94" y="368"/>
                  </a:cubicBezTo>
                  <a:cubicBezTo>
                    <a:pt x="97" y="382"/>
                    <a:pt x="108" y="408"/>
                    <a:pt x="108" y="408"/>
                  </a:cubicBezTo>
                  <a:cubicBezTo>
                    <a:pt x="98" y="485"/>
                    <a:pt x="108" y="558"/>
                    <a:pt x="108" y="6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23" name="Freeform 274"/>
            <p:cNvSpPr>
              <a:spLocks noChangeAspect="1"/>
            </p:cNvSpPr>
            <p:nvPr/>
          </p:nvSpPr>
          <p:spPr bwMode="auto">
            <a:xfrm>
              <a:off x="4064" y="1649"/>
              <a:ext cx="84" cy="556"/>
            </a:xfrm>
            <a:custGeom>
              <a:avLst/>
              <a:gdLst>
                <a:gd name="T0" fmla="*/ 1 w 112"/>
                <a:gd name="T1" fmla="*/ 0 h 636"/>
                <a:gd name="T2" fmla="*/ 20 w 112"/>
                <a:gd name="T3" fmla="*/ 82 h 636"/>
                <a:gd name="T4" fmla="*/ 35 w 112"/>
                <a:gd name="T5" fmla="*/ 117 h 636"/>
                <a:gd name="T6" fmla="*/ 56 w 112"/>
                <a:gd name="T7" fmla="*/ 252 h 636"/>
                <a:gd name="T8" fmla="*/ 71 w 112"/>
                <a:gd name="T9" fmla="*/ 322 h 636"/>
                <a:gd name="T10" fmla="*/ 81 w 112"/>
                <a:gd name="T11" fmla="*/ 357 h 636"/>
                <a:gd name="T12" fmla="*/ 81 w 112"/>
                <a:gd name="T13" fmla="*/ 556 h 6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2" h="636">
                  <a:moveTo>
                    <a:pt x="1" y="0"/>
                  </a:moveTo>
                  <a:cubicBezTo>
                    <a:pt x="5" y="42"/>
                    <a:pt x="0" y="65"/>
                    <a:pt x="27" y="94"/>
                  </a:cubicBezTo>
                  <a:cubicBezTo>
                    <a:pt x="32" y="108"/>
                    <a:pt x="45" y="119"/>
                    <a:pt x="47" y="134"/>
                  </a:cubicBezTo>
                  <a:cubicBezTo>
                    <a:pt x="56" y="197"/>
                    <a:pt x="34" y="245"/>
                    <a:pt x="74" y="288"/>
                  </a:cubicBezTo>
                  <a:cubicBezTo>
                    <a:pt x="112" y="397"/>
                    <a:pt x="67" y="260"/>
                    <a:pt x="94" y="368"/>
                  </a:cubicBezTo>
                  <a:cubicBezTo>
                    <a:pt x="97" y="382"/>
                    <a:pt x="108" y="408"/>
                    <a:pt x="108" y="408"/>
                  </a:cubicBezTo>
                  <a:cubicBezTo>
                    <a:pt x="98" y="485"/>
                    <a:pt x="108" y="558"/>
                    <a:pt x="108" y="6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24" name="Freeform 275"/>
            <p:cNvSpPr>
              <a:spLocks noChangeAspect="1"/>
            </p:cNvSpPr>
            <p:nvPr/>
          </p:nvSpPr>
          <p:spPr bwMode="auto">
            <a:xfrm>
              <a:off x="3846" y="1636"/>
              <a:ext cx="304" cy="553"/>
            </a:xfrm>
            <a:custGeom>
              <a:avLst/>
              <a:gdLst>
                <a:gd name="T0" fmla="*/ 295 w 407"/>
                <a:gd name="T1" fmla="*/ 0 h 618"/>
                <a:gd name="T2" fmla="*/ 270 w 407"/>
                <a:gd name="T3" fmla="*/ 204 h 618"/>
                <a:gd name="T4" fmla="*/ 211 w 407"/>
                <a:gd name="T5" fmla="*/ 234 h 618"/>
                <a:gd name="T6" fmla="*/ 100 w 407"/>
                <a:gd name="T7" fmla="*/ 276 h 618"/>
                <a:gd name="T8" fmla="*/ 75 w 407"/>
                <a:gd name="T9" fmla="*/ 282 h 618"/>
                <a:gd name="T10" fmla="*/ 50 w 407"/>
                <a:gd name="T11" fmla="*/ 324 h 618"/>
                <a:gd name="T12" fmla="*/ 35 w 407"/>
                <a:gd name="T13" fmla="*/ 473 h 618"/>
                <a:gd name="T14" fmla="*/ 10 w 407"/>
                <a:gd name="T15" fmla="*/ 522 h 618"/>
                <a:gd name="T16" fmla="*/ 0 w 407"/>
                <a:gd name="T17" fmla="*/ 551 h 6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618">
                  <a:moveTo>
                    <a:pt x="395" y="0"/>
                  </a:moveTo>
                  <a:cubicBezTo>
                    <a:pt x="393" y="44"/>
                    <a:pt x="407" y="173"/>
                    <a:pt x="362" y="228"/>
                  </a:cubicBezTo>
                  <a:cubicBezTo>
                    <a:pt x="346" y="248"/>
                    <a:pt x="305" y="253"/>
                    <a:pt x="282" y="261"/>
                  </a:cubicBezTo>
                  <a:cubicBezTo>
                    <a:pt x="231" y="312"/>
                    <a:pt x="216" y="301"/>
                    <a:pt x="134" y="308"/>
                  </a:cubicBezTo>
                  <a:cubicBezTo>
                    <a:pt x="123" y="310"/>
                    <a:pt x="111" y="311"/>
                    <a:pt x="101" y="315"/>
                  </a:cubicBezTo>
                  <a:cubicBezTo>
                    <a:pt x="83" y="323"/>
                    <a:pt x="81" y="348"/>
                    <a:pt x="67" y="362"/>
                  </a:cubicBezTo>
                  <a:cubicBezTo>
                    <a:pt x="48" y="427"/>
                    <a:pt x="56" y="434"/>
                    <a:pt x="47" y="529"/>
                  </a:cubicBezTo>
                  <a:cubicBezTo>
                    <a:pt x="45" y="550"/>
                    <a:pt x="25" y="567"/>
                    <a:pt x="14" y="583"/>
                  </a:cubicBezTo>
                  <a:cubicBezTo>
                    <a:pt x="7" y="618"/>
                    <a:pt x="18" y="616"/>
                    <a:pt x="0" y="616"/>
                  </a:cubicBezTo>
                </a:path>
              </a:pathLst>
            </a:custGeom>
            <a:noFill/>
            <a:ln w="31750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25" name="Freeform 276"/>
            <p:cNvSpPr>
              <a:spLocks noChangeAspect="1"/>
            </p:cNvSpPr>
            <p:nvPr/>
          </p:nvSpPr>
          <p:spPr bwMode="auto">
            <a:xfrm>
              <a:off x="4169" y="2396"/>
              <a:ext cx="146" cy="565"/>
            </a:xfrm>
            <a:custGeom>
              <a:avLst/>
              <a:gdLst>
                <a:gd name="T0" fmla="*/ 1 w 112"/>
                <a:gd name="T1" fmla="*/ 0 h 636"/>
                <a:gd name="T2" fmla="*/ 35 w 112"/>
                <a:gd name="T3" fmla="*/ 84 h 636"/>
                <a:gd name="T4" fmla="*/ 61 w 112"/>
                <a:gd name="T5" fmla="*/ 119 h 636"/>
                <a:gd name="T6" fmla="*/ 96 w 112"/>
                <a:gd name="T7" fmla="*/ 256 h 636"/>
                <a:gd name="T8" fmla="*/ 123 w 112"/>
                <a:gd name="T9" fmla="*/ 327 h 636"/>
                <a:gd name="T10" fmla="*/ 141 w 112"/>
                <a:gd name="T11" fmla="*/ 362 h 636"/>
                <a:gd name="T12" fmla="*/ 141 w 112"/>
                <a:gd name="T13" fmla="*/ 565 h 6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2" h="636">
                  <a:moveTo>
                    <a:pt x="1" y="0"/>
                  </a:moveTo>
                  <a:cubicBezTo>
                    <a:pt x="5" y="42"/>
                    <a:pt x="0" y="65"/>
                    <a:pt x="27" y="94"/>
                  </a:cubicBezTo>
                  <a:cubicBezTo>
                    <a:pt x="32" y="108"/>
                    <a:pt x="45" y="119"/>
                    <a:pt x="47" y="134"/>
                  </a:cubicBezTo>
                  <a:cubicBezTo>
                    <a:pt x="56" y="197"/>
                    <a:pt x="34" y="245"/>
                    <a:pt x="74" y="288"/>
                  </a:cubicBezTo>
                  <a:cubicBezTo>
                    <a:pt x="112" y="397"/>
                    <a:pt x="67" y="260"/>
                    <a:pt x="94" y="368"/>
                  </a:cubicBezTo>
                  <a:cubicBezTo>
                    <a:pt x="97" y="382"/>
                    <a:pt x="108" y="408"/>
                    <a:pt x="108" y="408"/>
                  </a:cubicBezTo>
                  <a:cubicBezTo>
                    <a:pt x="98" y="485"/>
                    <a:pt x="108" y="558"/>
                    <a:pt x="108" y="6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26" name="Freeform 277"/>
            <p:cNvSpPr>
              <a:spLocks noChangeAspect="1"/>
            </p:cNvSpPr>
            <p:nvPr/>
          </p:nvSpPr>
          <p:spPr bwMode="auto">
            <a:xfrm>
              <a:off x="4168" y="2376"/>
              <a:ext cx="224" cy="565"/>
            </a:xfrm>
            <a:custGeom>
              <a:avLst/>
              <a:gdLst>
                <a:gd name="T0" fmla="*/ 196 w 222"/>
                <a:gd name="T1" fmla="*/ 0 h 610"/>
                <a:gd name="T2" fmla="*/ 135 w 222"/>
                <a:gd name="T3" fmla="*/ 193 h 610"/>
                <a:gd name="T4" fmla="*/ 81 w 222"/>
                <a:gd name="T5" fmla="*/ 217 h 610"/>
                <a:gd name="T6" fmla="*/ 53 w 222"/>
                <a:gd name="T7" fmla="*/ 242 h 610"/>
                <a:gd name="T8" fmla="*/ 0 w 222"/>
                <a:gd name="T9" fmla="*/ 329 h 610"/>
                <a:gd name="T10" fmla="*/ 27 w 222"/>
                <a:gd name="T11" fmla="*/ 434 h 610"/>
                <a:gd name="T12" fmla="*/ 20 w 222"/>
                <a:gd name="T13" fmla="*/ 565 h 6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2" h="610">
                  <a:moveTo>
                    <a:pt x="194" y="0"/>
                  </a:moveTo>
                  <a:cubicBezTo>
                    <a:pt x="169" y="72"/>
                    <a:pt x="222" y="177"/>
                    <a:pt x="134" y="208"/>
                  </a:cubicBezTo>
                  <a:cubicBezTo>
                    <a:pt x="117" y="224"/>
                    <a:pt x="102" y="227"/>
                    <a:pt x="80" y="234"/>
                  </a:cubicBezTo>
                  <a:cubicBezTo>
                    <a:pt x="71" y="243"/>
                    <a:pt x="60" y="250"/>
                    <a:pt x="53" y="261"/>
                  </a:cubicBezTo>
                  <a:cubicBezTo>
                    <a:pt x="29" y="300"/>
                    <a:pt x="41" y="329"/>
                    <a:pt x="0" y="355"/>
                  </a:cubicBezTo>
                  <a:cubicBezTo>
                    <a:pt x="7" y="425"/>
                    <a:pt x="9" y="419"/>
                    <a:pt x="27" y="469"/>
                  </a:cubicBezTo>
                  <a:cubicBezTo>
                    <a:pt x="25" y="516"/>
                    <a:pt x="20" y="610"/>
                    <a:pt x="20" y="610"/>
                  </a:cubicBezTo>
                </a:path>
              </a:pathLst>
            </a:custGeom>
            <a:noFill/>
            <a:ln w="31750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27" name="Freeform 278"/>
            <p:cNvSpPr>
              <a:spLocks noChangeAspect="1"/>
            </p:cNvSpPr>
            <p:nvPr/>
          </p:nvSpPr>
          <p:spPr bwMode="auto">
            <a:xfrm>
              <a:off x="4443" y="3070"/>
              <a:ext cx="63" cy="584"/>
            </a:xfrm>
            <a:custGeom>
              <a:avLst/>
              <a:gdLst>
                <a:gd name="T0" fmla="*/ 30 w 127"/>
                <a:gd name="T1" fmla="*/ 12 h 629"/>
                <a:gd name="T2" fmla="*/ 43 w 127"/>
                <a:gd name="T3" fmla="*/ 43 h 629"/>
                <a:gd name="T4" fmla="*/ 46 w 127"/>
                <a:gd name="T5" fmla="*/ 61 h 629"/>
                <a:gd name="T6" fmla="*/ 63 w 127"/>
                <a:gd name="T7" fmla="*/ 86 h 629"/>
                <a:gd name="T8" fmla="*/ 53 w 127"/>
                <a:gd name="T9" fmla="*/ 199 h 629"/>
                <a:gd name="T10" fmla="*/ 43 w 127"/>
                <a:gd name="T11" fmla="*/ 317 h 629"/>
                <a:gd name="T12" fmla="*/ 33 w 127"/>
                <a:gd name="T13" fmla="*/ 323 h 629"/>
                <a:gd name="T14" fmla="*/ 6 w 127"/>
                <a:gd name="T15" fmla="*/ 409 h 629"/>
                <a:gd name="T16" fmla="*/ 0 w 127"/>
                <a:gd name="T17" fmla="*/ 584 h 6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7" h="629">
                  <a:moveTo>
                    <a:pt x="60" y="13"/>
                  </a:moveTo>
                  <a:cubicBezTo>
                    <a:pt x="79" y="66"/>
                    <a:pt x="51" y="0"/>
                    <a:pt x="87" y="46"/>
                  </a:cubicBezTo>
                  <a:cubicBezTo>
                    <a:pt x="91" y="51"/>
                    <a:pt x="89" y="60"/>
                    <a:pt x="93" y="66"/>
                  </a:cubicBezTo>
                  <a:cubicBezTo>
                    <a:pt x="100" y="77"/>
                    <a:pt x="117" y="87"/>
                    <a:pt x="127" y="93"/>
                  </a:cubicBezTo>
                  <a:cubicBezTo>
                    <a:pt x="122" y="147"/>
                    <a:pt x="123" y="170"/>
                    <a:pt x="107" y="214"/>
                  </a:cubicBezTo>
                  <a:cubicBezTo>
                    <a:pt x="106" y="220"/>
                    <a:pt x="103" y="320"/>
                    <a:pt x="87" y="341"/>
                  </a:cubicBezTo>
                  <a:cubicBezTo>
                    <a:pt x="83" y="347"/>
                    <a:pt x="74" y="346"/>
                    <a:pt x="67" y="348"/>
                  </a:cubicBezTo>
                  <a:cubicBezTo>
                    <a:pt x="55" y="381"/>
                    <a:pt x="39" y="417"/>
                    <a:pt x="13" y="441"/>
                  </a:cubicBezTo>
                  <a:cubicBezTo>
                    <a:pt x="0" y="503"/>
                    <a:pt x="0" y="629"/>
                    <a:pt x="0" y="62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28" name="Freeform 279"/>
            <p:cNvSpPr>
              <a:spLocks noChangeAspect="1"/>
            </p:cNvSpPr>
            <p:nvPr/>
          </p:nvSpPr>
          <p:spPr bwMode="auto">
            <a:xfrm>
              <a:off x="4463" y="3084"/>
              <a:ext cx="81" cy="567"/>
            </a:xfrm>
            <a:custGeom>
              <a:avLst/>
              <a:gdLst>
                <a:gd name="T0" fmla="*/ 69 w 73"/>
                <a:gd name="T1" fmla="*/ 0 h 623"/>
                <a:gd name="T2" fmla="*/ 39 w 73"/>
                <a:gd name="T3" fmla="*/ 97 h 623"/>
                <a:gd name="T4" fmla="*/ 2 w 73"/>
                <a:gd name="T5" fmla="*/ 231 h 623"/>
                <a:gd name="T6" fmla="*/ 10 w 73"/>
                <a:gd name="T7" fmla="*/ 268 h 623"/>
                <a:gd name="T8" fmla="*/ 77 w 73"/>
                <a:gd name="T9" fmla="*/ 299 h 623"/>
                <a:gd name="T10" fmla="*/ 77 w 73"/>
                <a:gd name="T11" fmla="*/ 567 h 6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623">
                  <a:moveTo>
                    <a:pt x="62" y="0"/>
                  </a:moveTo>
                  <a:cubicBezTo>
                    <a:pt x="58" y="44"/>
                    <a:pt x="66" y="78"/>
                    <a:pt x="35" y="107"/>
                  </a:cubicBezTo>
                  <a:cubicBezTo>
                    <a:pt x="20" y="156"/>
                    <a:pt x="19" y="206"/>
                    <a:pt x="2" y="254"/>
                  </a:cubicBezTo>
                  <a:cubicBezTo>
                    <a:pt x="4" y="268"/>
                    <a:pt x="0" y="284"/>
                    <a:pt x="9" y="295"/>
                  </a:cubicBezTo>
                  <a:cubicBezTo>
                    <a:pt x="15" y="302"/>
                    <a:pt x="68" y="303"/>
                    <a:pt x="69" y="328"/>
                  </a:cubicBezTo>
                  <a:cubicBezTo>
                    <a:pt x="73" y="426"/>
                    <a:pt x="69" y="525"/>
                    <a:pt x="69" y="623"/>
                  </a:cubicBezTo>
                </a:path>
              </a:pathLst>
            </a:custGeom>
            <a:noFill/>
            <a:ln w="31750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29" name="AutoShape 284"/>
            <p:cNvSpPr>
              <a:spLocks noChangeAspect="1" noChangeArrowheads="1"/>
            </p:cNvSpPr>
            <p:nvPr/>
          </p:nvSpPr>
          <p:spPr bwMode="auto">
            <a:xfrm>
              <a:off x="2733" y="924"/>
              <a:ext cx="265" cy="178"/>
            </a:xfrm>
            <a:prstGeom prst="rightArrow">
              <a:avLst>
                <a:gd name="adj1" fmla="val 50009"/>
                <a:gd name="adj2" fmla="val 37385"/>
              </a:avLst>
            </a:prstGeom>
            <a:gradFill rotWithShape="1">
              <a:gsLst>
                <a:gs pos="0">
                  <a:srgbClr val="EDEDED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30" name="AutoShape 310"/>
            <p:cNvSpPr>
              <a:spLocks noChangeAspect="1" noChangeArrowheads="1"/>
            </p:cNvSpPr>
            <p:nvPr/>
          </p:nvSpPr>
          <p:spPr bwMode="auto">
            <a:xfrm>
              <a:off x="1498" y="1230"/>
              <a:ext cx="273" cy="290"/>
            </a:xfrm>
            <a:custGeom>
              <a:avLst/>
              <a:gdLst>
                <a:gd name="T0" fmla="*/ 191 w 21600"/>
                <a:gd name="T1" fmla="*/ 0 h 21600"/>
                <a:gd name="T2" fmla="*/ 191 w 21600"/>
                <a:gd name="T3" fmla="*/ 163 h 21600"/>
                <a:gd name="T4" fmla="*/ 41 w 21600"/>
                <a:gd name="T5" fmla="*/ 290 h 21600"/>
                <a:gd name="T6" fmla="*/ 273 w 21600"/>
                <a:gd name="T7" fmla="*/ 82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2 w 21600"/>
                <a:gd name="T13" fmla="*/ 2905 h 21600"/>
                <a:gd name="T14" fmla="*/ 18198 w 21600"/>
                <a:gd name="T15" fmla="*/ 92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gradFill rotWithShape="1">
              <a:gsLst>
                <a:gs pos="0">
                  <a:srgbClr val="EDEDED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1" name="AutoShape 311"/>
            <p:cNvSpPr>
              <a:spLocks noChangeAspect="1" noChangeArrowheads="1"/>
            </p:cNvSpPr>
            <p:nvPr/>
          </p:nvSpPr>
          <p:spPr bwMode="auto">
            <a:xfrm rot="-2644107">
              <a:off x="916" y="2069"/>
              <a:ext cx="273" cy="290"/>
            </a:xfrm>
            <a:custGeom>
              <a:avLst/>
              <a:gdLst>
                <a:gd name="T0" fmla="*/ 191 w 21600"/>
                <a:gd name="T1" fmla="*/ 0 h 21600"/>
                <a:gd name="T2" fmla="*/ 191 w 21600"/>
                <a:gd name="T3" fmla="*/ 163 h 21600"/>
                <a:gd name="T4" fmla="*/ 41 w 21600"/>
                <a:gd name="T5" fmla="*/ 290 h 21600"/>
                <a:gd name="T6" fmla="*/ 273 w 21600"/>
                <a:gd name="T7" fmla="*/ 82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2 w 21600"/>
                <a:gd name="T13" fmla="*/ 2905 h 21600"/>
                <a:gd name="T14" fmla="*/ 18198 w 21600"/>
                <a:gd name="T15" fmla="*/ 92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gradFill rotWithShape="1">
              <a:gsLst>
                <a:gs pos="0">
                  <a:srgbClr val="EDEDED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2" name="AutoShape 312"/>
            <p:cNvSpPr>
              <a:spLocks noChangeAspect="1" noChangeArrowheads="1"/>
            </p:cNvSpPr>
            <p:nvPr/>
          </p:nvSpPr>
          <p:spPr bwMode="auto">
            <a:xfrm rot="-2644107">
              <a:off x="750" y="2770"/>
              <a:ext cx="272" cy="289"/>
            </a:xfrm>
            <a:custGeom>
              <a:avLst/>
              <a:gdLst>
                <a:gd name="T0" fmla="*/ 190 w 21600"/>
                <a:gd name="T1" fmla="*/ 0 h 21600"/>
                <a:gd name="T2" fmla="*/ 190 w 21600"/>
                <a:gd name="T3" fmla="*/ 163 h 21600"/>
                <a:gd name="T4" fmla="*/ 41 w 21600"/>
                <a:gd name="T5" fmla="*/ 289 h 21600"/>
                <a:gd name="T6" fmla="*/ 272 w 21600"/>
                <a:gd name="T7" fmla="*/ 81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8 w 21600"/>
                <a:gd name="T13" fmla="*/ 2915 h 21600"/>
                <a:gd name="T14" fmla="*/ 18265 w 21600"/>
                <a:gd name="T15" fmla="*/ 926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gradFill rotWithShape="1">
              <a:gsLst>
                <a:gs pos="0">
                  <a:srgbClr val="EDEDED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3" name="AutoShape 313"/>
            <p:cNvSpPr>
              <a:spLocks noChangeAspect="1" noChangeArrowheads="1"/>
            </p:cNvSpPr>
            <p:nvPr/>
          </p:nvSpPr>
          <p:spPr bwMode="auto">
            <a:xfrm rot="5400000">
              <a:off x="3913" y="1253"/>
              <a:ext cx="272" cy="289"/>
            </a:xfrm>
            <a:custGeom>
              <a:avLst/>
              <a:gdLst>
                <a:gd name="T0" fmla="*/ 190 w 21600"/>
                <a:gd name="T1" fmla="*/ 0 h 21600"/>
                <a:gd name="T2" fmla="*/ 190 w 21600"/>
                <a:gd name="T3" fmla="*/ 163 h 21600"/>
                <a:gd name="T4" fmla="*/ 41 w 21600"/>
                <a:gd name="T5" fmla="*/ 289 h 21600"/>
                <a:gd name="T6" fmla="*/ 272 w 21600"/>
                <a:gd name="T7" fmla="*/ 81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8 w 21600"/>
                <a:gd name="T13" fmla="*/ 2915 h 21600"/>
                <a:gd name="T14" fmla="*/ 18265 w 21600"/>
                <a:gd name="T15" fmla="*/ 926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gradFill rotWithShape="1">
              <a:gsLst>
                <a:gs pos="0">
                  <a:srgbClr val="EDEDED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4" name="AutoShape 314"/>
            <p:cNvSpPr>
              <a:spLocks noChangeAspect="1" noChangeArrowheads="1"/>
            </p:cNvSpPr>
            <p:nvPr/>
          </p:nvSpPr>
          <p:spPr bwMode="auto">
            <a:xfrm rot="7200000">
              <a:off x="4452" y="2019"/>
              <a:ext cx="272" cy="290"/>
            </a:xfrm>
            <a:custGeom>
              <a:avLst/>
              <a:gdLst>
                <a:gd name="T0" fmla="*/ 190 w 21600"/>
                <a:gd name="T1" fmla="*/ 0 h 21600"/>
                <a:gd name="T2" fmla="*/ 190 w 21600"/>
                <a:gd name="T3" fmla="*/ 163 h 21600"/>
                <a:gd name="T4" fmla="*/ 41 w 21600"/>
                <a:gd name="T5" fmla="*/ 290 h 21600"/>
                <a:gd name="T6" fmla="*/ 272 w 21600"/>
                <a:gd name="T7" fmla="*/ 82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8 w 21600"/>
                <a:gd name="T13" fmla="*/ 2905 h 21600"/>
                <a:gd name="T14" fmla="*/ 18265 w 21600"/>
                <a:gd name="T15" fmla="*/ 92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gradFill rotWithShape="1">
              <a:gsLst>
                <a:gs pos="0">
                  <a:srgbClr val="EDEDED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5" name="AutoShape 315"/>
            <p:cNvSpPr>
              <a:spLocks noChangeAspect="1" noChangeArrowheads="1"/>
            </p:cNvSpPr>
            <p:nvPr/>
          </p:nvSpPr>
          <p:spPr bwMode="auto">
            <a:xfrm rot="7200000">
              <a:off x="4686" y="2722"/>
              <a:ext cx="272" cy="290"/>
            </a:xfrm>
            <a:custGeom>
              <a:avLst/>
              <a:gdLst>
                <a:gd name="T0" fmla="*/ 190 w 21600"/>
                <a:gd name="T1" fmla="*/ 0 h 21600"/>
                <a:gd name="T2" fmla="*/ 190 w 21600"/>
                <a:gd name="T3" fmla="*/ 163 h 21600"/>
                <a:gd name="T4" fmla="*/ 41 w 21600"/>
                <a:gd name="T5" fmla="*/ 290 h 21600"/>
                <a:gd name="T6" fmla="*/ 272 w 21600"/>
                <a:gd name="T7" fmla="*/ 82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8 w 21600"/>
                <a:gd name="T13" fmla="*/ 2905 h 21600"/>
                <a:gd name="T14" fmla="*/ 18265 w 21600"/>
                <a:gd name="T15" fmla="*/ 92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gradFill rotWithShape="1">
              <a:gsLst>
                <a:gs pos="0">
                  <a:srgbClr val="EDEDED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6" name="AutoShape 260"/>
            <p:cNvSpPr>
              <a:spLocks noChangeAspect="1" noChangeArrowheads="1"/>
            </p:cNvSpPr>
            <p:nvPr/>
          </p:nvSpPr>
          <p:spPr bwMode="auto">
            <a:xfrm>
              <a:off x="972" y="2363"/>
              <a:ext cx="899" cy="619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DDDDDD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CN" sz="2200">
                <a:ea typeface="宋体" panose="02010600030101010101" pitchFamily="2" charset="-122"/>
              </a:endParaRPr>
            </a:p>
          </p:txBody>
        </p:sp>
        <p:sp>
          <p:nvSpPr>
            <p:cNvPr id="53337" name="Rectangle 261"/>
            <p:cNvSpPr>
              <a:spLocks noChangeAspect="1" noChangeArrowheads="1"/>
            </p:cNvSpPr>
            <p:nvPr/>
          </p:nvSpPr>
          <p:spPr bwMode="auto">
            <a:xfrm>
              <a:off x="949" y="2960"/>
              <a:ext cx="282" cy="243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38" name="AutoShape 287"/>
            <p:cNvSpPr>
              <a:spLocks noChangeAspect="1" noChangeArrowheads="1"/>
            </p:cNvSpPr>
            <p:nvPr/>
          </p:nvSpPr>
          <p:spPr bwMode="auto">
            <a:xfrm>
              <a:off x="798" y="3046"/>
              <a:ext cx="900" cy="620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DDDDDD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altLang="zh-CN" sz="2200">
                <a:ea typeface="宋体" panose="02010600030101010101" pitchFamily="2" charset="-122"/>
              </a:endParaRPr>
            </a:p>
          </p:txBody>
        </p:sp>
        <p:sp>
          <p:nvSpPr>
            <p:cNvPr id="53339" name="Rectangle 288"/>
            <p:cNvSpPr>
              <a:spLocks noChangeAspect="1" noChangeArrowheads="1"/>
            </p:cNvSpPr>
            <p:nvPr/>
          </p:nvSpPr>
          <p:spPr bwMode="auto">
            <a:xfrm>
              <a:off x="775" y="3640"/>
              <a:ext cx="283" cy="244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0" name="Oval 263"/>
            <p:cNvSpPr>
              <a:spLocks noChangeAspect="1" noChangeArrowheads="1"/>
            </p:cNvSpPr>
            <p:nvPr/>
          </p:nvSpPr>
          <p:spPr bwMode="auto">
            <a:xfrm>
              <a:off x="1600" y="2477"/>
              <a:ext cx="89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1" name="Oval 264"/>
            <p:cNvSpPr>
              <a:spLocks noChangeAspect="1" noChangeArrowheads="1"/>
            </p:cNvSpPr>
            <p:nvPr/>
          </p:nvSpPr>
          <p:spPr bwMode="auto">
            <a:xfrm>
              <a:off x="1583" y="2591"/>
              <a:ext cx="89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2" name="Oval 265"/>
            <p:cNvSpPr>
              <a:spLocks noChangeAspect="1" noChangeArrowheads="1"/>
            </p:cNvSpPr>
            <p:nvPr/>
          </p:nvSpPr>
          <p:spPr bwMode="auto">
            <a:xfrm>
              <a:off x="1422" y="2562"/>
              <a:ext cx="89" cy="8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3" name="Oval 266"/>
            <p:cNvSpPr>
              <a:spLocks noChangeAspect="1" noChangeArrowheads="1"/>
            </p:cNvSpPr>
            <p:nvPr/>
          </p:nvSpPr>
          <p:spPr bwMode="auto">
            <a:xfrm>
              <a:off x="1474" y="2698"/>
              <a:ext cx="88" cy="8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4" name="Oval 269"/>
            <p:cNvSpPr>
              <a:spLocks noChangeAspect="1" noChangeArrowheads="1"/>
            </p:cNvSpPr>
            <p:nvPr/>
          </p:nvSpPr>
          <p:spPr bwMode="auto">
            <a:xfrm>
              <a:off x="1256" y="2573"/>
              <a:ext cx="88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5" name="Oval 270"/>
            <p:cNvSpPr>
              <a:spLocks noChangeAspect="1" noChangeArrowheads="1"/>
            </p:cNvSpPr>
            <p:nvPr/>
          </p:nvSpPr>
          <p:spPr bwMode="auto">
            <a:xfrm>
              <a:off x="1227" y="2736"/>
              <a:ext cx="88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6" name="Oval 271"/>
            <p:cNvSpPr>
              <a:spLocks noChangeAspect="1" noChangeArrowheads="1"/>
            </p:cNvSpPr>
            <p:nvPr/>
          </p:nvSpPr>
          <p:spPr bwMode="auto">
            <a:xfrm>
              <a:off x="1369" y="2430"/>
              <a:ext cx="89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7" name="Oval 272"/>
            <p:cNvSpPr>
              <a:spLocks noChangeAspect="1" noChangeArrowheads="1"/>
            </p:cNvSpPr>
            <p:nvPr/>
          </p:nvSpPr>
          <p:spPr bwMode="auto">
            <a:xfrm>
              <a:off x="1639" y="2739"/>
              <a:ext cx="88" cy="8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8" name="Oval 290"/>
            <p:cNvSpPr>
              <a:spLocks noChangeAspect="1" noChangeArrowheads="1"/>
            </p:cNvSpPr>
            <p:nvPr/>
          </p:nvSpPr>
          <p:spPr bwMode="auto">
            <a:xfrm>
              <a:off x="926" y="3406"/>
              <a:ext cx="59" cy="5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9" name="Oval 291"/>
            <p:cNvSpPr>
              <a:spLocks noChangeAspect="1" noChangeArrowheads="1"/>
            </p:cNvSpPr>
            <p:nvPr/>
          </p:nvSpPr>
          <p:spPr bwMode="auto">
            <a:xfrm>
              <a:off x="978" y="3292"/>
              <a:ext cx="58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50" name="Oval 292"/>
            <p:cNvSpPr>
              <a:spLocks noChangeAspect="1" noChangeArrowheads="1"/>
            </p:cNvSpPr>
            <p:nvPr/>
          </p:nvSpPr>
          <p:spPr bwMode="auto">
            <a:xfrm>
              <a:off x="1037" y="3418"/>
              <a:ext cx="59" cy="5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51" name="Oval 293"/>
            <p:cNvSpPr>
              <a:spLocks noChangeAspect="1" noChangeArrowheads="1"/>
            </p:cNvSpPr>
            <p:nvPr/>
          </p:nvSpPr>
          <p:spPr bwMode="auto">
            <a:xfrm>
              <a:off x="1092" y="3263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52" name="Oval 294"/>
            <p:cNvSpPr>
              <a:spLocks noChangeAspect="1" noChangeArrowheads="1"/>
            </p:cNvSpPr>
            <p:nvPr/>
          </p:nvSpPr>
          <p:spPr bwMode="auto">
            <a:xfrm>
              <a:off x="1192" y="3252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53" name="Oval 295"/>
            <p:cNvSpPr>
              <a:spLocks noChangeAspect="1" noChangeArrowheads="1"/>
            </p:cNvSpPr>
            <p:nvPr/>
          </p:nvSpPr>
          <p:spPr bwMode="auto">
            <a:xfrm>
              <a:off x="1407" y="3228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54" name="Oval 296"/>
            <p:cNvSpPr>
              <a:spLocks noChangeAspect="1" noChangeArrowheads="1"/>
            </p:cNvSpPr>
            <p:nvPr/>
          </p:nvSpPr>
          <p:spPr bwMode="auto">
            <a:xfrm>
              <a:off x="1510" y="3307"/>
              <a:ext cx="59" cy="5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55" name="Oval 297"/>
            <p:cNvSpPr>
              <a:spLocks noChangeAspect="1" noChangeArrowheads="1"/>
            </p:cNvSpPr>
            <p:nvPr/>
          </p:nvSpPr>
          <p:spPr bwMode="auto">
            <a:xfrm>
              <a:off x="1412" y="3322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56" name="Oval 298"/>
            <p:cNvSpPr>
              <a:spLocks noChangeAspect="1" noChangeArrowheads="1"/>
            </p:cNvSpPr>
            <p:nvPr/>
          </p:nvSpPr>
          <p:spPr bwMode="auto">
            <a:xfrm>
              <a:off x="1296" y="3153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57" name="Oval 299"/>
            <p:cNvSpPr>
              <a:spLocks noChangeAspect="1" noChangeArrowheads="1"/>
            </p:cNvSpPr>
            <p:nvPr/>
          </p:nvSpPr>
          <p:spPr bwMode="auto">
            <a:xfrm>
              <a:off x="1307" y="3352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58" name="Oval 300"/>
            <p:cNvSpPr>
              <a:spLocks noChangeAspect="1" noChangeArrowheads="1"/>
            </p:cNvSpPr>
            <p:nvPr/>
          </p:nvSpPr>
          <p:spPr bwMode="auto">
            <a:xfrm>
              <a:off x="1381" y="3442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59" name="Oval 301"/>
            <p:cNvSpPr>
              <a:spLocks noChangeAspect="1" noChangeArrowheads="1"/>
            </p:cNvSpPr>
            <p:nvPr/>
          </p:nvSpPr>
          <p:spPr bwMode="auto">
            <a:xfrm>
              <a:off x="1262" y="3427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60" name="Oval 302"/>
            <p:cNvSpPr>
              <a:spLocks noChangeAspect="1" noChangeArrowheads="1"/>
            </p:cNvSpPr>
            <p:nvPr/>
          </p:nvSpPr>
          <p:spPr bwMode="auto">
            <a:xfrm>
              <a:off x="1153" y="3348"/>
              <a:ext cx="59" cy="58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61" name="Oval 303"/>
            <p:cNvSpPr>
              <a:spLocks noChangeAspect="1" noChangeArrowheads="1"/>
            </p:cNvSpPr>
            <p:nvPr/>
          </p:nvSpPr>
          <p:spPr bwMode="auto">
            <a:xfrm>
              <a:off x="988" y="3158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62" name="Oval 304"/>
            <p:cNvSpPr>
              <a:spLocks noChangeAspect="1" noChangeArrowheads="1"/>
            </p:cNvSpPr>
            <p:nvPr/>
          </p:nvSpPr>
          <p:spPr bwMode="auto">
            <a:xfrm>
              <a:off x="1142" y="3457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63" name="Oval 305"/>
            <p:cNvSpPr>
              <a:spLocks noChangeAspect="1" noChangeArrowheads="1"/>
            </p:cNvSpPr>
            <p:nvPr/>
          </p:nvSpPr>
          <p:spPr bwMode="auto">
            <a:xfrm>
              <a:off x="958" y="3482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64" name="Oval 306"/>
            <p:cNvSpPr>
              <a:spLocks noChangeAspect="1" noChangeArrowheads="1"/>
            </p:cNvSpPr>
            <p:nvPr/>
          </p:nvSpPr>
          <p:spPr bwMode="auto">
            <a:xfrm>
              <a:off x="1112" y="3158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65" name="Oval 307"/>
            <p:cNvSpPr>
              <a:spLocks noChangeAspect="1" noChangeArrowheads="1"/>
            </p:cNvSpPr>
            <p:nvPr/>
          </p:nvSpPr>
          <p:spPr bwMode="auto">
            <a:xfrm>
              <a:off x="1507" y="3193"/>
              <a:ext cx="58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66" name="Oval 308"/>
            <p:cNvSpPr>
              <a:spLocks noChangeAspect="1" noChangeArrowheads="1"/>
            </p:cNvSpPr>
            <p:nvPr/>
          </p:nvSpPr>
          <p:spPr bwMode="auto">
            <a:xfrm>
              <a:off x="1307" y="3252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67" name="Oval 309"/>
            <p:cNvSpPr>
              <a:spLocks noChangeAspect="1" noChangeArrowheads="1"/>
            </p:cNvSpPr>
            <p:nvPr/>
          </p:nvSpPr>
          <p:spPr bwMode="auto">
            <a:xfrm>
              <a:off x="903" y="3193"/>
              <a:ext cx="59" cy="59"/>
            </a:xfrm>
            <a:prstGeom prst="ellipse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68" name="Oval 289"/>
            <p:cNvSpPr>
              <a:spLocks noChangeAspect="1" noChangeArrowheads="1"/>
            </p:cNvSpPr>
            <p:nvPr/>
          </p:nvSpPr>
          <p:spPr bwMode="auto">
            <a:xfrm>
              <a:off x="866" y="3604"/>
              <a:ext cx="133" cy="56"/>
            </a:xfrm>
            <a:prstGeom prst="ellipse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69" name="Oval 262"/>
            <p:cNvSpPr>
              <a:spLocks noChangeAspect="1" noChangeArrowheads="1"/>
            </p:cNvSpPr>
            <p:nvPr/>
          </p:nvSpPr>
          <p:spPr bwMode="auto">
            <a:xfrm>
              <a:off x="1040" y="2921"/>
              <a:ext cx="133" cy="55"/>
            </a:xfrm>
            <a:prstGeom prst="ellipse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53253" name="Text Box 317"/>
          <p:cNvSpPr txBox="1">
            <a:spLocks noChangeArrowheads="1"/>
          </p:cNvSpPr>
          <p:nvPr/>
        </p:nvSpPr>
        <p:spPr bwMode="auto">
          <a:xfrm rot="-5400000">
            <a:off x="8237048" y="5525241"/>
            <a:ext cx="1256691" cy="211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71538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C94A94-A2E8-49D8-9AF2-9373E47D2271}" type="slidenum">
              <a:rPr lang="en-US" altLang="de-DE" sz="1000">
                <a:solidFill>
                  <a:srgbClr val="C0C0C0"/>
                </a:solidFill>
              </a:rPr>
              <a:pPr/>
              <a:t>52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2.6	System Partitioning onto Multiple FPGAs	</a:t>
            </a:r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352425" y="2328863"/>
            <a:ext cx="936625" cy="46355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800">
                <a:ea typeface="宋体" panose="02010600030101010101" pitchFamily="2" charset="-122"/>
                <a:cs typeface="Arial" panose="020B0604020202020204" pitchFamily="34" charset="0"/>
              </a:rPr>
              <a:t>FPGA</a:t>
            </a:r>
          </a:p>
        </p:txBody>
      </p:sp>
      <p:sp>
        <p:nvSpPr>
          <p:cNvPr id="54277" name="Rectangle 10"/>
          <p:cNvSpPr>
            <a:spLocks noChangeArrowheads="1"/>
          </p:cNvSpPr>
          <p:nvPr/>
        </p:nvSpPr>
        <p:spPr bwMode="auto">
          <a:xfrm>
            <a:off x="1385888" y="2328863"/>
            <a:ext cx="936625" cy="46355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800">
                <a:ea typeface="宋体" panose="02010600030101010101" pitchFamily="2" charset="-122"/>
                <a:cs typeface="Arial" panose="020B0604020202020204" pitchFamily="34" charset="0"/>
              </a:rPr>
              <a:t>FPGA</a:t>
            </a:r>
          </a:p>
        </p:txBody>
      </p:sp>
      <p:sp>
        <p:nvSpPr>
          <p:cNvPr id="54278" name="Rectangle 11"/>
          <p:cNvSpPr>
            <a:spLocks noChangeArrowheads="1"/>
          </p:cNvSpPr>
          <p:nvPr/>
        </p:nvSpPr>
        <p:spPr bwMode="auto">
          <a:xfrm>
            <a:off x="2420938" y="2328863"/>
            <a:ext cx="936625" cy="46355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800">
                <a:ea typeface="宋体" panose="02010600030101010101" pitchFamily="2" charset="-122"/>
                <a:cs typeface="Arial" panose="020B0604020202020204" pitchFamily="34" charset="0"/>
              </a:rPr>
              <a:t>FPGA</a:t>
            </a:r>
          </a:p>
        </p:txBody>
      </p:sp>
      <p:sp>
        <p:nvSpPr>
          <p:cNvPr id="54279" name="Rectangle 12"/>
          <p:cNvSpPr>
            <a:spLocks noChangeArrowheads="1"/>
          </p:cNvSpPr>
          <p:nvPr/>
        </p:nvSpPr>
        <p:spPr bwMode="auto">
          <a:xfrm>
            <a:off x="3454400" y="2328863"/>
            <a:ext cx="936625" cy="46355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800">
                <a:ea typeface="宋体" panose="02010600030101010101" pitchFamily="2" charset="-122"/>
                <a:cs typeface="Arial" panose="020B0604020202020204" pitchFamily="34" charset="0"/>
              </a:rPr>
              <a:t>FPGA</a:t>
            </a:r>
          </a:p>
        </p:txBody>
      </p:sp>
      <p:sp>
        <p:nvSpPr>
          <p:cNvPr id="54280" name="Rectangle 13"/>
          <p:cNvSpPr>
            <a:spLocks noChangeArrowheads="1"/>
          </p:cNvSpPr>
          <p:nvPr/>
        </p:nvSpPr>
        <p:spPr bwMode="auto">
          <a:xfrm>
            <a:off x="352425" y="3255963"/>
            <a:ext cx="936625" cy="46355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800">
                <a:ea typeface="宋体" panose="02010600030101010101" pitchFamily="2" charset="-122"/>
                <a:cs typeface="Arial" panose="020B0604020202020204" pitchFamily="34" charset="0"/>
              </a:rPr>
              <a:t>FPIC</a:t>
            </a:r>
          </a:p>
        </p:txBody>
      </p:sp>
      <p:sp>
        <p:nvSpPr>
          <p:cNvPr id="54281" name="Rectangle 14"/>
          <p:cNvSpPr>
            <a:spLocks noChangeArrowheads="1"/>
          </p:cNvSpPr>
          <p:nvPr/>
        </p:nvSpPr>
        <p:spPr bwMode="auto">
          <a:xfrm>
            <a:off x="1385888" y="3255963"/>
            <a:ext cx="936625" cy="46355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800">
                <a:ea typeface="宋体" panose="02010600030101010101" pitchFamily="2" charset="-122"/>
                <a:cs typeface="Arial" panose="020B0604020202020204" pitchFamily="34" charset="0"/>
              </a:rPr>
              <a:t>FPIC</a:t>
            </a:r>
          </a:p>
        </p:txBody>
      </p:sp>
      <p:sp>
        <p:nvSpPr>
          <p:cNvPr id="54282" name="Rectangle 15"/>
          <p:cNvSpPr>
            <a:spLocks noChangeArrowheads="1"/>
          </p:cNvSpPr>
          <p:nvPr/>
        </p:nvSpPr>
        <p:spPr bwMode="auto">
          <a:xfrm>
            <a:off x="2420938" y="3255963"/>
            <a:ext cx="936625" cy="46355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800">
                <a:ea typeface="宋体" panose="02010600030101010101" pitchFamily="2" charset="-122"/>
                <a:cs typeface="Arial" panose="020B0604020202020204" pitchFamily="34" charset="0"/>
              </a:rPr>
              <a:t>FPIC</a:t>
            </a:r>
          </a:p>
        </p:txBody>
      </p:sp>
      <p:sp>
        <p:nvSpPr>
          <p:cNvPr id="54283" name="Rectangle 16"/>
          <p:cNvSpPr>
            <a:spLocks noChangeArrowheads="1"/>
          </p:cNvSpPr>
          <p:nvPr/>
        </p:nvSpPr>
        <p:spPr bwMode="auto">
          <a:xfrm>
            <a:off x="3454400" y="3255963"/>
            <a:ext cx="936625" cy="46355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1800">
                <a:ea typeface="宋体" panose="02010600030101010101" pitchFamily="2" charset="-122"/>
                <a:cs typeface="Arial" panose="020B0604020202020204" pitchFamily="34" charset="0"/>
              </a:rPr>
              <a:t>FPIC</a:t>
            </a:r>
          </a:p>
        </p:txBody>
      </p:sp>
      <p:cxnSp>
        <p:nvCxnSpPr>
          <p:cNvPr id="54284" name="Straight Connector 18"/>
          <p:cNvCxnSpPr>
            <a:cxnSpLocks noChangeShapeType="1"/>
            <a:stCxn id="54276" idx="2"/>
            <a:endCxn id="54283" idx="0"/>
          </p:cNvCxnSpPr>
          <p:nvPr/>
        </p:nvCxnSpPr>
        <p:spPr bwMode="auto">
          <a:xfrm>
            <a:off x="820738" y="2805113"/>
            <a:ext cx="3101975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85" name="Straight Connector 20"/>
          <p:cNvCxnSpPr>
            <a:cxnSpLocks noChangeShapeType="1"/>
            <a:stCxn id="54276" idx="2"/>
            <a:endCxn id="54282" idx="0"/>
          </p:cNvCxnSpPr>
          <p:nvPr/>
        </p:nvCxnSpPr>
        <p:spPr bwMode="auto">
          <a:xfrm>
            <a:off x="820738" y="2805113"/>
            <a:ext cx="2068512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86" name="Straight Connector 22"/>
          <p:cNvCxnSpPr>
            <a:cxnSpLocks noChangeShapeType="1"/>
            <a:stCxn id="54276" idx="2"/>
            <a:endCxn id="54281" idx="0"/>
          </p:cNvCxnSpPr>
          <p:nvPr/>
        </p:nvCxnSpPr>
        <p:spPr bwMode="auto">
          <a:xfrm>
            <a:off x="820738" y="2805113"/>
            <a:ext cx="1033462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87" name="Straight Connector 24"/>
          <p:cNvCxnSpPr>
            <a:cxnSpLocks noChangeShapeType="1"/>
            <a:stCxn id="54276" idx="2"/>
            <a:endCxn id="54280" idx="0"/>
          </p:cNvCxnSpPr>
          <p:nvPr/>
        </p:nvCxnSpPr>
        <p:spPr bwMode="auto">
          <a:xfrm>
            <a:off x="820738" y="2805113"/>
            <a:ext cx="0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88" name="Straight Connector 26"/>
          <p:cNvCxnSpPr>
            <a:cxnSpLocks noChangeShapeType="1"/>
            <a:stCxn id="54277" idx="2"/>
            <a:endCxn id="54281" idx="0"/>
          </p:cNvCxnSpPr>
          <p:nvPr/>
        </p:nvCxnSpPr>
        <p:spPr bwMode="auto">
          <a:xfrm>
            <a:off x="1854200" y="2805113"/>
            <a:ext cx="0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89" name="Straight Connector 28"/>
          <p:cNvCxnSpPr>
            <a:cxnSpLocks noChangeShapeType="1"/>
            <a:stCxn id="54277" idx="2"/>
            <a:endCxn id="54280" idx="0"/>
          </p:cNvCxnSpPr>
          <p:nvPr/>
        </p:nvCxnSpPr>
        <p:spPr bwMode="auto">
          <a:xfrm flipH="1">
            <a:off x="820738" y="2805113"/>
            <a:ext cx="1033462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0" name="Straight Connector 30"/>
          <p:cNvCxnSpPr>
            <a:cxnSpLocks noChangeShapeType="1"/>
            <a:stCxn id="54277" idx="2"/>
            <a:endCxn id="54282" idx="0"/>
          </p:cNvCxnSpPr>
          <p:nvPr/>
        </p:nvCxnSpPr>
        <p:spPr bwMode="auto">
          <a:xfrm>
            <a:off x="1854200" y="2805113"/>
            <a:ext cx="1035050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1" name="Straight Connector 32"/>
          <p:cNvCxnSpPr>
            <a:cxnSpLocks noChangeShapeType="1"/>
            <a:stCxn id="54277" idx="2"/>
            <a:endCxn id="54283" idx="0"/>
          </p:cNvCxnSpPr>
          <p:nvPr/>
        </p:nvCxnSpPr>
        <p:spPr bwMode="auto">
          <a:xfrm>
            <a:off x="1854200" y="2805113"/>
            <a:ext cx="2068513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2" name="Straight Connector 34"/>
          <p:cNvCxnSpPr>
            <a:cxnSpLocks noChangeShapeType="1"/>
            <a:stCxn id="54278" idx="2"/>
            <a:endCxn id="54280" idx="0"/>
          </p:cNvCxnSpPr>
          <p:nvPr/>
        </p:nvCxnSpPr>
        <p:spPr bwMode="auto">
          <a:xfrm flipH="1">
            <a:off x="820738" y="2805113"/>
            <a:ext cx="2068512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3" name="Straight Connector 36"/>
          <p:cNvCxnSpPr>
            <a:cxnSpLocks noChangeShapeType="1"/>
            <a:stCxn id="54278" idx="2"/>
            <a:endCxn id="54281" idx="0"/>
          </p:cNvCxnSpPr>
          <p:nvPr/>
        </p:nvCxnSpPr>
        <p:spPr bwMode="auto">
          <a:xfrm flipH="1">
            <a:off x="1854200" y="2805113"/>
            <a:ext cx="1035050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4" name="Straight Connector 38"/>
          <p:cNvCxnSpPr>
            <a:cxnSpLocks noChangeShapeType="1"/>
            <a:stCxn id="54278" idx="2"/>
            <a:endCxn id="54282" idx="0"/>
          </p:cNvCxnSpPr>
          <p:nvPr/>
        </p:nvCxnSpPr>
        <p:spPr bwMode="auto">
          <a:xfrm>
            <a:off x="2889250" y="2805113"/>
            <a:ext cx="0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5" name="Straight Connector 40"/>
          <p:cNvCxnSpPr>
            <a:cxnSpLocks noChangeShapeType="1"/>
            <a:stCxn id="54278" idx="2"/>
            <a:endCxn id="54283" idx="0"/>
          </p:cNvCxnSpPr>
          <p:nvPr/>
        </p:nvCxnSpPr>
        <p:spPr bwMode="auto">
          <a:xfrm>
            <a:off x="2889250" y="2805113"/>
            <a:ext cx="1033463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6" name="Straight Connector 42"/>
          <p:cNvCxnSpPr>
            <a:cxnSpLocks noChangeShapeType="1"/>
            <a:stCxn id="54279" idx="2"/>
            <a:endCxn id="54280" idx="0"/>
          </p:cNvCxnSpPr>
          <p:nvPr/>
        </p:nvCxnSpPr>
        <p:spPr bwMode="auto">
          <a:xfrm flipH="1">
            <a:off x="820738" y="2805113"/>
            <a:ext cx="3101975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7" name="Straight Connector 44"/>
          <p:cNvCxnSpPr>
            <a:cxnSpLocks noChangeShapeType="1"/>
            <a:stCxn id="54279" idx="2"/>
            <a:endCxn id="54281" idx="0"/>
          </p:cNvCxnSpPr>
          <p:nvPr/>
        </p:nvCxnSpPr>
        <p:spPr bwMode="auto">
          <a:xfrm flipH="1">
            <a:off x="1854200" y="2805113"/>
            <a:ext cx="2068513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8" name="Straight Connector 46"/>
          <p:cNvCxnSpPr>
            <a:cxnSpLocks noChangeShapeType="1"/>
            <a:stCxn id="54279" idx="2"/>
            <a:endCxn id="54282" idx="0"/>
          </p:cNvCxnSpPr>
          <p:nvPr/>
        </p:nvCxnSpPr>
        <p:spPr bwMode="auto">
          <a:xfrm flipH="1">
            <a:off x="2889250" y="2805113"/>
            <a:ext cx="1033463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9" name="Straight Connector 48"/>
          <p:cNvCxnSpPr>
            <a:cxnSpLocks noChangeShapeType="1"/>
            <a:stCxn id="54279" idx="2"/>
            <a:endCxn id="54283" idx="0"/>
          </p:cNvCxnSpPr>
          <p:nvPr/>
        </p:nvCxnSpPr>
        <p:spPr bwMode="auto">
          <a:xfrm>
            <a:off x="3922713" y="2805113"/>
            <a:ext cx="0" cy="4381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" name="Freeform 87"/>
          <p:cNvSpPr/>
          <p:nvPr/>
        </p:nvSpPr>
        <p:spPr>
          <a:xfrm>
            <a:off x="882650" y="3719513"/>
            <a:ext cx="693738" cy="187325"/>
          </a:xfrm>
          <a:custGeom>
            <a:avLst/>
            <a:gdLst>
              <a:gd name="connsiteX0" fmla="*/ 0 w 971550"/>
              <a:gd name="connsiteY0" fmla="*/ 9525 h 306388"/>
              <a:gd name="connsiteX1" fmla="*/ 476250 w 971550"/>
              <a:gd name="connsiteY1" fmla="*/ 304800 h 306388"/>
              <a:gd name="connsiteX2" fmla="*/ 971550 w 971550"/>
              <a:gd name="connsiteY2" fmla="*/ 0 h 30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550" h="306388">
                <a:moveTo>
                  <a:pt x="0" y="9525"/>
                </a:moveTo>
                <a:cubicBezTo>
                  <a:pt x="157162" y="157956"/>
                  <a:pt x="314325" y="306388"/>
                  <a:pt x="476250" y="304800"/>
                </a:cubicBezTo>
                <a:cubicBezTo>
                  <a:pt x="638175" y="303213"/>
                  <a:pt x="804862" y="151606"/>
                  <a:pt x="97155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cs typeface="Arial" pitchFamily="34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528638" y="3725863"/>
            <a:ext cx="3457575" cy="736600"/>
          </a:xfrm>
          <a:custGeom>
            <a:avLst/>
            <a:gdLst>
              <a:gd name="connsiteX0" fmla="*/ 0 w 4838700"/>
              <a:gd name="connsiteY0" fmla="*/ 0 h 1552575"/>
              <a:gd name="connsiteX1" fmla="*/ 2428875 w 4838700"/>
              <a:gd name="connsiteY1" fmla="*/ 1552575 h 1552575"/>
              <a:gd name="connsiteX2" fmla="*/ 4838700 w 4838700"/>
              <a:gd name="connsiteY2" fmla="*/ 0 h 1552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8700" h="1552575">
                <a:moveTo>
                  <a:pt x="0" y="0"/>
                </a:moveTo>
                <a:cubicBezTo>
                  <a:pt x="811212" y="776287"/>
                  <a:pt x="1622425" y="1552575"/>
                  <a:pt x="2428875" y="1552575"/>
                </a:cubicBezTo>
                <a:cubicBezTo>
                  <a:pt x="3235325" y="1552575"/>
                  <a:pt x="4037012" y="776287"/>
                  <a:pt x="483870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cs typeface="Arial" pitchFamily="34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1930400" y="3719513"/>
            <a:ext cx="693738" cy="185737"/>
          </a:xfrm>
          <a:custGeom>
            <a:avLst/>
            <a:gdLst>
              <a:gd name="connsiteX0" fmla="*/ 0 w 971550"/>
              <a:gd name="connsiteY0" fmla="*/ 9525 h 306388"/>
              <a:gd name="connsiteX1" fmla="*/ 476250 w 971550"/>
              <a:gd name="connsiteY1" fmla="*/ 304800 h 306388"/>
              <a:gd name="connsiteX2" fmla="*/ 971550 w 971550"/>
              <a:gd name="connsiteY2" fmla="*/ 0 h 30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550" h="306388">
                <a:moveTo>
                  <a:pt x="0" y="9525"/>
                </a:moveTo>
                <a:cubicBezTo>
                  <a:pt x="157162" y="157956"/>
                  <a:pt x="314325" y="306388"/>
                  <a:pt x="476250" y="304800"/>
                </a:cubicBezTo>
                <a:cubicBezTo>
                  <a:pt x="638175" y="303213"/>
                  <a:pt x="804862" y="151606"/>
                  <a:pt x="97155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cs typeface="Arial" pitchFamily="34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2965450" y="3719513"/>
            <a:ext cx="693738" cy="187325"/>
          </a:xfrm>
          <a:custGeom>
            <a:avLst/>
            <a:gdLst>
              <a:gd name="connsiteX0" fmla="*/ 0 w 971550"/>
              <a:gd name="connsiteY0" fmla="*/ 9525 h 306388"/>
              <a:gd name="connsiteX1" fmla="*/ 476250 w 971550"/>
              <a:gd name="connsiteY1" fmla="*/ 304800 h 306388"/>
              <a:gd name="connsiteX2" fmla="*/ 971550 w 971550"/>
              <a:gd name="connsiteY2" fmla="*/ 0 h 30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550" h="306388">
                <a:moveTo>
                  <a:pt x="0" y="9525"/>
                </a:moveTo>
                <a:cubicBezTo>
                  <a:pt x="157162" y="157956"/>
                  <a:pt x="314325" y="306388"/>
                  <a:pt x="476250" y="304800"/>
                </a:cubicBezTo>
                <a:cubicBezTo>
                  <a:pt x="638175" y="303213"/>
                  <a:pt x="804862" y="151606"/>
                  <a:pt x="97155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cs typeface="Arial" pitchFamily="34" charset="0"/>
            </a:endParaRPr>
          </a:p>
        </p:txBody>
      </p:sp>
      <p:sp>
        <p:nvSpPr>
          <p:cNvPr id="93" name="Freeform 92"/>
          <p:cNvSpPr/>
          <p:nvPr/>
        </p:nvSpPr>
        <p:spPr>
          <a:xfrm>
            <a:off x="711200" y="3719513"/>
            <a:ext cx="2068513" cy="463550"/>
          </a:xfrm>
          <a:custGeom>
            <a:avLst/>
            <a:gdLst>
              <a:gd name="connsiteX0" fmla="*/ 0 w 2895600"/>
              <a:gd name="connsiteY0" fmla="*/ 0 h 999490"/>
              <a:gd name="connsiteX1" fmla="*/ 1455420 w 2895600"/>
              <a:gd name="connsiteY1" fmla="*/ 998220 h 999490"/>
              <a:gd name="connsiteX2" fmla="*/ 2895600 w 2895600"/>
              <a:gd name="connsiteY2" fmla="*/ 7620 h 999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95600" h="999490">
                <a:moveTo>
                  <a:pt x="0" y="0"/>
                </a:moveTo>
                <a:cubicBezTo>
                  <a:pt x="486410" y="498475"/>
                  <a:pt x="972820" y="996950"/>
                  <a:pt x="1455420" y="998220"/>
                </a:cubicBezTo>
                <a:cubicBezTo>
                  <a:pt x="1938020" y="999490"/>
                  <a:pt x="2416810" y="503555"/>
                  <a:pt x="2895600" y="762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cs typeface="Arial" pitchFamily="34" charset="0"/>
            </a:endParaRPr>
          </a:p>
        </p:txBody>
      </p:sp>
      <p:sp>
        <p:nvSpPr>
          <p:cNvPr id="94" name="Freeform 93"/>
          <p:cNvSpPr/>
          <p:nvPr/>
        </p:nvSpPr>
        <p:spPr>
          <a:xfrm>
            <a:off x="1739900" y="3719513"/>
            <a:ext cx="2068513" cy="463550"/>
          </a:xfrm>
          <a:custGeom>
            <a:avLst/>
            <a:gdLst>
              <a:gd name="connsiteX0" fmla="*/ 0 w 2895600"/>
              <a:gd name="connsiteY0" fmla="*/ 0 h 1029970"/>
              <a:gd name="connsiteX1" fmla="*/ 1455420 w 2895600"/>
              <a:gd name="connsiteY1" fmla="*/ 1028700 h 1029970"/>
              <a:gd name="connsiteX2" fmla="*/ 2895600 w 2895600"/>
              <a:gd name="connsiteY2" fmla="*/ 7620 h 1029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95600" h="1029970">
                <a:moveTo>
                  <a:pt x="0" y="0"/>
                </a:moveTo>
                <a:cubicBezTo>
                  <a:pt x="486410" y="513715"/>
                  <a:pt x="972820" y="1027430"/>
                  <a:pt x="1455420" y="1028700"/>
                </a:cubicBezTo>
                <a:cubicBezTo>
                  <a:pt x="1938020" y="1029970"/>
                  <a:pt x="2416810" y="518795"/>
                  <a:pt x="2895600" y="762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cs typeface="Arial" pitchFamily="34" charset="0"/>
            </a:endParaRPr>
          </a:p>
        </p:txBody>
      </p:sp>
      <p:sp>
        <p:nvSpPr>
          <p:cNvPr id="54306" name="TextBox 171"/>
          <p:cNvSpPr txBox="1">
            <a:spLocks noChangeArrowheads="1"/>
          </p:cNvSpPr>
          <p:nvPr/>
        </p:nvSpPr>
        <p:spPr bwMode="auto">
          <a:xfrm>
            <a:off x="6540500" y="1989138"/>
            <a:ext cx="806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800">
                <a:ea typeface="宋体" panose="02010600030101010101" pitchFamily="2" charset="-122"/>
                <a:cs typeface="Arial" panose="020B0604020202020204" pitchFamily="34" charset="0"/>
              </a:rPr>
              <a:t>FPGA</a:t>
            </a:r>
          </a:p>
        </p:txBody>
      </p:sp>
      <p:sp>
        <p:nvSpPr>
          <p:cNvPr id="54307" name="TextBox 187"/>
          <p:cNvSpPr txBox="1">
            <a:spLocks noChangeArrowheads="1"/>
          </p:cNvSpPr>
          <p:nvPr/>
        </p:nvSpPr>
        <p:spPr bwMode="auto">
          <a:xfrm>
            <a:off x="7897813" y="1989138"/>
            <a:ext cx="806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en-US" altLang="zh-CN" sz="1800">
                <a:ea typeface="宋体" panose="02010600030101010101" pitchFamily="2" charset="-122"/>
                <a:cs typeface="Arial" panose="020B0604020202020204" pitchFamily="34" charset="0"/>
              </a:rPr>
              <a:t>FPGA</a:t>
            </a:r>
          </a:p>
        </p:txBody>
      </p:sp>
      <p:sp>
        <p:nvSpPr>
          <p:cNvPr id="54308" name="Rectangle 204"/>
          <p:cNvSpPr>
            <a:spLocks noChangeArrowheads="1"/>
          </p:cNvSpPr>
          <p:nvPr/>
        </p:nvSpPr>
        <p:spPr bwMode="auto">
          <a:xfrm>
            <a:off x="4933950" y="2290763"/>
            <a:ext cx="1171575" cy="84455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400">
              <a:cs typeface="Arial" panose="020B0604020202020204" pitchFamily="34" charset="0"/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5551488" y="2833688"/>
            <a:ext cx="492125" cy="241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0000"/>
              </a:lnSpc>
              <a:defRPr/>
            </a:pPr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4995863" y="2351088"/>
            <a:ext cx="1047750" cy="301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altLang="zh-CN" sz="1800">
                <a:solidFill>
                  <a:schemeClr val="tx1"/>
                </a:solidFill>
                <a:ea typeface="宋体" charset="-122"/>
                <a:cs typeface="Arial" charset="0"/>
              </a:rPr>
              <a:t>RAM</a:t>
            </a:r>
          </a:p>
        </p:txBody>
      </p:sp>
      <p:sp>
        <p:nvSpPr>
          <p:cNvPr id="222" name="Rectangle 221"/>
          <p:cNvSpPr/>
          <p:nvPr/>
        </p:nvSpPr>
        <p:spPr>
          <a:xfrm>
            <a:off x="4995863" y="2833688"/>
            <a:ext cx="493712" cy="241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0000"/>
              </a:lnSpc>
              <a:defRPr/>
            </a:pPr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cxnSp>
        <p:nvCxnSpPr>
          <p:cNvPr id="224" name="Straight Connector 223"/>
          <p:cNvCxnSpPr/>
          <p:nvPr/>
        </p:nvCxnSpPr>
        <p:spPr>
          <a:xfrm rot="10800000" flipV="1">
            <a:off x="4995863" y="2833688"/>
            <a:ext cx="493712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4995863" y="2833688"/>
            <a:ext cx="493712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314" name="Group 291"/>
          <p:cNvGrpSpPr>
            <a:grpSpLocks/>
          </p:cNvGrpSpPr>
          <p:nvPr/>
        </p:nvGrpSpPr>
        <p:grpSpPr bwMode="auto">
          <a:xfrm>
            <a:off x="5057775" y="2652713"/>
            <a:ext cx="925513" cy="177800"/>
            <a:chOff x="4724400" y="3733800"/>
            <a:chExt cx="1143000" cy="228600"/>
          </a:xfrm>
        </p:grpSpPr>
        <p:cxnSp>
          <p:nvCxnSpPr>
            <p:cNvPr id="212" name="Straight Connector 211"/>
            <p:cNvCxnSpPr/>
            <p:nvPr/>
          </p:nvCxnSpPr>
          <p:spPr>
            <a:xfrm rot="5400000">
              <a:off x="5066908" y="38481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4839485" y="38481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5400000">
              <a:off x="4610100" y="38481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5400000">
              <a:off x="5753100" y="38481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5400000">
              <a:off x="5523715" y="38481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5400000">
              <a:off x="5296292" y="3848100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3" name="Straight Connector 242"/>
          <p:cNvCxnSpPr/>
          <p:nvPr/>
        </p:nvCxnSpPr>
        <p:spPr>
          <a:xfrm rot="10800000" flipV="1">
            <a:off x="5551488" y="2833688"/>
            <a:ext cx="492125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5551488" y="2833688"/>
            <a:ext cx="492125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17" name="Rectangle 245"/>
          <p:cNvSpPr>
            <a:spLocks noChangeArrowheads="1"/>
          </p:cNvSpPr>
          <p:nvPr/>
        </p:nvSpPr>
        <p:spPr bwMode="auto">
          <a:xfrm>
            <a:off x="6291263" y="2290763"/>
            <a:ext cx="1171575" cy="84455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400">
              <a:cs typeface="Arial" panose="020B0604020202020204" pitchFamily="34" charset="0"/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6907213" y="2833688"/>
            <a:ext cx="493712" cy="241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0000"/>
              </a:lnSpc>
              <a:defRPr/>
            </a:pPr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6353175" y="2833688"/>
            <a:ext cx="493713" cy="241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0000"/>
              </a:lnSpc>
              <a:defRPr/>
            </a:pPr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cxnSp>
        <p:nvCxnSpPr>
          <p:cNvPr id="253" name="Straight Connector 252"/>
          <p:cNvCxnSpPr/>
          <p:nvPr/>
        </p:nvCxnSpPr>
        <p:spPr>
          <a:xfrm rot="10800000" flipV="1">
            <a:off x="6353175" y="2833688"/>
            <a:ext cx="493713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6353175" y="2833688"/>
            <a:ext cx="493713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 rot="10800000" flipV="1">
            <a:off x="6907213" y="2833688"/>
            <a:ext cx="493712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6907213" y="2833688"/>
            <a:ext cx="493712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Rounded Rectangle 259"/>
          <p:cNvSpPr/>
          <p:nvPr/>
        </p:nvSpPr>
        <p:spPr>
          <a:xfrm>
            <a:off x="6353175" y="2351088"/>
            <a:ext cx="1047750" cy="3016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altLang="zh-CN" sz="1800">
                <a:solidFill>
                  <a:schemeClr val="tx1"/>
                </a:solidFill>
                <a:ea typeface="宋体" charset="-122"/>
                <a:cs typeface="Arial" charset="0"/>
              </a:rPr>
              <a:t>Logic</a:t>
            </a:r>
          </a:p>
        </p:txBody>
      </p:sp>
      <p:sp>
        <p:nvSpPr>
          <p:cNvPr id="54325" name="Rectangle 260"/>
          <p:cNvSpPr>
            <a:spLocks noChangeArrowheads="1"/>
          </p:cNvSpPr>
          <p:nvPr/>
        </p:nvSpPr>
        <p:spPr bwMode="auto">
          <a:xfrm>
            <a:off x="7648575" y="2290763"/>
            <a:ext cx="1171575" cy="84455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zh-CN" altLang="en-US" sz="160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8264525" y="2833688"/>
            <a:ext cx="493713" cy="241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0000"/>
              </a:lnSpc>
              <a:defRPr/>
            </a:pPr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7710488" y="2833688"/>
            <a:ext cx="492125" cy="241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0000"/>
              </a:lnSpc>
              <a:defRPr/>
            </a:pPr>
            <a:endParaRPr lang="en-US" sz="1400">
              <a:solidFill>
                <a:schemeClr val="tx1"/>
              </a:solidFill>
              <a:cs typeface="Arial" charset="0"/>
            </a:endParaRPr>
          </a:p>
        </p:txBody>
      </p:sp>
      <p:cxnSp>
        <p:nvCxnSpPr>
          <p:cNvPr id="267" name="Straight Connector 266"/>
          <p:cNvCxnSpPr/>
          <p:nvPr/>
        </p:nvCxnSpPr>
        <p:spPr>
          <a:xfrm rot="10800000" flipV="1">
            <a:off x="7710488" y="2833688"/>
            <a:ext cx="492125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7710488" y="2833688"/>
            <a:ext cx="492125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330" name="Group 319"/>
          <p:cNvGrpSpPr>
            <a:grpSpLocks/>
          </p:cNvGrpSpPr>
          <p:nvPr/>
        </p:nvGrpSpPr>
        <p:grpSpPr bwMode="auto">
          <a:xfrm>
            <a:off x="6415088" y="2652713"/>
            <a:ext cx="2281237" cy="185737"/>
            <a:chOff x="6400800" y="3733800"/>
            <a:chExt cx="2819400" cy="228600"/>
          </a:xfrm>
        </p:grpSpPr>
        <p:cxnSp>
          <p:nvCxnSpPr>
            <p:cNvPr id="248" name="Straight Connector 247"/>
            <p:cNvCxnSpPr/>
            <p:nvPr/>
          </p:nvCxnSpPr>
          <p:spPr>
            <a:xfrm rot="5400000">
              <a:off x="6743646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5400000">
              <a:off x="6516053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6286499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5400000">
              <a:off x="7430347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>
            <a:xfrm rot="5400000">
              <a:off x="7200794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5400000">
              <a:off x="6973201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>
            <a:xfrm rot="5400000">
              <a:off x="8419198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5400000">
              <a:off x="8191605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5400000">
              <a:off x="7962051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/>
          </p:nvCxnSpPr>
          <p:spPr>
            <a:xfrm rot="5400000">
              <a:off x="9105899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8876345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5400000">
              <a:off x="8648753" y="3848101"/>
              <a:ext cx="228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2" name="Straight Connector 271"/>
          <p:cNvCxnSpPr/>
          <p:nvPr/>
        </p:nvCxnSpPr>
        <p:spPr>
          <a:xfrm rot="10800000" flipV="1">
            <a:off x="8264525" y="2833688"/>
            <a:ext cx="493713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8264525" y="2833688"/>
            <a:ext cx="493713" cy="241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Rounded Rectangle 273"/>
          <p:cNvSpPr/>
          <p:nvPr/>
        </p:nvSpPr>
        <p:spPr>
          <a:xfrm>
            <a:off x="7710488" y="2351088"/>
            <a:ext cx="1047750" cy="3016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altLang="zh-CN" sz="1800">
                <a:solidFill>
                  <a:schemeClr val="tx1"/>
                </a:solidFill>
                <a:ea typeface="宋体" charset="-122"/>
                <a:cs typeface="Arial" charset="0"/>
              </a:rPr>
              <a:t>Logic</a:t>
            </a:r>
          </a:p>
        </p:txBody>
      </p:sp>
      <p:sp>
        <p:nvSpPr>
          <p:cNvPr id="54334" name="Rectangle 274"/>
          <p:cNvSpPr>
            <a:spLocks noChangeArrowheads="1"/>
          </p:cNvSpPr>
          <p:nvPr/>
        </p:nvSpPr>
        <p:spPr bwMode="auto">
          <a:xfrm>
            <a:off x="4995863" y="3738563"/>
            <a:ext cx="1047750" cy="72390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400">
              <a:cs typeface="Arial" panose="020B0604020202020204" pitchFamily="34" charset="0"/>
            </a:endParaRPr>
          </a:p>
        </p:txBody>
      </p:sp>
      <p:sp>
        <p:nvSpPr>
          <p:cNvPr id="54335" name="Rectangle 275"/>
          <p:cNvSpPr>
            <a:spLocks noChangeArrowheads="1"/>
          </p:cNvSpPr>
          <p:nvPr/>
        </p:nvSpPr>
        <p:spPr bwMode="auto">
          <a:xfrm>
            <a:off x="6353175" y="3738563"/>
            <a:ext cx="1047750" cy="72390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400">
              <a:cs typeface="Arial" panose="020B0604020202020204" pitchFamily="34" charset="0"/>
            </a:endParaRPr>
          </a:p>
        </p:txBody>
      </p:sp>
      <p:sp>
        <p:nvSpPr>
          <p:cNvPr id="54336" name="Rectangle 276"/>
          <p:cNvSpPr>
            <a:spLocks noChangeArrowheads="1"/>
          </p:cNvSpPr>
          <p:nvPr/>
        </p:nvSpPr>
        <p:spPr bwMode="auto">
          <a:xfrm>
            <a:off x="7710488" y="3738563"/>
            <a:ext cx="1047750" cy="723900"/>
          </a:xfrm>
          <a:prstGeom prst="rect">
            <a:avLst/>
          </a:prstGeom>
          <a:solidFill>
            <a:srgbClr val="DDDDDD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de-DE" altLang="de-DE" sz="1400">
              <a:cs typeface="Arial" panose="020B0604020202020204" pitchFamily="34" charset="0"/>
            </a:endParaRPr>
          </a:p>
        </p:txBody>
      </p:sp>
      <p:cxnSp>
        <p:nvCxnSpPr>
          <p:cNvPr id="283" name="Straight Connector 282"/>
          <p:cNvCxnSpPr/>
          <p:nvPr/>
        </p:nvCxnSpPr>
        <p:spPr>
          <a:xfrm rot="10800000" flipV="1">
            <a:off x="4995863" y="3738563"/>
            <a:ext cx="1047750" cy="723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4995863" y="3738563"/>
            <a:ext cx="1047750" cy="723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/>
          <p:nvPr/>
        </p:nvCxnSpPr>
        <p:spPr>
          <a:xfrm rot="10800000" flipV="1">
            <a:off x="6353175" y="3738563"/>
            <a:ext cx="1047750" cy="723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/>
          <p:nvPr/>
        </p:nvCxnSpPr>
        <p:spPr>
          <a:xfrm>
            <a:off x="6353175" y="3738563"/>
            <a:ext cx="1047750" cy="723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 rot="10800000" flipV="1">
            <a:off x="7710488" y="3738563"/>
            <a:ext cx="1047750" cy="723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/>
          <p:nvPr/>
        </p:nvCxnSpPr>
        <p:spPr>
          <a:xfrm>
            <a:off x="7710488" y="3738563"/>
            <a:ext cx="1047750" cy="723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/>
          <p:nvPr/>
        </p:nvCxnSpPr>
        <p:spPr>
          <a:xfrm rot="16200000" flipH="1">
            <a:off x="4775994" y="3367881"/>
            <a:ext cx="663575" cy="809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/>
          <p:cNvCxnSpPr/>
          <p:nvPr/>
        </p:nvCxnSpPr>
        <p:spPr>
          <a:xfrm rot="5400000">
            <a:off x="5126832" y="3247231"/>
            <a:ext cx="658812" cy="3206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/>
          <p:nvPr/>
        </p:nvCxnSpPr>
        <p:spPr>
          <a:xfrm rot="10800000" flipV="1">
            <a:off x="5440363" y="3074988"/>
            <a:ext cx="976312" cy="6683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/>
          <p:cNvCxnSpPr/>
          <p:nvPr/>
        </p:nvCxnSpPr>
        <p:spPr>
          <a:xfrm rot="10800000" flipV="1">
            <a:off x="5599113" y="3078163"/>
            <a:ext cx="1381125" cy="66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/>
          <p:cNvCxnSpPr/>
          <p:nvPr/>
        </p:nvCxnSpPr>
        <p:spPr>
          <a:xfrm rot="10800000" flipV="1">
            <a:off x="5756275" y="3078163"/>
            <a:ext cx="2025650" cy="6556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/>
          <p:cNvCxnSpPr/>
          <p:nvPr/>
        </p:nvCxnSpPr>
        <p:spPr>
          <a:xfrm rot="10800000" flipV="1">
            <a:off x="5897563" y="3073400"/>
            <a:ext cx="2433637" cy="6619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/>
          <p:cNvCxnSpPr>
            <a:stCxn id="222" idx="2"/>
          </p:cNvCxnSpPr>
          <p:nvPr/>
        </p:nvCxnSpPr>
        <p:spPr>
          <a:xfrm rot="16200000" flipH="1">
            <a:off x="5540376" y="2790825"/>
            <a:ext cx="666750" cy="12604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/>
          <p:cNvCxnSpPr>
            <a:stCxn id="208" idx="2"/>
          </p:cNvCxnSpPr>
          <p:nvPr/>
        </p:nvCxnSpPr>
        <p:spPr>
          <a:xfrm rot="16200000" flipH="1">
            <a:off x="5896769" y="2988469"/>
            <a:ext cx="660400" cy="8588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/>
          <p:cNvCxnSpPr>
            <a:stCxn id="252" idx="2"/>
          </p:cNvCxnSpPr>
          <p:nvPr/>
        </p:nvCxnSpPr>
        <p:spPr>
          <a:xfrm rot="16200000" flipH="1">
            <a:off x="6370638" y="3317875"/>
            <a:ext cx="660400" cy="2000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/>
          <p:cNvCxnSpPr>
            <a:endCxn id="247" idx="2"/>
          </p:cNvCxnSpPr>
          <p:nvPr/>
        </p:nvCxnSpPr>
        <p:spPr>
          <a:xfrm rot="5400000" flipH="1" flipV="1">
            <a:off x="6722269" y="3321844"/>
            <a:ext cx="666750" cy="198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/>
          <p:cNvCxnSpPr>
            <a:endCxn id="266" idx="2"/>
          </p:cNvCxnSpPr>
          <p:nvPr/>
        </p:nvCxnSpPr>
        <p:spPr>
          <a:xfrm flipV="1">
            <a:off x="7108825" y="3087688"/>
            <a:ext cx="847725" cy="6588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>
            <a:endCxn id="262" idx="2"/>
          </p:cNvCxnSpPr>
          <p:nvPr/>
        </p:nvCxnSpPr>
        <p:spPr>
          <a:xfrm flipV="1">
            <a:off x="7245350" y="3087688"/>
            <a:ext cx="1266825" cy="66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/>
          <p:cNvCxnSpPr/>
          <p:nvPr/>
        </p:nvCxnSpPr>
        <p:spPr>
          <a:xfrm rot="5400000" flipH="1" flipV="1">
            <a:off x="8322469" y="3363119"/>
            <a:ext cx="663575" cy="90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Straight Connector 382"/>
          <p:cNvCxnSpPr/>
          <p:nvPr/>
        </p:nvCxnSpPr>
        <p:spPr>
          <a:xfrm rot="16200000" flipV="1">
            <a:off x="7973219" y="3244056"/>
            <a:ext cx="655638" cy="3206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 rot="10800000">
            <a:off x="7337425" y="3074988"/>
            <a:ext cx="973138" cy="6715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/>
          <p:nvPr/>
        </p:nvCxnSpPr>
        <p:spPr>
          <a:xfrm rot="10800000">
            <a:off x="6781800" y="3078163"/>
            <a:ext cx="1381125" cy="6635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 rot="10800000">
            <a:off x="5988050" y="3082925"/>
            <a:ext cx="2017713" cy="6556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/>
          <p:cNvCxnSpPr/>
          <p:nvPr/>
        </p:nvCxnSpPr>
        <p:spPr>
          <a:xfrm rot="10800000">
            <a:off x="5422900" y="3078163"/>
            <a:ext cx="2438400" cy="6572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61" name="TextBox 402"/>
          <p:cNvSpPr txBox="1">
            <a:spLocks noChangeArrowheads="1"/>
          </p:cNvSpPr>
          <p:nvPr/>
        </p:nvSpPr>
        <p:spPr bwMode="auto">
          <a:xfrm>
            <a:off x="331788" y="5157788"/>
            <a:ext cx="3694112" cy="6096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>
                <a:ea typeface="宋体" panose="02010600030101010101" pitchFamily="2" charset="-122"/>
              </a:rPr>
              <a:t>Reconfigurable system with multiple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FPGA and FPIC devices </a:t>
            </a:r>
          </a:p>
        </p:txBody>
      </p:sp>
      <p:sp>
        <p:nvSpPr>
          <p:cNvPr id="54362" name="TextBox 403"/>
          <p:cNvSpPr txBox="1">
            <a:spLocks noChangeArrowheads="1"/>
          </p:cNvSpPr>
          <p:nvPr/>
        </p:nvSpPr>
        <p:spPr bwMode="auto">
          <a:xfrm>
            <a:off x="4933950" y="5157788"/>
            <a:ext cx="4105275" cy="6096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>
                <a:ea typeface="宋体" panose="02010600030101010101" pitchFamily="2" charset="-122"/>
              </a:rPr>
              <a:t>Mapping of a typical system architecture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onto multiple FPGAs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EB801A-24B4-4C14-8084-292551C4A45D}" type="slidenum">
              <a:rPr lang="en-US" altLang="de-DE" sz="1000">
                <a:solidFill>
                  <a:srgbClr val="C0C0C0"/>
                </a:solidFill>
              </a:rPr>
              <a:pPr/>
              <a:t>53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Summary of Chapter 2 </a:t>
            </a:r>
          </a:p>
        </p:txBody>
      </p:sp>
      <p:sp>
        <p:nvSpPr>
          <p:cNvPr id="659564" name="Rectangle 108"/>
          <p:cNvSpPr>
            <a:spLocks noGrp="1" noChangeArrowheads="1"/>
          </p:cNvSpPr>
          <p:nvPr>
            <p:ph type="body" idx="1"/>
          </p:nvPr>
        </p:nvSpPr>
        <p:spPr>
          <a:xfrm>
            <a:off x="608013" y="981075"/>
            <a:ext cx="8015287" cy="5616575"/>
          </a:xfrm>
          <a:noFill/>
        </p:spPr>
        <p:txBody>
          <a:bodyPr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Circuit netlists can be represented by graphs </a:t>
            </a:r>
            <a:endParaRPr lang="en-US" altLang="zh-CN" sz="600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6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Partitioning a graph means assigning nodes to disjoint partitions </a:t>
            </a:r>
          </a:p>
          <a:p>
            <a:pPr marL="588963" lvl="1" indent="-304800" defTabSz="849313">
              <a:spcBef>
                <a:spcPct val="2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Total size of each partition (number/area of nodes) is limited </a:t>
            </a:r>
          </a:p>
          <a:p>
            <a:pPr marL="588963" lvl="1" indent="-304800" defTabSz="849313">
              <a:spcBef>
                <a:spcPct val="2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Objective: minimize the number connections between partitions </a:t>
            </a:r>
          </a:p>
          <a:p>
            <a:pPr marL="323850" indent="-323850" defTabSz="849313">
              <a:spcBef>
                <a:spcPct val="6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Basic partitioning algorithms </a:t>
            </a:r>
          </a:p>
          <a:p>
            <a:pPr marL="588963" lvl="1" indent="-304800" defTabSz="849313">
              <a:spcBef>
                <a:spcPct val="2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Move-based, move are organized into passes </a:t>
            </a:r>
          </a:p>
          <a:p>
            <a:pPr marL="588963" lvl="1" indent="-304800" defTabSz="849313">
              <a:spcBef>
                <a:spcPct val="2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KL swaps pairs of nodes from different partitions </a:t>
            </a:r>
          </a:p>
          <a:p>
            <a:pPr marL="588963" lvl="1" indent="-304800" defTabSz="849313">
              <a:spcBef>
                <a:spcPct val="2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FM re-assigns one node at a time </a:t>
            </a:r>
          </a:p>
          <a:p>
            <a:pPr marL="588963" lvl="1" indent="-304800" defTabSz="849313">
              <a:spcBef>
                <a:spcPct val="2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FM is faster, usually more successful </a:t>
            </a:r>
          </a:p>
          <a:p>
            <a:pPr marL="323850" indent="-323850" defTabSz="849313">
              <a:spcBef>
                <a:spcPct val="6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Multilevel partitioning </a:t>
            </a:r>
          </a:p>
          <a:p>
            <a:pPr marL="588963" lvl="1" indent="-304800" defTabSz="849313">
              <a:spcBef>
                <a:spcPct val="2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Clustering </a:t>
            </a:r>
          </a:p>
          <a:p>
            <a:pPr marL="588963" lvl="1" indent="-304800" defTabSz="849313">
              <a:spcBef>
                <a:spcPct val="2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FM partitioning </a:t>
            </a:r>
          </a:p>
          <a:p>
            <a:pPr marL="588963" lvl="1" indent="-304800" defTabSz="849313">
              <a:spcBef>
                <a:spcPct val="2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Refinement (also uses FM partitioning) </a:t>
            </a:r>
          </a:p>
          <a:p>
            <a:pPr marL="323850" indent="-323850" defTabSz="849313">
              <a:spcBef>
                <a:spcPct val="6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Application: system partitioning into FPGAs </a:t>
            </a:r>
          </a:p>
          <a:p>
            <a:pPr marL="588963" lvl="1" indent="-304800" defTabSz="849313">
              <a:spcBef>
                <a:spcPct val="20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Each FPGA is represented by a partition </a:t>
            </a:r>
            <a:endParaRPr lang="de-DE" altLang="de-DE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9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59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59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59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59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59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59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59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595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595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595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595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595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595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6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5956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82981C-23F9-4B18-82A7-ECBD6617B3DD}" type="slidenum">
              <a:rPr lang="en-US" altLang="de-DE" sz="1000">
                <a:solidFill>
                  <a:srgbClr val="C0C0C0"/>
                </a:solidFill>
              </a:rPr>
              <a:pPr/>
              <a:t>6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717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2.3	Optimization Goals</a:t>
            </a:r>
          </a:p>
        </p:txBody>
      </p:sp>
      <p:sp>
        <p:nvSpPr>
          <p:cNvPr id="7172" name="Rectangle 7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Given a graph </a:t>
            </a:r>
            <a:r>
              <a:rPr lang="en-US" altLang="zh-CN" i="1" smtClean="0">
                <a:ea typeface="宋体" panose="02010600030101010101" pitchFamily="2" charset="-122"/>
              </a:rPr>
              <a:t>G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V,E</a:t>
            </a:r>
            <a:r>
              <a:rPr lang="en-US" altLang="zh-CN" smtClean="0">
                <a:ea typeface="宋体" panose="02010600030101010101" pitchFamily="2" charset="-122"/>
              </a:rPr>
              <a:t>) with |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| nodes and |</a:t>
            </a:r>
            <a:r>
              <a:rPr lang="en-US" altLang="zh-CN" i="1" smtClean="0">
                <a:ea typeface="宋体" panose="02010600030101010101" pitchFamily="2" charset="-122"/>
              </a:rPr>
              <a:t>E</a:t>
            </a:r>
            <a:r>
              <a:rPr lang="en-US" altLang="zh-CN" smtClean="0">
                <a:ea typeface="宋体" panose="02010600030101010101" pitchFamily="2" charset="-122"/>
              </a:rPr>
              <a:t>| edges where each node 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  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 and each edge </a:t>
            </a:r>
            <a:r>
              <a:rPr lang="en-US" altLang="zh-CN" i="1" smtClean="0">
                <a:ea typeface="宋体" panose="02010600030101010101" pitchFamily="2" charset="-122"/>
              </a:rPr>
              <a:t>e</a:t>
            </a:r>
            <a:r>
              <a:rPr lang="en-US" altLang="zh-CN" smtClean="0">
                <a:ea typeface="宋体" panose="02010600030101010101" pitchFamily="2" charset="-122"/>
              </a:rPr>
              <a:t>  </a:t>
            </a:r>
            <a:r>
              <a:rPr lang="en-US" altLang="zh-CN" i="1" smtClean="0">
                <a:ea typeface="宋体" panose="02010600030101010101" pitchFamily="2" charset="-122"/>
              </a:rPr>
              <a:t>E</a:t>
            </a:r>
            <a:r>
              <a:rPr lang="en-US" altLang="zh-CN" smtClean="0">
                <a:ea typeface="宋体" panose="02010600030101010101" pitchFamily="2" charset="-122"/>
              </a:rPr>
              <a:t>.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Each node has area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) and each edge has cost or weight </a:t>
            </a:r>
            <a:r>
              <a:rPr lang="en-US" altLang="zh-CN" i="1" smtClean="0">
                <a:ea typeface="宋体" panose="02010600030101010101" pitchFamily="2" charset="-122"/>
              </a:rPr>
              <a:t>w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e</a:t>
            </a:r>
            <a:r>
              <a:rPr lang="en-US" altLang="zh-CN" smtClean="0">
                <a:ea typeface="宋体" panose="02010600030101010101" pitchFamily="2" charset="-122"/>
              </a:rPr>
              <a:t>).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The objective is to divide the graph </a:t>
            </a:r>
            <a:r>
              <a:rPr lang="en-US" altLang="zh-CN" i="1" smtClean="0">
                <a:ea typeface="宋体" panose="02010600030101010101" pitchFamily="2" charset="-122"/>
              </a:rPr>
              <a:t>G</a:t>
            </a:r>
            <a:r>
              <a:rPr lang="en-US" altLang="zh-CN" smtClean="0">
                <a:ea typeface="宋体" panose="02010600030101010101" pitchFamily="2" charset="-122"/>
              </a:rPr>
              <a:t> into </a:t>
            </a:r>
            <a:r>
              <a:rPr lang="en-US" altLang="zh-CN" i="1" smtClean="0">
                <a:ea typeface="宋体" panose="02010600030101010101" pitchFamily="2" charset="-122"/>
              </a:rPr>
              <a:t>k</a:t>
            </a:r>
            <a:r>
              <a:rPr lang="en-US" altLang="zh-CN" smtClean="0">
                <a:ea typeface="宋体" panose="02010600030101010101" pitchFamily="2" charset="-122"/>
              </a:rPr>
              <a:t> disjoint subgraphs such that all optimization goals are achieved and all original edge relations are respected.</a:t>
            </a:r>
            <a:r>
              <a:rPr lang="de-DE" altLang="de-DE" smtClean="0"/>
              <a:t> </a:t>
            </a: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9C5652-C86E-4331-A6D9-638566E14A50}" type="slidenum">
              <a:rPr lang="en-US" altLang="de-DE" sz="1000">
                <a:solidFill>
                  <a:srgbClr val="C0C0C0"/>
                </a:solidFill>
              </a:rPr>
              <a:pPr/>
              <a:t>7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819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2.3	Optimization Goals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In detail, what are the optimization goals?</a:t>
            </a:r>
          </a:p>
          <a:p>
            <a:pPr lvl="1"/>
            <a:r>
              <a:rPr lang="en-US" altLang="zh-CN" smtClean="0">
                <a:ea typeface="宋体" panose="02010600030101010101" pitchFamily="2" charset="-122"/>
              </a:rPr>
              <a:t>Number of connections between partitions is minimized</a:t>
            </a:r>
          </a:p>
          <a:p>
            <a:pPr lvl="1"/>
            <a:r>
              <a:rPr lang="en-US" altLang="zh-CN" smtClean="0">
                <a:ea typeface="宋体" panose="02010600030101010101" pitchFamily="2" charset="-122"/>
              </a:rPr>
              <a:t>Each partition meets all design constraints (size, number of external connections..) </a:t>
            </a:r>
          </a:p>
          <a:p>
            <a:pPr lvl="1"/>
            <a:r>
              <a:rPr lang="en-US" altLang="zh-CN" smtClean="0">
                <a:ea typeface="宋体" panose="02010600030101010101" pitchFamily="2" charset="-122"/>
              </a:rPr>
              <a:t>Balance every partition as well as possible</a:t>
            </a: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r>
              <a:rPr lang="en-US" altLang="zh-CN" smtClean="0">
                <a:ea typeface="宋体" panose="02010600030101010101" pitchFamily="2" charset="-122"/>
              </a:rPr>
              <a:t>How can we meet these goals?</a:t>
            </a:r>
          </a:p>
          <a:p>
            <a:pPr lvl="1"/>
            <a:r>
              <a:rPr lang="en-US" altLang="zh-CN" smtClean="0">
                <a:ea typeface="宋体" panose="02010600030101010101" pitchFamily="2" charset="-122"/>
              </a:rPr>
              <a:t>Unfortunately, this problem is NP-hard</a:t>
            </a:r>
          </a:p>
          <a:p>
            <a:pPr lvl="1"/>
            <a:r>
              <a:rPr lang="en-US" altLang="zh-CN" smtClean="0">
                <a:ea typeface="宋体" panose="02010600030101010101" pitchFamily="2" charset="-122"/>
              </a:rPr>
              <a:t>Efficient heuristics are developed in the 1970s and 1980s.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   They are high quality and in low-order polynomial time.</a:t>
            </a:r>
          </a:p>
          <a:p>
            <a:pPr lvl="1"/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8197" name="Slide Number Placeholder 3"/>
          <p:cNvSpPr txBox="1">
            <a:spLocks noGrp="1"/>
          </p:cNvSpPr>
          <p:nvPr/>
        </p:nvSpPr>
        <p:spPr bwMode="auto">
          <a:xfrm>
            <a:off x="7910513" y="6473825"/>
            <a:ext cx="108108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979B4310-1EFB-414A-8ED3-9878C1130C94}" type="slidenum">
              <a:rPr lang="en-US" altLang="de-DE" sz="1000">
                <a:solidFill>
                  <a:srgbClr val="C0C0C0"/>
                </a:solidFill>
              </a:rPr>
              <a:pPr algn="r">
                <a:lnSpc>
                  <a:spcPct val="100000"/>
                </a:lnSpc>
              </a:pPr>
              <a:t>7</a:t>
            </a:fld>
            <a:endParaRPr lang="en-US" altLang="de-DE" sz="1000">
              <a:solidFill>
                <a:srgbClr val="C0C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22D7A1-BA09-48D2-8327-6A730AC9794C}" type="slidenum">
              <a:rPr lang="en-US" altLang="de-DE" sz="1000">
                <a:solidFill>
                  <a:srgbClr val="C0C0C0"/>
                </a:solidFill>
              </a:rPr>
              <a:pPr/>
              <a:t>8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Chapter 2 – Netlist and System Partitioning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341438"/>
            <a:ext cx="8193087" cy="5032375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2.1	Introduction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2.2	Terminology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2.3	Optimization Goals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2.4	Partitioning Algorithms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    2.4.1  Kernighan-Lin (KL) Algorithm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    2.4.2  Extensions of the Kernighan-Lin Algorithm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    2.4.3  Fiduccia-Mattheyses (FM) Algorithm</a:t>
            </a:r>
            <a:endParaRPr lang="en-US" altLang="zh-CN" sz="800" smtClean="0">
              <a:ea typeface="宋体" panose="02010600030101010101" pitchFamily="2" charset="-122"/>
            </a:endParaRP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2.5	Framework for Multilevel Partitioning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    2.5.1  Clustering</a:t>
            </a:r>
          </a:p>
          <a:p>
            <a:pPr lvl="1" indent="0">
              <a:lnSpc>
                <a:spcPct val="100000"/>
              </a:lnSpc>
              <a:spcBef>
                <a:spcPct val="20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    2.5.2  Multilevel Partitioning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2.6	System Partitioning onto Multiple FPGAs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endParaRPr lang="de-DE" altLang="de-DE" smtClean="0">
              <a:solidFill>
                <a:srgbClr val="C0C0C0"/>
              </a:solidFill>
            </a:endParaRPr>
          </a:p>
        </p:txBody>
      </p:sp>
      <p:sp>
        <p:nvSpPr>
          <p:cNvPr id="9221" name="Line 4"/>
          <p:cNvSpPr>
            <a:spLocks noChangeShapeType="1"/>
          </p:cNvSpPr>
          <p:nvPr/>
        </p:nvSpPr>
        <p:spPr bwMode="auto">
          <a:xfrm>
            <a:off x="249238" y="2708275"/>
            <a:ext cx="411162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191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00A95-CACD-4AD5-9EFC-E95C3F56517B}" type="slidenum">
              <a:rPr lang="en-US" altLang="de-DE" sz="1000">
                <a:solidFill>
                  <a:srgbClr val="C0C0C0"/>
                </a:solidFill>
              </a:rPr>
              <a:pPr/>
              <a:t>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08013" y="1446213"/>
            <a:ext cx="8080375" cy="103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2000"/>
              </a:lnSpc>
              <a:spcBef>
                <a:spcPct val="50000"/>
              </a:spcBef>
            </a:pPr>
            <a:r>
              <a:rPr lang="en-US" altLang="zh-CN">
                <a:ea typeface="宋体" panose="02010600030101010101" pitchFamily="2" charset="-122"/>
              </a:rPr>
              <a:t>Given: A graph with 2</a:t>
            </a:r>
            <a:r>
              <a:rPr lang="en-US" altLang="zh-CN" i="1">
                <a:ea typeface="宋体" panose="02010600030101010101" pitchFamily="2" charset="-122"/>
              </a:rPr>
              <a:t>n</a:t>
            </a:r>
            <a:r>
              <a:rPr lang="en-US" altLang="zh-CN">
                <a:ea typeface="宋体" panose="02010600030101010101" pitchFamily="2" charset="-122"/>
              </a:rPr>
              <a:t> nodes where each node has the same weight.</a:t>
            </a:r>
            <a:endParaRPr lang="de-DE" altLang="de-DE"/>
          </a:p>
          <a:p>
            <a:pPr algn="l">
              <a:lnSpc>
                <a:spcPct val="102000"/>
              </a:lnSpc>
              <a:spcBef>
                <a:spcPct val="50000"/>
              </a:spcBef>
            </a:pPr>
            <a:r>
              <a:rPr lang="en-US" altLang="zh-CN">
                <a:ea typeface="宋体" panose="02010600030101010101" pitchFamily="2" charset="-122"/>
              </a:rPr>
              <a:t>Goal: A partition (division) of the graph into two disjoint subsets </a:t>
            </a:r>
            <a:r>
              <a:rPr lang="en-US" altLang="zh-CN" i="1">
                <a:ea typeface="宋体" panose="02010600030101010101" pitchFamily="2" charset="-122"/>
              </a:rPr>
              <a:t>A</a:t>
            </a:r>
            <a:r>
              <a:rPr lang="en-US" altLang="zh-CN">
                <a:ea typeface="宋体" panose="02010600030101010101" pitchFamily="2" charset="-122"/>
              </a:rPr>
              <a:t> and </a:t>
            </a:r>
            <a:r>
              <a:rPr lang="en-US" altLang="zh-CN" i="1">
                <a:ea typeface="宋体" panose="02010600030101010101" pitchFamily="2" charset="-122"/>
              </a:rPr>
              <a:t>B</a:t>
            </a:r>
            <a:r>
              <a:rPr lang="en-US" altLang="zh-CN">
                <a:ea typeface="宋体" panose="02010600030101010101" pitchFamily="2" charset="-122"/>
              </a:rPr>
              <a:t> with minimum cut cost and 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|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A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| = |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B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| = </a:t>
            </a:r>
            <a:r>
              <a:rPr lang="en-US" altLang="zh-CN" i="1">
                <a:ea typeface="宋体" panose="02010600030101010101" pitchFamily="2" charset="-122"/>
                <a:sym typeface="Symbol" panose="05050102010706020507" pitchFamily="18" charset="2"/>
              </a:rPr>
              <a:t>n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555012" name="Line 4"/>
          <p:cNvSpPr>
            <a:spLocks noChangeAspect="1" noChangeShapeType="1"/>
          </p:cNvSpPr>
          <p:nvPr/>
        </p:nvSpPr>
        <p:spPr bwMode="auto">
          <a:xfrm>
            <a:off x="3716338" y="46958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13" name="Line 5"/>
          <p:cNvSpPr>
            <a:spLocks noChangeAspect="1" noChangeShapeType="1"/>
          </p:cNvSpPr>
          <p:nvPr/>
        </p:nvSpPr>
        <p:spPr bwMode="auto">
          <a:xfrm>
            <a:off x="3721100" y="3632200"/>
            <a:ext cx="0" cy="544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14" name="Line 6"/>
          <p:cNvSpPr>
            <a:spLocks noChangeAspect="1" noChangeShapeType="1"/>
          </p:cNvSpPr>
          <p:nvPr/>
        </p:nvSpPr>
        <p:spPr bwMode="auto">
          <a:xfrm>
            <a:off x="3086100" y="470217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15" name="Line 7"/>
          <p:cNvSpPr>
            <a:spLocks noChangeAspect="1" noChangeShapeType="1"/>
          </p:cNvSpPr>
          <p:nvPr/>
        </p:nvSpPr>
        <p:spPr bwMode="auto">
          <a:xfrm>
            <a:off x="3086100" y="3649663"/>
            <a:ext cx="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16" name="Line 8"/>
          <p:cNvSpPr>
            <a:spLocks noChangeAspect="1" noChangeShapeType="1"/>
          </p:cNvSpPr>
          <p:nvPr/>
        </p:nvSpPr>
        <p:spPr bwMode="auto">
          <a:xfrm flipH="1">
            <a:off x="3132138" y="4202113"/>
            <a:ext cx="574675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17" name="Line 9"/>
          <p:cNvSpPr>
            <a:spLocks noChangeAspect="1" noChangeShapeType="1"/>
          </p:cNvSpPr>
          <p:nvPr/>
        </p:nvSpPr>
        <p:spPr bwMode="auto">
          <a:xfrm flipH="1">
            <a:off x="3117850" y="4767263"/>
            <a:ext cx="576263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18" name="Line 10"/>
          <p:cNvSpPr>
            <a:spLocks noChangeAspect="1" noChangeShapeType="1"/>
          </p:cNvSpPr>
          <p:nvPr/>
        </p:nvSpPr>
        <p:spPr bwMode="auto">
          <a:xfrm flipH="1">
            <a:off x="3108325" y="3689350"/>
            <a:ext cx="574675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19" name="Line 11"/>
          <p:cNvSpPr>
            <a:spLocks noChangeAspect="1" noChangeShapeType="1"/>
          </p:cNvSpPr>
          <p:nvPr/>
        </p:nvSpPr>
        <p:spPr bwMode="auto">
          <a:xfrm>
            <a:off x="3022600" y="4703763"/>
            <a:ext cx="627063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20" name="Line 12"/>
          <p:cNvSpPr>
            <a:spLocks noChangeAspect="1" noChangeShapeType="1"/>
          </p:cNvSpPr>
          <p:nvPr/>
        </p:nvSpPr>
        <p:spPr bwMode="auto">
          <a:xfrm>
            <a:off x="3089275" y="3652838"/>
            <a:ext cx="627063" cy="53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21" name="Line 13"/>
          <p:cNvSpPr>
            <a:spLocks noChangeAspect="1" noChangeShapeType="1"/>
          </p:cNvSpPr>
          <p:nvPr/>
        </p:nvSpPr>
        <p:spPr bwMode="auto">
          <a:xfrm>
            <a:off x="3149600" y="4194175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22" name="Line 14"/>
          <p:cNvSpPr>
            <a:spLocks noChangeAspect="1" noChangeShapeType="1"/>
          </p:cNvSpPr>
          <p:nvPr/>
        </p:nvSpPr>
        <p:spPr bwMode="auto">
          <a:xfrm>
            <a:off x="3117850" y="4738688"/>
            <a:ext cx="652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23" name="Line 15"/>
          <p:cNvSpPr>
            <a:spLocks noChangeAspect="1" noChangeShapeType="1"/>
          </p:cNvSpPr>
          <p:nvPr/>
        </p:nvSpPr>
        <p:spPr bwMode="auto">
          <a:xfrm>
            <a:off x="3124200" y="5297488"/>
            <a:ext cx="65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24" name="Line 16"/>
          <p:cNvSpPr>
            <a:spLocks noChangeAspect="1" noChangeShapeType="1"/>
          </p:cNvSpPr>
          <p:nvPr/>
        </p:nvSpPr>
        <p:spPr bwMode="auto">
          <a:xfrm>
            <a:off x="3132138" y="3662363"/>
            <a:ext cx="652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25" name="Oval 17"/>
          <p:cNvSpPr>
            <a:spLocks noChangeAspect="1" noChangeArrowheads="1"/>
          </p:cNvSpPr>
          <p:nvPr/>
        </p:nvSpPr>
        <p:spPr bwMode="auto">
          <a:xfrm>
            <a:off x="2914650" y="4044950"/>
            <a:ext cx="327025" cy="323850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5026" name="Rectangle 18"/>
          <p:cNvSpPr>
            <a:spLocks noChangeAspect="1" noChangeArrowheads="1"/>
          </p:cNvSpPr>
          <p:nvPr/>
        </p:nvSpPr>
        <p:spPr bwMode="auto">
          <a:xfrm>
            <a:off x="2944813" y="4070350"/>
            <a:ext cx="261937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2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55027" name="Oval 19"/>
          <p:cNvSpPr>
            <a:spLocks noChangeAspect="1" noChangeArrowheads="1"/>
          </p:cNvSpPr>
          <p:nvPr/>
        </p:nvSpPr>
        <p:spPr bwMode="auto">
          <a:xfrm>
            <a:off x="3552825" y="3500438"/>
            <a:ext cx="325438" cy="325437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5028" name="Rectangle 20"/>
          <p:cNvSpPr>
            <a:spLocks noChangeAspect="1" noChangeArrowheads="1"/>
          </p:cNvSpPr>
          <p:nvPr/>
        </p:nvSpPr>
        <p:spPr bwMode="auto">
          <a:xfrm>
            <a:off x="3584575" y="3532188"/>
            <a:ext cx="2603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5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55029" name="Oval 21"/>
          <p:cNvSpPr>
            <a:spLocks noChangeAspect="1" noChangeArrowheads="1"/>
          </p:cNvSpPr>
          <p:nvPr/>
        </p:nvSpPr>
        <p:spPr bwMode="auto">
          <a:xfrm>
            <a:off x="3567113" y="4044950"/>
            <a:ext cx="325437" cy="323850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5030" name="Rectangle 22"/>
          <p:cNvSpPr>
            <a:spLocks noChangeAspect="1" noChangeArrowheads="1"/>
          </p:cNvSpPr>
          <p:nvPr/>
        </p:nvSpPr>
        <p:spPr bwMode="auto">
          <a:xfrm>
            <a:off x="3584575" y="40687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C325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6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55031" name="Oval 23"/>
          <p:cNvSpPr>
            <a:spLocks noChangeAspect="1" noChangeArrowheads="1"/>
          </p:cNvSpPr>
          <p:nvPr/>
        </p:nvSpPr>
        <p:spPr bwMode="auto">
          <a:xfrm>
            <a:off x="2914650" y="4587875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5032" name="Rectangle 24"/>
          <p:cNvSpPr>
            <a:spLocks noChangeAspect="1" noChangeArrowheads="1"/>
          </p:cNvSpPr>
          <p:nvPr/>
        </p:nvSpPr>
        <p:spPr bwMode="auto">
          <a:xfrm>
            <a:off x="2952750" y="4619625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3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55033" name="Oval 25"/>
          <p:cNvSpPr>
            <a:spLocks noChangeAspect="1" noChangeArrowheads="1"/>
          </p:cNvSpPr>
          <p:nvPr/>
        </p:nvSpPr>
        <p:spPr bwMode="auto">
          <a:xfrm>
            <a:off x="2930525" y="3500438"/>
            <a:ext cx="323850" cy="325437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5034" name="Rectangle 26"/>
          <p:cNvSpPr>
            <a:spLocks noChangeAspect="1" noChangeArrowheads="1"/>
          </p:cNvSpPr>
          <p:nvPr/>
        </p:nvSpPr>
        <p:spPr bwMode="auto">
          <a:xfrm>
            <a:off x="2959100" y="3536950"/>
            <a:ext cx="25876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1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55035" name="Oval 27"/>
          <p:cNvSpPr>
            <a:spLocks noChangeAspect="1" noChangeArrowheads="1"/>
          </p:cNvSpPr>
          <p:nvPr/>
        </p:nvSpPr>
        <p:spPr bwMode="auto">
          <a:xfrm>
            <a:off x="2914650" y="5130800"/>
            <a:ext cx="327025" cy="325438"/>
          </a:xfrm>
          <a:prstGeom prst="ellipse">
            <a:avLst/>
          </a:prstGeom>
          <a:solidFill>
            <a:srgbClr val="FFD1D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5036" name="Rectangle 28"/>
          <p:cNvSpPr>
            <a:spLocks noChangeAspect="1" noChangeArrowheads="1"/>
          </p:cNvSpPr>
          <p:nvPr/>
        </p:nvSpPr>
        <p:spPr bwMode="auto">
          <a:xfrm>
            <a:off x="2946400" y="5162550"/>
            <a:ext cx="261938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/>
              <a:t>4</a:t>
            </a:r>
            <a:endParaRPr lang="en-US" altLang="zh-CN" sz="1500" b="1">
              <a:ea typeface="宋体" panose="02010600030101010101" pitchFamily="2" charset="-122"/>
            </a:endParaRPr>
          </a:p>
        </p:txBody>
      </p:sp>
      <p:sp>
        <p:nvSpPr>
          <p:cNvPr id="555037" name="Oval 29"/>
          <p:cNvSpPr>
            <a:spLocks noChangeAspect="1" noChangeArrowheads="1"/>
          </p:cNvSpPr>
          <p:nvPr/>
        </p:nvSpPr>
        <p:spPr bwMode="auto">
          <a:xfrm>
            <a:off x="3552825" y="4587875"/>
            <a:ext cx="325438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5038" name="Rectangle 30"/>
          <p:cNvSpPr>
            <a:spLocks noChangeAspect="1" noChangeArrowheads="1"/>
          </p:cNvSpPr>
          <p:nvPr/>
        </p:nvSpPr>
        <p:spPr bwMode="auto">
          <a:xfrm>
            <a:off x="3584575" y="4619625"/>
            <a:ext cx="2603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7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55039" name="Oval 31"/>
          <p:cNvSpPr>
            <a:spLocks noChangeAspect="1" noChangeArrowheads="1"/>
          </p:cNvSpPr>
          <p:nvPr/>
        </p:nvSpPr>
        <p:spPr bwMode="auto">
          <a:xfrm>
            <a:off x="3567113" y="5130800"/>
            <a:ext cx="325437" cy="325438"/>
          </a:xfrm>
          <a:prstGeom prst="ellipse">
            <a:avLst/>
          </a:prstGeom>
          <a:solidFill>
            <a:srgbClr val="0C325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5040" name="Rectangle 32"/>
          <p:cNvSpPr>
            <a:spLocks noChangeAspect="1" noChangeArrowheads="1"/>
          </p:cNvSpPr>
          <p:nvPr/>
        </p:nvSpPr>
        <p:spPr bwMode="auto">
          <a:xfrm>
            <a:off x="3600450" y="5173663"/>
            <a:ext cx="2603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marL="363538" indent="-363538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837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de-DE" altLang="de-DE" sz="1500">
                <a:solidFill>
                  <a:schemeClr val="bg1"/>
                </a:solidFill>
              </a:rPr>
              <a:t>8</a:t>
            </a:r>
            <a:endParaRPr lang="en-US" altLang="zh-CN" sz="1500" b="1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555041" name="Line 33"/>
          <p:cNvSpPr>
            <a:spLocks noChangeAspect="1" noChangeShapeType="1"/>
          </p:cNvSpPr>
          <p:nvPr/>
        </p:nvSpPr>
        <p:spPr bwMode="auto">
          <a:xfrm>
            <a:off x="3414713" y="3392488"/>
            <a:ext cx="0" cy="20637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5044" name="Text Box 36"/>
          <p:cNvSpPr txBox="1">
            <a:spLocks noChangeArrowheads="1"/>
          </p:cNvSpPr>
          <p:nvPr/>
        </p:nvSpPr>
        <p:spPr bwMode="auto">
          <a:xfrm>
            <a:off x="609600" y="3455988"/>
            <a:ext cx="173037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Example: </a:t>
            </a:r>
            <a:r>
              <a:rPr lang="de-DE" altLang="de-DE" i="1"/>
              <a:t>n</a:t>
            </a:r>
            <a:r>
              <a:rPr lang="de-DE" altLang="de-DE"/>
              <a:t> = 4</a:t>
            </a:r>
          </a:p>
        </p:txBody>
      </p:sp>
      <p:sp>
        <p:nvSpPr>
          <p:cNvPr id="555045" name="Text Box 37"/>
          <p:cNvSpPr txBox="1">
            <a:spLocks noChangeArrowheads="1"/>
          </p:cNvSpPr>
          <p:nvPr/>
        </p:nvSpPr>
        <p:spPr bwMode="auto">
          <a:xfrm>
            <a:off x="1727200" y="4208463"/>
            <a:ext cx="1014413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CC0000"/>
                </a:solidFill>
              </a:rPr>
              <a:t>Block</a:t>
            </a:r>
            <a:r>
              <a:rPr lang="de-DE" altLang="de-DE"/>
              <a:t> </a:t>
            </a:r>
            <a:r>
              <a:rPr lang="de-DE" altLang="de-DE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555046" name="Oval 38"/>
          <p:cNvSpPr>
            <a:spLocks noChangeArrowheads="1"/>
          </p:cNvSpPr>
          <p:nvPr/>
        </p:nvSpPr>
        <p:spPr bwMode="auto">
          <a:xfrm>
            <a:off x="2741613" y="3213100"/>
            <a:ext cx="673100" cy="2519363"/>
          </a:xfrm>
          <a:prstGeom prst="ellipse">
            <a:avLst/>
          </a:prstGeom>
          <a:noFill/>
          <a:ln w="38100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5047" name="Oval 39"/>
          <p:cNvSpPr>
            <a:spLocks noChangeArrowheads="1"/>
          </p:cNvSpPr>
          <p:nvPr/>
        </p:nvSpPr>
        <p:spPr bwMode="auto">
          <a:xfrm>
            <a:off x="3389313" y="3213100"/>
            <a:ext cx="673100" cy="2519363"/>
          </a:xfrm>
          <a:prstGeom prst="ellips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5048" name="Text Box 40"/>
          <p:cNvSpPr txBox="1">
            <a:spLocks noChangeArrowheads="1"/>
          </p:cNvSpPr>
          <p:nvPr/>
        </p:nvSpPr>
        <p:spPr bwMode="auto">
          <a:xfrm>
            <a:off x="3959225" y="4221163"/>
            <a:ext cx="1014413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chemeClr val="accent2"/>
                </a:solidFill>
              </a:rPr>
              <a:t>Block </a:t>
            </a:r>
            <a:r>
              <a:rPr lang="de-DE" altLang="de-DE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10279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2.4.1  Kernighan-Lin (KL)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55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5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5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5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5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5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55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55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55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55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5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55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5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5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5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5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55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5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55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55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55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55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55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55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55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55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5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555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55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55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55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55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25" grpId="0" animBg="1"/>
      <p:bldP spid="555026" grpId="0"/>
      <p:bldP spid="555027" grpId="0" animBg="1"/>
      <p:bldP spid="555028" grpId="0"/>
      <p:bldP spid="555029" grpId="0" animBg="1"/>
      <p:bldP spid="555030" grpId="0"/>
      <p:bldP spid="555031" grpId="0" animBg="1"/>
      <p:bldP spid="555032" grpId="0"/>
      <p:bldP spid="555033" grpId="0" animBg="1"/>
      <p:bldP spid="555034" grpId="0"/>
      <p:bldP spid="555035" grpId="0" animBg="1"/>
      <p:bldP spid="555036" grpId="0"/>
      <p:bldP spid="555037" grpId="0" animBg="1"/>
      <p:bldP spid="555038" grpId="0"/>
      <p:bldP spid="555039" grpId="0" animBg="1"/>
      <p:bldP spid="555040" grpId="0"/>
      <p:bldP spid="555044" grpId="0"/>
      <p:bldP spid="555045" grpId="0"/>
      <p:bldP spid="555046" grpId="0" animBg="1"/>
      <p:bldP spid="555047" grpId="0" animBg="1"/>
      <p:bldP spid="555048" grpId="0"/>
    </p:bldLst>
  </p:timing>
</p:sld>
</file>

<file path=ppt/theme/theme1.xml><?xml version="1.0" encoding="utf-8"?>
<a:theme xmlns:a="http://schemas.openxmlformats.org/drawingml/2006/main" name="Präsentation Springer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7D95CA"/>
      </a:accent1>
      <a:accent2>
        <a:srgbClr val="1860AB"/>
      </a:accent2>
      <a:accent3>
        <a:srgbClr val="FFFFFF"/>
      </a:accent3>
      <a:accent4>
        <a:srgbClr val="000000"/>
      </a:accent4>
      <a:accent5>
        <a:srgbClr val="BFC8E1"/>
      </a:accent5>
      <a:accent6>
        <a:srgbClr val="15569B"/>
      </a:accent6>
      <a:hlink>
        <a:srgbClr val="4E80BA"/>
      </a:hlink>
      <a:folHlink>
        <a:srgbClr val="7D95CA"/>
      </a:folHlink>
    </a:clrScheme>
    <a:fontScheme name="Präsentation Spring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91084" tIns="44939" rIns="89877" bIns="67941" numCol="1" anchor="t" anchorCtr="0" compatLnSpc="1">
        <a:prstTxWarp prst="textNoShape">
          <a:avLst/>
        </a:prstTxWarp>
        <a:spAutoFit/>
      </a:bodyPr>
      <a:lstStyle>
        <a:defPPr marL="0" marR="0" indent="0" algn="ctr" defTabSz="898525" rtl="0" eaLnBrk="0" fontAlgn="base" latinLnBrk="0" hangingPunct="0">
          <a:lnSpc>
            <a:spcPts val="235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91084" tIns="44939" rIns="89877" bIns="67941" numCol="1" anchor="t" anchorCtr="0" compatLnSpc="1">
        <a:prstTxWarp prst="textNoShape">
          <a:avLst/>
        </a:prstTxWarp>
        <a:spAutoFit/>
      </a:bodyPr>
      <a:lstStyle>
        <a:defPPr marL="0" marR="0" indent="0" algn="ctr" defTabSz="898525" rtl="0" eaLnBrk="0" fontAlgn="base" latinLnBrk="0" hangingPunct="0">
          <a:lnSpc>
            <a:spcPts val="235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 Springer 1">
        <a:dk1>
          <a:srgbClr val="000000"/>
        </a:dk1>
        <a:lt1>
          <a:srgbClr val="FFFFFF"/>
        </a:lt1>
        <a:dk2>
          <a:srgbClr val="104781"/>
        </a:dk2>
        <a:lt2>
          <a:srgbClr val="073668"/>
        </a:lt2>
        <a:accent1>
          <a:srgbClr val="18589C"/>
        </a:accent1>
        <a:accent2>
          <a:srgbClr val="2269B5"/>
        </a:accent2>
        <a:accent3>
          <a:srgbClr val="FFFFFF"/>
        </a:accent3>
        <a:accent4>
          <a:srgbClr val="000000"/>
        </a:accent4>
        <a:accent5>
          <a:srgbClr val="ABB4CB"/>
        </a:accent5>
        <a:accent6>
          <a:srgbClr val="1E5EA4"/>
        </a:accent6>
        <a:hlink>
          <a:srgbClr val="7D95CA"/>
        </a:hlink>
        <a:folHlink>
          <a:srgbClr val="EF26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5689</Words>
  <Application>Microsoft Office PowerPoint</Application>
  <PresentationFormat>Bildschirmpräsentation (4:3)</PresentationFormat>
  <Paragraphs>1030</Paragraphs>
  <Slides>53</Slides>
  <Notes>41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4</vt:i4>
      </vt:variant>
      <vt:variant>
        <vt:lpstr>Folientitel</vt:lpstr>
      </vt:variant>
      <vt:variant>
        <vt:i4>53</vt:i4>
      </vt:variant>
    </vt:vector>
  </HeadingPairs>
  <TitlesOfParts>
    <vt:vector size="65" baseType="lpstr">
      <vt:lpstr>宋体</vt:lpstr>
      <vt:lpstr>Arial</vt:lpstr>
      <vt:lpstr>Monotype Sorts</vt:lpstr>
      <vt:lpstr>新細明體</vt:lpstr>
      <vt:lpstr>Symbol</vt:lpstr>
      <vt:lpstr>Times</vt:lpstr>
      <vt:lpstr>Times New Roman</vt:lpstr>
      <vt:lpstr>Präsentation Springer</vt:lpstr>
      <vt:lpstr>Photo Editor-Foto</vt:lpstr>
      <vt:lpstr>Formel</vt:lpstr>
      <vt:lpstr>Document</vt:lpstr>
      <vt:lpstr>Dokument</vt:lpstr>
      <vt:lpstr>PowerPoint-Präsentation</vt:lpstr>
      <vt:lpstr>Chapter 2 – Netlist and System Partitioning</vt:lpstr>
      <vt:lpstr>2.1 Introduction</vt:lpstr>
      <vt:lpstr>2.1 Introduction</vt:lpstr>
      <vt:lpstr>2.2 Terminology</vt:lpstr>
      <vt:lpstr>2.3 Optimization Goals</vt:lpstr>
      <vt:lpstr>2.3 Optimization Goals</vt:lpstr>
      <vt:lpstr>Chapter 2 – Netlist and System Partitioning</vt:lpstr>
      <vt:lpstr>2.4.1  Kernighan-Lin (KL) Algorithm</vt:lpstr>
      <vt:lpstr>2.4.1  Kernighan-Lin (KL) Algorithm – Terminology </vt:lpstr>
      <vt:lpstr>2.4.1  Kernighan-Lin (KL) Algorithm – Terminology </vt:lpstr>
      <vt:lpstr>2.4.1  Kernighan-Lin (KL) Algorithm – Terminology </vt:lpstr>
      <vt:lpstr>2.4.1  Kernighan-Lin (KL) Algorithm – Terminology </vt:lpstr>
      <vt:lpstr>2.4.1  Kernighan-Lin (KL) Algorithm – Terminology </vt:lpstr>
      <vt:lpstr>2.4.1  Kernighan-Lin (KL) Algorithm – Terminology </vt:lpstr>
      <vt:lpstr>2.4.1  Kernighan-Lin (KL) Algorithm – One pass</vt:lpstr>
      <vt:lpstr>2.4.1  Kernighan-Lin (KL) Algorithm – Example </vt:lpstr>
      <vt:lpstr>2.4.1  Kernighan-Lin (KL) Algorithm – Example </vt:lpstr>
      <vt:lpstr>2.4.1  Kernighan-Lin (KL) Algorithm – Example </vt:lpstr>
      <vt:lpstr>2.4.1  Kernighan-Lin (KL) Algorithm – Example </vt:lpstr>
      <vt:lpstr>2.4.1  Kernighan-Lin (KL) Algorithm – Example </vt:lpstr>
      <vt:lpstr>2.4.1  Kernighan-Lin (KL) Algorithm – Example </vt:lpstr>
      <vt:lpstr>2.4.1  Kernighan-Lin (KL) Algorithm – Example </vt:lpstr>
      <vt:lpstr>2.4.1  Kernighan-Lin (KL) Algorithm – Example </vt:lpstr>
      <vt:lpstr>2.4.1  Kernighan-Lin (KL) Algorithm – Example </vt:lpstr>
      <vt:lpstr>2.4.1  Kernighan-Lin (KL) Algorithm – Example </vt:lpstr>
      <vt:lpstr>2.4.1  Kernighan-Lin (KL) Algorithm – Example </vt:lpstr>
      <vt:lpstr>2.4.2  Extensions of the Kernighan-Lin (KL) Algorithm</vt:lpstr>
      <vt:lpstr>2.4.3     Fiduccia-Mattheyses (FM) Algorithm</vt:lpstr>
      <vt:lpstr>2.4.3     Fiduccia-Mattheyses (FM) Algorithm</vt:lpstr>
      <vt:lpstr>2.4.3 Fiduccia-Mattheyses (FM) Algorithm – Terminology</vt:lpstr>
      <vt:lpstr>2.4.3 Fiduccia-Mattheyses (FM) Algorithm – Terminology</vt:lpstr>
      <vt:lpstr>2.4.3 Fiduccia-Mattheyses (FM) Algorithm – Terminology</vt:lpstr>
      <vt:lpstr>2.4.3 Fiduccia-Mattheyses (FM) Algorithm – Terminology</vt:lpstr>
      <vt:lpstr>2.4.3 Fiduccia-Mattheyses (FM) Algorithm – Terminology</vt:lpstr>
      <vt:lpstr>2.4.3 Fiduccia-Mattheyses (FM) Algorithm – Terminology</vt:lpstr>
      <vt:lpstr>2.4.3 Fiduccia-Mattheyses (FM) Algorithm - One pass</vt:lpstr>
      <vt:lpstr>2.4.3 Fiduccia-Mattheyses (FM) Algorithm – Example</vt:lpstr>
      <vt:lpstr>2.4.3 Fiduccia-Mattheyses (FM) Algorithm – Example</vt:lpstr>
      <vt:lpstr>2.4.3 Fiduccia-Mattheyses (FM) Algorithm – Example</vt:lpstr>
      <vt:lpstr>2.4.3 Fiduccia-Mattheyses (FM) Algorithm – Example</vt:lpstr>
      <vt:lpstr>2.4.3 Fiduccia-Mattheyses (FM) Algorithm – Example</vt:lpstr>
      <vt:lpstr>2.4.3 Fiduccia-Mattheyses (FM) Algorithm – Example</vt:lpstr>
      <vt:lpstr>2.4.3 Fiduccia-Mattheyses (FM) Algorithm – Example</vt:lpstr>
      <vt:lpstr>2.4.3 Fiduccia-Mattheyses (FM) Algorithm – Example</vt:lpstr>
      <vt:lpstr>2.4.3 Fiduccia-Mattheyses (FM) Algorithm – Example</vt:lpstr>
      <vt:lpstr>Runtime difference between KL &amp; FM</vt:lpstr>
      <vt:lpstr>Chapter 2 – Netlist and System Partitioning</vt:lpstr>
      <vt:lpstr>2.5.1 Clustering</vt:lpstr>
      <vt:lpstr>2.5.1 Clustering </vt:lpstr>
      <vt:lpstr>2.5.2 Multilevel Partitioning </vt:lpstr>
      <vt:lpstr>2.6 System Partitioning onto Multiple FPGAs </vt:lpstr>
      <vt:lpstr>Summary of Chapter 2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VLSI Physical Design, Springer Verlag</dc:title>
  <dc:subject>Chapter 2 -- Netlist and System Partitioning</dc:subject>
  <dc:creator/>
  <dc:description>Some Images (c) 2011 Springer Verlag</dc:description>
  <cp:lastModifiedBy/>
  <cp:revision>123</cp:revision>
  <dcterms:created xsi:type="dcterms:W3CDTF">2006-01-19T09:34:56Z</dcterms:created>
  <dcterms:modified xsi:type="dcterms:W3CDTF">2022-08-02T13:14:49Z</dcterms:modified>
</cp:coreProperties>
</file>