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notesMasterIdLst>
    <p:notesMasterId r:id="rId90"/>
  </p:notesMasterIdLst>
  <p:handoutMasterIdLst>
    <p:handoutMasterId r:id="rId91"/>
  </p:handoutMasterIdLst>
  <p:sldIdLst>
    <p:sldId id="449" r:id="rId2"/>
    <p:sldId id="268" r:id="rId3"/>
    <p:sldId id="306" r:id="rId4"/>
    <p:sldId id="361" r:id="rId5"/>
    <p:sldId id="362" r:id="rId6"/>
    <p:sldId id="363" r:id="rId7"/>
    <p:sldId id="448" r:id="rId8"/>
    <p:sldId id="349" r:id="rId9"/>
    <p:sldId id="364" r:id="rId10"/>
    <p:sldId id="365" r:id="rId11"/>
    <p:sldId id="447" r:id="rId12"/>
    <p:sldId id="366" r:id="rId13"/>
    <p:sldId id="367" r:id="rId14"/>
    <p:sldId id="368" r:id="rId15"/>
    <p:sldId id="369" r:id="rId16"/>
    <p:sldId id="370" r:id="rId17"/>
    <p:sldId id="450" r:id="rId18"/>
    <p:sldId id="451" r:id="rId19"/>
    <p:sldId id="458" r:id="rId20"/>
    <p:sldId id="459" r:id="rId21"/>
    <p:sldId id="460" r:id="rId22"/>
    <p:sldId id="462" r:id="rId23"/>
    <p:sldId id="463" r:id="rId24"/>
    <p:sldId id="465" r:id="rId25"/>
    <p:sldId id="466" r:id="rId26"/>
    <p:sldId id="371" r:id="rId27"/>
    <p:sldId id="467" r:id="rId28"/>
    <p:sldId id="372" r:id="rId29"/>
    <p:sldId id="373" r:id="rId30"/>
    <p:sldId id="374" r:id="rId31"/>
    <p:sldId id="375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93" r:id="rId44"/>
    <p:sldId id="394" r:id="rId45"/>
    <p:sldId id="396" r:id="rId46"/>
    <p:sldId id="397" r:id="rId47"/>
    <p:sldId id="398" r:id="rId48"/>
    <p:sldId id="399" r:id="rId49"/>
    <p:sldId id="402" r:id="rId50"/>
    <p:sldId id="403" r:id="rId51"/>
    <p:sldId id="405" r:id="rId52"/>
    <p:sldId id="416" r:id="rId53"/>
    <p:sldId id="417" r:id="rId54"/>
    <p:sldId id="418" r:id="rId55"/>
    <p:sldId id="419" r:id="rId56"/>
    <p:sldId id="414" r:id="rId57"/>
    <p:sldId id="421" r:id="rId58"/>
    <p:sldId id="473" r:id="rId59"/>
    <p:sldId id="474" r:id="rId60"/>
    <p:sldId id="442" r:id="rId61"/>
    <p:sldId id="475" r:id="rId62"/>
    <p:sldId id="476" r:id="rId63"/>
    <p:sldId id="471" r:id="rId64"/>
    <p:sldId id="445" r:id="rId65"/>
    <p:sldId id="420" r:id="rId66"/>
    <p:sldId id="431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29" r:id="rId75"/>
    <p:sldId id="430" r:id="rId76"/>
    <p:sldId id="432" r:id="rId77"/>
    <p:sldId id="433" r:id="rId78"/>
    <p:sldId id="434" r:id="rId79"/>
    <p:sldId id="435" r:id="rId80"/>
    <p:sldId id="436" r:id="rId81"/>
    <p:sldId id="438" r:id="rId82"/>
    <p:sldId id="437" r:id="rId83"/>
    <p:sldId id="439" r:id="rId84"/>
    <p:sldId id="440" r:id="rId85"/>
    <p:sldId id="441" r:id="rId86"/>
    <p:sldId id="444" r:id="rId87"/>
    <p:sldId id="360" r:id="rId88"/>
    <p:sldId id="443" r:id="rId8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1D1"/>
    <a:srgbClr val="FFFFFF"/>
    <a:srgbClr val="DDDDDD"/>
    <a:srgbClr val="5F5F5F"/>
    <a:srgbClr val="C0C0C0"/>
    <a:srgbClr val="CC0000"/>
    <a:srgbClr val="CCCC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51" autoAdjust="0"/>
  </p:normalViewPr>
  <p:slideViewPr>
    <p:cSldViewPr snapToObjects="1">
      <p:cViewPr varScale="1">
        <p:scale>
          <a:sx n="96" d="100"/>
          <a:sy n="96" d="100"/>
        </p:scale>
        <p:origin x="1500" y="60"/>
      </p:cViewPr>
      <p:guideLst>
        <p:guide orient="horz" pos="845"/>
        <p:guide pos="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D4936C-8233-4DC3-B25B-E8843454D2ED}" type="slidenum">
              <a:rPr lang="en-US" altLang="zh-CN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Textmasterformate durch Klicken bearbeiten</a:t>
            </a:r>
          </a:p>
          <a:p>
            <a:pPr lvl="1"/>
            <a:r>
              <a:rPr lang="en-US" altLang="zh-CN" noProof="0" smtClean="0"/>
              <a:t>Zweite Ebene</a:t>
            </a:r>
          </a:p>
          <a:p>
            <a:pPr lvl="2"/>
            <a:r>
              <a:rPr lang="en-US" altLang="zh-CN" noProof="0" smtClean="0"/>
              <a:t>Dritte Ebene</a:t>
            </a:r>
          </a:p>
          <a:p>
            <a:pPr lvl="3"/>
            <a:r>
              <a:rPr lang="en-US" altLang="zh-CN" noProof="0" smtClean="0"/>
              <a:t>Vierte Ebene</a:t>
            </a:r>
          </a:p>
          <a:p>
            <a:pPr lvl="4"/>
            <a:r>
              <a:rPr lang="en-US" altLang="zh-CN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9D608B80-7CFD-40D0-9391-9B8842F63C29}" type="slidenum">
              <a:rPr lang="en-US" altLang="zh-CN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84FE9B-3634-435E-8F94-9DE9A77195B8}" type="slidenum">
              <a:rPr lang="en-US" altLang="zh-CN" sz="1300"/>
              <a:pPr/>
              <a:t>1</a:t>
            </a:fld>
            <a:endParaRPr lang="en-US" altLang="zh-CN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DCA0CA-EBBC-46C2-B077-EC82D8AAF18B}" type="slidenum">
              <a:rPr lang="en-US" altLang="zh-CN" sz="1300"/>
              <a:pPr/>
              <a:t>10</a:t>
            </a:fld>
            <a:endParaRPr lang="en-US" altLang="zh-CN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E491D0-A3AC-415F-AA81-078F2A45F447}" type="slidenum">
              <a:rPr lang="en-US" altLang="zh-CN" sz="1300"/>
              <a:pPr/>
              <a:t>11</a:t>
            </a:fld>
            <a:endParaRPr lang="en-US" altLang="zh-CN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929C1A-AA8E-4E51-8933-D69120041176}" type="slidenum">
              <a:rPr lang="en-US" altLang="zh-CN" sz="1300"/>
              <a:pPr/>
              <a:t>12</a:t>
            </a:fld>
            <a:endParaRPr lang="en-US" altLang="zh-CN" sz="13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CE170D-F0BE-4248-AB5F-6AE8518BF4D7}" type="slidenum">
              <a:rPr lang="en-US" altLang="zh-CN" sz="1300"/>
              <a:pPr/>
              <a:t>13</a:t>
            </a:fld>
            <a:endParaRPr lang="en-US" altLang="zh-CN" sz="13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3778B-F93D-45F9-A751-41D4AA3F1B49}" type="slidenum">
              <a:rPr lang="en-US" altLang="zh-CN" sz="1300"/>
              <a:pPr/>
              <a:t>14</a:t>
            </a:fld>
            <a:endParaRPr lang="en-US" altLang="zh-CN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B60FA7-B117-4258-8E4A-4E5D8F51E280}" type="slidenum">
              <a:rPr lang="en-US" altLang="zh-CN" sz="1300"/>
              <a:pPr/>
              <a:t>15</a:t>
            </a:fld>
            <a:endParaRPr lang="en-US" altLang="zh-CN" sz="13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CFF21-FBFA-4BD2-A966-26EDD3F66525}" type="slidenum">
              <a:rPr lang="en-US" altLang="zh-CN" sz="1300"/>
              <a:pPr/>
              <a:t>16</a:t>
            </a:fld>
            <a:endParaRPr lang="en-US" altLang="zh-CN" sz="13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14F33-2F84-4320-9E1A-1604D13BB172}" type="slidenum">
              <a:rPr lang="en-US" altLang="zh-CN" sz="1300"/>
              <a:pPr/>
              <a:t>26</a:t>
            </a:fld>
            <a:endParaRPr lang="en-US" altLang="zh-CN" sz="13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8565C-612F-4164-A634-0E1DC937AFD3}" type="slidenum">
              <a:rPr lang="en-US" altLang="zh-CN" sz="1300"/>
              <a:pPr/>
              <a:t>28</a:t>
            </a:fld>
            <a:endParaRPr lang="en-US" altLang="zh-CN" sz="13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57209-BC77-4CDE-84B0-D5822EF4FFCF}" type="slidenum">
              <a:rPr lang="en-US" altLang="zh-CN" sz="1300"/>
              <a:pPr/>
              <a:t>29</a:t>
            </a:fld>
            <a:endParaRPr lang="en-US" altLang="zh-CN" sz="13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B00BC-1FC7-4837-B2FF-D2853012EC1F}" type="slidenum">
              <a:rPr lang="en-US" altLang="zh-CN" sz="1300"/>
              <a:pPr/>
              <a:t>2</a:t>
            </a:fld>
            <a:endParaRPr lang="en-US" altLang="zh-CN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246BD-9225-4B77-898F-E00AA0268565}" type="slidenum">
              <a:rPr lang="en-US" altLang="zh-CN" sz="1300"/>
              <a:pPr/>
              <a:t>30</a:t>
            </a:fld>
            <a:endParaRPr lang="en-US" altLang="zh-CN" sz="13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7434E8-2D1B-469A-AF3A-B64DE8E41B72}" type="slidenum">
              <a:rPr lang="en-US" altLang="zh-CN" sz="1300"/>
              <a:pPr/>
              <a:t>31</a:t>
            </a:fld>
            <a:endParaRPr lang="en-US" altLang="zh-CN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CD9DCE-7844-42F7-A325-736E144F0E63}" type="slidenum">
              <a:rPr lang="en-US" altLang="zh-CN" sz="1300"/>
              <a:pPr/>
              <a:t>32</a:t>
            </a:fld>
            <a:endParaRPr lang="en-US" altLang="zh-CN" sz="13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11559-5230-4296-9366-99F2421F0520}" type="slidenum">
              <a:rPr lang="en-US" altLang="zh-CN" sz="1300"/>
              <a:pPr/>
              <a:t>33</a:t>
            </a:fld>
            <a:endParaRPr lang="en-US" altLang="zh-CN" sz="13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D875AE-E264-4A16-BF72-9AAFA442990A}" type="slidenum">
              <a:rPr lang="en-US" altLang="zh-CN" sz="1300"/>
              <a:pPr/>
              <a:t>34</a:t>
            </a:fld>
            <a:endParaRPr lang="en-US" altLang="zh-CN" sz="13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95468-C1DD-4E4C-B01F-1338FA50C0F0}" type="slidenum">
              <a:rPr lang="en-US" altLang="zh-CN" sz="1300"/>
              <a:pPr/>
              <a:t>35</a:t>
            </a:fld>
            <a:endParaRPr lang="en-US" altLang="zh-CN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723A92-7454-4E4D-B76B-1480E9C1A16C}" type="slidenum">
              <a:rPr lang="en-US" altLang="zh-CN" sz="1300"/>
              <a:pPr/>
              <a:t>36</a:t>
            </a:fld>
            <a:endParaRPr lang="en-US" altLang="zh-CN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31CAB-0EFE-4FCA-8F23-FD335F70F281}" type="slidenum">
              <a:rPr lang="en-US" altLang="zh-CN" sz="1300"/>
              <a:pPr/>
              <a:t>37</a:t>
            </a:fld>
            <a:endParaRPr lang="en-US" altLang="zh-CN" sz="13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6C2861-3C52-48F2-89AD-B286B03F65C5}" type="slidenum">
              <a:rPr lang="en-US" altLang="zh-CN" sz="1300"/>
              <a:pPr/>
              <a:t>38</a:t>
            </a:fld>
            <a:endParaRPr lang="en-US" altLang="zh-CN" sz="13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3CE81-4186-4B67-A0CD-184E18738890}" type="slidenum">
              <a:rPr lang="en-US" altLang="zh-CN" sz="1300"/>
              <a:pPr/>
              <a:t>39</a:t>
            </a:fld>
            <a:endParaRPr lang="en-US" altLang="zh-CN" sz="13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6ECE9D-1C83-458B-BE0C-AEF2DFB53D0D}" type="slidenum">
              <a:rPr lang="en-US" altLang="zh-CN" sz="1300"/>
              <a:pPr/>
              <a:t>3</a:t>
            </a:fld>
            <a:endParaRPr lang="en-US" altLang="zh-CN" sz="13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962213-3DB0-4C8E-B6CC-09EA902A2472}" type="slidenum">
              <a:rPr lang="en-US" altLang="zh-CN" sz="1300"/>
              <a:pPr/>
              <a:t>40</a:t>
            </a:fld>
            <a:endParaRPr lang="en-US" altLang="zh-CN" sz="13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B5131A-3400-4D16-B121-FBE6443BFB1B}" type="slidenum">
              <a:rPr lang="en-US" altLang="zh-CN" sz="1300"/>
              <a:pPr/>
              <a:t>41</a:t>
            </a:fld>
            <a:endParaRPr lang="en-US" altLang="zh-CN" sz="13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9F8443-E780-4437-AE8D-830D60E20054}" type="slidenum">
              <a:rPr lang="en-US" altLang="zh-CN" sz="1300"/>
              <a:pPr/>
              <a:t>42</a:t>
            </a:fld>
            <a:endParaRPr lang="en-US" altLang="zh-CN" sz="13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3B3F45-915D-46A8-8FB5-C0D69BB0EE1C}" type="slidenum">
              <a:rPr lang="en-US" altLang="zh-CN" sz="1300"/>
              <a:pPr/>
              <a:t>43</a:t>
            </a:fld>
            <a:endParaRPr lang="en-US" altLang="zh-CN" sz="13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9BED0-7809-4624-BE3F-FE91105FF3FA}" type="slidenum">
              <a:rPr lang="en-US" altLang="zh-CN" sz="1300"/>
              <a:pPr/>
              <a:t>44</a:t>
            </a:fld>
            <a:endParaRPr lang="en-US" altLang="zh-CN" sz="13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C2B99A-4E75-425F-81E2-60B377486E5C}" type="slidenum">
              <a:rPr lang="en-US" altLang="zh-CN" sz="1300"/>
              <a:pPr/>
              <a:t>45</a:t>
            </a:fld>
            <a:endParaRPr lang="en-US" altLang="zh-CN" sz="13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5FCDAF-2AA0-49C0-A874-4C6B06EAD475}" type="slidenum">
              <a:rPr lang="en-US" altLang="zh-CN" sz="1300"/>
              <a:pPr/>
              <a:t>46</a:t>
            </a:fld>
            <a:endParaRPr lang="en-US" altLang="zh-CN" sz="13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6C03BA-8A62-4B87-8DA0-9B4711D7ED19}" type="slidenum">
              <a:rPr lang="en-US" altLang="zh-CN" sz="1300"/>
              <a:pPr/>
              <a:t>47</a:t>
            </a:fld>
            <a:endParaRPr lang="en-US" altLang="zh-CN" sz="13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E01E7E-2D3D-42FF-8D57-14A5A3127AA8}" type="slidenum">
              <a:rPr lang="en-US" altLang="zh-CN" sz="1300"/>
              <a:pPr/>
              <a:t>48</a:t>
            </a:fld>
            <a:endParaRPr lang="en-US" altLang="zh-CN" sz="13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EBEBC6-DF50-4C8C-A5C8-FAD7D3F7C8B6}" type="slidenum">
              <a:rPr lang="en-US" altLang="zh-CN" sz="1300"/>
              <a:pPr/>
              <a:t>49</a:t>
            </a:fld>
            <a:endParaRPr lang="en-US" altLang="zh-CN" sz="13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961D9-D94B-459B-90F0-0EC50FCB0595}" type="slidenum">
              <a:rPr lang="en-US" altLang="zh-CN" sz="1300"/>
              <a:pPr/>
              <a:t>4</a:t>
            </a:fld>
            <a:endParaRPr lang="en-US" altLang="zh-CN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9951DB-ED06-47F6-8053-0CEF7FF9B7D0}" type="slidenum">
              <a:rPr lang="en-US" altLang="zh-CN" sz="1300"/>
              <a:pPr/>
              <a:t>50</a:t>
            </a:fld>
            <a:endParaRPr lang="en-US" altLang="zh-CN" sz="13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27D6C4-B2B4-477D-BF59-B6CFEF79F3A6}" type="slidenum">
              <a:rPr lang="en-US" altLang="zh-CN" sz="1300"/>
              <a:pPr/>
              <a:t>51</a:t>
            </a:fld>
            <a:endParaRPr lang="en-US" altLang="zh-CN" sz="13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57CBED-D8A5-49EC-AEE8-B1BE39270115}" type="slidenum">
              <a:rPr lang="en-US" altLang="zh-CN" sz="1300"/>
              <a:pPr/>
              <a:t>52</a:t>
            </a:fld>
            <a:endParaRPr lang="en-US" altLang="zh-CN" sz="13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6BD7DA-4992-4A68-92BC-8701690CA9A2}" type="slidenum">
              <a:rPr lang="en-US" altLang="zh-CN" sz="1300"/>
              <a:pPr/>
              <a:t>53</a:t>
            </a:fld>
            <a:endParaRPr lang="en-US" altLang="zh-CN" sz="13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5684AA-C0CF-4217-A9C2-590CB3731867}" type="slidenum">
              <a:rPr lang="en-US" altLang="zh-CN" sz="1300"/>
              <a:pPr/>
              <a:t>54</a:t>
            </a:fld>
            <a:endParaRPr lang="en-US" altLang="zh-CN" sz="130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58DD30-2CC6-4331-8C2A-68E639723623}" type="slidenum">
              <a:rPr lang="en-US" altLang="zh-CN" sz="1300"/>
              <a:pPr/>
              <a:t>55</a:t>
            </a:fld>
            <a:endParaRPr lang="en-US" altLang="zh-CN" sz="13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978901-A5E9-4ED1-A59F-4463E5A882B9}" type="slidenum">
              <a:rPr lang="en-US" altLang="zh-CN" sz="1300"/>
              <a:pPr/>
              <a:t>56</a:t>
            </a:fld>
            <a:endParaRPr lang="en-US" altLang="zh-CN" sz="13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C74DB0-1468-426E-8EF8-BBB49C58CF55}" type="slidenum">
              <a:rPr lang="en-US" altLang="zh-CN" sz="1300"/>
              <a:pPr/>
              <a:t>57</a:t>
            </a:fld>
            <a:endParaRPr lang="en-US" altLang="zh-CN" sz="13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5B9D70-70CA-4905-AD3E-397A852AF141}" type="slidenum">
              <a:rPr lang="en-US" altLang="zh-CN" sz="1300"/>
              <a:pPr/>
              <a:t>60</a:t>
            </a:fld>
            <a:endParaRPr lang="en-US" altLang="zh-CN" sz="13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119F8F-4A4A-48F1-99A2-C3CB2AC5811E}" type="slidenum">
              <a:rPr lang="en-US" altLang="zh-CN" sz="1300"/>
              <a:pPr/>
              <a:t>64</a:t>
            </a:fld>
            <a:endParaRPr lang="en-US" altLang="zh-CN" sz="13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A3B65B-F780-4AE4-846D-58EB9544024E}" type="slidenum">
              <a:rPr lang="en-US" altLang="zh-CN" sz="1300"/>
              <a:pPr/>
              <a:t>5</a:t>
            </a:fld>
            <a:endParaRPr lang="en-US" altLang="zh-CN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A6230-19FA-47BB-8D2D-71FEBCEFC36B}" type="slidenum">
              <a:rPr lang="en-US" altLang="zh-CN" sz="1300"/>
              <a:pPr/>
              <a:t>65</a:t>
            </a:fld>
            <a:endParaRPr lang="en-US" altLang="zh-CN" sz="13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BAD86-D92A-4317-9CF1-3134EE886477}" type="slidenum">
              <a:rPr lang="en-US" altLang="zh-CN" sz="1300"/>
              <a:pPr/>
              <a:t>66</a:t>
            </a:fld>
            <a:endParaRPr lang="en-US" altLang="zh-CN" sz="13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53D8C7-A652-4955-82B8-892BE06D2CE5}" type="slidenum">
              <a:rPr lang="en-US" altLang="zh-CN" sz="1300"/>
              <a:pPr/>
              <a:t>67</a:t>
            </a:fld>
            <a:endParaRPr lang="en-US" altLang="zh-CN" sz="13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177D28-4C74-4426-B0B8-1853EF6D9356}" type="slidenum">
              <a:rPr lang="en-US" altLang="zh-CN" sz="1300"/>
              <a:pPr/>
              <a:t>68</a:t>
            </a:fld>
            <a:endParaRPr lang="en-US" altLang="zh-CN" sz="13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4427BA-268E-4EDF-BC70-A2A58394286A}" type="slidenum">
              <a:rPr lang="en-US" altLang="zh-CN" sz="1300"/>
              <a:pPr/>
              <a:t>69</a:t>
            </a:fld>
            <a:endParaRPr lang="en-US" altLang="zh-CN" sz="13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71CC20-55B6-4E91-9EC8-AFB636B53D85}" type="slidenum">
              <a:rPr lang="en-US" altLang="zh-CN" sz="1300"/>
              <a:pPr/>
              <a:t>70</a:t>
            </a:fld>
            <a:endParaRPr lang="en-US" altLang="zh-CN" sz="13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AD403C-73F7-4E9E-BF5A-1108A51D3126}" type="slidenum">
              <a:rPr lang="en-US" altLang="zh-CN" sz="1300"/>
              <a:pPr/>
              <a:t>71</a:t>
            </a:fld>
            <a:endParaRPr lang="en-US" altLang="zh-CN" sz="13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6A283C-D95D-4BB0-8E12-3463BBEFAA5A}" type="slidenum">
              <a:rPr lang="en-US" altLang="zh-CN" sz="1300"/>
              <a:pPr/>
              <a:t>72</a:t>
            </a:fld>
            <a:endParaRPr lang="en-US" altLang="zh-CN" sz="13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F73B1-B2D0-4755-9D05-5EEC2D3D414B}" type="slidenum">
              <a:rPr lang="en-US" altLang="zh-CN" sz="1300"/>
              <a:pPr/>
              <a:t>73</a:t>
            </a:fld>
            <a:endParaRPr lang="en-US" altLang="zh-CN" sz="13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A15653-931E-4A06-A53D-F731DF27FDBF}" type="slidenum">
              <a:rPr lang="en-US" altLang="zh-CN" sz="1300"/>
              <a:pPr/>
              <a:t>74</a:t>
            </a:fld>
            <a:endParaRPr lang="en-US" altLang="zh-CN" sz="13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4148C-12E1-42B7-9079-439634F9DFBA}" type="slidenum">
              <a:rPr lang="en-US" altLang="zh-CN" sz="1300"/>
              <a:pPr/>
              <a:t>6</a:t>
            </a:fld>
            <a:endParaRPr lang="en-US" altLang="zh-CN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26F03C-A001-4E57-BF05-780C5D7AF8D0}" type="slidenum">
              <a:rPr lang="en-US" altLang="zh-CN" sz="1300"/>
              <a:pPr/>
              <a:t>75</a:t>
            </a:fld>
            <a:endParaRPr lang="en-US" altLang="zh-CN" sz="13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92FDFF-25F2-41D1-A070-C3CC92D39E98}" type="slidenum">
              <a:rPr lang="en-US" altLang="zh-CN" sz="1300"/>
              <a:pPr/>
              <a:t>76</a:t>
            </a:fld>
            <a:endParaRPr lang="en-US" altLang="zh-CN" sz="13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5BA571-A7DC-4BE3-95D7-0A00EEA8CBAF}" type="slidenum">
              <a:rPr lang="en-US" altLang="zh-CN" sz="1300"/>
              <a:pPr/>
              <a:t>77</a:t>
            </a:fld>
            <a:endParaRPr lang="en-US" altLang="zh-CN" sz="13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22E1A3-8C1E-4960-9E53-6B5B614CE3EF}" type="slidenum">
              <a:rPr lang="en-US" altLang="zh-CN" sz="1300"/>
              <a:pPr/>
              <a:t>78</a:t>
            </a:fld>
            <a:endParaRPr lang="en-US" altLang="zh-CN" sz="13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7BAF78-316A-4B1A-A826-C9DC42E0C83B}" type="slidenum">
              <a:rPr lang="en-US" altLang="zh-CN" sz="1300"/>
              <a:pPr/>
              <a:t>79</a:t>
            </a:fld>
            <a:endParaRPr lang="en-US" altLang="zh-CN" sz="13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230CA5-CA74-4E03-88BA-A819272155AC}" type="slidenum">
              <a:rPr lang="en-US" altLang="zh-CN" sz="1300"/>
              <a:pPr/>
              <a:t>80</a:t>
            </a:fld>
            <a:endParaRPr lang="en-US" altLang="zh-CN" sz="13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C52946-69D3-41A3-A63C-E2FB3D7630B2}" type="slidenum">
              <a:rPr lang="en-US" altLang="zh-CN" sz="1300"/>
              <a:pPr/>
              <a:t>81</a:t>
            </a:fld>
            <a:endParaRPr lang="en-US" altLang="zh-CN" sz="13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0B111C-4379-49D6-AE32-F14661A8000C}" type="slidenum">
              <a:rPr lang="en-US" altLang="zh-CN" sz="1300"/>
              <a:pPr/>
              <a:t>82</a:t>
            </a:fld>
            <a:endParaRPr lang="en-US" altLang="zh-CN" sz="13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3FEDAC-AD49-4014-BC8E-933B3F368384}" type="slidenum">
              <a:rPr lang="en-US" altLang="zh-CN" sz="1300"/>
              <a:pPr/>
              <a:t>83</a:t>
            </a:fld>
            <a:endParaRPr lang="en-US" altLang="zh-CN" sz="130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BF35C4-B7AF-40AD-B95E-28918E82A56D}" type="slidenum">
              <a:rPr lang="en-US" altLang="zh-CN" sz="1300"/>
              <a:pPr/>
              <a:t>84</a:t>
            </a:fld>
            <a:endParaRPr lang="en-US" altLang="zh-CN" sz="13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D76CE2-92D5-48C2-B950-04A503A56516}" type="slidenum">
              <a:rPr lang="en-US" altLang="zh-CN" sz="1300"/>
              <a:pPr/>
              <a:t>7</a:t>
            </a:fld>
            <a:endParaRPr lang="en-US" altLang="zh-CN" sz="13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1AEE64-7BD7-44D6-872B-2C011C58702B}" type="slidenum">
              <a:rPr lang="en-US" altLang="zh-CN" sz="1300"/>
              <a:pPr/>
              <a:t>85</a:t>
            </a:fld>
            <a:endParaRPr lang="en-US" altLang="zh-CN" sz="13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89725-46A6-4245-B2E0-DA0B83776051}" type="slidenum">
              <a:rPr lang="en-US" altLang="zh-CN" sz="1300"/>
              <a:pPr/>
              <a:t>86</a:t>
            </a:fld>
            <a:endParaRPr lang="en-US" altLang="zh-CN" sz="13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1200"/>
            <a:ext cx="4813300" cy="3609975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565650"/>
            <a:ext cx="5426075" cy="4333875"/>
          </a:xfrm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0438F-8053-4CB2-8D19-6E0179FD8D8E}" type="slidenum">
              <a:rPr lang="en-US" altLang="zh-CN" sz="1300"/>
              <a:pPr/>
              <a:t>87</a:t>
            </a:fld>
            <a:endParaRPr lang="en-US" altLang="zh-CN" sz="13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1200"/>
            <a:ext cx="4813300" cy="3609975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565650"/>
            <a:ext cx="5426075" cy="4333875"/>
          </a:xfrm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21B4DD-8846-4C1A-AA07-75543C50A55F}" type="slidenum">
              <a:rPr lang="en-US" altLang="zh-CN" sz="1300"/>
              <a:pPr/>
              <a:t>88</a:t>
            </a:fld>
            <a:endParaRPr lang="en-US" altLang="zh-CN" sz="13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1200"/>
            <a:ext cx="4813300" cy="36099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565650"/>
            <a:ext cx="5426075" cy="4333875"/>
          </a:xfrm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B343DE-F75F-4390-A4FB-D3F039C4CFD7}" type="slidenum">
              <a:rPr lang="en-US" altLang="zh-CN" sz="1300"/>
              <a:pPr/>
              <a:t>8</a:t>
            </a:fld>
            <a:endParaRPr lang="en-US" altLang="zh-CN" sz="13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85627A-CB49-4B37-8368-30D7FECEB5E0}" type="slidenum">
              <a:rPr lang="en-US" altLang="zh-CN" sz="1300"/>
              <a:pPr/>
              <a:t>9</a:t>
            </a:fld>
            <a:endParaRPr lang="en-US" altLang="zh-CN" sz="13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FDEEE-A669-4DFA-98C4-B6A7A599082C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870649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A980-EEA0-4B17-AD4A-4F2B404E954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161699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5FFF2-1107-4818-822E-CE620E1B2EF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26661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7D107-E200-4664-BE2F-6485C7D92E41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83078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E5E5B-DA61-4D08-A611-AC0F0F900013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895035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6D915-36D6-4D41-A8A1-E2033E172FA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123961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AC040-EF96-4D26-94C0-BA046B6B023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093682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137E9-FF9D-42DA-B227-06EF0CA7FD0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925265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91399-FD19-4EF8-B22D-20525684A60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648422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7FA95-F257-4742-A0AB-879E1C32B70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87591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Symbol" pitchFamily="18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A83DD-252D-44A7-B97F-0DCC738C3040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893355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Symbol" panose="05050102010706020507" pitchFamily="18" charset="2"/>
              </a:rPr>
              <a:t>	Mastertextformat bearbeiten</a:t>
            </a:r>
          </a:p>
          <a:p>
            <a:pPr lvl="1"/>
            <a:r>
              <a:rPr lang="en-US" altLang="de-DE" smtClean="0">
                <a:sym typeface="Symbol" panose="05050102010706020507" pitchFamily="18" charset="2"/>
              </a:rPr>
              <a:t>	Zweite Ebene</a:t>
            </a:r>
          </a:p>
          <a:p>
            <a:pPr lvl="2"/>
            <a:r>
              <a:rPr lang="en-US" altLang="de-DE" smtClean="0">
                <a:sym typeface="Symbol" panose="05050102010706020507" pitchFamily="18" charset="2"/>
              </a:rPr>
              <a:t>	Dritte Ebene</a:t>
            </a:r>
          </a:p>
          <a:p>
            <a:pPr lvl="3"/>
            <a:r>
              <a:rPr lang="en-US" altLang="de-DE" smtClean="0">
                <a:sym typeface="Symbol" panose="05050102010706020507" pitchFamily="18" charset="2"/>
              </a:rPr>
              <a:t>Vierte Ebene</a:t>
            </a:r>
          </a:p>
          <a:p>
            <a:pPr lvl="4"/>
            <a:r>
              <a:rPr lang="en-US" altLang="de-DE" smtClean="0">
                <a:sym typeface="Symbol" panose="05050102010706020507" pitchFamily="18" charset="2"/>
              </a:rPr>
              <a:t>Fünfte Ebene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Mastertitelformat bearbeiten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856" tIns="53928" rIns="107856" bIns="53928"/>
          <a:lstStyle>
            <a:lvl1pPr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795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79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de-DE" sz="1000">
                <a:solidFill>
                  <a:srgbClr val="C0C0C0"/>
                </a:solidFill>
              </a:rPr>
              <a:t>VLSI Physical Design: From Graph Partitioning to Timing Closure         		Chapter </a:t>
            </a:r>
            <a:r>
              <a:rPr lang="de-DE" altLang="de-DE" sz="1000">
                <a:solidFill>
                  <a:srgbClr val="C0C0C0"/>
                </a:solidFill>
              </a:rPr>
              <a:t>3</a:t>
            </a:r>
            <a:r>
              <a:rPr lang="en-US" altLang="de-DE" sz="1000">
                <a:solidFill>
                  <a:srgbClr val="C0C0C0"/>
                </a:solidFill>
              </a:rPr>
              <a:t>: </a:t>
            </a:r>
            <a:r>
              <a:rPr lang="de-DE" altLang="de-DE" sz="1000">
                <a:solidFill>
                  <a:srgbClr val="C0C0C0"/>
                </a:solidFill>
              </a:rPr>
              <a:t>Chip Planning</a:t>
            </a:r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000">
                <a:solidFill>
                  <a:srgbClr val="C0C0C0"/>
                </a:solidFill>
              </a:defRPr>
            </a:lvl1pPr>
          </a:lstStyle>
          <a:p>
            <a:fld id="{B2BB3093-D663-4447-972E-9B20AB6A4F55}" type="slidenum">
              <a:rPr lang="en-US" altLang="de-DE"/>
              <a:pPr/>
              <a:t>‹Nr.›</a:t>
            </a:fld>
            <a:endParaRPr lang="en-US" altLang="de-DE"/>
          </a:p>
        </p:txBody>
      </p:sp>
      <p:graphicFrame>
        <p:nvGraphicFramePr>
          <p:cNvPr id="1031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mtClean="0">
              <a:solidFill>
                <a:srgbClr val="EDEDED"/>
              </a:solidFill>
              <a:ea typeface="宋体" charset="-122"/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mtClean="0">
              <a:solidFill>
                <a:srgbClr val="EDEDED"/>
              </a:solidFill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anose="05050102010706020507" pitchFamily="18" charset="2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panose="05050102010706020507" pitchFamily="18" charset="2"/>
        </a:defRPr>
      </a:lvl1pPr>
      <a:lvl2pPr marL="301625" indent="15557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panose="05050102010706020507" pitchFamily="18" charset="2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sym typeface="Symbol" panose="05050102010706020507" pitchFamily="18" charset="2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anose="05050102010706020507" pitchFamily="18" charset="2"/>
        </a:defRPr>
      </a:lvl3pPr>
      <a:lvl4pPr marL="676275" indent="69532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anose="05050102010706020507" pitchFamily="18" charset="2"/>
        </a:defRPr>
      </a:lvl4pPr>
      <a:lvl5pPr marL="900113" indent="928688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anose="05050102010706020507" pitchFamily="18" charset="2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sym typeface="Symbol" pitchFamily="18" charset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13692"/>
            <a:ext cx="9143999" cy="6885384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lIns="87281" tIns="43641" rIns="87281" bIns="43641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endParaRPr lang="en-US" altLang="zh-CN" sz="1800" i="1" dirty="0" smtClean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algn="ctr">
              <a:buFont typeface="Symbol" panose="05050102010706020507" pitchFamily="18" charset="2"/>
              <a:buNone/>
            </a:pPr>
            <a:endParaRPr lang="en-US" altLang="zh-CN" sz="1800" i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119"/>
            <a:ext cx="4032448" cy="6006898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/>
        </p:nvSpPr>
        <p:spPr bwMode="auto">
          <a:xfrm>
            <a:off x="3563888" y="4882852"/>
            <a:ext cx="5184576" cy="792088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Chapter 3 – Chip Planning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BA1B99-F5F3-44EA-BFA9-A6350D3A2538}" type="slidenum">
              <a:rPr lang="en-US" altLang="de-DE" sz="1000">
                <a:solidFill>
                  <a:srgbClr val="C0C0C0"/>
                </a:solidFill>
              </a:rPr>
              <a:pPr/>
              <a:t>10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827088" y="1293813"/>
            <a:ext cx="6049962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Slicing floorplan and two possible corresponding slicing trees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flipH="1" flipV="1">
            <a:off x="5337175" y="3960813"/>
            <a:ext cx="307975" cy="531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798513" y="3000375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宋体" panose="02010600030101010101" pitchFamily="2" charset="-122"/>
            </a:endParaRP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1533525" y="3000375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2144713" y="3551238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1549400" y="3551238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798513" y="3000375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798513" y="3917950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1533525" y="4346575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1962150" y="3122613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 flipH="1">
            <a:off x="3825875" y="2728913"/>
            <a:ext cx="385763" cy="385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flipH="1" flipV="1">
            <a:off x="4391025" y="2720975"/>
            <a:ext cx="3873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 flipH="1">
            <a:off x="3359150" y="3316288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H="1" flipV="1">
            <a:off x="3713163" y="3305175"/>
            <a:ext cx="274637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 flipH="1" flipV="1">
            <a:off x="4978400" y="3317875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 flipH="1">
            <a:off x="4562475" y="3327400"/>
            <a:ext cx="274638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20"/>
          <p:cNvSpPr>
            <a:spLocks noChangeShapeType="1"/>
          </p:cNvSpPr>
          <p:nvPr/>
        </p:nvSpPr>
        <p:spPr bwMode="auto">
          <a:xfrm flipH="1">
            <a:off x="4922838" y="4029075"/>
            <a:ext cx="27305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Line 21"/>
          <p:cNvSpPr>
            <a:spLocks noChangeShapeType="1"/>
          </p:cNvSpPr>
          <p:nvPr/>
        </p:nvSpPr>
        <p:spPr bwMode="auto">
          <a:xfrm flipH="1" flipV="1">
            <a:off x="5675313" y="4567238"/>
            <a:ext cx="333375" cy="573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7" name="Line 22"/>
          <p:cNvSpPr>
            <a:spLocks noChangeShapeType="1"/>
          </p:cNvSpPr>
          <p:nvPr/>
        </p:nvSpPr>
        <p:spPr bwMode="auto">
          <a:xfrm flipH="1">
            <a:off x="5337175" y="4579938"/>
            <a:ext cx="331788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8" name="Oval 23"/>
          <p:cNvSpPr>
            <a:spLocks noChangeArrowheads="1"/>
          </p:cNvSpPr>
          <p:nvPr/>
        </p:nvSpPr>
        <p:spPr bwMode="auto">
          <a:xfrm>
            <a:off x="4714875" y="30464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289" name="Freeform 24"/>
          <p:cNvSpPr>
            <a:spLocks/>
          </p:cNvSpPr>
          <p:nvPr/>
        </p:nvSpPr>
        <p:spPr bwMode="auto">
          <a:xfrm>
            <a:off x="2697163" y="4102100"/>
            <a:ext cx="2311400" cy="444500"/>
          </a:xfrm>
          <a:custGeom>
            <a:avLst/>
            <a:gdLst>
              <a:gd name="T0" fmla="*/ 0 w 1542"/>
              <a:gd name="T1" fmla="*/ 266406 h 302"/>
              <a:gd name="T2" fmla="*/ 611577 w 1542"/>
              <a:gd name="T3" fmla="*/ 400344 h 302"/>
              <a:gd name="T4" fmla="*/ 2311400 w 1542"/>
              <a:gd name="T5" fmla="*/ 0 h 3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302">
                <a:moveTo>
                  <a:pt x="0" y="181"/>
                </a:moveTo>
                <a:cubicBezTo>
                  <a:pt x="75" y="241"/>
                  <a:pt x="151" y="302"/>
                  <a:pt x="408" y="272"/>
                </a:cubicBezTo>
                <a:cubicBezTo>
                  <a:pt x="665" y="242"/>
                  <a:pt x="1103" y="121"/>
                  <a:pt x="1542" y="0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Freeform 25"/>
          <p:cNvSpPr>
            <a:spLocks/>
          </p:cNvSpPr>
          <p:nvPr/>
        </p:nvSpPr>
        <p:spPr bwMode="auto">
          <a:xfrm>
            <a:off x="1289050" y="3182938"/>
            <a:ext cx="2146300" cy="735012"/>
          </a:xfrm>
          <a:custGeom>
            <a:avLst/>
            <a:gdLst>
              <a:gd name="T0" fmla="*/ 0 w 1814"/>
              <a:gd name="T1" fmla="*/ 735012 h 317"/>
              <a:gd name="T2" fmla="*/ 858993 w 1814"/>
              <a:gd name="T3" fmla="*/ 104339 h 317"/>
              <a:gd name="T4" fmla="*/ 2146300 w 1814"/>
              <a:gd name="T5" fmla="*/ 104339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4" h="317">
                <a:moveTo>
                  <a:pt x="0" y="317"/>
                </a:moveTo>
                <a:cubicBezTo>
                  <a:pt x="212" y="203"/>
                  <a:pt x="424" y="90"/>
                  <a:pt x="726" y="45"/>
                </a:cubicBezTo>
                <a:cubicBezTo>
                  <a:pt x="1028" y="0"/>
                  <a:pt x="1633" y="45"/>
                  <a:pt x="1814" y="45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1" name="Freeform 26"/>
          <p:cNvSpPr>
            <a:spLocks/>
          </p:cNvSpPr>
          <p:nvPr/>
        </p:nvSpPr>
        <p:spPr bwMode="auto">
          <a:xfrm>
            <a:off x="1533525" y="2509838"/>
            <a:ext cx="2538413" cy="673100"/>
          </a:xfrm>
          <a:custGeom>
            <a:avLst/>
            <a:gdLst>
              <a:gd name="T0" fmla="*/ 0 w 1814"/>
              <a:gd name="T1" fmla="*/ 673100 h 317"/>
              <a:gd name="T2" fmla="*/ 1015925 w 1814"/>
              <a:gd name="T3" fmla="*/ 95550 h 317"/>
              <a:gd name="T4" fmla="*/ 2538413 w 1814"/>
              <a:gd name="T5" fmla="*/ 9555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4" h="317">
                <a:moveTo>
                  <a:pt x="0" y="317"/>
                </a:moveTo>
                <a:cubicBezTo>
                  <a:pt x="212" y="203"/>
                  <a:pt x="424" y="90"/>
                  <a:pt x="726" y="45"/>
                </a:cubicBezTo>
                <a:cubicBezTo>
                  <a:pt x="1028" y="0"/>
                  <a:pt x="1633" y="45"/>
                  <a:pt x="1814" y="45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2" name="Freeform 27"/>
          <p:cNvSpPr>
            <a:spLocks/>
          </p:cNvSpPr>
          <p:nvPr/>
        </p:nvSpPr>
        <p:spPr bwMode="auto">
          <a:xfrm>
            <a:off x="2152650" y="4103688"/>
            <a:ext cx="3236913" cy="947737"/>
          </a:xfrm>
          <a:custGeom>
            <a:avLst/>
            <a:gdLst>
              <a:gd name="T0" fmla="*/ 0 w 2177"/>
              <a:gd name="T1" fmla="*/ 0 h 559"/>
              <a:gd name="T2" fmla="*/ 1213285 w 2177"/>
              <a:gd name="T3" fmla="*/ 846012 h 559"/>
              <a:gd name="T4" fmla="*/ 3236913 w 2177"/>
              <a:gd name="T5" fmla="*/ 615436 h 5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7" h="559">
                <a:moveTo>
                  <a:pt x="0" y="0"/>
                </a:moveTo>
                <a:cubicBezTo>
                  <a:pt x="226" y="219"/>
                  <a:pt x="453" y="439"/>
                  <a:pt x="816" y="499"/>
                </a:cubicBezTo>
                <a:cubicBezTo>
                  <a:pt x="1179" y="559"/>
                  <a:pt x="1678" y="461"/>
                  <a:pt x="2177" y="363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3" name="Freeform 28"/>
          <p:cNvSpPr>
            <a:spLocks/>
          </p:cNvSpPr>
          <p:nvPr/>
        </p:nvSpPr>
        <p:spPr bwMode="auto">
          <a:xfrm>
            <a:off x="2573338" y="3306763"/>
            <a:ext cx="2082800" cy="407987"/>
          </a:xfrm>
          <a:custGeom>
            <a:avLst/>
            <a:gdLst>
              <a:gd name="T0" fmla="*/ 0 w 1542"/>
              <a:gd name="T1" fmla="*/ 244522 h 302"/>
              <a:gd name="T2" fmla="*/ 551091 w 1542"/>
              <a:gd name="T3" fmla="*/ 367458 h 302"/>
              <a:gd name="T4" fmla="*/ 2082800 w 1542"/>
              <a:gd name="T5" fmla="*/ 0 h 3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302">
                <a:moveTo>
                  <a:pt x="0" y="181"/>
                </a:moveTo>
                <a:cubicBezTo>
                  <a:pt x="75" y="241"/>
                  <a:pt x="151" y="302"/>
                  <a:pt x="408" y="272"/>
                </a:cubicBezTo>
                <a:cubicBezTo>
                  <a:pt x="665" y="242"/>
                  <a:pt x="1103" y="121"/>
                  <a:pt x="1542" y="0"/>
                </a:cubicBezTo>
              </a:path>
            </a:pathLst>
          </a:custGeom>
          <a:noFill/>
          <a:ln w="28575" cap="flat" cmpd="sng">
            <a:solidFill>
              <a:srgbClr val="808080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29"/>
          <p:cNvSpPr txBox="1">
            <a:spLocks noChangeArrowheads="1"/>
          </p:cNvSpPr>
          <p:nvPr/>
        </p:nvSpPr>
        <p:spPr bwMode="auto">
          <a:xfrm>
            <a:off x="1012825" y="3292475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1295" name="Text Box 30"/>
          <p:cNvSpPr txBox="1">
            <a:spLocks noChangeArrowheads="1"/>
          </p:cNvSpPr>
          <p:nvPr/>
        </p:nvSpPr>
        <p:spPr bwMode="auto">
          <a:xfrm>
            <a:off x="1993900" y="44084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d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1296" name="Text Box 31"/>
          <p:cNvSpPr txBox="1">
            <a:spLocks noChangeArrowheads="1"/>
          </p:cNvSpPr>
          <p:nvPr/>
        </p:nvSpPr>
        <p:spPr bwMode="auto">
          <a:xfrm>
            <a:off x="1003300" y="4164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1297" name="Text Box 32"/>
          <p:cNvSpPr txBox="1">
            <a:spLocks noChangeArrowheads="1"/>
          </p:cNvSpPr>
          <p:nvPr/>
        </p:nvSpPr>
        <p:spPr bwMode="auto">
          <a:xfrm>
            <a:off x="1681163" y="37353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e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1298" name="Text Box 33"/>
          <p:cNvSpPr txBox="1">
            <a:spLocks noChangeArrowheads="1"/>
          </p:cNvSpPr>
          <p:nvPr/>
        </p:nvSpPr>
        <p:spPr bwMode="auto">
          <a:xfrm>
            <a:off x="2000250" y="3084513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c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1299" name="Text Box 34"/>
          <p:cNvSpPr txBox="1">
            <a:spLocks noChangeArrowheads="1"/>
          </p:cNvSpPr>
          <p:nvPr/>
        </p:nvSpPr>
        <p:spPr bwMode="auto">
          <a:xfrm>
            <a:off x="2293938" y="3727450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f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1300" name="Oval 35"/>
          <p:cNvSpPr>
            <a:spLocks noChangeArrowheads="1"/>
          </p:cNvSpPr>
          <p:nvPr/>
        </p:nvSpPr>
        <p:spPr bwMode="auto">
          <a:xfrm>
            <a:off x="3121025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01" name="Text Box 36"/>
          <p:cNvSpPr txBox="1">
            <a:spLocks noChangeArrowheads="1"/>
          </p:cNvSpPr>
          <p:nvPr/>
        </p:nvSpPr>
        <p:spPr bwMode="auto">
          <a:xfrm>
            <a:off x="3103563" y="37290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1302" name="Oval 37"/>
          <p:cNvSpPr>
            <a:spLocks noChangeArrowheads="1"/>
          </p:cNvSpPr>
          <p:nvPr/>
        </p:nvSpPr>
        <p:spPr bwMode="auto">
          <a:xfrm>
            <a:off x="4076700" y="24034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03" name="Oval 38"/>
          <p:cNvSpPr>
            <a:spLocks noChangeArrowheads="1"/>
          </p:cNvSpPr>
          <p:nvPr/>
        </p:nvSpPr>
        <p:spPr bwMode="auto">
          <a:xfrm>
            <a:off x="3443288" y="304165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04" name="Oval 39"/>
          <p:cNvSpPr>
            <a:spLocks noChangeArrowheads="1"/>
          </p:cNvSpPr>
          <p:nvPr/>
        </p:nvSpPr>
        <p:spPr bwMode="auto">
          <a:xfrm>
            <a:off x="4349750" y="370205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05" name="Text Box 40"/>
          <p:cNvSpPr txBox="1">
            <a:spLocks noChangeArrowheads="1"/>
          </p:cNvSpPr>
          <p:nvPr/>
        </p:nvSpPr>
        <p:spPr bwMode="auto">
          <a:xfrm>
            <a:off x="43227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1306" name="Oval 41"/>
          <p:cNvSpPr>
            <a:spLocks noChangeArrowheads="1"/>
          </p:cNvSpPr>
          <p:nvPr/>
        </p:nvSpPr>
        <p:spPr bwMode="auto">
          <a:xfrm>
            <a:off x="4687888" y="434022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07" name="Oval 42"/>
          <p:cNvSpPr>
            <a:spLocks noChangeArrowheads="1"/>
          </p:cNvSpPr>
          <p:nvPr/>
        </p:nvSpPr>
        <p:spPr bwMode="auto">
          <a:xfrm>
            <a:off x="5040313" y="50546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08" name="Oval 43"/>
          <p:cNvSpPr>
            <a:spLocks noChangeArrowheads="1"/>
          </p:cNvSpPr>
          <p:nvPr/>
        </p:nvSpPr>
        <p:spPr bwMode="auto">
          <a:xfrm>
            <a:off x="5811838" y="505936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09" name="Oval 44"/>
          <p:cNvSpPr>
            <a:spLocks noChangeArrowheads="1"/>
          </p:cNvSpPr>
          <p:nvPr/>
        </p:nvSpPr>
        <p:spPr bwMode="auto">
          <a:xfrm>
            <a:off x="5081588" y="36988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10" name="Oval 45"/>
          <p:cNvSpPr>
            <a:spLocks noChangeArrowheads="1"/>
          </p:cNvSpPr>
          <p:nvPr/>
        </p:nvSpPr>
        <p:spPr bwMode="auto">
          <a:xfrm>
            <a:off x="5443538" y="43418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11" name="Oval 46"/>
          <p:cNvSpPr>
            <a:spLocks noChangeArrowheads="1"/>
          </p:cNvSpPr>
          <p:nvPr/>
        </p:nvSpPr>
        <p:spPr bwMode="auto">
          <a:xfrm>
            <a:off x="3802063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1312" name="Text Box 47"/>
          <p:cNvSpPr txBox="1">
            <a:spLocks noChangeArrowheads="1"/>
          </p:cNvSpPr>
          <p:nvPr/>
        </p:nvSpPr>
        <p:spPr bwMode="auto">
          <a:xfrm>
            <a:off x="37893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1313" name="Text Box 69"/>
          <p:cNvSpPr txBox="1">
            <a:spLocks noChangeArrowheads="1"/>
          </p:cNvSpPr>
          <p:nvPr/>
        </p:nvSpPr>
        <p:spPr bwMode="auto">
          <a:xfrm>
            <a:off x="4665663" y="43815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1314" name="Text Box 70"/>
          <p:cNvSpPr txBox="1">
            <a:spLocks noChangeArrowheads="1"/>
          </p:cNvSpPr>
          <p:nvPr/>
        </p:nvSpPr>
        <p:spPr bwMode="auto">
          <a:xfrm>
            <a:off x="5018088" y="508158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1315" name="Text Box 71"/>
          <p:cNvSpPr txBox="1">
            <a:spLocks noChangeArrowheads="1"/>
          </p:cNvSpPr>
          <p:nvPr/>
        </p:nvSpPr>
        <p:spPr bwMode="auto">
          <a:xfrm>
            <a:off x="5794375" y="51054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1316" name="Text Box 72"/>
          <p:cNvSpPr txBox="1">
            <a:spLocks noChangeArrowheads="1"/>
          </p:cNvSpPr>
          <p:nvPr/>
        </p:nvSpPr>
        <p:spPr bwMode="auto">
          <a:xfrm>
            <a:off x="4778375" y="31146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1317" name="Text Box 73"/>
          <p:cNvSpPr txBox="1">
            <a:spLocks noChangeArrowheads="1"/>
          </p:cNvSpPr>
          <p:nvPr/>
        </p:nvSpPr>
        <p:spPr bwMode="auto">
          <a:xfrm>
            <a:off x="4144963" y="2471738"/>
            <a:ext cx="328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V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1318" name="Text Box 74"/>
          <p:cNvSpPr txBox="1">
            <a:spLocks noChangeArrowheads="1"/>
          </p:cNvSpPr>
          <p:nvPr/>
        </p:nvSpPr>
        <p:spPr bwMode="auto">
          <a:xfrm>
            <a:off x="3506788" y="3109913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1319" name="Text Box 75"/>
          <p:cNvSpPr txBox="1">
            <a:spLocks noChangeArrowheads="1"/>
          </p:cNvSpPr>
          <p:nvPr/>
        </p:nvSpPr>
        <p:spPr bwMode="auto">
          <a:xfrm>
            <a:off x="5145088" y="376713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1320" name="Text Box 76"/>
          <p:cNvSpPr txBox="1">
            <a:spLocks noChangeArrowheads="1"/>
          </p:cNvSpPr>
          <p:nvPr/>
        </p:nvSpPr>
        <p:spPr bwMode="auto">
          <a:xfrm>
            <a:off x="5511800" y="4410075"/>
            <a:ext cx="328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V</a:t>
            </a:r>
            <a:endParaRPr lang="en-US" altLang="zh-CN" b="1">
              <a:ea typeface="宋体" panose="02010600030101010101" pitchFamily="2" charset="-122"/>
            </a:endParaRPr>
          </a:p>
        </p:txBody>
      </p:sp>
      <p:grpSp>
        <p:nvGrpSpPr>
          <p:cNvPr id="665689" name="Group 89"/>
          <p:cNvGrpSpPr>
            <a:grpSpLocks/>
          </p:cNvGrpSpPr>
          <p:nvPr/>
        </p:nvGrpSpPr>
        <p:grpSpPr bwMode="auto">
          <a:xfrm>
            <a:off x="5741988" y="2403475"/>
            <a:ext cx="3222625" cy="3113088"/>
            <a:chOff x="3617" y="1514"/>
            <a:chExt cx="2030" cy="1961"/>
          </a:xfrm>
        </p:grpSpPr>
        <p:sp>
          <p:nvSpPr>
            <p:cNvPr id="11323" name="Line 48"/>
            <p:cNvSpPr>
              <a:spLocks noChangeShapeType="1"/>
            </p:cNvSpPr>
            <p:nvPr/>
          </p:nvSpPr>
          <p:spPr bwMode="auto">
            <a:xfrm flipH="1" flipV="1">
              <a:off x="5075" y="2531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4" name="Line 49"/>
            <p:cNvSpPr>
              <a:spLocks noChangeShapeType="1"/>
            </p:cNvSpPr>
            <p:nvPr/>
          </p:nvSpPr>
          <p:spPr bwMode="auto">
            <a:xfrm flipH="1">
              <a:off x="4102" y="1719"/>
              <a:ext cx="243" cy="2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5" name="Line 50"/>
            <p:cNvSpPr>
              <a:spLocks noChangeShapeType="1"/>
            </p:cNvSpPr>
            <p:nvPr/>
          </p:nvSpPr>
          <p:spPr bwMode="auto">
            <a:xfrm flipH="1" flipV="1">
              <a:off x="4458" y="1714"/>
              <a:ext cx="244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6" name="Line 51"/>
            <p:cNvSpPr>
              <a:spLocks noChangeShapeType="1"/>
            </p:cNvSpPr>
            <p:nvPr/>
          </p:nvSpPr>
          <p:spPr bwMode="auto">
            <a:xfrm flipH="1">
              <a:off x="3808" y="2089"/>
              <a:ext cx="173" cy="2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7" name="Line 52"/>
            <p:cNvSpPr>
              <a:spLocks noChangeShapeType="1"/>
            </p:cNvSpPr>
            <p:nvPr/>
          </p:nvSpPr>
          <p:spPr bwMode="auto">
            <a:xfrm flipH="1" flipV="1">
              <a:off x="4031" y="2082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8" name="Line 53"/>
            <p:cNvSpPr>
              <a:spLocks noChangeShapeType="1"/>
            </p:cNvSpPr>
            <p:nvPr/>
          </p:nvSpPr>
          <p:spPr bwMode="auto">
            <a:xfrm flipH="1" flipV="1">
              <a:off x="4828" y="2090"/>
              <a:ext cx="173" cy="2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29" name="Line 54"/>
            <p:cNvSpPr>
              <a:spLocks noChangeShapeType="1"/>
            </p:cNvSpPr>
            <p:nvPr/>
          </p:nvSpPr>
          <p:spPr bwMode="auto">
            <a:xfrm flipH="1">
              <a:off x="4566" y="2096"/>
              <a:ext cx="173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0" name="Line 55"/>
            <p:cNvSpPr>
              <a:spLocks noChangeShapeType="1"/>
            </p:cNvSpPr>
            <p:nvPr/>
          </p:nvSpPr>
          <p:spPr bwMode="auto">
            <a:xfrm flipH="1">
              <a:off x="4793" y="2538"/>
              <a:ext cx="172" cy="2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1" name="Line 56"/>
            <p:cNvSpPr>
              <a:spLocks noChangeShapeType="1"/>
            </p:cNvSpPr>
            <p:nvPr/>
          </p:nvSpPr>
          <p:spPr bwMode="auto">
            <a:xfrm flipH="1" flipV="1">
              <a:off x="5268" y="2899"/>
              <a:ext cx="248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Line 57"/>
            <p:cNvSpPr>
              <a:spLocks noChangeShapeType="1"/>
            </p:cNvSpPr>
            <p:nvPr/>
          </p:nvSpPr>
          <p:spPr bwMode="auto">
            <a:xfrm flipH="1">
              <a:off x="5003" y="2875"/>
              <a:ext cx="275" cy="4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Oval 58"/>
            <p:cNvSpPr>
              <a:spLocks noChangeArrowheads="1"/>
            </p:cNvSpPr>
            <p:nvPr/>
          </p:nvSpPr>
          <p:spPr bwMode="auto">
            <a:xfrm>
              <a:off x="4662" y="191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34" name="Oval 59"/>
            <p:cNvSpPr>
              <a:spLocks noChangeArrowheads="1"/>
            </p:cNvSpPr>
            <p:nvPr/>
          </p:nvSpPr>
          <p:spPr bwMode="auto">
            <a:xfrm>
              <a:off x="4260" y="151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35" name="Oval 60"/>
            <p:cNvSpPr>
              <a:spLocks noChangeArrowheads="1"/>
            </p:cNvSpPr>
            <p:nvPr/>
          </p:nvSpPr>
          <p:spPr bwMode="auto">
            <a:xfrm>
              <a:off x="3861" y="1916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36" name="Oval 61"/>
            <p:cNvSpPr>
              <a:spLocks noChangeArrowheads="1"/>
            </p:cNvSpPr>
            <p:nvPr/>
          </p:nvSpPr>
          <p:spPr bwMode="auto">
            <a:xfrm>
              <a:off x="4429" y="23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37" name="Oval 62"/>
            <p:cNvSpPr>
              <a:spLocks noChangeArrowheads="1"/>
            </p:cNvSpPr>
            <p:nvPr/>
          </p:nvSpPr>
          <p:spPr bwMode="auto">
            <a:xfrm>
              <a:off x="4645" y="273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38" name="Oval 63"/>
            <p:cNvSpPr>
              <a:spLocks noChangeArrowheads="1"/>
            </p:cNvSpPr>
            <p:nvPr/>
          </p:nvSpPr>
          <p:spPr bwMode="auto">
            <a:xfrm>
              <a:off x="4876" y="3184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39" name="Oval 64"/>
            <p:cNvSpPr>
              <a:spLocks noChangeArrowheads="1"/>
            </p:cNvSpPr>
            <p:nvPr/>
          </p:nvSpPr>
          <p:spPr bwMode="auto">
            <a:xfrm>
              <a:off x="5341" y="3187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40" name="Oval 65"/>
            <p:cNvSpPr>
              <a:spLocks noChangeArrowheads="1"/>
            </p:cNvSpPr>
            <p:nvPr/>
          </p:nvSpPr>
          <p:spPr bwMode="auto">
            <a:xfrm>
              <a:off x="4893" y="233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41" name="Oval 66"/>
            <p:cNvSpPr>
              <a:spLocks noChangeArrowheads="1"/>
            </p:cNvSpPr>
            <p:nvPr/>
          </p:nvSpPr>
          <p:spPr bwMode="auto">
            <a:xfrm>
              <a:off x="5130" y="2735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42" name="Oval 67"/>
            <p:cNvSpPr>
              <a:spLocks noChangeArrowheads="1"/>
            </p:cNvSpPr>
            <p:nvPr/>
          </p:nvSpPr>
          <p:spPr bwMode="auto">
            <a:xfrm>
              <a:off x="4084" y="2329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43" name="Oval 68"/>
            <p:cNvSpPr>
              <a:spLocks noChangeArrowheads="1"/>
            </p:cNvSpPr>
            <p:nvPr/>
          </p:nvSpPr>
          <p:spPr bwMode="auto">
            <a:xfrm>
              <a:off x="3628" y="2332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1344" name="Text Box 77"/>
            <p:cNvSpPr txBox="1">
              <a:spLocks noChangeArrowheads="1"/>
            </p:cNvSpPr>
            <p:nvPr/>
          </p:nvSpPr>
          <p:spPr bwMode="auto">
            <a:xfrm>
              <a:off x="4702" y="1962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zh-CN" b="1">
                  <a:ea typeface="宋体" panose="02010600030101010101" pitchFamily="2" charset="-122"/>
                </a:rPr>
                <a:t>H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1345" name="Text Box 78"/>
            <p:cNvSpPr txBox="1">
              <a:spLocks noChangeArrowheads="1"/>
            </p:cNvSpPr>
            <p:nvPr/>
          </p:nvSpPr>
          <p:spPr bwMode="auto">
            <a:xfrm>
              <a:off x="4303" y="1557"/>
              <a:ext cx="20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zh-CN" b="1">
                  <a:ea typeface="宋体" panose="02010600030101010101" pitchFamily="2" charset="-122"/>
                </a:rPr>
                <a:t>V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1346" name="Text Box 79"/>
            <p:cNvSpPr txBox="1">
              <a:spLocks noChangeArrowheads="1"/>
            </p:cNvSpPr>
            <p:nvPr/>
          </p:nvSpPr>
          <p:spPr bwMode="auto">
            <a:xfrm>
              <a:off x="3901" y="1959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zh-CN" b="1">
                  <a:ea typeface="宋体" panose="02010600030101010101" pitchFamily="2" charset="-122"/>
                </a:rPr>
                <a:t>H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1347" name="Text Box 80"/>
            <p:cNvSpPr txBox="1">
              <a:spLocks noChangeArrowheads="1"/>
            </p:cNvSpPr>
            <p:nvPr/>
          </p:nvSpPr>
          <p:spPr bwMode="auto">
            <a:xfrm>
              <a:off x="4415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1348" name="Text Box 81"/>
            <p:cNvSpPr txBox="1">
              <a:spLocks noChangeArrowheads="1"/>
            </p:cNvSpPr>
            <p:nvPr/>
          </p:nvSpPr>
          <p:spPr bwMode="auto">
            <a:xfrm>
              <a:off x="4631" y="2754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1349" name="Text Box 82"/>
            <p:cNvSpPr txBox="1">
              <a:spLocks noChangeArrowheads="1"/>
            </p:cNvSpPr>
            <p:nvPr/>
          </p:nvSpPr>
          <p:spPr bwMode="auto">
            <a:xfrm>
              <a:off x="4868" y="3198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11350" name="Text Box 83"/>
            <p:cNvSpPr txBox="1">
              <a:spLocks noChangeArrowheads="1"/>
            </p:cNvSpPr>
            <p:nvPr/>
          </p:nvSpPr>
          <p:spPr bwMode="auto">
            <a:xfrm>
              <a:off x="5333" y="3219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f</a:t>
              </a:r>
            </a:p>
          </p:txBody>
        </p:sp>
        <p:sp>
          <p:nvSpPr>
            <p:cNvPr id="11351" name="Text Box 84"/>
            <p:cNvSpPr txBox="1">
              <a:spLocks noChangeArrowheads="1"/>
            </p:cNvSpPr>
            <p:nvPr/>
          </p:nvSpPr>
          <p:spPr bwMode="auto">
            <a:xfrm>
              <a:off x="4933" y="2373"/>
              <a:ext cx="2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zh-CN" b="1">
                  <a:ea typeface="宋体" panose="02010600030101010101" pitchFamily="2" charset="-122"/>
                </a:rPr>
                <a:t>H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1352" name="Text Box 85"/>
            <p:cNvSpPr txBox="1">
              <a:spLocks noChangeArrowheads="1"/>
            </p:cNvSpPr>
            <p:nvPr/>
          </p:nvSpPr>
          <p:spPr bwMode="auto">
            <a:xfrm>
              <a:off x="5176" y="2778"/>
              <a:ext cx="20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zh-CN" b="1">
                  <a:ea typeface="宋体" panose="02010600030101010101" pitchFamily="2" charset="-122"/>
                </a:rPr>
                <a:t>V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1353" name="Text Box 86"/>
            <p:cNvSpPr txBox="1">
              <a:spLocks noChangeArrowheads="1"/>
            </p:cNvSpPr>
            <p:nvPr/>
          </p:nvSpPr>
          <p:spPr bwMode="auto">
            <a:xfrm>
              <a:off x="4076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b</a:t>
              </a:r>
            </a:p>
          </p:txBody>
        </p:sp>
        <p:sp>
          <p:nvSpPr>
            <p:cNvPr id="11354" name="Text Box 87"/>
            <p:cNvSpPr txBox="1">
              <a:spLocks noChangeArrowheads="1"/>
            </p:cNvSpPr>
            <p:nvPr/>
          </p:nvSpPr>
          <p:spPr bwMode="auto">
            <a:xfrm>
              <a:off x="3617" y="2352"/>
              <a:ext cx="31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i="1">
                  <a:ea typeface="宋体" panose="02010600030101010101" pitchFamily="2" charset="-122"/>
                </a:rPr>
                <a:t>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12C363-01D3-4262-B031-41FC03F000C1}" type="slidenum">
              <a:rPr lang="en-US" altLang="de-DE" sz="1000">
                <a:solidFill>
                  <a:srgbClr val="C0C0C0"/>
                </a:solidFill>
              </a:rPr>
              <a:pPr/>
              <a:t>11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27088" y="1293813"/>
            <a:ext cx="2276475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Polish expression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 flipV="1">
            <a:off x="5337175" y="3960813"/>
            <a:ext cx="307975" cy="531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798513" y="3000375"/>
            <a:ext cx="1958975" cy="18383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ea typeface="宋体" panose="02010600030101010101" pitchFamily="2" charset="-122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1533525" y="3000375"/>
            <a:ext cx="1223963" cy="1838325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2144713" y="3551238"/>
            <a:ext cx="1587" cy="796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1549400" y="3551238"/>
            <a:ext cx="12192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798513" y="3000375"/>
            <a:ext cx="735012" cy="1838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798513" y="3917950"/>
            <a:ext cx="73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1533525" y="4346575"/>
            <a:ext cx="12192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1962150" y="3122613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 flipH="1">
            <a:off x="3825875" y="2728913"/>
            <a:ext cx="385763" cy="385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4" name="Line 15"/>
          <p:cNvSpPr>
            <a:spLocks noChangeShapeType="1"/>
          </p:cNvSpPr>
          <p:nvPr/>
        </p:nvSpPr>
        <p:spPr bwMode="auto">
          <a:xfrm flipH="1" flipV="1">
            <a:off x="4391025" y="2720975"/>
            <a:ext cx="387350" cy="387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5" name="Line 16"/>
          <p:cNvSpPr>
            <a:spLocks noChangeShapeType="1"/>
          </p:cNvSpPr>
          <p:nvPr/>
        </p:nvSpPr>
        <p:spPr bwMode="auto">
          <a:xfrm flipH="1">
            <a:off x="3359150" y="3316288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6" name="Line 17"/>
          <p:cNvSpPr>
            <a:spLocks noChangeShapeType="1"/>
          </p:cNvSpPr>
          <p:nvPr/>
        </p:nvSpPr>
        <p:spPr bwMode="auto">
          <a:xfrm flipH="1" flipV="1">
            <a:off x="3713163" y="3305175"/>
            <a:ext cx="274637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7" name="Line 18"/>
          <p:cNvSpPr>
            <a:spLocks noChangeShapeType="1"/>
          </p:cNvSpPr>
          <p:nvPr/>
        </p:nvSpPr>
        <p:spPr bwMode="auto">
          <a:xfrm flipH="1" flipV="1">
            <a:off x="4978400" y="3317875"/>
            <a:ext cx="274638" cy="473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8" name="Line 19"/>
          <p:cNvSpPr>
            <a:spLocks noChangeShapeType="1"/>
          </p:cNvSpPr>
          <p:nvPr/>
        </p:nvSpPr>
        <p:spPr bwMode="auto">
          <a:xfrm flipH="1">
            <a:off x="4562475" y="3327400"/>
            <a:ext cx="274638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09" name="Line 20"/>
          <p:cNvSpPr>
            <a:spLocks noChangeShapeType="1"/>
          </p:cNvSpPr>
          <p:nvPr/>
        </p:nvSpPr>
        <p:spPr bwMode="auto">
          <a:xfrm flipH="1">
            <a:off x="4922838" y="4029075"/>
            <a:ext cx="27305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0" name="Line 21"/>
          <p:cNvSpPr>
            <a:spLocks noChangeShapeType="1"/>
          </p:cNvSpPr>
          <p:nvPr/>
        </p:nvSpPr>
        <p:spPr bwMode="auto">
          <a:xfrm flipH="1" flipV="1">
            <a:off x="5675313" y="4567238"/>
            <a:ext cx="333375" cy="573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1" name="Line 22"/>
          <p:cNvSpPr>
            <a:spLocks noChangeShapeType="1"/>
          </p:cNvSpPr>
          <p:nvPr/>
        </p:nvSpPr>
        <p:spPr bwMode="auto">
          <a:xfrm flipH="1">
            <a:off x="5337175" y="4579938"/>
            <a:ext cx="331788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12" name="Oval 23"/>
          <p:cNvSpPr>
            <a:spLocks noChangeArrowheads="1"/>
          </p:cNvSpPr>
          <p:nvPr/>
        </p:nvSpPr>
        <p:spPr bwMode="auto">
          <a:xfrm>
            <a:off x="4714875" y="30464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13" name="Text Box 29"/>
          <p:cNvSpPr txBox="1">
            <a:spLocks noChangeArrowheads="1"/>
          </p:cNvSpPr>
          <p:nvPr/>
        </p:nvSpPr>
        <p:spPr bwMode="auto">
          <a:xfrm>
            <a:off x="1012825" y="3292475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314" name="Text Box 30"/>
          <p:cNvSpPr txBox="1">
            <a:spLocks noChangeArrowheads="1"/>
          </p:cNvSpPr>
          <p:nvPr/>
        </p:nvSpPr>
        <p:spPr bwMode="auto">
          <a:xfrm>
            <a:off x="1993900" y="44084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d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315" name="Text Box 31"/>
          <p:cNvSpPr txBox="1">
            <a:spLocks noChangeArrowheads="1"/>
          </p:cNvSpPr>
          <p:nvPr/>
        </p:nvSpPr>
        <p:spPr bwMode="auto">
          <a:xfrm>
            <a:off x="1003300" y="4164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316" name="Text Box 32"/>
          <p:cNvSpPr txBox="1">
            <a:spLocks noChangeArrowheads="1"/>
          </p:cNvSpPr>
          <p:nvPr/>
        </p:nvSpPr>
        <p:spPr bwMode="auto">
          <a:xfrm>
            <a:off x="1681163" y="37353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e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317" name="Text Box 33"/>
          <p:cNvSpPr txBox="1">
            <a:spLocks noChangeArrowheads="1"/>
          </p:cNvSpPr>
          <p:nvPr/>
        </p:nvSpPr>
        <p:spPr bwMode="auto">
          <a:xfrm>
            <a:off x="2000250" y="3084513"/>
            <a:ext cx="292100" cy="3508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c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318" name="Text Box 34"/>
          <p:cNvSpPr txBox="1">
            <a:spLocks noChangeArrowheads="1"/>
          </p:cNvSpPr>
          <p:nvPr/>
        </p:nvSpPr>
        <p:spPr bwMode="auto">
          <a:xfrm>
            <a:off x="2293938" y="3727450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f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2319" name="Oval 35"/>
          <p:cNvSpPr>
            <a:spLocks noChangeArrowheads="1"/>
          </p:cNvSpPr>
          <p:nvPr/>
        </p:nvSpPr>
        <p:spPr bwMode="auto">
          <a:xfrm>
            <a:off x="3121025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0" name="Text Box 36"/>
          <p:cNvSpPr txBox="1">
            <a:spLocks noChangeArrowheads="1"/>
          </p:cNvSpPr>
          <p:nvPr/>
        </p:nvSpPr>
        <p:spPr bwMode="auto">
          <a:xfrm>
            <a:off x="3103563" y="37290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2321" name="Oval 37"/>
          <p:cNvSpPr>
            <a:spLocks noChangeArrowheads="1"/>
          </p:cNvSpPr>
          <p:nvPr/>
        </p:nvSpPr>
        <p:spPr bwMode="auto">
          <a:xfrm>
            <a:off x="4076700" y="24034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2" name="Oval 38"/>
          <p:cNvSpPr>
            <a:spLocks noChangeArrowheads="1"/>
          </p:cNvSpPr>
          <p:nvPr/>
        </p:nvSpPr>
        <p:spPr bwMode="auto">
          <a:xfrm>
            <a:off x="3443288" y="3041650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3" name="Oval 39"/>
          <p:cNvSpPr>
            <a:spLocks noChangeArrowheads="1"/>
          </p:cNvSpPr>
          <p:nvPr/>
        </p:nvSpPr>
        <p:spPr bwMode="auto">
          <a:xfrm>
            <a:off x="4349750" y="370205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4" name="Text Box 40"/>
          <p:cNvSpPr txBox="1">
            <a:spLocks noChangeArrowheads="1"/>
          </p:cNvSpPr>
          <p:nvPr/>
        </p:nvSpPr>
        <p:spPr bwMode="auto">
          <a:xfrm>
            <a:off x="43227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2325" name="Oval 41"/>
          <p:cNvSpPr>
            <a:spLocks noChangeArrowheads="1"/>
          </p:cNvSpPr>
          <p:nvPr/>
        </p:nvSpPr>
        <p:spPr bwMode="auto">
          <a:xfrm>
            <a:off x="4687888" y="434022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6" name="Oval 42"/>
          <p:cNvSpPr>
            <a:spLocks noChangeArrowheads="1"/>
          </p:cNvSpPr>
          <p:nvPr/>
        </p:nvSpPr>
        <p:spPr bwMode="auto">
          <a:xfrm>
            <a:off x="5040313" y="50546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7" name="Oval 43"/>
          <p:cNvSpPr>
            <a:spLocks noChangeArrowheads="1"/>
          </p:cNvSpPr>
          <p:nvPr/>
        </p:nvSpPr>
        <p:spPr bwMode="auto">
          <a:xfrm>
            <a:off x="5811838" y="505936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8" name="Oval 44"/>
          <p:cNvSpPr>
            <a:spLocks noChangeArrowheads="1"/>
          </p:cNvSpPr>
          <p:nvPr/>
        </p:nvSpPr>
        <p:spPr bwMode="auto">
          <a:xfrm>
            <a:off x="5081588" y="36988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29" name="Oval 45"/>
          <p:cNvSpPr>
            <a:spLocks noChangeArrowheads="1"/>
          </p:cNvSpPr>
          <p:nvPr/>
        </p:nvSpPr>
        <p:spPr bwMode="auto">
          <a:xfrm>
            <a:off x="5443538" y="4341813"/>
            <a:ext cx="457200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30" name="Oval 46"/>
          <p:cNvSpPr>
            <a:spLocks noChangeArrowheads="1"/>
          </p:cNvSpPr>
          <p:nvPr/>
        </p:nvSpPr>
        <p:spPr bwMode="auto">
          <a:xfrm>
            <a:off x="3802063" y="36972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2331" name="Text Box 47"/>
          <p:cNvSpPr txBox="1">
            <a:spLocks noChangeArrowheads="1"/>
          </p:cNvSpPr>
          <p:nvPr/>
        </p:nvSpPr>
        <p:spPr bwMode="auto">
          <a:xfrm>
            <a:off x="3789363" y="37385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2332" name="Text Box 69"/>
          <p:cNvSpPr txBox="1">
            <a:spLocks noChangeArrowheads="1"/>
          </p:cNvSpPr>
          <p:nvPr/>
        </p:nvSpPr>
        <p:spPr bwMode="auto">
          <a:xfrm>
            <a:off x="4665663" y="43815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2333" name="Text Box 70"/>
          <p:cNvSpPr txBox="1">
            <a:spLocks noChangeArrowheads="1"/>
          </p:cNvSpPr>
          <p:nvPr/>
        </p:nvSpPr>
        <p:spPr bwMode="auto">
          <a:xfrm>
            <a:off x="5018088" y="508158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2334" name="Text Box 71"/>
          <p:cNvSpPr txBox="1">
            <a:spLocks noChangeArrowheads="1"/>
          </p:cNvSpPr>
          <p:nvPr/>
        </p:nvSpPr>
        <p:spPr bwMode="auto">
          <a:xfrm>
            <a:off x="5794375" y="510540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i="1"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2335" name="Text Box 72"/>
          <p:cNvSpPr txBox="1">
            <a:spLocks noChangeArrowheads="1"/>
          </p:cNvSpPr>
          <p:nvPr/>
        </p:nvSpPr>
        <p:spPr bwMode="auto">
          <a:xfrm>
            <a:off x="4778375" y="31146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2336" name="Text Box 73"/>
          <p:cNvSpPr txBox="1">
            <a:spLocks noChangeArrowheads="1"/>
          </p:cNvSpPr>
          <p:nvPr/>
        </p:nvSpPr>
        <p:spPr bwMode="auto">
          <a:xfrm>
            <a:off x="4144963" y="2471738"/>
            <a:ext cx="328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V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2337" name="Text Box 74"/>
          <p:cNvSpPr txBox="1">
            <a:spLocks noChangeArrowheads="1"/>
          </p:cNvSpPr>
          <p:nvPr/>
        </p:nvSpPr>
        <p:spPr bwMode="auto">
          <a:xfrm>
            <a:off x="3506788" y="3109913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2338" name="Text Box 75"/>
          <p:cNvSpPr txBox="1">
            <a:spLocks noChangeArrowheads="1"/>
          </p:cNvSpPr>
          <p:nvPr/>
        </p:nvSpPr>
        <p:spPr bwMode="auto">
          <a:xfrm>
            <a:off x="5145088" y="376713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2339" name="Text Box 76"/>
          <p:cNvSpPr txBox="1">
            <a:spLocks noChangeArrowheads="1"/>
          </p:cNvSpPr>
          <p:nvPr/>
        </p:nvSpPr>
        <p:spPr bwMode="auto">
          <a:xfrm>
            <a:off x="5511800" y="4410075"/>
            <a:ext cx="328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V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754777" name="Freeform 89"/>
          <p:cNvSpPr>
            <a:spLocks/>
          </p:cNvSpPr>
          <p:nvPr/>
        </p:nvSpPr>
        <p:spPr bwMode="auto">
          <a:xfrm>
            <a:off x="3563938" y="3562350"/>
            <a:ext cx="215900" cy="239713"/>
          </a:xfrm>
          <a:custGeom>
            <a:avLst/>
            <a:gdLst>
              <a:gd name="T0" fmla="*/ 0 w 136"/>
              <a:gd name="T1" fmla="*/ 239713 h 190"/>
              <a:gd name="T2" fmla="*/ 144463 w 136"/>
              <a:gd name="T3" fmla="*/ 10093 h 190"/>
              <a:gd name="T4" fmla="*/ 215900 w 136"/>
              <a:gd name="T5" fmla="*/ 181677 h 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190">
                <a:moveTo>
                  <a:pt x="0" y="190"/>
                </a:moveTo>
                <a:cubicBezTo>
                  <a:pt x="34" y="103"/>
                  <a:pt x="68" y="16"/>
                  <a:pt x="91" y="8"/>
                </a:cubicBezTo>
                <a:cubicBezTo>
                  <a:pt x="114" y="0"/>
                  <a:pt x="125" y="72"/>
                  <a:pt x="136" y="144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78" name="Line 90"/>
          <p:cNvSpPr>
            <a:spLocks noChangeShapeType="1"/>
          </p:cNvSpPr>
          <p:nvPr/>
        </p:nvSpPr>
        <p:spPr bwMode="auto">
          <a:xfrm flipH="1" flipV="1">
            <a:off x="3924300" y="3357563"/>
            <a:ext cx="152400" cy="352425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79" name="Freeform 91"/>
          <p:cNvSpPr>
            <a:spLocks/>
          </p:cNvSpPr>
          <p:nvPr/>
        </p:nvSpPr>
        <p:spPr bwMode="auto">
          <a:xfrm>
            <a:off x="3922713" y="2900363"/>
            <a:ext cx="765175" cy="603250"/>
          </a:xfrm>
          <a:custGeom>
            <a:avLst/>
            <a:gdLst>
              <a:gd name="T0" fmla="*/ 0 w 537"/>
              <a:gd name="T1" fmla="*/ 236450 h 597"/>
              <a:gd name="T2" fmla="*/ 323454 w 537"/>
              <a:gd name="T3" fmla="*/ 7073 h 597"/>
              <a:gd name="T4" fmla="*/ 711029 w 537"/>
              <a:gd name="T5" fmla="*/ 190979 h 597"/>
              <a:gd name="T6" fmla="*/ 646908 w 537"/>
              <a:gd name="T7" fmla="*/ 603250 h 5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37" h="597">
                <a:moveTo>
                  <a:pt x="0" y="234"/>
                </a:moveTo>
                <a:cubicBezTo>
                  <a:pt x="72" y="124"/>
                  <a:pt x="144" y="14"/>
                  <a:pt x="227" y="7"/>
                </a:cubicBezTo>
                <a:cubicBezTo>
                  <a:pt x="310" y="0"/>
                  <a:pt x="461" y="91"/>
                  <a:pt x="499" y="189"/>
                </a:cubicBezTo>
                <a:cubicBezTo>
                  <a:pt x="537" y="287"/>
                  <a:pt x="495" y="442"/>
                  <a:pt x="454" y="597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0" name="Freeform 92"/>
          <p:cNvSpPr>
            <a:spLocks/>
          </p:cNvSpPr>
          <p:nvPr/>
        </p:nvSpPr>
        <p:spPr bwMode="auto">
          <a:xfrm>
            <a:off x="5135563" y="4221163"/>
            <a:ext cx="228600" cy="803275"/>
          </a:xfrm>
          <a:custGeom>
            <a:avLst/>
            <a:gdLst>
              <a:gd name="T0" fmla="*/ 0 w 144"/>
              <a:gd name="T1" fmla="*/ 227013 h 506"/>
              <a:gd name="T2" fmla="*/ 144463 w 144"/>
              <a:gd name="T3" fmla="*/ 11113 h 506"/>
              <a:gd name="T4" fmla="*/ 215900 w 144"/>
              <a:gd name="T5" fmla="*/ 298450 h 506"/>
              <a:gd name="T6" fmla="*/ 71438 w 144"/>
              <a:gd name="T7" fmla="*/ 803275 h 5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506">
                <a:moveTo>
                  <a:pt x="0" y="143"/>
                </a:moveTo>
                <a:cubicBezTo>
                  <a:pt x="34" y="71"/>
                  <a:pt x="68" y="0"/>
                  <a:pt x="91" y="7"/>
                </a:cubicBezTo>
                <a:cubicBezTo>
                  <a:pt x="114" y="14"/>
                  <a:pt x="144" y="105"/>
                  <a:pt x="136" y="188"/>
                </a:cubicBezTo>
                <a:cubicBezTo>
                  <a:pt x="128" y="271"/>
                  <a:pt x="86" y="388"/>
                  <a:pt x="45" y="506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1" name="Freeform 93"/>
          <p:cNvSpPr>
            <a:spLocks/>
          </p:cNvSpPr>
          <p:nvPr/>
        </p:nvSpPr>
        <p:spPr bwMode="auto">
          <a:xfrm>
            <a:off x="4716463" y="3562350"/>
            <a:ext cx="228600" cy="803275"/>
          </a:xfrm>
          <a:custGeom>
            <a:avLst/>
            <a:gdLst>
              <a:gd name="T0" fmla="*/ 0 w 144"/>
              <a:gd name="T1" fmla="*/ 227013 h 506"/>
              <a:gd name="T2" fmla="*/ 144463 w 144"/>
              <a:gd name="T3" fmla="*/ 11113 h 506"/>
              <a:gd name="T4" fmla="*/ 215900 w 144"/>
              <a:gd name="T5" fmla="*/ 298450 h 506"/>
              <a:gd name="T6" fmla="*/ 71438 w 144"/>
              <a:gd name="T7" fmla="*/ 803275 h 5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" h="506">
                <a:moveTo>
                  <a:pt x="0" y="143"/>
                </a:moveTo>
                <a:cubicBezTo>
                  <a:pt x="34" y="71"/>
                  <a:pt x="68" y="0"/>
                  <a:pt x="91" y="7"/>
                </a:cubicBezTo>
                <a:cubicBezTo>
                  <a:pt x="114" y="14"/>
                  <a:pt x="144" y="105"/>
                  <a:pt x="136" y="188"/>
                </a:cubicBezTo>
                <a:cubicBezTo>
                  <a:pt x="128" y="271"/>
                  <a:pt x="86" y="388"/>
                  <a:pt x="45" y="506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2" name="Freeform 94"/>
          <p:cNvSpPr>
            <a:spLocks/>
          </p:cNvSpPr>
          <p:nvPr/>
        </p:nvSpPr>
        <p:spPr bwMode="auto">
          <a:xfrm>
            <a:off x="5508625" y="4868863"/>
            <a:ext cx="215900" cy="301625"/>
          </a:xfrm>
          <a:custGeom>
            <a:avLst/>
            <a:gdLst>
              <a:gd name="T0" fmla="*/ 0 w 136"/>
              <a:gd name="T1" fmla="*/ 301625 h 190"/>
              <a:gd name="T2" fmla="*/ 144463 w 136"/>
              <a:gd name="T3" fmla="*/ 12700 h 190"/>
              <a:gd name="T4" fmla="*/ 215900 w 136"/>
              <a:gd name="T5" fmla="*/ 228600 h 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190">
                <a:moveTo>
                  <a:pt x="0" y="190"/>
                </a:moveTo>
                <a:cubicBezTo>
                  <a:pt x="34" y="103"/>
                  <a:pt x="68" y="16"/>
                  <a:pt x="91" y="8"/>
                </a:cubicBezTo>
                <a:cubicBezTo>
                  <a:pt x="114" y="0"/>
                  <a:pt x="125" y="72"/>
                  <a:pt x="136" y="144"/>
                </a:cubicBezTo>
              </a:path>
            </a:pathLst>
          </a:custGeom>
          <a:noFill/>
          <a:ln w="38100" cap="flat" cmpd="sng">
            <a:solidFill>
              <a:srgbClr val="96969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3" name="Line 95"/>
          <p:cNvSpPr>
            <a:spLocks noChangeShapeType="1"/>
          </p:cNvSpPr>
          <p:nvPr/>
        </p:nvSpPr>
        <p:spPr bwMode="auto">
          <a:xfrm flipH="1" flipV="1">
            <a:off x="6011863" y="4581525"/>
            <a:ext cx="206375" cy="433388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4" name="Line 96"/>
          <p:cNvSpPr>
            <a:spLocks noChangeShapeType="1"/>
          </p:cNvSpPr>
          <p:nvPr/>
        </p:nvSpPr>
        <p:spPr bwMode="auto">
          <a:xfrm flipH="1" flipV="1">
            <a:off x="5589588" y="3860800"/>
            <a:ext cx="206375" cy="433388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5" name="Line 97"/>
          <p:cNvSpPr>
            <a:spLocks noChangeShapeType="1"/>
          </p:cNvSpPr>
          <p:nvPr/>
        </p:nvSpPr>
        <p:spPr bwMode="auto">
          <a:xfrm flipH="1" flipV="1">
            <a:off x="5229225" y="3211513"/>
            <a:ext cx="206375" cy="433387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6" name="Line 98"/>
          <p:cNvSpPr>
            <a:spLocks noChangeShapeType="1"/>
          </p:cNvSpPr>
          <p:nvPr/>
        </p:nvSpPr>
        <p:spPr bwMode="auto">
          <a:xfrm flipH="1" flipV="1">
            <a:off x="4572000" y="2565400"/>
            <a:ext cx="541338" cy="476250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54787" name="AutoShape 99"/>
          <p:cNvSpPr>
            <a:spLocks noChangeArrowheads="1"/>
          </p:cNvSpPr>
          <p:nvPr/>
        </p:nvSpPr>
        <p:spPr bwMode="auto">
          <a:xfrm>
            <a:off x="6156325" y="364490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4788" name="Text Box 100"/>
          <p:cNvSpPr txBox="1">
            <a:spLocks noChangeArrowheads="1"/>
          </p:cNvSpPr>
          <p:nvPr/>
        </p:nvSpPr>
        <p:spPr bwMode="auto">
          <a:xfrm>
            <a:off x="6786563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B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89" name="Text Box 101"/>
          <p:cNvSpPr txBox="1">
            <a:spLocks noChangeArrowheads="1"/>
          </p:cNvSpPr>
          <p:nvPr/>
        </p:nvSpPr>
        <p:spPr bwMode="auto">
          <a:xfrm>
            <a:off x="6967538" y="3733800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>
                <a:solidFill>
                  <a:schemeClr val="accent2"/>
                </a:solidFill>
              </a:rPr>
              <a:t>+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0" name="Text Box 102"/>
          <p:cNvSpPr txBox="1">
            <a:spLocks noChangeArrowheads="1"/>
          </p:cNvSpPr>
          <p:nvPr/>
        </p:nvSpPr>
        <p:spPr bwMode="auto">
          <a:xfrm>
            <a:off x="7146925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C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1" name="Text Box 103"/>
          <p:cNvSpPr txBox="1">
            <a:spLocks noChangeArrowheads="1"/>
          </p:cNvSpPr>
          <p:nvPr/>
        </p:nvSpPr>
        <p:spPr bwMode="auto">
          <a:xfrm>
            <a:off x="8428038" y="3727450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rgbClr val="CC0000"/>
                </a:solidFill>
                <a:sym typeface="Symbol" panose="05050102010706020507" pitchFamily="18" charset="2"/>
              </a:rPr>
              <a:t>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2" name="Text Box 104"/>
          <p:cNvSpPr txBox="1">
            <a:spLocks noChangeArrowheads="1"/>
          </p:cNvSpPr>
          <p:nvPr/>
        </p:nvSpPr>
        <p:spPr bwMode="auto">
          <a:xfrm>
            <a:off x="6588125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A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3" name="Text Box 105"/>
          <p:cNvSpPr txBox="1">
            <a:spLocks noChangeArrowheads="1"/>
          </p:cNvSpPr>
          <p:nvPr/>
        </p:nvSpPr>
        <p:spPr bwMode="auto">
          <a:xfrm>
            <a:off x="7362825" y="3733800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D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4" name="Text Box 106"/>
          <p:cNvSpPr txBox="1">
            <a:spLocks noChangeArrowheads="1"/>
          </p:cNvSpPr>
          <p:nvPr/>
        </p:nvSpPr>
        <p:spPr bwMode="auto">
          <a:xfrm>
            <a:off x="7593013" y="3733800"/>
            <a:ext cx="36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E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5" name="Text Box 107"/>
          <p:cNvSpPr txBox="1">
            <a:spLocks noChangeArrowheads="1"/>
          </p:cNvSpPr>
          <p:nvPr/>
        </p:nvSpPr>
        <p:spPr bwMode="auto">
          <a:xfrm>
            <a:off x="7781925" y="3733800"/>
            <a:ext cx="349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F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6" name="Text Box 108"/>
          <p:cNvSpPr txBox="1">
            <a:spLocks noChangeArrowheads="1"/>
          </p:cNvSpPr>
          <p:nvPr/>
        </p:nvSpPr>
        <p:spPr bwMode="auto">
          <a:xfrm>
            <a:off x="7956550" y="3733800"/>
            <a:ext cx="320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rgbClr val="CC0000"/>
                </a:solidFill>
                <a:sym typeface="Symbol" panose="05050102010706020507" pitchFamily="18" charset="2"/>
              </a:rPr>
              <a:t>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7" name="Text Box 109"/>
          <p:cNvSpPr txBox="1">
            <a:spLocks noChangeArrowheads="1"/>
          </p:cNvSpPr>
          <p:nvPr/>
        </p:nvSpPr>
        <p:spPr bwMode="auto">
          <a:xfrm>
            <a:off x="8120063" y="3733800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  <a:sym typeface="Symbol" panose="05050102010706020507" pitchFamily="18" charset="2"/>
              </a:rPr>
              <a:t>+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8" name="Text Box 110"/>
          <p:cNvSpPr txBox="1">
            <a:spLocks noChangeArrowheads="1"/>
          </p:cNvSpPr>
          <p:nvPr/>
        </p:nvSpPr>
        <p:spPr bwMode="auto">
          <a:xfrm>
            <a:off x="8262938" y="3733800"/>
            <a:ext cx="3413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>
                <a:solidFill>
                  <a:schemeClr val="accent2"/>
                </a:solidFill>
                <a:sym typeface="Symbol" panose="05050102010706020507" pitchFamily="18" charset="2"/>
              </a:rPr>
              <a:t>+</a:t>
            </a:r>
            <a:endParaRPr lang="en-US" altLang="zh-CN" sz="2000" b="1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754799" name="Rectangle 111"/>
          <p:cNvSpPr>
            <a:spLocks noChangeArrowheads="1"/>
          </p:cNvSpPr>
          <p:nvPr/>
        </p:nvSpPr>
        <p:spPr bwMode="auto">
          <a:xfrm>
            <a:off x="608013" y="5516563"/>
            <a:ext cx="653891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42900" indent="-3429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de-DE" altLang="de-DE">
                <a:sym typeface="Symbol" panose="05050102010706020507" pitchFamily="18" charset="2"/>
              </a:rPr>
              <a:t>Bottom up:</a:t>
            </a:r>
            <a:r>
              <a:rPr lang="de-DE" altLang="de-DE" b="1">
                <a:sym typeface="Symbol" panose="05050102010706020507" pitchFamily="18" charset="2"/>
              </a:rPr>
              <a:t> V</a:t>
            </a:r>
            <a:r>
              <a:rPr lang="de-DE" altLang="de-DE">
                <a:sym typeface="Symbol" panose="05050102010706020507" pitchFamily="18" charset="2"/>
              </a:rPr>
              <a:t>   </a:t>
            </a:r>
            <a:r>
              <a:rPr lang="de-DE" altLang="de-DE" b="1">
                <a:solidFill>
                  <a:srgbClr val="CC0000"/>
                </a:solidFill>
                <a:sym typeface="Symbol" panose="05050102010706020507" pitchFamily="18" charset="2"/>
              </a:rPr>
              <a:t></a:t>
            </a:r>
            <a:r>
              <a:rPr lang="de-DE" altLang="de-DE">
                <a:sym typeface="Symbol" panose="05050102010706020507" pitchFamily="18" charset="2"/>
              </a:rPr>
              <a:t>  and  </a:t>
            </a:r>
            <a:r>
              <a:rPr lang="de-DE" altLang="de-DE" b="1">
                <a:sym typeface="Symbol" panose="05050102010706020507" pitchFamily="18" charset="2"/>
              </a:rPr>
              <a:t>H</a:t>
            </a:r>
            <a:r>
              <a:rPr lang="de-DE" altLang="de-DE">
                <a:sym typeface="Symbol" panose="05050102010706020507" pitchFamily="18" charset="2"/>
              </a:rPr>
              <a:t>   </a:t>
            </a:r>
            <a:r>
              <a:rPr lang="de-DE" altLang="de-DE" b="1">
                <a:solidFill>
                  <a:schemeClr val="accent2"/>
                </a:solidFill>
                <a:sym typeface="Symbol" panose="05050102010706020507" pitchFamily="18" charset="2"/>
              </a:rPr>
              <a:t>+</a:t>
            </a:r>
            <a:r>
              <a:rPr lang="de-DE" altLang="de-DE">
                <a:sym typeface="Symbol" panose="05050102010706020507" pitchFamily="18" charset="2"/>
              </a:rPr>
              <a:t> 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de-DE" altLang="de-DE">
                <a:sym typeface="Symbol" panose="05050102010706020507" pitchFamily="18" charset="2"/>
              </a:rPr>
              <a:t>Length 2</a:t>
            </a:r>
            <a:r>
              <a:rPr lang="de-DE" altLang="de-DE" i="1">
                <a:sym typeface="Symbol" panose="05050102010706020507" pitchFamily="18" charset="2"/>
              </a:rPr>
              <a:t>n</a:t>
            </a:r>
            <a:r>
              <a:rPr lang="de-DE" altLang="de-DE">
                <a:sym typeface="Symbol" panose="05050102010706020507" pitchFamily="18" charset="2"/>
              </a:rPr>
              <a:t>-1 (</a:t>
            </a:r>
            <a:r>
              <a:rPr lang="de-DE" altLang="de-DE" i="1">
                <a:sym typeface="Symbol" panose="05050102010706020507" pitchFamily="18" charset="2"/>
              </a:rPr>
              <a:t>n</a:t>
            </a:r>
            <a:r>
              <a:rPr lang="de-DE" altLang="de-DE">
                <a:sym typeface="Symbol" panose="05050102010706020507" pitchFamily="18" charset="2"/>
              </a:rPr>
              <a:t> = Number of leaves of the slicing tree)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5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5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5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5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5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5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5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5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5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5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5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5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54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87" grpId="0" animBg="1"/>
      <p:bldP spid="754788" grpId="0"/>
      <p:bldP spid="754789" grpId="0"/>
      <p:bldP spid="754790" grpId="0"/>
      <p:bldP spid="754791" grpId="0"/>
      <p:bldP spid="754792" grpId="0"/>
      <p:bldP spid="754793" grpId="0"/>
      <p:bldP spid="754794" grpId="0"/>
      <p:bldP spid="754795" grpId="0"/>
      <p:bldP spid="754796" grpId="0"/>
      <p:bldP spid="754797" grpId="0"/>
      <p:bldP spid="7547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2032A0-884A-473B-A3A8-861C18908C7B}" type="slidenum">
              <a:rPr lang="en-US" altLang="de-DE" sz="1000">
                <a:solidFill>
                  <a:srgbClr val="C0C0C0"/>
                </a:solidFill>
              </a:rPr>
              <a:pPr/>
              <a:t>12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827088" y="1293813"/>
            <a:ext cx="331470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Non-slicing floorplans (wheels)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3318" name="Rectangle 88"/>
          <p:cNvSpPr>
            <a:spLocks noChangeArrowheads="1"/>
          </p:cNvSpPr>
          <p:nvPr/>
        </p:nvSpPr>
        <p:spPr bwMode="auto">
          <a:xfrm>
            <a:off x="3136900" y="2859088"/>
            <a:ext cx="1651000" cy="1649412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 i="1"/>
          </a:p>
        </p:txBody>
      </p:sp>
      <p:sp>
        <p:nvSpPr>
          <p:cNvPr id="13319" name="Rectangle 89"/>
          <p:cNvSpPr>
            <a:spLocks noChangeArrowheads="1"/>
          </p:cNvSpPr>
          <p:nvPr/>
        </p:nvSpPr>
        <p:spPr bwMode="auto">
          <a:xfrm>
            <a:off x="827088" y="2860675"/>
            <a:ext cx="1651000" cy="1649413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800" i="1"/>
          </a:p>
        </p:txBody>
      </p:sp>
      <p:sp>
        <p:nvSpPr>
          <p:cNvPr id="13320" name="Rectangle 90"/>
          <p:cNvSpPr>
            <a:spLocks noChangeArrowheads="1"/>
          </p:cNvSpPr>
          <p:nvPr/>
        </p:nvSpPr>
        <p:spPr bwMode="auto">
          <a:xfrm>
            <a:off x="3143250" y="2865438"/>
            <a:ext cx="1636713" cy="16383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321" name="Line 91"/>
          <p:cNvSpPr>
            <a:spLocks noChangeShapeType="1"/>
          </p:cNvSpPr>
          <p:nvPr/>
        </p:nvSpPr>
        <p:spPr bwMode="auto">
          <a:xfrm>
            <a:off x="3136900" y="3963988"/>
            <a:ext cx="10985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2" name="Line 92"/>
          <p:cNvSpPr>
            <a:spLocks noChangeShapeType="1"/>
          </p:cNvSpPr>
          <p:nvPr/>
        </p:nvSpPr>
        <p:spPr bwMode="auto">
          <a:xfrm flipV="1">
            <a:off x="4235450" y="3414713"/>
            <a:ext cx="0" cy="1082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3" name="Line 93"/>
          <p:cNvSpPr>
            <a:spLocks noChangeShapeType="1"/>
          </p:cNvSpPr>
          <p:nvPr/>
        </p:nvSpPr>
        <p:spPr bwMode="auto">
          <a:xfrm>
            <a:off x="3687763" y="3414713"/>
            <a:ext cx="10969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4" name="Line 94"/>
          <p:cNvSpPr>
            <a:spLocks noChangeShapeType="1"/>
          </p:cNvSpPr>
          <p:nvPr/>
        </p:nvSpPr>
        <p:spPr bwMode="auto">
          <a:xfrm>
            <a:off x="3684588" y="2865438"/>
            <a:ext cx="1587" cy="1098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5" name="Rectangle 95"/>
          <p:cNvSpPr>
            <a:spLocks noChangeArrowheads="1"/>
          </p:cNvSpPr>
          <p:nvPr/>
        </p:nvSpPr>
        <p:spPr bwMode="auto">
          <a:xfrm>
            <a:off x="827088" y="2863850"/>
            <a:ext cx="1638300" cy="16398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326" name="Line 96"/>
          <p:cNvSpPr>
            <a:spLocks noChangeShapeType="1"/>
          </p:cNvSpPr>
          <p:nvPr/>
        </p:nvSpPr>
        <p:spPr bwMode="auto">
          <a:xfrm>
            <a:off x="1363663" y="3378200"/>
            <a:ext cx="1587" cy="1100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7" name="Line 97"/>
          <p:cNvSpPr>
            <a:spLocks noChangeShapeType="1"/>
          </p:cNvSpPr>
          <p:nvPr/>
        </p:nvSpPr>
        <p:spPr bwMode="auto">
          <a:xfrm>
            <a:off x="1939925" y="2863850"/>
            <a:ext cx="1588" cy="10763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8" name="Line 98"/>
          <p:cNvSpPr>
            <a:spLocks noChangeShapeType="1"/>
          </p:cNvSpPr>
          <p:nvPr/>
        </p:nvSpPr>
        <p:spPr bwMode="auto">
          <a:xfrm>
            <a:off x="1368425" y="3933825"/>
            <a:ext cx="10953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29" name="Line 99"/>
          <p:cNvSpPr>
            <a:spLocks noChangeShapeType="1"/>
          </p:cNvSpPr>
          <p:nvPr/>
        </p:nvSpPr>
        <p:spPr bwMode="auto">
          <a:xfrm>
            <a:off x="841375" y="3378200"/>
            <a:ext cx="10953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30" name="Text Box 100"/>
          <p:cNvSpPr txBox="1">
            <a:spLocks noChangeArrowheads="1"/>
          </p:cNvSpPr>
          <p:nvPr/>
        </p:nvSpPr>
        <p:spPr bwMode="auto">
          <a:xfrm>
            <a:off x="4037013" y="2928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b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1" name="Text Box 101"/>
          <p:cNvSpPr txBox="1">
            <a:spLocks noChangeArrowheads="1"/>
          </p:cNvSpPr>
          <p:nvPr/>
        </p:nvSpPr>
        <p:spPr bwMode="auto">
          <a:xfrm>
            <a:off x="3535363" y="40433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d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2" name="Text Box 102"/>
          <p:cNvSpPr txBox="1">
            <a:spLocks noChangeArrowheads="1"/>
          </p:cNvSpPr>
          <p:nvPr/>
        </p:nvSpPr>
        <p:spPr bwMode="auto">
          <a:xfrm>
            <a:off x="3262313" y="3201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a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3" name="Text Box 103"/>
          <p:cNvSpPr txBox="1">
            <a:spLocks noChangeArrowheads="1"/>
          </p:cNvSpPr>
          <p:nvPr/>
        </p:nvSpPr>
        <p:spPr bwMode="auto">
          <a:xfrm>
            <a:off x="3808413" y="34829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e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4" name="Text Box 104"/>
          <p:cNvSpPr txBox="1">
            <a:spLocks noChangeArrowheads="1"/>
          </p:cNvSpPr>
          <p:nvPr/>
        </p:nvSpPr>
        <p:spPr bwMode="auto">
          <a:xfrm>
            <a:off x="4352925" y="3725863"/>
            <a:ext cx="298450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c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5" name="Text Box 105"/>
          <p:cNvSpPr txBox="1">
            <a:spLocks noChangeArrowheads="1"/>
          </p:cNvSpPr>
          <p:nvPr/>
        </p:nvSpPr>
        <p:spPr bwMode="auto">
          <a:xfrm>
            <a:off x="923925" y="3694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a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6" name="Text Box 106"/>
          <p:cNvSpPr txBox="1">
            <a:spLocks noChangeArrowheads="1"/>
          </p:cNvSpPr>
          <p:nvPr/>
        </p:nvSpPr>
        <p:spPr bwMode="auto">
          <a:xfrm>
            <a:off x="1244600" y="2925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b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7" name="Text Box 107"/>
          <p:cNvSpPr txBox="1">
            <a:spLocks noChangeArrowheads="1"/>
          </p:cNvSpPr>
          <p:nvPr/>
        </p:nvSpPr>
        <p:spPr bwMode="auto">
          <a:xfrm>
            <a:off x="2046288" y="3184525"/>
            <a:ext cx="2984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c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8" name="Text Box 108"/>
          <p:cNvSpPr txBox="1">
            <a:spLocks noChangeArrowheads="1"/>
          </p:cNvSpPr>
          <p:nvPr/>
        </p:nvSpPr>
        <p:spPr bwMode="auto">
          <a:xfrm>
            <a:off x="1751013" y="40433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d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13339" name="Text Box 109"/>
          <p:cNvSpPr txBox="1">
            <a:spLocks noChangeArrowheads="1"/>
          </p:cNvSpPr>
          <p:nvPr/>
        </p:nvSpPr>
        <p:spPr bwMode="auto">
          <a:xfrm>
            <a:off x="1495425" y="3440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800" i="1">
                <a:ea typeface="宋体" panose="02010600030101010101" pitchFamily="2" charset="-122"/>
              </a:rPr>
              <a:t>e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5CCD2D-CEC9-481F-8286-C312655386F7}" type="slidenum">
              <a:rPr lang="en-US" altLang="de-DE" sz="1000">
                <a:solidFill>
                  <a:srgbClr val="C0C0C0"/>
                </a:solidFill>
              </a:rPr>
              <a:pPr/>
              <a:t>13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27088" y="1293813"/>
            <a:ext cx="590550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Floorplan tree: Tree that represents a hierarchical floorplan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4342" name="Line 27"/>
          <p:cNvSpPr>
            <a:spLocks noChangeShapeType="1"/>
          </p:cNvSpPr>
          <p:nvPr/>
        </p:nvSpPr>
        <p:spPr bwMode="auto">
          <a:xfrm>
            <a:off x="6843713" y="3597275"/>
            <a:ext cx="0" cy="81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3" name="Line 28"/>
          <p:cNvSpPr>
            <a:spLocks noChangeShapeType="1"/>
          </p:cNvSpPr>
          <p:nvPr/>
        </p:nvSpPr>
        <p:spPr bwMode="auto">
          <a:xfrm flipH="1">
            <a:off x="6272213" y="3602038"/>
            <a:ext cx="56673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4" name="Line 29"/>
          <p:cNvSpPr>
            <a:spLocks noChangeShapeType="1"/>
          </p:cNvSpPr>
          <p:nvPr/>
        </p:nvSpPr>
        <p:spPr bwMode="auto">
          <a:xfrm flipH="1">
            <a:off x="5700713" y="3597275"/>
            <a:ext cx="1147762" cy="800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5" name="Line 30"/>
          <p:cNvSpPr>
            <a:spLocks noChangeShapeType="1"/>
          </p:cNvSpPr>
          <p:nvPr/>
        </p:nvSpPr>
        <p:spPr bwMode="auto">
          <a:xfrm>
            <a:off x="6853238" y="3616325"/>
            <a:ext cx="56673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6" name="Line 31"/>
          <p:cNvSpPr>
            <a:spLocks noChangeShapeType="1"/>
          </p:cNvSpPr>
          <p:nvPr/>
        </p:nvSpPr>
        <p:spPr bwMode="auto">
          <a:xfrm>
            <a:off x="6858000" y="3611563"/>
            <a:ext cx="1147763" cy="800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7" name="Line 32"/>
          <p:cNvSpPr>
            <a:spLocks noChangeShapeType="1"/>
          </p:cNvSpPr>
          <p:nvPr/>
        </p:nvSpPr>
        <p:spPr bwMode="auto">
          <a:xfrm flipH="1">
            <a:off x="4057650" y="3611563"/>
            <a:ext cx="442913" cy="768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8" name="Line 33"/>
          <p:cNvSpPr>
            <a:spLocks noChangeShapeType="1"/>
          </p:cNvSpPr>
          <p:nvPr/>
        </p:nvSpPr>
        <p:spPr bwMode="auto">
          <a:xfrm>
            <a:off x="4500563" y="3611563"/>
            <a:ext cx="438150" cy="758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9" name="Line 34"/>
          <p:cNvSpPr>
            <a:spLocks noChangeShapeType="1"/>
          </p:cNvSpPr>
          <p:nvPr/>
        </p:nvSpPr>
        <p:spPr bwMode="auto">
          <a:xfrm flipH="1">
            <a:off x="4500563" y="2959100"/>
            <a:ext cx="1181100" cy="682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0" name="Line 35"/>
          <p:cNvSpPr>
            <a:spLocks noChangeShapeType="1"/>
          </p:cNvSpPr>
          <p:nvPr/>
        </p:nvSpPr>
        <p:spPr bwMode="auto">
          <a:xfrm>
            <a:off x="5672138" y="2959100"/>
            <a:ext cx="1155700" cy="66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1" name="Line 36"/>
          <p:cNvSpPr>
            <a:spLocks noChangeShapeType="1"/>
          </p:cNvSpPr>
          <p:nvPr/>
        </p:nvSpPr>
        <p:spPr bwMode="auto">
          <a:xfrm flipH="1">
            <a:off x="7516813" y="2954338"/>
            <a:ext cx="379412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2" name="Line 37"/>
          <p:cNvSpPr>
            <a:spLocks noChangeShapeType="1"/>
          </p:cNvSpPr>
          <p:nvPr/>
        </p:nvSpPr>
        <p:spPr bwMode="auto">
          <a:xfrm>
            <a:off x="7900988" y="2959100"/>
            <a:ext cx="382587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3" name="Line 38"/>
          <p:cNvSpPr>
            <a:spLocks noChangeShapeType="1"/>
          </p:cNvSpPr>
          <p:nvPr/>
        </p:nvSpPr>
        <p:spPr bwMode="auto">
          <a:xfrm>
            <a:off x="6800850" y="2325688"/>
            <a:ext cx="1096963" cy="633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4" name="Line 39"/>
          <p:cNvSpPr>
            <a:spLocks noChangeShapeType="1"/>
          </p:cNvSpPr>
          <p:nvPr/>
        </p:nvSpPr>
        <p:spPr bwMode="auto">
          <a:xfrm flipH="1">
            <a:off x="5726113" y="2325688"/>
            <a:ext cx="1079500" cy="623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5" name="Rectangle 40"/>
          <p:cNvSpPr>
            <a:spLocks noChangeArrowheads="1"/>
          </p:cNvSpPr>
          <p:nvPr/>
        </p:nvSpPr>
        <p:spPr bwMode="auto">
          <a:xfrm>
            <a:off x="850900" y="2171700"/>
            <a:ext cx="2349500" cy="2347913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i="1">
              <a:ea typeface="宋体" panose="02010600030101010101" pitchFamily="2" charset="-122"/>
            </a:endParaRPr>
          </a:p>
        </p:txBody>
      </p:sp>
      <p:sp>
        <p:nvSpPr>
          <p:cNvPr id="14356" name="Rectangle 41"/>
          <p:cNvSpPr>
            <a:spLocks noChangeArrowheads="1"/>
          </p:cNvSpPr>
          <p:nvPr/>
        </p:nvSpPr>
        <p:spPr bwMode="auto">
          <a:xfrm>
            <a:off x="1520825" y="2171700"/>
            <a:ext cx="1677988" cy="167798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57" name="Line 42"/>
          <p:cNvSpPr>
            <a:spLocks noChangeShapeType="1"/>
          </p:cNvSpPr>
          <p:nvPr/>
        </p:nvSpPr>
        <p:spPr bwMode="auto">
          <a:xfrm>
            <a:off x="2079625" y="2674938"/>
            <a:ext cx="0" cy="1174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8" name="Line 43"/>
          <p:cNvSpPr>
            <a:spLocks noChangeShapeType="1"/>
          </p:cNvSpPr>
          <p:nvPr/>
        </p:nvSpPr>
        <p:spPr bwMode="auto">
          <a:xfrm>
            <a:off x="2652713" y="2171700"/>
            <a:ext cx="1587" cy="10953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59" name="Line 44"/>
          <p:cNvSpPr>
            <a:spLocks noChangeShapeType="1"/>
          </p:cNvSpPr>
          <p:nvPr/>
        </p:nvSpPr>
        <p:spPr bwMode="auto">
          <a:xfrm>
            <a:off x="2071688" y="3260725"/>
            <a:ext cx="11128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0" name="Line 45"/>
          <p:cNvSpPr>
            <a:spLocks noChangeShapeType="1"/>
          </p:cNvSpPr>
          <p:nvPr/>
        </p:nvSpPr>
        <p:spPr bwMode="auto">
          <a:xfrm>
            <a:off x="1517650" y="2674938"/>
            <a:ext cx="11318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1" name="Rectangle 46"/>
          <p:cNvSpPr>
            <a:spLocks noChangeArrowheads="1"/>
          </p:cNvSpPr>
          <p:nvPr/>
        </p:nvSpPr>
        <p:spPr bwMode="auto">
          <a:xfrm>
            <a:off x="850900" y="2171700"/>
            <a:ext cx="669925" cy="1677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62" name="Line 47"/>
          <p:cNvSpPr>
            <a:spLocks noChangeShapeType="1"/>
          </p:cNvSpPr>
          <p:nvPr/>
        </p:nvSpPr>
        <p:spPr bwMode="auto">
          <a:xfrm>
            <a:off x="850900" y="3009900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3" name="Rectangle 48"/>
          <p:cNvSpPr>
            <a:spLocks noChangeArrowheads="1"/>
          </p:cNvSpPr>
          <p:nvPr/>
        </p:nvSpPr>
        <p:spPr bwMode="auto">
          <a:xfrm>
            <a:off x="850900" y="3849688"/>
            <a:ext cx="2347913" cy="669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64" name="Line 49"/>
          <p:cNvSpPr>
            <a:spLocks noChangeShapeType="1"/>
          </p:cNvSpPr>
          <p:nvPr/>
        </p:nvSpPr>
        <p:spPr bwMode="auto">
          <a:xfrm>
            <a:off x="850900" y="4184650"/>
            <a:ext cx="2347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65" name="Text Box 50"/>
          <p:cNvSpPr txBox="1">
            <a:spLocks noChangeArrowheads="1"/>
          </p:cNvSpPr>
          <p:nvPr/>
        </p:nvSpPr>
        <p:spPr bwMode="auto">
          <a:xfrm>
            <a:off x="1031875" y="3232150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a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66" name="Text Box 51"/>
          <p:cNvSpPr txBox="1">
            <a:spLocks noChangeArrowheads="1"/>
          </p:cNvSpPr>
          <p:nvPr/>
        </p:nvSpPr>
        <p:spPr bwMode="auto">
          <a:xfrm>
            <a:off x="1038225" y="238918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67" name="Text Box 52"/>
          <p:cNvSpPr txBox="1">
            <a:spLocks noChangeArrowheads="1"/>
          </p:cNvSpPr>
          <p:nvPr/>
        </p:nvSpPr>
        <p:spPr bwMode="auto">
          <a:xfrm>
            <a:off x="1646238" y="3036888"/>
            <a:ext cx="2921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c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68" name="Text Box 53"/>
          <p:cNvSpPr txBox="1">
            <a:spLocks noChangeArrowheads="1"/>
          </p:cNvSpPr>
          <p:nvPr/>
        </p:nvSpPr>
        <p:spPr bwMode="auto">
          <a:xfrm>
            <a:off x="1935163" y="2230438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d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69" name="Text Box 54"/>
          <p:cNvSpPr txBox="1">
            <a:spLocks noChangeArrowheads="1"/>
          </p:cNvSpPr>
          <p:nvPr/>
        </p:nvSpPr>
        <p:spPr bwMode="auto">
          <a:xfrm>
            <a:off x="2776538" y="2492375"/>
            <a:ext cx="304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e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70" name="Text Box 55"/>
          <p:cNvSpPr txBox="1">
            <a:spLocks noChangeArrowheads="1"/>
          </p:cNvSpPr>
          <p:nvPr/>
        </p:nvSpPr>
        <p:spPr bwMode="auto">
          <a:xfrm>
            <a:off x="2503488" y="3378200"/>
            <a:ext cx="2952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f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71" name="Text Box 56"/>
          <p:cNvSpPr txBox="1">
            <a:spLocks noChangeArrowheads="1"/>
          </p:cNvSpPr>
          <p:nvPr/>
        </p:nvSpPr>
        <p:spPr bwMode="auto">
          <a:xfrm>
            <a:off x="2214563" y="27670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72" name="Text Box 57"/>
          <p:cNvSpPr txBox="1">
            <a:spLocks noChangeArrowheads="1"/>
          </p:cNvSpPr>
          <p:nvPr/>
        </p:nvSpPr>
        <p:spPr bwMode="auto">
          <a:xfrm>
            <a:off x="1846263" y="3833813"/>
            <a:ext cx="304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h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73" name="Text Box 58"/>
          <p:cNvSpPr txBox="1">
            <a:spLocks noChangeArrowheads="1"/>
          </p:cNvSpPr>
          <p:nvPr/>
        </p:nvSpPr>
        <p:spPr bwMode="auto">
          <a:xfrm>
            <a:off x="1874838" y="4183063"/>
            <a:ext cx="2317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i="1">
                <a:ea typeface="宋体" panose="02010600030101010101" pitchFamily="2" charset="-122"/>
              </a:rPr>
              <a:t>i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4374" name="Oval 59"/>
          <p:cNvSpPr>
            <a:spLocks noChangeArrowheads="1"/>
          </p:cNvSpPr>
          <p:nvPr/>
        </p:nvSpPr>
        <p:spPr bwMode="auto">
          <a:xfrm>
            <a:off x="7666038" y="2733675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75" name="Text Box 60"/>
          <p:cNvSpPr txBox="1">
            <a:spLocks noChangeArrowheads="1"/>
          </p:cNvSpPr>
          <p:nvPr/>
        </p:nvSpPr>
        <p:spPr bwMode="auto">
          <a:xfrm>
            <a:off x="7737475" y="279558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76" name="Oval 61"/>
          <p:cNvSpPr>
            <a:spLocks noChangeArrowheads="1"/>
          </p:cNvSpPr>
          <p:nvPr/>
        </p:nvSpPr>
        <p:spPr bwMode="auto">
          <a:xfrm>
            <a:off x="6577013" y="2103438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77" name="Text Box 62"/>
          <p:cNvSpPr txBox="1">
            <a:spLocks noChangeArrowheads="1"/>
          </p:cNvSpPr>
          <p:nvPr/>
        </p:nvSpPr>
        <p:spPr bwMode="auto">
          <a:xfrm>
            <a:off x="6635750" y="216058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78" name="Text Box 63"/>
          <p:cNvSpPr txBox="1">
            <a:spLocks noChangeArrowheads="1"/>
          </p:cNvSpPr>
          <p:nvPr/>
        </p:nvSpPr>
        <p:spPr bwMode="auto">
          <a:xfrm>
            <a:off x="4332288" y="345122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79" name="Oval 64"/>
          <p:cNvSpPr>
            <a:spLocks noChangeArrowheads="1"/>
          </p:cNvSpPr>
          <p:nvPr/>
        </p:nvSpPr>
        <p:spPr bwMode="auto">
          <a:xfrm>
            <a:off x="4278313" y="3387725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80" name="Text Box 65"/>
          <p:cNvSpPr txBox="1">
            <a:spLocks noChangeArrowheads="1"/>
          </p:cNvSpPr>
          <p:nvPr/>
        </p:nvSpPr>
        <p:spPr bwMode="auto">
          <a:xfrm>
            <a:off x="4335463" y="34448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81" name="Oval 66"/>
          <p:cNvSpPr>
            <a:spLocks noChangeArrowheads="1"/>
          </p:cNvSpPr>
          <p:nvPr/>
        </p:nvSpPr>
        <p:spPr bwMode="auto">
          <a:xfrm>
            <a:off x="5461000" y="2733675"/>
            <a:ext cx="455613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82" name="Text Box 67"/>
          <p:cNvSpPr txBox="1">
            <a:spLocks noChangeArrowheads="1"/>
          </p:cNvSpPr>
          <p:nvPr/>
        </p:nvSpPr>
        <p:spPr bwMode="auto">
          <a:xfrm>
            <a:off x="5524500" y="2790825"/>
            <a:ext cx="328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V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83" name="Oval 68"/>
          <p:cNvSpPr>
            <a:spLocks noChangeArrowheads="1"/>
          </p:cNvSpPr>
          <p:nvPr/>
        </p:nvSpPr>
        <p:spPr bwMode="auto">
          <a:xfrm>
            <a:off x="6615113" y="3386138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84" name="Text Box 69"/>
          <p:cNvSpPr txBox="1">
            <a:spLocks noChangeArrowheads="1"/>
          </p:cNvSpPr>
          <p:nvPr/>
        </p:nvSpPr>
        <p:spPr bwMode="auto">
          <a:xfrm>
            <a:off x="6651625" y="3448050"/>
            <a:ext cx="3873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W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385" name="Oval 70"/>
          <p:cNvSpPr>
            <a:spLocks noChangeArrowheads="1"/>
          </p:cNvSpPr>
          <p:nvPr/>
        </p:nvSpPr>
        <p:spPr bwMode="auto">
          <a:xfrm>
            <a:off x="7302500" y="338931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86" name="Text Box 71"/>
          <p:cNvSpPr txBox="1">
            <a:spLocks noChangeArrowheads="1"/>
          </p:cNvSpPr>
          <p:nvPr/>
        </p:nvSpPr>
        <p:spPr bwMode="auto">
          <a:xfrm>
            <a:off x="7285038" y="341947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4387" name="Oval 72"/>
          <p:cNvSpPr>
            <a:spLocks noChangeArrowheads="1"/>
          </p:cNvSpPr>
          <p:nvPr/>
        </p:nvSpPr>
        <p:spPr bwMode="auto">
          <a:xfrm>
            <a:off x="8047038" y="3390900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88" name="Text Box 73"/>
          <p:cNvSpPr txBox="1">
            <a:spLocks noChangeArrowheads="1"/>
          </p:cNvSpPr>
          <p:nvPr/>
        </p:nvSpPr>
        <p:spPr bwMode="auto">
          <a:xfrm>
            <a:off x="8034338" y="343058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14389" name="Oval 74"/>
          <p:cNvSpPr>
            <a:spLocks noChangeArrowheads="1"/>
          </p:cNvSpPr>
          <p:nvPr/>
        </p:nvSpPr>
        <p:spPr bwMode="auto">
          <a:xfrm>
            <a:off x="5481638" y="414813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90" name="Text Box 75"/>
          <p:cNvSpPr txBox="1">
            <a:spLocks noChangeArrowheads="1"/>
          </p:cNvSpPr>
          <p:nvPr/>
        </p:nvSpPr>
        <p:spPr bwMode="auto">
          <a:xfrm>
            <a:off x="5459413" y="41735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4391" name="Oval 76"/>
          <p:cNvSpPr>
            <a:spLocks noChangeArrowheads="1"/>
          </p:cNvSpPr>
          <p:nvPr/>
        </p:nvSpPr>
        <p:spPr bwMode="auto">
          <a:xfrm>
            <a:off x="6048375" y="414972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92" name="Text Box 77"/>
          <p:cNvSpPr txBox="1">
            <a:spLocks noChangeArrowheads="1"/>
          </p:cNvSpPr>
          <p:nvPr/>
        </p:nvSpPr>
        <p:spPr bwMode="auto">
          <a:xfrm>
            <a:off x="6026150" y="417512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4393" name="Oval 78"/>
          <p:cNvSpPr>
            <a:spLocks noChangeArrowheads="1"/>
          </p:cNvSpPr>
          <p:nvPr/>
        </p:nvSpPr>
        <p:spPr bwMode="auto">
          <a:xfrm>
            <a:off x="6610350" y="41433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94" name="Text Box 79"/>
          <p:cNvSpPr txBox="1">
            <a:spLocks noChangeArrowheads="1"/>
          </p:cNvSpPr>
          <p:nvPr/>
        </p:nvSpPr>
        <p:spPr bwMode="auto">
          <a:xfrm>
            <a:off x="6588125" y="4173538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4395" name="Oval 80"/>
          <p:cNvSpPr>
            <a:spLocks noChangeArrowheads="1"/>
          </p:cNvSpPr>
          <p:nvPr/>
        </p:nvSpPr>
        <p:spPr bwMode="auto">
          <a:xfrm>
            <a:off x="7189788" y="4144963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96" name="Text Box 81"/>
          <p:cNvSpPr txBox="1">
            <a:spLocks noChangeArrowheads="1"/>
          </p:cNvSpPr>
          <p:nvPr/>
        </p:nvSpPr>
        <p:spPr bwMode="auto">
          <a:xfrm>
            <a:off x="7162800" y="419417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4397" name="Oval 82"/>
          <p:cNvSpPr>
            <a:spLocks noChangeArrowheads="1"/>
          </p:cNvSpPr>
          <p:nvPr/>
        </p:nvSpPr>
        <p:spPr bwMode="auto">
          <a:xfrm>
            <a:off x="7739063" y="41433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398" name="Text Box 83"/>
          <p:cNvSpPr txBox="1">
            <a:spLocks noChangeArrowheads="1"/>
          </p:cNvSpPr>
          <p:nvPr/>
        </p:nvSpPr>
        <p:spPr bwMode="auto">
          <a:xfrm>
            <a:off x="7726363" y="4168775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4399" name="Oval 84"/>
          <p:cNvSpPr>
            <a:spLocks noChangeArrowheads="1"/>
          </p:cNvSpPr>
          <p:nvPr/>
        </p:nvSpPr>
        <p:spPr bwMode="auto">
          <a:xfrm>
            <a:off x="3832225" y="4141788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400" name="Text Box 85"/>
          <p:cNvSpPr txBox="1">
            <a:spLocks noChangeArrowheads="1"/>
          </p:cNvSpPr>
          <p:nvPr/>
        </p:nvSpPr>
        <p:spPr bwMode="auto">
          <a:xfrm>
            <a:off x="3810000" y="4171950"/>
            <a:ext cx="4984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4401" name="Oval 86"/>
          <p:cNvSpPr>
            <a:spLocks noChangeArrowheads="1"/>
          </p:cNvSpPr>
          <p:nvPr/>
        </p:nvSpPr>
        <p:spPr bwMode="auto">
          <a:xfrm>
            <a:off x="4700588" y="4143375"/>
            <a:ext cx="454025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402" name="Text Box 87"/>
          <p:cNvSpPr txBox="1">
            <a:spLocks noChangeArrowheads="1"/>
          </p:cNvSpPr>
          <p:nvPr/>
        </p:nvSpPr>
        <p:spPr bwMode="auto">
          <a:xfrm>
            <a:off x="4683125" y="4183063"/>
            <a:ext cx="4984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4404" name="Text Box 89"/>
          <p:cNvSpPr txBox="1">
            <a:spLocks noChangeArrowheads="1"/>
          </p:cNvSpPr>
          <p:nvPr/>
        </p:nvSpPr>
        <p:spPr bwMode="auto">
          <a:xfrm>
            <a:off x="1066800" y="511492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405" name="Oval 90"/>
          <p:cNvSpPr>
            <a:spLocks noChangeArrowheads="1"/>
          </p:cNvSpPr>
          <p:nvPr/>
        </p:nvSpPr>
        <p:spPr bwMode="auto">
          <a:xfrm>
            <a:off x="1012825" y="5051425"/>
            <a:ext cx="455613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406" name="Text Box 91"/>
          <p:cNvSpPr txBox="1">
            <a:spLocks noChangeArrowheads="1"/>
          </p:cNvSpPr>
          <p:nvPr/>
        </p:nvSpPr>
        <p:spPr bwMode="auto">
          <a:xfrm>
            <a:off x="1069975" y="5108575"/>
            <a:ext cx="3397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407" name="Text Box 92"/>
          <p:cNvSpPr txBox="1">
            <a:spLocks noChangeArrowheads="1"/>
          </p:cNvSpPr>
          <p:nvPr/>
        </p:nvSpPr>
        <p:spPr bwMode="auto">
          <a:xfrm>
            <a:off x="1555750" y="5008563"/>
            <a:ext cx="3216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Horizontal division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(objects to the top and bottom)</a:t>
            </a:r>
          </a:p>
        </p:txBody>
      </p:sp>
      <p:sp>
        <p:nvSpPr>
          <p:cNvPr id="14408" name="Text Box 93"/>
          <p:cNvSpPr txBox="1">
            <a:spLocks noChangeArrowheads="1"/>
          </p:cNvSpPr>
          <p:nvPr/>
        </p:nvSpPr>
        <p:spPr bwMode="auto">
          <a:xfrm>
            <a:off x="1071563" y="5688013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409" name="Oval 94"/>
          <p:cNvSpPr>
            <a:spLocks noChangeArrowheads="1"/>
          </p:cNvSpPr>
          <p:nvPr/>
        </p:nvSpPr>
        <p:spPr bwMode="auto">
          <a:xfrm>
            <a:off x="1017588" y="5624513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410" name="Text Box 95"/>
          <p:cNvSpPr txBox="1">
            <a:spLocks noChangeArrowheads="1"/>
          </p:cNvSpPr>
          <p:nvPr/>
        </p:nvSpPr>
        <p:spPr bwMode="auto">
          <a:xfrm>
            <a:off x="1081088" y="5681663"/>
            <a:ext cx="328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V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411" name="Text Box 96"/>
          <p:cNvSpPr txBox="1">
            <a:spLocks noChangeArrowheads="1"/>
          </p:cNvSpPr>
          <p:nvPr/>
        </p:nvSpPr>
        <p:spPr bwMode="auto">
          <a:xfrm>
            <a:off x="1560513" y="5584825"/>
            <a:ext cx="30876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Vertical division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(objects to the left and right)</a:t>
            </a:r>
          </a:p>
        </p:txBody>
      </p:sp>
      <p:sp>
        <p:nvSpPr>
          <p:cNvPr id="14412" name="Text Box 97"/>
          <p:cNvSpPr txBox="1">
            <a:spLocks noChangeArrowheads="1"/>
          </p:cNvSpPr>
          <p:nvPr/>
        </p:nvSpPr>
        <p:spPr bwMode="auto">
          <a:xfrm>
            <a:off x="5338763" y="5481638"/>
            <a:ext cx="3397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>
                <a:ea typeface="宋体" panose="02010600030101010101" pitchFamily="2" charset="-122"/>
              </a:rPr>
              <a:t>H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413" name="Oval 98"/>
          <p:cNvSpPr>
            <a:spLocks noChangeArrowheads="1"/>
          </p:cNvSpPr>
          <p:nvPr/>
        </p:nvSpPr>
        <p:spPr bwMode="auto">
          <a:xfrm>
            <a:off x="5284788" y="5418138"/>
            <a:ext cx="455612" cy="4572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4414" name="Text Box 99"/>
          <p:cNvSpPr txBox="1">
            <a:spLocks noChangeArrowheads="1"/>
          </p:cNvSpPr>
          <p:nvPr/>
        </p:nvSpPr>
        <p:spPr bwMode="auto">
          <a:xfrm>
            <a:off x="5318125" y="5475288"/>
            <a:ext cx="3873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b="1">
                <a:ea typeface="宋体" panose="02010600030101010101" pitchFamily="2" charset="-122"/>
              </a:rPr>
              <a:t>W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415" name="Text Box 100"/>
          <p:cNvSpPr txBox="1">
            <a:spLocks noChangeArrowheads="1"/>
          </p:cNvSpPr>
          <p:nvPr/>
        </p:nvSpPr>
        <p:spPr bwMode="auto">
          <a:xfrm>
            <a:off x="5827713" y="5380038"/>
            <a:ext cx="24733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Wheel (4 objects cycled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around a center object)</a:t>
            </a:r>
          </a:p>
        </p:txBody>
      </p:sp>
      <p:sp>
        <p:nvSpPr>
          <p:cNvPr id="80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772D55-4700-4841-996F-E83A5D223998}" type="slidenum">
              <a:rPr lang="en-US" altLang="de-DE" sz="1000">
                <a:solidFill>
                  <a:srgbClr val="C0C0C0"/>
                </a:solidFill>
              </a:rPr>
              <a:pPr/>
              <a:t>14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66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5014912"/>
          </a:xfrm>
          <a:noFill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In a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vertical constraint graph (VCG),</a:t>
            </a:r>
            <a:r>
              <a:rPr lang="en-US" altLang="zh-CN" smtClean="0">
                <a:ea typeface="宋体" panose="02010600030101010101" pitchFamily="2" charset="-122"/>
              </a:rPr>
              <a:t> node weights represent the heights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of the corresponding blocks. </a:t>
            </a:r>
          </a:p>
          <a:p>
            <a:pPr marL="588963" lvl="1" indent="-304800" defTabSz="849313"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Two nodes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, with corresponding blocks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, are connected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with a directed edge from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to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 if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is below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In a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horizontal constraint graph (HCG),</a:t>
            </a:r>
            <a:r>
              <a:rPr lang="en-US" altLang="zh-CN" smtClean="0">
                <a:ea typeface="宋体" panose="02010600030101010101" pitchFamily="2" charset="-122"/>
              </a:rPr>
              <a:t> node weights represent the widths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of the corresponding blocks. </a:t>
            </a:r>
          </a:p>
          <a:p>
            <a:pPr marL="588963" lvl="1" indent="-304800" defTabSz="849313"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Two nodes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, with corresponding blocks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, are connected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with a directed edge from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smtClean="0">
                <a:ea typeface="宋体" panose="02010600030101010101" pitchFamily="2" charset="-122"/>
              </a:rPr>
              <a:t> to </a:t>
            </a:r>
            <a:r>
              <a:rPr lang="en-US" altLang="zh-CN" i="1" smtClean="0">
                <a:ea typeface="宋体" panose="02010600030101010101" pitchFamily="2" charset="-122"/>
              </a:rPr>
              <a:t>v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 if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i</a:t>
            </a:r>
            <a:r>
              <a:rPr lang="en-US" altLang="zh-CN" baseline="-25000" smtClean="0">
                <a:ea typeface="宋体" panose="02010600030101010101" pitchFamily="2" charset="-122"/>
              </a:rPr>
              <a:t> </a:t>
            </a:r>
            <a:r>
              <a:rPr lang="en-US" altLang="zh-CN" smtClean="0">
                <a:ea typeface="宋体" panose="02010600030101010101" pitchFamily="2" charset="-122"/>
              </a:rPr>
              <a:t>is to the left of </a:t>
            </a:r>
            <a:r>
              <a:rPr lang="en-US" altLang="zh-CN" i="1" smtClean="0">
                <a:ea typeface="宋体" panose="02010600030101010101" pitchFamily="2" charset="-122"/>
              </a:rPr>
              <a:t>m</a:t>
            </a:r>
            <a:r>
              <a:rPr lang="en-US" altLang="zh-CN" i="1" baseline="-25000" smtClean="0">
                <a:ea typeface="宋体" panose="02010600030101010101" pitchFamily="2" charset="-122"/>
              </a:rPr>
              <a:t>j</a:t>
            </a:r>
            <a:r>
              <a:rPr lang="en-US" altLang="zh-CN" smtClean="0">
                <a:ea typeface="宋体" panose="02010600030101010101" pitchFamily="2" charset="-122"/>
              </a:rPr>
              <a:t>.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The longest path(s) in the VCG / HCG correspond(s) to the minimum vertical / horizontal floorplan span required to pack the blocks (floorplan height / width).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constraint-graph pair</a:t>
            </a:r>
            <a:r>
              <a:rPr lang="en-US" altLang="zh-CN" b="1" smtClean="0">
                <a:ea typeface="宋体" panose="02010600030101010101" pitchFamily="2" charset="-122"/>
              </a:rPr>
              <a:t> </a:t>
            </a:r>
            <a:r>
              <a:rPr lang="en-US" altLang="zh-CN" smtClean="0">
                <a:ea typeface="宋体" panose="02010600030101010101" pitchFamily="2" charset="-122"/>
              </a:rPr>
              <a:t>is a floorplan representation that consists of two directed graphs – </a:t>
            </a:r>
            <a:r>
              <a:rPr lang="en-US" altLang="zh-CN" i="1" smtClean="0">
                <a:ea typeface="宋体" panose="02010600030101010101" pitchFamily="2" charset="-122"/>
              </a:rPr>
              <a:t>vertical constraint graph</a:t>
            </a:r>
            <a:r>
              <a:rPr lang="en-US" altLang="zh-CN" smtClean="0">
                <a:ea typeface="宋体" panose="02010600030101010101" pitchFamily="2" charset="-122"/>
              </a:rPr>
              <a:t> and </a:t>
            </a:r>
            <a:r>
              <a:rPr lang="en-US" altLang="zh-CN" i="1" smtClean="0">
                <a:ea typeface="宋体" panose="02010600030101010101" pitchFamily="2" charset="-122"/>
              </a:rPr>
              <a:t>horizontal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  <a:r>
              <a:rPr lang="en-US" altLang="zh-CN" i="1" smtClean="0">
                <a:ea typeface="宋体" panose="02010600030101010101" pitchFamily="2" charset="-122"/>
              </a:rPr>
              <a:t>constraint graph</a:t>
            </a:r>
            <a:r>
              <a:rPr lang="en-US" altLang="zh-CN" smtClean="0">
                <a:ea typeface="宋体" panose="02010600030101010101" pitchFamily="2" charset="-122"/>
              </a:rPr>
              <a:t> – which capture the relations between block positions.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303739-36D6-4E6D-A89A-557C26DE3E17}" type="slidenum">
              <a:rPr lang="en-US" altLang="de-DE" sz="1000">
                <a:solidFill>
                  <a:srgbClr val="C0C0C0"/>
                </a:solidFill>
              </a:rPr>
              <a:pPr/>
              <a:t>15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Constraint graphs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6390" name="Line 66"/>
          <p:cNvSpPr>
            <a:spLocks noChangeAspect="1" noChangeShapeType="1"/>
          </p:cNvSpPr>
          <p:nvPr/>
        </p:nvSpPr>
        <p:spPr bwMode="auto">
          <a:xfrm flipV="1">
            <a:off x="4006850" y="4132263"/>
            <a:ext cx="347663" cy="233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67"/>
          <p:cNvSpPr>
            <a:spLocks noChangeAspect="1" noChangeShapeType="1"/>
          </p:cNvSpPr>
          <p:nvPr/>
        </p:nvSpPr>
        <p:spPr bwMode="auto">
          <a:xfrm flipV="1">
            <a:off x="4514850" y="3813175"/>
            <a:ext cx="307975" cy="2095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68"/>
          <p:cNvSpPr>
            <a:spLocks noChangeAspect="1" noChangeShapeType="1"/>
          </p:cNvSpPr>
          <p:nvPr/>
        </p:nvSpPr>
        <p:spPr bwMode="auto">
          <a:xfrm>
            <a:off x="4972050" y="3724275"/>
            <a:ext cx="498475" cy="500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69"/>
          <p:cNvSpPr>
            <a:spLocks noChangeAspect="1" noChangeShapeType="1"/>
          </p:cNvSpPr>
          <p:nvPr/>
        </p:nvSpPr>
        <p:spPr bwMode="auto">
          <a:xfrm>
            <a:off x="3097213" y="3705225"/>
            <a:ext cx="765175" cy="522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0"/>
          <p:cNvSpPr>
            <a:spLocks noChangeAspect="1" noChangeShapeType="1"/>
          </p:cNvSpPr>
          <p:nvPr/>
        </p:nvSpPr>
        <p:spPr bwMode="auto">
          <a:xfrm flipV="1">
            <a:off x="2390775" y="3794125"/>
            <a:ext cx="5461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1"/>
          <p:cNvSpPr>
            <a:spLocks noChangeAspect="1" noChangeShapeType="1"/>
          </p:cNvSpPr>
          <p:nvPr/>
        </p:nvSpPr>
        <p:spPr bwMode="auto">
          <a:xfrm>
            <a:off x="6907213" y="3616325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2"/>
          <p:cNvSpPr>
            <a:spLocks noChangeAspect="1" noChangeShapeType="1"/>
          </p:cNvSpPr>
          <p:nvPr/>
        </p:nvSpPr>
        <p:spPr bwMode="auto">
          <a:xfrm flipH="1" flipV="1">
            <a:off x="6103938" y="2968625"/>
            <a:ext cx="788987" cy="4556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3"/>
          <p:cNvSpPr>
            <a:spLocks noChangeAspect="1" noChangeShapeType="1"/>
          </p:cNvSpPr>
          <p:nvPr/>
        </p:nvSpPr>
        <p:spPr bwMode="auto">
          <a:xfrm flipV="1">
            <a:off x="6907213" y="2979738"/>
            <a:ext cx="769937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4"/>
          <p:cNvSpPr>
            <a:spLocks noChangeAspect="1" noChangeShapeType="1"/>
          </p:cNvSpPr>
          <p:nvPr/>
        </p:nvSpPr>
        <p:spPr bwMode="auto">
          <a:xfrm flipH="1" flipV="1">
            <a:off x="7478713" y="2555875"/>
            <a:ext cx="287337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5"/>
          <p:cNvSpPr>
            <a:spLocks noChangeAspect="1" noChangeShapeType="1"/>
          </p:cNvSpPr>
          <p:nvPr/>
        </p:nvSpPr>
        <p:spPr bwMode="auto">
          <a:xfrm flipH="1" flipV="1">
            <a:off x="7053263" y="2132013"/>
            <a:ext cx="311150" cy="3127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6"/>
          <p:cNvSpPr>
            <a:spLocks noChangeAspect="1" noChangeShapeType="1"/>
          </p:cNvSpPr>
          <p:nvPr/>
        </p:nvSpPr>
        <p:spPr bwMode="auto">
          <a:xfrm flipV="1">
            <a:off x="5984875" y="1568450"/>
            <a:ext cx="782638" cy="450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7"/>
          <p:cNvSpPr>
            <a:spLocks noChangeAspect="1" noChangeShapeType="1"/>
          </p:cNvSpPr>
          <p:nvPr/>
        </p:nvSpPr>
        <p:spPr bwMode="auto">
          <a:xfrm flipH="1" flipV="1">
            <a:off x="7034213" y="1566863"/>
            <a:ext cx="727075" cy="4206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"/>
          <p:cNvSpPr>
            <a:spLocks noChangeAspect="1" noChangeShapeType="1"/>
          </p:cNvSpPr>
          <p:nvPr/>
        </p:nvSpPr>
        <p:spPr bwMode="auto">
          <a:xfrm>
            <a:off x="2352675" y="4365625"/>
            <a:ext cx="1476375" cy="9667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Line 79"/>
          <p:cNvSpPr>
            <a:spLocks noChangeAspect="1" noChangeShapeType="1"/>
          </p:cNvSpPr>
          <p:nvPr/>
        </p:nvSpPr>
        <p:spPr bwMode="auto">
          <a:xfrm>
            <a:off x="4119563" y="3705225"/>
            <a:ext cx="66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4" name="Line 80"/>
          <p:cNvSpPr>
            <a:spLocks noChangeAspect="1" noChangeShapeType="1"/>
          </p:cNvSpPr>
          <p:nvPr/>
        </p:nvSpPr>
        <p:spPr bwMode="auto">
          <a:xfrm>
            <a:off x="3044825" y="4365625"/>
            <a:ext cx="7683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5" name="Line 81"/>
          <p:cNvSpPr>
            <a:spLocks noChangeAspect="1" noChangeShapeType="1"/>
          </p:cNvSpPr>
          <p:nvPr/>
        </p:nvSpPr>
        <p:spPr bwMode="auto">
          <a:xfrm>
            <a:off x="4005263" y="4370388"/>
            <a:ext cx="757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6" name="Line 82"/>
          <p:cNvSpPr>
            <a:spLocks noChangeAspect="1" noChangeShapeType="1"/>
          </p:cNvSpPr>
          <p:nvPr/>
        </p:nvSpPr>
        <p:spPr bwMode="auto">
          <a:xfrm>
            <a:off x="3219450" y="3702050"/>
            <a:ext cx="614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7" name="Line 83"/>
          <p:cNvSpPr>
            <a:spLocks noChangeAspect="1" noChangeShapeType="1"/>
          </p:cNvSpPr>
          <p:nvPr/>
        </p:nvSpPr>
        <p:spPr bwMode="auto">
          <a:xfrm flipV="1">
            <a:off x="4021138" y="4508500"/>
            <a:ext cx="1466850" cy="874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8" name="Line 84"/>
          <p:cNvSpPr>
            <a:spLocks noChangeAspect="1" noChangeShapeType="1"/>
          </p:cNvSpPr>
          <p:nvPr/>
        </p:nvSpPr>
        <p:spPr bwMode="auto">
          <a:xfrm flipV="1">
            <a:off x="4016375" y="4445000"/>
            <a:ext cx="1416050" cy="500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9" name="Line 85"/>
          <p:cNvSpPr>
            <a:spLocks noChangeAspect="1" noChangeShapeType="1"/>
          </p:cNvSpPr>
          <p:nvPr/>
        </p:nvSpPr>
        <p:spPr bwMode="auto">
          <a:xfrm>
            <a:off x="2362200" y="4365625"/>
            <a:ext cx="1462088" cy="560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0" name="Line 86"/>
          <p:cNvSpPr>
            <a:spLocks noChangeAspect="1" noChangeShapeType="1"/>
          </p:cNvSpPr>
          <p:nvPr/>
        </p:nvSpPr>
        <p:spPr bwMode="auto">
          <a:xfrm flipV="1">
            <a:off x="2419350" y="4362450"/>
            <a:ext cx="509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1" name="Line 87"/>
          <p:cNvSpPr>
            <a:spLocks noChangeAspect="1" noChangeShapeType="1"/>
          </p:cNvSpPr>
          <p:nvPr/>
        </p:nvSpPr>
        <p:spPr bwMode="auto">
          <a:xfrm>
            <a:off x="4960938" y="4370388"/>
            <a:ext cx="460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2" name="Text Box 88"/>
          <p:cNvSpPr txBox="1">
            <a:spLocks noChangeAspect="1" noChangeArrowheads="1"/>
          </p:cNvSpPr>
          <p:nvPr/>
        </p:nvSpPr>
        <p:spPr bwMode="auto">
          <a:xfrm>
            <a:off x="2454275" y="5734050"/>
            <a:ext cx="3046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ea typeface="宋体" panose="02010600030101010101" pitchFamily="2" charset="-122"/>
              </a:rPr>
              <a:t>Horizontal Constraint Graph</a:t>
            </a:r>
          </a:p>
        </p:txBody>
      </p:sp>
      <p:sp>
        <p:nvSpPr>
          <p:cNvPr id="16413" name="Text Box 89"/>
          <p:cNvSpPr txBox="1">
            <a:spLocks noChangeAspect="1" noChangeArrowheads="1"/>
          </p:cNvSpPr>
          <p:nvPr/>
        </p:nvSpPr>
        <p:spPr bwMode="auto">
          <a:xfrm>
            <a:off x="7364413" y="3436938"/>
            <a:ext cx="14287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ea typeface="宋体" panose="02010600030101010101" pitchFamily="2" charset="-122"/>
              </a:rPr>
              <a:t>Vertical 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Constraint Graph</a:t>
            </a:r>
          </a:p>
        </p:txBody>
      </p:sp>
      <p:sp>
        <p:nvSpPr>
          <p:cNvPr id="16414" name="Rectangle 90"/>
          <p:cNvSpPr>
            <a:spLocks noChangeAspect="1" noChangeArrowheads="1"/>
          </p:cNvSpPr>
          <p:nvPr/>
        </p:nvSpPr>
        <p:spPr bwMode="auto">
          <a:xfrm>
            <a:off x="3027363" y="1309688"/>
            <a:ext cx="1971675" cy="197008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zh-CN" sz="1600" i="1">
              <a:ea typeface="宋体" panose="02010600030101010101" pitchFamily="2" charset="-122"/>
            </a:endParaRPr>
          </a:p>
        </p:txBody>
      </p:sp>
      <p:sp>
        <p:nvSpPr>
          <p:cNvPr id="16415" name="Rectangle 91"/>
          <p:cNvSpPr>
            <a:spLocks noChangeAspect="1" noChangeArrowheads="1"/>
          </p:cNvSpPr>
          <p:nvPr/>
        </p:nvSpPr>
        <p:spPr bwMode="auto">
          <a:xfrm>
            <a:off x="3592513" y="1309688"/>
            <a:ext cx="1408112" cy="1408112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16" name="Line 92"/>
          <p:cNvSpPr>
            <a:spLocks noChangeAspect="1" noChangeShapeType="1"/>
          </p:cNvSpPr>
          <p:nvPr/>
        </p:nvSpPr>
        <p:spPr bwMode="auto">
          <a:xfrm>
            <a:off x="4062413" y="1731963"/>
            <a:ext cx="0" cy="985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7" name="Line 93"/>
          <p:cNvSpPr>
            <a:spLocks noChangeAspect="1" noChangeShapeType="1"/>
          </p:cNvSpPr>
          <p:nvPr/>
        </p:nvSpPr>
        <p:spPr bwMode="auto">
          <a:xfrm>
            <a:off x="4541838" y="1309688"/>
            <a:ext cx="1587" cy="936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8" name="Line 94"/>
          <p:cNvSpPr>
            <a:spLocks noChangeAspect="1" noChangeShapeType="1"/>
          </p:cNvSpPr>
          <p:nvPr/>
        </p:nvSpPr>
        <p:spPr bwMode="auto">
          <a:xfrm>
            <a:off x="4062413" y="2247900"/>
            <a:ext cx="933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19" name="Line 95"/>
          <p:cNvSpPr>
            <a:spLocks noChangeAspect="1" noChangeShapeType="1"/>
          </p:cNvSpPr>
          <p:nvPr/>
        </p:nvSpPr>
        <p:spPr bwMode="auto">
          <a:xfrm>
            <a:off x="3590925" y="1731963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96"/>
          <p:cNvSpPr>
            <a:spLocks noChangeAspect="1" noChangeArrowheads="1"/>
          </p:cNvSpPr>
          <p:nvPr/>
        </p:nvSpPr>
        <p:spPr bwMode="auto">
          <a:xfrm>
            <a:off x="3030538" y="1309688"/>
            <a:ext cx="561975" cy="1408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21" name="Line 97"/>
          <p:cNvSpPr>
            <a:spLocks noChangeAspect="1" noChangeShapeType="1"/>
          </p:cNvSpPr>
          <p:nvPr/>
        </p:nvSpPr>
        <p:spPr bwMode="auto">
          <a:xfrm>
            <a:off x="3030538" y="2014538"/>
            <a:ext cx="561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2" name="Rectangle 98"/>
          <p:cNvSpPr>
            <a:spLocks noChangeAspect="1" noChangeArrowheads="1"/>
          </p:cNvSpPr>
          <p:nvPr/>
        </p:nvSpPr>
        <p:spPr bwMode="auto">
          <a:xfrm>
            <a:off x="3030538" y="2717800"/>
            <a:ext cx="1970087" cy="56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23" name="Line 99"/>
          <p:cNvSpPr>
            <a:spLocks noChangeAspect="1" noChangeShapeType="1"/>
          </p:cNvSpPr>
          <p:nvPr/>
        </p:nvSpPr>
        <p:spPr bwMode="auto">
          <a:xfrm>
            <a:off x="3030538" y="3000375"/>
            <a:ext cx="1970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4" name="Text Box 100"/>
          <p:cNvSpPr txBox="1">
            <a:spLocks noChangeAspect="1" noChangeArrowheads="1"/>
          </p:cNvSpPr>
          <p:nvPr/>
        </p:nvSpPr>
        <p:spPr bwMode="auto">
          <a:xfrm>
            <a:off x="3160713" y="22082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6425" name="Text Box 101"/>
          <p:cNvSpPr txBox="1">
            <a:spLocks noChangeAspect="1" noChangeArrowheads="1"/>
          </p:cNvSpPr>
          <p:nvPr/>
        </p:nvSpPr>
        <p:spPr bwMode="auto">
          <a:xfrm>
            <a:off x="3163888" y="15113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6426" name="Text Box 102"/>
          <p:cNvSpPr txBox="1">
            <a:spLocks noChangeAspect="1" noChangeArrowheads="1"/>
          </p:cNvSpPr>
          <p:nvPr/>
        </p:nvSpPr>
        <p:spPr bwMode="auto">
          <a:xfrm>
            <a:off x="3676650" y="20812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6427" name="Text Box 103"/>
          <p:cNvSpPr txBox="1">
            <a:spLocks noChangeAspect="1" noChangeArrowheads="1"/>
          </p:cNvSpPr>
          <p:nvPr/>
        </p:nvSpPr>
        <p:spPr bwMode="auto">
          <a:xfrm>
            <a:off x="3924300" y="139858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6428" name="Text Box 104"/>
          <p:cNvSpPr txBox="1">
            <a:spLocks noChangeAspect="1" noChangeArrowheads="1"/>
          </p:cNvSpPr>
          <p:nvPr/>
        </p:nvSpPr>
        <p:spPr bwMode="auto">
          <a:xfrm>
            <a:off x="4618038" y="16129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6429" name="Text Box 105"/>
          <p:cNvSpPr txBox="1">
            <a:spLocks noChangeAspect="1" noChangeArrowheads="1"/>
          </p:cNvSpPr>
          <p:nvPr/>
        </p:nvSpPr>
        <p:spPr bwMode="auto">
          <a:xfrm>
            <a:off x="4419600" y="2332038"/>
            <a:ext cx="23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6430" name="Text Box 106"/>
          <p:cNvSpPr txBox="1">
            <a:spLocks noChangeAspect="1" noChangeArrowheads="1"/>
          </p:cNvSpPr>
          <p:nvPr/>
        </p:nvSpPr>
        <p:spPr bwMode="auto">
          <a:xfrm>
            <a:off x="4154488" y="184308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6431" name="Text Box 107"/>
          <p:cNvSpPr txBox="1">
            <a:spLocks noChangeAspect="1" noChangeArrowheads="1"/>
          </p:cNvSpPr>
          <p:nvPr/>
        </p:nvSpPr>
        <p:spPr bwMode="auto">
          <a:xfrm>
            <a:off x="3865563" y="27384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6432" name="Text Box 108"/>
          <p:cNvSpPr txBox="1">
            <a:spLocks noChangeAspect="1" noChangeArrowheads="1"/>
          </p:cNvSpPr>
          <p:nvPr/>
        </p:nvSpPr>
        <p:spPr bwMode="auto">
          <a:xfrm>
            <a:off x="3897313" y="3022600"/>
            <a:ext cx="22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i="1"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16433" name="Oval 110"/>
          <p:cNvSpPr>
            <a:spLocks noChangeAspect="1" noChangeArrowheads="1"/>
          </p:cNvSpPr>
          <p:nvPr/>
        </p:nvSpPr>
        <p:spPr bwMode="auto">
          <a:xfrm>
            <a:off x="4776788" y="3521075"/>
            <a:ext cx="366712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34" name="Oval 111"/>
          <p:cNvSpPr>
            <a:spLocks noChangeAspect="1" noChangeArrowheads="1"/>
          </p:cNvSpPr>
          <p:nvPr/>
        </p:nvSpPr>
        <p:spPr bwMode="auto">
          <a:xfrm>
            <a:off x="5419725" y="4184650"/>
            <a:ext cx="366713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35" name="Oval 112"/>
          <p:cNvSpPr>
            <a:spLocks noChangeAspect="1" noChangeArrowheads="1"/>
          </p:cNvSpPr>
          <p:nvPr/>
        </p:nvSpPr>
        <p:spPr bwMode="auto">
          <a:xfrm>
            <a:off x="3822700" y="4746625"/>
            <a:ext cx="366713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36" name="Oval 113"/>
          <p:cNvSpPr>
            <a:spLocks noChangeAspect="1" noChangeArrowheads="1"/>
          </p:cNvSpPr>
          <p:nvPr/>
        </p:nvSpPr>
        <p:spPr bwMode="auto">
          <a:xfrm>
            <a:off x="3822700" y="51831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37" name="Oval 114"/>
          <p:cNvSpPr>
            <a:spLocks noChangeAspect="1" noChangeArrowheads="1"/>
          </p:cNvSpPr>
          <p:nvPr/>
        </p:nvSpPr>
        <p:spPr bwMode="auto">
          <a:xfrm>
            <a:off x="3827463" y="351790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38" name="Oval 115"/>
          <p:cNvSpPr>
            <a:spLocks noChangeAspect="1" noChangeArrowheads="1"/>
          </p:cNvSpPr>
          <p:nvPr/>
        </p:nvSpPr>
        <p:spPr bwMode="auto">
          <a:xfrm>
            <a:off x="4310063" y="38369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39" name="Oval 116"/>
          <p:cNvSpPr>
            <a:spLocks noChangeAspect="1" noChangeArrowheads="1"/>
          </p:cNvSpPr>
          <p:nvPr/>
        </p:nvSpPr>
        <p:spPr bwMode="auto">
          <a:xfrm>
            <a:off x="2916238" y="3514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40" name="Oval 117"/>
          <p:cNvSpPr>
            <a:spLocks noChangeAspect="1" noChangeArrowheads="1"/>
          </p:cNvSpPr>
          <p:nvPr/>
        </p:nvSpPr>
        <p:spPr bwMode="auto">
          <a:xfrm>
            <a:off x="3821113" y="418465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41" name="Oval 118"/>
          <p:cNvSpPr>
            <a:spLocks noChangeAspect="1" noChangeArrowheads="1"/>
          </p:cNvSpPr>
          <p:nvPr/>
        </p:nvSpPr>
        <p:spPr bwMode="auto">
          <a:xfrm>
            <a:off x="4776788" y="4187825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42" name="Text Box 119"/>
          <p:cNvSpPr txBox="1">
            <a:spLocks noChangeAspect="1" noChangeArrowheads="1"/>
          </p:cNvSpPr>
          <p:nvPr/>
        </p:nvSpPr>
        <p:spPr bwMode="auto">
          <a:xfrm>
            <a:off x="4767263" y="352266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6443" name="Text Box 120"/>
          <p:cNvSpPr txBox="1">
            <a:spLocks noChangeAspect="1" noChangeArrowheads="1"/>
          </p:cNvSpPr>
          <p:nvPr/>
        </p:nvSpPr>
        <p:spPr bwMode="auto">
          <a:xfrm>
            <a:off x="3810000" y="476408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6444" name="Text Box 121"/>
          <p:cNvSpPr txBox="1">
            <a:spLocks noChangeAspect="1" noChangeArrowheads="1"/>
          </p:cNvSpPr>
          <p:nvPr/>
        </p:nvSpPr>
        <p:spPr bwMode="auto">
          <a:xfrm>
            <a:off x="3808413" y="5210175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16445" name="Text Box 122"/>
          <p:cNvSpPr txBox="1">
            <a:spLocks noChangeAspect="1" noChangeArrowheads="1"/>
          </p:cNvSpPr>
          <p:nvPr/>
        </p:nvSpPr>
        <p:spPr bwMode="auto">
          <a:xfrm>
            <a:off x="3816350" y="3530600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6446" name="Text Box 123"/>
          <p:cNvSpPr txBox="1">
            <a:spLocks noChangeAspect="1" noChangeArrowheads="1"/>
          </p:cNvSpPr>
          <p:nvPr/>
        </p:nvSpPr>
        <p:spPr bwMode="auto">
          <a:xfrm>
            <a:off x="4295775" y="384968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6447" name="Text Box 124"/>
          <p:cNvSpPr txBox="1">
            <a:spLocks noChangeAspect="1" noChangeArrowheads="1"/>
          </p:cNvSpPr>
          <p:nvPr/>
        </p:nvSpPr>
        <p:spPr bwMode="auto">
          <a:xfrm>
            <a:off x="2906713" y="352266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6448" name="Text Box 125"/>
          <p:cNvSpPr txBox="1">
            <a:spLocks noChangeAspect="1" noChangeArrowheads="1"/>
          </p:cNvSpPr>
          <p:nvPr/>
        </p:nvSpPr>
        <p:spPr bwMode="auto">
          <a:xfrm>
            <a:off x="3803650" y="4195763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6449" name="Text Box 126"/>
          <p:cNvSpPr txBox="1">
            <a:spLocks noChangeAspect="1" noChangeArrowheads="1"/>
          </p:cNvSpPr>
          <p:nvPr/>
        </p:nvSpPr>
        <p:spPr bwMode="auto">
          <a:xfrm>
            <a:off x="4756150" y="4203700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6450" name="Oval 127"/>
          <p:cNvSpPr>
            <a:spLocks noChangeAspect="1" noChangeArrowheads="1"/>
          </p:cNvSpPr>
          <p:nvPr/>
        </p:nvSpPr>
        <p:spPr bwMode="auto">
          <a:xfrm>
            <a:off x="2925763" y="4181475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51" name="Text Box 128"/>
          <p:cNvSpPr txBox="1">
            <a:spLocks noChangeAspect="1" noChangeArrowheads="1"/>
          </p:cNvSpPr>
          <p:nvPr/>
        </p:nvSpPr>
        <p:spPr bwMode="auto">
          <a:xfrm>
            <a:off x="2954338" y="4187825"/>
            <a:ext cx="276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6452" name="Oval 129"/>
          <p:cNvSpPr>
            <a:spLocks noChangeAspect="1" noChangeArrowheads="1"/>
          </p:cNvSpPr>
          <p:nvPr/>
        </p:nvSpPr>
        <p:spPr bwMode="auto">
          <a:xfrm>
            <a:off x="2197100" y="418147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53" name="Text Box 130"/>
          <p:cNvSpPr txBox="1">
            <a:spLocks noChangeAspect="1" noChangeArrowheads="1"/>
          </p:cNvSpPr>
          <p:nvPr/>
        </p:nvSpPr>
        <p:spPr bwMode="auto">
          <a:xfrm>
            <a:off x="2230438" y="41719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i="1"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16454" name="Line 131"/>
          <p:cNvSpPr>
            <a:spLocks noChangeAspect="1" noChangeShapeType="1"/>
          </p:cNvSpPr>
          <p:nvPr/>
        </p:nvSpPr>
        <p:spPr bwMode="auto">
          <a:xfrm>
            <a:off x="6907213" y="3013075"/>
            <a:ext cx="0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5" name="Line 132"/>
          <p:cNvSpPr>
            <a:spLocks noChangeAspect="1" noChangeShapeType="1"/>
          </p:cNvSpPr>
          <p:nvPr/>
        </p:nvSpPr>
        <p:spPr bwMode="auto">
          <a:xfrm>
            <a:off x="6899275" y="163988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6" name="Line 133"/>
          <p:cNvSpPr>
            <a:spLocks noChangeAspect="1" noChangeShapeType="1"/>
          </p:cNvSpPr>
          <p:nvPr/>
        </p:nvSpPr>
        <p:spPr bwMode="auto">
          <a:xfrm>
            <a:off x="6904038" y="4233863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7" name="Line 134"/>
          <p:cNvSpPr>
            <a:spLocks noChangeAspect="1" noChangeShapeType="1"/>
          </p:cNvSpPr>
          <p:nvPr/>
        </p:nvSpPr>
        <p:spPr bwMode="auto">
          <a:xfrm flipV="1">
            <a:off x="7777163" y="2189163"/>
            <a:ext cx="0" cy="665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8" name="Line 135"/>
          <p:cNvSpPr>
            <a:spLocks noChangeAspect="1" noChangeShapeType="1"/>
          </p:cNvSpPr>
          <p:nvPr/>
        </p:nvSpPr>
        <p:spPr bwMode="auto">
          <a:xfrm flipV="1">
            <a:off x="5995988" y="2187575"/>
            <a:ext cx="0" cy="64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59" name="Oval 136"/>
          <p:cNvSpPr>
            <a:spLocks noChangeAspect="1" noChangeArrowheads="1"/>
          </p:cNvSpPr>
          <p:nvPr/>
        </p:nvSpPr>
        <p:spPr bwMode="auto">
          <a:xfrm>
            <a:off x="6721475" y="12684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0" name="Oval 137"/>
          <p:cNvSpPr>
            <a:spLocks noChangeAspect="1" noChangeArrowheads="1"/>
          </p:cNvSpPr>
          <p:nvPr/>
        </p:nvSpPr>
        <p:spPr bwMode="auto">
          <a:xfrm>
            <a:off x="5810250" y="264477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1" name="Oval 138"/>
          <p:cNvSpPr>
            <a:spLocks noChangeAspect="1" noChangeArrowheads="1"/>
          </p:cNvSpPr>
          <p:nvPr/>
        </p:nvSpPr>
        <p:spPr bwMode="auto">
          <a:xfrm>
            <a:off x="5811838" y="182562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2" name="Oval 139"/>
          <p:cNvSpPr>
            <a:spLocks noChangeAspect="1" noChangeArrowheads="1"/>
          </p:cNvSpPr>
          <p:nvPr/>
        </p:nvSpPr>
        <p:spPr bwMode="auto">
          <a:xfrm>
            <a:off x="6726238" y="32480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3" name="Oval 140"/>
          <p:cNvSpPr>
            <a:spLocks noChangeAspect="1" noChangeArrowheads="1"/>
          </p:cNvSpPr>
          <p:nvPr/>
        </p:nvSpPr>
        <p:spPr bwMode="auto">
          <a:xfrm>
            <a:off x="6721475" y="386397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4" name="Oval 141"/>
          <p:cNvSpPr>
            <a:spLocks noChangeAspect="1" noChangeArrowheads="1"/>
          </p:cNvSpPr>
          <p:nvPr/>
        </p:nvSpPr>
        <p:spPr bwMode="auto">
          <a:xfrm>
            <a:off x="6719888" y="4457700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5" name="Line 142"/>
          <p:cNvSpPr>
            <a:spLocks noChangeAspect="1" noChangeShapeType="1"/>
          </p:cNvSpPr>
          <p:nvPr/>
        </p:nvSpPr>
        <p:spPr bwMode="auto">
          <a:xfrm>
            <a:off x="6905625" y="219868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66" name="Oval 143"/>
          <p:cNvSpPr>
            <a:spLocks noChangeAspect="1" noChangeArrowheads="1"/>
          </p:cNvSpPr>
          <p:nvPr/>
        </p:nvSpPr>
        <p:spPr bwMode="auto">
          <a:xfrm>
            <a:off x="7177088" y="224790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7" name="Oval 144"/>
          <p:cNvSpPr>
            <a:spLocks noChangeAspect="1" noChangeArrowheads="1"/>
          </p:cNvSpPr>
          <p:nvPr/>
        </p:nvSpPr>
        <p:spPr bwMode="auto">
          <a:xfrm>
            <a:off x="7586663" y="2651125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8" name="Oval 145"/>
          <p:cNvSpPr>
            <a:spLocks noChangeAspect="1" noChangeArrowheads="1"/>
          </p:cNvSpPr>
          <p:nvPr/>
        </p:nvSpPr>
        <p:spPr bwMode="auto">
          <a:xfrm>
            <a:off x="6721475" y="2644775"/>
            <a:ext cx="365125" cy="3667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69" name="Oval 146"/>
          <p:cNvSpPr>
            <a:spLocks noChangeAspect="1" noChangeArrowheads="1"/>
          </p:cNvSpPr>
          <p:nvPr/>
        </p:nvSpPr>
        <p:spPr bwMode="auto">
          <a:xfrm>
            <a:off x="6719888" y="1822450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70" name="Oval 147"/>
          <p:cNvSpPr>
            <a:spLocks noChangeAspect="1" noChangeArrowheads="1"/>
          </p:cNvSpPr>
          <p:nvPr/>
        </p:nvSpPr>
        <p:spPr bwMode="auto">
          <a:xfrm>
            <a:off x="7593013" y="1827213"/>
            <a:ext cx="366712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471" name="Text Box 148"/>
          <p:cNvSpPr txBox="1">
            <a:spLocks noChangeAspect="1" noChangeArrowheads="1"/>
          </p:cNvSpPr>
          <p:nvPr/>
        </p:nvSpPr>
        <p:spPr bwMode="auto">
          <a:xfrm>
            <a:off x="6781800" y="1300163"/>
            <a:ext cx="24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i="1"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16472" name="Text Box 149"/>
          <p:cNvSpPr txBox="1">
            <a:spLocks noChangeAspect="1" noChangeArrowheads="1"/>
          </p:cNvSpPr>
          <p:nvPr/>
        </p:nvSpPr>
        <p:spPr bwMode="auto">
          <a:xfrm>
            <a:off x="5792788" y="2670175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6473" name="Text Box 150"/>
          <p:cNvSpPr txBox="1">
            <a:spLocks noChangeAspect="1" noChangeArrowheads="1"/>
          </p:cNvSpPr>
          <p:nvPr/>
        </p:nvSpPr>
        <p:spPr bwMode="auto">
          <a:xfrm>
            <a:off x="5797550" y="1857375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16474" name="Text Box 151"/>
          <p:cNvSpPr txBox="1">
            <a:spLocks noChangeAspect="1" noChangeArrowheads="1"/>
          </p:cNvSpPr>
          <p:nvPr/>
        </p:nvSpPr>
        <p:spPr bwMode="auto">
          <a:xfrm>
            <a:off x="6711950" y="327183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16475" name="Text Box 152"/>
          <p:cNvSpPr txBox="1">
            <a:spLocks noChangeAspect="1" noChangeArrowheads="1"/>
          </p:cNvSpPr>
          <p:nvPr/>
        </p:nvSpPr>
        <p:spPr bwMode="auto">
          <a:xfrm>
            <a:off x="6699250" y="3900488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i</a:t>
            </a:r>
          </a:p>
        </p:txBody>
      </p:sp>
      <p:sp>
        <p:nvSpPr>
          <p:cNvPr id="16476" name="Text Box 153"/>
          <p:cNvSpPr txBox="1">
            <a:spLocks noChangeAspect="1" noChangeArrowheads="1"/>
          </p:cNvSpPr>
          <p:nvPr/>
        </p:nvSpPr>
        <p:spPr bwMode="auto">
          <a:xfrm>
            <a:off x="6756400" y="45037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i="1"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16477" name="Text Box 154"/>
          <p:cNvSpPr txBox="1">
            <a:spLocks noChangeAspect="1" noChangeArrowheads="1"/>
          </p:cNvSpPr>
          <p:nvPr/>
        </p:nvSpPr>
        <p:spPr bwMode="auto">
          <a:xfrm>
            <a:off x="7167563" y="2257425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16478" name="Text Box 155"/>
          <p:cNvSpPr txBox="1">
            <a:spLocks noChangeAspect="1" noChangeArrowheads="1"/>
          </p:cNvSpPr>
          <p:nvPr/>
        </p:nvSpPr>
        <p:spPr bwMode="auto">
          <a:xfrm>
            <a:off x="7573963" y="267811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16479" name="Text Box 156"/>
          <p:cNvSpPr txBox="1">
            <a:spLocks noChangeAspect="1" noChangeArrowheads="1"/>
          </p:cNvSpPr>
          <p:nvPr/>
        </p:nvSpPr>
        <p:spPr bwMode="auto">
          <a:xfrm>
            <a:off x="6699250" y="2670175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6480" name="Text Box 157"/>
          <p:cNvSpPr txBox="1">
            <a:spLocks noChangeAspect="1" noChangeArrowheads="1"/>
          </p:cNvSpPr>
          <p:nvPr/>
        </p:nvSpPr>
        <p:spPr bwMode="auto">
          <a:xfrm>
            <a:off x="6705600" y="1846263"/>
            <a:ext cx="398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6481" name="Text Box 158"/>
          <p:cNvSpPr txBox="1">
            <a:spLocks noChangeAspect="1" noChangeArrowheads="1"/>
          </p:cNvSpPr>
          <p:nvPr/>
        </p:nvSpPr>
        <p:spPr bwMode="auto">
          <a:xfrm>
            <a:off x="7580313" y="1839913"/>
            <a:ext cx="398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6482" name="Text Box 159"/>
          <p:cNvSpPr txBox="1">
            <a:spLocks noChangeAspect="1" noChangeArrowheads="1"/>
          </p:cNvSpPr>
          <p:nvPr/>
        </p:nvSpPr>
        <p:spPr bwMode="auto">
          <a:xfrm>
            <a:off x="5472113" y="4194175"/>
            <a:ext cx="250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 b="1" i="1"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100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920FA6-428D-4B7E-ABDE-131438706CE5}" type="slidenum">
              <a:rPr lang="en-US" altLang="de-DE" sz="1000">
                <a:solidFill>
                  <a:srgbClr val="C0C0C0"/>
                </a:solidFill>
              </a:rPr>
              <a:pPr/>
              <a:t>16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Sequence pair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70821" name="Rectangle 101"/>
          <p:cNvSpPr>
            <a:spLocks noChangeArrowheads="1"/>
          </p:cNvSpPr>
          <p:nvPr/>
        </p:nvSpPr>
        <p:spPr bwMode="auto">
          <a:xfrm>
            <a:off x="687388" y="1928813"/>
            <a:ext cx="80613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42900" indent="-3429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Two permutations represent geometric relations between every pair of blocks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 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Example: (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ABDCE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CBAED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/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Horizontal and vertical relations between blocks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and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: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pPr lvl="1" algn="l">
              <a:spcBef>
                <a:spcPct val="15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…) →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is left of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l">
              <a:spcBef>
                <a:spcPct val="15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…) →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is above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l">
              <a:spcBef>
                <a:spcPct val="15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…) →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is below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l">
              <a:spcBef>
                <a:spcPct val="15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…) →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is right of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l">
              <a:spcBef>
                <a:spcPct val="15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15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670822" name="Text Box 102"/>
          <p:cNvSpPr txBox="1">
            <a:spLocks noChangeArrowheads="1"/>
          </p:cNvSpPr>
          <p:nvPr/>
        </p:nvSpPr>
        <p:spPr bwMode="auto">
          <a:xfrm>
            <a:off x="4878388" y="3625850"/>
            <a:ext cx="4365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i="1"/>
              <a:t>C</a:t>
            </a:r>
            <a:endParaRPr lang="en-US" altLang="zh-CN" i="1">
              <a:ea typeface="宋体" panose="02010600030101010101" pitchFamily="2" charset="-122"/>
            </a:endParaRPr>
          </a:p>
        </p:txBody>
      </p:sp>
      <p:grpSp>
        <p:nvGrpSpPr>
          <p:cNvPr id="670823" name="Group 103"/>
          <p:cNvGrpSpPr>
            <a:grpSpLocks/>
          </p:cNvGrpSpPr>
          <p:nvPr/>
        </p:nvGrpSpPr>
        <p:grpSpPr bwMode="auto">
          <a:xfrm>
            <a:off x="4784725" y="2657475"/>
            <a:ext cx="1516063" cy="1296988"/>
            <a:chOff x="3014" y="1576"/>
            <a:chExt cx="955" cy="817"/>
          </a:xfrm>
        </p:grpSpPr>
        <p:sp>
          <p:nvSpPr>
            <p:cNvPr id="17417" name="Rectangle 104"/>
            <p:cNvSpPr>
              <a:spLocks noChangeArrowheads="1"/>
            </p:cNvSpPr>
            <p:nvPr/>
          </p:nvSpPr>
          <p:spPr bwMode="auto">
            <a:xfrm>
              <a:off x="3016" y="1576"/>
              <a:ext cx="953" cy="81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18" name="Rectangle 105"/>
            <p:cNvSpPr>
              <a:spLocks noChangeArrowheads="1"/>
            </p:cNvSpPr>
            <p:nvPr/>
          </p:nvSpPr>
          <p:spPr bwMode="auto">
            <a:xfrm>
              <a:off x="3016" y="1576"/>
              <a:ext cx="363" cy="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19" name="Rectangle 106"/>
            <p:cNvSpPr>
              <a:spLocks noChangeArrowheads="1"/>
            </p:cNvSpPr>
            <p:nvPr/>
          </p:nvSpPr>
          <p:spPr bwMode="auto">
            <a:xfrm>
              <a:off x="3379" y="1576"/>
              <a:ext cx="590" cy="45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20" name="Rectangle 107"/>
            <p:cNvSpPr>
              <a:spLocks noChangeArrowheads="1"/>
            </p:cNvSpPr>
            <p:nvPr/>
          </p:nvSpPr>
          <p:spPr bwMode="auto">
            <a:xfrm>
              <a:off x="3016" y="1939"/>
              <a:ext cx="363" cy="2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21" name="Rectangle 108"/>
            <p:cNvSpPr>
              <a:spLocks noChangeArrowheads="1"/>
            </p:cNvSpPr>
            <p:nvPr/>
          </p:nvSpPr>
          <p:spPr bwMode="auto">
            <a:xfrm>
              <a:off x="3560" y="2030"/>
              <a:ext cx="409" cy="3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22" name="Rectangle 109"/>
            <p:cNvSpPr>
              <a:spLocks noChangeArrowheads="1"/>
            </p:cNvSpPr>
            <p:nvPr/>
          </p:nvSpPr>
          <p:spPr bwMode="auto">
            <a:xfrm>
              <a:off x="3016" y="2211"/>
              <a:ext cx="544" cy="18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7423" name="Text Box 110"/>
            <p:cNvSpPr txBox="1">
              <a:spLocks noChangeArrowheads="1"/>
            </p:cNvSpPr>
            <p:nvPr/>
          </p:nvSpPr>
          <p:spPr bwMode="auto">
            <a:xfrm>
              <a:off x="3014" y="1643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i="1"/>
                <a:t>A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7424" name="Text Box 111"/>
            <p:cNvSpPr txBox="1">
              <a:spLocks noChangeArrowheads="1"/>
            </p:cNvSpPr>
            <p:nvPr/>
          </p:nvSpPr>
          <p:spPr bwMode="auto">
            <a:xfrm>
              <a:off x="3022" y="1958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i="1"/>
                <a:t>B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7425" name="Text Box 112"/>
            <p:cNvSpPr txBox="1">
              <a:spLocks noChangeArrowheads="1"/>
            </p:cNvSpPr>
            <p:nvPr/>
          </p:nvSpPr>
          <p:spPr bwMode="auto">
            <a:xfrm>
              <a:off x="3512" y="1705"/>
              <a:ext cx="27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i="1"/>
                <a:t>D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  <p:sp>
          <p:nvSpPr>
            <p:cNvPr id="17426" name="Text Box 113"/>
            <p:cNvSpPr txBox="1">
              <a:spLocks noChangeArrowheads="1"/>
            </p:cNvSpPr>
            <p:nvPr/>
          </p:nvSpPr>
          <p:spPr bwMode="auto">
            <a:xfrm>
              <a:off x="3598" y="2114"/>
              <a:ext cx="26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i="1"/>
                <a:t>E</a:t>
              </a:r>
              <a:endParaRPr lang="en-US" altLang="zh-CN" i="1"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0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0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0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70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70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0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0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821" grpId="0" build="p"/>
      <p:bldP spid="6708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E6D6F9-880B-41F0-8015-41799262B74F}" type="slidenum">
              <a:rPr lang="en-US" altLang="de-DE" sz="1000">
                <a:solidFill>
                  <a:srgbClr val="C0C0C0"/>
                </a:solidFill>
              </a:rPr>
              <a:pPr/>
              <a:t>17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A8F92BA-26A0-4487-A7D1-2859E7E7658B}" type="slidenum">
              <a:rPr lang="en-US" altLang="de-DE" sz="1000">
                <a:solidFill>
                  <a:srgbClr val="C0C0C0"/>
                </a:solidFill>
              </a:rPr>
              <a:pPr algn="r"/>
              <a:t>17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3.4	Floorplan Representations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49688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3.1 	Introduction to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3.2 	Optimization Goals in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3.3 	Terminology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3.4	Floorplan Representations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3.4.1  Floorplan to a Constraint-Graph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3.4.2  Floorplan to a Sequence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3.4.3  Sequence Pair to a Floorplan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BFBFBF"/>
                </a:solidFill>
                <a:ea typeface="宋体" panose="02010600030101010101" pitchFamily="2" charset="-122"/>
              </a:rPr>
              <a:t>3.5 	Floorplanning Algorithms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BFBFBF"/>
                </a:solidFill>
                <a:ea typeface="宋体" panose="02010600030101010101" pitchFamily="2" charset="-122"/>
              </a:rPr>
              <a:t>	3.5.1  Floorplan Sizing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BFBFBF"/>
                </a:solidFill>
                <a:ea typeface="宋体" panose="02010600030101010101" pitchFamily="2" charset="-122"/>
              </a:rPr>
              <a:t>	3.5.2  Cluster Growth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BFBFBF"/>
                </a:solidFill>
                <a:ea typeface="宋体" panose="02010600030101010101" pitchFamily="2" charset="-122"/>
              </a:rPr>
              <a:t>	3.5.3  Simulated Annealing	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BFBFBF"/>
                </a:solidFill>
                <a:ea typeface="宋体" panose="02010600030101010101" pitchFamily="2" charset="-122"/>
              </a:rPr>
              <a:t>	3.5.4  Integrated Floorplanning Algorithms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3.6 	Pin Assignment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3.7 	Power and Ground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3.7.1  Design of a Power-Ground Distribution Network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3.7.2  Planar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3.7.3  Mesh Routing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endParaRPr lang="en-US" altLang="zh-CN" smtClean="0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249238" y="2398713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F8C013-489E-4FC8-AC98-BC7482CC78B1}" type="slidenum">
              <a:rPr lang="en-US" altLang="de-DE" sz="1000">
                <a:solidFill>
                  <a:srgbClr val="C0C0C0"/>
                </a:solidFill>
              </a:rPr>
              <a:pPr/>
              <a:t>18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1800225"/>
          </a:xfrm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Create nodes for every block</a:t>
            </a:r>
          </a:p>
          <a:p>
            <a:r>
              <a:rPr lang="en-US" altLang="zh-CN" smtClean="0">
                <a:ea typeface="宋体" panose="02010600030101010101" pitchFamily="2" charset="-122"/>
              </a:rPr>
              <a:t>In addition, create a source node and a sink one</a:t>
            </a: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EF97A4C-192A-4468-90A3-B92466A2C4D7}" type="slidenum">
              <a:rPr lang="en-US" altLang="de-DE" sz="1000">
                <a:solidFill>
                  <a:srgbClr val="C0C0C0"/>
                </a:solidFill>
              </a:rPr>
              <a:pPr algn="r"/>
              <a:t>18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3.4.1	Floorplan to a Constraint-Graph Pair</a:t>
            </a:r>
          </a:p>
        </p:txBody>
      </p:sp>
      <p:sp>
        <p:nvSpPr>
          <p:cNvPr id="19462" name="Rectangle 31"/>
          <p:cNvSpPr>
            <a:spLocks noChangeArrowheads="1"/>
          </p:cNvSpPr>
          <p:nvPr/>
        </p:nvSpPr>
        <p:spPr bwMode="auto">
          <a:xfrm>
            <a:off x="1495425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ea typeface="宋体" panose="02010600030101010101" pitchFamily="2" charset="-122"/>
            </a:endParaRPr>
          </a:p>
        </p:txBody>
      </p:sp>
      <p:sp>
        <p:nvSpPr>
          <p:cNvPr id="19463" name="Rectangle 32"/>
          <p:cNvSpPr>
            <a:spLocks noChangeArrowheads="1"/>
          </p:cNvSpPr>
          <p:nvPr/>
        </p:nvSpPr>
        <p:spPr bwMode="auto">
          <a:xfrm>
            <a:off x="1501775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464" name="Rectangle 33"/>
          <p:cNvSpPr>
            <a:spLocks noChangeArrowheads="1"/>
          </p:cNvSpPr>
          <p:nvPr/>
        </p:nvSpPr>
        <p:spPr bwMode="auto">
          <a:xfrm>
            <a:off x="1501775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465" name="Rectangle 34"/>
          <p:cNvSpPr>
            <a:spLocks noChangeArrowheads="1"/>
          </p:cNvSpPr>
          <p:nvPr/>
        </p:nvSpPr>
        <p:spPr bwMode="auto">
          <a:xfrm>
            <a:off x="1501775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466" name="Rectangle 35"/>
          <p:cNvSpPr>
            <a:spLocks noChangeArrowheads="1"/>
          </p:cNvSpPr>
          <p:nvPr/>
        </p:nvSpPr>
        <p:spPr bwMode="auto">
          <a:xfrm>
            <a:off x="2081213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9467" name="Rectangle 36"/>
          <p:cNvSpPr>
            <a:spLocks noChangeArrowheads="1"/>
          </p:cNvSpPr>
          <p:nvPr/>
        </p:nvSpPr>
        <p:spPr bwMode="auto">
          <a:xfrm>
            <a:off x="2640013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31583" name="Group 95"/>
          <p:cNvGrpSpPr>
            <a:grpSpLocks/>
          </p:cNvGrpSpPr>
          <p:nvPr/>
        </p:nvGrpSpPr>
        <p:grpSpPr bwMode="auto">
          <a:xfrm>
            <a:off x="4432300" y="3860800"/>
            <a:ext cx="3017838" cy="1368425"/>
            <a:chOff x="2792" y="2432"/>
            <a:chExt cx="1901" cy="862"/>
          </a:xfrm>
        </p:grpSpPr>
        <p:sp>
          <p:nvSpPr>
            <p:cNvPr id="19474" name="Rectangle 63"/>
            <p:cNvSpPr>
              <a:spLocks noChangeArrowheads="1"/>
            </p:cNvSpPr>
            <p:nvPr/>
          </p:nvSpPr>
          <p:spPr bwMode="auto">
            <a:xfrm>
              <a:off x="3200" y="2432"/>
              <a:ext cx="1107" cy="8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600">
                <a:ea typeface="宋体" panose="02010600030101010101" pitchFamily="2" charset="-122"/>
              </a:endParaRPr>
            </a:p>
          </p:txBody>
        </p:sp>
        <p:sp>
          <p:nvSpPr>
            <p:cNvPr id="19475" name="Rectangle 64"/>
            <p:cNvSpPr>
              <a:spLocks noChangeArrowheads="1"/>
            </p:cNvSpPr>
            <p:nvPr/>
          </p:nvSpPr>
          <p:spPr bwMode="auto">
            <a:xfrm>
              <a:off x="3204" y="2434"/>
              <a:ext cx="1103" cy="8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6" name="Rectangle 65"/>
            <p:cNvSpPr>
              <a:spLocks noChangeArrowheads="1"/>
            </p:cNvSpPr>
            <p:nvPr/>
          </p:nvSpPr>
          <p:spPr bwMode="auto">
            <a:xfrm>
              <a:off x="3204" y="2434"/>
              <a:ext cx="717" cy="3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7" name="Rectangle 66"/>
            <p:cNvSpPr>
              <a:spLocks noChangeArrowheads="1"/>
            </p:cNvSpPr>
            <p:nvPr/>
          </p:nvSpPr>
          <p:spPr bwMode="auto">
            <a:xfrm>
              <a:off x="3204" y="2812"/>
              <a:ext cx="365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8" name="Rectangle 67"/>
            <p:cNvSpPr>
              <a:spLocks noChangeArrowheads="1"/>
            </p:cNvSpPr>
            <p:nvPr/>
          </p:nvSpPr>
          <p:spPr bwMode="auto">
            <a:xfrm>
              <a:off x="3569" y="2812"/>
              <a:ext cx="352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79" name="Oval 68"/>
            <p:cNvSpPr>
              <a:spLocks noChangeArrowheads="1"/>
            </p:cNvSpPr>
            <p:nvPr/>
          </p:nvSpPr>
          <p:spPr bwMode="auto">
            <a:xfrm>
              <a:off x="3455" y="2486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80" name="Rectangle 69"/>
            <p:cNvSpPr>
              <a:spLocks noChangeArrowheads="1"/>
            </p:cNvSpPr>
            <p:nvPr/>
          </p:nvSpPr>
          <p:spPr bwMode="auto">
            <a:xfrm>
              <a:off x="3921" y="2716"/>
              <a:ext cx="386" cy="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81" name="Text Box 70"/>
            <p:cNvSpPr txBox="1">
              <a:spLocks noChangeArrowheads="1"/>
            </p:cNvSpPr>
            <p:nvPr/>
          </p:nvSpPr>
          <p:spPr bwMode="auto">
            <a:xfrm>
              <a:off x="3464" y="2478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19482" name="Oval 71"/>
            <p:cNvSpPr>
              <a:spLocks noChangeArrowheads="1"/>
            </p:cNvSpPr>
            <p:nvPr/>
          </p:nvSpPr>
          <p:spPr bwMode="auto">
            <a:xfrm>
              <a:off x="4011" y="2465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83" name="Oval 72"/>
            <p:cNvSpPr>
              <a:spLocks noChangeArrowheads="1"/>
            </p:cNvSpPr>
            <p:nvPr/>
          </p:nvSpPr>
          <p:spPr bwMode="auto">
            <a:xfrm>
              <a:off x="4011" y="2895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84" name="Oval 73"/>
            <p:cNvSpPr>
              <a:spLocks noChangeArrowheads="1"/>
            </p:cNvSpPr>
            <p:nvPr/>
          </p:nvSpPr>
          <p:spPr bwMode="auto">
            <a:xfrm>
              <a:off x="3602" y="2927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85" name="Oval 74"/>
            <p:cNvSpPr>
              <a:spLocks noChangeArrowheads="1"/>
            </p:cNvSpPr>
            <p:nvPr/>
          </p:nvSpPr>
          <p:spPr bwMode="auto">
            <a:xfrm>
              <a:off x="3267" y="2927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86" name="Text Box 75"/>
            <p:cNvSpPr txBox="1">
              <a:spLocks noChangeArrowheads="1"/>
            </p:cNvSpPr>
            <p:nvPr/>
          </p:nvSpPr>
          <p:spPr bwMode="auto">
            <a:xfrm>
              <a:off x="3272" y="2929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19487" name="Text Box 76"/>
            <p:cNvSpPr txBox="1">
              <a:spLocks noChangeArrowheads="1"/>
            </p:cNvSpPr>
            <p:nvPr/>
          </p:nvSpPr>
          <p:spPr bwMode="auto">
            <a:xfrm>
              <a:off x="3616" y="2932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19488" name="Text Box 77"/>
            <p:cNvSpPr txBox="1">
              <a:spLocks noChangeArrowheads="1"/>
            </p:cNvSpPr>
            <p:nvPr/>
          </p:nvSpPr>
          <p:spPr bwMode="auto">
            <a:xfrm>
              <a:off x="4075" y="2915"/>
              <a:ext cx="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19489" name="Oval 79"/>
            <p:cNvSpPr>
              <a:spLocks noChangeArrowheads="1"/>
            </p:cNvSpPr>
            <p:nvPr/>
          </p:nvSpPr>
          <p:spPr bwMode="auto">
            <a:xfrm>
              <a:off x="2792" y="2694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0" name="Text Box 80"/>
            <p:cNvSpPr txBox="1">
              <a:spLocks noChangeArrowheads="1"/>
            </p:cNvSpPr>
            <p:nvPr/>
          </p:nvSpPr>
          <p:spPr bwMode="auto">
            <a:xfrm>
              <a:off x="2817" y="2698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zh-CN" sz="1600" b="1" i="1">
                  <a:ea typeface="宋体" panose="02010600030101010101" pitchFamily="2" charset="-122"/>
                </a:rPr>
                <a:t>s</a:t>
              </a:r>
              <a:endParaRPr lang="en-US" altLang="zh-CN" sz="1600" b="1" i="1">
                <a:ea typeface="宋体" panose="02010600030101010101" pitchFamily="2" charset="-122"/>
              </a:endParaRPr>
            </a:p>
          </p:txBody>
        </p:sp>
        <p:sp>
          <p:nvSpPr>
            <p:cNvPr id="19491" name="Oval 81"/>
            <p:cNvSpPr>
              <a:spLocks noChangeArrowheads="1"/>
            </p:cNvSpPr>
            <p:nvPr/>
          </p:nvSpPr>
          <p:spPr bwMode="auto">
            <a:xfrm>
              <a:off x="4463" y="2694"/>
              <a:ext cx="230" cy="2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9492" name="Text Box 82"/>
            <p:cNvSpPr txBox="1">
              <a:spLocks noChangeArrowheads="1"/>
            </p:cNvSpPr>
            <p:nvPr/>
          </p:nvSpPr>
          <p:spPr bwMode="auto">
            <a:xfrm>
              <a:off x="4504" y="2704"/>
              <a:ext cx="1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zh-CN" sz="1600" b="1" i="1">
                  <a:ea typeface="宋体" panose="02010600030101010101" pitchFamily="2" charset="-122"/>
                </a:rPr>
                <a:t>t</a:t>
              </a:r>
              <a:endParaRPr lang="en-US" altLang="zh-CN" sz="1600" b="1" i="1">
                <a:ea typeface="宋体" panose="02010600030101010101" pitchFamily="2" charset="-122"/>
              </a:endParaRPr>
            </a:p>
          </p:txBody>
        </p:sp>
        <p:sp>
          <p:nvSpPr>
            <p:cNvPr id="19493" name="Text Box 84"/>
            <p:cNvSpPr txBox="1">
              <a:spLocks noChangeArrowheads="1"/>
            </p:cNvSpPr>
            <p:nvPr/>
          </p:nvSpPr>
          <p:spPr bwMode="auto">
            <a:xfrm>
              <a:off x="4019" y="2474"/>
              <a:ext cx="2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b</a:t>
              </a:r>
            </a:p>
          </p:txBody>
        </p:sp>
      </p:grpSp>
      <p:sp>
        <p:nvSpPr>
          <p:cNvPr id="19469" name="Text Box 90"/>
          <p:cNvSpPr txBox="1">
            <a:spLocks noChangeArrowheads="1"/>
          </p:cNvSpPr>
          <p:nvPr/>
        </p:nvSpPr>
        <p:spPr bwMode="auto">
          <a:xfrm>
            <a:off x="1903413" y="3940175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9470" name="Text Box 91"/>
          <p:cNvSpPr txBox="1">
            <a:spLocks noChangeArrowheads="1"/>
          </p:cNvSpPr>
          <p:nvPr/>
        </p:nvSpPr>
        <p:spPr bwMode="auto">
          <a:xfrm>
            <a:off x="1598613" y="4656138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9471" name="Text Box 92"/>
          <p:cNvSpPr txBox="1">
            <a:spLocks noChangeArrowheads="1"/>
          </p:cNvSpPr>
          <p:nvPr/>
        </p:nvSpPr>
        <p:spPr bwMode="auto">
          <a:xfrm>
            <a:off x="2144713" y="4660900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19472" name="Text Box 93"/>
          <p:cNvSpPr txBox="1">
            <a:spLocks noChangeArrowheads="1"/>
          </p:cNvSpPr>
          <p:nvPr/>
        </p:nvSpPr>
        <p:spPr bwMode="auto">
          <a:xfrm>
            <a:off x="2873375" y="463391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19473" name="Text Box 94"/>
          <p:cNvSpPr txBox="1">
            <a:spLocks noChangeArrowheads="1"/>
          </p:cNvSpPr>
          <p:nvPr/>
        </p:nvSpPr>
        <p:spPr bwMode="auto">
          <a:xfrm>
            <a:off x="2784475" y="393382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2A90BB-9017-48B6-A4E3-1E705997E681}" type="slidenum">
              <a:rPr lang="en-US" altLang="de-DE" sz="1000">
                <a:solidFill>
                  <a:srgbClr val="C0C0C0"/>
                </a:solidFill>
              </a:rPr>
              <a:pPr/>
              <a:t>19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5080000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ea typeface="宋体" panose="02010600030101010101" pitchFamily="2" charset="-122"/>
            </a:endParaRP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5086350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5086350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38726" name="Group 70"/>
          <p:cNvGrpSpPr>
            <a:grpSpLocks/>
          </p:cNvGrpSpPr>
          <p:nvPr/>
        </p:nvGrpSpPr>
        <p:grpSpPr bwMode="auto">
          <a:xfrm>
            <a:off x="4595813" y="3711575"/>
            <a:ext cx="2640012" cy="1604963"/>
            <a:chOff x="2895" y="2338"/>
            <a:chExt cx="1663" cy="1011"/>
          </a:xfrm>
        </p:grpSpPr>
        <p:sp>
          <p:nvSpPr>
            <p:cNvPr id="20518" name="Line 53"/>
            <p:cNvSpPr>
              <a:spLocks noChangeShapeType="1"/>
            </p:cNvSpPr>
            <p:nvPr/>
          </p:nvSpPr>
          <p:spPr bwMode="auto">
            <a:xfrm>
              <a:off x="2898" y="2809"/>
              <a:ext cx="15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19" name="Line 54"/>
            <p:cNvSpPr>
              <a:spLocks noChangeShapeType="1"/>
            </p:cNvSpPr>
            <p:nvPr/>
          </p:nvSpPr>
          <p:spPr bwMode="auto">
            <a:xfrm flipV="1">
              <a:off x="2895" y="2620"/>
              <a:ext cx="56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0" name="Line 55"/>
            <p:cNvSpPr>
              <a:spLocks noChangeShapeType="1"/>
            </p:cNvSpPr>
            <p:nvPr/>
          </p:nvSpPr>
          <p:spPr bwMode="auto">
            <a:xfrm>
              <a:off x="2901" y="2812"/>
              <a:ext cx="366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1" name="Line 56"/>
            <p:cNvSpPr>
              <a:spLocks noChangeShapeType="1"/>
            </p:cNvSpPr>
            <p:nvPr/>
          </p:nvSpPr>
          <p:spPr bwMode="auto">
            <a:xfrm>
              <a:off x="2901" y="2815"/>
              <a:ext cx="717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2" name="Line 57"/>
            <p:cNvSpPr>
              <a:spLocks noChangeShapeType="1"/>
            </p:cNvSpPr>
            <p:nvPr/>
          </p:nvSpPr>
          <p:spPr bwMode="auto">
            <a:xfrm>
              <a:off x="2922" y="2815"/>
              <a:ext cx="1099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3" name="Freeform 58"/>
            <p:cNvSpPr>
              <a:spLocks/>
            </p:cNvSpPr>
            <p:nvPr/>
          </p:nvSpPr>
          <p:spPr bwMode="auto">
            <a:xfrm rot="584358">
              <a:off x="2933" y="2338"/>
              <a:ext cx="1088" cy="471"/>
            </a:xfrm>
            <a:custGeom>
              <a:avLst/>
              <a:gdLst>
                <a:gd name="T0" fmla="*/ 0 w 1041"/>
                <a:gd name="T1" fmla="*/ 471 h 351"/>
                <a:gd name="T2" fmla="*/ 348 w 1041"/>
                <a:gd name="T3" fmla="*/ 68 h 351"/>
                <a:gd name="T4" fmla="*/ 1088 w 1041"/>
                <a:gd name="T5" fmla="*/ 60 h 3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1" h="351">
                  <a:moveTo>
                    <a:pt x="0" y="351"/>
                  </a:moveTo>
                  <a:cubicBezTo>
                    <a:pt x="80" y="226"/>
                    <a:pt x="160" y="102"/>
                    <a:pt x="333" y="51"/>
                  </a:cubicBezTo>
                  <a:cubicBezTo>
                    <a:pt x="506" y="0"/>
                    <a:pt x="924" y="46"/>
                    <a:pt x="1041" y="4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4" name="Freeform 59"/>
            <p:cNvSpPr>
              <a:spLocks/>
            </p:cNvSpPr>
            <p:nvPr/>
          </p:nvSpPr>
          <p:spPr bwMode="auto">
            <a:xfrm>
              <a:off x="3351" y="3037"/>
              <a:ext cx="670" cy="198"/>
            </a:xfrm>
            <a:custGeom>
              <a:avLst/>
              <a:gdLst>
                <a:gd name="T0" fmla="*/ 0 w 654"/>
                <a:gd name="T1" fmla="*/ 0 h 198"/>
                <a:gd name="T2" fmla="*/ 363 w 654"/>
                <a:gd name="T3" fmla="*/ 189 h 198"/>
                <a:gd name="T4" fmla="*/ 670 w 654"/>
                <a:gd name="T5" fmla="*/ 54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4" h="198">
                  <a:moveTo>
                    <a:pt x="0" y="0"/>
                  </a:moveTo>
                  <a:cubicBezTo>
                    <a:pt x="122" y="90"/>
                    <a:pt x="245" y="180"/>
                    <a:pt x="354" y="189"/>
                  </a:cubicBezTo>
                  <a:cubicBezTo>
                    <a:pt x="463" y="198"/>
                    <a:pt x="558" y="126"/>
                    <a:pt x="654" y="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5" name="Freeform 60"/>
            <p:cNvSpPr>
              <a:spLocks/>
            </p:cNvSpPr>
            <p:nvPr/>
          </p:nvSpPr>
          <p:spPr bwMode="auto">
            <a:xfrm>
              <a:off x="3360" y="2914"/>
              <a:ext cx="1144" cy="416"/>
            </a:xfrm>
            <a:custGeom>
              <a:avLst/>
              <a:gdLst>
                <a:gd name="T0" fmla="*/ 0 w 1110"/>
                <a:gd name="T1" fmla="*/ 110 h 467"/>
                <a:gd name="T2" fmla="*/ 365 w 1110"/>
                <a:gd name="T3" fmla="*/ 398 h 467"/>
                <a:gd name="T4" fmla="*/ 1144 w 1110"/>
                <a:gd name="T5" fmla="*/ 0 h 4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0" h="467">
                  <a:moveTo>
                    <a:pt x="0" y="123"/>
                  </a:moveTo>
                  <a:cubicBezTo>
                    <a:pt x="84" y="295"/>
                    <a:pt x="169" y="467"/>
                    <a:pt x="354" y="447"/>
                  </a:cubicBezTo>
                  <a:cubicBezTo>
                    <a:pt x="539" y="427"/>
                    <a:pt x="824" y="213"/>
                    <a:pt x="111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6" name="Freeform 61"/>
            <p:cNvSpPr>
              <a:spLocks/>
            </p:cNvSpPr>
            <p:nvPr/>
          </p:nvSpPr>
          <p:spPr bwMode="auto">
            <a:xfrm>
              <a:off x="3708" y="2950"/>
              <a:ext cx="850" cy="399"/>
            </a:xfrm>
            <a:custGeom>
              <a:avLst/>
              <a:gdLst>
                <a:gd name="T0" fmla="*/ 0 w 819"/>
                <a:gd name="T1" fmla="*/ 93 h 399"/>
                <a:gd name="T2" fmla="*/ 237 w 819"/>
                <a:gd name="T3" fmla="*/ 384 h 399"/>
                <a:gd name="T4" fmla="*/ 850 w 819"/>
                <a:gd name="T5" fmla="*/ 0 h 3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9" h="399">
                  <a:moveTo>
                    <a:pt x="0" y="93"/>
                  </a:moveTo>
                  <a:cubicBezTo>
                    <a:pt x="46" y="246"/>
                    <a:pt x="92" y="399"/>
                    <a:pt x="228" y="384"/>
                  </a:cubicBezTo>
                  <a:cubicBezTo>
                    <a:pt x="364" y="369"/>
                    <a:pt x="591" y="184"/>
                    <a:pt x="81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7" name="Line 62"/>
            <p:cNvSpPr>
              <a:spLocks noChangeShapeType="1"/>
            </p:cNvSpPr>
            <p:nvPr/>
          </p:nvSpPr>
          <p:spPr bwMode="auto">
            <a:xfrm flipV="1">
              <a:off x="4105" y="2860"/>
              <a:ext cx="365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8" name="Line 63"/>
            <p:cNvSpPr>
              <a:spLocks noChangeShapeType="1"/>
            </p:cNvSpPr>
            <p:nvPr/>
          </p:nvSpPr>
          <p:spPr bwMode="auto">
            <a:xfrm>
              <a:off x="4086" y="2548"/>
              <a:ext cx="418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29" name="Line 64"/>
            <p:cNvSpPr>
              <a:spLocks noChangeShapeType="1"/>
            </p:cNvSpPr>
            <p:nvPr/>
          </p:nvSpPr>
          <p:spPr bwMode="auto">
            <a:xfrm>
              <a:off x="3567" y="2605"/>
              <a:ext cx="896" cy="1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0" name="Line 65"/>
            <p:cNvSpPr>
              <a:spLocks noChangeShapeType="1"/>
            </p:cNvSpPr>
            <p:nvPr/>
          </p:nvSpPr>
          <p:spPr bwMode="auto">
            <a:xfrm>
              <a:off x="3558" y="2605"/>
              <a:ext cx="528" cy="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1" name="Line 66"/>
            <p:cNvSpPr>
              <a:spLocks noChangeShapeType="1"/>
            </p:cNvSpPr>
            <p:nvPr/>
          </p:nvSpPr>
          <p:spPr bwMode="auto">
            <a:xfrm>
              <a:off x="3354" y="3040"/>
              <a:ext cx="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2" name="Line 67"/>
            <p:cNvSpPr>
              <a:spLocks noChangeShapeType="1"/>
            </p:cNvSpPr>
            <p:nvPr/>
          </p:nvSpPr>
          <p:spPr bwMode="auto">
            <a:xfrm flipV="1">
              <a:off x="3705" y="3019"/>
              <a:ext cx="30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33" name="Line 68"/>
            <p:cNvSpPr>
              <a:spLocks noChangeShapeType="1"/>
            </p:cNvSpPr>
            <p:nvPr/>
          </p:nvSpPr>
          <p:spPr bwMode="auto">
            <a:xfrm flipV="1">
              <a:off x="3564" y="2562"/>
              <a:ext cx="447" cy="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1800225"/>
          </a:xfrm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Create nodes for every block. </a:t>
            </a:r>
          </a:p>
          <a:p>
            <a:r>
              <a:rPr lang="en-US" altLang="zh-CN" smtClean="0">
                <a:ea typeface="宋体" panose="02010600030101010101" pitchFamily="2" charset="-122"/>
              </a:rPr>
              <a:t>In addition, create a source node and a sink one.</a:t>
            </a:r>
          </a:p>
          <a:p>
            <a:r>
              <a:rPr lang="en-US" altLang="zh-CN" smtClean="0">
                <a:ea typeface="宋体" panose="02010600030101010101" pitchFamily="2" charset="-122"/>
              </a:rPr>
              <a:t>Add a directed edge (</a:t>
            </a:r>
            <a:r>
              <a:rPr lang="en-US" altLang="zh-CN" i="1" smtClean="0">
                <a:ea typeface="宋体" panose="02010600030101010101" pitchFamily="2" charset="-122"/>
              </a:rPr>
              <a:t>A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ea typeface="宋体" panose="02010600030101010101" pitchFamily="2" charset="-122"/>
              </a:rPr>
              <a:t>B</a:t>
            </a:r>
            <a:r>
              <a:rPr lang="en-US" altLang="zh-CN" smtClean="0">
                <a:ea typeface="宋体" panose="02010600030101010101" pitchFamily="2" charset="-122"/>
              </a:rPr>
              <a:t>) if Block </a:t>
            </a:r>
            <a:r>
              <a:rPr lang="en-US" altLang="zh-CN" i="1" smtClean="0">
                <a:ea typeface="宋体" panose="02010600030101010101" pitchFamily="2" charset="-122"/>
              </a:rPr>
              <a:t>A</a:t>
            </a:r>
            <a:r>
              <a:rPr lang="en-US" altLang="zh-CN" smtClean="0">
                <a:ea typeface="宋体" panose="02010600030101010101" pitchFamily="2" charset="-122"/>
              </a:rPr>
              <a:t> is below/left of Block </a:t>
            </a:r>
            <a:r>
              <a:rPr lang="en-US" altLang="zh-CN" i="1" smtClean="0">
                <a:ea typeface="宋体" panose="02010600030101010101" pitchFamily="2" charset="-122"/>
              </a:rPr>
              <a:t>B</a:t>
            </a:r>
            <a:r>
              <a:rPr lang="en-US" altLang="zh-CN" smtClean="0">
                <a:ea typeface="宋体" panose="02010600030101010101" pitchFamily="2" charset="-122"/>
              </a:rPr>
              <a:t>. (HCG)</a:t>
            </a:r>
            <a:endParaRPr lang="en-US" altLang="zh-CN" smtClean="0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20488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2871209-DAFC-408E-AB88-4BAD238911E2}" type="slidenum">
              <a:rPr lang="en-US" altLang="de-DE" sz="1000">
                <a:solidFill>
                  <a:srgbClr val="C0C0C0"/>
                </a:solidFill>
              </a:rPr>
              <a:pPr algn="r"/>
              <a:t>19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3.4.1	Floorplan to a Constraint-Graph Pair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1495425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ea typeface="宋体" panose="02010600030101010101" pitchFamily="2" charset="-122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1501775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1501775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1501775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2081213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2640013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6" name="Rectangle 14"/>
          <p:cNvSpPr>
            <a:spLocks noChangeArrowheads="1"/>
          </p:cNvSpPr>
          <p:nvPr/>
        </p:nvSpPr>
        <p:spPr bwMode="auto">
          <a:xfrm>
            <a:off x="5086350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5665788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8" name="Oval 16"/>
          <p:cNvSpPr>
            <a:spLocks noChangeArrowheads="1"/>
          </p:cNvSpPr>
          <p:nvPr/>
        </p:nvSpPr>
        <p:spPr bwMode="auto">
          <a:xfrm>
            <a:off x="5484813" y="3946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499" name="Rectangle 17"/>
          <p:cNvSpPr>
            <a:spLocks noChangeArrowheads="1"/>
          </p:cNvSpPr>
          <p:nvPr/>
        </p:nvSpPr>
        <p:spPr bwMode="auto">
          <a:xfrm>
            <a:off x="6224588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500" name="Text Box 18"/>
          <p:cNvSpPr txBox="1">
            <a:spLocks noChangeArrowheads="1"/>
          </p:cNvSpPr>
          <p:nvPr/>
        </p:nvSpPr>
        <p:spPr bwMode="auto">
          <a:xfrm>
            <a:off x="5499100" y="3933825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0501" name="Oval 19"/>
          <p:cNvSpPr>
            <a:spLocks noChangeArrowheads="1"/>
          </p:cNvSpPr>
          <p:nvPr/>
        </p:nvSpPr>
        <p:spPr bwMode="auto">
          <a:xfrm>
            <a:off x="6367463" y="39131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502" name="Oval 20"/>
          <p:cNvSpPr>
            <a:spLocks noChangeArrowheads="1"/>
          </p:cNvSpPr>
          <p:nvPr/>
        </p:nvSpPr>
        <p:spPr bwMode="auto">
          <a:xfrm>
            <a:off x="6367463" y="45958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503" name="Oval 21"/>
          <p:cNvSpPr>
            <a:spLocks noChangeArrowheads="1"/>
          </p:cNvSpPr>
          <p:nvPr/>
        </p:nvSpPr>
        <p:spPr bwMode="auto">
          <a:xfrm>
            <a:off x="5718175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504" name="Oval 22"/>
          <p:cNvSpPr>
            <a:spLocks noChangeArrowheads="1"/>
          </p:cNvSpPr>
          <p:nvPr/>
        </p:nvSpPr>
        <p:spPr bwMode="auto">
          <a:xfrm>
            <a:off x="5186363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505" name="Text Box 23"/>
          <p:cNvSpPr txBox="1">
            <a:spLocks noChangeArrowheads="1"/>
          </p:cNvSpPr>
          <p:nvPr/>
        </p:nvSpPr>
        <p:spPr bwMode="auto">
          <a:xfrm>
            <a:off x="5194300" y="4649788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0506" name="Text Box 24"/>
          <p:cNvSpPr txBox="1">
            <a:spLocks noChangeArrowheads="1"/>
          </p:cNvSpPr>
          <p:nvPr/>
        </p:nvSpPr>
        <p:spPr bwMode="auto">
          <a:xfrm>
            <a:off x="5740400" y="4654550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0507" name="Text Box 25"/>
          <p:cNvSpPr txBox="1">
            <a:spLocks noChangeArrowheads="1"/>
          </p:cNvSpPr>
          <p:nvPr/>
        </p:nvSpPr>
        <p:spPr bwMode="auto">
          <a:xfrm>
            <a:off x="6469063" y="462756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0508" name="Oval 26"/>
          <p:cNvSpPr>
            <a:spLocks noChangeArrowheads="1"/>
          </p:cNvSpPr>
          <p:nvPr/>
        </p:nvSpPr>
        <p:spPr bwMode="auto">
          <a:xfrm>
            <a:off x="4432300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509" name="Text Box 27"/>
          <p:cNvSpPr txBox="1">
            <a:spLocks noChangeArrowheads="1"/>
          </p:cNvSpPr>
          <p:nvPr/>
        </p:nvSpPr>
        <p:spPr bwMode="auto">
          <a:xfrm>
            <a:off x="4471988" y="4283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600" b="1" i="1">
                <a:ea typeface="宋体" panose="02010600030101010101" pitchFamily="2" charset="-122"/>
              </a:rPr>
              <a:t>s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20510" name="Oval 28"/>
          <p:cNvSpPr>
            <a:spLocks noChangeArrowheads="1"/>
          </p:cNvSpPr>
          <p:nvPr/>
        </p:nvSpPr>
        <p:spPr bwMode="auto">
          <a:xfrm>
            <a:off x="7085013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0511" name="Text Box 29"/>
          <p:cNvSpPr txBox="1">
            <a:spLocks noChangeArrowheads="1"/>
          </p:cNvSpPr>
          <p:nvPr/>
        </p:nvSpPr>
        <p:spPr bwMode="auto">
          <a:xfrm>
            <a:off x="7150100" y="4292600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600" b="1" i="1">
                <a:ea typeface="宋体" panose="02010600030101010101" pitchFamily="2" charset="-122"/>
              </a:rPr>
              <a:t>t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20512" name="Text Box 30"/>
          <p:cNvSpPr txBox="1">
            <a:spLocks noChangeArrowheads="1"/>
          </p:cNvSpPr>
          <p:nvPr/>
        </p:nvSpPr>
        <p:spPr bwMode="auto">
          <a:xfrm>
            <a:off x="6380163" y="392747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20513" name="Text Box 31"/>
          <p:cNvSpPr txBox="1">
            <a:spLocks noChangeArrowheads="1"/>
          </p:cNvSpPr>
          <p:nvPr/>
        </p:nvSpPr>
        <p:spPr bwMode="auto">
          <a:xfrm>
            <a:off x="1903413" y="3940175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0514" name="Text Box 32"/>
          <p:cNvSpPr txBox="1">
            <a:spLocks noChangeArrowheads="1"/>
          </p:cNvSpPr>
          <p:nvPr/>
        </p:nvSpPr>
        <p:spPr bwMode="auto">
          <a:xfrm>
            <a:off x="1598613" y="4656138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0515" name="Text Box 33"/>
          <p:cNvSpPr txBox="1">
            <a:spLocks noChangeArrowheads="1"/>
          </p:cNvSpPr>
          <p:nvPr/>
        </p:nvSpPr>
        <p:spPr bwMode="auto">
          <a:xfrm>
            <a:off x="2144713" y="4660900"/>
            <a:ext cx="354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0516" name="Text Box 34"/>
          <p:cNvSpPr txBox="1">
            <a:spLocks noChangeArrowheads="1"/>
          </p:cNvSpPr>
          <p:nvPr/>
        </p:nvSpPr>
        <p:spPr bwMode="auto">
          <a:xfrm>
            <a:off x="2873375" y="463391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0517" name="Text Box 35"/>
          <p:cNvSpPr txBox="1">
            <a:spLocks noChangeArrowheads="1"/>
          </p:cNvSpPr>
          <p:nvPr/>
        </p:nvSpPr>
        <p:spPr bwMode="auto">
          <a:xfrm>
            <a:off x="2784475" y="393382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3A667D-8EF0-4ACE-A68A-A6A51D3A81C9}" type="slidenum">
              <a:rPr lang="en-US" altLang="de-DE" sz="1000">
                <a:solidFill>
                  <a:srgbClr val="C0C0C0"/>
                </a:solidFill>
              </a:rPr>
              <a:pPr/>
              <a:t>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Chapter 3 – Chip Planning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052513"/>
            <a:ext cx="8193087" cy="49688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3.1 	Introduction to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3.2 	Optimization Goals in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3.3 	Terminology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3.4	Floorplan Representations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3.4.1  Floorplan to a Constraint-Graph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3.4.2  Floorplan to a Sequence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3.4.3  Sequence Pair to a Floorplan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3.5 	Floorplanning Algorithms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3.5.1  Floorplan Sizing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3.5.2  Cluster Growth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3.5.3  Simulated Annealing	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3.5.4  Integrated Floorplanning Algorithms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3.6 	Pin Assignment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3.7 	Power and Ground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3.7.1  Design of a Power-Ground Distribution Network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3.7.2  Planar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3.7.3  Mesh Routing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85621F-5FDC-4661-BD97-0B18B393A28B}" type="slidenum">
              <a:rPr lang="en-US" altLang="de-DE" sz="1000">
                <a:solidFill>
                  <a:srgbClr val="C0C0C0"/>
                </a:solidFill>
              </a:rPr>
              <a:pPr/>
              <a:t>20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5080000" y="3860800"/>
            <a:ext cx="1757363" cy="1368425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600">
              <a:ea typeface="宋体" panose="02010600030101010101" pitchFamily="2" charset="-122"/>
            </a:endParaRPr>
          </a:p>
        </p:txBody>
      </p:sp>
      <p:grpSp>
        <p:nvGrpSpPr>
          <p:cNvPr id="839760" name="Group 80"/>
          <p:cNvGrpSpPr>
            <a:grpSpLocks/>
          </p:cNvGrpSpPr>
          <p:nvPr/>
        </p:nvGrpSpPr>
        <p:grpSpPr bwMode="auto">
          <a:xfrm>
            <a:off x="4595813" y="3711575"/>
            <a:ext cx="2640012" cy="1604963"/>
            <a:chOff x="2895" y="2338"/>
            <a:chExt cx="1663" cy="1011"/>
          </a:xfrm>
        </p:grpSpPr>
        <p:sp>
          <p:nvSpPr>
            <p:cNvPr id="21552" name="Line 81"/>
            <p:cNvSpPr>
              <a:spLocks noChangeShapeType="1"/>
            </p:cNvSpPr>
            <p:nvPr/>
          </p:nvSpPr>
          <p:spPr bwMode="auto">
            <a:xfrm>
              <a:off x="2898" y="2809"/>
              <a:ext cx="15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3" name="Line 82"/>
            <p:cNvSpPr>
              <a:spLocks noChangeShapeType="1"/>
            </p:cNvSpPr>
            <p:nvPr/>
          </p:nvSpPr>
          <p:spPr bwMode="auto">
            <a:xfrm flipV="1">
              <a:off x="2895" y="2620"/>
              <a:ext cx="56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4" name="Line 83"/>
            <p:cNvSpPr>
              <a:spLocks noChangeShapeType="1"/>
            </p:cNvSpPr>
            <p:nvPr/>
          </p:nvSpPr>
          <p:spPr bwMode="auto">
            <a:xfrm>
              <a:off x="2901" y="2812"/>
              <a:ext cx="366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5" name="Line 84"/>
            <p:cNvSpPr>
              <a:spLocks noChangeShapeType="1"/>
            </p:cNvSpPr>
            <p:nvPr/>
          </p:nvSpPr>
          <p:spPr bwMode="auto">
            <a:xfrm>
              <a:off x="2901" y="2815"/>
              <a:ext cx="717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6" name="Line 85"/>
            <p:cNvSpPr>
              <a:spLocks noChangeShapeType="1"/>
            </p:cNvSpPr>
            <p:nvPr/>
          </p:nvSpPr>
          <p:spPr bwMode="auto">
            <a:xfrm>
              <a:off x="2922" y="2815"/>
              <a:ext cx="1099" cy="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7" name="Freeform 86"/>
            <p:cNvSpPr>
              <a:spLocks/>
            </p:cNvSpPr>
            <p:nvPr/>
          </p:nvSpPr>
          <p:spPr bwMode="auto">
            <a:xfrm rot="584358">
              <a:off x="2933" y="2338"/>
              <a:ext cx="1088" cy="471"/>
            </a:xfrm>
            <a:custGeom>
              <a:avLst/>
              <a:gdLst>
                <a:gd name="T0" fmla="*/ 0 w 1041"/>
                <a:gd name="T1" fmla="*/ 471 h 351"/>
                <a:gd name="T2" fmla="*/ 348 w 1041"/>
                <a:gd name="T3" fmla="*/ 68 h 351"/>
                <a:gd name="T4" fmla="*/ 1088 w 1041"/>
                <a:gd name="T5" fmla="*/ 60 h 3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41" h="351">
                  <a:moveTo>
                    <a:pt x="0" y="351"/>
                  </a:moveTo>
                  <a:cubicBezTo>
                    <a:pt x="80" y="226"/>
                    <a:pt x="160" y="102"/>
                    <a:pt x="333" y="51"/>
                  </a:cubicBezTo>
                  <a:cubicBezTo>
                    <a:pt x="506" y="0"/>
                    <a:pt x="924" y="46"/>
                    <a:pt x="1041" y="4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8" name="Freeform 87"/>
            <p:cNvSpPr>
              <a:spLocks/>
            </p:cNvSpPr>
            <p:nvPr/>
          </p:nvSpPr>
          <p:spPr bwMode="auto">
            <a:xfrm>
              <a:off x="3351" y="3037"/>
              <a:ext cx="670" cy="198"/>
            </a:xfrm>
            <a:custGeom>
              <a:avLst/>
              <a:gdLst>
                <a:gd name="T0" fmla="*/ 0 w 654"/>
                <a:gd name="T1" fmla="*/ 0 h 198"/>
                <a:gd name="T2" fmla="*/ 363 w 654"/>
                <a:gd name="T3" fmla="*/ 189 h 198"/>
                <a:gd name="T4" fmla="*/ 670 w 654"/>
                <a:gd name="T5" fmla="*/ 54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4" h="198">
                  <a:moveTo>
                    <a:pt x="0" y="0"/>
                  </a:moveTo>
                  <a:cubicBezTo>
                    <a:pt x="122" y="90"/>
                    <a:pt x="245" y="180"/>
                    <a:pt x="354" y="189"/>
                  </a:cubicBezTo>
                  <a:cubicBezTo>
                    <a:pt x="463" y="198"/>
                    <a:pt x="558" y="126"/>
                    <a:pt x="654" y="5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9" name="Freeform 88"/>
            <p:cNvSpPr>
              <a:spLocks/>
            </p:cNvSpPr>
            <p:nvPr/>
          </p:nvSpPr>
          <p:spPr bwMode="auto">
            <a:xfrm>
              <a:off x="3360" y="2914"/>
              <a:ext cx="1144" cy="416"/>
            </a:xfrm>
            <a:custGeom>
              <a:avLst/>
              <a:gdLst>
                <a:gd name="T0" fmla="*/ 0 w 1110"/>
                <a:gd name="T1" fmla="*/ 110 h 467"/>
                <a:gd name="T2" fmla="*/ 365 w 1110"/>
                <a:gd name="T3" fmla="*/ 398 h 467"/>
                <a:gd name="T4" fmla="*/ 1144 w 1110"/>
                <a:gd name="T5" fmla="*/ 0 h 4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0" h="467">
                  <a:moveTo>
                    <a:pt x="0" y="123"/>
                  </a:moveTo>
                  <a:cubicBezTo>
                    <a:pt x="84" y="295"/>
                    <a:pt x="169" y="467"/>
                    <a:pt x="354" y="447"/>
                  </a:cubicBezTo>
                  <a:cubicBezTo>
                    <a:pt x="539" y="427"/>
                    <a:pt x="824" y="213"/>
                    <a:pt x="111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0" name="Freeform 89"/>
            <p:cNvSpPr>
              <a:spLocks/>
            </p:cNvSpPr>
            <p:nvPr/>
          </p:nvSpPr>
          <p:spPr bwMode="auto">
            <a:xfrm>
              <a:off x="3708" y="2950"/>
              <a:ext cx="850" cy="399"/>
            </a:xfrm>
            <a:custGeom>
              <a:avLst/>
              <a:gdLst>
                <a:gd name="T0" fmla="*/ 0 w 819"/>
                <a:gd name="T1" fmla="*/ 93 h 399"/>
                <a:gd name="T2" fmla="*/ 237 w 819"/>
                <a:gd name="T3" fmla="*/ 384 h 399"/>
                <a:gd name="T4" fmla="*/ 850 w 819"/>
                <a:gd name="T5" fmla="*/ 0 h 3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19" h="399">
                  <a:moveTo>
                    <a:pt x="0" y="93"/>
                  </a:moveTo>
                  <a:cubicBezTo>
                    <a:pt x="46" y="246"/>
                    <a:pt x="92" y="399"/>
                    <a:pt x="228" y="384"/>
                  </a:cubicBezTo>
                  <a:cubicBezTo>
                    <a:pt x="364" y="369"/>
                    <a:pt x="591" y="184"/>
                    <a:pt x="819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1" name="Line 90"/>
            <p:cNvSpPr>
              <a:spLocks noChangeShapeType="1"/>
            </p:cNvSpPr>
            <p:nvPr/>
          </p:nvSpPr>
          <p:spPr bwMode="auto">
            <a:xfrm flipV="1">
              <a:off x="4105" y="2860"/>
              <a:ext cx="365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2" name="Line 91"/>
            <p:cNvSpPr>
              <a:spLocks noChangeShapeType="1"/>
            </p:cNvSpPr>
            <p:nvPr/>
          </p:nvSpPr>
          <p:spPr bwMode="auto">
            <a:xfrm>
              <a:off x="4086" y="2548"/>
              <a:ext cx="418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3" name="Line 92"/>
            <p:cNvSpPr>
              <a:spLocks noChangeShapeType="1"/>
            </p:cNvSpPr>
            <p:nvPr/>
          </p:nvSpPr>
          <p:spPr bwMode="auto">
            <a:xfrm>
              <a:off x="3567" y="2605"/>
              <a:ext cx="896" cy="1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4" name="Line 93"/>
            <p:cNvSpPr>
              <a:spLocks noChangeShapeType="1"/>
            </p:cNvSpPr>
            <p:nvPr/>
          </p:nvSpPr>
          <p:spPr bwMode="auto">
            <a:xfrm>
              <a:off x="3558" y="2605"/>
              <a:ext cx="528" cy="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5" name="Line 94"/>
            <p:cNvSpPr>
              <a:spLocks noChangeShapeType="1"/>
            </p:cNvSpPr>
            <p:nvPr/>
          </p:nvSpPr>
          <p:spPr bwMode="auto">
            <a:xfrm>
              <a:off x="3354" y="3040"/>
              <a:ext cx="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6" name="Line 95"/>
            <p:cNvSpPr>
              <a:spLocks noChangeShapeType="1"/>
            </p:cNvSpPr>
            <p:nvPr/>
          </p:nvSpPr>
          <p:spPr bwMode="auto">
            <a:xfrm flipV="1">
              <a:off x="3705" y="3019"/>
              <a:ext cx="30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67" name="Line 96"/>
            <p:cNvSpPr>
              <a:spLocks noChangeShapeType="1"/>
            </p:cNvSpPr>
            <p:nvPr/>
          </p:nvSpPr>
          <p:spPr bwMode="auto">
            <a:xfrm flipV="1">
              <a:off x="3564" y="2562"/>
              <a:ext cx="447" cy="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39742" name="Group 62"/>
          <p:cNvGrpSpPr>
            <a:grpSpLocks/>
          </p:cNvGrpSpPr>
          <p:nvPr/>
        </p:nvGrpSpPr>
        <p:grpSpPr bwMode="auto">
          <a:xfrm>
            <a:off x="4595813" y="4044950"/>
            <a:ext cx="2554287" cy="785813"/>
            <a:chOff x="2895" y="2548"/>
            <a:chExt cx="1609" cy="495"/>
          </a:xfrm>
        </p:grpSpPr>
        <p:sp>
          <p:nvSpPr>
            <p:cNvPr id="21544" name="Line 36"/>
            <p:cNvSpPr>
              <a:spLocks noChangeShapeType="1"/>
            </p:cNvSpPr>
            <p:nvPr/>
          </p:nvSpPr>
          <p:spPr bwMode="auto">
            <a:xfrm flipV="1">
              <a:off x="2895" y="2620"/>
              <a:ext cx="56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5" name="Line 37"/>
            <p:cNvSpPr>
              <a:spLocks noChangeShapeType="1"/>
            </p:cNvSpPr>
            <p:nvPr/>
          </p:nvSpPr>
          <p:spPr bwMode="auto">
            <a:xfrm>
              <a:off x="2901" y="2812"/>
              <a:ext cx="366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6" name="Line 38"/>
            <p:cNvSpPr>
              <a:spLocks noChangeShapeType="1"/>
            </p:cNvSpPr>
            <p:nvPr/>
          </p:nvSpPr>
          <p:spPr bwMode="auto">
            <a:xfrm flipV="1">
              <a:off x="4105" y="2860"/>
              <a:ext cx="365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7" name="Line 39"/>
            <p:cNvSpPr>
              <a:spLocks noChangeShapeType="1"/>
            </p:cNvSpPr>
            <p:nvPr/>
          </p:nvSpPr>
          <p:spPr bwMode="auto">
            <a:xfrm>
              <a:off x="4086" y="2548"/>
              <a:ext cx="418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8" name="Line 40"/>
            <p:cNvSpPr>
              <a:spLocks noChangeShapeType="1"/>
            </p:cNvSpPr>
            <p:nvPr/>
          </p:nvSpPr>
          <p:spPr bwMode="auto">
            <a:xfrm>
              <a:off x="3558" y="2605"/>
              <a:ext cx="528" cy="2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9" name="Line 41"/>
            <p:cNvSpPr>
              <a:spLocks noChangeShapeType="1"/>
            </p:cNvSpPr>
            <p:nvPr/>
          </p:nvSpPr>
          <p:spPr bwMode="auto">
            <a:xfrm>
              <a:off x="3354" y="3040"/>
              <a:ext cx="2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0" name="Line 42"/>
            <p:cNvSpPr>
              <a:spLocks noChangeShapeType="1"/>
            </p:cNvSpPr>
            <p:nvPr/>
          </p:nvSpPr>
          <p:spPr bwMode="auto">
            <a:xfrm flipV="1">
              <a:off x="3705" y="3019"/>
              <a:ext cx="30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1" name="Line 43"/>
            <p:cNvSpPr>
              <a:spLocks noChangeShapeType="1"/>
            </p:cNvSpPr>
            <p:nvPr/>
          </p:nvSpPr>
          <p:spPr bwMode="auto">
            <a:xfrm flipV="1">
              <a:off x="3564" y="2562"/>
              <a:ext cx="447" cy="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052513"/>
            <a:ext cx="8193087" cy="1800225"/>
          </a:xfrm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Create nodes for every block. </a:t>
            </a:r>
          </a:p>
          <a:p>
            <a:r>
              <a:rPr lang="en-US" altLang="zh-CN" smtClean="0">
                <a:ea typeface="宋体" panose="02010600030101010101" pitchFamily="2" charset="-122"/>
              </a:rPr>
              <a:t>In addition, create a source node and a sink one.</a:t>
            </a:r>
          </a:p>
          <a:p>
            <a:r>
              <a:rPr lang="en-US" altLang="zh-CN" smtClean="0">
                <a:ea typeface="宋体" panose="02010600030101010101" pitchFamily="2" charset="-122"/>
              </a:rPr>
              <a:t>Add a directed edge (</a:t>
            </a:r>
            <a:r>
              <a:rPr lang="en-US" altLang="zh-CN" i="1" smtClean="0">
                <a:ea typeface="宋体" panose="02010600030101010101" pitchFamily="2" charset="-122"/>
              </a:rPr>
              <a:t>A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ea typeface="宋体" panose="02010600030101010101" pitchFamily="2" charset="-122"/>
              </a:rPr>
              <a:t>B</a:t>
            </a:r>
            <a:r>
              <a:rPr lang="en-US" altLang="zh-CN" smtClean="0">
                <a:ea typeface="宋体" panose="02010600030101010101" pitchFamily="2" charset="-122"/>
              </a:rPr>
              <a:t>) if Block </a:t>
            </a:r>
            <a:r>
              <a:rPr lang="en-US" altLang="zh-CN" i="1" smtClean="0">
                <a:ea typeface="宋体" panose="02010600030101010101" pitchFamily="2" charset="-122"/>
              </a:rPr>
              <a:t>A</a:t>
            </a:r>
            <a:r>
              <a:rPr lang="en-US" altLang="zh-CN" smtClean="0">
                <a:ea typeface="宋体" panose="02010600030101010101" pitchFamily="2" charset="-122"/>
              </a:rPr>
              <a:t> is below/left of Block </a:t>
            </a:r>
            <a:r>
              <a:rPr lang="en-US" altLang="zh-CN" i="1" smtClean="0">
                <a:ea typeface="宋体" panose="02010600030101010101" pitchFamily="2" charset="-122"/>
              </a:rPr>
              <a:t>B</a:t>
            </a:r>
            <a:r>
              <a:rPr lang="en-US" altLang="zh-CN" smtClean="0">
                <a:ea typeface="宋体" panose="02010600030101010101" pitchFamily="2" charset="-122"/>
              </a:rPr>
              <a:t>. (HCG)</a:t>
            </a:r>
          </a:p>
          <a:p>
            <a:r>
              <a:rPr lang="en-US" altLang="zh-CN" smtClean="0">
                <a:ea typeface="宋体" panose="02010600030101010101" pitchFamily="2" charset="-122"/>
              </a:rPr>
              <a:t>Remove the redundant edges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that can be derived from other edges by transitivity.</a:t>
            </a:r>
            <a:endParaRPr lang="en-US" altLang="zh-CN" smtClean="0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21511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4A7C091-B0F6-410B-96C6-272981D152D5}" type="slidenum">
              <a:rPr lang="en-US" altLang="de-DE" sz="1000">
                <a:solidFill>
                  <a:srgbClr val="C0C0C0"/>
                </a:solidFill>
              </a:rPr>
              <a:pPr algn="r"/>
              <a:t>20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15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3.4.1	Floorplan to a Constraint-Graph Pair</a:t>
            </a: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5086350" y="3863975"/>
            <a:ext cx="1751013" cy="136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5086350" y="3863975"/>
            <a:ext cx="1138238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5086350" y="4464050"/>
            <a:ext cx="579438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5665788" y="4464050"/>
            <a:ext cx="558800" cy="76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17" name="Oval 16"/>
          <p:cNvSpPr>
            <a:spLocks noChangeArrowheads="1"/>
          </p:cNvSpPr>
          <p:nvPr/>
        </p:nvSpPr>
        <p:spPr bwMode="auto">
          <a:xfrm>
            <a:off x="5484813" y="39465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6224588" y="4311650"/>
            <a:ext cx="612775" cy="917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5499100" y="3933825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21520" name="Oval 19"/>
          <p:cNvSpPr>
            <a:spLocks noChangeArrowheads="1"/>
          </p:cNvSpPr>
          <p:nvPr/>
        </p:nvSpPr>
        <p:spPr bwMode="auto">
          <a:xfrm>
            <a:off x="6367463" y="3913188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21" name="Oval 20"/>
          <p:cNvSpPr>
            <a:spLocks noChangeArrowheads="1"/>
          </p:cNvSpPr>
          <p:nvPr/>
        </p:nvSpPr>
        <p:spPr bwMode="auto">
          <a:xfrm>
            <a:off x="6367463" y="45958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22" name="Oval 21"/>
          <p:cNvSpPr>
            <a:spLocks noChangeArrowheads="1"/>
          </p:cNvSpPr>
          <p:nvPr/>
        </p:nvSpPr>
        <p:spPr bwMode="auto">
          <a:xfrm>
            <a:off x="5718175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23" name="Oval 22"/>
          <p:cNvSpPr>
            <a:spLocks noChangeArrowheads="1"/>
          </p:cNvSpPr>
          <p:nvPr/>
        </p:nvSpPr>
        <p:spPr bwMode="auto">
          <a:xfrm>
            <a:off x="5186363" y="4646613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5194300" y="4649788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>
            <a:off x="5740400" y="4654550"/>
            <a:ext cx="35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21526" name="Text Box 25"/>
          <p:cNvSpPr txBox="1">
            <a:spLocks noChangeArrowheads="1"/>
          </p:cNvSpPr>
          <p:nvPr/>
        </p:nvSpPr>
        <p:spPr bwMode="auto">
          <a:xfrm>
            <a:off x="6469063" y="4627563"/>
            <a:ext cx="155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21527" name="Oval 26"/>
          <p:cNvSpPr>
            <a:spLocks noChangeArrowheads="1"/>
          </p:cNvSpPr>
          <p:nvPr/>
        </p:nvSpPr>
        <p:spPr bwMode="auto">
          <a:xfrm>
            <a:off x="4432300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28" name="Text Box 27"/>
          <p:cNvSpPr txBox="1">
            <a:spLocks noChangeArrowheads="1"/>
          </p:cNvSpPr>
          <p:nvPr/>
        </p:nvSpPr>
        <p:spPr bwMode="auto">
          <a:xfrm>
            <a:off x="4471988" y="4283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600" b="1" i="1">
                <a:ea typeface="宋体" panose="02010600030101010101" pitchFamily="2" charset="-122"/>
              </a:rPr>
              <a:t>s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21529" name="Oval 28"/>
          <p:cNvSpPr>
            <a:spLocks noChangeArrowheads="1"/>
          </p:cNvSpPr>
          <p:nvPr/>
        </p:nvSpPr>
        <p:spPr bwMode="auto">
          <a:xfrm>
            <a:off x="7085013" y="4276725"/>
            <a:ext cx="365125" cy="3651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30" name="Text Box 29"/>
          <p:cNvSpPr txBox="1">
            <a:spLocks noChangeArrowheads="1"/>
          </p:cNvSpPr>
          <p:nvPr/>
        </p:nvSpPr>
        <p:spPr bwMode="auto">
          <a:xfrm>
            <a:off x="7150100" y="4292600"/>
            <a:ext cx="25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600" b="1" i="1">
                <a:ea typeface="宋体" panose="02010600030101010101" pitchFamily="2" charset="-122"/>
              </a:rPr>
              <a:t>t</a:t>
            </a:r>
            <a:endParaRPr lang="en-US" altLang="zh-CN" sz="1600" b="1" i="1">
              <a:ea typeface="宋体" panose="02010600030101010101" pitchFamily="2" charset="-122"/>
            </a:endParaRPr>
          </a:p>
        </p:txBody>
      </p:sp>
      <p:sp>
        <p:nvSpPr>
          <p:cNvPr id="21531" name="Text Box 30"/>
          <p:cNvSpPr txBox="1">
            <a:spLocks noChangeArrowheads="1"/>
          </p:cNvSpPr>
          <p:nvPr/>
        </p:nvSpPr>
        <p:spPr bwMode="auto">
          <a:xfrm>
            <a:off x="6380163" y="3927475"/>
            <a:ext cx="352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i="1">
                <a:ea typeface="宋体" panose="02010600030101010101" pitchFamily="2" charset="-122"/>
              </a:rPr>
              <a:t>b</a:t>
            </a:r>
          </a:p>
        </p:txBody>
      </p:sp>
      <p:grpSp>
        <p:nvGrpSpPr>
          <p:cNvPr id="21532" name="Group 97"/>
          <p:cNvGrpSpPr>
            <a:grpSpLocks/>
          </p:cNvGrpSpPr>
          <p:nvPr/>
        </p:nvGrpSpPr>
        <p:grpSpPr bwMode="auto">
          <a:xfrm>
            <a:off x="1495425" y="3860800"/>
            <a:ext cx="1757363" cy="1368425"/>
            <a:chOff x="942" y="2432"/>
            <a:chExt cx="1107" cy="862"/>
          </a:xfrm>
        </p:grpSpPr>
        <p:sp>
          <p:nvSpPr>
            <p:cNvPr id="21533" name="Rectangle 5"/>
            <p:cNvSpPr>
              <a:spLocks noChangeArrowheads="1"/>
            </p:cNvSpPr>
            <p:nvPr/>
          </p:nvSpPr>
          <p:spPr bwMode="auto">
            <a:xfrm>
              <a:off x="942" y="2432"/>
              <a:ext cx="1107" cy="8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600">
                <a:ea typeface="宋体" panose="02010600030101010101" pitchFamily="2" charset="-122"/>
              </a:endParaRPr>
            </a:p>
          </p:txBody>
        </p:sp>
        <p:sp>
          <p:nvSpPr>
            <p:cNvPr id="21534" name="Rectangle 6"/>
            <p:cNvSpPr>
              <a:spLocks noChangeArrowheads="1"/>
            </p:cNvSpPr>
            <p:nvPr/>
          </p:nvSpPr>
          <p:spPr bwMode="auto">
            <a:xfrm>
              <a:off x="946" y="2434"/>
              <a:ext cx="1103" cy="8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1535" name="Rectangle 7"/>
            <p:cNvSpPr>
              <a:spLocks noChangeArrowheads="1"/>
            </p:cNvSpPr>
            <p:nvPr/>
          </p:nvSpPr>
          <p:spPr bwMode="auto">
            <a:xfrm>
              <a:off x="946" y="2434"/>
              <a:ext cx="717" cy="3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1536" name="Rectangle 8"/>
            <p:cNvSpPr>
              <a:spLocks noChangeArrowheads="1"/>
            </p:cNvSpPr>
            <p:nvPr/>
          </p:nvSpPr>
          <p:spPr bwMode="auto">
            <a:xfrm>
              <a:off x="946" y="2812"/>
              <a:ext cx="365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1537" name="Rectangle 9"/>
            <p:cNvSpPr>
              <a:spLocks noChangeArrowheads="1"/>
            </p:cNvSpPr>
            <p:nvPr/>
          </p:nvSpPr>
          <p:spPr bwMode="auto">
            <a:xfrm>
              <a:off x="1311" y="2812"/>
              <a:ext cx="352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1538" name="Rectangle 10"/>
            <p:cNvSpPr>
              <a:spLocks noChangeArrowheads="1"/>
            </p:cNvSpPr>
            <p:nvPr/>
          </p:nvSpPr>
          <p:spPr bwMode="auto">
            <a:xfrm>
              <a:off x="1663" y="2716"/>
              <a:ext cx="386" cy="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1539" name="Text Box 31"/>
            <p:cNvSpPr txBox="1">
              <a:spLocks noChangeArrowheads="1"/>
            </p:cNvSpPr>
            <p:nvPr/>
          </p:nvSpPr>
          <p:spPr bwMode="auto">
            <a:xfrm>
              <a:off x="1199" y="2482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1540" name="Text Box 32"/>
            <p:cNvSpPr txBox="1">
              <a:spLocks noChangeArrowheads="1"/>
            </p:cNvSpPr>
            <p:nvPr/>
          </p:nvSpPr>
          <p:spPr bwMode="auto">
            <a:xfrm>
              <a:off x="1007" y="293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21541" name="Text Box 33"/>
            <p:cNvSpPr txBox="1">
              <a:spLocks noChangeArrowheads="1"/>
            </p:cNvSpPr>
            <p:nvPr/>
          </p:nvSpPr>
          <p:spPr bwMode="auto">
            <a:xfrm>
              <a:off x="1351" y="293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21542" name="Text Box 34"/>
            <p:cNvSpPr txBox="1">
              <a:spLocks noChangeArrowheads="1"/>
            </p:cNvSpPr>
            <p:nvPr/>
          </p:nvSpPr>
          <p:spPr bwMode="auto">
            <a:xfrm>
              <a:off x="1810" y="2919"/>
              <a:ext cx="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21543" name="Text Box 35"/>
            <p:cNvSpPr txBox="1">
              <a:spLocks noChangeArrowheads="1"/>
            </p:cNvSpPr>
            <p:nvPr/>
          </p:nvSpPr>
          <p:spPr bwMode="auto">
            <a:xfrm>
              <a:off x="1754" y="2478"/>
              <a:ext cx="2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29F925-0028-4859-8C3F-DA5E89319F0E}" type="slidenum">
              <a:rPr lang="en-US" altLang="de-DE" sz="1000">
                <a:solidFill>
                  <a:srgbClr val="C0C0C0"/>
                </a:solidFill>
              </a:rPr>
              <a:pPr/>
              <a:t>21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3.4.2	Floorplan to a Sequence Pair</a:t>
            </a: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1DB17D26-57C6-44AF-A353-48DC6C2826E9}" type="slidenum">
              <a:rPr lang="en-US" altLang="de-DE" sz="1000">
                <a:solidFill>
                  <a:srgbClr val="C0C0C0"/>
                </a:solidFill>
              </a:rPr>
              <a:pPr algn="r"/>
              <a:t>21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Given two blocks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and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with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Locations:	 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 and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Dimensions: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w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h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and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w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h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If                         and                            or                         ,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then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is</a:t>
            </a:r>
            <a:r>
              <a:rPr lang="en-US" altLang="zh-CN" b="1">
                <a:ea typeface="宋体" panose="02010600030101010101" pitchFamily="2" charset="-122"/>
                <a:sym typeface="Symbol" panose="05050102010706020507" pitchFamily="18" charset="2"/>
              </a:rPr>
              <a:t> left of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endParaRPr lang="en-US" altLang="zh-CN" i="1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If                         and                            or                         ,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then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is </a:t>
            </a:r>
            <a:r>
              <a:rPr lang="en-US" altLang="zh-CN" b="1">
                <a:ea typeface="宋体" panose="02010600030101010101" pitchFamily="2" charset="-122"/>
                <a:sym typeface="Symbol" panose="05050102010706020507" pitchFamily="18" charset="2"/>
              </a:rPr>
              <a:t>below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</a:p>
        </p:txBody>
      </p:sp>
      <p:grpSp>
        <p:nvGrpSpPr>
          <p:cNvPr id="840712" name="Group 8"/>
          <p:cNvGrpSpPr>
            <a:grpSpLocks/>
          </p:cNvGrpSpPr>
          <p:nvPr/>
        </p:nvGrpSpPr>
        <p:grpSpPr bwMode="auto">
          <a:xfrm>
            <a:off x="1495425" y="4113213"/>
            <a:ext cx="1757363" cy="1368425"/>
            <a:chOff x="942" y="2432"/>
            <a:chExt cx="1107" cy="862"/>
          </a:xfrm>
        </p:grpSpPr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942" y="2432"/>
              <a:ext cx="1107" cy="86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600">
                <a:ea typeface="宋体" panose="02010600030101010101" pitchFamily="2" charset="-122"/>
              </a:endParaRPr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946" y="2434"/>
              <a:ext cx="1103" cy="8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2544" name="Rectangle 11"/>
            <p:cNvSpPr>
              <a:spLocks noChangeArrowheads="1"/>
            </p:cNvSpPr>
            <p:nvPr/>
          </p:nvSpPr>
          <p:spPr bwMode="auto">
            <a:xfrm>
              <a:off x="946" y="2434"/>
              <a:ext cx="717" cy="3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2545" name="Rectangle 12"/>
            <p:cNvSpPr>
              <a:spLocks noChangeArrowheads="1"/>
            </p:cNvSpPr>
            <p:nvPr/>
          </p:nvSpPr>
          <p:spPr bwMode="auto">
            <a:xfrm>
              <a:off x="946" y="2812"/>
              <a:ext cx="365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2546" name="Rectangle 13"/>
            <p:cNvSpPr>
              <a:spLocks noChangeArrowheads="1"/>
            </p:cNvSpPr>
            <p:nvPr/>
          </p:nvSpPr>
          <p:spPr bwMode="auto">
            <a:xfrm>
              <a:off x="1311" y="2812"/>
              <a:ext cx="352" cy="48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2547" name="Rectangle 14"/>
            <p:cNvSpPr>
              <a:spLocks noChangeArrowheads="1"/>
            </p:cNvSpPr>
            <p:nvPr/>
          </p:nvSpPr>
          <p:spPr bwMode="auto">
            <a:xfrm>
              <a:off x="1663" y="2716"/>
              <a:ext cx="386" cy="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2548" name="Text Box 15"/>
            <p:cNvSpPr txBox="1">
              <a:spLocks noChangeArrowheads="1"/>
            </p:cNvSpPr>
            <p:nvPr/>
          </p:nvSpPr>
          <p:spPr bwMode="auto">
            <a:xfrm>
              <a:off x="1199" y="2482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a</a:t>
              </a:r>
            </a:p>
          </p:txBody>
        </p:sp>
        <p:sp>
          <p:nvSpPr>
            <p:cNvPr id="22549" name="Text Box 16"/>
            <p:cNvSpPr txBox="1">
              <a:spLocks noChangeArrowheads="1"/>
            </p:cNvSpPr>
            <p:nvPr/>
          </p:nvSpPr>
          <p:spPr bwMode="auto">
            <a:xfrm>
              <a:off x="1007" y="2933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c</a:t>
              </a:r>
            </a:p>
          </p:txBody>
        </p:sp>
        <p:sp>
          <p:nvSpPr>
            <p:cNvPr id="22550" name="Text Box 17"/>
            <p:cNvSpPr txBox="1">
              <a:spLocks noChangeArrowheads="1"/>
            </p:cNvSpPr>
            <p:nvPr/>
          </p:nvSpPr>
          <p:spPr bwMode="auto">
            <a:xfrm>
              <a:off x="1351" y="293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d</a:t>
              </a:r>
            </a:p>
          </p:txBody>
        </p:sp>
        <p:sp>
          <p:nvSpPr>
            <p:cNvPr id="22551" name="Text Box 18"/>
            <p:cNvSpPr txBox="1">
              <a:spLocks noChangeArrowheads="1"/>
            </p:cNvSpPr>
            <p:nvPr/>
          </p:nvSpPr>
          <p:spPr bwMode="auto">
            <a:xfrm>
              <a:off x="1810" y="2919"/>
              <a:ext cx="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e</a:t>
              </a:r>
            </a:p>
          </p:txBody>
        </p:sp>
        <p:sp>
          <p:nvSpPr>
            <p:cNvPr id="22552" name="Text Box 19"/>
            <p:cNvSpPr txBox="1">
              <a:spLocks noChangeArrowheads="1"/>
            </p:cNvSpPr>
            <p:nvPr/>
          </p:nvSpPr>
          <p:spPr bwMode="auto">
            <a:xfrm>
              <a:off x="1754" y="2478"/>
              <a:ext cx="2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de-DE" sz="1600" i="1">
                  <a:ea typeface="宋体" panose="02010600030101010101" pitchFamily="2" charset="-122"/>
                </a:rPr>
                <a:t>b</a:t>
              </a:r>
            </a:p>
          </p:txBody>
        </p:sp>
      </p:grpSp>
      <p:graphicFrame>
        <p:nvGraphicFramePr>
          <p:cNvPr id="840724" name="Object 20"/>
          <p:cNvGraphicFramePr>
            <a:graphicFrameLocks noChangeAspect="1"/>
          </p:cNvGraphicFramePr>
          <p:nvPr/>
        </p:nvGraphicFramePr>
        <p:xfrm>
          <a:off x="1330325" y="2449513"/>
          <a:ext cx="13795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3" imgW="723586" imgH="190417" progId="Equation.3">
                  <p:embed/>
                </p:oleObj>
              </mc:Choice>
              <mc:Fallback>
                <p:oleObj name="Equation" r:id="rId3" imgW="723586" imgH="190417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49513"/>
                        <a:ext cx="137953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25" name="Object 21"/>
          <p:cNvGraphicFramePr>
            <a:graphicFrameLocks noChangeAspect="1"/>
          </p:cNvGraphicFramePr>
          <p:nvPr/>
        </p:nvGraphicFramePr>
        <p:xfrm>
          <a:off x="3236913" y="2449513"/>
          <a:ext cx="15001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5" imgW="787400" imgH="190500" progId="Equation.3">
                  <p:embed/>
                </p:oleObj>
              </mc:Choice>
              <mc:Fallback>
                <p:oleObj name="Equation" r:id="rId5" imgW="787400" imgH="1905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449513"/>
                        <a:ext cx="150018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26" name="Object 22"/>
          <p:cNvGraphicFramePr>
            <a:graphicFrameLocks noChangeAspect="1"/>
          </p:cNvGraphicFramePr>
          <p:nvPr/>
        </p:nvGraphicFramePr>
        <p:xfrm>
          <a:off x="5084763" y="2449513"/>
          <a:ext cx="1476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7" imgW="774364" imgH="190417" progId="Equation.3">
                  <p:embed/>
                </p:oleObj>
              </mc:Choice>
              <mc:Fallback>
                <p:oleObj name="Equation" r:id="rId7" imgW="774364" imgH="190417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449513"/>
                        <a:ext cx="14763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28" name="Object 24"/>
          <p:cNvGraphicFramePr>
            <a:graphicFrameLocks noChangeAspect="1"/>
          </p:cNvGraphicFramePr>
          <p:nvPr/>
        </p:nvGraphicFramePr>
        <p:xfrm>
          <a:off x="1350963" y="3094038"/>
          <a:ext cx="13557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9" imgW="710891" imgH="190417" progId="Equation.3">
                  <p:embed/>
                </p:oleObj>
              </mc:Choice>
              <mc:Fallback>
                <p:oleObj name="Equation" r:id="rId9" imgW="710891" imgH="190417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3094038"/>
                        <a:ext cx="13557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29" name="Object 25"/>
          <p:cNvGraphicFramePr>
            <a:graphicFrameLocks noChangeAspect="1"/>
          </p:cNvGraphicFramePr>
          <p:nvPr/>
        </p:nvGraphicFramePr>
        <p:xfrm>
          <a:off x="3205163" y="3094038"/>
          <a:ext cx="15255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11" imgW="799753" imgH="190417" progId="Equation.3">
                  <p:embed/>
                </p:oleObj>
              </mc:Choice>
              <mc:Fallback>
                <p:oleObj name="Equation" r:id="rId11" imgW="799753" imgH="190417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3094038"/>
                        <a:ext cx="152558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30" name="Object 26"/>
          <p:cNvGraphicFramePr>
            <a:graphicFrameLocks noChangeAspect="1"/>
          </p:cNvGraphicFramePr>
          <p:nvPr/>
        </p:nvGraphicFramePr>
        <p:xfrm>
          <a:off x="5046663" y="3094038"/>
          <a:ext cx="1476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13" imgW="774364" imgH="190417" progId="Equation.3">
                  <p:embed/>
                </p:oleObj>
              </mc:Choice>
              <mc:Fallback>
                <p:oleObj name="Equation" r:id="rId13" imgW="774364" imgH="190417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094038"/>
                        <a:ext cx="14763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732" name="Object 28"/>
          <p:cNvGraphicFramePr>
            <a:graphicFrameLocks noChangeAspect="1"/>
          </p:cNvGraphicFramePr>
          <p:nvPr/>
        </p:nvGraphicFramePr>
        <p:xfrm>
          <a:off x="4946650" y="4421188"/>
          <a:ext cx="15763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15" imgW="748975" imgH="393529" progId="Equation.3">
                  <p:embed/>
                </p:oleObj>
              </mc:Choice>
              <mc:Fallback>
                <p:oleObj name="Equation" r:id="rId15" imgW="748975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4421188"/>
                        <a:ext cx="15763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4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4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4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4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4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4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BA5C2-20DA-4FC5-88B0-E38D3E0A2BEB}" type="slidenum">
              <a:rPr lang="en-US" altLang="de-DE" sz="1000">
                <a:solidFill>
                  <a:srgbClr val="C0C0C0"/>
                </a:solidFill>
              </a:rPr>
              <a:pPr/>
              <a:t>22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3.4.3	Sequence Pair to a Floorplan</a:t>
            </a: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0AC804D-135A-4066-9360-6CCBE7B6F277}" type="slidenum">
              <a:rPr lang="en-US" altLang="de-DE" sz="1000">
                <a:solidFill>
                  <a:srgbClr val="C0C0C0"/>
                </a:solidFill>
              </a:rPr>
              <a:pPr algn="r"/>
              <a:t>22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Start with the bottom left corner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Define a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weighted sequence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as a sequence of blocks based on width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Each block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has its own width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w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Old (traditional) algorithm: find the longest path through edges (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O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baseline="30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))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Newer approach: find the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longest common subsequence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(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LCS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Given two weighted sequences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and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the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LCS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is the longest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sequence found in both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and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endParaRPr lang="en-US" altLang="zh-CN" sz="1600" i="1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The length of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LCS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is the sum of weights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For block placement: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LCS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returns the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-coordinates of all blocks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LCS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en-US" altLang="zh-CN" sz="1600" i="1" baseline="30000"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returns the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-coordinates of all blocks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en-US" altLang="zh-CN" sz="1600" baseline="30000"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is the reverse of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The length of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LCS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and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LCS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+</a:t>
            </a:r>
            <a:r>
              <a:rPr lang="en-US" altLang="zh-CN" sz="1600" i="1" baseline="30000"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-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is the width and height, respectively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D0529-662B-4243-B141-5E811AA1EA4E}" type="slidenum">
              <a:rPr lang="en-US" altLang="de-DE" sz="1000">
                <a:solidFill>
                  <a:srgbClr val="C0C0C0"/>
                </a:solidFill>
              </a:rPr>
              <a:pPr/>
              <a:t>23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3.4.3	Sequence Pair to a Floorplan</a:t>
            </a: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582C80B-C88C-4EBE-BF1C-4702BAEF33B7}" type="slidenum">
              <a:rPr lang="en-US" altLang="de-DE" sz="1000">
                <a:solidFill>
                  <a:srgbClr val="C0C0C0"/>
                </a:solidFill>
              </a:rPr>
              <a:pPr algn="r"/>
              <a:t>23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Algorithm: Longest Common Subsequence (LCS)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Input:	sequences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and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weights of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blocks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weights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Output:	positions of each block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total span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L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for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 = 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1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to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					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// initialization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block_order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[i]]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for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1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to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b="1" i="1">
                <a:ea typeface="宋体" panose="02010600030101010101" pitchFamily="2" charset="-122"/>
                <a:sym typeface="Symbol" panose="05050102010706020507" pitchFamily="18" charset="2"/>
              </a:rPr>
              <a:t>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					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// current block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index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block_order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  <a:endParaRPr lang="en-US" altLang="zh-CN" sz="1600">
              <a:solidFill>
                <a:srgbClr val="CC0000"/>
              </a:solidFill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index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			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// compute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block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 position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+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weights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		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// finds length of sequence</a:t>
            </a:r>
            <a:b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							// from beginning to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block</a:t>
            </a:r>
            <a:endParaRPr lang="en-US" altLang="zh-CN" sz="1600" i="1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for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index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to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				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// update total length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	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if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&gt;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])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j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		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else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break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AutoNum type="arabicPeriod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					</a:t>
            </a:r>
            <a:r>
              <a:rPr lang="en-US" altLang="zh-CN" sz="16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// total length is stored here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183B23-53C7-4F9B-93D3-A7CFC96AB39C}" type="slidenum">
              <a:rPr lang="en-US" altLang="de-DE" sz="1000">
                <a:solidFill>
                  <a:srgbClr val="C0C0C0"/>
                </a:solidFill>
              </a:rPr>
              <a:pPr/>
              <a:t>24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3.4.3  Sequence Pair to a Floorplan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E31ADAA-FA34-4B05-A104-AA078522C812}" type="slidenum">
              <a:rPr lang="en-US" altLang="de-DE" sz="1000">
                <a:solidFill>
                  <a:srgbClr val="C0C0C0"/>
                </a:solidFill>
              </a:rPr>
              <a:pPr algn="r"/>
              <a:t>24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Example: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= &lt;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acdbe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&gt;,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= &lt;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cdaeb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&gt;,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        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widths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] = [8 4 4 4 4],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heights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] = [4 2 5 5 6]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x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-coordinates – go by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’s order: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Initial:		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block_order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[3 5 1 2 4],   	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[0 0 0 0 0]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1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8,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[0 0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8 8 8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2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4,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4 4 8 8 8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3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8,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[4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8 8 8 8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4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12,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[4 8 8 8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12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5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8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12,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[4 8 8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 12 12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[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0 8 0 4 8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total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_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width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5] =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A2BE38-046A-470F-B621-A45CC22D79FF}" type="slidenum">
              <a:rPr lang="en-US" altLang="de-DE" sz="1000">
                <a:solidFill>
                  <a:srgbClr val="C0C0C0"/>
                </a:solidFill>
              </a:rPr>
              <a:pPr/>
              <a:t>25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3.4.3  Sequence Pair to a Floorplan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67DB26B-9BFF-4D7E-9696-F472587A9599}" type="slidenum">
              <a:rPr lang="en-US" altLang="de-DE" sz="1000">
                <a:solidFill>
                  <a:srgbClr val="C0C0C0"/>
                </a:solidFill>
              </a:rPr>
              <a:pPr algn="r"/>
              <a:t>25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Example: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= &lt;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acdbe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&gt;,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= &lt;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cdaeb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&gt;,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        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widths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] = [8 4 4 4 4],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heights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] = [4 2 5 5 6]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y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-coordinates – go by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i="1" baseline="30000"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’s order: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Initial:		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block_order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[3 5 1 2 4],   	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[0 0 0 0 0]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1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4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6,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[0 0 0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 6 6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2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6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9,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[0 0 0 6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 9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3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2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5,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[0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5 5 6 9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4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1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5,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5 5 5 6 9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Iteration 5 – block = 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index = 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: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3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t_span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9,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[5 5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9 9 9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positions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a b c d 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 = [</a:t>
            </a:r>
            <a:r>
              <a:rPr lang="en-US" altLang="zh-CN" sz="1600">
                <a:solidFill>
                  <a:srgbClr val="5F5F5F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5 6 0 0 0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], 	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total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_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height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lengths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[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n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5] =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44B08-F9EA-443D-A4C6-2C184A5A0F05}" type="slidenum">
              <a:rPr lang="en-US" altLang="de-DE" sz="1000">
                <a:solidFill>
                  <a:srgbClr val="C0C0C0"/>
                </a:solidFill>
              </a:rPr>
              <a:pPr/>
              <a:t>26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	Floorplanning Algorithms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052513"/>
            <a:ext cx="8193087" cy="49688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3.1 	Introduction to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3.2 	Optimization Goals in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3.3 	Terminology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3.4	Floorplan Representations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3.4.1  Floorplan to a Constraint-Graph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3.4.2  Floorplan to a Sequence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3.4.3  Sequence Pair to a Floorplan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3.5 	Floorplanning Algorithms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3.5.1  Floorplan Sizing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3.5.2  Cluster Growth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3.5.3  Simulated Annealing	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3.5.4  Integrated Floorplanning Algorithms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3.6 	Pin Assignment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3.7 	Power and Ground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3.7.1  Design of a Power-Ground Distribution Network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3.7.2  Planar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3.7.3  Mesh Routing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endParaRPr lang="en-US" altLang="zh-CN" smtClean="0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27653" name="Line 4"/>
          <p:cNvSpPr>
            <a:spLocks noChangeShapeType="1"/>
          </p:cNvSpPr>
          <p:nvPr/>
        </p:nvSpPr>
        <p:spPr bwMode="auto">
          <a:xfrm>
            <a:off x="249238" y="3573463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3D395D-E1E2-4EDC-84D1-BA716F711087}" type="slidenum">
              <a:rPr lang="en-US" altLang="de-DE" sz="1000">
                <a:solidFill>
                  <a:srgbClr val="C0C0C0"/>
                </a:solidFill>
              </a:rPr>
              <a:pPr/>
              <a:t>27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1F2A4DE-CFA8-4CD3-A4FB-4BEFEE2711C9}" type="slidenum">
              <a:rPr lang="en-US" altLang="de-DE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27</a:t>
            </a:fld>
            <a:endParaRPr lang="en-US" altLang="de-DE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	Floorplanning Algorithms</a:t>
            </a:r>
          </a:p>
        </p:txBody>
      </p:sp>
      <p:sp>
        <p:nvSpPr>
          <p:cNvPr id="18436" name="Text Box 24"/>
          <p:cNvSpPr txBox="1">
            <a:spLocks noChangeArrowheads="1"/>
          </p:cNvSpPr>
          <p:nvPr/>
        </p:nvSpPr>
        <p:spPr bwMode="auto">
          <a:xfrm rot="-5400000">
            <a:off x="6756400" y="3449638"/>
            <a:ext cx="42116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800" smtClean="0">
                <a:solidFill>
                  <a:srgbClr val="C0C0C0"/>
                </a:solidFill>
              </a:rPr>
              <a:t>Otten, R.: Efficient Floorplan Optimization. Int. Conf. on Computer Design, 499-502, 1983</a:t>
            </a: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438" name="Rectangle 4"/>
          <p:cNvSpPr txBox="1">
            <a:spLocks noChangeArrowheads="1"/>
          </p:cNvSpPr>
          <p:nvPr/>
        </p:nvSpPr>
        <p:spPr bwMode="auto">
          <a:xfrm>
            <a:off x="700088" y="1293813"/>
            <a:ext cx="81930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None/>
              <a:defRPr/>
            </a:pPr>
            <a:r>
              <a:rPr lang="de-DE" dirty="0" smtClean="0">
                <a:sym typeface="Symbol" pitchFamily="18" charset="2"/>
              </a:rPr>
              <a:t>Common Goals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6" name="Rectangle 101"/>
          <p:cNvSpPr>
            <a:spLocks noChangeArrowheads="1"/>
          </p:cNvSpPr>
          <p:nvPr/>
        </p:nvSpPr>
        <p:spPr bwMode="auto">
          <a:xfrm>
            <a:off x="687388" y="1928813"/>
            <a:ext cx="8061325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42900" indent="-3429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To minimize the total length of interconnect, subject to an upper bound on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the floorplan area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	 or</a:t>
            </a:r>
          </a:p>
          <a:p>
            <a:pPr algn="l">
              <a:spcBef>
                <a:spcPct val="50000"/>
              </a:spcBef>
              <a:buClr>
                <a:srgbClr val="CC0000"/>
              </a:buClr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To simultaneously optimize both wire length and area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spcBef>
                <a:spcPct val="15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516626-A124-4F7B-9068-29BDB1AEAAD5}" type="slidenum">
              <a:rPr lang="en-US" altLang="de-DE" sz="1000">
                <a:solidFill>
                  <a:srgbClr val="C0C0C0"/>
                </a:solidFill>
              </a:rPr>
              <a:pPr/>
              <a:t>28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Shape functions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15636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1409700" y="4697413"/>
            <a:ext cx="2667000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Freeform 10"/>
          <p:cNvSpPr>
            <a:spLocks/>
          </p:cNvSpPr>
          <p:nvPr/>
        </p:nvSpPr>
        <p:spPr bwMode="auto">
          <a:xfrm>
            <a:off x="1671638" y="2149475"/>
            <a:ext cx="2408237" cy="2419350"/>
          </a:xfrm>
          <a:custGeom>
            <a:avLst/>
            <a:gdLst>
              <a:gd name="T0" fmla="*/ 2374626 w 1433"/>
              <a:gd name="T1" fmla="*/ 2419350 h 1439"/>
              <a:gd name="T2" fmla="*/ 2374626 w 1433"/>
              <a:gd name="T3" fmla="*/ 0 h 1439"/>
              <a:gd name="T4" fmla="*/ 0 w 1433"/>
              <a:gd name="T5" fmla="*/ 0 h 1439"/>
              <a:gd name="T6" fmla="*/ 0 w 1433"/>
              <a:gd name="T7" fmla="*/ 28582 h 1439"/>
              <a:gd name="T8" fmla="*/ 0 w 1433"/>
              <a:gd name="T9" fmla="*/ 248828 h 1439"/>
              <a:gd name="T10" fmla="*/ 25208 w 1433"/>
              <a:gd name="T11" fmla="*/ 462350 h 1439"/>
              <a:gd name="T12" fmla="*/ 73944 w 1433"/>
              <a:gd name="T13" fmla="*/ 672509 h 1439"/>
              <a:gd name="T14" fmla="*/ 139486 w 1433"/>
              <a:gd name="T15" fmla="*/ 874261 h 1439"/>
              <a:gd name="T16" fmla="*/ 226875 w 1433"/>
              <a:gd name="T17" fmla="*/ 1069289 h 1439"/>
              <a:gd name="T18" fmla="*/ 334431 w 1433"/>
              <a:gd name="T19" fmla="*/ 1257591 h 1439"/>
              <a:gd name="T20" fmla="*/ 455431 w 1433"/>
              <a:gd name="T21" fmla="*/ 1430762 h 1439"/>
              <a:gd name="T22" fmla="*/ 591556 w 1433"/>
              <a:gd name="T23" fmla="*/ 1595527 h 1439"/>
              <a:gd name="T24" fmla="*/ 746167 w 1433"/>
              <a:gd name="T25" fmla="*/ 1750204 h 1439"/>
              <a:gd name="T26" fmla="*/ 915903 w 1433"/>
              <a:gd name="T27" fmla="*/ 1889749 h 1439"/>
              <a:gd name="T28" fmla="*/ 1095723 w 1433"/>
              <a:gd name="T29" fmla="*/ 2014164 h 1439"/>
              <a:gd name="T30" fmla="*/ 1290667 w 1433"/>
              <a:gd name="T31" fmla="*/ 2125127 h 1439"/>
              <a:gd name="T32" fmla="*/ 1495695 w 1433"/>
              <a:gd name="T33" fmla="*/ 2220960 h 1439"/>
              <a:gd name="T34" fmla="*/ 1709126 w 1433"/>
              <a:gd name="T35" fmla="*/ 2298298 h 1439"/>
              <a:gd name="T36" fmla="*/ 1932640 w 1433"/>
              <a:gd name="T37" fmla="*/ 2357143 h 1439"/>
              <a:gd name="T38" fmla="*/ 2164556 w 1433"/>
              <a:gd name="T39" fmla="*/ 2397493 h 1439"/>
              <a:gd name="T40" fmla="*/ 2408237 w 1433"/>
              <a:gd name="T41" fmla="*/ 2419350 h 1439"/>
              <a:gd name="T42" fmla="*/ 2403195 w 1433"/>
              <a:gd name="T43" fmla="*/ 2419350 h 1439"/>
              <a:gd name="T44" fmla="*/ 2396473 w 1433"/>
              <a:gd name="T45" fmla="*/ 2419350 h 1439"/>
              <a:gd name="T46" fmla="*/ 2389751 w 1433"/>
              <a:gd name="T47" fmla="*/ 2419350 h 1439"/>
              <a:gd name="T48" fmla="*/ 2374626 w 1433"/>
              <a:gd name="T49" fmla="*/ 2415987 h 1439"/>
              <a:gd name="T50" fmla="*/ 2374626 w 1433"/>
              <a:gd name="T51" fmla="*/ 2419350 h 14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433" h="1439">
                <a:moveTo>
                  <a:pt x="1413" y="1439"/>
                </a:moveTo>
                <a:lnTo>
                  <a:pt x="1413" y="0"/>
                </a:lnTo>
                <a:lnTo>
                  <a:pt x="0" y="0"/>
                </a:lnTo>
                <a:lnTo>
                  <a:pt x="0" y="17"/>
                </a:lnTo>
                <a:lnTo>
                  <a:pt x="0" y="148"/>
                </a:lnTo>
                <a:lnTo>
                  <a:pt x="15" y="275"/>
                </a:lnTo>
                <a:lnTo>
                  <a:pt x="44" y="400"/>
                </a:lnTo>
                <a:lnTo>
                  <a:pt x="83" y="520"/>
                </a:lnTo>
                <a:lnTo>
                  <a:pt x="135" y="636"/>
                </a:lnTo>
                <a:lnTo>
                  <a:pt x="199" y="748"/>
                </a:lnTo>
                <a:lnTo>
                  <a:pt x="271" y="851"/>
                </a:lnTo>
                <a:lnTo>
                  <a:pt x="352" y="949"/>
                </a:lnTo>
                <a:lnTo>
                  <a:pt x="444" y="1041"/>
                </a:lnTo>
                <a:lnTo>
                  <a:pt x="545" y="1124"/>
                </a:lnTo>
                <a:lnTo>
                  <a:pt x="652" y="1198"/>
                </a:lnTo>
                <a:lnTo>
                  <a:pt x="768" y="1264"/>
                </a:lnTo>
                <a:lnTo>
                  <a:pt x="890" y="1321"/>
                </a:lnTo>
                <a:lnTo>
                  <a:pt x="1017" y="1367"/>
                </a:lnTo>
                <a:lnTo>
                  <a:pt x="1150" y="1402"/>
                </a:lnTo>
                <a:lnTo>
                  <a:pt x="1288" y="1426"/>
                </a:lnTo>
                <a:lnTo>
                  <a:pt x="1433" y="1439"/>
                </a:lnTo>
                <a:lnTo>
                  <a:pt x="1430" y="1439"/>
                </a:lnTo>
                <a:lnTo>
                  <a:pt x="1426" y="1439"/>
                </a:lnTo>
                <a:lnTo>
                  <a:pt x="1422" y="1439"/>
                </a:lnTo>
                <a:lnTo>
                  <a:pt x="1413" y="1437"/>
                </a:lnTo>
                <a:lnTo>
                  <a:pt x="1413" y="143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705" name="Freeform 11"/>
          <p:cNvSpPr>
            <a:spLocks/>
          </p:cNvSpPr>
          <p:nvPr/>
        </p:nvSpPr>
        <p:spPr bwMode="auto">
          <a:xfrm>
            <a:off x="1671638" y="2178050"/>
            <a:ext cx="2408237" cy="2390775"/>
          </a:xfrm>
          <a:custGeom>
            <a:avLst/>
            <a:gdLst>
              <a:gd name="T0" fmla="*/ 0 w 1433"/>
              <a:gd name="T1" fmla="*/ 0 h 1422"/>
              <a:gd name="T2" fmla="*/ 0 w 1433"/>
              <a:gd name="T3" fmla="*/ 220247 h 1422"/>
              <a:gd name="T4" fmla="*/ 25208 w 1433"/>
              <a:gd name="T5" fmla="*/ 433769 h 1422"/>
              <a:gd name="T6" fmla="*/ 73944 w 1433"/>
              <a:gd name="T7" fmla="*/ 643929 h 1422"/>
              <a:gd name="T8" fmla="*/ 139486 w 1433"/>
              <a:gd name="T9" fmla="*/ 845682 h 1422"/>
              <a:gd name="T10" fmla="*/ 226875 w 1433"/>
              <a:gd name="T11" fmla="*/ 1040710 h 1422"/>
              <a:gd name="T12" fmla="*/ 334431 w 1433"/>
              <a:gd name="T13" fmla="*/ 1229013 h 1422"/>
              <a:gd name="T14" fmla="*/ 455431 w 1433"/>
              <a:gd name="T15" fmla="*/ 1402184 h 1422"/>
              <a:gd name="T16" fmla="*/ 591556 w 1433"/>
              <a:gd name="T17" fmla="*/ 1566950 h 1422"/>
              <a:gd name="T18" fmla="*/ 746167 w 1433"/>
              <a:gd name="T19" fmla="*/ 1721627 h 1422"/>
              <a:gd name="T20" fmla="*/ 915903 w 1433"/>
              <a:gd name="T21" fmla="*/ 1861173 h 1422"/>
              <a:gd name="T22" fmla="*/ 1095723 w 1433"/>
              <a:gd name="T23" fmla="*/ 1985587 h 1422"/>
              <a:gd name="T24" fmla="*/ 1290667 w 1433"/>
              <a:gd name="T25" fmla="*/ 2096552 h 1422"/>
              <a:gd name="T26" fmla="*/ 1495695 w 1433"/>
              <a:gd name="T27" fmla="*/ 2192384 h 1422"/>
              <a:gd name="T28" fmla="*/ 1709126 w 1433"/>
              <a:gd name="T29" fmla="*/ 2269723 h 1422"/>
              <a:gd name="T30" fmla="*/ 1932640 w 1433"/>
              <a:gd name="T31" fmla="*/ 2328568 h 1422"/>
              <a:gd name="T32" fmla="*/ 2164556 w 1433"/>
              <a:gd name="T33" fmla="*/ 2368918 h 1422"/>
              <a:gd name="T34" fmla="*/ 2408237 w 1433"/>
              <a:gd name="T35" fmla="*/ 2390775 h 1422"/>
              <a:gd name="T36" fmla="*/ 2403195 w 1433"/>
              <a:gd name="T37" fmla="*/ 2390775 h 1422"/>
              <a:gd name="T38" fmla="*/ 2396473 w 1433"/>
              <a:gd name="T39" fmla="*/ 2390775 h 1422"/>
              <a:gd name="T40" fmla="*/ 2389751 w 1433"/>
              <a:gd name="T41" fmla="*/ 2390775 h 1422"/>
              <a:gd name="T42" fmla="*/ 2374626 w 1433"/>
              <a:gd name="T43" fmla="*/ 2387412 h 14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33" h="1422">
                <a:moveTo>
                  <a:pt x="0" y="0"/>
                </a:moveTo>
                <a:lnTo>
                  <a:pt x="0" y="131"/>
                </a:lnTo>
                <a:lnTo>
                  <a:pt x="15" y="258"/>
                </a:lnTo>
                <a:lnTo>
                  <a:pt x="44" y="383"/>
                </a:lnTo>
                <a:lnTo>
                  <a:pt x="83" y="503"/>
                </a:lnTo>
                <a:lnTo>
                  <a:pt x="135" y="619"/>
                </a:lnTo>
                <a:lnTo>
                  <a:pt x="199" y="731"/>
                </a:lnTo>
                <a:lnTo>
                  <a:pt x="271" y="834"/>
                </a:lnTo>
                <a:lnTo>
                  <a:pt x="352" y="932"/>
                </a:lnTo>
                <a:lnTo>
                  <a:pt x="444" y="1024"/>
                </a:lnTo>
                <a:lnTo>
                  <a:pt x="545" y="1107"/>
                </a:lnTo>
                <a:lnTo>
                  <a:pt x="652" y="1181"/>
                </a:lnTo>
                <a:lnTo>
                  <a:pt x="768" y="1247"/>
                </a:lnTo>
                <a:lnTo>
                  <a:pt x="890" y="1304"/>
                </a:lnTo>
                <a:lnTo>
                  <a:pt x="1017" y="1350"/>
                </a:lnTo>
                <a:lnTo>
                  <a:pt x="1150" y="1385"/>
                </a:lnTo>
                <a:lnTo>
                  <a:pt x="1288" y="1409"/>
                </a:lnTo>
                <a:lnTo>
                  <a:pt x="1433" y="1422"/>
                </a:lnTo>
                <a:lnTo>
                  <a:pt x="1430" y="1422"/>
                </a:lnTo>
                <a:lnTo>
                  <a:pt x="1426" y="1422"/>
                </a:lnTo>
                <a:lnTo>
                  <a:pt x="1422" y="1422"/>
                </a:lnTo>
                <a:lnTo>
                  <a:pt x="1413" y="142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2780" name="Line 12"/>
          <p:cNvSpPr>
            <a:spLocks noChangeShapeType="1"/>
          </p:cNvSpPr>
          <p:nvPr/>
        </p:nvSpPr>
        <p:spPr bwMode="auto">
          <a:xfrm flipH="1">
            <a:off x="50688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2781" name="Line 13"/>
          <p:cNvSpPr>
            <a:spLocks noChangeShapeType="1"/>
          </p:cNvSpPr>
          <p:nvPr/>
        </p:nvSpPr>
        <p:spPr bwMode="auto">
          <a:xfrm>
            <a:off x="4914900" y="4697413"/>
            <a:ext cx="2670175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2782" name="Freeform 14"/>
          <p:cNvSpPr>
            <a:spLocks/>
          </p:cNvSpPr>
          <p:nvPr/>
        </p:nvSpPr>
        <p:spPr bwMode="auto">
          <a:xfrm>
            <a:off x="5500688" y="2149475"/>
            <a:ext cx="2084387" cy="2084388"/>
          </a:xfrm>
          <a:custGeom>
            <a:avLst/>
            <a:gdLst>
              <a:gd name="T0" fmla="*/ 2084387 w 1240"/>
              <a:gd name="T1" fmla="*/ 2084388 h 1240"/>
              <a:gd name="T2" fmla="*/ 2084387 w 1240"/>
              <a:gd name="T3" fmla="*/ 0 h 1240"/>
              <a:gd name="T4" fmla="*/ 0 w 1240"/>
              <a:gd name="T5" fmla="*/ 0 h 1240"/>
              <a:gd name="T6" fmla="*/ 0 w 1240"/>
              <a:gd name="T7" fmla="*/ 1040513 h 1240"/>
              <a:gd name="T8" fmla="*/ 13448 w 1240"/>
              <a:gd name="T9" fmla="*/ 1065727 h 1240"/>
              <a:gd name="T10" fmla="*/ 124391 w 1240"/>
              <a:gd name="T11" fmla="*/ 1242228 h 1240"/>
              <a:gd name="T12" fmla="*/ 245420 w 1240"/>
              <a:gd name="T13" fmla="*/ 1412005 h 1240"/>
              <a:gd name="T14" fmla="*/ 384939 w 1240"/>
              <a:gd name="T15" fmla="*/ 1570015 h 1240"/>
              <a:gd name="T16" fmla="*/ 532863 w 1240"/>
              <a:gd name="T17" fmla="*/ 1716258 h 1240"/>
              <a:gd name="T18" fmla="*/ 690873 w 1240"/>
              <a:gd name="T19" fmla="*/ 1852416 h 1240"/>
              <a:gd name="T20" fmla="*/ 864012 w 1240"/>
              <a:gd name="T21" fmla="*/ 1973445 h 1240"/>
              <a:gd name="T22" fmla="*/ 1043874 w 1240"/>
              <a:gd name="T23" fmla="*/ 2084388 h 1240"/>
              <a:gd name="T24" fmla="*/ 1043874 w 1240"/>
              <a:gd name="T25" fmla="*/ 2084388 h 1240"/>
              <a:gd name="T26" fmla="*/ 2084387 w 1240"/>
              <a:gd name="T27" fmla="*/ 2084388 h 124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40" h="1240">
                <a:moveTo>
                  <a:pt x="1240" y="1240"/>
                </a:moveTo>
                <a:lnTo>
                  <a:pt x="1240" y="0"/>
                </a:lnTo>
                <a:lnTo>
                  <a:pt x="0" y="0"/>
                </a:lnTo>
                <a:lnTo>
                  <a:pt x="0" y="619"/>
                </a:lnTo>
                <a:lnTo>
                  <a:pt x="8" y="634"/>
                </a:lnTo>
                <a:lnTo>
                  <a:pt x="74" y="739"/>
                </a:lnTo>
                <a:lnTo>
                  <a:pt x="146" y="840"/>
                </a:lnTo>
                <a:lnTo>
                  <a:pt x="229" y="934"/>
                </a:lnTo>
                <a:lnTo>
                  <a:pt x="317" y="1021"/>
                </a:lnTo>
                <a:lnTo>
                  <a:pt x="411" y="1102"/>
                </a:lnTo>
                <a:lnTo>
                  <a:pt x="514" y="1174"/>
                </a:lnTo>
                <a:lnTo>
                  <a:pt x="621" y="1240"/>
                </a:lnTo>
                <a:lnTo>
                  <a:pt x="1240" y="124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2783" name="Freeform 15"/>
          <p:cNvSpPr>
            <a:spLocks/>
          </p:cNvSpPr>
          <p:nvPr/>
        </p:nvSpPr>
        <p:spPr bwMode="auto">
          <a:xfrm>
            <a:off x="5500688" y="2149475"/>
            <a:ext cx="2084387" cy="2084388"/>
          </a:xfrm>
          <a:custGeom>
            <a:avLst/>
            <a:gdLst>
              <a:gd name="T0" fmla="*/ 0 w 1240"/>
              <a:gd name="T1" fmla="*/ 0 h 1240"/>
              <a:gd name="T2" fmla="*/ 0 w 1240"/>
              <a:gd name="T3" fmla="*/ 1040513 h 1240"/>
              <a:gd name="T4" fmla="*/ 13448 w 1240"/>
              <a:gd name="T5" fmla="*/ 1065727 h 1240"/>
              <a:gd name="T6" fmla="*/ 124391 w 1240"/>
              <a:gd name="T7" fmla="*/ 1242228 h 1240"/>
              <a:gd name="T8" fmla="*/ 245420 w 1240"/>
              <a:gd name="T9" fmla="*/ 1412005 h 1240"/>
              <a:gd name="T10" fmla="*/ 384939 w 1240"/>
              <a:gd name="T11" fmla="*/ 1570015 h 1240"/>
              <a:gd name="T12" fmla="*/ 532863 w 1240"/>
              <a:gd name="T13" fmla="*/ 1716258 h 1240"/>
              <a:gd name="T14" fmla="*/ 690873 w 1240"/>
              <a:gd name="T15" fmla="*/ 1852416 h 1240"/>
              <a:gd name="T16" fmla="*/ 864012 w 1240"/>
              <a:gd name="T17" fmla="*/ 1973445 h 1240"/>
              <a:gd name="T18" fmla="*/ 1043874 w 1240"/>
              <a:gd name="T19" fmla="*/ 2084388 h 1240"/>
              <a:gd name="T20" fmla="*/ 1043874 w 1240"/>
              <a:gd name="T21" fmla="*/ 2084388 h 1240"/>
              <a:gd name="T22" fmla="*/ 2084387 w 1240"/>
              <a:gd name="T23" fmla="*/ 2084388 h 12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40" h="1240">
                <a:moveTo>
                  <a:pt x="0" y="0"/>
                </a:moveTo>
                <a:lnTo>
                  <a:pt x="0" y="619"/>
                </a:lnTo>
                <a:lnTo>
                  <a:pt x="8" y="634"/>
                </a:lnTo>
                <a:lnTo>
                  <a:pt x="74" y="739"/>
                </a:lnTo>
                <a:lnTo>
                  <a:pt x="146" y="840"/>
                </a:lnTo>
                <a:lnTo>
                  <a:pt x="229" y="934"/>
                </a:lnTo>
                <a:lnTo>
                  <a:pt x="317" y="1021"/>
                </a:lnTo>
                <a:lnTo>
                  <a:pt x="411" y="1102"/>
                </a:lnTo>
                <a:lnTo>
                  <a:pt x="514" y="1174"/>
                </a:lnTo>
                <a:lnTo>
                  <a:pt x="621" y="1240"/>
                </a:lnTo>
                <a:lnTo>
                  <a:pt x="1240" y="124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2268538" y="2349500"/>
            <a:ext cx="14827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Legal shapes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72785" name="Text Box 17"/>
          <p:cNvSpPr txBox="1">
            <a:spLocks noChangeArrowheads="1"/>
          </p:cNvSpPr>
          <p:nvPr/>
        </p:nvSpPr>
        <p:spPr bwMode="auto">
          <a:xfrm>
            <a:off x="5851525" y="2360613"/>
            <a:ext cx="14827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Legal shapes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3771900" y="4773613"/>
            <a:ext cx="533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1143000" y="2206625"/>
            <a:ext cx="325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672788" name="Text Box 20"/>
          <p:cNvSpPr txBox="1">
            <a:spLocks noChangeArrowheads="1"/>
          </p:cNvSpPr>
          <p:nvPr/>
        </p:nvSpPr>
        <p:spPr bwMode="auto">
          <a:xfrm>
            <a:off x="7277100" y="4773613"/>
            <a:ext cx="460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672789" name="Text Box 21"/>
          <p:cNvSpPr txBox="1">
            <a:spLocks noChangeArrowheads="1"/>
          </p:cNvSpPr>
          <p:nvPr/>
        </p:nvSpPr>
        <p:spPr bwMode="auto">
          <a:xfrm>
            <a:off x="4611688" y="2206625"/>
            <a:ext cx="325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672790" name="Text Box 22"/>
          <p:cNvSpPr txBox="1">
            <a:spLocks noChangeArrowheads="1"/>
          </p:cNvSpPr>
          <p:nvPr/>
        </p:nvSpPr>
        <p:spPr bwMode="auto">
          <a:xfrm>
            <a:off x="4859338" y="5300663"/>
            <a:ext cx="323691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/>
              <a:t>Block with minimum width and </a:t>
            </a:r>
            <a:br>
              <a:rPr lang="de-DE" altLang="de-DE"/>
            </a:br>
            <a:r>
              <a:rPr lang="de-DE" altLang="de-DE"/>
              <a:t>height restrictions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29717" name="Text Box 23"/>
          <p:cNvSpPr txBox="1">
            <a:spLocks noChangeArrowheads="1"/>
          </p:cNvSpPr>
          <p:nvPr/>
        </p:nvSpPr>
        <p:spPr bwMode="auto">
          <a:xfrm>
            <a:off x="1403350" y="5289550"/>
            <a:ext cx="1244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i="1">
                <a:sym typeface="Symbol" panose="05050102010706020507" pitchFamily="18" charset="2"/>
              </a:rPr>
              <a:t>h</a:t>
            </a:r>
            <a:r>
              <a:rPr lang="de-DE" altLang="de-DE" sz="1000" i="1" baseline="-25000">
                <a:solidFill>
                  <a:srgbClr val="EDEDED"/>
                </a:solidFill>
                <a:sym typeface="Symbol" panose="05050102010706020507" pitchFamily="18" charset="2"/>
              </a:rPr>
              <a:t>a</a:t>
            </a:r>
            <a:r>
              <a:rPr lang="de-DE" altLang="de-DE">
                <a:sym typeface="Symbol" panose="05050102010706020507" pitchFamily="18" charset="2"/>
              </a:rPr>
              <a:t>*</a:t>
            </a:r>
            <a:r>
              <a:rPr lang="de-DE" altLang="de-DE" sz="1000" baseline="-25000">
                <a:solidFill>
                  <a:srgbClr val="EDEDED"/>
                </a:solidFill>
                <a:sym typeface="Symbol" panose="05050102010706020507" pitchFamily="18" charset="2"/>
              </a:rPr>
              <a:t>a</a:t>
            </a:r>
            <a:r>
              <a:rPr lang="de-DE" altLang="de-DE" i="1">
                <a:sym typeface="Symbol" panose="05050102010706020507" pitchFamily="18" charset="2"/>
              </a:rPr>
              <a:t>w</a:t>
            </a:r>
            <a:r>
              <a:rPr lang="de-DE" altLang="de-DE">
                <a:sym typeface="Symbol" panose="05050102010706020507" pitchFamily="18" charset="2"/>
              </a:rPr>
              <a:t>  </a:t>
            </a:r>
            <a:r>
              <a:rPr lang="de-DE" altLang="de-DE" i="1">
                <a:sym typeface="Symbol" panose="05050102010706020507" pitchFamily="18" charset="2"/>
              </a:rPr>
              <a:t>A</a:t>
            </a:r>
            <a:r>
              <a:rPr lang="de-DE" altLang="de-DE">
                <a:sym typeface="Symbol" panose="05050102010706020507" pitchFamily="18" charset="2"/>
              </a:rPr>
              <a:t>  </a:t>
            </a: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29718" name="Text Box 24"/>
          <p:cNvSpPr txBox="1">
            <a:spLocks noChangeArrowheads="1"/>
          </p:cNvSpPr>
          <p:nvPr/>
        </p:nvSpPr>
        <p:spPr bwMode="auto">
          <a:xfrm rot="-5400000">
            <a:off x="6756400" y="3449638"/>
            <a:ext cx="42116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sz="800">
                <a:solidFill>
                  <a:srgbClr val="C0C0C0"/>
                </a:solidFill>
                <a:ea typeface="宋体" panose="02010600030101010101" pitchFamily="2" charset="-122"/>
              </a:rPr>
              <a:t>Otten, R.: Efficient Floorplan Optimization. Int. Conf. on Computer Design, 499-502, 1983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5" grpId="0"/>
      <p:bldP spid="672788" grpId="0"/>
      <p:bldP spid="672789" grpId="0"/>
      <p:bldP spid="6727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88CF64-04FC-480A-9538-E41FBBA38A17}" type="slidenum">
              <a:rPr lang="en-US" altLang="de-DE" sz="1000">
                <a:solidFill>
                  <a:srgbClr val="C0C0C0"/>
                </a:solidFill>
              </a:rPr>
              <a:pPr/>
              <a:t>29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Shape functions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563688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1409700" y="4697413"/>
            <a:ext cx="2667000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3799" name="Line 7"/>
          <p:cNvSpPr>
            <a:spLocks noChangeShapeType="1"/>
          </p:cNvSpPr>
          <p:nvPr/>
        </p:nvSpPr>
        <p:spPr bwMode="auto">
          <a:xfrm flipH="1">
            <a:off x="5108575" y="2106613"/>
            <a:ext cx="0" cy="27447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3800" name="Line 8"/>
          <p:cNvSpPr>
            <a:spLocks noChangeShapeType="1"/>
          </p:cNvSpPr>
          <p:nvPr/>
        </p:nvSpPr>
        <p:spPr bwMode="auto">
          <a:xfrm>
            <a:off x="4956175" y="4697413"/>
            <a:ext cx="2668588" cy="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3801" name="Text Box 9"/>
          <p:cNvSpPr txBox="1">
            <a:spLocks noChangeArrowheads="1"/>
          </p:cNvSpPr>
          <p:nvPr/>
        </p:nvSpPr>
        <p:spPr bwMode="auto">
          <a:xfrm>
            <a:off x="7243763" y="4773613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673802" name="Text Box 10"/>
          <p:cNvSpPr txBox="1">
            <a:spLocks noChangeArrowheads="1"/>
          </p:cNvSpPr>
          <p:nvPr/>
        </p:nvSpPr>
        <p:spPr bwMode="auto">
          <a:xfrm>
            <a:off x="4691063" y="2181225"/>
            <a:ext cx="407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673804" name="Freeform 12"/>
          <p:cNvSpPr>
            <a:spLocks/>
          </p:cNvSpPr>
          <p:nvPr/>
        </p:nvSpPr>
        <p:spPr bwMode="auto">
          <a:xfrm>
            <a:off x="5794375" y="1800225"/>
            <a:ext cx="2058988" cy="2282825"/>
          </a:xfrm>
          <a:custGeom>
            <a:avLst/>
            <a:gdLst>
              <a:gd name="T0" fmla="*/ 0 w 949"/>
              <a:gd name="T1" fmla="*/ 0 h 949"/>
              <a:gd name="T2" fmla="*/ 0 w 949"/>
              <a:gd name="T3" fmla="*/ 1171481 h 949"/>
              <a:gd name="T4" fmla="*/ 1028409 w 949"/>
              <a:gd name="T5" fmla="*/ 1171481 h 949"/>
              <a:gd name="T6" fmla="*/ 1028409 w 949"/>
              <a:gd name="T7" fmla="*/ 2282825 h 949"/>
              <a:gd name="T8" fmla="*/ 2058988 w 949"/>
              <a:gd name="T9" fmla="*/ 2282825 h 9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9" h="949">
                <a:moveTo>
                  <a:pt x="0" y="0"/>
                </a:moveTo>
                <a:lnTo>
                  <a:pt x="0" y="487"/>
                </a:lnTo>
                <a:lnTo>
                  <a:pt x="474" y="487"/>
                </a:lnTo>
                <a:lnTo>
                  <a:pt x="474" y="949"/>
                </a:lnTo>
                <a:lnTo>
                  <a:pt x="949" y="949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>
            <a:off x="2247900" y="2106613"/>
            <a:ext cx="1828800" cy="1952625"/>
          </a:xfrm>
          <a:custGeom>
            <a:avLst/>
            <a:gdLst>
              <a:gd name="T0" fmla="*/ 1828800 w 1068"/>
              <a:gd name="T1" fmla="*/ 1952625 h 1162"/>
              <a:gd name="T2" fmla="*/ 1017142 w 1068"/>
              <a:gd name="T3" fmla="*/ 1952625 h 1162"/>
              <a:gd name="T4" fmla="*/ 1017142 w 1068"/>
              <a:gd name="T5" fmla="*/ 1475391 h 1162"/>
              <a:gd name="T6" fmla="*/ 613025 w 1068"/>
              <a:gd name="T7" fmla="*/ 1475391 h 1162"/>
              <a:gd name="T8" fmla="*/ 613025 w 1068"/>
              <a:gd name="T9" fmla="*/ 1194765 h 1162"/>
              <a:gd name="T10" fmla="*/ 366445 w 1068"/>
              <a:gd name="T11" fmla="*/ 1194765 h 1162"/>
              <a:gd name="T12" fmla="*/ 366445 w 1068"/>
              <a:gd name="T13" fmla="*/ 878849 h 1162"/>
              <a:gd name="T14" fmla="*/ 0 w 1068"/>
              <a:gd name="T15" fmla="*/ 878849 h 1162"/>
              <a:gd name="T16" fmla="*/ 0 w 1068"/>
              <a:gd name="T17" fmla="*/ 0 h 1162"/>
              <a:gd name="T18" fmla="*/ 1828800 w 1068"/>
              <a:gd name="T19" fmla="*/ 0 h 1162"/>
              <a:gd name="T20" fmla="*/ 1828800 w 1068"/>
              <a:gd name="T21" fmla="*/ 1952625 h 1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8" h="1162">
                <a:moveTo>
                  <a:pt x="1068" y="1162"/>
                </a:moveTo>
                <a:lnTo>
                  <a:pt x="594" y="1162"/>
                </a:lnTo>
                <a:lnTo>
                  <a:pt x="594" y="878"/>
                </a:lnTo>
                <a:lnTo>
                  <a:pt x="358" y="878"/>
                </a:lnTo>
                <a:lnTo>
                  <a:pt x="358" y="711"/>
                </a:lnTo>
                <a:lnTo>
                  <a:pt x="214" y="711"/>
                </a:lnTo>
                <a:lnTo>
                  <a:pt x="214" y="523"/>
                </a:lnTo>
                <a:lnTo>
                  <a:pt x="0" y="523"/>
                </a:lnTo>
                <a:lnTo>
                  <a:pt x="0" y="0"/>
                </a:lnTo>
                <a:lnTo>
                  <a:pt x="1068" y="0"/>
                </a:lnTo>
                <a:lnTo>
                  <a:pt x="1068" y="1162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EFEFE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2247900" y="2106613"/>
            <a:ext cx="1828800" cy="1952625"/>
          </a:xfrm>
          <a:custGeom>
            <a:avLst/>
            <a:gdLst>
              <a:gd name="T0" fmla="*/ 1828800 w 1068"/>
              <a:gd name="T1" fmla="*/ 1952625 h 1162"/>
              <a:gd name="T2" fmla="*/ 1017142 w 1068"/>
              <a:gd name="T3" fmla="*/ 1952625 h 1162"/>
              <a:gd name="T4" fmla="*/ 1017142 w 1068"/>
              <a:gd name="T5" fmla="*/ 1475391 h 1162"/>
              <a:gd name="T6" fmla="*/ 613025 w 1068"/>
              <a:gd name="T7" fmla="*/ 1475391 h 1162"/>
              <a:gd name="T8" fmla="*/ 613025 w 1068"/>
              <a:gd name="T9" fmla="*/ 1194765 h 1162"/>
              <a:gd name="T10" fmla="*/ 366445 w 1068"/>
              <a:gd name="T11" fmla="*/ 1194765 h 1162"/>
              <a:gd name="T12" fmla="*/ 366445 w 1068"/>
              <a:gd name="T13" fmla="*/ 878849 h 1162"/>
              <a:gd name="T14" fmla="*/ 0 w 1068"/>
              <a:gd name="T15" fmla="*/ 878849 h 1162"/>
              <a:gd name="T16" fmla="*/ 0 w 1068"/>
              <a:gd name="T17" fmla="*/ 0 h 11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8" h="1162">
                <a:moveTo>
                  <a:pt x="1068" y="1162"/>
                </a:moveTo>
                <a:lnTo>
                  <a:pt x="594" y="1162"/>
                </a:lnTo>
                <a:lnTo>
                  <a:pt x="594" y="878"/>
                </a:lnTo>
                <a:lnTo>
                  <a:pt x="358" y="878"/>
                </a:lnTo>
                <a:lnTo>
                  <a:pt x="358" y="711"/>
                </a:lnTo>
                <a:lnTo>
                  <a:pt x="214" y="711"/>
                </a:lnTo>
                <a:lnTo>
                  <a:pt x="214" y="523"/>
                </a:lnTo>
                <a:lnTo>
                  <a:pt x="0" y="523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73807" name="Group 15"/>
          <p:cNvGrpSpPr>
            <a:grpSpLocks/>
          </p:cNvGrpSpPr>
          <p:nvPr/>
        </p:nvGrpSpPr>
        <p:grpSpPr bwMode="auto">
          <a:xfrm>
            <a:off x="5337175" y="4622800"/>
            <a:ext cx="1906588" cy="152400"/>
            <a:chOff x="1202" y="3158"/>
            <a:chExt cx="1134" cy="91"/>
          </a:xfrm>
        </p:grpSpPr>
        <p:sp>
          <p:nvSpPr>
            <p:cNvPr id="30766" name="Line 16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7" name="Line 17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8" name="Line 18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9" name="Line 19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0" name="Line 20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1" name="Line 21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736" name="Group 22"/>
          <p:cNvGrpSpPr>
            <a:grpSpLocks/>
          </p:cNvGrpSpPr>
          <p:nvPr/>
        </p:nvGrpSpPr>
        <p:grpSpPr bwMode="auto">
          <a:xfrm>
            <a:off x="1790700" y="4621213"/>
            <a:ext cx="1906588" cy="152400"/>
            <a:chOff x="1202" y="3158"/>
            <a:chExt cx="1134" cy="91"/>
          </a:xfrm>
        </p:grpSpPr>
        <p:sp>
          <p:nvSpPr>
            <p:cNvPr id="30760" name="Line 23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1" name="Line 24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2" name="Line 25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3" name="Line 26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4" name="Line 27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5" name="Line 28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737" name="Group 29"/>
          <p:cNvGrpSpPr>
            <a:grpSpLocks/>
          </p:cNvGrpSpPr>
          <p:nvPr/>
        </p:nvGrpSpPr>
        <p:grpSpPr bwMode="auto">
          <a:xfrm rot="5400000">
            <a:off x="609600" y="3440113"/>
            <a:ext cx="1905000" cy="152400"/>
            <a:chOff x="1202" y="3158"/>
            <a:chExt cx="1134" cy="91"/>
          </a:xfrm>
        </p:grpSpPr>
        <p:sp>
          <p:nvSpPr>
            <p:cNvPr id="30754" name="Line 30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5" name="Line 31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6" name="Line 32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7" name="Line 33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8" name="Line 34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9" name="Line 35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73828" name="Group 36"/>
          <p:cNvGrpSpPr>
            <a:grpSpLocks/>
          </p:cNvGrpSpPr>
          <p:nvPr/>
        </p:nvGrpSpPr>
        <p:grpSpPr bwMode="auto">
          <a:xfrm rot="5400000">
            <a:off x="4157663" y="3440113"/>
            <a:ext cx="1905000" cy="152400"/>
            <a:chOff x="1202" y="3158"/>
            <a:chExt cx="1134" cy="91"/>
          </a:xfrm>
        </p:grpSpPr>
        <p:sp>
          <p:nvSpPr>
            <p:cNvPr id="30748" name="Line 37"/>
            <p:cNvSpPr>
              <a:spLocks noChangeShapeType="1"/>
            </p:cNvSpPr>
            <p:nvPr/>
          </p:nvSpPr>
          <p:spPr bwMode="auto">
            <a:xfrm>
              <a:off x="120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9" name="Line 38"/>
            <p:cNvSpPr>
              <a:spLocks noChangeShapeType="1"/>
            </p:cNvSpPr>
            <p:nvPr/>
          </p:nvSpPr>
          <p:spPr bwMode="auto">
            <a:xfrm>
              <a:off x="1428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0" name="Line 39"/>
            <p:cNvSpPr>
              <a:spLocks noChangeShapeType="1"/>
            </p:cNvSpPr>
            <p:nvPr/>
          </p:nvSpPr>
          <p:spPr bwMode="auto">
            <a:xfrm>
              <a:off x="1655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1" name="Line 40"/>
            <p:cNvSpPr>
              <a:spLocks noChangeShapeType="1"/>
            </p:cNvSpPr>
            <p:nvPr/>
          </p:nvSpPr>
          <p:spPr bwMode="auto">
            <a:xfrm>
              <a:off x="1882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2" name="Line 41"/>
            <p:cNvSpPr>
              <a:spLocks noChangeShapeType="1"/>
            </p:cNvSpPr>
            <p:nvPr/>
          </p:nvSpPr>
          <p:spPr bwMode="auto">
            <a:xfrm>
              <a:off x="2109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3" name="Line 42"/>
            <p:cNvSpPr>
              <a:spLocks noChangeShapeType="1"/>
            </p:cNvSpPr>
            <p:nvPr/>
          </p:nvSpPr>
          <p:spPr bwMode="auto">
            <a:xfrm>
              <a:off x="2336" y="315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73835" name="Rectangle 43"/>
          <p:cNvSpPr>
            <a:spLocks noChangeArrowheads="1"/>
          </p:cNvSpPr>
          <p:nvPr/>
        </p:nvSpPr>
        <p:spPr bwMode="auto">
          <a:xfrm>
            <a:off x="6834188" y="2133600"/>
            <a:ext cx="781050" cy="19367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40" name="Rectangle 44"/>
          <p:cNvSpPr>
            <a:spLocks noChangeArrowheads="1"/>
          </p:cNvSpPr>
          <p:nvPr/>
        </p:nvSpPr>
        <p:spPr bwMode="auto">
          <a:xfrm>
            <a:off x="5643563" y="16494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73837" name="Rectangle 45"/>
          <p:cNvSpPr>
            <a:spLocks noChangeArrowheads="1"/>
          </p:cNvSpPr>
          <p:nvPr/>
        </p:nvSpPr>
        <p:spPr bwMode="auto">
          <a:xfrm>
            <a:off x="5810250" y="2133600"/>
            <a:ext cx="1798638" cy="8445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0742" name="Rectangle 46"/>
          <p:cNvSpPr>
            <a:spLocks noChangeArrowheads="1"/>
          </p:cNvSpPr>
          <p:nvPr/>
        </p:nvSpPr>
        <p:spPr bwMode="auto">
          <a:xfrm>
            <a:off x="7624763" y="3859213"/>
            <a:ext cx="685800" cy="457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73839" name="Text Box 47"/>
          <p:cNvSpPr txBox="1">
            <a:spLocks noChangeArrowheads="1"/>
          </p:cNvSpPr>
          <p:nvPr/>
        </p:nvSpPr>
        <p:spPr bwMode="auto">
          <a:xfrm>
            <a:off x="4978400" y="5300663"/>
            <a:ext cx="37703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Hard library block</a:t>
            </a:r>
          </a:p>
        </p:txBody>
      </p:sp>
      <p:sp>
        <p:nvSpPr>
          <p:cNvPr id="30744" name="Text Box 48"/>
          <p:cNvSpPr txBox="1">
            <a:spLocks noChangeArrowheads="1"/>
          </p:cNvSpPr>
          <p:nvPr/>
        </p:nvSpPr>
        <p:spPr bwMode="auto">
          <a:xfrm rot="-5400000">
            <a:off x="6756400" y="3449638"/>
            <a:ext cx="42116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sz="800">
                <a:solidFill>
                  <a:srgbClr val="C0C0C0"/>
                </a:solidFill>
                <a:ea typeface="宋体" panose="02010600030101010101" pitchFamily="2" charset="-122"/>
              </a:rPr>
              <a:t>Otten, R.: Efficient Floorplan Optimization. Int. Conf. on Computer Design, 499-502, 1983</a:t>
            </a:r>
          </a:p>
        </p:txBody>
      </p:sp>
      <p:sp>
        <p:nvSpPr>
          <p:cNvPr id="30745" name="Text Box 49"/>
          <p:cNvSpPr txBox="1">
            <a:spLocks noChangeArrowheads="1"/>
          </p:cNvSpPr>
          <p:nvPr/>
        </p:nvSpPr>
        <p:spPr bwMode="auto">
          <a:xfrm>
            <a:off x="3771900" y="4773613"/>
            <a:ext cx="533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w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30746" name="Text Box 50"/>
          <p:cNvSpPr txBox="1">
            <a:spLocks noChangeArrowheads="1"/>
          </p:cNvSpPr>
          <p:nvPr/>
        </p:nvSpPr>
        <p:spPr bwMode="auto">
          <a:xfrm>
            <a:off x="1143000" y="2206625"/>
            <a:ext cx="3254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 i="1"/>
              <a:t>h</a:t>
            </a:r>
            <a:endParaRPr lang="en-US" altLang="zh-CN" b="1" i="1">
              <a:ea typeface="宋体" panose="02010600030101010101" pitchFamily="2" charset="-122"/>
            </a:endParaRPr>
          </a:p>
        </p:txBody>
      </p:sp>
      <p:sp>
        <p:nvSpPr>
          <p:cNvPr id="30747" name="Text Box 51"/>
          <p:cNvSpPr txBox="1">
            <a:spLocks noChangeArrowheads="1"/>
          </p:cNvSpPr>
          <p:nvPr/>
        </p:nvSpPr>
        <p:spPr bwMode="auto">
          <a:xfrm>
            <a:off x="1331913" y="5300663"/>
            <a:ext cx="2298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>
                <a:ea typeface="宋体" panose="02010600030101010101" pitchFamily="2" charset="-122"/>
              </a:rPr>
              <a:t>Discrete (</a:t>
            </a:r>
            <a:r>
              <a:rPr lang="en-US" altLang="zh-CN" i="1">
                <a:ea typeface="宋体" panose="02010600030101010101" pitchFamily="2" charset="-122"/>
              </a:rPr>
              <a:t>h,w</a:t>
            </a:r>
            <a:r>
              <a:rPr lang="en-US" altLang="zh-CN">
                <a:ea typeface="宋体" panose="02010600030101010101" pitchFamily="2" charset="-122"/>
              </a:rPr>
              <a:t>)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01" grpId="0"/>
      <p:bldP spid="673802" grpId="0"/>
      <p:bldP spid="673835" grpId="0" animBg="1"/>
      <p:bldP spid="673837" grpId="0" animBg="1"/>
      <p:bldP spid="6738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8BBB93-9190-4AA3-A443-3756456BE272}" type="slidenum">
              <a:rPr lang="en-US" altLang="de-DE" sz="1000">
                <a:solidFill>
                  <a:srgbClr val="C0C0C0"/>
                </a:solidFill>
              </a:rPr>
              <a:pPr/>
              <a:t>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099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" name="Rectangle 3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3.1	Introduction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grpSp>
        <p:nvGrpSpPr>
          <p:cNvPr id="4102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4390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91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92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4411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412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4393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4409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410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4394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91 w 288"/>
                <a:gd name="T3" fmla="*/ 0 h 60"/>
                <a:gd name="T4" fmla="*/ 291 w 288"/>
                <a:gd name="T5" fmla="*/ 60 h 60"/>
                <a:gd name="T6" fmla="*/ 336 w 288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5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6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7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98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399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0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1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2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3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4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47 h 126"/>
                <a:gd name="T6" fmla="*/ 99 w 99"/>
                <a:gd name="T7" fmla="*/ 147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5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407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408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03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4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5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7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8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09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0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1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2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3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4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5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6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7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8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19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0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1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2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3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4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125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437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7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7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7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7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7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7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8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126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27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8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end ENTITY test;</a:t>
            </a:r>
            <a:endParaRPr lang="en-US" altLang="zh-CN" sz="900">
              <a:ea typeface="宋体" panose="02010600030101010101" pitchFamily="2" charset="-122"/>
            </a:endParaRPr>
          </a:p>
        </p:txBody>
      </p:sp>
      <p:grpSp>
        <p:nvGrpSpPr>
          <p:cNvPr id="4129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4342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43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44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45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46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47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48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49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50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51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52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53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54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55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6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7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8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59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0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1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2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63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>
                <a:gd name="T0" fmla="*/ 0 w 452"/>
                <a:gd name="T1" fmla="*/ 145 h 186"/>
                <a:gd name="T2" fmla="*/ 283 w 452"/>
                <a:gd name="T3" fmla="*/ 0 h 186"/>
                <a:gd name="T4" fmla="*/ 452 w 452"/>
                <a:gd name="T5" fmla="*/ 40 h 186"/>
                <a:gd name="T6" fmla="*/ 170 w 452"/>
                <a:gd name="T7" fmla="*/ 186 h 186"/>
                <a:gd name="T8" fmla="*/ 0 w 452"/>
                <a:gd name="T9" fmla="*/ 145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4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>
                <a:gd name="T0" fmla="*/ 0 w 452"/>
                <a:gd name="T1" fmla="*/ 105 h 202"/>
                <a:gd name="T2" fmla="*/ 0 w 452"/>
                <a:gd name="T3" fmla="*/ 162 h 202"/>
                <a:gd name="T4" fmla="*/ 170 w 452"/>
                <a:gd name="T5" fmla="*/ 202 h 202"/>
                <a:gd name="T6" fmla="*/ 452 w 452"/>
                <a:gd name="T7" fmla="*/ 57 h 202"/>
                <a:gd name="T8" fmla="*/ 452 w 452"/>
                <a:gd name="T9" fmla="*/ 0 h 202"/>
                <a:gd name="T10" fmla="*/ 170 w 452"/>
                <a:gd name="T11" fmla="*/ 146 h 202"/>
                <a:gd name="T12" fmla="*/ 0 w 452"/>
                <a:gd name="T13" fmla="*/ 105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5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4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8 h 73"/>
                <a:gd name="T16" fmla="*/ 0 w 25"/>
                <a:gd name="T17" fmla="*/ 1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6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2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7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>
                <a:gd name="T0" fmla="*/ 0 w 25"/>
                <a:gd name="T1" fmla="*/ 16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8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>
                <a:gd name="T0" fmla="*/ 0 w 24"/>
                <a:gd name="T1" fmla="*/ 16 h 72"/>
                <a:gd name="T2" fmla="*/ 24 w 24"/>
                <a:gd name="T3" fmla="*/ 0 h 72"/>
                <a:gd name="T4" fmla="*/ 24 w 24"/>
                <a:gd name="T5" fmla="*/ 24 h 72"/>
                <a:gd name="T6" fmla="*/ 18 w 24"/>
                <a:gd name="T7" fmla="*/ 32 h 72"/>
                <a:gd name="T8" fmla="*/ 18 w 24"/>
                <a:gd name="T9" fmla="*/ 65 h 72"/>
                <a:gd name="T10" fmla="*/ 12 w 24"/>
                <a:gd name="T11" fmla="*/ 72 h 72"/>
                <a:gd name="T12" fmla="*/ 12 w 24"/>
                <a:gd name="T13" fmla="*/ 41 h 72"/>
                <a:gd name="T14" fmla="*/ 0 w 24"/>
                <a:gd name="T15" fmla="*/ 48 h 72"/>
                <a:gd name="T16" fmla="*/ 0 w 24"/>
                <a:gd name="T17" fmla="*/ 1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9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>
                <a:gd name="T0" fmla="*/ 0 w 25"/>
                <a:gd name="T1" fmla="*/ 16 h 72"/>
                <a:gd name="T2" fmla="*/ 25 w 25"/>
                <a:gd name="T3" fmla="*/ 0 h 72"/>
                <a:gd name="T4" fmla="*/ 25 w 25"/>
                <a:gd name="T5" fmla="*/ 24 h 72"/>
                <a:gd name="T6" fmla="*/ 19 w 25"/>
                <a:gd name="T7" fmla="*/ 31 h 72"/>
                <a:gd name="T8" fmla="*/ 19 w 25"/>
                <a:gd name="T9" fmla="*/ 64 h 72"/>
                <a:gd name="T10" fmla="*/ 13 w 25"/>
                <a:gd name="T11" fmla="*/ 72 h 72"/>
                <a:gd name="T12" fmla="*/ 13 w 25"/>
                <a:gd name="T13" fmla="*/ 40 h 72"/>
                <a:gd name="T14" fmla="*/ 0 w 25"/>
                <a:gd name="T15" fmla="*/ 48 h 72"/>
                <a:gd name="T16" fmla="*/ 0 w 25"/>
                <a:gd name="T17" fmla="*/ 16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0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7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1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3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2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130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1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2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3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34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A5A5A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5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36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37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38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139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4336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37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38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39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0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41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40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141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4313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4319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0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1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2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3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4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5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6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7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8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29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30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31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32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33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34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35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4314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4315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16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7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8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142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4309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310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>
                <a:gd name="T0" fmla="*/ 0 w 132"/>
                <a:gd name="T1" fmla="*/ 135 h 135"/>
                <a:gd name="T2" fmla="*/ 0 w 132"/>
                <a:gd name="T3" fmla="*/ 105 h 135"/>
                <a:gd name="T4" fmla="*/ 132 w 132"/>
                <a:gd name="T5" fmla="*/ 105 h 135"/>
                <a:gd name="T6" fmla="*/ 132 w 132"/>
                <a:gd name="T7" fmla="*/ 0 h 135"/>
                <a:gd name="T8" fmla="*/ 84 w 13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1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12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36 w 36"/>
                <a:gd name="T5" fmla="*/ 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43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4281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2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3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4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5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6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7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8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89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0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1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2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3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4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5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6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7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98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99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0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1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02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38 w 40"/>
                <a:gd name="T1" fmla="*/ 0 h 50"/>
                <a:gd name="T2" fmla="*/ 38 w 40"/>
                <a:gd name="T3" fmla="*/ 48 h 50"/>
                <a:gd name="T4" fmla="*/ 0 w 40"/>
                <a:gd name="T5" fmla="*/ 4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303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4305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06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8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04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44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4250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1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2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3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4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5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6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7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8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59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0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1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2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3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4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5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6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67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8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69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0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1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38 w 40"/>
                <a:gd name="T1" fmla="*/ 0 h 50"/>
                <a:gd name="T2" fmla="*/ 38 w 40"/>
                <a:gd name="T3" fmla="*/ 48 h 50"/>
                <a:gd name="T4" fmla="*/ 0 w 40"/>
                <a:gd name="T5" fmla="*/ 4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272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4277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78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79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80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73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74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75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76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145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4219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0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1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2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3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4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5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6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7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8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29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30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31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32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33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34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35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36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7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8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39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0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38 w 40"/>
                <a:gd name="T1" fmla="*/ 0 h 50"/>
                <a:gd name="T2" fmla="*/ 38 w 40"/>
                <a:gd name="T3" fmla="*/ 48 h 50"/>
                <a:gd name="T4" fmla="*/ 0 w 40"/>
                <a:gd name="T5" fmla="*/ 48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241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4246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47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8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49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42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43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44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45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146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47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48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49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LVS</a:t>
            </a:r>
          </a:p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panose="02010600030101010101" pitchFamily="2" charset="-122"/>
              </a:rPr>
              <a:t>ERC</a:t>
            </a:r>
            <a:endParaRPr lang="en-US" altLang="zh-CN" sz="900">
              <a:ea typeface="宋体" panose="02010600030101010101" pitchFamily="2" charset="-122"/>
            </a:endParaRPr>
          </a:p>
        </p:txBody>
      </p:sp>
      <p:sp>
        <p:nvSpPr>
          <p:cNvPr id="4150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51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52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5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Circuit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</a:br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and Logic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Physical Design</a:t>
            </a:r>
          </a:p>
        </p:txBody>
      </p:sp>
      <p:sp>
        <p:nvSpPr>
          <p:cNvPr id="415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100" b="1">
                <a:ea typeface="宋体" panose="02010600030101010101" pitchFamily="2" charset="-122"/>
              </a:rPr>
              <a:t>Physical Verification</a:t>
            </a:r>
            <a:br>
              <a:rPr lang="de-DE" altLang="zh-CN" sz="1100" b="1">
                <a:ea typeface="宋体" panose="02010600030101010101" pitchFamily="2" charset="-122"/>
              </a:rPr>
            </a:br>
            <a:r>
              <a:rPr lang="de-DE" altLang="zh-CN" sz="1100" b="1">
                <a:ea typeface="宋体" panose="02010600030101010101" pitchFamily="2" charset="-122"/>
              </a:rPr>
              <a:t>and Signoff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 b="1">
                <a:solidFill>
                  <a:srgbClr val="000000"/>
                </a:solidFill>
              </a:rPr>
              <a:t>Fabrication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System Specification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5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Architectural Design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6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ea typeface="宋体" panose="02010600030101010101" pitchFamily="2" charset="-122"/>
              </a:rPr>
              <a:t>Chip</a:t>
            </a:r>
          </a:p>
        </p:txBody>
      </p:sp>
      <p:sp>
        <p:nvSpPr>
          <p:cNvPr id="416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panose="02010600030101010101" pitchFamily="2" charset="-122"/>
              </a:rPr>
              <a:t>Packaging and Testing</a:t>
            </a:r>
            <a:endParaRPr lang="en-US" altLang="zh-CN" sz="1100" b="1">
              <a:ea typeface="宋体" panose="02010600030101010101" pitchFamily="2" charset="-122"/>
            </a:endParaRPr>
          </a:p>
        </p:txBody>
      </p:sp>
      <p:sp>
        <p:nvSpPr>
          <p:cNvPr id="416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 b="1">
                <a:solidFill>
                  <a:schemeClr val="bg1"/>
                </a:solidFill>
              </a:rPr>
              <a:t>Chip Planning</a:t>
            </a:r>
            <a:endParaRPr lang="en-US" altLang="zh-CN" sz="11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16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Placement</a:t>
            </a:r>
          </a:p>
        </p:txBody>
      </p:sp>
      <p:sp>
        <p:nvSpPr>
          <p:cNvPr id="416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100" b="1">
                <a:solidFill>
                  <a:schemeClr val="bg1"/>
                </a:solidFill>
              </a:rPr>
              <a:t>Signal Routing</a:t>
            </a:r>
            <a:endParaRPr lang="en-US" altLang="zh-CN" sz="11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16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Partitioning</a:t>
            </a:r>
          </a:p>
        </p:txBody>
      </p:sp>
      <p:sp>
        <p:nvSpPr>
          <p:cNvPr id="416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Timing Closure</a:t>
            </a:r>
            <a:endParaRPr lang="en-US" altLang="zh-CN" sz="11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16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100" b="1">
                <a:solidFill>
                  <a:schemeClr val="bg1"/>
                </a:solidFill>
                <a:ea typeface="宋体" panose="02010600030101010101" pitchFamily="2" charset="-122"/>
              </a:rPr>
              <a:t>Clock Tree Synthesis</a:t>
            </a:r>
            <a:endParaRPr lang="en-US" altLang="zh-CN" sz="1100" b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4168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4196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97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198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4217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18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4199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421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21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4200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91 w 288"/>
                <a:gd name="T3" fmla="*/ 0 h 60"/>
                <a:gd name="T4" fmla="*/ 291 w 288"/>
                <a:gd name="T5" fmla="*/ 60 h 60"/>
                <a:gd name="T6" fmla="*/ 336 w 288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1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2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3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4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205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06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7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08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09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0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47 h 126"/>
                <a:gd name="T6" fmla="*/ 99 w 99"/>
                <a:gd name="T7" fmla="*/ 147 h 1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1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12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1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zh-TW" sz="1100">
                <a:ea typeface="新細明體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4214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69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4176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77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78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79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4180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4193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94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195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8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8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8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9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70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71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72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73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74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75" name="Oval 326"/>
          <p:cNvSpPr>
            <a:spLocks noChangeArrowheads="1"/>
          </p:cNvSpPr>
          <p:nvPr/>
        </p:nvSpPr>
        <p:spPr bwMode="auto">
          <a:xfrm>
            <a:off x="4610100" y="2060575"/>
            <a:ext cx="2024063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434DCB-B02E-40A1-9D9B-DE3357872E60}" type="slidenum">
              <a:rPr lang="en-US" altLang="de-DE" sz="1000">
                <a:solidFill>
                  <a:srgbClr val="C0C0C0"/>
                </a:solidFill>
              </a:rPr>
              <a:pPr/>
              <a:t>30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622300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Corner points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31750" name="Freeform 5"/>
          <p:cNvSpPr>
            <a:spLocks/>
          </p:cNvSpPr>
          <p:nvPr/>
        </p:nvSpPr>
        <p:spPr bwMode="auto">
          <a:xfrm>
            <a:off x="4408488" y="2924175"/>
            <a:ext cx="1157287" cy="1162050"/>
          </a:xfrm>
          <a:custGeom>
            <a:avLst/>
            <a:gdLst>
              <a:gd name="T0" fmla="*/ 0 w 729"/>
              <a:gd name="T1" fmla="*/ 0 h 732"/>
              <a:gd name="T2" fmla="*/ 0 w 729"/>
              <a:gd name="T3" fmla="*/ 471488 h 732"/>
              <a:gd name="T4" fmla="*/ 685800 w 729"/>
              <a:gd name="T5" fmla="*/ 471488 h 732"/>
              <a:gd name="T6" fmla="*/ 685800 w 729"/>
              <a:gd name="T7" fmla="*/ 1162050 h 732"/>
              <a:gd name="T8" fmla="*/ 1157287 w 729"/>
              <a:gd name="T9" fmla="*/ 1162050 h 732"/>
              <a:gd name="T10" fmla="*/ 1157287 w 729"/>
              <a:gd name="T11" fmla="*/ 0 h 732"/>
              <a:gd name="T12" fmla="*/ 0 w 729"/>
              <a:gd name="T13" fmla="*/ 0 h 7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9" h="732">
                <a:moveTo>
                  <a:pt x="0" y="0"/>
                </a:moveTo>
                <a:lnTo>
                  <a:pt x="0" y="297"/>
                </a:lnTo>
                <a:lnTo>
                  <a:pt x="432" y="297"/>
                </a:lnTo>
                <a:lnTo>
                  <a:pt x="432" y="732"/>
                </a:lnTo>
                <a:lnTo>
                  <a:pt x="729" y="732"/>
                </a:lnTo>
                <a:lnTo>
                  <a:pt x="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2503488" y="44719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5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1968500" y="41449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2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 rot="5400000">
            <a:off x="2235994" y="3137694"/>
            <a:ext cx="828675" cy="35718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2492375" y="3679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2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2211388" y="3122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5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2244725" y="4152900"/>
            <a:ext cx="827088" cy="35718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1757" name="Freeform 12"/>
          <p:cNvSpPr>
            <a:spLocks/>
          </p:cNvSpPr>
          <p:nvPr/>
        </p:nvSpPr>
        <p:spPr bwMode="auto">
          <a:xfrm rot="-459772">
            <a:off x="3097213" y="4119563"/>
            <a:ext cx="1927225" cy="117475"/>
          </a:xfrm>
          <a:custGeom>
            <a:avLst/>
            <a:gdLst>
              <a:gd name="T0" fmla="*/ 0 w 1542"/>
              <a:gd name="T1" fmla="*/ 117475 h 188"/>
              <a:gd name="T2" fmla="*/ 963612 w 1542"/>
              <a:gd name="T3" fmla="*/ 4374 h 188"/>
              <a:gd name="T4" fmla="*/ 1927225 w 1542"/>
              <a:gd name="T5" fmla="*/ 89356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188">
                <a:moveTo>
                  <a:pt x="0" y="188"/>
                </a:moveTo>
                <a:cubicBezTo>
                  <a:pt x="257" y="101"/>
                  <a:pt x="514" y="14"/>
                  <a:pt x="771" y="7"/>
                </a:cubicBezTo>
                <a:cubicBezTo>
                  <a:pt x="1028" y="0"/>
                  <a:pt x="1285" y="71"/>
                  <a:pt x="1542" y="143"/>
                </a:cubicBezTo>
              </a:path>
            </a:pathLst>
          </a:custGeom>
          <a:noFill/>
          <a:ln w="50800" cmpd="sng">
            <a:solidFill>
              <a:srgbClr val="B2B2B2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8" name="Freeform 13"/>
          <p:cNvSpPr>
            <a:spLocks/>
          </p:cNvSpPr>
          <p:nvPr/>
        </p:nvSpPr>
        <p:spPr bwMode="auto">
          <a:xfrm>
            <a:off x="2874963" y="3300413"/>
            <a:ext cx="1466850" cy="115887"/>
          </a:xfrm>
          <a:custGeom>
            <a:avLst/>
            <a:gdLst>
              <a:gd name="T0" fmla="*/ 0 w 1542"/>
              <a:gd name="T1" fmla="*/ 115887 h 188"/>
              <a:gd name="T2" fmla="*/ 733425 w 1542"/>
              <a:gd name="T3" fmla="*/ 4315 h 188"/>
              <a:gd name="T4" fmla="*/ 1466850 w 1542"/>
              <a:gd name="T5" fmla="*/ 88148 h 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42" h="188">
                <a:moveTo>
                  <a:pt x="0" y="188"/>
                </a:moveTo>
                <a:cubicBezTo>
                  <a:pt x="257" y="101"/>
                  <a:pt x="514" y="14"/>
                  <a:pt x="771" y="7"/>
                </a:cubicBezTo>
                <a:cubicBezTo>
                  <a:pt x="1028" y="0"/>
                  <a:pt x="1285" y="71"/>
                  <a:pt x="1542" y="143"/>
                </a:cubicBezTo>
              </a:path>
            </a:pathLst>
          </a:custGeom>
          <a:noFill/>
          <a:ln w="50800" cmpd="sng">
            <a:solidFill>
              <a:srgbClr val="B2B2B2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EFE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4254500" y="4560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2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4937125" y="4560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5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3609975" y="38989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2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3614738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800"/>
              <a:t>5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31763" name="Text Box 18"/>
          <p:cNvSpPr txBox="1">
            <a:spLocks noChangeArrowheads="1"/>
          </p:cNvSpPr>
          <p:nvPr/>
        </p:nvSpPr>
        <p:spPr bwMode="auto">
          <a:xfrm>
            <a:off x="5481638" y="4348163"/>
            <a:ext cx="38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b="1" i="1"/>
              <a:t>w</a:t>
            </a:r>
            <a:endParaRPr lang="en-US" altLang="zh-CN" sz="1800" b="1" i="1">
              <a:ea typeface="宋体" panose="02010600030101010101" pitchFamily="2" charset="-122"/>
            </a:endParaRPr>
          </a:p>
        </p:txBody>
      </p:sp>
      <p:sp>
        <p:nvSpPr>
          <p:cNvPr id="31764" name="Text Box 19"/>
          <p:cNvSpPr txBox="1">
            <a:spLocks noChangeArrowheads="1"/>
          </p:cNvSpPr>
          <p:nvPr/>
        </p:nvSpPr>
        <p:spPr bwMode="auto">
          <a:xfrm>
            <a:off x="3779838" y="2616200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b="1" i="1"/>
              <a:t>h</a:t>
            </a:r>
            <a:endParaRPr lang="en-US" altLang="zh-CN" sz="1800" b="1" i="1">
              <a:ea typeface="宋体" panose="02010600030101010101" pitchFamily="2" charset="-122"/>
            </a:endParaRPr>
          </a:p>
        </p:txBody>
      </p:sp>
      <p:grpSp>
        <p:nvGrpSpPr>
          <p:cNvPr id="31765" name="Group 20"/>
          <p:cNvGrpSpPr>
            <a:grpSpLocks/>
          </p:cNvGrpSpPr>
          <p:nvPr/>
        </p:nvGrpSpPr>
        <p:grpSpPr bwMode="auto">
          <a:xfrm>
            <a:off x="3833813" y="2921000"/>
            <a:ext cx="1736725" cy="1736725"/>
            <a:chOff x="2769" y="2589"/>
            <a:chExt cx="1094" cy="1094"/>
          </a:xfrm>
        </p:grpSpPr>
        <p:grpSp>
          <p:nvGrpSpPr>
            <p:cNvPr id="31769" name="Group 21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31778" name="Line 22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79" name="Line 23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80" name="Line 24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81" name="Line 25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82" name="Line 26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83" name="Line 27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84" name="Line 28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770" name="Group 29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31771" name="Line 30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72" name="Line 31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73" name="Line 32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74" name="Line 33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75" name="Line 34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76" name="Line 35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77" name="Line 36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766" name="Freeform 37"/>
          <p:cNvSpPr>
            <a:spLocks/>
          </p:cNvSpPr>
          <p:nvPr/>
        </p:nvSpPr>
        <p:spPr bwMode="auto">
          <a:xfrm>
            <a:off x="4408488" y="2924175"/>
            <a:ext cx="1162050" cy="1157288"/>
          </a:xfrm>
          <a:custGeom>
            <a:avLst/>
            <a:gdLst>
              <a:gd name="T0" fmla="*/ 0 w 732"/>
              <a:gd name="T1" fmla="*/ 0 h 729"/>
              <a:gd name="T2" fmla="*/ 0 w 732"/>
              <a:gd name="T3" fmla="*/ 471488 h 729"/>
              <a:gd name="T4" fmla="*/ 681038 w 732"/>
              <a:gd name="T5" fmla="*/ 471488 h 729"/>
              <a:gd name="T6" fmla="*/ 681038 w 732"/>
              <a:gd name="T7" fmla="*/ 1157288 h 729"/>
              <a:gd name="T8" fmla="*/ 1162050 w 732"/>
              <a:gd name="T9" fmla="*/ 1157288 h 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2" h="729">
                <a:moveTo>
                  <a:pt x="0" y="0"/>
                </a:moveTo>
                <a:lnTo>
                  <a:pt x="0" y="297"/>
                </a:lnTo>
                <a:lnTo>
                  <a:pt x="429" y="297"/>
                </a:lnTo>
                <a:lnTo>
                  <a:pt x="429" y="729"/>
                </a:lnTo>
                <a:lnTo>
                  <a:pt x="732" y="729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67" name="Oval 38"/>
          <p:cNvSpPr>
            <a:spLocks noChangeArrowheads="1"/>
          </p:cNvSpPr>
          <p:nvPr/>
        </p:nvSpPr>
        <p:spPr bwMode="auto">
          <a:xfrm>
            <a:off x="4365625" y="3348038"/>
            <a:ext cx="88900" cy="88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1768" name="Oval 39"/>
          <p:cNvSpPr>
            <a:spLocks noChangeArrowheads="1"/>
          </p:cNvSpPr>
          <p:nvPr/>
        </p:nvSpPr>
        <p:spPr bwMode="auto">
          <a:xfrm>
            <a:off x="5048250" y="4035425"/>
            <a:ext cx="88900" cy="88900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EC9EBD-2BD3-4614-90FD-C7C09C73C600}" type="slidenum">
              <a:rPr lang="en-US" altLang="de-DE" sz="1000">
                <a:solidFill>
                  <a:srgbClr val="C0C0C0"/>
                </a:solidFill>
              </a:rPr>
              <a:pPr/>
              <a:t>31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827088" y="1293813"/>
            <a:ext cx="2089150" cy="4127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4943475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de-DE" altLang="de-DE" smtClean="0"/>
              <a:t>      Algorithm</a:t>
            </a: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endParaRPr lang="en-US" altLang="zh-CN" b="1" smtClean="0">
              <a:ea typeface="宋体" panose="02010600030101010101" pitchFamily="2" charset="-122"/>
            </a:endParaRPr>
          </a:p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This algorithm finds the </a:t>
            </a:r>
            <a:r>
              <a:rPr lang="en-US" altLang="zh-CN" b="1" smtClean="0">
                <a:ea typeface="宋体" panose="02010600030101010101" pitchFamily="2" charset="-122"/>
              </a:rPr>
              <a:t>minimum floorplan area </a:t>
            </a:r>
            <a:r>
              <a:rPr lang="en-US" altLang="zh-CN" smtClean="0">
                <a:ea typeface="宋体" panose="02010600030101010101" pitchFamily="2" charset="-122"/>
              </a:rPr>
              <a:t>for a given slicing floorplan in</a:t>
            </a:r>
          </a:p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 polynomial time. For non-slicing floorplans, the problem is NP-hard.</a:t>
            </a:r>
          </a:p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Construct the shape functions of all individual blocks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Bottom up: Determine the shape function of the top-level floorplan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from the shape functions of the individual blocks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Top down: From the corner point that corresponds to the minimum top-level floorplan area, trace back to each block’s shape function to find that block’s dimensions and location.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1E488-6F8C-4ED1-8400-F781064440FF}" type="slidenum">
              <a:rPr lang="en-US" altLang="de-DE" sz="1000">
                <a:solidFill>
                  <a:srgbClr val="C0C0C0"/>
                </a:solidFill>
              </a:rPr>
              <a:pPr/>
              <a:t>32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33815" name="Rectangle 16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816" name="Rectangle 17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3808" name="Rectangle 18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3809" name="Rectangle 19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3810" name="Group 20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33813" name="Rectangle 21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3814" name="Rectangle 22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3811" name="Text Box 23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1: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Construct the shape functions of the blocks</a:t>
            </a:r>
            <a:endParaRPr lang="de-DE" altLang="de-DE">
              <a:sym typeface="Symbol" panose="05050102010706020507" pitchFamily="18" charset="2"/>
            </a:endParaRPr>
          </a:p>
        </p:txBody>
      </p:sp>
      <p:sp>
        <p:nvSpPr>
          <p:cNvPr id="33812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3C0CAC-3436-49FA-A1A1-3BDAF114CFB4}" type="slidenum">
              <a:rPr lang="en-US" altLang="de-DE" sz="1000">
                <a:solidFill>
                  <a:srgbClr val="C0C0C0"/>
                </a:solidFill>
              </a:rPr>
              <a:pPr/>
              <a:t>33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29" name="Rectangle 42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830" name="Rectangle 43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4831" name="Group 44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34873" name="Rectangle 45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74" name="Rectangle 46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4832" name="Rectangle 47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833" name="Rectangle 48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4834" name="Group 49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34871" name="Rectangle 50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4872" name="Rectangle 51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4835" name="Line 53"/>
          <p:cNvSpPr>
            <a:spLocks noChangeShapeType="1"/>
          </p:cNvSpPr>
          <p:nvPr/>
        </p:nvSpPr>
        <p:spPr bwMode="auto">
          <a:xfrm flipV="1">
            <a:off x="5305425" y="3935413"/>
            <a:ext cx="722313" cy="3175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34836" name="Line 54"/>
          <p:cNvSpPr>
            <a:spLocks noChangeShapeType="1"/>
          </p:cNvSpPr>
          <p:nvPr/>
        </p:nvSpPr>
        <p:spPr bwMode="auto">
          <a:xfrm>
            <a:off x="6027738" y="3935413"/>
            <a:ext cx="0" cy="12192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34837" name="Oval 55"/>
          <p:cNvSpPr>
            <a:spLocks noChangeArrowheads="1"/>
          </p:cNvSpPr>
          <p:nvPr/>
        </p:nvSpPr>
        <p:spPr bwMode="auto">
          <a:xfrm>
            <a:off x="5988050" y="38877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483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34839" name="Text Box 61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1: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Construct the shape functions of the blocks</a:t>
            </a:r>
            <a:endParaRPr lang="de-DE" altLang="de-DE">
              <a:sym typeface="Symbol" panose="05050102010706020507" pitchFamily="18" charset="2"/>
            </a:endParaRPr>
          </a:p>
        </p:txBody>
      </p:sp>
      <p:sp>
        <p:nvSpPr>
          <p:cNvPr id="34840" name="Line 62"/>
          <p:cNvSpPr>
            <a:spLocks noChangeShapeType="1"/>
          </p:cNvSpPr>
          <p:nvPr/>
        </p:nvSpPr>
        <p:spPr bwMode="auto">
          <a:xfrm rot="-54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1" name="Line 63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2" name="Line 64"/>
          <p:cNvSpPr>
            <a:spLocks noChangeShapeType="1"/>
          </p:cNvSpPr>
          <p:nvPr/>
        </p:nvSpPr>
        <p:spPr bwMode="auto">
          <a:xfrm rot="-54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3" name="Line 65"/>
          <p:cNvSpPr>
            <a:spLocks noChangeShapeType="1"/>
          </p:cNvSpPr>
          <p:nvPr/>
        </p:nvSpPr>
        <p:spPr bwMode="auto">
          <a:xfrm rot="-54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4" name="Line 66"/>
          <p:cNvSpPr>
            <a:spLocks noChangeShapeType="1"/>
          </p:cNvSpPr>
          <p:nvPr/>
        </p:nvSpPr>
        <p:spPr bwMode="auto">
          <a:xfrm rot="-54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5" name="Line 67"/>
          <p:cNvSpPr>
            <a:spLocks noChangeShapeType="1"/>
          </p:cNvSpPr>
          <p:nvPr/>
        </p:nvSpPr>
        <p:spPr bwMode="auto">
          <a:xfrm rot="-54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6" name="Line 68"/>
          <p:cNvSpPr>
            <a:spLocks noChangeShapeType="1"/>
          </p:cNvSpPr>
          <p:nvPr/>
        </p:nvSpPr>
        <p:spPr bwMode="auto">
          <a:xfrm rot="-54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7" name="Line 69"/>
          <p:cNvSpPr>
            <a:spLocks noChangeShapeType="1"/>
          </p:cNvSpPr>
          <p:nvPr/>
        </p:nvSpPr>
        <p:spPr bwMode="auto">
          <a:xfrm rot="-54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8" name="Line 70"/>
          <p:cNvSpPr>
            <a:spLocks noChangeShapeType="1"/>
          </p:cNvSpPr>
          <p:nvPr/>
        </p:nvSpPr>
        <p:spPr bwMode="auto">
          <a:xfrm rot="-54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49" name="Text Box 71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50" name="Text Box 72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51" name="Text Box 73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4852" name="Line 74"/>
          <p:cNvSpPr>
            <a:spLocks noChangeShapeType="1"/>
          </p:cNvSpPr>
          <p:nvPr/>
        </p:nvSpPr>
        <p:spPr bwMode="auto">
          <a:xfrm rot="-54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3" name="Text Box 75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54" name="Line 76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5" name="Line 77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56" name="Text Box 78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4857" name="Text Box 79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58" name="Text Box 80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59" name="Line 81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0" name="Line 82"/>
          <p:cNvSpPr>
            <a:spLocks noChangeShapeType="1"/>
          </p:cNvSpPr>
          <p:nvPr/>
        </p:nvSpPr>
        <p:spPr bwMode="auto">
          <a:xfrm>
            <a:off x="6011863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1" name="Line 83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2" name="Line 84"/>
          <p:cNvSpPr>
            <a:spLocks noChangeShapeType="1"/>
          </p:cNvSpPr>
          <p:nvPr/>
        </p:nvSpPr>
        <p:spPr bwMode="auto">
          <a:xfrm>
            <a:off x="6477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3" name="Line 85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4" name="Line 86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5" name="Line 87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6" name="Text Box 88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4867" name="Line 89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68" name="Freeform 90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396470 h 353"/>
              <a:gd name="T2" fmla="*/ 1175601 w 1702"/>
              <a:gd name="T3" fmla="*/ 179455 h 353"/>
              <a:gd name="T4" fmla="*/ 3155950 w 1702"/>
              <a:gd name="T5" fmla="*/ 1473200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4869" name="Text Box 91"/>
          <p:cNvSpPr txBox="1">
            <a:spLocks noChangeArrowheads="1"/>
          </p:cNvSpPr>
          <p:nvPr/>
        </p:nvSpPr>
        <p:spPr bwMode="auto">
          <a:xfrm>
            <a:off x="4787900" y="378936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4870" name="Text Box 92"/>
          <p:cNvSpPr txBox="1">
            <a:spLocks noChangeArrowheads="1"/>
          </p:cNvSpPr>
          <p:nvPr/>
        </p:nvSpPr>
        <p:spPr bwMode="auto">
          <a:xfrm>
            <a:off x="5856288" y="5229225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FFA10C-956C-49B1-BDAF-E9A73E560CDC}" type="slidenum">
              <a:rPr lang="en-US" altLang="de-DE" sz="1000">
                <a:solidFill>
                  <a:srgbClr val="C0C0C0"/>
                </a:solidFill>
              </a:rPr>
              <a:pPr/>
              <a:t>34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5853" name="Rectangle 44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54" name="Rectangle 45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5" name="Group 46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35899" name="Rectangle 47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900" name="Rectangle 48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6" name="Rectangle 49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57" name="Rectangle 50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5858" name="Group 51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35897" name="Rectangle 52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5898" name="Rectangle 53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859" name="Oval 15"/>
          <p:cNvSpPr>
            <a:spLocks noChangeArrowheads="1"/>
          </p:cNvSpPr>
          <p:nvPr/>
        </p:nvSpPr>
        <p:spPr bwMode="auto">
          <a:xfrm>
            <a:off x="5988050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60" name="Line 55"/>
          <p:cNvSpPr>
            <a:spLocks noChangeShapeType="1"/>
          </p:cNvSpPr>
          <p:nvPr/>
        </p:nvSpPr>
        <p:spPr bwMode="auto">
          <a:xfrm flipV="1">
            <a:off x="5218113" y="4421188"/>
            <a:ext cx="1316037" cy="15875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35861" name="Line 56"/>
          <p:cNvSpPr>
            <a:spLocks noChangeShapeType="1"/>
          </p:cNvSpPr>
          <p:nvPr/>
        </p:nvSpPr>
        <p:spPr bwMode="auto">
          <a:xfrm>
            <a:off x="6507163" y="4437063"/>
            <a:ext cx="0" cy="71120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endParaRPr lang="de-DE"/>
          </a:p>
        </p:txBody>
      </p:sp>
      <p:sp>
        <p:nvSpPr>
          <p:cNvPr id="35862" name="Oval 57"/>
          <p:cNvSpPr>
            <a:spLocks noChangeArrowheads="1"/>
          </p:cNvSpPr>
          <p:nvPr/>
        </p:nvSpPr>
        <p:spPr bwMode="auto">
          <a:xfrm>
            <a:off x="6481763" y="4376738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5863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35864" name="Text Box 62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1: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Construct the shape functions of the blocks</a:t>
            </a:r>
            <a:endParaRPr lang="de-DE" altLang="de-DE">
              <a:sym typeface="Symbol" panose="05050102010706020507" pitchFamily="18" charset="2"/>
            </a:endParaRPr>
          </a:p>
        </p:txBody>
      </p:sp>
      <p:sp>
        <p:nvSpPr>
          <p:cNvPr id="35865" name="Line 64"/>
          <p:cNvSpPr>
            <a:spLocks noChangeShapeType="1"/>
          </p:cNvSpPr>
          <p:nvPr/>
        </p:nvSpPr>
        <p:spPr bwMode="auto">
          <a:xfrm rot="-54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65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66"/>
          <p:cNvSpPr>
            <a:spLocks noChangeShapeType="1"/>
          </p:cNvSpPr>
          <p:nvPr/>
        </p:nvSpPr>
        <p:spPr bwMode="auto">
          <a:xfrm rot="-54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67"/>
          <p:cNvSpPr>
            <a:spLocks noChangeShapeType="1"/>
          </p:cNvSpPr>
          <p:nvPr/>
        </p:nvSpPr>
        <p:spPr bwMode="auto">
          <a:xfrm rot="-54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68"/>
          <p:cNvSpPr>
            <a:spLocks noChangeShapeType="1"/>
          </p:cNvSpPr>
          <p:nvPr/>
        </p:nvSpPr>
        <p:spPr bwMode="auto">
          <a:xfrm rot="-54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69"/>
          <p:cNvSpPr>
            <a:spLocks noChangeShapeType="1"/>
          </p:cNvSpPr>
          <p:nvPr/>
        </p:nvSpPr>
        <p:spPr bwMode="auto">
          <a:xfrm rot="-54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70"/>
          <p:cNvSpPr>
            <a:spLocks noChangeShapeType="1"/>
          </p:cNvSpPr>
          <p:nvPr/>
        </p:nvSpPr>
        <p:spPr bwMode="auto">
          <a:xfrm rot="-54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71"/>
          <p:cNvSpPr>
            <a:spLocks noChangeShapeType="1"/>
          </p:cNvSpPr>
          <p:nvPr/>
        </p:nvSpPr>
        <p:spPr bwMode="auto">
          <a:xfrm rot="-54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72"/>
          <p:cNvSpPr>
            <a:spLocks noChangeShapeType="1"/>
          </p:cNvSpPr>
          <p:nvPr/>
        </p:nvSpPr>
        <p:spPr bwMode="auto">
          <a:xfrm rot="-54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Text Box 73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75" name="Text Box 74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76" name="Text Box 75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5877" name="Line 76"/>
          <p:cNvSpPr>
            <a:spLocks noChangeShapeType="1"/>
          </p:cNvSpPr>
          <p:nvPr/>
        </p:nvSpPr>
        <p:spPr bwMode="auto">
          <a:xfrm rot="-54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78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79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Text Box 80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5881" name="Text Box 81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82" name="Text Box 82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83" name="Line 83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84"/>
          <p:cNvSpPr>
            <a:spLocks noChangeShapeType="1"/>
          </p:cNvSpPr>
          <p:nvPr/>
        </p:nvSpPr>
        <p:spPr bwMode="auto">
          <a:xfrm>
            <a:off x="5991225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85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86"/>
          <p:cNvSpPr>
            <a:spLocks noChangeShapeType="1"/>
          </p:cNvSpPr>
          <p:nvPr/>
        </p:nvSpPr>
        <p:spPr bwMode="auto">
          <a:xfrm>
            <a:off x="65166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87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88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89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Text Box 90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91" name="Line 91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Freeform 92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396470 h 353"/>
              <a:gd name="T2" fmla="*/ 1175601 w 1702"/>
              <a:gd name="T3" fmla="*/ 179455 h 353"/>
              <a:gd name="T4" fmla="*/ 3155950 w 1702"/>
              <a:gd name="T5" fmla="*/ 1473200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5893" name="Line 93"/>
          <p:cNvSpPr>
            <a:spLocks noChangeShapeType="1"/>
          </p:cNvSpPr>
          <p:nvPr/>
        </p:nvSpPr>
        <p:spPr bwMode="auto">
          <a:xfrm>
            <a:off x="4495800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5894" name="Text Box 77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5895" name="Text Box 94"/>
          <p:cNvSpPr txBox="1">
            <a:spLocks noChangeArrowheads="1"/>
          </p:cNvSpPr>
          <p:nvPr/>
        </p:nvSpPr>
        <p:spPr bwMode="auto">
          <a:xfrm>
            <a:off x="4806950" y="426720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3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  <p:sp>
        <p:nvSpPr>
          <p:cNvPr id="35896" name="Text Box 95"/>
          <p:cNvSpPr txBox="1">
            <a:spLocks noChangeArrowheads="1"/>
          </p:cNvSpPr>
          <p:nvPr/>
        </p:nvSpPr>
        <p:spPr bwMode="auto">
          <a:xfrm>
            <a:off x="6372225" y="5229225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>
                <a:solidFill>
                  <a:srgbClr val="CC0000"/>
                </a:solidFill>
              </a:rPr>
              <a:t>5</a:t>
            </a:r>
            <a:endParaRPr lang="en-US" altLang="zh-CN" sz="1500">
              <a:solidFill>
                <a:srgbClr val="CC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F0ED3-3064-44D0-8DF3-9016308C85BD}" type="slidenum">
              <a:rPr lang="en-US" altLang="de-DE" sz="1000">
                <a:solidFill>
                  <a:srgbClr val="C0C0C0"/>
                </a:solidFill>
              </a:rPr>
              <a:pPr/>
              <a:t>35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1277937 w 760"/>
              <a:gd name="T1" fmla="*/ 1790700 h 1065"/>
              <a:gd name="T2" fmla="*/ 1277937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7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7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997575" y="2181225"/>
            <a:ext cx="1276350" cy="4556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5992813" y="2182813"/>
            <a:ext cx="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396470 h 353"/>
              <a:gd name="T2" fmla="*/ 1175601 w 1702"/>
              <a:gd name="T3" fmla="*/ 179455 h 353"/>
              <a:gd name="T4" fmla="*/ 3155950 w 1702"/>
              <a:gd name="T5" fmla="*/ 1473200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4495800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5951538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6481763" y="4376738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rot="-54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5991225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6477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 rot="-54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 rot="-54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 rot="-54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 rot="-54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rot="-54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 rot="-54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 rot="-54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rot="-54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6912" name="Line 48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7391400" y="4087813"/>
            <a:ext cx="715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 sz="1900"/>
              <a:t>)</a:t>
            </a:r>
            <a:endParaRPr lang="en-US" altLang="zh-CN" sz="1900">
              <a:ea typeface="宋体" panose="02010600030101010101" pitchFamily="2" charset="-122"/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6916" name="Group 52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36924" name="Rectangle 53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925" name="Rectangle 54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6917" name="Rectangle 55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6918" name="Rectangle 56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6919" name="Group 57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36922" name="Rectangle 58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923" name="Rectangle 59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6920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36921" name="Text Box 63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1: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Construct the shape functions of the blocks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C05C03-295D-4DDE-ACA1-025900F4D759}" type="slidenum">
              <a:rPr lang="en-US" altLang="de-DE" sz="1000">
                <a:solidFill>
                  <a:srgbClr val="C0C0C0"/>
                </a:solidFill>
              </a:rPr>
              <a:pPr/>
              <a:t>36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5729288" y="2190750"/>
            <a:ext cx="1533525" cy="2479675"/>
          </a:xfrm>
          <a:custGeom>
            <a:avLst/>
            <a:gdLst>
              <a:gd name="T0" fmla="*/ 1533525 w 913"/>
              <a:gd name="T1" fmla="*/ 1458237 h 1476"/>
              <a:gd name="T2" fmla="*/ 1533525 w 913"/>
              <a:gd name="T3" fmla="*/ 2479675 h 1476"/>
              <a:gd name="T4" fmla="*/ 510615 w 913"/>
              <a:gd name="T5" fmla="*/ 2479675 h 1476"/>
              <a:gd name="T6" fmla="*/ 510615 w 913"/>
              <a:gd name="T7" fmla="*/ 1984076 h 1476"/>
              <a:gd name="T8" fmla="*/ 0 w 913"/>
              <a:gd name="T9" fmla="*/ 1984076 h 1476"/>
              <a:gd name="T10" fmla="*/ 0 w 913"/>
              <a:gd name="T11" fmla="*/ 0 h 1476"/>
              <a:gd name="T12" fmla="*/ 1533525 w 913"/>
              <a:gd name="T13" fmla="*/ 0 h 1476"/>
              <a:gd name="T14" fmla="*/ 1533525 w 913"/>
              <a:gd name="T15" fmla="*/ 1458237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5735638" y="2192338"/>
            <a:ext cx="1535112" cy="2481262"/>
          </a:xfrm>
          <a:custGeom>
            <a:avLst/>
            <a:gdLst>
              <a:gd name="T0" fmla="*/ 1535112 w 913"/>
              <a:gd name="T1" fmla="*/ 2481262 h 1476"/>
              <a:gd name="T2" fmla="*/ 511144 w 913"/>
              <a:gd name="T3" fmla="*/ 2481262 h 1476"/>
              <a:gd name="T4" fmla="*/ 511144 w 913"/>
              <a:gd name="T5" fmla="*/ 1985346 h 1476"/>
              <a:gd name="T6" fmla="*/ 0 w 913"/>
              <a:gd name="T7" fmla="*/ 1985346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1277937 w 760"/>
              <a:gd name="T1" fmla="*/ 1790700 h 1065"/>
              <a:gd name="T2" fmla="*/ 1277937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7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5992813" y="2627313"/>
            <a:ext cx="1277937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7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997575" y="2181225"/>
            <a:ext cx="1276350" cy="4556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5992813" y="2182813"/>
            <a:ext cx="0" cy="458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722688" y="5154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098800" y="47561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989138" y="515461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608138" y="44688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93738" y="4087813"/>
            <a:ext cx="9874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B</a:t>
            </a:r>
            <a:r>
              <a:rPr lang="de-DE" altLang="de-DE"/>
              <a:t>: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93738" y="2511425"/>
            <a:ext cx="10477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Block </a:t>
            </a:r>
            <a:r>
              <a:rPr lang="de-DE" altLang="de-DE" i="1"/>
              <a:t>A</a:t>
            </a:r>
            <a:r>
              <a:rPr lang="de-DE" altLang="de-DE"/>
              <a:t>: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608138" y="309562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3589338" y="2792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141538" y="22590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827338" y="3308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4572000" y="4687888"/>
            <a:ext cx="1566863" cy="238125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2894013" y="4189413"/>
            <a:ext cx="2808287" cy="127000"/>
          </a:xfrm>
          <a:prstGeom prst="line">
            <a:avLst/>
          </a:prstGeom>
          <a:noFill/>
          <a:ln w="57150">
            <a:solidFill>
              <a:srgbClr val="BFBFB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2743200" y="2409825"/>
            <a:ext cx="3155950" cy="1473200"/>
          </a:xfrm>
          <a:custGeom>
            <a:avLst/>
            <a:gdLst>
              <a:gd name="T0" fmla="*/ 0 w 1702"/>
              <a:gd name="T1" fmla="*/ 396470 h 353"/>
              <a:gd name="T2" fmla="*/ 1175601 w 1702"/>
              <a:gd name="T3" fmla="*/ 179455 h 353"/>
              <a:gd name="T4" fmla="*/ 3155950 w 1702"/>
              <a:gd name="T5" fmla="*/ 1473200 h 3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2" h="353">
                <a:moveTo>
                  <a:pt x="0" y="95"/>
                </a:moveTo>
                <a:cubicBezTo>
                  <a:pt x="175" y="47"/>
                  <a:pt x="350" y="0"/>
                  <a:pt x="634" y="43"/>
                </a:cubicBezTo>
                <a:cubicBezTo>
                  <a:pt x="918" y="86"/>
                  <a:pt x="1310" y="219"/>
                  <a:pt x="1702" y="353"/>
                </a:cubicBezTo>
              </a:path>
            </a:pathLst>
          </a:custGeom>
          <a:noFill/>
          <a:ln w="57150" cap="flat" cmpd="sng">
            <a:solidFill>
              <a:srgbClr val="5F5F5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495800" y="3478213"/>
            <a:ext cx="1905000" cy="8382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5703888" y="4127500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5951538" y="38623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6197600" y="4613275"/>
            <a:ext cx="7778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6481763" y="4376738"/>
            <a:ext cx="77787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rot="-5400000">
            <a:off x="5192713" y="4848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399338" y="448786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5484813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flipH="1">
            <a:off x="5181600" y="2181225"/>
            <a:ext cx="0" cy="3121025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5029200" y="5148263"/>
            <a:ext cx="2971800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7696200" y="5224463"/>
            <a:ext cx="3683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5567363" y="522446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635750" y="52244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5715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5991225" y="5062538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62484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6477000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67833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70119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7240588" y="5073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rot="-5400000">
            <a:off x="5192713" y="4600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 rot="-5400000">
            <a:off x="5182394" y="4352131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 rot="-5400000">
            <a:off x="5192713" y="410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 rot="-5400000">
            <a:off x="5192713" y="38592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4" name="Line 46"/>
          <p:cNvSpPr>
            <a:spLocks noChangeShapeType="1"/>
          </p:cNvSpPr>
          <p:nvPr/>
        </p:nvSpPr>
        <p:spPr bwMode="auto">
          <a:xfrm rot="-5400000">
            <a:off x="5192713" y="360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5" name="Line 47"/>
          <p:cNvSpPr>
            <a:spLocks noChangeShapeType="1"/>
          </p:cNvSpPr>
          <p:nvPr/>
        </p:nvSpPr>
        <p:spPr bwMode="auto">
          <a:xfrm rot="-5400000">
            <a:off x="5192713" y="3362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 rot="-5400000">
            <a:off x="5192713" y="31162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4806950" y="452120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4800600" y="40116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4800600" y="2174875"/>
            <a:ext cx="328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 rot="-5400000">
            <a:off x="5182394" y="2867819"/>
            <a:ext cx="0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6102350" y="52324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4800600" y="35369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>
            <a:off x="7469188" y="508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7391400" y="4113213"/>
            <a:ext cx="7064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1908175" y="2551113"/>
            <a:ext cx="766763" cy="127793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3405188" y="4645025"/>
            <a:ext cx="1022350" cy="509588"/>
            <a:chOff x="4512" y="2010"/>
            <a:chExt cx="609" cy="304"/>
          </a:xfrm>
        </p:grpSpPr>
        <p:sp>
          <p:nvSpPr>
            <p:cNvPr id="37955" name="Rectangle 60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6" name="Rectangle 61"/>
            <p:cNvSpPr>
              <a:spLocks noChangeArrowheads="1"/>
            </p:cNvSpPr>
            <p:nvPr/>
          </p:nvSpPr>
          <p:spPr bwMode="auto">
            <a:xfrm>
              <a:off x="4512" y="2010"/>
              <a:ext cx="609" cy="30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7948" name="Rectangle 62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solidFill>
            <a:srgbClr val="C0C0C0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7949" name="Rectangle 63"/>
          <p:cNvSpPr>
            <a:spLocks noChangeArrowheads="1"/>
          </p:cNvSpPr>
          <p:nvPr/>
        </p:nvSpPr>
        <p:spPr bwMode="auto">
          <a:xfrm rot="5400000">
            <a:off x="1658144" y="4388644"/>
            <a:ext cx="1022350" cy="5095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37950" name="Group 64"/>
          <p:cNvGrpSpPr>
            <a:grpSpLocks/>
          </p:cNvGrpSpPr>
          <p:nvPr/>
        </p:nvGrpSpPr>
        <p:grpSpPr bwMode="auto">
          <a:xfrm rot="5400000">
            <a:off x="3387725" y="2836863"/>
            <a:ext cx="766763" cy="1277937"/>
            <a:chOff x="4512" y="1250"/>
            <a:chExt cx="456" cy="760"/>
          </a:xfrm>
        </p:grpSpPr>
        <p:sp>
          <p:nvSpPr>
            <p:cNvPr id="37953" name="Rectangle 65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7954" name="Rectangle 66"/>
            <p:cNvSpPr>
              <a:spLocks noChangeArrowheads="1"/>
            </p:cNvSpPr>
            <p:nvPr/>
          </p:nvSpPr>
          <p:spPr bwMode="auto">
            <a:xfrm>
              <a:off x="4512" y="1250"/>
              <a:ext cx="456" cy="76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7951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37952" name="Text Box 70"/>
          <p:cNvSpPr txBox="1">
            <a:spLocks noChangeArrowheads="1"/>
          </p:cNvSpPr>
          <p:nvPr/>
        </p:nvSpPr>
        <p:spPr bwMode="auto">
          <a:xfrm>
            <a:off x="755650" y="1284288"/>
            <a:ext cx="57610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1: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Construct the shape functions of the blocks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7596C-03C9-4480-BD51-E3589196DD20}" type="slidenum">
              <a:rPr lang="en-US" altLang="de-DE" sz="1000">
                <a:solidFill>
                  <a:srgbClr val="C0C0C0"/>
                </a:solidFill>
              </a:rPr>
              <a:pPr/>
              <a:t>37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83012" name="Freeform 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3013" name="Freeform 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14" name="Freeform 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3015" name="Freeform 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16" name="Rectangle 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3017" name="Line 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18" name="Oval 1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3019" name="Oval 1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3020" name="Oval 1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3021" name="Oval 1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3022" name="AutoShape 14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3023" name="Line 15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24" name="Line 16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83028" name="Line 20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29" name="Line 21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0" name="Line 22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1" name="Line 23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2" name="Line 24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3" name="Line 25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4" name="Line 26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5" name="Line 27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6" name="Line 28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7" name="Line 29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8" name="Line 30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39" name="Line 31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40" name="Line 32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41" name="Line 33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42" name="Text Box 34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83043" name="Text Box 35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83044" name="Text Box 36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683045" name="Line 37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46" name="Text Box 38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83047" name="Text Box 39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83048" name="Line 40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49" name="Line 41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50" name="Line 42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3051" name="Text Box 43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83052" name="Text Box 44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83053" name="Text Box 45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8957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38958" name="Text Box 49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2: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Determine the shape function of the top-level floorplan (vertical)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8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8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8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8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8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8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8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8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8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8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8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8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8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6" grpId="0" animBg="1"/>
      <p:bldP spid="683018" grpId="0" animBg="1"/>
      <p:bldP spid="683019" grpId="0" animBg="1"/>
      <p:bldP spid="683020" grpId="0" animBg="1"/>
      <p:bldP spid="683021" grpId="0" animBg="1"/>
      <p:bldP spid="683022" grpId="0" animBg="1"/>
      <p:bldP spid="683025" grpId="0"/>
      <p:bldP spid="683026" grpId="0"/>
      <p:bldP spid="683027" grpId="0"/>
      <p:bldP spid="683042" grpId="0"/>
      <p:bldP spid="683043" grpId="0"/>
      <p:bldP spid="683044" grpId="0"/>
      <p:bldP spid="683046" grpId="0"/>
      <p:bldP spid="683047" grpId="0"/>
      <p:bldP spid="683051" grpId="0"/>
      <p:bldP spid="683052" grpId="0"/>
      <p:bldP spid="6830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D5FBA6-CF5A-44C8-86F4-56ED65F61FE7}" type="slidenum">
              <a:rPr lang="en-US" altLang="de-DE" sz="1000">
                <a:solidFill>
                  <a:srgbClr val="C0C0C0"/>
                </a:solidFill>
              </a:rPr>
              <a:pPr/>
              <a:t>38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25463" y="1225550"/>
            <a:ext cx="8234362" cy="49418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43" name="Freeform 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52" name="Freeform 16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975683 h 756"/>
              <a:gd name="T2" fmla="*/ 125313 w 143"/>
              <a:gd name="T3" fmla="*/ 853386 h 756"/>
              <a:gd name="T4" fmla="*/ 41464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55" name="Freeform 19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Freeform 20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366713 h 272"/>
              <a:gd name="T2" fmla="*/ 61912 w 46"/>
              <a:gd name="T3" fmla="*/ 18335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Freeform 22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39982" name="Line 46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39990" name="Text Box 54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39991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39992" name="Text Box 58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2: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Determine the shape function of the top-level floorplan (vertical)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C7BB70-C3E6-49CA-ADA4-FFC59EEF0789}" type="slidenum">
              <a:rPr lang="en-US" altLang="de-DE" sz="1000">
                <a:solidFill>
                  <a:srgbClr val="C0C0C0"/>
                </a:solidFill>
              </a:rPr>
              <a:pPr/>
              <a:t>39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9" name="Freeform 9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0" name="Freeform 10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975683 h 756"/>
              <a:gd name="T2" fmla="*/ 125313 w 143"/>
              <a:gd name="T3" fmla="*/ 853386 h 756"/>
              <a:gd name="T4" fmla="*/ 41464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2" name="Oval 22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84" name="Freeform 24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366713 h 272"/>
              <a:gd name="T2" fmla="*/ 61912 w 46"/>
              <a:gd name="T3" fmla="*/ 18335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88" name="AutoShape 28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4" name="Line 54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20" name="Text Box 60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6" name="Line 66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7" name="Line 67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8" name="Line 68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9" name="Line 69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0" name="Line 70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1" name="Line 71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2" name="Line 72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3" name="Line 73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4" name="Line 74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5" name="Text Box 75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36" name="Text Box 76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37" name="Text Box 77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1038" name="Line 78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9" name="Text Box 79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40" name="Text Box 80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41" name="Line 81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42" name="Line 82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43" name="Line 83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44" name="Text Box 84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045" name="Text Box 85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046" name="Text Box 86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047" name="Text Box 87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048" name="Text Box 88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1049" name="Rectangle 89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0" name="Rectangle 90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1" name="Rectangle 91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2" name="Oval 92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3" name="Oval 93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4" name="Line 94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55" name="Oval 95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6" name="Text Box 96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1058" name="AutoShape 99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1060" name="Text Box 102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2: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Determine the shape function of the top-level floorplan (vertical)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85436B-00FA-4627-80C7-C3C732EE0409}" type="slidenum">
              <a:rPr lang="en-US" altLang="de-DE" sz="1000">
                <a:solidFill>
                  <a:srgbClr val="C0C0C0"/>
                </a:solidFill>
              </a:rPr>
              <a:pPr/>
              <a:t>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3.1	Introduction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124" name="AutoShape 316"/>
          <p:cNvSpPr>
            <a:spLocks noChangeArrowheads="1"/>
          </p:cNvSpPr>
          <p:nvPr/>
        </p:nvSpPr>
        <p:spPr bwMode="auto">
          <a:xfrm>
            <a:off x="1724025" y="3068638"/>
            <a:ext cx="1911350" cy="1344612"/>
          </a:xfrm>
          <a:prstGeom prst="rightArrow">
            <a:avLst>
              <a:gd name="adj1" fmla="val 50102"/>
              <a:gd name="adj2" fmla="val 38150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317"/>
          <p:cNvSpPr>
            <a:spLocks noChangeArrowheads="1"/>
          </p:cNvSpPr>
          <p:nvPr/>
        </p:nvSpPr>
        <p:spPr bwMode="auto">
          <a:xfrm>
            <a:off x="3678238" y="2111375"/>
            <a:ext cx="4933950" cy="31813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6" name="Rectangle 318"/>
          <p:cNvSpPr>
            <a:spLocks noChangeArrowheads="1"/>
          </p:cNvSpPr>
          <p:nvPr/>
        </p:nvSpPr>
        <p:spPr bwMode="auto">
          <a:xfrm>
            <a:off x="4343400" y="2497138"/>
            <a:ext cx="1265238" cy="8429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7" name="Rectangle 319"/>
          <p:cNvSpPr>
            <a:spLocks noChangeArrowheads="1"/>
          </p:cNvSpPr>
          <p:nvPr/>
        </p:nvSpPr>
        <p:spPr bwMode="auto">
          <a:xfrm>
            <a:off x="7232650" y="2617788"/>
            <a:ext cx="785813" cy="49688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8" name="Rectangle 320"/>
          <p:cNvSpPr>
            <a:spLocks noChangeArrowheads="1"/>
          </p:cNvSpPr>
          <p:nvPr/>
        </p:nvSpPr>
        <p:spPr bwMode="auto">
          <a:xfrm>
            <a:off x="6872288" y="3340100"/>
            <a:ext cx="1143000" cy="55562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9" name="Rectangle 321"/>
          <p:cNvSpPr>
            <a:spLocks noChangeArrowheads="1"/>
          </p:cNvSpPr>
          <p:nvPr/>
        </p:nvSpPr>
        <p:spPr bwMode="auto">
          <a:xfrm>
            <a:off x="4343400" y="3641725"/>
            <a:ext cx="541338" cy="1082675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30" name="Rectangle 322"/>
          <p:cNvSpPr>
            <a:spLocks noChangeArrowheads="1"/>
          </p:cNvSpPr>
          <p:nvPr/>
        </p:nvSpPr>
        <p:spPr bwMode="auto">
          <a:xfrm>
            <a:off x="6022975" y="4122738"/>
            <a:ext cx="1995488" cy="60166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31" name="Rectangle 323"/>
          <p:cNvSpPr>
            <a:spLocks noChangeArrowheads="1"/>
          </p:cNvSpPr>
          <p:nvPr/>
        </p:nvSpPr>
        <p:spPr bwMode="auto">
          <a:xfrm>
            <a:off x="3800475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32" name="Rectangle 324"/>
          <p:cNvSpPr>
            <a:spLocks noChangeArrowheads="1"/>
          </p:cNvSpPr>
          <p:nvPr/>
        </p:nvSpPr>
        <p:spPr bwMode="auto">
          <a:xfrm>
            <a:off x="8318500" y="2678113"/>
            <a:ext cx="180975" cy="17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33" name="Rectangle 325"/>
          <p:cNvSpPr>
            <a:spLocks noChangeArrowheads="1"/>
          </p:cNvSpPr>
          <p:nvPr/>
        </p:nvSpPr>
        <p:spPr bwMode="auto">
          <a:xfrm>
            <a:off x="8318500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34" name="Rectangle 326"/>
          <p:cNvSpPr>
            <a:spLocks noChangeArrowheads="1"/>
          </p:cNvSpPr>
          <p:nvPr/>
        </p:nvSpPr>
        <p:spPr bwMode="auto">
          <a:xfrm>
            <a:off x="8318500" y="4543425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135" name="Group 327"/>
          <p:cNvGrpSpPr>
            <a:grpSpLocks/>
          </p:cNvGrpSpPr>
          <p:nvPr/>
        </p:nvGrpSpPr>
        <p:grpSpPr bwMode="auto">
          <a:xfrm rot="-5400000">
            <a:off x="6239669" y="1262857"/>
            <a:ext cx="180975" cy="2046287"/>
            <a:chOff x="340" y="1570"/>
            <a:chExt cx="136" cy="1542"/>
          </a:xfrm>
        </p:grpSpPr>
        <p:sp>
          <p:nvSpPr>
            <p:cNvPr id="5208" name="Rectangle 328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209" name="Rectangle 329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210" name="Rectangle 330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136" name="Text Box 331"/>
          <p:cNvSpPr txBox="1">
            <a:spLocks noChangeArrowheads="1"/>
          </p:cNvSpPr>
          <p:nvPr/>
        </p:nvSpPr>
        <p:spPr bwMode="auto">
          <a:xfrm>
            <a:off x="3619500" y="331946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GND</a:t>
            </a:r>
          </a:p>
        </p:txBody>
      </p:sp>
      <p:sp>
        <p:nvSpPr>
          <p:cNvPr id="5137" name="Text Box 332"/>
          <p:cNvSpPr txBox="1">
            <a:spLocks noChangeArrowheads="1"/>
          </p:cNvSpPr>
          <p:nvPr/>
        </p:nvSpPr>
        <p:spPr bwMode="auto">
          <a:xfrm>
            <a:off x="8064500" y="3309938"/>
            <a:ext cx="61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 i="1"/>
              <a:t>VDD</a:t>
            </a:r>
          </a:p>
        </p:txBody>
      </p:sp>
      <p:sp>
        <p:nvSpPr>
          <p:cNvPr id="5138" name="Line 333"/>
          <p:cNvSpPr>
            <a:spLocks noChangeShapeType="1"/>
          </p:cNvSpPr>
          <p:nvPr/>
        </p:nvSpPr>
        <p:spPr bwMode="auto">
          <a:xfrm>
            <a:off x="4222750" y="3521075"/>
            <a:ext cx="2649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9" name="Line 334"/>
          <p:cNvSpPr>
            <a:spLocks noChangeShapeType="1"/>
          </p:cNvSpPr>
          <p:nvPr/>
        </p:nvSpPr>
        <p:spPr bwMode="auto">
          <a:xfrm>
            <a:off x="6208713" y="3521075"/>
            <a:ext cx="0" cy="60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40" name="Line 335"/>
          <p:cNvSpPr>
            <a:spLocks noChangeShapeType="1"/>
          </p:cNvSpPr>
          <p:nvPr/>
        </p:nvSpPr>
        <p:spPr bwMode="auto">
          <a:xfrm>
            <a:off x="8042275" y="2867025"/>
            <a:ext cx="120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141" name="Group 336"/>
          <p:cNvGrpSpPr>
            <a:grpSpLocks/>
          </p:cNvGrpSpPr>
          <p:nvPr/>
        </p:nvGrpSpPr>
        <p:grpSpPr bwMode="auto">
          <a:xfrm>
            <a:off x="1050925" y="4652963"/>
            <a:ext cx="1503363" cy="1355725"/>
            <a:chOff x="441" y="2560"/>
            <a:chExt cx="933" cy="841"/>
          </a:xfrm>
        </p:grpSpPr>
        <p:grpSp>
          <p:nvGrpSpPr>
            <p:cNvPr id="5203" name="Group 337"/>
            <p:cNvGrpSpPr>
              <a:grpSpLocks/>
            </p:cNvGrpSpPr>
            <p:nvPr/>
          </p:nvGrpSpPr>
          <p:grpSpPr bwMode="auto">
            <a:xfrm>
              <a:off x="441" y="2560"/>
              <a:ext cx="933" cy="841"/>
              <a:chOff x="441" y="2560"/>
              <a:chExt cx="933" cy="841"/>
            </a:xfrm>
          </p:grpSpPr>
          <p:sp>
            <p:nvSpPr>
              <p:cNvPr id="5205" name="AutoShape 338"/>
              <p:cNvSpPr>
                <a:spLocks noChangeArrowheads="1"/>
              </p:cNvSpPr>
              <p:nvPr/>
            </p:nvSpPr>
            <p:spPr bwMode="auto">
              <a:xfrm>
                <a:off x="464" y="2560"/>
                <a:ext cx="910" cy="628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5206" name="Rectangle 339"/>
              <p:cNvSpPr>
                <a:spLocks noChangeArrowheads="1"/>
              </p:cNvSpPr>
              <p:nvPr/>
            </p:nvSpPr>
            <p:spPr bwMode="auto">
              <a:xfrm>
                <a:off x="441" y="3155"/>
                <a:ext cx="286" cy="246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207" name="Oval 340"/>
              <p:cNvSpPr>
                <a:spLocks noChangeArrowheads="1"/>
              </p:cNvSpPr>
              <p:nvPr/>
            </p:nvSpPr>
            <p:spPr bwMode="auto">
              <a:xfrm>
                <a:off x="530" y="3128"/>
                <a:ext cx="135" cy="56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5204" name="Text Box 341"/>
            <p:cNvSpPr txBox="1">
              <a:spLocks noChangeArrowheads="1"/>
            </p:cNvSpPr>
            <p:nvPr/>
          </p:nvSpPr>
          <p:spPr bwMode="auto">
            <a:xfrm>
              <a:off x="483" y="2722"/>
              <a:ext cx="847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anose="02010600030101010101" pitchFamily="2" charset="-122"/>
                </a:rPr>
                <a:t>Module </a:t>
              </a:r>
              <a:r>
                <a:rPr lang="en-US" altLang="zh-CN" sz="1600" i="1">
                  <a:ea typeface="宋体" panose="02010600030101010101" pitchFamily="2" charset="-122"/>
                </a:rPr>
                <a:t>e</a:t>
              </a:r>
            </a:p>
          </p:txBody>
        </p:sp>
      </p:grpSp>
      <p:sp>
        <p:nvSpPr>
          <p:cNvPr id="5142" name="Rectangle 342"/>
          <p:cNvSpPr>
            <a:spLocks noChangeArrowheads="1"/>
          </p:cNvSpPr>
          <p:nvPr/>
        </p:nvSpPr>
        <p:spPr bwMode="auto">
          <a:xfrm>
            <a:off x="4835525" y="3743325"/>
            <a:ext cx="107950" cy="106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43" name="Rectangle 343"/>
          <p:cNvSpPr>
            <a:spLocks noChangeArrowheads="1"/>
          </p:cNvSpPr>
          <p:nvPr/>
        </p:nvSpPr>
        <p:spPr bwMode="auto">
          <a:xfrm>
            <a:off x="4937125" y="3275013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44" name="Rectangle 344"/>
          <p:cNvSpPr>
            <a:spLocks noChangeArrowheads="1"/>
          </p:cNvSpPr>
          <p:nvPr/>
        </p:nvSpPr>
        <p:spPr bwMode="auto">
          <a:xfrm>
            <a:off x="5567363" y="3132138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45" name="Rectangle 345"/>
          <p:cNvSpPr>
            <a:spLocks noChangeArrowheads="1"/>
          </p:cNvSpPr>
          <p:nvPr/>
        </p:nvSpPr>
        <p:spPr bwMode="auto">
          <a:xfrm>
            <a:off x="6827838" y="366395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46" name="Rectangle 346"/>
          <p:cNvSpPr>
            <a:spLocks noChangeArrowheads="1"/>
          </p:cNvSpPr>
          <p:nvPr/>
        </p:nvSpPr>
        <p:spPr bwMode="auto">
          <a:xfrm>
            <a:off x="7567613" y="3057525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47" name="Rectangle 347"/>
          <p:cNvSpPr>
            <a:spLocks noChangeArrowheads="1"/>
          </p:cNvSpPr>
          <p:nvPr/>
        </p:nvSpPr>
        <p:spPr bwMode="auto">
          <a:xfrm>
            <a:off x="6881813" y="406400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48" name="Rectangle 348"/>
          <p:cNvSpPr>
            <a:spLocks noChangeArrowheads="1"/>
          </p:cNvSpPr>
          <p:nvPr/>
        </p:nvSpPr>
        <p:spPr bwMode="auto">
          <a:xfrm>
            <a:off x="5973763" y="4411663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49" name="Line 349"/>
          <p:cNvSpPr>
            <a:spLocks noChangeShapeType="1"/>
          </p:cNvSpPr>
          <p:nvPr/>
        </p:nvSpPr>
        <p:spPr bwMode="auto">
          <a:xfrm flipH="1">
            <a:off x="5399088" y="1847850"/>
            <a:ext cx="936625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0" name="Line 350"/>
          <p:cNvSpPr>
            <a:spLocks noChangeShapeType="1"/>
          </p:cNvSpPr>
          <p:nvPr/>
        </p:nvSpPr>
        <p:spPr bwMode="auto">
          <a:xfrm>
            <a:off x="6332538" y="184150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1" name="Line 351"/>
          <p:cNvSpPr>
            <a:spLocks noChangeShapeType="1"/>
          </p:cNvSpPr>
          <p:nvPr/>
        </p:nvSpPr>
        <p:spPr bwMode="auto">
          <a:xfrm>
            <a:off x="6342063" y="1847850"/>
            <a:ext cx="912812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2" name="Text Box 352"/>
          <p:cNvSpPr txBox="1">
            <a:spLocks noChangeArrowheads="1"/>
          </p:cNvSpPr>
          <p:nvPr/>
        </p:nvSpPr>
        <p:spPr bwMode="auto">
          <a:xfrm>
            <a:off x="5692775" y="1557338"/>
            <a:ext cx="1370013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I/O Pads</a:t>
            </a:r>
          </a:p>
        </p:txBody>
      </p:sp>
      <p:sp>
        <p:nvSpPr>
          <p:cNvPr id="5153" name="Text Box 353"/>
          <p:cNvSpPr txBox="1">
            <a:spLocks noChangeArrowheads="1"/>
          </p:cNvSpPr>
          <p:nvPr/>
        </p:nvSpPr>
        <p:spPr bwMode="auto">
          <a:xfrm>
            <a:off x="4943475" y="3600450"/>
            <a:ext cx="1306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Block Pins</a:t>
            </a:r>
          </a:p>
        </p:txBody>
      </p:sp>
      <p:sp>
        <p:nvSpPr>
          <p:cNvPr id="5154" name="Line 354"/>
          <p:cNvSpPr>
            <a:spLocks noChangeShapeType="1"/>
          </p:cNvSpPr>
          <p:nvPr/>
        </p:nvSpPr>
        <p:spPr bwMode="auto">
          <a:xfrm flipV="1">
            <a:off x="4446588" y="4875213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5" name="Line 355"/>
          <p:cNvSpPr>
            <a:spLocks noChangeShapeType="1"/>
          </p:cNvSpPr>
          <p:nvPr/>
        </p:nvSpPr>
        <p:spPr bwMode="auto">
          <a:xfrm flipV="1">
            <a:off x="4456113" y="4294188"/>
            <a:ext cx="754062" cy="127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56" name="Text Box 357"/>
          <p:cNvSpPr txBox="1">
            <a:spLocks noChangeArrowheads="1"/>
          </p:cNvSpPr>
          <p:nvPr/>
        </p:nvSpPr>
        <p:spPr bwMode="auto">
          <a:xfrm>
            <a:off x="4410075" y="2719388"/>
            <a:ext cx="106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Block </a:t>
            </a:r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5157" name="Text Box 358"/>
          <p:cNvSpPr txBox="1">
            <a:spLocks noChangeArrowheads="1"/>
          </p:cNvSpPr>
          <p:nvPr/>
        </p:nvSpPr>
        <p:spPr bwMode="auto">
          <a:xfrm>
            <a:off x="4232275" y="3908425"/>
            <a:ext cx="766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Block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5158" name="Text Box 359"/>
          <p:cNvSpPr txBox="1">
            <a:spLocks noChangeArrowheads="1"/>
          </p:cNvSpPr>
          <p:nvPr/>
        </p:nvSpPr>
        <p:spPr bwMode="auto">
          <a:xfrm>
            <a:off x="6913563" y="3435350"/>
            <a:ext cx="1068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Block </a:t>
            </a:r>
            <a:r>
              <a:rPr lang="en-US" altLang="zh-CN" sz="1600" i="1"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5159" name="Text Box 360"/>
          <p:cNvSpPr txBox="1">
            <a:spLocks noChangeArrowheads="1"/>
          </p:cNvSpPr>
          <p:nvPr/>
        </p:nvSpPr>
        <p:spPr bwMode="auto">
          <a:xfrm>
            <a:off x="6499225" y="4243388"/>
            <a:ext cx="1077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Block </a:t>
            </a:r>
            <a:r>
              <a:rPr lang="en-US" altLang="zh-CN" sz="1600" i="1"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5160" name="Line 361"/>
          <p:cNvSpPr>
            <a:spLocks noChangeShapeType="1"/>
          </p:cNvSpPr>
          <p:nvPr/>
        </p:nvSpPr>
        <p:spPr bwMode="auto">
          <a:xfrm>
            <a:off x="7720013" y="181292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61" name="Text Box 362"/>
          <p:cNvSpPr txBox="1">
            <a:spLocks noChangeArrowheads="1"/>
          </p:cNvSpPr>
          <p:nvPr/>
        </p:nvSpPr>
        <p:spPr bwMode="auto">
          <a:xfrm>
            <a:off x="7124700" y="1557338"/>
            <a:ext cx="1285875" cy="3365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Floorplan</a:t>
            </a:r>
          </a:p>
        </p:txBody>
      </p:sp>
      <p:grpSp>
        <p:nvGrpSpPr>
          <p:cNvPr id="5162" name="Group 363"/>
          <p:cNvGrpSpPr>
            <a:grpSpLocks/>
          </p:cNvGrpSpPr>
          <p:nvPr/>
        </p:nvGrpSpPr>
        <p:grpSpPr bwMode="auto">
          <a:xfrm>
            <a:off x="504825" y="3940175"/>
            <a:ext cx="1227138" cy="1116013"/>
            <a:chOff x="258" y="2057"/>
            <a:chExt cx="665" cy="603"/>
          </a:xfrm>
        </p:grpSpPr>
        <p:sp>
          <p:nvSpPr>
            <p:cNvPr id="5200" name="AutoShape 364"/>
            <p:cNvSpPr>
              <a:spLocks noChangeArrowheads="1"/>
            </p:cNvSpPr>
            <p:nvPr/>
          </p:nvSpPr>
          <p:spPr bwMode="auto">
            <a:xfrm>
              <a:off x="274" y="2057"/>
              <a:ext cx="649" cy="447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 sz="1600">
                <a:ea typeface="宋体" panose="02010600030101010101" pitchFamily="2" charset="-122"/>
              </a:endParaRPr>
            </a:p>
          </p:txBody>
        </p:sp>
        <p:sp>
          <p:nvSpPr>
            <p:cNvPr id="5201" name="Rectangle 365"/>
            <p:cNvSpPr>
              <a:spLocks noChangeArrowheads="1"/>
            </p:cNvSpPr>
            <p:nvPr/>
          </p:nvSpPr>
          <p:spPr bwMode="auto">
            <a:xfrm>
              <a:off x="258" y="2484"/>
              <a:ext cx="204" cy="176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202" name="Oval 366"/>
            <p:cNvSpPr>
              <a:spLocks noChangeArrowheads="1"/>
            </p:cNvSpPr>
            <p:nvPr/>
          </p:nvSpPr>
          <p:spPr bwMode="auto">
            <a:xfrm>
              <a:off x="315" y="2460"/>
              <a:ext cx="96" cy="39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163" name="Text Box 367"/>
          <p:cNvSpPr txBox="1">
            <a:spLocks noChangeArrowheads="1"/>
          </p:cNvSpPr>
          <p:nvPr/>
        </p:nvSpPr>
        <p:spPr bwMode="auto">
          <a:xfrm>
            <a:off x="539750" y="4095750"/>
            <a:ext cx="1184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Module </a:t>
            </a:r>
            <a:r>
              <a:rPr lang="en-US" altLang="zh-CN" sz="1600" i="1">
                <a:ea typeface="宋体" panose="02010600030101010101" pitchFamily="2" charset="-122"/>
              </a:rPr>
              <a:t>d</a:t>
            </a:r>
          </a:p>
        </p:txBody>
      </p:sp>
      <p:grpSp>
        <p:nvGrpSpPr>
          <p:cNvPr id="5164" name="Group 368"/>
          <p:cNvGrpSpPr>
            <a:grpSpLocks/>
          </p:cNvGrpSpPr>
          <p:nvPr/>
        </p:nvGrpSpPr>
        <p:grpSpPr bwMode="auto">
          <a:xfrm>
            <a:off x="468313" y="2852738"/>
            <a:ext cx="1270000" cy="1062037"/>
            <a:chOff x="80" y="1448"/>
            <a:chExt cx="788" cy="659"/>
          </a:xfrm>
        </p:grpSpPr>
        <p:grpSp>
          <p:nvGrpSpPr>
            <p:cNvPr id="5195" name="Group 369"/>
            <p:cNvGrpSpPr>
              <a:grpSpLocks/>
            </p:cNvGrpSpPr>
            <p:nvPr/>
          </p:nvGrpSpPr>
          <p:grpSpPr bwMode="auto">
            <a:xfrm>
              <a:off x="83" y="1448"/>
              <a:ext cx="734" cy="659"/>
              <a:chOff x="83" y="1448"/>
              <a:chExt cx="734" cy="659"/>
            </a:xfrm>
          </p:grpSpPr>
          <p:sp>
            <p:nvSpPr>
              <p:cNvPr id="5197" name="AutoShape 370"/>
              <p:cNvSpPr>
                <a:spLocks noChangeArrowheads="1"/>
              </p:cNvSpPr>
              <p:nvPr/>
            </p:nvSpPr>
            <p:spPr bwMode="auto">
              <a:xfrm>
                <a:off x="104" y="1448"/>
                <a:ext cx="713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5198" name="Rectangle 371"/>
              <p:cNvSpPr>
                <a:spLocks noChangeArrowheads="1"/>
              </p:cNvSpPr>
              <p:nvPr/>
            </p:nvSpPr>
            <p:spPr bwMode="auto">
              <a:xfrm>
                <a:off x="83" y="1914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199" name="Oval 372"/>
              <p:cNvSpPr>
                <a:spLocks noChangeArrowheads="1"/>
              </p:cNvSpPr>
              <p:nvPr/>
            </p:nvSpPr>
            <p:spPr bwMode="auto">
              <a:xfrm>
                <a:off x="143" y="1886"/>
                <a:ext cx="96" cy="39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5196" name="Text Box 373"/>
            <p:cNvSpPr txBox="1">
              <a:spLocks noChangeArrowheads="1"/>
            </p:cNvSpPr>
            <p:nvPr/>
          </p:nvSpPr>
          <p:spPr bwMode="auto">
            <a:xfrm>
              <a:off x="80" y="1546"/>
              <a:ext cx="78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anose="02010600030101010101" pitchFamily="2" charset="-122"/>
                </a:rPr>
                <a:t>Module </a:t>
              </a:r>
              <a:r>
                <a:rPr lang="en-US" altLang="zh-CN" sz="1600" i="1">
                  <a:ea typeface="宋体" panose="02010600030101010101" pitchFamily="2" charset="-122"/>
                </a:rPr>
                <a:t>c</a:t>
              </a:r>
            </a:p>
          </p:txBody>
        </p:sp>
      </p:grpSp>
      <p:grpSp>
        <p:nvGrpSpPr>
          <p:cNvPr id="5165" name="Group 374"/>
          <p:cNvGrpSpPr>
            <a:grpSpLocks/>
          </p:cNvGrpSpPr>
          <p:nvPr/>
        </p:nvGrpSpPr>
        <p:grpSpPr bwMode="auto">
          <a:xfrm>
            <a:off x="1757363" y="2266950"/>
            <a:ext cx="1220787" cy="1065213"/>
            <a:chOff x="880" y="967"/>
            <a:chExt cx="757" cy="661"/>
          </a:xfrm>
        </p:grpSpPr>
        <p:grpSp>
          <p:nvGrpSpPr>
            <p:cNvPr id="5190" name="Group 375"/>
            <p:cNvGrpSpPr>
              <a:grpSpLocks/>
            </p:cNvGrpSpPr>
            <p:nvPr/>
          </p:nvGrpSpPr>
          <p:grpSpPr bwMode="auto">
            <a:xfrm>
              <a:off x="880" y="967"/>
              <a:ext cx="730" cy="661"/>
              <a:chOff x="880" y="967"/>
              <a:chExt cx="730" cy="661"/>
            </a:xfrm>
          </p:grpSpPr>
          <p:sp>
            <p:nvSpPr>
              <p:cNvPr id="5192" name="AutoShape 376"/>
              <p:cNvSpPr>
                <a:spLocks noChangeArrowheads="1"/>
              </p:cNvSpPr>
              <p:nvPr/>
            </p:nvSpPr>
            <p:spPr bwMode="auto">
              <a:xfrm>
                <a:off x="898" y="967"/>
                <a:ext cx="712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 sz="1600">
                  <a:ea typeface="宋体" panose="02010600030101010101" pitchFamily="2" charset="-122"/>
                </a:endParaRPr>
              </a:p>
            </p:txBody>
          </p:sp>
          <p:sp>
            <p:nvSpPr>
              <p:cNvPr id="5193" name="Rectangle 377"/>
              <p:cNvSpPr>
                <a:spLocks noChangeArrowheads="1"/>
              </p:cNvSpPr>
              <p:nvPr/>
            </p:nvSpPr>
            <p:spPr bwMode="auto">
              <a:xfrm>
                <a:off x="880" y="1435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194" name="Oval 378"/>
              <p:cNvSpPr>
                <a:spLocks noChangeArrowheads="1"/>
              </p:cNvSpPr>
              <p:nvPr/>
            </p:nvSpPr>
            <p:spPr bwMode="auto">
              <a:xfrm>
                <a:off x="949" y="1412"/>
                <a:ext cx="105" cy="43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5191" name="Text Box 379"/>
            <p:cNvSpPr txBox="1">
              <a:spLocks noChangeArrowheads="1"/>
            </p:cNvSpPr>
            <p:nvPr/>
          </p:nvSpPr>
          <p:spPr bwMode="auto">
            <a:xfrm>
              <a:off x="905" y="1058"/>
              <a:ext cx="73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panose="02010600030101010101" pitchFamily="2" charset="-122"/>
                </a:rPr>
                <a:t>Module </a:t>
              </a:r>
              <a:r>
                <a:rPr lang="en-US" altLang="zh-CN" sz="1600" i="1">
                  <a:ea typeface="宋体" panose="02010600030101010101" pitchFamily="2" charset="-122"/>
                </a:rPr>
                <a:t>b</a:t>
              </a:r>
            </a:p>
          </p:txBody>
        </p:sp>
      </p:grpSp>
      <p:grpSp>
        <p:nvGrpSpPr>
          <p:cNvPr id="5166" name="Group 405"/>
          <p:cNvGrpSpPr>
            <a:grpSpLocks/>
          </p:cNvGrpSpPr>
          <p:nvPr/>
        </p:nvGrpSpPr>
        <p:grpSpPr bwMode="auto">
          <a:xfrm>
            <a:off x="712788" y="1662113"/>
            <a:ext cx="1149350" cy="793750"/>
            <a:chOff x="449" y="1047"/>
            <a:chExt cx="724" cy="500"/>
          </a:xfrm>
        </p:grpSpPr>
        <p:sp>
          <p:nvSpPr>
            <p:cNvPr id="5188" name="AutoShape 381"/>
            <p:cNvSpPr>
              <a:spLocks noChangeArrowheads="1"/>
            </p:cNvSpPr>
            <p:nvPr/>
          </p:nvSpPr>
          <p:spPr bwMode="auto">
            <a:xfrm>
              <a:off x="449" y="1047"/>
              <a:ext cx="724" cy="50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 sz="1600">
                <a:ea typeface="宋体" panose="02010600030101010101" pitchFamily="2" charset="-122"/>
              </a:endParaRPr>
            </a:p>
          </p:txBody>
        </p:sp>
        <p:sp>
          <p:nvSpPr>
            <p:cNvPr id="5189" name="Oval 383"/>
            <p:cNvSpPr>
              <a:spLocks noChangeArrowheads="1"/>
            </p:cNvSpPr>
            <p:nvPr/>
          </p:nvSpPr>
          <p:spPr bwMode="auto">
            <a:xfrm>
              <a:off x="489" y="1496"/>
              <a:ext cx="107" cy="44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167" name="Text Box 384"/>
          <p:cNvSpPr txBox="1">
            <a:spLocks noChangeArrowheads="1"/>
          </p:cNvSpPr>
          <p:nvPr/>
        </p:nvSpPr>
        <p:spPr bwMode="auto">
          <a:xfrm>
            <a:off x="717550" y="1822450"/>
            <a:ext cx="1166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Module </a:t>
            </a:r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5168" name="Line 385"/>
          <p:cNvSpPr>
            <a:spLocks noChangeShapeType="1"/>
          </p:cNvSpPr>
          <p:nvPr/>
        </p:nvSpPr>
        <p:spPr bwMode="auto">
          <a:xfrm flipH="1" flipV="1">
            <a:off x="5068888" y="3379788"/>
            <a:ext cx="27622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69" name="Line 386"/>
          <p:cNvSpPr>
            <a:spLocks noChangeShapeType="1"/>
          </p:cNvSpPr>
          <p:nvPr/>
        </p:nvSpPr>
        <p:spPr bwMode="auto">
          <a:xfrm>
            <a:off x="5583238" y="3937000"/>
            <a:ext cx="382587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70" name="Rectangle 387"/>
          <p:cNvSpPr>
            <a:spLocks noChangeArrowheads="1"/>
          </p:cNvSpPr>
          <p:nvPr/>
        </p:nvSpPr>
        <p:spPr bwMode="auto">
          <a:xfrm>
            <a:off x="7165975" y="4965700"/>
            <a:ext cx="1793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71" name="Rectangle 388"/>
          <p:cNvSpPr>
            <a:spLocks noChangeArrowheads="1"/>
          </p:cNvSpPr>
          <p:nvPr/>
        </p:nvSpPr>
        <p:spPr bwMode="auto">
          <a:xfrm>
            <a:off x="6243638" y="496728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72" name="Rectangle 389"/>
          <p:cNvSpPr>
            <a:spLocks noChangeArrowheads="1"/>
          </p:cNvSpPr>
          <p:nvPr/>
        </p:nvSpPr>
        <p:spPr bwMode="auto">
          <a:xfrm>
            <a:off x="5302250" y="496093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73" name="Rectangle 390"/>
          <p:cNvSpPr>
            <a:spLocks noChangeArrowheads="1"/>
          </p:cNvSpPr>
          <p:nvPr/>
        </p:nvSpPr>
        <p:spPr bwMode="auto">
          <a:xfrm>
            <a:off x="3800475" y="4552950"/>
            <a:ext cx="179388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74" name="Rectangle 391"/>
          <p:cNvSpPr>
            <a:spLocks noChangeArrowheads="1"/>
          </p:cNvSpPr>
          <p:nvPr/>
        </p:nvSpPr>
        <p:spPr bwMode="auto">
          <a:xfrm>
            <a:off x="3811588" y="2679700"/>
            <a:ext cx="179387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75" name="Text Box 392"/>
          <p:cNvSpPr txBox="1">
            <a:spLocks noChangeArrowheads="1"/>
          </p:cNvSpPr>
          <p:nvPr/>
        </p:nvSpPr>
        <p:spPr bwMode="auto">
          <a:xfrm>
            <a:off x="2054225" y="3416300"/>
            <a:ext cx="1430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ea typeface="宋体" panose="02010600030101010101" pitchFamily="2" charset="-122"/>
              </a:rPr>
              <a:t>Chip </a:t>
            </a:r>
            <a:br>
              <a:rPr lang="en-US" altLang="zh-CN" sz="1600" b="1">
                <a:solidFill>
                  <a:schemeClr val="bg1"/>
                </a:solidFill>
                <a:ea typeface="宋体" panose="02010600030101010101" pitchFamily="2" charset="-122"/>
              </a:rPr>
            </a:br>
            <a:r>
              <a:rPr lang="en-US" altLang="zh-CN" sz="1600" b="1">
                <a:solidFill>
                  <a:schemeClr val="bg1"/>
                </a:solidFill>
                <a:ea typeface="宋体" panose="02010600030101010101" pitchFamily="2" charset="-122"/>
              </a:rPr>
              <a:t>Planning</a:t>
            </a:r>
          </a:p>
        </p:txBody>
      </p:sp>
      <p:sp>
        <p:nvSpPr>
          <p:cNvPr id="5176" name="Freeform 393"/>
          <p:cNvSpPr>
            <a:spLocks/>
          </p:cNvSpPr>
          <p:nvPr/>
        </p:nvSpPr>
        <p:spPr bwMode="auto">
          <a:xfrm>
            <a:off x="3981450" y="2616200"/>
            <a:ext cx="361950" cy="1076325"/>
          </a:xfrm>
          <a:custGeom>
            <a:avLst/>
            <a:gdLst>
              <a:gd name="T0" fmla="*/ 0 w 228"/>
              <a:gd name="T1" fmla="*/ 1076325 h 678"/>
              <a:gd name="T2" fmla="*/ 238125 w 228"/>
              <a:gd name="T3" fmla="*/ 1076325 h 678"/>
              <a:gd name="T4" fmla="*/ 238125 w 228"/>
              <a:gd name="T5" fmla="*/ 0 h 678"/>
              <a:gd name="T6" fmla="*/ 361950 w 228"/>
              <a:gd name="T7" fmla="*/ 0 h 6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678">
                <a:moveTo>
                  <a:pt x="0" y="678"/>
                </a:moveTo>
                <a:lnTo>
                  <a:pt x="150" y="678"/>
                </a:lnTo>
                <a:lnTo>
                  <a:pt x="150" y="0"/>
                </a:lnTo>
                <a:lnTo>
                  <a:pt x="22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77" name="Freeform 394"/>
          <p:cNvSpPr>
            <a:spLocks/>
          </p:cNvSpPr>
          <p:nvPr/>
        </p:nvSpPr>
        <p:spPr bwMode="auto">
          <a:xfrm>
            <a:off x="6748463" y="2797175"/>
            <a:ext cx="485775" cy="719138"/>
          </a:xfrm>
          <a:custGeom>
            <a:avLst/>
            <a:gdLst>
              <a:gd name="T0" fmla="*/ 0 w 309"/>
              <a:gd name="T1" fmla="*/ 719138 h 453"/>
              <a:gd name="T2" fmla="*/ 0 w 309"/>
              <a:gd name="T3" fmla="*/ 0 h 453"/>
              <a:gd name="T4" fmla="*/ 485775 w 309"/>
              <a:gd name="T5" fmla="*/ 0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9" h="453">
                <a:moveTo>
                  <a:pt x="0" y="453"/>
                </a:moveTo>
                <a:lnTo>
                  <a:pt x="0" y="0"/>
                </a:lnTo>
                <a:lnTo>
                  <a:pt x="309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78" name="Freeform 395"/>
          <p:cNvSpPr>
            <a:spLocks/>
          </p:cNvSpPr>
          <p:nvPr/>
        </p:nvSpPr>
        <p:spPr bwMode="auto">
          <a:xfrm>
            <a:off x="7529513" y="3697288"/>
            <a:ext cx="781050" cy="300037"/>
          </a:xfrm>
          <a:custGeom>
            <a:avLst/>
            <a:gdLst>
              <a:gd name="T0" fmla="*/ 781050 w 492"/>
              <a:gd name="T1" fmla="*/ 0 h 189"/>
              <a:gd name="T2" fmla="*/ 609600 w 492"/>
              <a:gd name="T3" fmla="*/ 0 h 189"/>
              <a:gd name="T4" fmla="*/ 609600 w 492"/>
              <a:gd name="T5" fmla="*/ 300037 h 189"/>
              <a:gd name="T6" fmla="*/ 0 w 492"/>
              <a:gd name="T7" fmla="*/ 300037 h 189"/>
              <a:gd name="T8" fmla="*/ 0 w 492"/>
              <a:gd name="T9" fmla="*/ 204787 h 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" h="189">
                <a:moveTo>
                  <a:pt x="492" y="0"/>
                </a:moveTo>
                <a:lnTo>
                  <a:pt x="384" y="0"/>
                </a:lnTo>
                <a:lnTo>
                  <a:pt x="384" y="189"/>
                </a:lnTo>
                <a:lnTo>
                  <a:pt x="0" y="189"/>
                </a:lnTo>
                <a:lnTo>
                  <a:pt x="0" y="129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79" name="Text Box 396"/>
          <p:cNvSpPr txBox="1">
            <a:spLocks noChangeArrowheads="1"/>
          </p:cNvSpPr>
          <p:nvPr/>
        </p:nvSpPr>
        <p:spPr bwMode="auto">
          <a:xfrm>
            <a:off x="7096125" y="2671763"/>
            <a:ext cx="1077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Block </a:t>
            </a:r>
            <a:r>
              <a:rPr lang="en-US" altLang="zh-CN" sz="1600" i="1"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5180" name="Freeform 397"/>
          <p:cNvSpPr>
            <a:spLocks/>
          </p:cNvSpPr>
          <p:nvPr/>
        </p:nvSpPr>
        <p:spPr bwMode="auto">
          <a:xfrm>
            <a:off x="8024813" y="3987800"/>
            <a:ext cx="114300" cy="495300"/>
          </a:xfrm>
          <a:custGeom>
            <a:avLst/>
            <a:gdLst>
              <a:gd name="T0" fmla="*/ 114300 w 72"/>
              <a:gd name="T1" fmla="*/ 0 h 312"/>
              <a:gd name="T2" fmla="*/ 114300 w 72"/>
              <a:gd name="T3" fmla="*/ 495300 h 312"/>
              <a:gd name="T4" fmla="*/ 0 w 72"/>
              <a:gd name="T5" fmla="*/ 495300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" h="312">
                <a:moveTo>
                  <a:pt x="72" y="0"/>
                </a:moveTo>
                <a:lnTo>
                  <a:pt x="72" y="312"/>
                </a:lnTo>
                <a:lnTo>
                  <a:pt x="0" y="312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81" name="Freeform 398"/>
          <p:cNvSpPr>
            <a:spLocks/>
          </p:cNvSpPr>
          <p:nvPr/>
        </p:nvSpPr>
        <p:spPr bwMode="auto">
          <a:xfrm>
            <a:off x="4886325" y="4221163"/>
            <a:ext cx="3252788" cy="595312"/>
          </a:xfrm>
          <a:custGeom>
            <a:avLst/>
            <a:gdLst>
              <a:gd name="T0" fmla="*/ 3252788 w 2049"/>
              <a:gd name="T1" fmla="*/ 223837 h 375"/>
              <a:gd name="T2" fmla="*/ 3252788 w 2049"/>
              <a:gd name="T3" fmla="*/ 595312 h 375"/>
              <a:gd name="T4" fmla="*/ 600075 w 2049"/>
              <a:gd name="T5" fmla="*/ 595312 h 375"/>
              <a:gd name="T6" fmla="*/ 600075 w 2049"/>
              <a:gd name="T7" fmla="*/ 0 h 375"/>
              <a:gd name="T8" fmla="*/ 0 w 2049"/>
              <a:gd name="T9" fmla="*/ 0 h 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49" h="375">
                <a:moveTo>
                  <a:pt x="2049" y="141"/>
                </a:moveTo>
                <a:lnTo>
                  <a:pt x="2049" y="375"/>
                </a:lnTo>
                <a:lnTo>
                  <a:pt x="378" y="375"/>
                </a:lnTo>
                <a:lnTo>
                  <a:pt x="378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82" name="Freeform 399"/>
          <p:cNvSpPr>
            <a:spLocks/>
          </p:cNvSpPr>
          <p:nvPr/>
        </p:nvSpPr>
        <p:spPr bwMode="auto">
          <a:xfrm>
            <a:off x="4219575" y="3687763"/>
            <a:ext cx="371475" cy="1162050"/>
          </a:xfrm>
          <a:custGeom>
            <a:avLst/>
            <a:gdLst>
              <a:gd name="T0" fmla="*/ 0 w 234"/>
              <a:gd name="T1" fmla="*/ 0 h 729"/>
              <a:gd name="T2" fmla="*/ 0 w 234"/>
              <a:gd name="T3" fmla="*/ 1162050 h 729"/>
              <a:gd name="T4" fmla="*/ 371475 w 234"/>
              <a:gd name="T5" fmla="*/ 1162050 h 729"/>
              <a:gd name="T6" fmla="*/ 371475 w 234"/>
              <a:gd name="T7" fmla="*/ 1042498 h 7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4" h="729">
                <a:moveTo>
                  <a:pt x="0" y="0"/>
                </a:moveTo>
                <a:lnTo>
                  <a:pt x="0" y="729"/>
                </a:lnTo>
                <a:lnTo>
                  <a:pt x="234" y="729"/>
                </a:lnTo>
                <a:lnTo>
                  <a:pt x="234" y="65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83" name="Text Box 400"/>
          <p:cNvSpPr txBox="1">
            <a:spLocks noChangeArrowheads="1"/>
          </p:cNvSpPr>
          <p:nvPr/>
        </p:nvSpPr>
        <p:spPr bwMode="auto">
          <a:xfrm>
            <a:off x="3598863" y="5478463"/>
            <a:ext cx="2125662" cy="3365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Supply Network</a:t>
            </a:r>
          </a:p>
        </p:txBody>
      </p:sp>
      <p:sp>
        <p:nvSpPr>
          <p:cNvPr id="5184" name="Line 401"/>
          <p:cNvSpPr>
            <a:spLocks noChangeShapeType="1"/>
          </p:cNvSpPr>
          <p:nvPr/>
        </p:nvSpPr>
        <p:spPr bwMode="auto">
          <a:xfrm>
            <a:off x="5186363" y="3502025"/>
            <a:ext cx="38100" cy="42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85" name="Freeform 402"/>
          <p:cNvSpPr>
            <a:spLocks/>
          </p:cNvSpPr>
          <p:nvPr/>
        </p:nvSpPr>
        <p:spPr bwMode="auto">
          <a:xfrm>
            <a:off x="5614988" y="2492375"/>
            <a:ext cx="2705100" cy="1204913"/>
          </a:xfrm>
          <a:custGeom>
            <a:avLst/>
            <a:gdLst>
              <a:gd name="T0" fmla="*/ 2705100 w 1704"/>
              <a:gd name="T1" fmla="*/ 1204913 h 759"/>
              <a:gd name="T2" fmla="*/ 2524125 w 1704"/>
              <a:gd name="T3" fmla="*/ 1204913 h 759"/>
              <a:gd name="T4" fmla="*/ 2524125 w 1704"/>
              <a:gd name="T5" fmla="*/ 0 h 759"/>
              <a:gd name="T6" fmla="*/ 347663 w 1704"/>
              <a:gd name="T7" fmla="*/ 0 h 759"/>
              <a:gd name="T8" fmla="*/ 347663 w 1704"/>
              <a:gd name="T9" fmla="*/ 547688 h 759"/>
              <a:gd name="T10" fmla="*/ 0 w 1704"/>
              <a:gd name="T11" fmla="*/ 547688 h 7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4" h="759">
                <a:moveTo>
                  <a:pt x="1704" y="759"/>
                </a:moveTo>
                <a:lnTo>
                  <a:pt x="1590" y="759"/>
                </a:lnTo>
                <a:lnTo>
                  <a:pt x="1590" y="0"/>
                </a:lnTo>
                <a:lnTo>
                  <a:pt x="219" y="0"/>
                </a:lnTo>
                <a:lnTo>
                  <a:pt x="219" y="345"/>
                </a:lnTo>
                <a:lnTo>
                  <a:pt x="0" y="345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86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  <p:sp>
        <p:nvSpPr>
          <p:cNvPr id="5187" name="Rectangle 404"/>
          <p:cNvSpPr>
            <a:spLocks noChangeArrowheads="1"/>
          </p:cNvSpPr>
          <p:nvPr/>
        </p:nvSpPr>
        <p:spPr bwMode="auto">
          <a:xfrm>
            <a:off x="684213" y="2420938"/>
            <a:ext cx="360362" cy="3111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B55FCF-2F60-431D-AF37-7C393F0D87C3}" type="slidenum">
              <a:rPr lang="en-US" altLang="de-DE" sz="1000">
                <a:solidFill>
                  <a:srgbClr val="C0C0C0"/>
                </a:solidFill>
              </a:rPr>
              <a:pPr/>
              <a:t>40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6089" name="Rectangle 9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6092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001" name="Freeform 17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4" name="Oval 20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05" name="Oval 21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10" name="Freeform 26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975683 h 756"/>
              <a:gd name="T2" fmla="*/ 125313 w 143"/>
              <a:gd name="T3" fmla="*/ 853386 h 756"/>
              <a:gd name="T4" fmla="*/ 41464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12" name="Oval 28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13" name="Freeform 29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4" name="Freeform 30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366713 h 272"/>
              <a:gd name="T2" fmla="*/ 61912 w 46"/>
              <a:gd name="T3" fmla="*/ 18335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6" name="Freeform 32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0" name="Line 46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2" name="Line 48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3" name="Line 49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37" name="Text Box 53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2039" name="Line 55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41" name="Text Box 57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42" name="Line 58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43" name="Line 59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44" name="Line 60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45" name="Line 61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46" name="Line 62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47" name="Text Box 63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2048" name="Text Box 64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49" name="Text Box 65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50" name="Line 66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1" name="Line 67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2" name="Line 68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3" name="Line 69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4" name="Line 70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5" name="Line 71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6" name="Line 72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7" name="Line 73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8" name="Line 74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59" name="Line 75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60" name="Line 76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61" name="Line 77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62" name="Line 78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63" name="Line 79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2067" name="Line 83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69" name="Text Box 85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70" name="Line 86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71" name="Line 87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72" name="Line 88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73" name="Text Box 89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2074" name="Text Box 90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2075" name="Text Box 91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2076" name="Text Box 92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2077" name="Text Box 93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2078" name="Rectangle 94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79" name="Rectangle 95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80" name="Rectangle 96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81" name="Oval 97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82" name="Oval 98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83" name="Line 99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4" name="Oval 100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6181" name="Rectangle 101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88" name="Text Box 104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2089" name="AutoShape 106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2090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2091" name="Text Box 109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2: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Determine the shape function of the top-level floorplan (vertical)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9" grpId="0" animBg="1"/>
      <p:bldP spid="686090" grpId="0" animBg="1"/>
      <p:bldP spid="686091" grpId="0" animBg="1"/>
      <p:bldP spid="686092" grpId="0" animBg="1"/>
      <p:bldP spid="68618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AD8B2-D932-4132-9333-9DC8FFFBFA1E}" type="slidenum">
              <a:rPr lang="en-US" altLang="de-DE" sz="1000">
                <a:solidFill>
                  <a:srgbClr val="C0C0C0"/>
                </a:solidFill>
              </a:rPr>
              <a:pPr/>
              <a:t>41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25463" y="1225550"/>
            <a:ext cx="8234362" cy="49418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Freeform 9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7122" name="Rectangle 18"/>
          <p:cNvSpPr>
            <a:spLocks noChangeArrowheads="1"/>
          </p:cNvSpPr>
          <p:nvPr/>
        </p:nvSpPr>
        <p:spPr bwMode="auto">
          <a:xfrm>
            <a:off x="6559550" y="1655763"/>
            <a:ext cx="612775" cy="1022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7123" name="Rectangle 19"/>
          <p:cNvSpPr>
            <a:spLocks noChangeArrowheads="1"/>
          </p:cNvSpPr>
          <p:nvPr/>
        </p:nvSpPr>
        <p:spPr bwMode="auto">
          <a:xfrm>
            <a:off x="6559550" y="1654175"/>
            <a:ext cx="612775" cy="1023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7124" name="Rectangle 20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7125" name="Rectangle 21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032" name="Freeform 24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3034" name="Freeform 26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2" name="Oval 34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975683 h 756"/>
              <a:gd name="T2" fmla="*/ 125313 w 143"/>
              <a:gd name="T3" fmla="*/ 853386 h 756"/>
              <a:gd name="T4" fmla="*/ 41464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4" name="Oval 36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366713 h 272"/>
              <a:gd name="T2" fmla="*/ 61912 w 46"/>
              <a:gd name="T3" fmla="*/ 18335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0" name="AutoShape 42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3" name="Text Box 45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3054" name="Text Box 46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59" name="Line 51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3" name="Text Box 65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75" name="Line 67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80" name="Text Box 72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3081" name="Text Box 73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82" name="Text Box 74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83" name="Line 75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86" name="Line 78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87" name="Line 79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88" name="Line 80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1" name="Line 83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2" name="Line 84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3" name="Line 85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4" name="Line 86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5" name="Line 87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97" name="Text Box 89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98" name="Text Box 90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099" name="Text Box 91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3100" name="Line 92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01" name="Text Box 93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04" name="Line 96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05" name="Line 97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06" name="Text Box 98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3108" name="Text Box 100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3109" name="Text Box 101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3110" name="Text Box 102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3111" name="Rectangle 103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12" name="Rectangle 104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13" name="Rectangle 105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14" name="Oval 106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15" name="Oval 107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16" name="Line 108"/>
          <p:cNvSpPr>
            <a:spLocks noChangeShapeType="1"/>
          </p:cNvSpPr>
          <p:nvPr/>
        </p:nvSpPr>
        <p:spPr bwMode="auto">
          <a:xfrm flipH="1" flipV="1">
            <a:off x="5453063" y="3392488"/>
            <a:ext cx="1779587" cy="2333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7" name="Line 109"/>
          <p:cNvSpPr>
            <a:spLocks noChangeShapeType="1"/>
          </p:cNvSpPr>
          <p:nvPr/>
        </p:nvSpPr>
        <p:spPr bwMode="auto">
          <a:xfrm flipH="1">
            <a:off x="5222875" y="3382963"/>
            <a:ext cx="244475" cy="12382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8" name="Line 110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9" name="Oval 111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7216" name="Line 112"/>
          <p:cNvSpPr>
            <a:spLocks noChangeShapeType="1"/>
          </p:cNvSpPr>
          <p:nvPr/>
        </p:nvSpPr>
        <p:spPr bwMode="auto">
          <a:xfrm flipH="1">
            <a:off x="5040313" y="2468563"/>
            <a:ext cx="1401762" cy="612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7217" name="Rectangle 113"/>
          <p:cNvSpPr>
            <a:spLocks noChangeArrowheads="1"/>
          </p:cNvSpPr>
          <p:nvPr/>
        </p:nvSpPr>
        <p:spPr bwMode="auto">
          <a:xfrm>
            <a:off x="6559550" y="1663700"/>
            <a:ext cx="619125" cy="183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87218" name="Text Box 114"/>
          <p:cNvSpPr txBox="1">
            <a:spLocks noChangeArrowheads="1"/>
          </p:cNvSpPr>
          <p:nvPr/>
        </p:nvSpPr>
        <p:spPr bwMode="auto">
          <a:xfrm>
            <a:off x="6381750" y="2349500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3 x 9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123" name="Rectangle 115"/>
          <p:cNvSpPr>
            <a:spLocks noChangeArrowheads="1"/>
          </p:cNvSpPr>
          <p:nvPr/>
        </p:nvSpPr>
        <p:spPr bwMode="auto">
          <a:xfrm>
            <a:off x="7478713" y="2592388"/>
            <a:ext cx="820737" cy="1430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24" name="Text Box 116"/>
          <p:cNvSpPr txBox="1">
            <a:spLocks noChangeArrowheads="1"/>
          </p:cNvSpPr>
          <p:nvPr/>
        </p:nvSpPr>
        <p:spPr bwMode="auto">
          <a:xfrm>
            <a:off x="7234238" y="3568700"/>
            <a:ext cx="531812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4 x 7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125" name="Rectangle 117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26" name="Text Box 118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127" name="Text Box 119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128" name="Text Box 120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3129" name="AutoShape 122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3130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3131" name="Text Box 125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2: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Determine the shape function of the top-level floorplan (vertical)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22" grpId="0" animBg="1"/>
      <p:bldP spid="687123" grpId="0" animBg="1"/>
      <p:bldP spid="687124" grpId="0" animBg="1"/>
      <p:bldP spid="687125" grpId="0" animBg="1"/>
      <p:bldP spid="687217" grpId="0" animBg="1"/>
      <p:bldP spid="6872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E1C1D-FB0A-4D67-A7BB-7262126D676C}" type="slidenum">
              <a:rPr lang="en-US" altLang="de-DE" sz="1000">
                <a:solidFill>
                  <a:srgbClr val="C0C0C0"/>
                </a:solidFill>
              </a:rPr>
              <a:pPr/>
              <a:t>42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4787900" y="2573338"/>
            <a:ext cx="1227138" cy="1985962"/>
          </a:xfrm>
          <a:custGeom>
            <a:avLst/>
            <a:gdLst>
              <a:gd name="T0" fmla="*/ 1227138 w 913"/>
              <a:gd name="T1" fmla="*/ 1985962 h 1476"/>
              <a:gd name="T2" fmla="*/ 408598 w 913"/>
              <a:gd name="T3" fmla="*/ 1985962 h 1476"/>
              <a:gd name="T4" fmla="*/ 408598 w 913"/>
              <a:gd name="T5" fmla="*/ 1589039 h 1476"/>
              <a:gd name="T6" fmla="*/ 0 w 913"/>
              <a:gd name="T7" fmla="*/ 1589039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>
            <a:off x="4992688" y="2921000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3635375"/>
            <a:ext cx="11112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Freeform 8"/>
          <p:cNvSpPr>
            <a:spLocks/>
          </p:cNvSpPr>
          <p:nvPr/>
        </p:nvSpPr>
        <p:spPr bwMode="auto">
          <a:xfrm>
            <a:off x="4992688" y="2573338"/>
            <a:ext cx="1022350" cy="1371600"/>
          </a:xfrm>
          <a:custGeom>
            <a:avLst/>
            <a:gdLst>
              <a:gd name="T0" fmla="*/ 1022350 w 760"/>
              <a:gd name="T1" fmla="*/ 1371600 h 1020"/>
              <a:gd name="T2" fmla="*/ 408940 w 760"/>
              <a:gd name="T3" fmla="*/ 1371600 h 1020"/>
              <a:gd name="T4" fmla="*/ 408940 w 760"/>
              <a:gd name="T5" fmla="*/ 961465 h 1020"/>
              <a:gd name="T6" fmla="*/ 203125 w 760"/>
              <a:gd name="T7" fmla="*/ 961465 h 1020"/>
              <a:gd name="T8" fmla="*/ 203125 w 760"/>
              <a:gd name="T9" fmla="*/ 552674 h 1020"/>
              <a:gd name="T10" fmla="*/ 0 w 760"/>
              <a:gd name="T11" fmla="*/ 552674 h 1020"/>
              <a:gd name="T12" fmla="*/ 0 w 760"/>
              <a:gd name="T13" fmla="*/ 0 h 10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20">
                <a:moveTo>
                  <a:pt x="760" y="1020"/>
                </a:moveTo>
                <a:lnTo>
                  <a:pt x="304" y="1020"/>
                </a:lnTo>
                <a:lnTo>
                  <a:pt x="304" y="715"/>
                </a:lnTo>
                <a:lnTo>
                  <a:pt x="151" y="715"/>
                </a:lnTo>
                <a:lnTo>
                  <a:pt x="151" y="411"/>
                </a:lnTo>
                <a:lnTo>
                  <a:pt x="0" y="411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7491413" y="5092700"/>
            <a:ext cx="820737" cy="411163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491413" y="4479925"/>
            <a:ext cx="1022350" cy="6127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7478713" y="2589213"/>
            <a:ext cx="611187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7478713" y="3609975"/>
            <a:ext cx="817562" cy="40957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559550" y="1655763"/>
            <a:ext cx="612775" cy="10223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6559550" y="1654175"/>
            <a:ext cx="612775" cy="1023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6559550" y="2681288"/>
            <a:ext cx="407988" cy="8191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H="1" flipV="1">
            <a:off x="5441950" y="3968750"/>
            <a:ext cx="1790700" cy="45085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4" name="Freeform 22"/>
          <p:cNvSpPr>
            <a:spLocks/>
          </p:cNvSpPr>
          <p:nvPr/>
        </p:nvSpPr>
        <p:spPr bwMode="auto">
          <a:xfrm>
            <a:off x="1501775" y="2573338"/>
            <a:ext cx="1227138" cy="1985962"/>
          </a:xfrm>
          <a:custGeom>
            <a:avLst/>
            <a:gdLst>
              <a:gd name="T0" fmla="*/ 1227138 w 913"/>
              <a:gd name="T1" fmla="*/ 1167896 h 1476"/>
              <a:gd name="T2" fmla="*/ 1227138 w 913"/>
              <a:gd name="T3" fmla="*/ 1985962 h 1476"/>
              <a:gd name="T4" fmla="*/ 408598 w 913"/>
              <a:gd name="T5" fmla="*/ 1985962 h 1476"/>
              <a:gd name="T6" fmla="*/ 408598 w 913"/>
              <a:gd name="T7" fmla="*/ 1589039 h 1476"/>
              <a:gd name="T8" fmla="*/ 0 w 913"/>
              <a:gd name="T9" fmla="*/ 1589039 h 1476"/>
              <a:gd name="T10" fmla="*/ 0 w 913"/>
              <a:gd name="T11" fmla="*/ 0 h 1476"/>
              <a:gd name="T12" fmla="*/ 1227138 w 913"/>
              <a:gd name="T13" fmla="*/ 0 h 1476"/>
              <a:gd name="T14" fmla="*/ 1227138 w 913"/>
              <a:gd name="T15" fmla="*/ 1167896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5" name="Freeform 23"/>
          <p:cNvSpPr>
            <a:spLocks/>
          </p:cNvSpPr>
          <p:nvPr/>
        </p:nvSpPr>
        <p:spPr bwMode="auto">
          <a:xfrm>
            <a:off x="1508125" y="2574925"/>
            <a:ext cx="1227138" cy="1985963"/>
          </a:xfrm>
          <a:custGeom>
            <a:avLst/>
            <a:gdLst>
              <a:gd name="T0" fmla="*/ 1227138 w 913"/>
              <a:gd name="T1" fmla="*/ 1985963 h 1476"/>
              <a:gd name="T2" fmla="*/ 408598 w 913"/>
              <a:gd name="T3" fmla="*/ 1985963 h 1476"/>
              <a:gd name="T4" fmla="*/ 408598 w 913"/>
              <a:gd name="T5" fmla="*/ 1589040 h 1476"/>
              <a:gd name="T6" fmla="*/ 0 w 913"/>
              <a:gd name="T7" fmla="*/ 1589040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6" name="Freeform 24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1022350 w 760"/>
              <a:gd name="T1" fmla="*/ 1431925 h 1065"/>
              <a:gd name="T2" fmla="*/ 1022350 w 760"/>
              <a:gd name="T3" fmla="*/ 0 h 1065"/>
              <a:gd name="T4" fmla="*/ 0 w 760"/>
              <a:gd name="T5" fmla="*/ 0 h 1065"/>
              <a:gd name="T6" fmla="*/ 0 w 760"/>
              <a:gd name="T7" fmla="*/ 1023188 h 1065"/>
              <a:gd name="T8" fmla="*/ 408940 w 760"/>
              <a:gd name="T9" fmla="*/ 1023188 h 1065"/>
              <a:gd name="T10" fmla="*/ 408940 w 760"/>
              <a:gd name="T11" fmla="*/ 1431925 h 1065"/>
              <a:gd name="T12" fmla="*/ 1022350 w 760"/>
              <a:gd name="T13" fmla="*/ 1431925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057" name="Freeform 25"/>
          <p:cNvSpPr>
            <a:spLocks/>
          </p:cNvSpPr>
          <p:nvPr/>
        </p:nvSpPr>
        <p:spPr bwMode="auto">
          <a:xfrm>
            <a:off x="1712913" y="2922588"/>
            <a:ext cx="1022350" cy="1431925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023188 h 1065"/>
              <a:gd name="T4" fmla="*/ 408940 w 760"/>
              <a:gd name="T5" fmla="*/ 1023188 h 1065"/>
              <a:gd name="T6" fmla="*/ 408940 w 760"/>
              <a:gd name="T7" fmla="*/ 1431925 h 1065"/>
              <a:gd name="T8" fmla="*/ 1022350 w 760"/>
              <a:gd name="T9" fmla="*/ 1431925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1717675" y="2566988"/>
            <a:ext cx="1020763" cy="365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V="1">
            <a:off x="1712913" y="2568575"/>
            <a:ext cx="0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60" name="Oval 28"/>
          <p:cNvSpPr>
            <a:spLocks noChangeArrowheads="1"/>
          </p:cNvSpPr>
          <p:nvPr/>
        </p:nvSpPr>
        <p:spPr bwMode="auto">
          <a:xfrm>
            <a:off x="1685925" y="3914775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61" name="Oval 29"/>
          <p:cNvSpPr>
            <a:spLocks noChangeArrowheads="1"/>
          </p:cNvSpPr>
          <p:nvPr/>
        </p:nvSpPr>
        <p:spPr bwMode="auto">
          <a:xfrm>
            <a:off x="2097088" y="43195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62" name="Oval 30"/>
          <p:cNvSpPr>
            <a:spLocks noChangeArrowheads="1"/>
          </p:cNvSpPr>
          <p:nvPr/>
        </p:nvSpPr>
        <p:spPr bwMode="auto">
          <a:xfrm>
            <a:off x="1874838" y="4521200"/>
            <a:ext cx="63500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63" name="Oval 31"/>
          <p:cNvSpPr>
            <a:spLocks noChangeArrowheads="1"/>
          </p:cNvSpPr>
          <p:nvPr/>
        </p:nvSpPr>
        <p:spPr bwMode="auto">
          <a:xfrm>
            <a:off x="1477963" y="4116388"/>
            <a:ext cx="60325" cy="60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1714500" y="39751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65" name="Oval 33"/>
          <p:cNvSpPr>
            <a:spLocks noChangeArrowheads="1"/>
          </p:cNvSpPr>
          <p:nvPr/>
        </p:nvSpPr>
        <p:spPr bwMode="auto">
          <a:xfrm>
            <a:off x="1685925" y="3092450"/>
            <a:ext cx="60325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66" name="Freeform 34"/>
          <p:cNvSpPr>
            <a:spLocks/>
          </p:cNvSpPr>
          <p:nvPr/>
        </p:nvSpPr>
        <p:spPr bwMode="auto">
          <a:xfrm>
            <a:off x="1730375" y="3192463"/>
            <a:ext cx="131763" cy="1016000"/>
          </a:xfrm>
          <a:custGeom>
            <a:avLst/>
            <a:gdLst>
              <a:gd name="T0" fmla="*/ 0 w 143"/>
              <a:gd name="T1" fmla="*/ 975683 h 756"/>
              <a:gd name="T2" fmla="*/ 125313 w 143"/>
              <a:gd name="T3" fmla="*/ 853386 h 756"/>
              <a:gd name="T4" fmla="*/ 41464 w 143"/>
              <a:gd name="T5" fmla="*/ 0 h 7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3" h="756">
                <a:moveTo>
                  <a:pt x="0" y="726"/>
                </a:moveTo>
                <a:cubicBezTo>
                  <a:pt x="64" y="741"/>
                  <a:pt x="129" y="756"/>
                  <a:pt x="136" y="635"/>
                </a:cubicBezTo>
                <a:cubicBezTo>
                  <a:pt x="143" y="514"/>
                  <a:pt x="94" y="257"/>
                  <a:pt x="45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67" name="Oval 35"/>
          <p:cNvSpPr>
            <a:spLocks noChangeArrowheads="1"/>
          </p:cNvSpPr>
          <p:nvPr/>
        </p:nvSpPr>
        <p:spPr bwMode="auto">
          <a:xfrm>
            <a:off x="1866900" y="3487738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68" name="Oval 36"/>
          <p:cNvSpPr>
            <a:spLocks noChangeArrowheads="1"/>
          </p:cNvSpPr>
          <p:nvPr/>
        </p:nvSpPr>
        <p:spPr bwMode="auto">
          <a:xfrm>
            <a:off x="2076450" y="3910013"/>
            <a:ext cx="63500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69" name="Freeform 37"/>
          <p:cNvSpPr>
            <a:spLocks/>
          </p:cNvSpPr>
          <p:nvPr/>
        </p:nvSpPr>
        <p:spPr bwMode="auto">
          <a:xfrm>
            <a:off x="1928813" y="3975100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70" name="Freeform 38"/>
          <p:cNvSpPr>
            <a:spLocks/>
          </p:cNvSpPr>
          <p:nvPr/>
        </p:nvSpPr>
        <p:spPr bwMode="auto">
          <a:xfrm>
            <a:off x="1916113" y="3565525"/>
            <a:ext cx="61912" cy="366713"/>
          </a:xfrm>
          <a:custGeom>
            <a:avLst/>
            <a:gdLst>
              <a:gd name="T0" fmla="*/ 0 w 46"/>
              <a:gd name="T1" fmla="*/ 366713 h 272"/>
              <a:gd name="T2" fmla="*/ 61912 w 46"/>
              <a:gd name="T3" fmla="*/ 183357 h 272"/>
              <a:gd name="T4" fmla="*/ 0 w 46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272">
                <a:moveTo>
                  <a:pt x="0" y="272"/>
                </a:moveTo>
                <a:cubicBezTo>
                  <a:pt x="23" y="226"/>
                  <a:pt x="46" y="181"/>
                  <a:pt x="46" y="136"/>
                </a:cubicBezTo>
                <a:cubicBezTo>
                  <a:pt x="46" y="91"/>
                  <a:pt x="23" y="45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2120900" y="4387850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72" name="Freeform 40"/>
          <p:cNvSpPr>
            <a:spLocks/>
          </p:cNvSpPr>
          <p:nvPr/>
        </p:nvSpPr>
        <p:spPr bwMode="auto">
          <a:xfrm>
            <a:off x="2144713" y="3998913"/>
            <a:ext cx="60325" cy="549275"/>
          </a:xfrm>
          <a:custGeom>
            <a:avLst/>
            <a:gdLst>
              <a:gd name="T0" fmla="*/ 0 w 46"/>
              <a:gd name="T1" fmla="*/ 549275 h 408"/>
              <a:gd name="T2" fmla="*/ 60325 w 46"/>
              <a:gd name="T3" fmla="*/ 366183 h 408"/>
              <a:gd name="T4" fmla="*/ 0 w 46"/>
              <a:gd name="T5" fmla="*/ 0 h 4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" h="408">
                <a:moveTo>
                  <a:pt x="0" y="408"/>
                </a:moveTo>
                <a:cubicBezTo>
                  <a:pt x="23" y="374"/>
                  <a:pt x="46" y="340"/>
                  <a:pt x="46" y="272"/>
                </a:cubicBezTo>
                <a:cubicBezTo>
                  <a:pt x="46" y="204"/>
                  <a:pt x="23" y="102"/>
                  <a:pt x="0" y="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73" name="AutoShape 41"/>
          <p:cNvSpPr>
            <a:spLocks noChangeArrowheads="1"/>
          </p:cNvSpPr>
          <p:nvPr/>
        </p:nvSpPr>
        <p:spPr bwMode="auto">
          <a:xfrm>
            <a:off x="3392488" y="3421063"/>
            <a:ext cx="487362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 flipH="1">
            <a:off x="4368800" y="2571750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4246563" y="4945063"/>
            <a:ext cx="2378075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6381750" y="5005388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4678363" y="50053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5532438" y="5005388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>
            <a:off x="4795838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5016500" y="48783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>
            <a:off x="522287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54070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>
            <a:off x="56499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>
            <a:off x="583406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>
            <a:off x="6016625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 rot="-5400000">
            <a:off x="4377532" y="450453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rot="-5400000">
            <a:off x="4369594" y="43060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 rot="-5400000">
            <a:off x="4377532" y="4109244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 rot="-5400000">
            <a:off x="4377532" y="3910806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rot="-5400000">
            <a:off x="4377532" y="371236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 rot="-5400000">
            <a:off x="4377532" y="3317081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068763" y="4445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093" name="Text Box 61"/>
          <p:cNvSpPr txBox="1">
            <a:spLocks noChangeArrowheads="1"/>
          </p:cNvSpPr>
          <p:nvPr/>
        </p:nvSpPr>
        <p:spPr bwMode="auto">
          <a:xfrm>
            <a:off x="4064000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4064000" y="2566988"/>
            <a:ext cx="32861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4095" name="Line 63"/>
          <p:cNvSpPr>
            <a:spLocks noChangeShapeType="1"/>
          </p:cNvSpPr>
          <p:nvPr/>
        </p:nvSpPr>
        <p:spPr bwMode="auto">
          <a:xfrm rot="-5400000">
            <a:off x="4369594" y="31202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96" name="Text Box 64"/>
          <p:cNvSpPr txBox="1">
            <a:spLocks noChangeArrowheads="1"/>
          </p:cNvSpPr>
          <p:nvPr/>
        </p:nvSpPr>
        <p:spPr bwMode="auto">
          <a:xfrm>
            <a:off x="5105400" y="50117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097" name="Text Box 65"/>
          <p:cNvSpPr txBox="1">
            <a:spLocks noChangeArrowheads="1"/>
          </p:cNvSpPr>
          <p:nvPr/>
        </p:nvSpPr>
        <p:spPr bwMode="auto">
          <a:xfrm>
            <a:off x="4064000" y="3651250"/>
            <a:ext cx="298450" cy="3222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098" name="Line 66"/>
          <p:cNvSpPr>
            <a:spLocks noChangeShapeType="1"/>
          </p:cNvSpPr>
          <p:nvPr/>
        </p:nvSpPr>
        <p:spPr bwMode="auto">
          <a:xfrm>
            <a:off x="6199188" y="4891088"/>
            <a:ext cx="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99" name="Line 67"/>
          <p:cNvSpPr>
            <a:spLocks noChangeShapeType="1"/>
          </p:cNvSpPr>
          <p:nvPr/>
        </p:nvSpPr>
        <p:spPr bwMode="auto">
          <a:xfrm>
            <a:off x="4583113" y="4884738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00" name="Line 68"/>
          <p:cNvSpPr>
            <a:spLocks noChangeShapeType="1"/>
          </p:cNvSpPr>
          <p:nvPr/>
        </p:nvSpPr>
        <p:spPr bwMode="auto">
          <a:xfrm rot="-5400000">
            <a:off x="4368801" y="470217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01" name="Line 69"/>
          <p:cNvSpPr>
            <a:spLocks noChangeShapeType="1"/>
          </p:cNvSpPr>
          <p:nvPr/>
        </p:nvSpPr>
        <p:spPr bwMode="auto">
          <a:xfrm flipH="1">
            <a:off x="1073150" y="2568575"/>
            <a:ext cx="0" cy="2495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02" name="Line 70"/>
          <p:cNvSpPr>
            <a:spLocks noChangeShapeType="1"/>
          </p:cNvSpPr>
          <p:nvPr/>
        </p:nvSpPr>
        <p:spPr bwMode="auto">
          <a:xfrm>
            <a:off x="952500" y="4941888"/>
            <a:ext cx="2378075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03" name="Text Box 71"/>
          <p:cNvSpPr txBox="1">
            <a:spLocks noChangeArrowheads="1"/>
          </p:cNvSpPr>
          <p:nvPr/>
        </p:nvSpPr>
        <p:spPr bwMode="auto">
          <a:xfrm>
            <a:off x="3086100" y="5002213"/>
            <a:ext cx="3698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w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4104" name="Text Box 72"/>
          <p:cNvSpPr txBox="1">
            <a:spLocks noChangeArrowheads="1"/>
          </p:cNvSpPr>
          <p:nvPr/>
        </p:nvSpPr>
        <p:spPr bwMode="auto">
          <a:xfrm>
            <a:off x="1382713" y="50022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05" name="Text Box 73"/>
          <p:cNvSpPr txBox="1">
            <a:spLocks noChangeArrowheads="1"/>
          </p:cNvSpPr>
          <p:nvPr/>
        </p:nvSpPr>
        <p:spPr bwMode="auto">
          <a:xfrm>
            <a:off x="2238375" y="50022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06" name="Line 74"/>
          <p:cNvSpPr>
            <a:spLocks noChangeShapeType="1"/>
          </p:cNvSpPr>
          <p:nvPr/>
        </p:nvSpPr>
        <p:spPr bwMode="auto">
          <a:xfrm>
            <a:off x="15017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07" name="Line 75"/>
          <p:cNvSpPr>
            <a:spLocks noChangeShapeType="1"/>
          </p:cNvSpPr>
          <p:nvPr/>
        </p:nvSpPr>
        <p:spPr bwMode="auto">
          <a:xfrm>
            <a:off x="1722438" y="48736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08" name="Line 76"/>
          <p:cNvSpPr>
            <a:spLocks noChangeShapeType="1"/>
          </p:cNvSpPr>
          <p:nvPr/>
        </p:nvSpPr>
        <p:spPr bwMode="auto">
          <a:xfrm>
            <a:off x="192881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09" name="Line 77"/>
          <p:cNvSpPr>
            <a:spLocks noChangeShapeType="1"/>
          </p:cNvSpPr>
          <p:nvPr/>
        </p:nvSpPr>
        <p:spPr bwMode="auto">
          <a:xfrm>
            <a:off x="2111375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0" name="Line 78"/>
          <p:cNvSpPr>
            <a:spLocks noChangeShapeType="1"/>
          </p:cNvSpPr>
          <p:nvPr/>
        </p:nvSpPr>
        <p:spPr bwMode="auto">
          <a:xfrm>
            <a:off x="23558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1" name="Line 79"/>
          <p:cNvSpPr>
            <a:spLocks noChangeShapeType="1"/>
          </p:cNvSpPr>
          <p:nvPr/>
        </p:nvSpPr>
        <p:spPr bwMode="auto">
          <a:xfrm>
            <a:off x="254000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2" name="Line 80"/>
          <p:cNvSpPr>
            <a:spLocks noChangeShapeType="1"/>
          </p:cNvSpPr>
          <p:nvPr/>
        </p:nvSpPr>
        <p:spPr bwMode="auto">
          <a:xfrm>
            <a:off x="2722563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3" name="Line 81"/>
          <p:cNvSpPr>
            <a:spLocks noChangeShapeType="1"/>
          </p:cNvSpPr>
          <p:nvPr/>
        </p:nvSpPr>
        <p:spPr bwMode="auto">
          <a:xfrm rot="-5400000">
            <a:off x="1083469" y="45013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4" name="Line 82"/>
          <p:cNvSpPr>
            <a:spLocks noChangeShapeType="1"/>
          </p:cNvSpPr>
          <p:nvPr/>
        </p:nvSpPr>
        <p:spPr bwMode="auto">
          <a:xfrm rot="-5400000">
            <a:off x="1074738" y="43021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5" name="Line 83"/>
          <p:cNvSpPr>
            <a:spLocks noChangeShapeType="1"/>
          </p:cNvSpPr>
          <p:nvPr/>
        </p:nvSpPr>
        <p:spPr bwMode="auto">
          <a:xfrm rot="-5400000">
            <a:off x="1083469" y="410448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6" name="Line 84"/>
          <p:cNvSpPr>
            <a:spLocks noChangeShapeType="1"/>
          </p:cNvSpPr>
          <p:nvPr/>
        </p:nvSpPr>
        <p:spPr bwMode="auto">
          <a:xfrm rot="-5400000">
            <a:off x="1083469" y="3907631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7" name="Line 85"/>
          <p:cNvSpPr>
            <a:spLocks noChangeShapeType="1"/>
          </p:cNvSpPr>
          <p:nvPr/>
        </p:nvSpPr>
        <p:spPr bwMode="auto">
          <a:xfrm rot="-5400000">
            <a:off x="1083469" y="3709194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8" name="Line 86"/>
          <p:cNvSpPr>
            <a:spLocks noChangeShapeType="1"/>
          </p:cNvSpPr>
          <p:nvPr/>
        </p:nvSpPr>
        <p:spPr bwMode="auto">
          <a:xfrm rot="-5400000">
            <a:off x="1083469" y="351075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19" name="Line 87"/>
          <p:cNvSpPr>
            <a:spLocks noChangeShapeType="1"/>
          </p:cNvSpPr>
          <p:nvPr/>
        </p:nvSpPr>
        <p:spPr bwMode="auto">
          <a:xfrm rot="-5400000">
            <a:off x="1083469" y="33139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20" name="Text Box 88"/>
          <p:cNvSpPr txBox="1">
            <a:spLocks noChangeArrowheads="1"/>
          </p:cNvSpPr>
          <p:nvPr/>
        </p:nvSpPr>
        <p:spPr bwMode="auto">
          <a:xfrm>
            <a:off x="774700" y="444023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21" name="Text Box 89"/>
          <p:cNvSpPr txBox="1">
            <a:spLocks noChangeArrowheads="1"/>
          </p:cNvSpPr>
          <p:nvPr/>
        </p:nvSpPr>
        <p:spPr bwMode="auto">
          <a:xfrm>
            <a:off x="769938" y="403066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22" name="Text Box 90"/>
          <p:cNvSpPr txBox="1">
            <a:spLocks noChangeArrowheads="1"/>
          </p:cNvSpPr>
          <p:nvPr/>
        </p:nvSpPr>
        <p:spPr bwMode="auto">
          <a:xfrm>
            <a:off x="769938" y="2562225"/>
            <a:ext cx="3286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900" i="1"/>
              <a:t>h</a:t>
            </a:r>
            <a:endParaRPr lang="en-US" altLang="zh-CN" sz="1900" i="1">
              <a:ea typeface="宋体" panose="02010600030101010101" pitchFamily="2" charset="-122"/>
            </a:endParaRPr>
          </a:p>
        </p:txBody>
      </p:sp>
      <p:sp>
        <p:nvSpPr>
          <p:cNvPr id="44123" name="Line 91"/>
          <p:cNvSpPr>
            <a:spLocks noChangeShapeType="1"/>
          </p:cNvSpPr>
          <p:nvPr/>
        </p:nvSpPr>
        <p:spPr bwMode="auto">
          <a:xfrm rot="-5400000">
            <a:off x="1074738" y="3116262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24" name="Text Box 92"/>
          <p:cNvSpPr txBox="1">
            <a:spLocks noChangeArrowheads="1"/>
          </p:cNvSpPr>
          <p:nvPr/>
        </p:nvSpPr>
        <p:spPr bwMode="auto">
          <a:xfrm>
            <a:off x="1811338" y="5008563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25" name="Text Box 93"/>
          <p:cNvSpPr txBox="1">
            <a:spLocks noChangeArrowheads="1"/>
          </p:cNvSpPr>
          <p:nvPr/>
        </p:nvSpPr>
        <p:spPr bwMode="auto">
          <a:xfrm>
            <a:off x="769938" y="36512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26" name="Line 94"/>
          <p:cNvSpPr>
            <a:spLocks noChangeShapeType="1"/>
          </p:cNvSpPr>
          <p:nvPr/>
        </p:nvSpPr>
        <p:spPr bwMode="auto">
          <a:xfrm>
            <a:off x="2903538" y="4886325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27" name="Line 95"/>
          <p:cNvSpPr>
            <a:spLocks noChangeShapeType="1"/>
          </p:cNvSpPr>
          <p:nvPr/>
        </p:nvSpPr>
        <p:spPr bwMode="auto">
          <a:xfrm>
            <a:off x="1289050" y="4881563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28" name="Line 96"/>
          <p:cNvSpPr>
            <a:spLocks noChangeShapeType="1"/>
          </p:cNvSpPr>
          <p:nvPr/>
        </p:nvSpPr>
        <p:spPr bwMode="auto">
          <a:xfrm rot="-5400000">
            <a:off x="1073944" y="4698206"/>
            <a:ext cx="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29" name="Text Box 97"/>
          <p:cNvSpPr txBox="1">
            <a:spLocks noChangeArrowheads="1"/>
          </p:cNvSpPr>
          <p:nvPr/>
        </p:nvSpPr>
        <p:spPr bwMode="auto">
          <a:xfrm>
            <a:off x="2789238" y="448468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4130" name="Text Box 98"/>
          <p:cNvSpPr txBox="1">
            <a:spLocks noChangeArrowheads="1"/>
          </p:cNvSpPr>
          <p:nvPr/>
        </p:nvSpPr>
        <p:spPr bwMode="auto">
          <a:xfrm>
            <a:off x="2782888" y="4184650"/>
            <a:ext cx="7064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4131" name="Text Box 99"/>
          <p:cNvSpPr txBox="1">
            <a:spLocks noChangeArrowheads="1"/>
          </p:cNvSpPr>
          <p:nvPr/>
        </p:nvSpPr>
        <p:spPr bwMode="auto">
          <a:xfrm>
            <a:off x="6021388" y="4503738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B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4132" name="Text Box 100"/>
          <p:cNvSpPr txBox="1">
            <a:spLocks noChangeArrowheads="1"/>
          </p:cNvSpPr>
          <p:nvPr/>
        </p:nvSpPr>
        <p:spPr bwMode="auto">
          <a:xfrm>
            <a:off x="6015038" y="4202113"/>
            <a:ext cx="7064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A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4133" name="Text Box 101"/>
          <p:cNvSpPr txBox="1">
            <a:spLocks noChangeArrowheads="1"/>
          </p:cNvSpPr>
          <p:nvPr/>
        </p:nvSpPr>
        <p:spPr bwMode="auto">
          <a:xfrm>
            <a:off x="6015038" y="3776663"/>
            <a:ext cx="714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i="1"/>
              <a:t>h</a:t>
            </a:r>
            <a:r>
              <a:rPr lang="de-DE" altLang="de-DE" baseline="-25000"/>
              <a:t>C</a:t>
            </a:r>
            <a:r>
              <a:rPr lang="de-DE" altLang="de-DE"/>
              <a:t>(</a:t>
            </a:r>
            <a:r>
              <a:rPr lang="de-DE" altLang="de-DE" i="1"/>
              <a:t>w</a:t>
            </a:r>
            <a:r>
              <a:rPr lang="de-DE" altLang="de-DE"/>
              <a:t>)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44134" name="Rectangle 102" descr="Diagonal weit nach oben"/>
          <p:cNvSpPr>
            <a:spLocks noChangeArrowheads="1"/>
          </p:cNvSpPr>
          <p:nvPr/>
        </p:nvSpPr>
        <p:spPr bwMode="auto">
          <a:xfrm>
            <a:off x="5003800" y="2570163"/>
            <a:ext cx="1012825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35" name="Rectangle 103" descr="Diagonal weit nach oben"/>
          <p:cNvSpPr>
            <a:spLocks noChangeArrowheads="1"/>
          </p:cNvSpPr>
          <p:nvPr/>
        </p:nvSpPr>
        <p:spPr bwMode="auto">
          <a:xfrm>
            <a:off x="5210175" y="2976563"/>
            <a:ext cx="804863" cy="547687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36" name="Rectangle 104" descr="Diagonal weit nach oben"/>
          <p:cNvSpPr>
            <a:spLocks noChangeArrowheads="1"/>
          </p:cNvSpPr>
          <p:nvPr/>
        </p:nvSpPr>
        <p:spPr bwMode="auto">
          <a:xfrm>
            <a:off x="5408613" y="3381375"/>
            <a:ext cx="609600" cy="5492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37" name="Oval 105"/>
          <p:cNvSpPr>
            <a:spLocks noChangeArrowheads="1"/>
          </p:cNvSpPr>
          <p:nvPr/>
        </p:nvSpPr>
        <p:spPr bwMode="auto">
          <a:xfrm>
            <a:off x="4964113" y="3095625"/>
            <a:ext cx="61912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38" name="Oval 106"/>
          <p:cNvSpPr>
            <a:spLocks noChangeArrowheads="1"/>
          </p:cNvSpPr>
          <p:nvPr/>
        </p:nvSpPr>
        <p:spPr bwMode="auto">
          <a:xfrm>
            <a:off x="5365750" y="3911600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39" name="Line 107"/>
          <p:cNvSpPr>
            <a:spLocks noChangeShapeType="1"/>
          </p:cNvSpPr>
          <p:nvPr/>
        </p:nvSpPr>
        <p:spPr bwMode="auto">
          <a:xfrm flipH="1" flipV="1">
            <a:off x="5453063" y="3392488"/>
            <a:ext cx="1779587" cy="2333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40" name="Line 108"/>
          <p:cNvSpPr>
            <a:spLocks noChangeShapeType="1"/>
          </p:cNvSpPr>
          <p:nvPr/>
        </p:nvSpPr>
        <p:spPr bwMode="auto">
          <a:xfrm flipH="1">
            <a:off x="5222875" y="3382963"/>
            <a:ext cx="244475" cy="12382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41" name="Line 109"/>
          <p:cNvSpPr>
            <a:spLocks noChangeShapeType="1"/>
          </p:cNvSpPr>
          <p:nvPr/>
        </p:nvSpPr>
        <p:spPr bwMode="auto">
          <a:xfrm rot="-5400000">
            <a:off x="4377532" y="351551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42" name="Oval 110"/>
          <p:cNvSpPr>
            <a:spLocks noChangeArrowheads="1"/>
          </p:cNvSpPr>
          <p:nvPr/>
        </p:nvSpPr>
        <p:spPr bwMode="auto">
          <a:xfrm>
            <a:off x="5175250" y="3508375"/>
            <a:ext cx="61913" cy="603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43" name="Line 111"/>
          <p:cNvSpPr>
            <a:spLocks noChangeShapeType="1"/>
          </p:cNvSpPr>
          <p:nvPr/>
        </p:nvSpPr>
        <p:spPr bwMode="auto">
          <a:xfrm flipH="1">
            <a:off x="5040313" y="2468563"/>
            <a:ext cx="1401762" cy="612775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144" name="Rectangle 112"/>
          <p:cNvSpPr>
            <a:spLocks noChangeArrowheads="1"/>
          </p:cNvSpPr>
          <p:nvPr/>
        </p:nvSpPr>
        <p:spPr bwMode="auto">
          <a:xfrm>
            <a:off x="6559550" y="1663700"/>
            <a:ext cx="619125" cy="1831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45" name="Text Box 113"/>
          <p:cNvSpPr txBox="1">
            <a:spLocks noChangeArrowheads="1"/>
          </p:cNvSpPr>
          <p:nvPr/>
        </p:nvSpPr>
        <p:spPr bwMode="auto">
          <a:xfrm>
            <a:off x="6381750" y="2349500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3 x 9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46" name="Rectangle 114"/>
          <p:cNvSpPr>
            <a:spLocks noChangeArrowheads="1"/>
          </p:cNvSpPr>
          <p:nvPr/>
        </p:nvSpPr>
        <p:spPr bwMode="auto">
          <a:xfrm>
            <a:off x="7478713" y="2592388"/>
            <a:ext cx="820737" cy="1430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47" name="Text Box 115"/>
          <p:cNvSpPr txBox="1">
            <a:spLocks noChangeArrowheads="1"/>
          </p:cNvSpPr>
          <p:nvPr/>
        </p:nvSpPr>
        <p:spPr bwMode="auto">
          <a:xfrm>
            <a:off x="7234238" y="3568700"/>
            <a:ext cx="531812" cy="258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4 x 7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48" name="Rectangle 116"/>
          <p:cNvSpPr>
            <a:spLocks noChangeArrowheads="1"/>
          </p:cNvSpPr>
          <p:nvPr/>
        </p:nvSpPr>
        <p:spPr bwMode="auto">
          <a:xfrm>
            <a:off x="7497763" y="4476750"/>
            <a:ext cx="1016000" cy="1031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49" name="Text Box 117"/>
          <p:cNvSpPr txBox="1">
            <a:spLocks noChangeArrowheads="1"/>
          </p:cNvSpPr>
          <p:nvPr/>
        </p:nvSpPr>
        <p:spPr bwMode="auto">
          <a:xfrm>
            <a:off x="7173913" y="4360863"/>
            <a:ext cx="531812" cy="258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50" name="Text Box 118"/>
          <p:cNvSpPr txBox="1">
            <a:spLocks noChangeArrowheads="1"/>
          </p:cNvSpPr>
          <p:nvPr/>
        </p:nvSpPr>
        <p:spPr bwMode="auto">
          <a:xfrm>
            <a:off x="4067175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51" name="Text Box 119"/>
          <p:cNvSpPr txBox="1">
            <a:spLocks noChangeArrowheads="1"/>
          </p:cNvSpPr>
          <p:nvPr/>
        </p:nvSpPr>
        <p:spPr bwMode="auto">
          <a:xfrm>
            <a:off x="769938" y="3224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4152" name="AutoShape 121"/>
          <p:cNvSpPr>
            <a:spLocks noChangeArrowheads="1"/>
          </p:cNvSpPr>
          <p:nvPr/>
        </p:nvSpPr>
        <p:spPr bwMode="auto">
          <a:xfrm>
            <a:off x="356235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53" name="Oval 122"/>
          <p:cNvSpPr>
            <a:spLocks noChangeArrowheads="1"/>
          </p:cNvSpPr>
          <p:nvPr/>
        </p:nvSpPr>
        <p:spPr bwMode="auto">
          <a:xfrm>
            <a:off x="6721475" y="4176713"/>
            <a:ext cx="2243138" cy="1773237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4154" name="Text Box 123"/>
          <p:cNvSpPr txBox="1">
            <a:spLocks noChangeArrowheads="1"/>
          </p:cNvSpPr>
          <p:nvPr/>
        </p:nvSpPr>
        <p:spPr bwMode="auto">
          <a:xfrm>
            <a:off x="4614863" y="5764213"/>
            <a:ext cx="3151187" cy="6302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>
                <a:ea typeface="宋体" panose="02010600030101010101" pitchFamily="2" charset="-122"/>
              </a:rPr>
              <a:t>Minimimum top-level floorplan</a:t>
            </a:r>
          </a:p>
          <a:p>
            <a:pPr algn="l"/>
            <a:r>
              <a:rPr lang="en-US" altLang="zh-CN">
                <a:ea typeface="宋体" panose="02010600030101010101" pitchFamily="2" charset="-122"/>
              </a:rPr>
              <a:t>with vertical composition</a:t>
            </a:r>
          </a:p>
        </p:txBody>
      </p:sp>
      <p:sp>
        <p:nvSpPr>
          <p:cNvPr id="44155" name="Rectangle 1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4156" name="Text Box 126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2: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Determine the shape function of the top-level floorplan (vertical)</a:t>
            </a:r>
            <a:endParaRPr lang="de-DE" altLang="de-DE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39135C-6CFE-4FB8-917B-3B1D0E745F20}" type="slidenum">
              <a:rPr lang="en-US" altLang="de-DE" sz="1000">
                <a:solidFill>
                  <a:srgbClr val="C0C0C0"/>
                </a:solidFill>
              </a:rPr>
              <a:pPr/>
              <a:t>43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94275" name="Freeform 3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1166813 w 913"/>
              <a:gd name="T1" fmla="*/ 1108148 h 1476"/>
              <a:gd name="T2" fmla="*/ 1166813 w 913"/>
              <a:gd name="T3" fmla="*/ 1884363 h 1476"/>
              <a:gd name="T4" fmla="*/ 388512 w 913"/>
              <a:gd name="T5" fmla="*/ 1884363 h 1476"/>
              <a:gd name="T6" fmla="*/ 388512 w 913"/>
              <a:gd name="T7" fmla="*/ 1507746 h 1476"/>
              <a:gd name="T8" fmla="*/ 0 w 913"/>
              <a:gd name="T9" fmla="*/ 1507746 h 1476"/>
              <a:gd name="T10" fmla="*/ 0 w 913"/>
              <a:gd name="T11" fmla="*/ 0 h 1476"/>
              <a:gd name="T12" fmla="*/ 1166813 w 913"/>
              <a:gd name="T13" fmla="*/ 0 h 1476"/>
              <a:gd name="T14" fmla="*/ 1166813 w 913"/>
              <a:gd name="T15" fmla="*/ 1108148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4276" name="Freeform 4"/>
          <p:cNvSpPr>
            <a:spLocks/>
          </p:cNvSpPr>
          <p:nvPr/>
        </p:nvSpPr>
        <p:spPr bwMode="auto">
          <a:xfrm>
            <a:off x="4359275" y="2546350"/>
            <a:ext cx="1166813" cy="1884363"/>
          </a:xfrm>
          <a:custGeom>
            <a:avLst/>
            <a:gdLst>
              <a:gd name="T0" fmla="*/ 1166813 w 913"/>
              <a:gd name="T1" fmla="*/ 1884363 h 1476"/>
              <a:gd name="T2" fmla="*/ 388512 w 913"/>
              <a:gd name="T3" fmla="*/ 1884363 h 1476"/>
              <a:gd name="T4" fmla="*/ 388512 w 913"/>
              <a:gd name="T5" fmla="*/ 1507746 h 1476"/>
              <a:gd name="T6" fmla="*/ 0 w 913"/>
              <a:gd name="T7" fmla="*/ 1507746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77" name="Freeform 5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971550 w 760"/>
              <a:gd name="T1" fmla="*/ 1358900 h 1065"/>
              <a:gd name="T2" fmla="*/ 971550 w 760"/>
              <a:gd name="T3" fmla="*/ 0 h 1065"/>
              <a:gd name="T4" fmla="*/ 0 w 760"/>
              <a:gd name="T5" fmla="*/ 0 h 1065"/>
              <a:gd name="T6" fmla="*/ 0 w 760"/>
              <a:gd name="T7" fmla="*/ 971007 h 1065"/>
              <a:gd name="T8" fmla="*/ 388620 w 760"/>
              <a:gd name="T9" fmla="*/ 971007 h 1065"/>
              <a:gd name="T10" fmla="*/ 388620 w 760"/>
              <a:gd name="T11" fmla="*/ 1358900 h 1065"/>
              <a:gd name="T12" fmla="*/ 971550 w 760"/>
              <a:gd name="T13" fmla="*/ 13589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4278" name="Freeform 6"/>
          <p:cNvSpPr>
            <a:spLocks/>
          </p:cNvSpPr>
          <p:nvPr/>
        </p:nvSpPr>
        <p:spPr bwMode="auto">
          <a:xfrm>
            <a:off x="4554538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971007 h 1065"/>
              <a:gd name="T4" fmla="*/ 388620 w 760"/>
              <a:gd name="T5" fmla="*/ 971007 h 1065"/>
              <a:gd name="T6" fmla="*/ 388620 w 760"/>
              <a:gd name="T7" fmla="*/ 1358900 h 1065"/>
              <a:gd name="T8" fmla="*/ 971550 w 760"/>
              <a:gd name="T9" fmla="*/ 13589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79" name="Rectangle 7"/>
          <p:cNvSpPr>
            <a:spLocks noChangeArrowheads="1"/>
          </p:cNvSpPr>
          <p:nvPr/>
        </p:nvSpPr>
        <p:spPr bwMode="auto">
          <a:xfrm>
            <a:off x="6626225" y="4981575"/>
            <a:ext cx="777875" cy="388938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0" name="Rectangle 8"/>
          <p:cNvSpPr>
            <a:spLocks noChangeArrowheads="1"/>
          </p:cNvSpPr>
          <p:nvPr/>
        </p:nvSpPr>
        <p:spPr bwMode="auto">
          <a:xfrm>
            <a:off x="6626225" y="4981575"/>
            <a:ext cx="777875" cy="388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7394575" y="4792663"/>
            <a:ext cx="971550" cy="5810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7394575" y="4792663"/>
            <a:ext cx="971550" cy="581025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3" name="Rectangle 11"/>
          <p:cNvSpPr>
            <a:spLocks noChangeArrowheads="1"/>
          </p:cNvSpPr>
          <p:nvPr/>
        </p:nvSpPr>
        <p:spPr bwMode="auto">
          <a:xfrm>
            <a:off x="7550150" y="2198688"/>
            <a:ext cx="584200" cy="971550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4" name="Rectangle 12"/>
          <p:cNvSpPr>
            <a:spLocks noChangeArrowheads="1"/>
          </p:cNvSpPr>
          <p:nvPr/>
        </p:nvSpPr>
        <p:spPr bwMode="auto">
          <a:xfrm>
            <a:off x="7550150" y="2197100"/>
            <a:ext cx="584200" cy="971550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5" name="Rectangle 13"/>
          <p:cNvSpPr>
            <a:spLocks noChangeArrowheads="1"/>
          </p:cNvSpPr>
          <p:nvPr/>
        </p:nvSpPr>
        <p:spPr bwMode="auto">
          <a:xfrm>
            <a:off x="7165975" y="2393950"/>
            <a:ext cx="388938" cy="776288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6" name="Rectangle 14"/>
          <p:cNvSpPr>
            <a:spLocks noChangeArrowheads="1"/>
          </p:cNvSpPr>
          <p:nvPr/>
        </p:nvSpPr>
        <p:spPr bwMode="auto">
          <a:xfrm>
            <a:off x="7165975" y="2393950"/>
            <a:ext cx="388938" cy="77628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2628900" y="2795588"/>
            <a:ext cx="58738" cy="58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8" name="AutoShape 16"/>
          <p:cNvSpPr>
            <a:spLocks noChangeArrowheads="1"/>
          </p:cNvSpPr>
          <p:nvPr/>
        </p:nvSpPr>
        <p:spPr bwMode="auto">
          <a:xfrm>
            <a:off x="3208338" y="3332163"/>
            <a:ext cx="463550" cy="5794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289" name="Line 17"/>
          <p:cNvSpPr>
            <a:spLocks noChangeShapeType="1"/>
          </p:cNvSpPr>
          <p:nvPr/>
        </p:nvSpPr>
        <p:spPr bwMode="auto">
          <a:xfrm flipH="1">
            <a:off x="3962400" y="2525713"/>
            <a:ext cx="0" cy="237013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90" name="Line 18"/>
          <p:cNvSpPr>
            <a:spLocks noChangeShapeType="1"/>
          </p:cNvSpPr>
          <p:nvPr/>
        </p:nvSpPr>
        <p:spPr bwMode="auto">
          <a:xfrm>
            <a:off x="3844925" y="4779963"/>
            <a:ext cx="2260600" cy="4762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91" name="Text Box 19"/>
          <p:cNvSpPr txBox="1">
            <a:spLocks noChangeArrowheads="1"/>
          </p:cNvSpPr>
          <p:nvPr/>
        </p:nvSpPr>
        <p:spPr bwMode="auto">
          <a:xfrm>
            <a:off x="5873750" y="4851400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694292" name="Text Box 20"/>
          <p:cNvSpPr txBox="1">
            <a:spLocks noChangeArrowheads="1"/>
          </p:cNvSpPr>
          <p:nvPr/>
        </p:nvSpPr>
        <p:spPr bwMode="auto">
          <a:xfrm>
            <a:off x="4254500" y="48371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293" name="Text Box 21"/>
          <p:cNvSpPr txBox="1">
            <a:spLocks noChangeArrowheads="1"/>
          </p:cNvSpPr>
          <p:nvPr/>
        </p:nvSpPr>
        <p:spPr bwMode="auto">
          <a:xfrm>
            <a:off x="5067300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294" name="Line 22"/>
          <p:cNvSpPr>
            <a:spLocks noChangeShapeType="1"/>
          </p:cNvSpPr>
          <p:nvPr/>
        </p:nvSpPr>
        <p:spPr bwMode="auto">
          <a:xfrm>
            <a:off x="43672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95" name="Line 23"/>
          <p:cNvSpPr>
            <a:spLocks noChangeShapeType="1"/>
          </p:cNvSpPr>
          <p:nvPr/>
        </p:nvSpPr>
        <p:spPr bwMode="auto">
          <a:xfrm>
            <a:off x="4578350" y="471487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96" name="Line 24"/>
          <p:cNvSpPr>
            <a:spLocks noChangeShapeType="1"/>
          </p:cNvSpPr>
          <p:nvPr/>
        </p:nvSpPr>
        <p:spPr bwMode="auto">
          <a:xfrm>
            <a:off x="47736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97" name="Line 25"/>
          <p:cNvSpPr>
            <a:spLocks noChangeShapeType="1"/>
          </p:cNvSpPr>
          <p:nvPr/>
        </p:nvSpPr>
        <p:spPr bwMode="auto">
          <a:xfrm>
            <a:off x="4948238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98" name="Line 26"/>
          <p:cNvSpPr>
            <a:spLocks noChangeShapeType="1"/>
          </p:cNvSpPr>
          <p:nvPr/>
        </p:nvSpPr>
        <p:spPr bwMode="auto">
          <a:xfrm>
            <a:off x="5180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299" name="Line 27"/>
          <p:cNvSpPr>
            <a:spLocks noChangeShapeType="1"/>
          </p:cNvSpPr>
          <p:nvPr/>
        </p:nvSpPr>
        <p:spPr bwMode="auto">
          <a:xfrm>
            <a:off x="5353050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0" name="Line 28"/>
          <p:cNvSpPr>
            <a:spLocks noChangeShapeType="1"/>
          </p:cNvSpPr>
          <p:nvPr/>
        </p:nvSpPr>
        <p:spPr bwMode="auto">
          <a:xfrm>
            <a:off x="5527675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1" name="Line 29"/>
          <p:cNvSpPr>
            <a:spLocks noChangeShapeType="1"/>
          </p:cNvSpPr>
          <p:nvPr/>
        </p:nvSpPr>
        <p:spPr bwMode="auto">
          <a:xfrm rot="-5400000">
            <a:off x="3970338" y="43608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2" name="Line 30"/>
          <p:cNvSpPr>
            <a:spLocks noChangeShapeType="1"/>
          </p:cNvSpPr>
          <p:nvPr/>
        </p:nvSpPr>
        <p:spPr bwMode="auto">
          <a:xfrm rot="-5400000">
            <a:off x="3962401" y="417195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3" name="Line 31"/>
          <p:cNvSpPr>
            <a:spLocks noChangeShapeType="1"/>
          </p:cNvSpPr>
          <p:nvPr/>
        </p:nvSpPr>
        <p:spPr bwMode="auto">
          <a:xfrm rot="-5400000">
            <a:off x="3970338" y="39830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4" name="Line 32"/>
          <p:cNvSpPr>
            <a:spLocks noChangeShapeType="1"/>
          </p:cNvSpPr>
          <p:nvPr/>
        </p:nvSpPr>
        <p:spPr bwMode="auto">
          <a:xfrm rot="-5400000">
            <a:off x="3970338" y="37973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5" name="Line 33"/>
          <p:cNvSpPr>
            <a:spLocks noChangeShapeType="1"/>
          </p:cNvSpPr>
          <p:nvPr/>
        </p:nvSpPr>
        <p:spPr bwMode="auto">
          <a:xfrm rot="-5400000">
            <a:off x="3970338" y="360838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6" name="Line 34"/>
          <p:cNvSpPr>
            <a:spLocks noChangeShapeType="1"/>
          </p:cNvSpPr>
          <p:nvPr/>
        </p:nvSpPr>
        <p:spPr bwMode="auto">
          <a:xfrm rot="-5400000">
            <a:off x="3970338" y="3233737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07" name="Text Box 35"/>
          <p:cNvSpPr txBox="1">
            <a:spLocks noChangeArrowheads="1"/>
          </p:cNvSpPr>
          <p:nvPr/>
        </p:nvSpPr>
        <p:spPr bwMode="auto">
          <a:xfrm>
            <a:off x="3678238" y="4303713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308" name="Text Box 36"/>
          <p:cNvSpPr txBox="1">
            <a:spLocks noChangeArrowheads="1"/>
          </p:cNvSpPr>
          <p:nvPr/>
        </p:nvSpPr>
        <p:spPr bwMode="auto">
          <a:xfrm>
            <a:off x="3671888" y="391160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309" name="Text Box 37"/>
          <p:cNvSpPr txBox="1">
            <a:spLocks noChangeArrowheads="1"/>
          </p:cNvSpPr>
          <p:nvPr/>
        </p:nvSpPr>
        <p:spPr bwMode="auto">
          <a:xfrm>
            <a:off x="3543300" y="2451100"/>
            <a:ext cx="320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694310" name="Line 38"/>
          <p:cNvSpPr>
            <a:spLocks noChangeShapeType="1"/>
          </p:cNvSpPr>
          <p:nvPr/>
        </p:nvSpPr>
        <p:spPr bwMode="auto">
          <a:xfrm rot="-5400000">
            <a:off x="3962401" y="3048000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11" name="Text Box 39"/>
          <p:cNvSpPr txBox="1">
            <a:spLocks noChangeArrowheads="1"/>
          </p:cNvSpPr>
          <p:nvPr/>
        </p:nvSpPr>
        <p:spPr bwMode="auto">
          <a:xfrm>
            <a:off x="4662488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312" name="Text Box 40"/>
          <p:cNvSpPr txBox="1">
            <a:spLocks noChangeArrowheads="1"/>
          </p:cNvSpPr>
          <p:nvPr/>
        </p:nvSpPr>
        <p:spPr bwMode="auto">
          <a:xfrm>
            <a:off x="3671888" y="3549650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313" name="Line 41"/>
          <p:cNvSpPr>
            <a:spLocks noChangeShapeType="1"/>
          </p:cNvSpPr>
          <p:nvPr/>
        </p:nvSpPr>
        <p:spPr bwMode="auto">
          <a:xfrm>
            <a:off x="5700713" y="4725988"/>
            <a:ext cx="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14" name="Line 42"/>
          <p:cNvSpPr>
            <a:spLocks noChangeShapeType="1"/>
          </p:cNvSpPr>
          <p:nvPr/>
        </p:nvSpPr>
        <p:spPr bwMode="auto">
          <a:xfrm>
            <a:off x="4164013" y="4721225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15" name="Line 43"/>
          <p:cNvSpPr>
            <a:spLocks noChangeShapeType="1"/>
          </p:cNvSpPr>
          <p:nvPr/>
        </p:nvSpPr>
        <p:spPr bwMode="auto">
          <a:xfrm rot="-5400000">
            <a:off x="3961607" y="4547394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 flipH="1">
            <a:off x="831850" y="2522538"/>
            <a:ext cx="0" cy="23685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>
            <a:off x="715963" y="4775200"/>
            <a:ext cx="2260600" cy="4763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2743200" y="4846638"/>
            <a:ext cx="358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1255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1938338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05" name="Line 49"/>
          <p:cNvSpPr>
            <a:spLocks noChangeShapeType="1"/>
          </p:cNvSpPr>
          <p:nvPr/>
        </p:nvSpPr>
        <p:spPr bwMode="auto">
          <a:xfrm>
            <a:off x="12382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>
            <a:off x="1449388" y="471170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>
            <a:off x="1643063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>
            <a:off x="181610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051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0" name="Line 54"/>
          <p:cNvSpPr>
            <a:spLocks noChangeShapeType="1"/>
          </p:cNvSpPr>
          <p:nvPr/>
        </p:nvSpPr>
        <p:spPr bwMode="auto">
          <a:xfrm>
            <a:off x="2224088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>
            <a:off x="2397125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 rot="-5400000">
            <a:off x="840582" y="43553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3" name="Line 57"/>
          <p:cNvSpPr>
            <a:spLocks noChangeShapeType="1"/>
          </p:cNvSpPr>
          <p:nvPr/>
        </p:nvSpPr>
        <p:spPr bwMode="auto">
          <a:xfrm rot="-5400000">
            <a:off x="832644" y="416956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4" name="Line 58"/>
          <p:cNvSpPr>
            <a:spLocks noChangeShapeType="1"/>
          </p:cNvSpPr>
          <p:nvPr/>
        </p:nvSpPr>
        <p:spPr bwMode="auto">
          <a:xfrm rot="-5400000">
            <a:off x="840582" y="39806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5" name="Line 59"/>
          <p:cNvSpPr>
            <a:spLocks noChangeShapeType="1"/>
          </p:cNvSpPr>
          <p:nvPr/>
        </p:nvSpPr>
        <p:spPr bwMode="auto">
          <a:xfrm rot="-5400000">
            <a:off x="840582" y="379333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6" name="Line 60"/>
          <p:cNvSpPr>
            <a:spLocks noChangeShapeType="1"/>
          </p:cNvSpPr>
          <p:nvPr/>
        </p:nvSpPr>
        <p:spPr bwMode="auto">
          <a:xfrm rot="-5400000">
            <a:off x="840582" y="360600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7" name="Line 61"/>
          <p:cNvSpPr>
            <a:spLocks noChangeShapeType="1"/>
          </p:cNvSpPr>
          <p:nvPr/>
        </p:nvSpPr>
        <p:spPr bwMode="auto">
          <a:xfrm rot="-5400000">
            <a:off x="840582" y="3418681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8" name="Line 62"/>
          <p:cNvSpPr>
            <a:spLocks noChangeShapeType="1"/>
          </p:cNvSpPr>
          <p:nvPr/>
        </p:nvSpPr>
        <p:spPr bwMode="auto">
          <a:xfrm rot="-5400000">
            <a:off x="840582" y="3231356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19" name="Text Box 63"/>
          <p:cNvSpPr txBox="1">
            <a:spLocks noChangeArrowheads="1"/>
          </p:cNvSpPr>
          <p:nvPr/>
        </p:nvSpPr>
        <p:spPr bwMode="auto">
          <a:xfrm>
            <a:off x="549275" y="4298950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20" name="Text Box 64"/>
          <p:cNvSpPr txBox="1">
            <a:spLocks noChangeArrowheads="1"/>
          </p:cNvSpPr>
          <p:nvPr/>
        </p:nvSpPr>
        <p:spPr bwMode="auto">
          <a:xfrm>
            <a:off x="542925" y="39116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21" name="Text Box 65"/>
          <p:cNvSpPr txBox="1">
            <a:spLocks noChangeArrowheads="1"/>
          </p:cNvSpPr>
          <p:nvPr/>
        </p:nvSpPr>
        <p:spPr bwMode="auto">
          <a:xfrm>
            <a:off x="455613" y="2451100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45122" name="Line 66"/>
          <p:cNvSpPr>
            <a:spLocks noChangeShapeType="1"/>
          </p:cNvSpPr>
          <p:nvPr/>
        </p:nvSpPr>
        <p:spPr bwMode="auto">
          <a:xfrm rot="-5400000">
            <a:off x="832644" y="3045619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23" name="Text Box 67"/>
          <p:cNvSpPr txBox="1">
            <a:spLocks noChangeArrowheads="1"/>
          </p:cNvSpPr>
          <p:nvPr/>
        </p:nvSpPr>
        <p:spPr bwMode="auto">
          <a:xfrm>
            <a:off x="1531938" y="4832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24" name="Text Box 68"/>
          <p:cNvSpPr txBox="1">
            <a:spLocks noChangeArrowheads="1"/>
          </p:cNvSpPr>
          <p:nvPr/>
        </p:nvSpPr>
        <p:spPr bwMode="auto">
          <a:xfrm>
            <a:off x="542925" y="3549650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25" name="Line 69"/>
          <p:cNvSpPr>
            <a:spLocks noChangeShapeType="1"/>
          </p:cNvSpPr>
          <p:nvPr/>
        </p:nvSpPr>
        <p:spPr bwMode="auto">
          <a:xfrm>
            <a:off x="2571750" y="4722813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26" name="Line 70"/>
          <p:cNvSpPr>
            <a:spLocks noChangeShapeType="1"/>
          </p:cNvSpPr>
          <p:nvPr/>
        </p:nvSpPr>
        <p:spPr bwMode="auto">
          <a:xfrm>
            <a:off x="1035050" y="4718050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27" name="Line 71"/>
          <p:cNvSpPr>
            <a:spLocks noChangeShapeType="1"/>
          </p:cNvSpPr>
          <p:nvPr/>
        </p:nvSpPr>
        <p:spPr bwMode="auto">
          <a:xfrm rot="-5400000">
            <a:off x="831057" y="4544219"/>
            <a:ext cx="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44" name="Text Box 72"/>
          <p:cNvSpPr txBox="1">
            <a:spLocks noChangeArrowheads="1"/>
          </p:cNvSpPr>
          <p:nvPr/>
        </p:nvSpPr>
        <p:spPr bwMode="auto">
          <a:xfrm>
            <a:off x="4424363" y="2097088"/>
            <a:ext cx="6413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345" name="Text Box 73"/>
          <p:cNvSpPr txBox="1">
            <a:spLocks noChangeArrowheads="1"/>
          </p:cNvSpPr>
          <p:nvPr/>
        </p:nvSpPr>
        <p:spPr bwMode="auto">
          <a:xfrm>
            <a:off x="3903663" y="2090738"/>
            <a:ext cx="6413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346" name="Text Box 74"/>
          <p:cNvSpPr txBox="1">
            <a:spLocks noChangeArrowheads="1"/>
          </p:cNvSpPr>
          <p:nvPr/>
        </p:nvSpPr>
        <p:spPr bwMode="auto">
          <a:xfrm>
            <a:off x="5005388" y="2090738"/>
            <a:ext cx="6461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C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347" name="Line 75"/>
          <p:cNvSpPr>
            <a:spLocks noChangeShapeType="1"/>
          </p:cNvSpPr>
          <p:nvPr/>
        </p:nvSpPr>
        <p:spPr bwMode="auto">
          <a:xfrm rot="-5400000">
            <a:off x="3970338" y="3421062"/>
            <a:ext cx="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48" name="Rectangle 76"/>
          <p:cNvSpPr>
            <a:spLocks noChangeArrowheads="1"/>
          </p:cNvSpPr>
          <p:nvPr/>
        </p:nvSpPr>
        <p:spPr bwMode="auto">
          <a:xfrm>
            <a:off x="7554913" y="3630613"/>
            <a:ext cx="969962" cy="58261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49" name="Rectangle 77"/>
          <p:cNvSpPr>
            <a:spLocks noChangeArrowheads="1"/>
          </p:cNvSpPr>
          <p:nvPr/>
        </p:nvSpPr>
        <p:spPr bwMode="auto">
          <a:xfrm>
            <a:off x="7165975" y="3436938"/>
            <a:ext cx="388938" cy="776287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50" name="Rectangle 78"/>
          <p:cNvSpPr>
            <a:spLocks noChangeArrowheads="1"/>
          </p:cNvSpPr>
          <p:nvPr/>
        </p:nvSpPr>
        <p:spPr bwMode="auto">
          <a:xfrm>
            <a:off x="7165975" y="3436938"/>
            <a:ext cx="388938" cy="776287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51" name="Line 79"/>
          <p:cNvSpPr>
            <a:spLocks noChangeShapeType="1"/>
          </p:cNvSpPr>
          <p:nvPr/>
        </p:nvSpPr>
        <p:spPr bwMode="auto">
          <a:xfrm>
            <a:off x="5521325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52" name="Rectangle 80"/>
          <p:cNvSpPr>
            <a:spLocks noChangeArrowheads="1"/>
          </p:cNvSpPr>
          <p:nvPr/>
        </p:nvSpPr>
        <p:spPr bwMode="auto">
          <a:xfrm>
            <a:off x="4557713" y="2546350"/>
            <a:ext cx="1552575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53" name="Rectangle 81"/>
          <p:cNvSpPr>
            <a:spLocks noChangeArrowheads="1"/>
          </p:cNvSpPr>
          <p:nvPr/>
        </p:nvSpPr>
        <p:spPr bwMode="auto">
          <a:xfrm>
            <a:off x="5476875" y="2881313"/>
            <a:ext cx="628650" cy="13525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54" name="Rectangle 82"/>
          <p:cNvSpPr>
            <a:spLocks noChangeArrowheads="1"/>
          </p:cNvSpPr>
          <p:nvPr/>
        </p:nvSpPr>
        <p:spPr bwMode="auto">
          <a:xfrm>
            <a:off x="5526088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39" name="Freeform 83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1166813 w 913"/>
              <a:gd name="T1" fmla="*/ 1108148 h 1476"/>
              <a:gd name="T2" fmla="*/ 1166813 w 913"/>
              <a:gd name="T3" fmla="*/ 1884363 h 1476"/>
              <a:gd name="T4" fmla="*/ 388512 w 913"/>
              <a:gd name="T5" fmla="*/ 1884363 h 1476"/>
              <a:gd name="T6" fmla="*/ 388512 w 913"/>
              <a:gd name="T7" fmla="*/ 1507746 h 1476"/>
              <a:gd name="T8" fmla="*/ 0 w 913"/>
              <a:gd name="T9" fmla="*/ 1507746 h 1476"/>
              <a:gd name="T10" fmla="*/ 0 w 913"/>
              <a:gd name="T11" fmla="*/ 0 h 1476"/>
              <a:gd name="T12" fmla="*/ 1166813 w 913"/>
              <a:gd name="T13" fmla="*/ 0 h 1476"/>
              <a:gd name="T14" fmla="*/ 1166813 w 913"/>
              <a:gd name="T15" fmla="*/ 1108148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5140" name="Freeform 84"/>
          <p:cNvSpPr>
            <a:spLocks/>
          </p:cNvSpPr>
          <p:nvPr/>
        </p:nvSpPr>
        <p:spPr bwMode="auto">
          <a:xfrm>
            <a:off x="1238250" y="2546350"/>
            <a:ext cx="1166813" cy="1884363"/>
          </a:xfrm>
          <a:custGeom>
            <a:avLst/>
            <a:gdLst>
              <a:gd name="T0" fmla="*/ 1166813 w 913"/>
              <a:gd name="T1" fmla="*/ 1884363 h 1476"/>
              <a:gd name="T2" fmla="*/ 388512 w 913"/>
              <a:gd name="T3" fmla="*/ 1884363 h 1476"/>
              <a:gd name="T4" fmla="*/ 388512 w 913"/>
              <a:gd name="T5" fmla="*/ 1507746 h 1476"/>
              <a:gd name="T6" fmla="*/ 0 w 913"/>
              <a:gd name="T7" fmla="*/ 1507746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41" name="Freeform 85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971550 w 760"/>
              <a:gd name="T1" fmla="*/ 1358900 h 1065"/>
              <a:gd name="T2" fmla="*/ 971550 w 760"/>
              <a:gd name="T3" fmla="*/ 0 h 1065"/>
              <a:gd name="T4" fmla="*/ 0 w 760"/>
              <a:gd name="T5" fmla="*/ 0 h 1065"/>
              <a:gd name="T6" fmla="*/ 0 w 760"/>
              <a:gd name="T7" fmla="*/ 971007 h 1065"/>
              <a:gd name="T8" fmla="*/ 388620 w 760"/>
              <a:gd name="T9" fmla="*/ 971007 h 1065"/>
              <a:gd name="T10" fmla="*/ 388620 w 760"/>
              <a:gd name="T11" fmla="*/ 1358900 h 1065"/>
              <a:gd name="T12" fmla="*/ 971550 w 760"/>
              <a:gd name="T13" fmla="*/ 13589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5142" name="Freeform 86"/>
          <p:cNvSpPr>
            <a:spLocks/>
          </p:cNvSpPr>
          <p:nvPr/>
        </p:nvSpPr>
        <p:spPr bwMode="auto">
          <a:xfrm>
            <a:off x="1433513" y="2878138"/>
            <a:ext cx="971550" cy="13589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971007 h 1065"/>
              <a:gd name="T4" fmla="*/ 388620 w 760"/>
              <a:gd name="T5" fmla="*/ 971007 h 1065"/>
              <a:gd name="T6" fmla="*/ 388620 w 760"/>
              <a:gd name="T7" fmla="*/ 1358900 h 1065"/>
              <a:gd name="T8" fmla="*/ 971550 w 760"/>
              <a:gd name="T9" fmla="*/ 13589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43" name="Line 87"/>
          <p:cNvSpPr>
            <a:spLocks noChangeShapeType="1"/>
          </p:cNvSpPr>
          <p:nvPr/>
        </p:nvSpPr>
        <p:spPr bwMode="auto">
          <a:xfrm>
            <a:off x="2400300" y="4432300"/>
            <a:ext cx="57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44" name="Line 88"/>
          <p:cNvSpPr>
            <a:spLocks noChangeShapeType="1"/>
          </p:cNvSpPr>
          <p:nvPr/>
        </p:nvSpPr>
        <p:spPr bwMode="auto">
          <a:xfrm>
            <a:off x="2405063" y="4238625"/>
            <a:ext cx="579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 flipV="1">
            <a:off x="1435100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46" name="Rectangle 90"/>
          <p:cNvSpPr>
            <a:spLocks noChangeArrowheads="1"/>
          </p:cNvSpPr>
          <p:nvPr/>
        </p:nvSpPr>
        <p:spPr bwMode="auto">
          <a:xfrm>
            <a:off x="1441450" y="2543175"/>
            <a:ext cx="1538288" cy="3429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47" name="Rectangle 91"/>
          <p:cNvSpPr>
            <a:spLocks noChangeArrowheads="1"/>
          </p:cNvSpPr>
          <p:nvPr/>
        </p:nvSpPr>
        <p:spPr bwMode="auto">
          <a:xfrm>
            <a:off x="2355850" y="2546350"/>
            <a:ext cx="628650" cy="16795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48" name="Rectangle 92"/>
          <p:cNvSpPr>
            <a:spLocks noChangeArrowheads="1"/>
          </p:cNvSpPr>
          <p:nvPr/>
        </p:nvSpPr>
        <p:spPr bwMode="auto">
          <a:xfrm>
            <a:off x="2405063" y="4244975"/>
            <a:ext cx="579437" cy="1825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49" name="Oval 93"/>
          <p:cNvSpPr>
            <a:spLocks noChangeArrowheads="1"/>
          </p:cNvSpPr>
          <p:nvPr/>
        </p:nvSpPr>
        <p:spPr bwMode="auto">
          <a:xfrm>
            <a:off x="1406525" y="3803650"/>
            <a:ext cx="58738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50" name="Oval 94"/>
          <p:cNvSpPr>
            <a:spLocks noChangeAspect="1" noChangeArrowheads="1"/>
          </p:cNvSpPr>
          <p:nvPr/>
        </p:nvSpPr>
        <p:spPr bwMode="auto">
          <a:xfrm>
            <a:off x="1779588" y="3829050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51" name="Oval 95"/>
          <p:cNvSpPr>
            <a:spLocks noChangeAspect="1" noChangeArrowheads="1"/>
          </p:cNvSpPr>
          <p:nvPr/>
        </p:nvSpPr>
        <p:spPr bwMode="auto">
          <a:xfrm>
            <a:off x="2182813" y="4030663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52" name="Oval 96"/>
          <p:cNvSpPr>
            <a:spLocks noChangeAspect="1" noChangeArrowheads="1"/>
          </p:cNvSpPr>
          <p:nvPr/>
        </p:nvSpPr>
        <p:spPr bwMode="auto">
          <a:xfrm>
            <a:off x="2546350" y="4211638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53" name="Line 97"/>
          <p:cNvSpPr>
            <a:spLocks noChangeShapeType="1"/>
          </p:cNvSpPr>
          <p:nvPr/>
        </p:nvSpPr>
        <p:spPr bwMode="auto">
          <a:xfrm flipH="1">
            <a:off x="1238250" y="3838575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4" name="Freeform 98"/>
          <p:cNvSpPr>
            <a:spLocks/>
          </p:cNvSpPr>
          <p:nvPr/>
        </p:nvSpPr>
        <p:spPr bwMode="auto">
          <a:xfrm>
            <a:off x="1238250" y="4068763"/>
            <a:ext cx="577850" cy="58737"/>
          </a:xfrm>
          <a:custGeom>
            <a:avLst/>
            <a:gdLst>
              <a:gd name="T0" fmla="*/ 0 w 363"/>
              <a:gd name="T1" fmla="*/ 0 h 97"/>
              <a:gd name="T2" fmla="*/ 144860 w 363"/>
              <a:gd name="T3" fmla="*/ 54498 h 97"/>
              <a:gd name="T4" fmla="*/ 577850 w 363"/>
              <a:gd name="T5" fmla="*/ 27249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5" name="Freeform 99"/>
          <p:cNvSpPr>
            <a:spLocks/>
          </p:cNvSpPr>
          <p:nvPr/>
        </p:nvSpPr>
        <p:spPr bwMode="auto">
          <a:xfrm>
            <a:off x="1238250" y="3838575"/>
            <a:ext cx="520700" cy="77788"/>
          </a:xfrm>
          <a:custGeom>
            <a:avLst/>
            <a:gdLst>
              <a:gd name="T0" fmla="*/ 0 w 363"/>
              <a:gd name="T1" fmla="*/ 0 h 97"/>
              <a:gd name="T2" fmla="*/ 130534 w 363"/>
              <a:gd name="T3" fmla="*/ 72174 h 97"/>
              <a:gd name="T4" fmla="*/ 520700 w 363"/>
              <a:gd name="T5" fmla="*/ 36087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6" name="Oval 100"/>
          <p:cNvSpPr>
            <a:spLocks noChangeArrowheads="1"/>
          </p:cNvSpPr>
          <p:nvPr/>
        </p:nvSpPr>
        <p:spPr bwMode="auto">
          <a:xfrm>
            <a:off x="1220788" y="4016375"/>
            <a:ext cx="58737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57" name="Freeform 101"/>
          <p:cNvSpPr>
            <a:spLocks/>
          </p:cNvSpPr>
          <p:nvPr/>
        </p:nvSpPr>
        <p:spPr bwMode="auto">
          <a:xfrm>
            <a:off x="1817688" y="4068763"/>
            <a:ext cx="349250" cy="68262"/>
          </a:xfrm>
          <a:custGeom>
            <a:avLst/>
            <a:gdLst>
              <a:gd name="T0" fmla="*/ 0 w 363"/>
              <a:gd name="T1" fmla="*/ 0 h 97"/>
              <a:gd name="T2" fmla="*/ 87553 w 363"/>
              <a:gd name="T3" fmla="*/ 63336 h 97"/>
              <a:gd name="T4" fmla="*/ 349250 w 363"/>
              <a:gd name="T5" fmla="*/ 31668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8" name="Line 102"/>
          <p:cNvSpPr>
            <a:spLocks noChangeShapeType="1"/>
          </p:cNvSpPr>
          <p:nvPr/>
        </p:nvSpPr>
        <p:spPr bwMode="auto">
          <a:xfrm flipH="1">
            <a:off x="1644650" y="4222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9" name="Oval 103"/>
          <p:cNvSpPr>
            <a:spLocks noChangeArrowheads="1"/>
          </p:cNvSpPr>
          <p:nvPr/>
        </p:nvSpPr>
        <p:spPr bwMode="auto">
          <a:xfrm>
            <a:off x="1790700" y="4194175"/>
            <a:ext cx="60325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60" name="Freeform 104"/>
          <p:cNvSpPr>
            <a:spLocks/>
          </p:cNvSpPr>
          <p:nvPr/>
        </p:nvSpPr>
        <p:spPr bwMode="auto">
          <a:xfrm>
            <a:off x="1643063" y="4244975"/>
            <a:ext cx="871537" cy="115888"/>
          </a:xfrm>
          <a:custGeom>
            <a:avLst/>
            <a:gdLst>
              <a:gd name="T0" fmla="*/ 0 w 363"/>
              <a:gd name="T1" fmla="*/ 0 h 97"/>
              <a:gd name="T2" fmla="*/ 218484 w 363"/>
              <a:gd name="T3" fmla="*/ 107525 h 97"/>
              <a:gd name="T4" fmla="*/ 871537 w 363"/>
              <a:gd name="T5" fmla="*/ 53762 h 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97">
                <a:moveTo>
                  <a:pt x="0" y="0"/>
                </a:moveTo>
                <a:cubicBezTo>
                  <a:pt x="15" y="41"/>
                  <a:pt x="30" y="83"/>
                  <a:pt x="91" y="90"/>
                </a:cubicBezTo>
                <a:cubicBezTo>
                  <a:pt x="152" y="97"/>
                  <a:pt x="257" y="71"/>
                  <a:pt x="363" y="45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77" name="Line 105"/>
          <p:cNvSpPr>
            <a:spLocks noChangeShapeType="1"/>
          </p:cNvSpPr>
          <p:nvPr/>
        </p:nvSpPr>
        <p:spPr bwMode="auto">
          <a:xfrm>
            <a:off x="4948238" y="2565400"/>
            <a:ext cx="0" cy="127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78" name="Line 106"/>
          <p:cNvSpPr>
            <a:spLocks noChangeShapeType="1"/>
          </p:cNvSpPr>
          <p:nvPr/>
        </p:nvSpPr>
        <p:spPr bwMode="auto">
          <a:xfrm flipV="1">
            <a:off x="4948238" y="3835400"/>
            <a:ext cx="4302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79" name="Line 107"/>
          <p:cNvSpPr>
            <a:spLocks noChangeShapeType="1"/>
          </p:cNvSpPr>
          <p:nvPr/>
        </p:nvSpPr>
        <p:spPr bwMode="auto">
          <a:xfrm>
            <a:off x="5711825" y="4048125"/>
            <a:ext cx="0" cy="174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80" name="Rectangle 108" descr="Diagonal weit nach oben"/>
          <p:cNvSpPr>
            <a:spLocks noChangeArrowheads="1"/>
          </p:cNvSpPr>
          <p:nvPr/>
        </p:nvSpPr>
        <p:spPr bwMode="auto">
          <a:xfrm>
            <a:off x="4962525" y="2549525"/>
            <a:ext cx="1146175" cy="127635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81" name="Rectangle 109" descr="Diagonal weit nach oben"/>
          <p:cNvSpPr>
            <a:spLocks noChangeArrowheads="1"/>
          </p:cNvSpPr>
          <p:nvPr/>
        </p:nvSpPr>
        <p:spPr bwMode="auto">
          <a:xfrm>
            <a:off x="5722938" y="4019550"/>
            <a:ext cx="381000" cy="214313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82" name="Rectangle 110" descr="Diagonal weit nach oben"/>
          <p:cNvSpPr>
            <a:spLocks noChangeArrowheads="1"/>
          </p:cNvSpPr>
          <p:nvPr/>
        </p:nvSpPr>
        <p:spPr bwMode="auto">
          <a:xfrm>
            <a:off x="5394325" y="3813175"/>
            <a:ext cx="715963" cy="2159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83" name="Line 111"/>
          <p:cNvSpPr>
            <a:spLocks noChangeShapeType="1"/>
          </p:cNvSpPr>
          <p:nvPr/>
        </p:nvSpPr>
        <p:spPr bwMode="auto">
          <a:xfrm flipH="1">
            <a:off x="5480050" y="3830638"/>
            <a:ext cx="230188" cy="1158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84" name="Line 112"/>
          <p:cNvSpPr>
            <a:spLocks noChangeShapeType="1"/>
          </p:cNvSpPr>
          <p:nvPr/>
        </p:nvSpPr>
        <p:spPr bwMode="auto">
          <a:xfrm>
            <a:off x="5380038" y="3844925"/>
            <a:ext cx="0" cy="173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85" name="Line 113"/>
          <p:cNvSpPr>
            <a:spLocks noChangeShapeType="1"/>
          </p:cNvSpPr>
          <p:nvPr/>
        </p:nvSpPr>
        <p:spPr bwMode="auto">
          <a:xfrm flipV="1">
            <a:off x="5391150" y="4041775"/>
            <a:ext cx="307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86" name="Line 114"/>
          <p:cNvSpPr>
            <a:spLocks noChangeShapeType="1"/>
          </p:cNvSpPr>
          <p:nvPr/>
        </p:nvSpPr>
        <p:spPr bwMode="auto">
          <a:xfrm flipH="1" flipV="1">
            <a:off x="5699125" y="3854450"/>
            <a:ext cx="1158875" cy="163513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87" name="Line 115"/>
          <p:cNvSpPr>
            <a:spLocks noChangeShapeType="1"/>
          </p:cNvSpPr>
          <p:nvPr/>
        </p:nvSpPr>
        <p:spPr bwMode="auto">
          <a:xfrm flipH="1">
            <a:off x="5064125" y="3081338"/>
            <a:ext cx="1736725" cy="715962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88" name="Oval 116"/>
          <p:cNvSpPr>
            <a:spLocks noChangeAspect="1" noChangeArrowheads="1"/>
          </p:cNvSpPr>
          <p:nvPr/>
        </p:nvSpPr>
        <p:spPr bwMode="auto">
          <a:xfrm>
            <a:off x="5353050" y="40116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89" name="Oval 117"/>
          <p:cNvSpPr>
            <a:spLocks noChangeAspect="1" noChangeArrowheads="1"/>
          </p:cNvSpPr>
          <p:nvPr/>
        </p:nvSpPr>
        <p:spPr bwMode="auto">
          <a:xfrm>
            <a:off x="4910138" y="3817938"/>
            <a:ext cx="73025" cy="698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90" name="Line 118"/>
          <p:cNvSpPr>
            <a:spLocks noChangeShapeType="1"/>
          </p:cNvSpPr>
          <p:nvPr/>
        </p:nvSpPr>
        <p:spPr bwMode="auto">
          <a:xfrm flipH="1">
            <a:off x="5003800" y="2392363"/>
            <a:ext cx="117475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91" name="Line 119"/>
          <p:cNvSpPr>
            <a:spLocks noChangeShapeType="1"/>
          </p:cNvSpPr>
          <p:nvPr/>
        </p:nvSpPr>
        <p:spPr bwMode="auto">
          <a:xfrm>
            <a:off x="4249738" y="2392363"/>
            <a:ext cx="115887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92" name="Line 120"/>
          <p:cNvSpPr>
            <a:spLocks noChangeShapeType="1"/>
          </p:cNvSpPr>
          <p:nvPr/>
        </p:nvSpPr>
        <p:spPr bwMode="auto">
          <a:xfrm>
            <a:off x="4540250" y="2392363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77" name="Text Box 121"/>
          <p:cNvSpPr txBox="1">
            <a:spLocks noChangeArrowheads="1"/>
          </p:cNvSpPr>
          <p:nvPr/>
        </p:nvSpPr>
        <p:spPr bwMode="auto">
          <a:xfrm>
            <a:off x="1296988" y="2105025"/>
            <a:ext cx="6413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A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78" name="Text Box 122"/>
          <p:cNvSpPr txBox="1">
            <a:spLocks noChangeArrowheads="1"/>
          </p:cNvSpPr>
          <p:nvPr/>
        </p:nvSpPr>
        <p:spPr bwMode="auto">
          <a:xfrm>
            <a:off x="774700" y="2097088"/>
            <a:ext cx="6397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 i="1"/>
              <a:t>h</a:t>
            </a:r>
            <a:r>
              <a:rPr lang="de-DE" altLang="de-DE" sz="1500" baseline="-25000"/>
              <a:t>B</a:t>
            </a:r>
            <a:r>
              <a:rPr lang="de-DE" altLang="de-DE" sz="1500"/>
              <a:t>(</a:t>
            </a:r>
            <a:r>
              <a:rPr lang="de-DE" altLang="de-DE" sz="1500" i="1"/>
              <a:t>w</a:t>
            </a:r>
            <a:r>
              <a:rPr lang="de-DE" altLang="de-DE" sz="1500"/>
              <a:t>)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79" name="Line 123"/>
          <p:cNvSpPr>
            <a:spLocks noChangeShapeType="1"/>
          </p:cNvSpPr>
          <p:nvPr/>
        </p:nvSpPr>
        <p:spPr bwMode="auto">
          <a:xfrm>
            <a:off x="1122363" y="2397125"/>
            <a:ext cx="115887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80" name="Line 124"/>
          <p:cNvSpPr>
            <a:spLocks noChangeShapeType="1"/>
          </p:cNvSpPr>
          <p:nvPr/>
        </p:nvSpPr>
        <p:spPr bwMode="auto">
          <a:xfrm>
            <a:off x="1411288" y="2397125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97" name="Line 125"/>
          <p:cNvSpPr>
            <a:spLocks noChangeShapeType="1"/>
          </p:cNvSpPr>
          <p:nvPr/>
        </p:nvSpPr>
        <p:spPr bwMode="auto">
          <a:xfrm>
            <a:off x="5526088" y="4238625"/>
            <a:ext cx="579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398" name="Oval 126"/>
          <p:cNvSpPr>
            <a:spLocks noChangeAspect="1" noChangeArrowheads="1"/>
          </p:cNvSpPr>
          <p:nvPr/>
        </p:nvSpPr>
        <p:spPr bwMode="auto">
          <a:xfrm>
            <a:off x="5686425" y="4211638"/>
            <a:ext cx="73025" cy="71437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399" name="Line 127"/>
          <p:cNvSpPr>
            <a:spLocks noChangeShapeType="1"/>
          </p:cNvSpPr>
          <p:nvPr/>
        </p:nvSpPr>
        <p:spPr bwMode="auto">
          <a:xfrm flipH="1" flipV="1">
            <a:off x="5757863" y="4259263"/>
            <a:ext cx="776287" cy="51593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400" name="Rectangle 128"/>
          <p:cNvSpPr>
            <a:spLocks noChangeArrowheads="1"/>
          </p:cNvSpPr>
          <p:nvPr/>
        </p:nvSpPr>
        <p:spPr bwMode="auto">
          <a:xfrm>
            <a:off x="6627813" y="4791075"/>
            <a:ext cx="1738312" cy="58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401" name="Text Box 129"/>
          <p:cNvSpPr txBox="1">
            <a:spLocks noChangeArrowheads="1"/>
          </p:cNvSpPr>
          <p:nvPr/>
        </p:nvSpPr>
        <p:spPr bwMode="auto">
          <a:xfrm>
            <a:off x="6511925" y="4733925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9 x 3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402" name="Rectangle 130"/>
          <p:cNvSpPr>
            <a:spLocks noChangeArrowheads="1"/>
          </p:cNvSpPr>
          <p:nvPr/>
        </p:nvSpPr>
        <p:spPr bwMode="auto">
          <a:xfrm>
            <a:off x="7164388" y="3430588"/>
            <a:ext cx="1373187" cy="784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403" name="Text Box 131"/>
          <p:cNvSpPr txBox="1">
            <a:spLocks noChangeArrowheads="1"/>
          </p:cNvSpPr>
          <p:nvPr/>
        </p:nvSpPr>
        <p:spPr bwMode="auto">
          <a:xfrm>
            <a:off x="6858000" y="3922713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7 x 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404" name="Rectangle 132"/>
          <p:cNvSpPr>
            <a:spLocks noChangeArrowheads="1"/>
          </p:cNvSpPr>
          <p:nvPr/>
        </p:nvSpPr>
        <p:spPr bwMode="auto">
          <a:xfrm>
            <a:off x="7162800" y="2197100"/>
            <a:ext cx="973138" cy="974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405" name="Text Box 133"/>
          <p:cNvSpPr txBox="1">
            <a:spLocks noChangeArrowheads="1"/>
          </p:cNvSpPr>
          <p:nvPr/>
        </p:nvSpPr>
        <p:spPr bwMode="auto">
          <a:xfrm>
            <a:off x="6800850" y="2820988"/>
            <a:ext cx="536575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500"/>
              <a:t>5 x 5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406" name="Text Box 134"/>
          <p:cNvSpPr txBox="1">
            <a:spLocks noChangeArrowheads="1"/>
          </p:cNvSpPr>
          <p:nvPr/>
        </p:nvSpPr>
        <p:spPr bwMode="auto">
          <a:xfrm>
            <a:off x="5413375" y="48371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5191" name="Text Box 135"/>
          <p:cNvSpPr txBox="1">
            <a:spLocks noChangeArrowheads="1"/>
          </p:cNvSpPr>
          <p:nvPr/>
        </p:nvSpPr>
        <p:spPr bwMode="auto">
          <a:xfrm>
            <a:off x="2286000" y="483235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4409" name="Line 137"/>
          <p:cNvSpPr>
            <a:spLocks noChangeShapeType="1"/>
          </p:cNvSpPr>
          <p:nvPr/>
        </p:nvSpPr>
        <p:spPr bwMode="auto">
          <a:xfrm flipV="1">
            <a:off x="4554538" y="2544763"/>
            <a:ext cx="0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4410" name="AutoShape 138"/>
          <p:cNvSpPr>
            <a:spLocks noChangeArrowheads="1"/>
          </p:cNvSpPr>
          <p:nvPr/>
        </p:nvSpPr>
        <p:spPr bwMode="auto">
          <a:xfrm>
            <a:off x="3200400" y="3524250"/>
            <a:ext cx="317500" cy="59213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4411" name="Oval 139"/>
          <p:cNvSpPr>
            <a:spLocks noChangeArrowheads="1"/>
          </p:cNvSpPr>
          <p:nvPr/>
        </p:nvSpPr>
        <p:spPr bwMode="auto">
          <a:xfrm>
            <a:off x="6534150" y="1743075"/>
            <a:ext cx="2143125" cy="1622425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5195" name="Rectangle 1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5196" name="Text Box 143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2: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Determine the shape function of the top-level floorplan (horizontal)</a:t>
            </a:r>
            <a:endParaRPr lang="de-DE" altLang="de-DE">
              <a:sym typeface="Symbol" panose="05050102010706020507" pitchFamily="18" charset="2"/>
            </a:endParaRPr>
          </a:p>
        </p:txBody>
      </p:sp>
      <p:sp>
        <p:nvSpPr>
          <p:cNvPr id="694416" name="Text Box 144"/>
          <p:cNvSpPr txBox="1">
            <a:spLocks noChangeArrowheads="1"/>
          </p:cNvSpPr>
          <p:nvPr/>
        </p:nvSpPr>
        <p:spPr bwMode="auto">
          <a:xfrm>
            <a:off x="4614863" y="5764213"/>
            <a:ext cx="3151187" cy="6302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>
                <a:ea typeface="宋体" panose="02010600030101010101" pitchFamily="2" charset="-122"/>
              </a:rPr>
              <a:t>Minimimum top-level floorplan</a:t>
            </a:r>
          </a:p>
          <a:p>
            <a:pPr algn="l"/>
            <a:r>
              <a:rPr lang="en-US" altLang="zh-CN">
                <a:ea typeface="宋体" panose="02010600030101010101" pitchFamily="2" charset="-122"/>
              </a:rPr>
              <a:t>with horizontal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9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9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9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9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9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9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9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9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9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9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9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9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9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9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9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9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9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9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9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9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9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9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9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9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9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69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9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69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9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9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69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69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9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69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69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69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69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9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69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9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69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69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69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69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69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69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69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9" grpId="0" animBg="1"/>
      <p:bldP spid="694280" grpId="0" animBg="1"/>
      <p:bldP spid="694281" grpId="0" animBg="1"/>
      <p:bldP spid="694282" grpId="0" animBg="1"/>
      <p:bldP spid="694283" grpId="0" animBg="1"/>
      <p:bldP spid="694284" grpId="0" animBg="1"/>
      <p:bldP spid="694285" grpId="0" animBg="1"/>
      <p:bldP spid="694286" grpId="0" animBg="1"/>
      <p:bldP spid="694288" grpId="0" animBg="1"/>
      <p:bldP spid="694291" grpId="0"/>
      <p:bldP spid="694292" grpId="0"/>
      <p:bldP spid="694293" grpId="0"/>
      <p:bldP spid="694307" grpId="0"/>
      <p:bldP spid="694308" grpId="0"/>
      <p:bldP spid="694309" grpId="0"/>
      <p:bldP spid="694311" grpId="0"/>
      <p:bldP spid="694312" grpId="0"/>
      <p:bldP spid="694344" grpId="0"/>
      <p:bldP spid="694345" grpId="0"/>
      <p:bldP spid="694346" grpId="0"/>
      <p:bldP spid="694348" grpId="0" animBg="1"/>
      <p:bldP spid="694349" grpId="0" animBg="1"/>
      <p:bldP spid="694350" grpId="0" animBg="1"/>
      <p:bldP spid="694352" grpId="0" animBg="1"/>
      <p:bldP spid="694353" grpId="0" animBg="1"/>
      <p:bldP spid="694354" grpId="0" animBg="1"/>
      <p:bldP spid="694380" grpId="0" animBg="1"/>
      <p:bldP spid="694381" grpId="0" animBg="1"/>
      <p:bldP spid="694382" grpId="0" animBg="1"/>
      <p:bldP spid="694388" grpId="0" animBg="1"/>
      <p:bldP spid="694389" grpId="0" animBg="1"/>
      <p:bldP spid="694398" grpId="0" animBg="1"/>
      <p:bldP spid="694400" grpId="0" animBg="1"/>
      <p:bldP spid="694401" grpId="0" animBg="1"/>
      <p:bldP spid="694402" grpId="0" animBg="1"/>
      <p:bldP spid="694403" grpId="0" animBg="1"/>
      <p:bldP spid="694404" grpId="0" animBg="1"/>
      <p:bldP spid="694405" grpId="0" animBg="1"/>
      <p:bldP spid="694406" grpId="0"/>
      <p:bldP spid="694410" grpId="0" animBg="1"/>
      <p:bldP spid="694411" grpId="0" animBg="1"/>
      <p:bldP spid="6944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5D4DAD-9F55-436D-B544-BDCE09021A1C}" type="slidenum">
              <a:rPr lang="en-US" altLang="de-DE" sz="1000">
                <a:solidFill>
                  <a:srgbClr val="C0C0C0"/>
                </a:solidFill>
              </a:rPr>
              <a:pPr/>
              <a:t>44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6083" name="Rectangle 49"/>
          <p:cNvSpPr>
            <a:spLocks noChangeArrowheads="1"/>
          </p:cNvSpPr>
          <p:nvPr/>
        </p:nvSpPr>
        <p:spPr bwMode="auto">
          <a:xfrm>
            <a:off x="6821488" y="4429125"/>
            <a:ext cx="152400" cy="3048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084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6085" name="Text Box 57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3: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individual blocks’ dimensions and locations</a:t>
            </a:r>
            <a:endParaRPr lang="de-DE" altLang="de-DE">
              <a:sym typeface="Symbol" panose="05050102010706020507" pitchFamily="18" charset="2"/>
            </a:endParaRPr>
          </a:p>
        </p:txBody>
      </p:sp>
      <p:sp>
        <p:nvSpPr>
          <p:cNvPr id="46086" name="Rectangle 58"/>
          <p:cNvSpPr>
            <a:spLocks noChangeArrowheads="1"/>
          </p:cNvSpPr>
          <p:nvPr/>
        </p:nvSpPr>
        <p:spPr bwMode="auto">
          <a:xfrm>
            <a:off x="3078163" y="2520950"/>
            <a:ext cx="827087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087" name="Freeform 59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1459171 h 1476"/>
              <a:gd name="T2" fmla="*/ 1533525 w 913"/>
              <a:gd name="T3" fmla="*/ 2481263 h 1476"/>
              <a:gd name="T4" fmla="*/ 510615 w 913"/>
              <a:gd name="T5" fmla="*/ 2481263 h 1476"/>
              <a:gd name="T6" fmla="*/ 510615 w 913"/>
              <a:gd name="T7" fmla="*/ 1985347 h 1476"/>
              <a:gd name="T8" fmla="*/ 0 w 913"/>
              <a:gd name="T9" fmla="*/ 1985347 h 1476"/>
              <a:gd name="T10" fmla="*/ 0 w 913"/>
              <a:gd name="T11" fmla="*/ 0 h 1476"/>
              <a:gd name="T12" fmla="*/ 1533525 w 913"/>
              <a:gd name="T13" fmla="*/ 0 h 1476"/>
              <a:gd name="T14" fmla="*/ 1533525 w 913"/>
              <a:gd name="T15" fmla="*/ 1459171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88" name="Freeform 60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2481263 h 1476"/>
              <a:gd name="T2" fmla="*/ 510615 w 913"/>
              <a:gd name="T3" fmla="*/ 2481263 h 1476"/>
              <a:gd name="T4" fmla="*/ 510615 w 913"/>
              <a:gd name="T5" fmla="*/ 1985347 h 1476"/>
              <a:gd name="T6" fmla="*/ 0 w 913"/>
              <a:gd name="T7" fmla="*/ 19853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9" name="Freeform 61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1277938 w 760"/>
              <a:gd name="T1" fmla="*/ 1790700 h 1065"/>
              <a:gd name="T2" fmla="*/ 1277938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8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6090" name="Freeform 62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8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1" name="Line 63"/>
          <p:cNvSpPr>
            <a:spLocks noChangeShapeType="1"/>
          </p:cNvSpPr>
          <p:nvPr/>
        </p:nvSpPr>
        <p:spPr bwMode="auto">
          <a:xfrm flipH="1">
            <a:off x="1084263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2" name="Line 64"/>
          <p:cNvSpPr>
            <a:spLocks noChangeShapeType="1"/>
          </p:cNvSpPr>
          <p:nvPr/>
        </p:nvSpPr>
        <p:spPr bwMode="auto">
          <a:xfrm>
            <a:off x="931863" y="5002213"/>
            <a:ext cx="2973387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3" name="Text Box 65"/>
          <p:cNvSpPr txBox="1">
            <a:spLocks noChangeArrowheads="1"/>
          </p:cNvSpPr>
          <p:nvPr/>
        </p:nvSpPr>
        <p:spPr bwMode="auto">
          <a:xfrm>
            <a:off x="3598863" y="5091113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46094" name="Text Box 66"/>
          <p:cNvSpPr txBox="1">
            <a:spLocks noChangeArrowheads="1"/>
          </p:cNvSpPr>
          <p:nvPr/>
        </p:nvSpPr>
        <p:spPr bwMode="auto">
          <a:xfrm>
            <a:off x="14716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6095" name="Text Box 67"/>
          <p:cNvSpPr txBox="1">
            <a:spLocks noChangeArrowheads="1"/>
          </p:cNvSpPr>
          <p:nvPr/>
        </p:nvSpPr>
        <p:spPr bwMode="auto">
          <a:xfrm>
            <a:off x="25384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6096" name="Line 68"/>
          <p:cNvSpPr>
            <a:spLocks noChangeShapeType="1"/>
          </p:cNvSpPr>
          <p:nvPr/>
        </p:nvSpPr>
        <p:spPr bwMode="auto">
          <a:xfrm>
            <a:off x="16192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7" name="Line 69"/>
          <p:cNvSpPr>
            <a:spLocks noChangeShapeType="1"/>
          </p:cNvSpPr>
          <p:nvPr/>
        </p:nvSpPr>
        <p:spPr bwMode="auto">
          <a:xfrm>
            <a:off x="1895475" y="49164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8" name="Line 70"/>
          <p:cNvSpPr>
            <a:spLocks noChangeShapeType="1"/>
          </p:cNvSpPr>
          <p:nvPr/>
        </p:nvSpPr>
        <p:spPr bwMode="auto">
          <a:xfrm>
            <a:off x="21510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9" name="Line 71"/>
          <p:cNvSpPr>
            <a:spLocks noChangeShapeType="1"/>
          </p:cNvSpPr>
          <p:nvPr/>
        </p:nvSpPr>
        <p:spPr bwMode="auto">
          <a:xfrm>
            <a:off x="23796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0" name="Line 72"/>
          <p:cNvSpPr>
            <a:spLocks noChangeShapeType="1"/>
          </p:cNvSpPr>
          <p:nvPr/>
        </p:nvSpPr>
        <p:spPr bwMode="auto">
          <a:xfrm>
            <a:off x="26860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1" name="Line 73"/>
          <p:cNvSpPr>
            <a:spLocks noChangeShapeType="1"/>
          </p:cNvSpPr>
          <p:nvPr/>
        </p:nvSpPr>
        <p:spPr bwMode="auto">
          <a:xfrm>
            <a:off x="29146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2" name="Line 74"/>
          <p:cNvSpPr>
            <a:spLocks noChangeShapeType="1"/>
          </p:cNvSpPr>
          <p:nvPr/>
        </p:nvSpPr>
        <p:spPr bwMode="auto">
          <a:xfrm>
            <a:off x="31432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3" name="Line 75"/>
          <p:cNvSpPr>
            <a:spLocks noChangeShapeType="1"/>
          </p:cNvSpPr>
          <p:nvPr/>
        </p:nvSpPr>
        <p:spPr bwMode="auto">
          <a:xfrm rot="-5400000">
            <a:off x="1095375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4" name="Line 76"/>
          <p:cNvSpPr>
            <a:spLocks noChangeShapeType="1"/>
          </p:cNvSpPr>
          <p:nvPr/>
        </p:nvSpPr>
        <p:spPr bwMode="auto">
          <a:xfrm rot="-5400000">
            <a:off x="1085850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5" name="Line 77"/>
          <p:cNvSpPr>
            <a:spLocks noChangeShapeType="1"/>
          </p:cNvSpPr>
          <p:nvPr/>
        </p:nvSpPr>
        <p:spPr bwMode="auto">
          <a:xfrm rot="-5400000">
            <a:off x="1095375" y="39560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6" name="Line 78"/>
          <p:cNvSpPr>
            <a:spLocks noChangeShapeType="1"/>
          </p:cNvSpPr>
          <p:nvPr/>
        </p:nvSpPr>
        <p:spPr bwMode="auto">
          <a:xfrm rot="-5400000">
            <a:off x="1095375" y="370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7" name="Line 79"/>
          <p:cNvSpPr>
            <a:spLocks noChangeShapeType="1"/>
          </p:cNvSpPr>
          <p:nvPr/>
        </p:nvSpPr>
        <p:spPr bwMode="auto">
          <a:xfrm rot="-5400000">
            <a:off x="1095375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8" name="Line 80"/>
          <p:cNvSpPr>
            <a:spLocks noChangeShapeType="1"/>
          </p:cNvSpPr>
          <p:nvPr/>
        </p:nvSpPr>
        <p:spPr bwMode="auto">
          <a:xfrm rot="-5400000">
            <a:off x="1095375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09" name="Text Box 81"/>
          <p:cNvSpPr txBox="1">
            <a:spLocks noChangeArrowheads="1"/>
          </p:cNvSpPr>
          <p:nvPr/>
        </p:nvSpPr>
        <p:spPr bwMode="auto">
          <a:xfrm>
            <a:off x="709613" y="4375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6110" name="Text Box 82"/>
          <p:cNvSpPr txBox="1">
            <a:spLocks noChangeArrowheads="1"/>
          </p:cNvSpPr>
          <p:nvPr/>
        </p:nvSpPr>
        <p:spPr bwMode="auto">
          <a:xfrm>
            <a:off x="703263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6111" name="Text Box 83"/>
          <p:cNvSpPr txBox="1">
            <a:spLocks noChangeArrowheads="1"/>
          </p:cNvSpPr>
          <p:nvPr/>
        </p:nvSpPr>
        <p:spPr bwMode="auto">
          <a:xfrm>
            <a:off x="703263" y="2041525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i="1"/>
              <a:t>h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46112" name="Line 84"/>
          <p:cNvSpPr>
            <a:spLocks noChangeShapeType="1"/>
          </p:cNvSpPr>
          <p:nvPr/>
        </p:nvSpPr>
        <p:spPr bwMode="auto">
          <a:xfrm rot="-5400000">
            <a:off x="1085850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13" name="Text Box 85"/>
          <p:cNvSpPr txBox="1">
            <a:spLocks noChangeArrowheads="1"/>
          </p:cNvSpPr>
          <p:nvPr/>
        </p:nvSpPr>
        <p:spPr bwMode="auto">
          <a:xfrm>
            <a:off x="2005013" y="5086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6114" name="Text Box 86"/>
          <p:cNvSpPr txBox="1">
            <a:spLocks noChangeArrowheads="1"/>
          </p:cNvSpPr>
          <p:nvPr/>
        </p:nvSpPr>
        <p:spPr bwMode="auto">
          <a:xfrm>
            <a:off x="703263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6115" name="Line 87"/>
          <p:cNvSpPr>
            <a:spLocks noChangeShapeType="1"/>
          </p:cNvSpPr>
          <p:nvPr/>
        </p:nvSpPr>
        <p:spPr bwMode="auto">
          <a:xfrm>
            <a:off x="3371850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16" name="Line 88"/>
          <p:cNvSpPr>
            <a:spLocks noChangeShapeType="1"/>
          </p:cNvSpPr>
          <p:nvPr/>
        </p:nvSpPr>
        <p:spPr bwMode="auto">
          <a:xfrm>
            <a:off x="13525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17" name="Line 89"/>
          <p:cNvSpPr>
            <a:spLocks noChangeShapeType="1"/>
          </p:cNvSpPr>
          <p:nvPr/>
        </p:nvSpPr>
        <p:spPr bwMode="auto">
          <a:xfrm rot="-5400000">
            <a:off x="1084263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18" name="Line 90"/>
          <p:cNvSpPr>
            <a:spLocks noChangeShapeType="1"/>
          </p:cNvSpPr>
          <p:nvPr/>
        </p:nvSpPr>
        <p:spPr bwMode="auto">
          <a:xfrm rot="-5400000">
            <a:off x="1095375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19" name="Line 91"/>
          <p:cNvSpPr>
            <a:spLocks noChangeShapeType="1"/>
          </p:cNvSpPr>
          <p:nvPr/>
        </p:nvSpPr>
        <p:spPr bwMode="auto">
          <a:xfrm>
            <a:off x="3135313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20" name="Line 92"/>
          <p:cNvSpPr>
            <a:spLocks noChangeShapeType="1"/>
          </p:cNvSpPr>
          <p:nvPr/>
        </p:nvSpPr>
        <p:spPr bwMode="auto">
          <a:xfrm flipV="1">
            <a:off x="1866900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21" name="Rectangle 93"/>
          <p:cNvSpPr>
            <a:spLocks noChangeArrowheads="1"/>
          </p:cNvSpPr>
          <p:nvPr/>
        </p:nvSpPr>
        <p:spPr bwMode="auto">
          <a:xfrm>
            <a:off x="1874838" y="2078038"/>
            <a:ext cx="2030412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22" name="Rectangle 94"/>
          <p:cNvSpPr>
            <a:spLocks noChangeArrowheads="1"/>
          </p:cNvSpPr>
          <p:nvPr/>
        </p:nvSpPr>
        <p:spPr bwMode="auto">
          <a:xfrm>
            <a:off x="3141663" y="4316413"/>
            <a:ext cx="763587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23" name="Line 95"/>
          <p:cNvSpPr>
            <a:spLocks noChangeShapeType="1"/>
          </p:cNvSpPr>
          <p:nvPr/>
        </p:nvSpPr>
        <p:spPr bwMode="auto">
          <a:xfrm>
            <a:off x="2379663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24" name="Line 96"/>
          <p:cNvSpPr>
            <a:spLocks noChangeShapeType="1"/>
          </p:cNvSpPr>
          <p:nvPr/>
        </p:nvSpPr>
        <p:spPr bwMode="auto">
          <a:xfrm flipV="1">
            <a:off x="2379663" y="3778250"/>
            <a:ext cx="5667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25" name="Line 97"/>
          <p:cNvSpPr>
            <a:spLocks noChangeShapeType="1"/>
          </p:cNvSpPr>
          <p:nvPr/>
        </p:nvSpPr>
        <p:spPr bwMode="auto">
          <a:xfrm>
            <a:off x="3387725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26" name="Rectangle 98" descr="Diagonal weit nach oben"/>
          <p:cNvSpPr>
            <a:spLocks noChangeArrowheads="1"/>
          </p:cNvSpPr>
          <p:nvPr/>
        </p:nvSpPr>
        <p:spPr bwMode="auto">
          <a:xfrm>
            <a:off x="2400300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27" name="Rectangle 99" descr="Diagonal weit nach oben"/>
          <p:cNvSpPr>
            <a:spLocks noChangeArrowheads="1"/>
          </p:cNvSpPr>
          <p:nvPr/>
        </p:nvSpPr>
        <p:spPr bwMode="auto">
          <a:xfrm>
            <a:off x="3400425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28" name="Rectangle 100" descr="Diagonal weit nach oben"/>
          <p:cNvSpPr>
            <a:spLocks noChangeArrowheads="1"/>
          </p:cNvSpPr>
          <p:nvPr/>
        </p:nvSpPr>
        <p:spPr bwMode="auto">
          <a:xfrm>
            <a:off x="2970213" y="3751263"/>
            <a:ext cx="941387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29" name="Line 101"/>
          <p:cNvSpPr>
            <a:spLocks noChangeShapeType="1"/>
          </p:cNvSpPr>
          <p:nvPr/>
        </p:nvSpPr>
        <p:spPr bwMode="auto">
          <a:xfrm>
            <a:off x="2949575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30" name="Line 102"/>
          <p:cNvSpPr>
            <a:spLocks noChangeShapeType="1"/>
          </p:cNvSpPr>
          <p:nvPr/>
        </p:nvSpPr>
        <p:spPr bwMode="auto">
          <a:xfrm flipV="1">
            <a:off x="2965450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31" name="Line 103"/>
          <p:cNvSpPr>
            <a:spLocks noChangeShapeType="1"/>
          </p:cNvSpPr>
          <p:nvPr/>
        </p:nvSpPr>
        <p:spPr bwMode="auto">
          <a:xfrm flipH="1">
            <a:off x="2533650" y="3173413"/>
            <a:ext cx="838200" cy="5349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32" name="Oval 105"/>
          <p:cNvSpPr>
            <a:spLocks noChangeAspect="1" noChangeArrowheads="1"/>
          </p:cNvSpPr>
          <p:nvPr/>
        </p:nvSpPr>
        <p:spPr bwMode="auto">
          <a:xfrm>
            <a:off x="2332038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33" name="Text Box 106"/>
          <p:cNvSpPr txBox="1">
            <a:spLocks noChangeArrowheads="1"/>
          </p:cNvSpPr>
          <p:nvPr/>
        </p:nvSpPr>
        <p:spPr bwMode="auto">
          <a:xfrm>
            <a:off x="2995613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6134" name="Line 107"/>
          <p:cNvSpPr>
            <a:spLocks noChangeShapeType="1"/>
          </p:cNvSpPr>
          <p:nvPr/>
        </p:nvSpPr>
        <p:spPr bwMode="auto">
          <a:xfrm>
            <a:off x="3141663" y="4310063"/>
            <a:ext cx="763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35" name="Oval 108"/>
          <p:cNvSpPr>
            <a:spLocks noChangeAspect="1" noChangeArrowheads="1"/>
          </p:cNvSpPr>
          <p:nvPr/>
        </p:nvSpPr>
        <p:spPr bwMode="auto">
          <a:xfrm>
            <a:off x="3332163" y="4249738"/>
            <a:ext cx="95250" cy="936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36" name="Oval 109"/>
          <p:cNvSpPr>
            <a:spLocks noChangeAspect="1" noChangeArrowheads="1"/>
          </p:cNvSpPr>
          <p:nvPr/>
        </p:nvSpPr>
        <p:spPr bwMode="auto">
          <a:xfrm>
            <a:off x="2932113" y="39830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6137" name="Text Box 110"/>
          <p:cNvSpPr txBox="1">
            <a:spLocks noChangeArrowheads="1"/>
          </p:cNvSpPr>
          <p:nvPr/>
        </p:nvSpPr>
        <p:spPr bwMode="auto">
          <a:xfrm>
            <a:off x="3240088" y="2992438"/>
            <a:ext cx="3297237" cy="2905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(1) Minimum area floorplan: 5 x 5</a:t>
            </a:r>
          </a:p>
        </p:txBody>
      </p:sp>
      <p:sp>
        <p:nvSpPr>
          <p:cNvPr id="46138" name="Text Box 111"/>
          <p:cNvSpPr txBox="1">
            <a:spLocks noChangeArrowheads="1"/>
          </p:cNvSpPr>
          <p:nvPr/>
        </p:nvSpPr>
        <p:spPr bwMode="auto">
          <a:xfrm>
            <a:off x="827088" y="5538788"/>
            <a:ext cx="24685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en-US" altLang="zh-CN">
                <a:ea typeface="宋体" panose="02010600030101010101" pitchFamily="2" charset="-122"/>
              </a:rPr>
              <a:t>Horizontal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BA3334-6A41-45FD-8088-C46A59686D17}" type="slidenum">
              <a:rPr lang="en-US" altLang="de-DE" sz="1000">
                <a:solidFill>
                  <a:srgbClr val="C0C0C0"/>
                </a:solidFill>
              </a:rPr>
              <a:pPr/>
              <a:t>45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078163" y="2520950"/>
            <a:ext cx="827087" cy="178276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1459171 h 1476"/>
              <a:gd name="T2" fmla="*/ 1533525 w 913"/>
              <a:gd name="T3" fmla="*/ 2481263 h 1476"/>
              <a:gd name="T4" fmla="*/ 510615 w 913"/>
              <a:gd name="T5" fmla="*/ 2481263 h 1476"/>
              <a:gd name="T6" fmla="*/ 510615 w 913"/>
              <a:gd name="T7" fmla="*/ 1985347 h 1476"/>
              <a:gd name="T8" fmla="*/ 0 w 913"/>
              <a:gd name="T9" fmla="*/ 1985347 h 1476"/>
              <a:gd name="T10" fmla="*/ 0 w 913"/>
              <a:gd name="T11" fmla="*/ 0 h 1476"/>
              <a:gd name="T12" fmla="*/ 1533525 w 913"/>
              <a:gd name="T13" fmla="*/ 0 h 1476"/>
              <a:gd name="T14" fmla="*/ 1533525 w 913"/>
              <a:gd name="T15" fmla="*/ 1459171 h 14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13" h="1476">
                <a:moveTo>
                  <a:pt x="913" y="868"/>
                </a:moveTo>
                <a:lnTo>
                  <a:pt x="913" y="1476"/>
                </a:ln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  <a:lnTo>
                  <a:pt x="913" y="0"/>
                </a:lnTo>
                <a:lnTo>
                  <a:pt x="913" y="868"/>
                </a:lnTo>
                <a:close/>
              </a:path>
            </a:pathLst>
          </a:custGeom>
          <a:solidFill>
            <a:srgbClr val="BFBFBF"/>
          </a:solidFill>
          <a:ln w="0">
            <a:solidFill>
              <a:srgbClr val="BFBFB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>
            <a:off x="1608138" y="2082800"/>
            <a:ext cx="1533525" cy="2481263"/>
          </a:xfrm>
          <a:custGeom>
            <a:avLst/>
            <a:gdLst>
              <a:gd name="T0" fmla="*/ 1533525 w 913"/>
              <a:gd name="T1" fmla="*/ 2481263 h 1476"/>
              <a:gd name="T2" fmla="*/ 510615 w 913"/>
              <a:gd name="T3" fmla="*/ 2481263 h 1476"/>
              <a:gd name="T4" fmla="*/ 510615 w 913"/>
              <a:gd name="T5" fmla="*/ 1985347 h 1476"/>
              <a:gd name="T6" fmla="*/ 0 w 913"/>
              <a:gd name="T7" fmla="*/ 1985347 h 1476"/>
              <a:gd name="T8" fmla="*/ 0 w 913"/>
              <a:gd name="T9" fmla="*/ 0 h 1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3" h="1476">
                <a:moveTo>
                  <a:pt x="913" y="1476"/>
                </a:moveTo>
                <a:lnTo>
                  <a:pt x="304" y="1476"/>
                </a:lnTo>
                <a:lnTo>
                  <a:pt x="304" y="1181"/>
                </a:lnTo>
                <a:lnTo>
                  <a:pt x="0" y="118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0" name="Freeform 6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1277938 w 760"/>
              <a:gd name="T1" fmla="*/ 1790700 h 1065"/>
              <a:gd name="T2" fmla="*/ 1277938 w 760"/>
              <a:gd name="T3" fmla="*/ 0 h 1065"/>
              <a:gd name="T4" fmla="*/ 0 w 760"/>
              <a:gd name="T5" fmla="*/ 0 h 1065"/>
              <a:gd name="T6" fmla="*/ 0 w 760"/>
              <a:gd name="T7" fmla="*/ 1279552 h 1065"/>
              <a:gd name="T8" fmla="*/ 511175 w 760"/>
              <a:gd name="T9" fmla="*/ 1279552 h 1065"/>
              <a:gd name="T10" fmla="*/ 511175 w 760"/>
              <a:gd name="T11" fmla="*/ 1790700 h 1065"/>
              <a:gd name="T12" fmla="*/ 1277938 w 760"/>
              <a:gd name="T13" fmla="*/ 1790700 h 1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0" h="1065">
                <a:moveTo>
                  <a:pt x="760" y="1065"/>
                </a:moveTo>
                <a:lnTo>
                  <a:pt x="760" y="0"/>
                </a:lnTo>
                <a:lnTo>
                  <a:pt x="0" y="0"/>
                </a:ln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7111" name="Freeform 7"/>
          <p:cNvSpPr>
            <a:spLocks/>
          </p:cNvSpPr>
          <p:nvPr/>
        </p:nvSpPr>
        <p:spPr bwMode="auto">
          <a:xfrm>
            <a:off x="1863725" y="2517775"/>
            <a:ext cx="1277938" cy="1790700"/>
          </a:xfrm>
          <a:custGeom>
            <a:avLst/>
            <a:gdLst>
              <a:gd name="T0" fmla="*/ 0 w 760"/>
              <a:gd name="T1" fmla="*/ 0 h 1065"/>
              <a:gd name="T2" fmla="*/ 0 w 760"/>
              <a:gd name="T3" fmla="*/ 1279552 h 1065"/>
              <a:gd name="T4" fmla="*/ 511175 w 760"/>
              <a:gd name="T5" fmla="*/ 1279552 h 1065"/>
              <a:gd name="T6" fmla="*/ 511175 w 760"/>
              <a:gd name="T7" fmla="*/ 1790700 h 1065"/>
              <a:gd name="T8" fmla="*/ 1277938 w 760"/>
              <a:gd name="T9" fmla="*/ 179070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60" h="1065">
                <a:moveTo>
                  <a:pt x="0" y="0"/>
                </a:moveTo>
                <a:lnTo>
                  <a:pt x="0" y="761"/>
                </a:lnTo>
                <a:lnTo>
                  <a:pt x="304" y="761"/>
                </a:lnTo>
                <a:lnTo>
                  <a:pt x="304" y="1065"/>
                </a:lnTo>
                <a:lnTo>
                  <a:pt x="760" y="1065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1084263" y="2035175"/>
            <a:ext cx="0" cy="3119438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931863" y="5002213"/>
            <a:ext cx="2973387" cy="6350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598863" y="5091113"/>
            <a:ext cx="3603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800" i="1"/>
              <a:t>w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4716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2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538413" y="50784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6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1619250" y="4926013"/>
            <a:ext cx="0" cy="1539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1895475" y="4916488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21510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379663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6860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29146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31432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rot="-5400000">
            <a:off x="1095375" y="4449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rot="-5400000">
            <a:off x="1085850" y="4203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rot="-5400000">
            <a:off x="1095375" y="3956050"/>
            <a:ext cx="0" cy="152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rot="-5400000">
            <a:off x="1095375" y="3708400"/>
            <a:ext cx="0" cy="1524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rot="-5400000">
            <a:off x="1095375" y="3462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rot="-5400000">
            <a:off x="1095375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709613" y="43751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15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703263" y="38592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15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703263" y="2041525"/>
            <a:ext cx="3222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sz="1800" i="1">
                <a:ea typeface="宋体" panose="02010600030101010101" pitchFamily="2" charset="-122"/>
              </a:rPr>
              <a:t>h</a:t>
            </a: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rot="-5400000">
            <a:off x="1085850" y="2722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2005013" y="5086350"/>
            <a:ext cx="3000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4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703263" y="3382963"/>
            <a:ext cx="298450" cy="32385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1500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3371850" y="49339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>
            <a:off x="1352550" y="4926013"/>
            <a:ext cx="0" cy="15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rot="-5400000">
            <a:off x="1084263" y="46974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 rot="-5400000">
            <a:off x="1095375" y="3214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380" name="Line 36"/>
          <p:cNvSpPr>
            <a:spLocks noChangeShapeType="1"/>
          </p:cNvSpPr>
          <p:nvPr/>
        </p:nvSpPr>
        <p:spPr bwMode="auto">
          <a:xfrm>
            <a:off x="3135313" y="4565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 flipV="1">
            <a:off x="1866900" y="2079625"/>
            <a:ext cx="0" cy="484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1874838" y="2078038"/>
            <a:ext cx="2030412" cy="44926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3141663" y="4316413"/>
            <a:ext cx="763587" cy="2428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2379663" y="2106613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 flipV="1">
            <a:off x="2379663" y="3778250"/>
            <a:ext cx="5667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>
            <a:off x="3387725" y="4059238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47" name="Rectangle 43" descr="Diagonal weit nach oben"/>
          <p:cNvSpPr>
            <a:spLocks noChangeArrowheads="1"/>
          </p:cNvSpPr>
          <p:nvPr/>
        </p:nvSpPr>
        <p:spPr bwMode="auto">
          <a:xfrm>
            <a:off x="2400300" y="2085975"/>
            <a:ext cx="1508125" cy="1679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48" name="Rectangle 44" descr="Diagonal weit nach oben"/>
          <p:cNvSpPr>
            <a:spLocks noChangeArrowheads="1"/>
          </p:cNvSpPr>
          <p:nvPr/>
        </p:nvSpPr>
        <p:spPr bwMode="auto">
          <a:xfrm>
            <a:off x="3400425" y="4021138"/>
            <a:ext cx="501650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49" name="Rectangle 45" descr="Diagonal weit nach oben"/>
          <p:cNvSpPr>
            <a:spLocks noChangeArrowheads="1"/>
          </p:cNvSpPr>
          <p:nvPr/>
        </p:nvSpPr>
        <p:spPr bwMode="auto">
          <a:xfrm>
            <a:off x="2970213" y="3751263"/>
            <a:ext cx="941387" cy="2825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50" name="Line 46"/>
          <p:cNvSpPr>
            <a:spLocks noChangeShapeType="1"/>
          </p:cNvSpPr>
          <p:nvPr/>
        </p:nvSpPr>
        <p:spPr bwMode="auto">
          <a:xfrm>
            <a:off x="2949575" y="37909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51" name="Line 47"/>
          <p:cNvSpPr>
            <a:spLocks noChangeShapeType="1"/>
          </p:cNvSpPr>
          <p:nvPr/>
        </p:nvSpPr>
        <p:spPr bwMode="auto">
          <a:xfrm flipV="1">
            <a:off x="2965450" y="4051300"/>
            <a:ext cx="4032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 flipH="1">
            <a:off x="2533650" y="3173413"/>
            <a:ext cx="838200" cy="534987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3240088" y="2992438"/>
            <a:ext cx="3297237" cy="2905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(1) Minimum area floorplan: 5 x 5</a:t>
            </a:r>
          </a:p>
        </p:txBody>
      </p:sp>
      <p:sp>
        <p:nvSpPr>
          <p:cNvPr id="47154" name="Oval 50"/>
          <p:cNvSpPr>
            <a:spLocks noChangeArrowheads="1"/>
          </p:cNvSpPr>
          <p:nvPr/>
        </p:nvSpPr>
        <p:spPr bwMode="auto">
          <a:xfrm>
            <a:off x="1770063" y="3706813"/>
            <a:ext cx="153987" cy="1508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55" name="Oval 51"/>
          <p:cNvSpPr>
            <a:spLocks noChangeArrowheads="1"/>
          </p:cNvSpPr>
          <p:nvPr/>
        </p:nvSpPr>
        <p:spPr bwMode="auto">
          <a:xfrm>
            <a:off x="1530350" y="3705225"/>
            <a:ext cx="152400" cy="1508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56" name="Freeform 52"/>
          <p:cNvSpPr>
            <a:spLocks/>
          </p:cNvSpPr>
          <p:nvPr/>
        </p:nvSpPr>
        <p:spPr bwMode="auto">
          <a:xfrm>
            <a:off x="1847850" y="3541713"/>
            <a:ext cx="531813" cy="241300"/>
          </a:xfrm>
          <a:custGeom>
            <a:avLst/>
            <a:gdLst>
              <a:gd name="T0" fmla="*/ 531813 w 317"/>
              <a:gd name="T1" fmla="*/ 241300 h 144"/>
              <a:gd name="T2" fmla="*/ 303653 w 317"/>
              <a:gd name="T3" fmla="*/ 13406 h 144"/>
              <a:gd name="T4" fmla="*/ 0 w 317"/>
              <a:gd name="T5" fmla="*/ 164218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57" name="Freeform 53"/>
          <p:cNvSpPr>
            <a:spLocks/>
          </p:cNvSpPr>
          <p:nvPr/>
        </p:nvSpPr>
        <p:spPr bwMode="auto">
          <a:xfrm>
            <a:off x="1619250" y="3478213"/>
            <a:ext cx="760413" cy="304800"/>
          </a:xfrm>
          <a:custGeom>
            <a:avLst/>
            <a:gdLst>
              <a:gd name="T0" fmla="*/ 760413 w 317"/>
              <a:gd name="T1" fmla="*/ 304800 h 144"/>
              <a:gd name="T2" fmla="*/ 434179 w 317"/>
              <a:gd name="T3" fmla="*/ 16933 h 144"/>
              <a:gd name="T4" fmla="*/ 0 w 317"/>
              <a:gd name="T5" fmla="*/ 207433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44">
                <a:moveTo>
                  <a:pt x="317" y="144"/>
                </a:moveTo>
                <a:cubicBezTo>
                  <a:pt x="275" y="80"/>
                  <a:pt x="234" y="16"/>
                  <a:pt x="181" y="8"/>
                </a:cubicBezTo>
                <a:cubicBezTo>
                  <a:pt x="128" y="0"/>
                  <a:pt x="64" y="49"/>
                  <a:pt x="0" y="9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58" name="Oval 54"/>
          <p:cNvSpPr>
            <a:spLocks noChangeAspect="1" noChangeArrowheads="1"/>
          </p:cNvSpPr>
          <p:nvPr/>
        </p:nvSpPr>
        <p:spPr bwMode="auto">
          <a:xfrm>
            <a:off x="2332038" y="3754438"/>
            <a:ext cx="95250" cy="9525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97399" name="Line 55"/>
          <p:cNvSpPr>
            <a:spLocks noChangeShapeType="1"/>
          </p:cNvSpPr>
          <p:nvPr/>
        </p:nvSpPr>
        <p:spPr bwMode="auto">
          <a:xfrm flipH="1" flipV="1">
            <a:off x="1619250" y="3859213"/>
            <a:ext cx="989013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00" name="Line 56"/>
          <p:cNvSpPr>
            <a:spLocks noChangeShapeType="1"/>
          </p:cNvSpPr>
          <p:nvPr/>
        </p:nvSpPr>
        <p:spPr bwMode="auto">
          <a:xfrm flipH="1" flipV="1">
            <a:off x="1847850" y="3859213"/>
            <a:ext cx="760413" cy="685800"/>
          </a:xfrm>
          <a:prstGeom prst="line">
            <a:avLst/>
          </a:prstGeom>
          <a:noFill/>
          <a:ln w="57150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7401" name="Text Box 57"/>
          <p:cNvSpPr txBox="1">
            <a:spLocks noChangeArrowheads="1"/>
          </p:cNvSpPr>
          <p:nvPr/>
        </p:nvSpPr>
        <p:spPr bwMode="auto">
          <a:xfrm>
            <a:off x="1604963" y="4416425"/>
            <a:ext cx="4775200" cy="290513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70" tIns="11434" rIns="57170" bIns="1143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(2) Derived block dimensions : </a:t>
            </a:r>
            <a:r>
              <a:rPr lang="en-US" altLang="zh-CN">
                <a:solidFill>
                  <a:srgbClr val="333399"/>
                </a:solidFill>
                <a:ea typeface="宋体" panose="02010600030101010101" pitchFamily="2" charset="-122"/>
              </a:rPr>
              <a:t>2 x 4</a:t>
            </a:r>
            <a:r>
              <a:rPr lang="en-US" altLang="zh-CN">
                <a:ea typeface="宋体" panose="02010600030101010101" pitchFamily="2" charset="-122"/>
              </a:rPr>
              <a:t> and </a:t>
            </a:r>
            <a:r>
              <a:rPr lang="en-US" altLang="zh-CN">
                <a:solidFill>
                  <a:srgbClr val="008000"/>
                </a:solidFill>
                <a:ea typeface="宋体" panose="02010600030101010101" pitchFamily="2" charset="-122"/>
              </a:rPr>
              <a:t>3 x 5</a:t>
            </a:r>
          </a:p>
        </p:txBody>
      </p:sp>
      <p:sp>
        <p:nvSpPr>
          <p:cNvPr id="47162" name="Text Box 58"/>
          <p:cNvSpPr txBox="1">
            <a:spLocks noChangeArrowheads="1"/>
          </p:cNvSpPr>
          <p:nvPr/>
        </p:nvSpPr>
        <p:spPr bwMode="auto">
          <a:xfrm>
            <a:off x="2995613" y="50800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 sz="1500"/>
              <a:t>8</a:t>
            </a:r>
            <a:endParaRPr lang="en-US" altLang="zh-CN" sz="1500">
              <a:ea typeface="宋体" panose="02010600030101010101" pitchFamily="2" charset="-122"/>
            </a:endParaRPr>
          </a:p>
        </p:txBody>
      </p:sp>
      <p:sp>
        <p:nvSpPr>
          <p:cNvPr id="697403" name="Line 59"/>
          <p:cNvSpPr>
            <a:spLocks noChangeShapeType="1"/>
          </p:cNvSpPr>
          <p:nvPr/>
        </p:nvSpPr>
        <p:spPr bwMode="auto">
          <a:xfrm>
            <a:off x="3141663" y="4310063"/>
            <a:ext cx="763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64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7165" name="Text Box 63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Step 3: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individual blocks’ dimensions and locations</a:t>
            </a:r>
          </a:p>
        </p:txBody>
      </p:sp>
      <p:sp>
        <p:nvSpPr>
          <p:cNvPr id="47166" name="Text Box 64"/>
          <p:cNvSpPr txBox="1">
            <a:spLocks noChangeArrowheads="1"/>
          </p:cNvSpPr>
          <p:nvPr/>
        </p:nvSpPr>
        <p:spPr bwMode="auto">
          <a:xfrm>
            <a:off x="827088" y="5538788"/>
            <a:ext cx="24685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en-US" altLang="zh-CN">
                <a:ea typeface="宋体" panose="02010600030101010101" pitchFamily="2" charset="-122"/>
              </a:rPr>
              <a:t>Horizontal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0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EEC265-3214-49A2-A382-726386C73A51}" type="slidenum">
              <a:rPr lang="en-US" altLang="de-DE" sz="1000">
                <a:solidFill>
                  <a:srgbClr val="C0C0C0"/>
                </a:solidFill>
              </a:rPr>
              <a:pPr/>
              <a:t>46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8131" name="Rectangle 54"/>
          <p:cNvSpPr>
            <a:spLocks noChangeArrowheads="1"/>
          </p:cNvSpPr>
          <p:nvPr/>
        </p:nvSpPr>
        <p:spPr bwMode="auto">
          <a:xfrm>
            <a:off x="8188325" y="3875088"/>
            <a:ext cx="765175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32" name="Rectangle 55"/>
          <p:cNvSpPr>
            <a:spLocks noChangeArrowheads="1"/>
          </p:cNvSpPr>
          <p:nvPr/>
        </p:nvSpPr>
        <p:spPr bwMode="auto">
          <a:xfrm>
            <a:off x="8188325" y="3873500"/>
            <a:ext cx="765175" cy="1277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33" name="Rectangle 56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34" name="Rectangle 57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35" name="Rectangle 58"/>
          <p:cNvSpPr>
            <a:spLocks noChangeArrowheads="1"/>
          </p:cNvSpPr>
          <p:nvPr/>
        </p:nvSpPr>
        <p:spPr bwMode="auto">
          <a:xfrm>
            <a:off x="7675563" y="3870325"/>
            <a:ext cx="1279525" cy="1284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36" name="Text Box 60"/>
          <p:cNvSpPr txBox="1">
            <a:spLocks noChangeArrowheads="1"/>
          </p:cNvSpPr>
          <p:nvPr/>
        </p:nvSpPr>
        <p:spPr bwMode="auto">
          <a:xfrm>
            <a:off x="7397750" y="5257800"/>
            <a:ext cx="663575" cy="3540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333399"/>
                </a:solidFill>
              </a:rPr>
              <a:t>2 x 4</a:t>
            </a:r>
          </a:p>
        </p:txBody>
      </p:sp>
      <p:sp>
        <p:nvSpPr>
          <p:cNvPr id="48137" name="Text Box 61"/>
          <p:cNvSpPr txBox="1">
            <a:spLocks noChangeArrowheads="1"/>
          </p:cNvSpPr>
          <p:nvPr/>
        </p:nvSpPr>
        <p:spPr bwMode="auto">
          <a:xfrm>
            <a:off x="8270875" y="5257800"/>
            <a:ext cx="663575" cy="3540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006600"/>
                </a:solidFill>
              </a:rPr>
              <a:t>3 x 5</a:t>
            </a:r>
          </a:p>
        </p:txBody>
      </p:sp>
      <p:sp>
        <p:nvSpPr>
          <p:cNvPr id="48138" name="Text Box 62"/>
          <p:cNvSpPr txBox="1">
            <a:spLocks noChangeArrowheads="1"/>
          </p:cNvSpPr>
          <p:nvPr/>
        </p:nvSpPr>
        <p:spPr bwMode="auto">
          <a:xfrm>
            <a:off x="8194675" y="3275013"/>
            <a:ext cx="663575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5 x 5</a:t>
            </a:r>
          </a:p>
        </p:txBody>
      </p:sp>
      <p:sp>
        <p:nvSpPr>
          <p:cNvPr id="48139" name="Line 63"/>
          <p:cNvSpPr>
            <a:spLocks noChangeShapeType="1"/>
          </p:cNvSpPr>
          <p:nvPr/>
        </p:nvSpPr>
        <p:spPr bwMode="auto">
          <a:xfrm>
            <a:off x="8497888" y="3630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40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  <p:sp>
        <p:nvSpPr>
          <p:cNvPr id="48141" name="Text Box 79"/>
          <p:cNvSpPr txBox="1">
            <a:spLocks noChangeArrowheads="1"/>
          </p:cNvSpPr>
          <p:nvPr/>
        </p:nvSpPr>
        <p:spPr bwMode="auto">
          <a:xfrm>
            <a:off x="755650" y="1284288"/>
            <a:ext cx="77771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altLang="de-DE"/>
              <a:t>Step 3:   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Find the individual blocks’ dimensions and locations</a:t>
            </a:r>
            <a:endParaRPr lang="de-DE" altLang="de-DE">
              <a:sym typeface="Symbol" panose="05050102010706020507" pitchFamily="18" charset="2"/>
            </a:endParaRPr>
          </a:p>
        </p:txBody>
      </p:sp>
      <p:grpSp>
        <p:nvGrpSpPr>
          <p:cNvPr id="48142" name="Group 138"/>
          <p:cNvGrpSpPr>
            <a:grpSpLocks/>
          </p:cNvGrpSpPr>
          <p:nvPr/>
        </p:nvGrpSpPr>
        <p:grpSpPr bwMode="auto">
          <a:xfrm>
            <a:off x="703263" y="2035175"/>
            <a:ext cx="6478587" cy="3427413"/>
            <a:chOff x="443" y="1282"/>
            <a:chExt cx="4081" cy="2159"/>
          </a:xfrm>
        </p:grpSpPr>
        <p:sp>
          <p:nvSpPr>
            <p:cNvPr id="48144" name="Line 59"/>
            <p:cNvSpPr>
              <a:spLocks noChangeShapeType="1"/>
            </p:cNvSpPr>
            <p:nvPr/>
          </p:nvSpPr>
          <p:spPr bwMode="auto">
            <a:xfrm>
              <a:off x="4200" y="2785"/>
              <a:ext cx="0" cy="1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5" name="Rectangle 64"/>
            <p:cNvSpPr>
              <a:spLocks noChangeArrowheads="1"/>
            </p:cNvSpPr>
            <p:nvPr/>
          </p:nvSpPr>
          <p:spPr bwMode="auto">
            <a:xfrm>
              <a:off x="4143" y="2744"/>
              <a:ext cx="94" cy="2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46" name="Rectangle 71"/>
            <p:cNvSpPr>
              <a:spLocks noChangeArrowheads="1"/>
            </p:cNvSpPr>
            <p:nvPr/>
          </p:nvSpPr>
          <p:spPr bwMode="auto">
            <a:xfrm>
              <a:off x="4105" y="2792"/>
              <a:ext cx="82" cy="167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47" name="Rectangle 80"/>
            <p:cNvSpPr>
              <a:spLocks noChangeArrowheads="1"/>
            </p:cNvSpPr>
            <p:nvPr/>
          </p:nvSpPr>
          <p:spPr bwMode="auto">
            <a:xfrm>
              <a:off x="1939" y="1588"/>
              <a:ext cx="521" cy="112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48" name="Freeform 81"/>
            <p:cNvSpPr>
              <a:spLocks/>
            </p:cNvSpPr>
            <p:nvPr/>
          </p:nvSpPr>
          <p:spPr bwMode="auto">
            <a:xfrm>
              <a:off x="1013" y="1312"/>
              <a:ext cx="966" cy="1563"/>
            </a:xfrm>
            <a:custGeom>
              <a:avLst/>
              <a:gdLst>
                <a:gd name="T0" fmla="*/ 966 w 913"/>
                <a:gd name="T1" fmla="*/ 919 h 1476"/>
                <a:gd name="T2" fmla="*/ 966 w 913"/>
                <a:gd name="T3" fmla="*/ 1563 h 1476"/>
                <a:gd name="T4" fmla="*/ 322 w 913"/>
                <a:gd name="T5" fmla="*/ 1563 h 1476"/>
                <a:gd name="T6" fmla="*/ 322 w 913"/>
                <a:gd name="T7" fmla="*/ 1251 h 1476"/>
                <a:gd name="T8" fmla="*/ 0 w 913"/>
                <a:gd name="T9" fmla="*/ 1251 h 1476"/>
                <a:gd name="T10" fmla="*/ 0 w 913"/>
                <a:gd name="T11" fmla="*/ 0 h 1476"/>
                <a:gd name="T12" fmla="*/ 966 w 913"/>
                <a:gd name="T13" fmla="*/ 0 h 1476"/>
                <a:gd name="T14" fmla="*/ 966 w 913"/>
                <a:gd name="T15" fmla="*/ 919 h 14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1476">
                  <a:moveTo>
                    <a:pt x="913" y="868"/>
                  </a:moveTo>
                  <a:lnTo>
                    <a:pt x="913" y="1476"/>
                  </a:lnTo>
                  <a:lnTo>
                    <a:pt x="304" y="1476"/>
                  </a:lnTo>
                  <a:lnTo>
                    <a:pt x="304" y="1181"/>
                  </a:lnTo>
                  <a:lnTo>
                    <a:pt x="0" y="1181"/>
                  </a:lnTo>
                  <a:lnTo>
                    <a:pt x="0" y="0"/>
                  </a:lnTo>
                  <a:lnTo>
                    <a:pt x="913" y="0"/>
                  </a:lnTo>
                  <a:lnTo>
                    <a:pt x="913" y="868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9" name="Freeform 82"/>
            <p:cNvSpPr>
              <a:spLocks/>
            </p:cNvSpPr>
            <p:nvPr/>
          </p:nvSpPr>
          <p:spPr bwMode="auto">
            <a:xfrm>
              <a:off x="1013" y="1312"/>
              <a:ext cx="966" cy="1563"/>
            </a:xfrm>
            <a:custGeom>
              <a:avLst/>
              <a:gdLst>
                <a:gd name="T0" fmla="*/ 966 w 913"/>
                <a:gd name="T1" fmla="*/ 1563 h 1476"/>
                <a:gd name="T2" fmla="*/ 322 w 913"/>
                <a:gd name="T3" fmla="*/ 1563 h 1476"/>
                <a:gd name="T4" fmla="*/ 322 w 913"/>
                <a:gd name="T5" fmla="*/ 1251 h 1476"/>
                <a:gd name="T6" fmla="*/ 0 w 913"/>
                <a:gd name="T7" fmla="*/ 1251 h 1476"/>
                <a:gd name="T8" fmla="*/ 0 w 913"/>
                <a:gd name="T9" fmla="*/ 0 h 1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3" h="1476">
                  <a:moveTo>
                    <a:pt x="913" y="1476"/>
                  </a:moveTo>
                  <a:lnTo>
                    <a:pt x="304" y="1476"/>
                  </a:lnTo>
                  <a:lnTo>
                    <a:pt x="304" y="1181"/>
                  </a:lnTo>
                  <a:lnTo>
                    <a:pt x="0" y="118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0" name="Freeform 83"/>
            <p:cNvSpPr>
              <a:spLocks/>
            </p:cNvSpPr>
            <p:nvPr/>
          </p:nvSpPr>
          <p:spPr bwMode="auto">
            <a:xfrm>
              <a:off x="1174" y="1586"/>
              <a:ext cx="805" cy="1128"/>
            </a:xfrm>
            <a:custGeom>
              <a:avLst/>
              <a:gdLst>
                <a:gd name="T0" fmla="*/ 805 w 760"/>
                <a:gd name="T1" fmla="*/ 1128 h 1065"/>
                <a:gd name="T2" fmla="*/ 805 w 760"/>
                <a:gd name="T3" fmla="*/ 0 h 1065"/>
                <a:gd name="T4" fmla="*/ 0 w 760"/>
                <a:gd name="T5" fmla="*/ 0 h 1065"/>
                <a:gd name="T6" fmla="*/ 0 w 760"/>
                <a:gd name="T7" fmla="*/ 806 h 1065"/>
                <a:gd name="T8" fmla="*/ 322 w 760"/>
                <a:gd name="T9" fmla="*/ 806 h 1065"/>
                <a:gd name="T10" fmla="*/ 322 w 760"/>
                <a:gd name="T11" fmla="*/ 1128 h 1065"/>
                <a:gd name="T12" fmla="*/ 805 w 760"/>
                <a:gd name="T13" fmla="*/ 1128 h 10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0" h="1065">
                  <a:moveTo>
                    <a:pt x="760" y="1065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304" y="761"/>
                  </a:lnTo>
                  <a:lnTo>
                    <a:pt x="304" y="1065"/>
                  </a:lnTo>
                  <a:lnTo>
                    <a:pt x="760" y="1065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51" name="Freeform 84"/>
            <p:cNvSpPr>
              <a:spLocks/>
            </p:cNvSpPr>
            <p:nvPr/>
          </p:nvSpPr>
          <p:spPr bwMode="auto">
            <a:xfrm>
              <a:off x="1174" y="1586"/>
              <a:ext cx="805" cy="1128"/>
            </a:xfrm>
            <a:custGeom>
              <a:avLst/>
              <a:gdLst>
                <a:gd name="T0" fmla="*/ 0 w 760"/>
                <a:gd name="T1" fmla="*/ 0 h 1065"/>
                <a:gd name="T2" fmla="*/ 0 w 760"/>
                <a:gd name="T3" fmla="*/ 806 h 1065"/>
                <a:gd name="T4" fmla="*/ 322 w 760"/>
                <a:gd name="T5" fmla="*/ 806 h 1065"/>
                <a:gd name="T6" fmla="*/ 322 w 760"/>
                <a:gd name="T7" fmla="*/ 1128 h 1065"/>
                <a:gd name="T8" fmla="*/ 805 w 760"/>
                <a:gd name="T9" fmla="*/ 1128 h 1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0" h="1065">
                  <a:moveTo>
                    <a:pt x="0" y="0"/>
                  </a:moveTo>
                  <a:lnTo>
                    <a:pt x="0" y="761"/>
                  </a:lnTo>
                  <a:lnTo>
                    <a:pt x="304" y="761"/>
                  </a:lnTo>
                  <a:lnTo>
                    <a:pt x="304" y="1065"/>
                  </a:lnTo>
                  <a:lnTo>
                    <a:pt x="760" y="106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2" name="Line 85"/>
            <p:cNvSpPr>
              <a:spLocks noChangeShapeType="1"/>
            </p:cNvSpPr>
            <p:nvPr/>
          </p:nvSpPr>
          <p:spPr bwMode="auto">
            <a:xfrm flipH="1">
              <a:off x="683" y="1282"/>
              <a:ext cx="0" cy="1965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3" name="Line 86"/>
            <p:cNvSpPr>
              <a:spLocks noChangeShapeType="1"/>
            </p:cNvSpPr>
            <p:nvPr/>
          </p:nvSpPr>
          <p:spPr bwMode="auto">
            <a:xfrm>
              <a:off x="587" y="3151"/>
              <a:ext cx="1873" cy="4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4" name="Text Box 87"/>
            <p:cNvSpPr txBox="1">
              <a:spLocks noChangeArrowheads="1"/>
            </p:cNvSpPr>
            <p:nvPr/>
          </p:nvSpPr>
          <p:spPr bwMode="auto">
            <a:xfrm>
              <a:off x="2267" y="3207"/>
              <a:ext cx="2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de-DE" sz="1800" i="1"/>
                <a:t>w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48155" name="Text Box 88"/>
            <p:cNvSpPr txBox="1">
              <a:spLocks noChangeArrowheads="1"/>
            </p:cNvSpPr>
            <p:nvPr/>
          </p:nvSpPr>
          <p:spPr bwMode="auto">
            <a:xfrm>
              <a:off x="927" y="3199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500"/>
                <a:t>2</a:t>
              </a:r>
              <a:endParaRPr lang="en-US" altLang="zh-CN" sz="1500">
                <a:ea typeface="宋体" panose="02010600030101010101" pitchFamily="2" charset="-122"/>
              </a:endParaRPr>
            </a:p>
          </p:txBody>
        </p:sp>
        <p:sp>
          <p:nvSpPr>
            <p:cNvPr id="48156" name="Text Box 89"/>
            <p:cNvSpPr txBox="1">
              <a:spLocks noChangeArrowheads="1"/>
            </p:cNvSpPr>
            <p:nvPr/>
          </p:nvSpPr>
          <p:spPr bwMode="auto">
            <a:xfrm>
              <a:off x="1599" y="3199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500"/>
                <a:t>6</a:t>
              </a:r>
              <a:endParaRPr lang="en-US" altLang="zh-CN" sz="1500">
                <a:ea typeface="宋体" panose="02010600030101010101" pitchFamily="2" charset="-122"/>
              </a:endParaRPr>
            </a:p>
          </p:txBody>
        </p:sp>
        <p:sp>
          <p:nvSpPr>
            <p:cNvPr id="48157" name="Line 90"/>
            <p:cNvSpPr>
              <a:spLocks noChangeShapeType="1"/>
            </p:cNvSpPr>
            <p:nvPr/>
          </p:nvSpPr>
          <p:spPr bwMode="auto">
            <a:xfrm>
              <a:off x="1020" y="3103"/>
              <a:ext cx="0" cy="97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8" name="Line 91"/>
            <p:cNvSpPr>
              <a:spLocks noChangeShapeType="1"/>
            </p:cNvSpPr>
            <p:nvPr/>
          </p:nvSpPr>
          <p:spPr bwMode="auto">
            <a:xfrm>
              <a:off x="1194" y="3097"/>
              <a:ext cx="0" cy="9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9" name="Line 92"/>
            <p:cNvSpPr>
              <a:spLocks noChangeShapeType="1"/>
            </p:cNvSpPr>
            <p:nvPr/>
          </p:nvSpPr>
          <p:spPr bwMode="auto">
            <a:xfrm>
              <a:off x="1355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0" name="Line 93"/>
            <p:cNvSpPr>
              <a:spLocks noChangeShapeType="1"/>
            </p:cNvSpPr>
            <p:nvPr/>
          </p:nvSpPr>
          <p:spPr bwMode="auto">
            <a:xfrm>
              <a:off x="1499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1" name="Line 94"/>
            <p:cNvSpPr>
              <a:spLocks noChangeShapeType="1"/>
            </p:cNvSpPr>
            <p:nvPr/>
          </p:nvSpPr>
          <p:spPr bwMode="auto">
            <a:xfrm>
              <a:off x="1692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2" name="Line 95"/>
            <p:cNvSpPr>
              <a:spLocks noChangeShapeType="1"/>
            </p:cNvSpPr>
            <p:nvPr/>
          </p:nvSpPr>
          <p:spPr bwMode="auto">
            <a:xfrm>
              <a:off x="1836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3" name="Line 96"/>
            <p:cNvSpPr>
              <a:spLocks noChangeShapeType="1"/>
            </p:cNvSpPr>
            <p:nvPr/>
          </p:nvSpPr>
          <p:spPr bwMode="auto">
            <a:xfrm>
              <a:off x="1980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4" name="Line 97"/>
            <p:cNvSpPr>
              <a:spLocks noChangeShapeType="1"/>
            </p:cNvSpPr>
            <p:nvPr/>
          </p:nvSpPr>
          <p:spPr bwMode="auto">
            <a:xfrm rot="-5400000">
              <a:off x="690" y="280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5" name="Line 98"/>
            <p:cNvSpPr>
              <a:spLocks noChangeShapeType="1"/>
            </p:cNvSpPr>
            <p:nvPr/>
          </p:nvSpPr>
          <p:spPr bwMode="auto">
            <a:xfrm rot="-5400000">
              <a:off x="684" y="2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6" name="Line 99"/>
            <p:cNvSpPr>
              <a:spLocks noChangeShapeType="1"/>
            </p:cNvSpPr>
            <p:nvPr/>
          </p:nvSpPr>
          <p:spPr bwMode="auto">
            <a:xfrm rot="-5400000">
              <a:off x="690" y="2492"/>
              <a:ext cx="0" cy="96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7" name="Line 100"/>
            <p:cNvSpPr>
              <a:spLocks noChangeShapeType="1"/>
            </p:cNvSpPr>
            <p:nvPr/>
          </p:nvSpPr>
          <p:spPr bwMode="auto">
            <a:xfrm rot="-5400000">
              <a:off x="690" y="2336"/>
              <a:ext cx="0" cy="9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8" name="Line 101"/>
            <p:cNvSpPr>
              <a:spLocks noChangeShapeType="1"/>
            </p:cNvSpPr>
            <p:nvPr/>
          </p:nvSpPr>
          <p:spPr bwMode="auto">
            <a:xfrm rot="-5400000">
              <a:off x="690" y="218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9" name="Line 102"/>
            <p:cNvSpPr>
              <a:spLocks noChangeShapeType="1"/>
            </p:cNvSpPr>
            <p:nvPr/>
          </p:nvSpPr>
          <p:spPr bwMode="auto">
            <a:xfrm rot="-5400000">
              <a:off x="690" y="187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0" name="Text Box 103"/>
            <p:cNvSpPr txBox="1">
              <a:spLocks noChangeArrowheads="1"/>
            </p:cNvSpPr>
            <p:nvPr/>
          </p:nvSpPr>
          <p:spPr bwMode="auto">
            <a:xfrm>
              <a:off x="447" y="2756"/>
              <a:ext cx="18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500"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48171" name="Text Box 104"/>
            <p:cNvSpPr txBox="1">
              <a:spLocks noChangeArrowheads="1"/>
            </p:cNvSpPr>
            <p:nvPr/>
          </p:nvSpPr>
          <p:spPr bwMode="auto">
            <a:xfrm>
              <a:off x="443" y="2431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500"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8172" name="Text Box 105"/>
            <p:cNvSpPr txBox="1">
              <a:spLocks noChangeArrowheads="1"/>
            </p:cNvSpPr>
            <p:nvPr/>
          </p:nvSpPr>
          <p:spPr bwMode="auto">
            <a:xfrm>
              <a:off x="443" y="1286"/>
              <a:ext cx="20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zh-CN" sz="1800" i="1">
                  <a:ea typeface="宋体" panose="02010600030101010101" pitchFamily="2" charset="-122"/>
                </a:rPr>
                <a:t>h</a:t>
              </a:r>
            </a:p>
          </p:txBody>
        </p:sp>
        <p:sp>
          <p:nvSpPr>
            <p:cNvPr id="48173" name="Line 106"/>
            <p:cNvSpPr>
              <a:spLocks noChangeShapeType="1"/>
            </p:cNvSpPr>
            <p:nvPr/>
          </p:nvSpPr>
          <p:spPr bwMode="auto">
            <a:xfrm rot="-5400000">
              <a:off x="684" y="171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4" name="Text Box 107"/>
            <p:cNvSpPr txBox="1">
              <a:spLocks noChangeArrowheads="1"/>
            </p:cNvSpPr>
            <p:nvPr/>
          </p:nvSpPr>
          <p:spPr bwMode="auto">
            <a:xfrm>
              <a:off x="1263" y="3204"/>
              <a:ext cx="18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500"/>
                <a:t>4</a:t>
              </a:r>
              <a:endParaRPr lang="en-US" altLang="zh-CN" sz="1500">
                <a:ea typeface="宋体" panose="02010600030101010101" pitchFamily="2" charset="-122"/>
              </a:endParaRPr>
            </a:p>
          </p:txBody>
        </p:sp>
        <p:sp>
          <p:nvSpPr>
            <p:cNvPr id="48175" name="Text Box 108"/>
            <p:cNvSpPr txBox="1">
              <a:spLocks noChangeArrowheads="1"/>
            </p:cNvSpPr>
            <p:nvPr/>
          </p:nvSpPr>
          <p:spPr bwMode="auto">
            <a:xfrm>
              <a:off x="443" y="2131"/>
              <a:ext cx="188" cy="20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zh-CN" sz="1500"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48176" name="Line 109"/>
            <p:cNvSpPr>
              <a:spLocks noChangeShapeType="1"/>
            </p:cNvSpPr>
            <p:nvPr/>
          </p:nvSpPr>
          <p:spPr bwMode="auto">
            <a:xfrm>
              <a:off x="2124" y="31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7" name="Line 110"/>
            <p:cNvSpPr>
              <a:spLocks noChangeShapeType="1"/>
            </p:cNvSpPr>
            <p:nvPr/>
          </p:nvSpPr>
          <p:spPr bwMode="auto">
            <a:xfrm>
              <a:off x="852" y="3103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8" name="Line 111"/>
            <p:cNvSpPr>
              <a:spLocks noChangeShapeType="1"/>
            </p:cNvSpPr>
            <p:nvPr/>
          </p:nvSpPr>
          <p:spPr bwMode="auto">
            <a:xfrm rot="-5400000">
              <a:off x="683" y="29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9" name="Line 112"/>
            <p:cNvSpPr>
              <a:spLocks noChangeShapeType="1"/>
            </p:cNvSpPr>
            <p:nvPr/>
          </p:nvSpPr>
          <p:spPr bwMode="auto">
            <a:xfrm rot="-5400000">
              <a:off x="690" y="202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0" name="Line 113"/>
            <p:cNvSpPr>
              <a:spLocks noChangeShapeType="1"/>
            </p:cNvSpPr>
            <p:nvPr/>
          </p:nvSpPr>
          <p:spPr bwMode="auto">
            <a:xfrm>
              <a:off x="1975" y="287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1" name="Line 114"/>
            <p:cNvSpPr>
              <a:spLocks noChangeShapeType="1"/>
            </p:cNvSpPr>
            <p:nvPr/>
          </p:nvSpPr>
          <p:spPr bwMode="auto">
            <a:xfrm flipV="1">
              <a:off x="1176" y="1310"/>
              <a:ext cx="0" cy="3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2" name="Rectangle 115"/>
            <p:cNvSpPr>
              <a:spLocks noChangeArrowheads="1"/>
            </p:cNvSpPr>
            <p:nvPr/>
          </p:nvSpPr>
          <p:spPr bwMode="auto">
            <a:xfrm>
              <a:off x="1181" y="1309"/>
              <a:ext cx="1279" cy="28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83" name="Rectangle 116"/>
            <p:cNvSpPr>
              <a:spLocks noChangeArrowheads="1"/>
            </p:cNvSpPr>
            <p:nvPr/>
          </p:nvSpPr>
          <p:spPr bwMode="auto">
            <a:xfrm>
              <a:off x="1979" y="2719"/>
              <a:ext cx="481" cy="15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84" name="Line 117"/>
            <p:cNvSpPr>
              <a:spLocks noChangeShapeType="1"/>
            </p:cNvSpPr>
            <p:nvPr/>
          </p:nvSpPr>
          <p:spPr bwMode="auto">
            <a:xfrm>
              <a:off x="1499" y="1327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5" name="Line 118"/>
            <p:cNvSpPr>
              <a:spLocks noChangeShapeType="1"/>
            </p:cNvSpPr>
            <p:nvPr/>
          </p:nvSpPr>
          <p:spPr bwMode="auto">
            <a:xfrm flipV="1">
              <a:off x="1499" y="2380"/>
              <a:ext cx="35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6" name="Line 119"/>
            <p:cNvSpPr>
              <a:spLocks noChangeShapeType="1"/>
            </p:cNvSpPr>
            <p:nvPr/>
          </p:nvSpPr>
          <p:spPr bwMode="auto">
            <a:xfrm>
              <a:off x="2134" y="2557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7" name="Rectangle 120" descr="Diagonal weit nach oben"/>
            <p:cNvSpPr>
              <a:spLocks noChangeArrowheads="1"/>
            </p:cNvSpPr>
            <p:nvPr/>
          </p:nvSpPr>
          <p:spPr bwMode="auto">
            <a:xfrm>
              <a:off x="1512" y="1314"/>
              <a:ext cx="950" cy="105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88" name="Rectangle 121" descr="Diagonal weit nach oben"/>
            <p:cNvSpPr>
              <a:spLocks noChangeArrowheads="1"/>
            </p:cNvSpPr>
            <p:nvPr/>
          </p:nvSpPr>
          <p:spPr bwMode="auto">
            <a:xfrm>
              <a:off x="2142" y="2533"/>
              <a:ext cx="316" cy="17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89" name="Rectangle 122" descr="Diagonal weit nach oben"/>
            <p:cNvSpPr>
              <a:spLocks noChangeArrowheads="1"/>
            </p:cNvSpPr>
            <p:nvPr/>
          </p:nvSpPr>
          <p:spPr bwMode="auto">
            <a:xfrm>
              <a:off x="1871" y="2363"/>
              <a:ext cx="593" cy="17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90" name="Line 123"/>
            <p:cNvSpPr>
              <a:spLocks noChangeShapeType="1"/>
            </p:cNvSpPr>
            <p:nvPr/>
          </p:nvSpPr>
          <p:spPr bwMode="auto">
            <a:xfrm>
              <a:off x="1858" y="238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1" name="Line 124"/>
            <p:cNvSpPr>
              <a:spLocks noChangeShapeType="1"/>
            </p:cNvSpPr>
            <p:nvPr/>
          </p:nvSpPr>
          <p:spPr bwMode="auto">
            <a:xfrm flipV="1">
              <a:off x="1868" y="2552"/>
              <a:ext cx="25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2" name="Line 125"/>
            <p:cNvSpPr>
              <a:spLocks noChangeShapeType="1"/>
            </p:cNvSpPr>
            <p:nvPr/>
          </p:nvSpPr>
          <p:spPr bwMode="auto">
            <a:xfrm flipH="1">
              <a:off x="1596" y="1999"/>
              <a:ext cx="528" cy="337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3" name="Text Box 126"/>
            <p:cNvSpPr txBox="1">
              <a:spLocks noChangeArrowheads="1"/>
            </p:cNvSpPr>
            <p:nvPr/>
          </p:nvSpPr>
          <p:spPr bwMode="auto">
            <a:xfrm>
              <a:off x="2041" y="1885"/>
              <a:ext cx="2077" cy="183"/>
            </a:xfrm>
            <a:prstGeom prst="rect">
              <a:avLst/>
            </a:prstGeom>
            <a:solidFill>
              <a:srgbClr val="EDED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7170" tIns="11434" rIns="57170" bIns="1143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zh-CN">
                  <a:ea typeface="宋体" panose="02010600030101010101" pitchFamily="2" charset="-122"/>
                </a:rPr>
                <a:t>(1) Minimum area floorplan: 5 x 5</a:t>
              </a:r>
            </a:p>
          </p:txBody>
        </p:sp>
        <p:sp>
          <p:nvSpPr>
            <p:cNvPr id="48194" name="Oval 127"/>
            <p:cNvSpPr>
              <a:spLocks noChangeArrowheads="1"/>
            </p:cNvSpPr>
            <p:nvPr/>
          </p:nvSpPr>
          <p:spPr bwMode="auto">
            <a:xfrm>
              <a:off x="1115" y="2335"/>
              <a:ext cx="97" cy="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95" name="Oval 128"/>
            <p:cNvSpPr>
              <a:spLocks noChangeArrowheads="1"/>
            </p:cNvSpPr>
            <p:nvPr/>
          </p:nvSpPr>
          <p:spPr bwMode="auto">
            <a:xfrm>
              <a:off x="964" y="2334"/>
              <a:ext cx="96" cy="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96" name="Freeform 129"/>
            <p:cNvSpPr>
              <a:spLocks/>
            </p:cNvSpPr>
            <p:nvPr/>
          </p:nvSpPr>
          <p:spPr bwMode="auto">
            <a:xfrm>
              <a:off x="1164" y="2231"/>
              <a:ext cx="335" cy="152"/>
            </a:xfrm>
            <a:custGeom>
              <a:avLst/>
              <a:gdLst>
                <a:gd name="T0" fmla="*/ 335 w 317"/>
                <a:gd name="T1" fmla="*/ 152 h 144"/>
                <a:gd name="T2" fmla="*/ 191 w 317"/>
                <a:gd name="T3" fmla="*/ 8 h 144"/>
                <a:gd name="T4" fmla="*/ 0 w 317"/>
                <a:gd name="T5" fmla="*/ 103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7" h="144">
                  <a:moveTo>
                    <a:pt x="317" y="144"/>
                  </a:moveTo>
                  <a:cubicBezTo>
                    <a:pt x="275" y="80"/>
                    <a:pt x="234" y="16"/>
                    <a:pt x="181" y="8"/>
                  </a:cubicBezTo>
                  <a:cubicBezTo>
                    <a:pt x="128" y="0"/>
                    <a:pt x="64" y="49"/>
                    <a:pt x="0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7" name="Freeform 130"/>
            <p:cNvSpPr>
              <a:spLocks/>
            </p:cNvSpPr>
            <p:nvPr/>
          </p:nvSpPr>
          <p:spPr bwMode="auto">
            <a:xfrm>
              <a:off x="1020" y="2191"/>
              <a:ext cx="479" cy="192"/>
            </a:xfrm>
            <a:custGeom>
              <a:avLst/>
              <a:gdLst>
                <a:gd name="T0" fmla="*/ 479 w 317"/>
                <a:gd name="T1" fmla="*/ 192 h 144"/>
                <a:gd name="T2" fmla="*/ 273 w 317"/>
                <a:gd name="T3" fmla="*/ 11 h 144"/>
                <a:gd name="T4" fmla="*/ 0 w 317"/>
                <a:gd name="T5" fmla="*/ 131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7" h="144">
                  <a:moveTo>
                    <a:pt x="317" y="144"/>
                  </a:moveTo>
                  <a:cubicBezTo>
                    <a:pt x="275" y="80"/>
                    <a:pt x="234" y="16"/>
                    <a:pt x="181" y="8"/>
                  </a:cubicBezTo>
                  <a:cubicBezTo>
                    <a:pt x="128" y="0"/>
                    <a:pt x="64" y="49"/>
                    <a:pt x="0" y="9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8" name="Oval 131"/>
            <p:cNvSpPr>
              <a:spLocks noChangeAspect="1" noChangeArrowheads="1"/>
            </p:cNvSpPr>
            <p:nvPr/>
          </p:nvSpPr>
          <p:spPr bwMode="auto">
            <a:xfrm>
              <a:off x="1469" y="2365"/>
              <a:ext cx="60" cy="6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8199" name="Line 132"/>
            <p:cNvSpPr>
              <a:spLocks noChangeShapeType="1"/>
            </p:cNvSpPr>
            <p:nvPr/>
          </p:nvSpPr>
          <p:spPr bwMode="auto">
            <a:xfrm flipH="1" flipV="1">
              <a:off x="1020" y="2431"/>
              <a:ext cx="623" cy="432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0" name="Line 133"/>
            <p:cNvSpPr>
              <a:spLocks noChangeShapeType="1"/>
            </p:cNvSpPr>
            <p:nvPr/>
          </p:nvSpPr>
          <p:spPr bwMode="auto">
            <a:xfrm flipH="1" flipV="1">
              <a:off x="1164" y="2431"/>
              <a:ext cx="479" cy="432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1" name="Text Box 134"/>
            <p:cNvSpPr txBox="1">
              <a:spLocks noChangeArrowheads="1"/>
            </p:cNvSpPr>
            <p:nvPr/>
          </p:nvSpPr>
          <p:spPr bwMode="auto">
            <a:xfrm>
              <a:off x="1011" y="2782"/>
              <a:ext cx="3129" cy="183"/>
            </a:xfrm>
            <a:prstGeom prst="rect">
              <a:avLst/>
            </a:prstGeom>
            <a:solidFill>
              <a:srgbClr val="EDED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7170" tIns="11434" rIns="57170" bIns="1143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zh-CN">
                  <a:ea typeface="宋体" panose="02010600030101010101" pitchFamily="2" charset="-122"/>
                </a:rPr>
                <a:t>(2) Derived block dimensions : </a:t>
              </a:r>
              <a:r>
                <a:rPr lang="en-US" altLang="zh-CN">
                  <a:solidFill>
                    <a:srgbClr val="333399"/>
                  </a:solidFill>
                  <a:ea typeface="宋体" panose="02010600030101010101" pitchFamily="2" charset="-122"/>
                </a:rPr>
                <a:t>2 x 4</a:t>
              </a:r>
              <a:r>
                <a:rPr lang="en-US" altLang="zh-CN">
                  <a:ea typeface="宋体" panose="02010600030101010101" pitchFamily="2" charset="-122"/>
                </a:rPr>
                <a:t> and </a:t>
              </a:r>
              <a:r>
                <a:rPr lang="en-US" altLang="zh-CN">
                  <a:solidFill>
                    <a:srgbClr val="008000"/>
                  </a:solidFill>
                  <a:ea typeface="宋体" panose="02010600030101010101" pitchFamily="2" charset="-122"/>
                </a:rPr>
                <a:t>3 x 5</a:t>
              </a:r>
            </a:p>
          </p:txBody>
        </p:sp>
        <p:sp>
          <p:nvSpPr>
            <p:cNvPr id="48202" name="Text Box 135"/>
            <p:cNvSpPr txBox="1">
              <a:spLocks noChangeArrowheads="1"/>
            </p:cNvSpPr>
            <p:nvPr/>
          </p:nvSpPr>
          <p:spPr bwMode="auto">
            <a:xfrm>
              <a:off x="1887" y="3200"/>
              <a:ext cx="18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de-DE" altLang="de-DE" sz="1500"/>
                <a:t>8</a:t>
              </a:r>
              <a:endParaRPr lang="en-US" altLang="zh-CN" sz="1500">
                <a:ea typeface="宋体" panose="02010600030101010101" pitchFamily="2" charset="-122"/>
              </a:endParaRPr>
            </a:p>
          </p:txBody>
        </p:sp>
        <p:sp>
          <p:nvSpPr>
            <p:cNvPr id="48203" name="Line 136"/>
            <p:cNvSpPr>
              <a:spLocks noChangeShapeType="1"/>
            </p:cNvSpPr>
            <p:nvPr/>
          </p:nvSpPr>
          <p:spPr bwMode="auto">
            <a:xfrm>
              <a:off x="1979" y="2715"/>
              <a:ext cx="4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204" name="Group 67"/>
            <p:cNvGrpSpPr>
              <a:grpSpLocks/>
            </p:cNvGrpSpPr>
            <p:nvPr/>
          </p:nvGrpSpPr>
          <p:grpSpPr bwMode="auto">
            <a:xfrm>
              <a:off x="4140" y="2622"/>
              <a:ext cx="384" cy="481"/>
              <a:chOff x="4059" y="2478"/>
              <a:chExt cx="363" cy="453"/>
            </a:xfrm>
          </p:grpSpPr>
          <p:sp>
            <p:nvSpPr>
              <p:cNvPr id="48206" name="Line 68"/>
              <p:cNvSpPr>
                <a:spLocks noChangeShapeType="1"/>
              </p:cNvSpPr>
              <p:nvPr/>
            </p:nvSpPr>
            <p:spPr bwMode="auto">
              <a:xfrm>
                <a:off x="4059" y="2478"/>
                <a:ext cx="363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207" name="Line 69"/>
              <p:cNvSpPr>
                <a:spLocks noChangeShapeType="1"/>
              </p:cNvSpPr>
              <p:nvPr/>
            </p:nvSpPr>
            <p:spPr bwMode="auto">
              <a:xfrm flipH="1">
                <a:off x="4059" y="2704"/>
                <a:ext cx="36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208" name="Line 70"/>
              <p:cNvSpPr>
                <a:spLocks noChangeShapeType="1"/>
              </p:cNvSpPr>
              <p:nvPr/>
            </p:nvSpPr>
            <p:spPr bwMode="auto">
              <a:xfrm>
                <a:off x="4059" y="247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205" name="Rectangle 137"/>
            <p:cNvSpPr>
              <a:spLocks noChangeArrowheads="1"/>
            </p:cNvSpPr>
            <p:nvPr/>
          </p:nvSpPr>
          <p:spPr bwMode="auto">
            <a:xfrm>
              <a:off x="4118" y="2792"/>
              <a:ext cx="69" cy="167"/>
            </a:xfrm>
            <a:prstGeom prst="rect">
              <a:avLst/>
            </a:prstGeom>
            <a:solidFill>
              <a:srgbClr val="EDEDED"/>
            </a:solidFill>
            <a:ln w="9525" algn="ctr">
              <a:solidFill>
                <a:srgbClr val="EDEDE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8143" name="Text Box 139"/>
          <p:cNvSpPr txBox="1">
            <a:spLocks noChangeArrowheads="1"/>
          </p:cNvSpPr>
          <p:nvPr/>
        </p:nvSpPr>
        <p:spPr bwMode="auto">
          <a:xfrm>
            <a:off x="827088" y="5538788"/>
            <a:ext cx="24685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en-US" altLang="zh-CN">
                <a:ea typeface="宋体" panose="02010600030101010101" pitchFamily="2" charset="-122"/>
              </a:rPr>
              <a:t>Horizontal 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821DD5-7291-40A3-B393-3135EFBB66FC}" type="slidenum">
              <a:rPr lang="en-US" altLang="de-DE" sz="1000">
                <a:solidFill>
                  <a:srgbClr val="C0C0C0"/>
                </a:solidFill>
              </a:rPr>
              <a:pPr/>
              <a:t>47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8188325" y="3875088"/>
            <a:ext cx="765175" cy="127793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8188325" y="3873500"/>
            <a:ext cx="765175" cy="1277938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solidFill>
            <a:srgbClr val="BFBFBF"/>
          </a:solidFill>
          <a:ln w="0">
            <a:solidFill>
              <a:srgbClr val="BFBFBF"/>
            </a:solidFill>
            <a:miter lim="800000"/>
            <a:headEnd/>
            <a:tailEnd/>
          </a:ln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7680325" y="4132263"/>
            <a:ext cx="511175" cy="1020762"/>
          </a:xfrm>
          <a:prstGeom prst="rect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7675563" y="3870325"/>
            <a:ext cx="1279525" cy="1284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7397750" y="5257800"/>
            <a:ext cx="663575" cy="3540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333399"/>
                </a:solidFill>
              </a:rPr>
              <a:t>2 x 4</a:t>
            </a: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8270875" y="5257800"/>
            <a:ext cx="663575" cy="3540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>
                <a:solidFill>
                  <a:srgbClr val="006600"/>
                </a:solidFill>
              </a:rPr>
              <a:t>3 x 5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8194675" y="3275013"/>
            <a:ext cx="663575" cy="3540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5 x 5</a:t>
            </a:r>
          </a:p>
        </p:txBody>
      </p:sp>
      <p:sp>
        <p:nvSpPr>
          <p:cNvPr id="49163" name="Line 13"/>
          <p:cNvSpPr>
            <a:spLocks noChangeShapeType="1"/>
          </p:cNvSpPr>
          <p:nvPr/>
        </p:nvSpPr>
        <p:spPr bwMode="auto">
          <a:xfrm>
            <a:off x="8497888" y="3630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9164" name="Group 31"/>
          <p:cNvGrpSpPr>
            <a:grpSpLocks/>
          </p:cNvGrpSpPr>
          <p:nvPr/>
        </p:nvGrpSpPr>
        <p:grpSpPr bwMode="auto">
          <a:xfrm>
            <a:off x="2003425" y="3806825"/>
            <a:ext cx="4895850" cy="1277938"/>
            <a:chOff x="1262" y="2398"/>
            <a:chExt cx="3084" cy="805"/>
          </a:xfrm>
        </p:grpSpPr>
        <p:sp>
          <p:nvSpPr>
            <p:cNvPr id="49168" name="Text Box 3"/>
            <p:cNvSpPr txBox="1">
              <a:spLocks noChangeArrowheads="1"/>
            </p:cNvSpPr>
            <p:nvPr/>
          </p:nvSpPr>
          <p:spPr bwMode="auto">
            <a:xfrm>
              <a:off x="2538" y="2782"/>
              <a:ext cx="1808" cy="183"/>
            </a:xfrm>
            <a:prstGeom prst="rect">
              <a:avLst/>
            </a:prstGeom>
            <a:solidFill>
              <a:srgbClr val="EDEDE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7170" tIns="11434" rIns="57170" bIns="1143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US" altLang="zh-CN">
                  <a:ea typeface="宋体" panose="02010600030101010101" pitchFamily="2" charset="-122"/>
                </a:rPr>
                <a:t> Resulting slicing tree</a:t>
              </a:r>
            </a:p>
          </p:txBody>
        </p:sp>
        <p:sp>
          <p:nvSpPr>
            <p:cNvPr id="49169" name="Line 9"/>
            <p:cNvSpPr>
              <a:spLocks noChangeShapeType="1"/>
            </p:cNvSpPr>
            <p:nvPr/>
          </p:nvSpPr>
          <p:spPr bwMode="auto">
            <a:xfrm>
              <a:off x="2525" y="2785"/>
              <a:ext cx="0" cy="1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70" name="Rectangle 14"/>
            <p:cNvSpPr>
              <a:spLocks noChangeArrowheads="1"/>
            </p:cNvSpPr>
            <p:nvPr/>
          </p:nvSpPr>
          <p:spPr bwMode="auto">
            <a:xfrm>
              <a:off x="2426" y="2744"/>
              <a:ext cx="94" cy="2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49171" name="Group 15"/>
            <p:cNvGrpSpPr>
              <a:grpSpLocks/>
            </p:cNvGrpSpPr>
            <p:nvPr/>
          </p:nvGrpSpPr>
          <p:grpSpPr bwMode="auto">
            <a:xfrm rot="10800000">
              <a:off x="2154" y="2622"/>
              <a:ext cx="384" cy="481"/>
              <a:chOff x="4059" y="2478"/>
              <a:chExt cx="363" cy="453"/>
            </a:xfrm>
          </p:grpSpPr>
          <p:sp>
            <p:nvSpPr>
              <p:cNvPr id="49180" name="Line 16"/>
              <p:cNvSpPr>
                <a:spLocks noChangeShapeType="1"/>
              </p:cNvSpPr>
              <p:nvPr/>
            </p:nvSpPr>
            <p:spPr bwMode="auto">
              <a:xfrm>
                <a:off x="4059" y="2478"/>
                <a:ext cx="363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81" name="Line 17"/>
              <p:cNvSpPr>
                <a:spLocks noChangeShapeType="1"/>
              </p:cNvSpPr>
              <p:nvPr/>
            </p:nvSpPr>
            <p:spPr bwMode="auto">
              <a:xfrm flipH="1">
                <a:off x="4059" y="2704"/>
                <a:ext cx="363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82" name="Line 18"/>
              <p:cNvSpPr>
                <a:spLocks noChangeShapeType="1"/>
              </p:cNvSpPr>
              <p:nvPr/>
            </p:nvSpPr>
            <p:spPr bwMode="auto">
              <a:xfrm>
                <a:off x="4059" y="2478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9172" name="Rectangle 19"/>
            <p:cNvSpPr>
              <a:spLocks noChangeArrowheads="1"/>
            </p:cNvSpPr>
            <p:nvPr/>
          </p:nvSpPr>
          <p:spPr bwMode="auto">
            <a:xfrm>
              <a:off x="2480" y="2792"/>
              <a:ext cx="82" cy="167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9173" name="Rectangle 20"/>
            <p:cNvSpPr>
              <a:spLocks noChangeArrowheads="1"/>
            </p:cNvSpPr>
            <p:nvPr/>
          </p:nvSpPr>
          <p:spPr bwMode="auto">
            <a:xfrm>
              <a:off x="1406" y="2608"/>
              <a:ext cx="288" cy="239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9174" name="Text Box 21"/>
            <p:cNvSpPr txBox="1">
              <a:spLocks noChangeArrowheads="1"/>
            </p:cNvSpPr>
            <p:nvPr/>
          </p:nvSpPr>
          <p:spPr bwMode="auto">
            <a:xfrm>
              <a:off x="1262" y="2951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B</a:t>
              </a:r>
              <a:endParaRPr lang="en-US" altLang="zh-CN" sz="2000" b="1" i="1">
                <a:ea typeface="宋体" panose="02010600030101010101" pitchFamily="2" charset="-122"/>
              </a:endParaRPr>
            </a:p>
          </p:txBody>
        </p:sp>
        <p:sp>
          <p:nvSpPr>
            <p:cNvPr id="49175" name="Line 22"/>
            <p:cNvSpPr>
              <a:spLocks noChangeShapeType="1"/>
            </p:cNvSpPr>
            <p:nvPr/>
          </p:nvSpPr>
          <p:spPr bwMode="auto">
            <a:xfrm flipH="1">
              <a:off x="1406" y="2680"/>
              <a:ext cx="1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76" name="Line 23"/>
            <p:cNvSpPr>
              <a:spLocks noChangeShapeType="1"/>
            </p:cNvSpPr>
            <p:nvPr/>
          </p:nvSpPr>
          <p:spPr bwMode="auto">
            <a:xfrm>
              <a:off x="1598" y="268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77" name="Rectangle 24"/>
            <p:cNvSpPr>
              <a:spLocks noChangeArrowheads="1"/>
            </p:cNvSpPr>
            <p:nvPr/>
          </p:nvSpPr>
          <p:spPr bwMode="auto">
            <a:xfrm>
              <a:off x="1455" y="2416"/>
              <a:ext cx="288" cy="24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9178" name="Text Box 25"/>
            <p:cNvSpPr txBox="1">
              <a:spLocks noChangeArrowheads="1"/>
            </p:cNvSpPr>
            <p:nvPr/>
          </p:nvSpPr>
          <p:spPr bwMode="auto">
            <a:xfrm>
              <a:off x="1454" y="2398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de-DE" sz="2000" b="1"/>
                <a:t>V</a:t>
              </a:r>
              <a:endParaRPr lang="en-US" altLang="zh-CN" sz="2000" b="1">
                <a:ea typeface="宋体" panose="02010600030101010101" pitchFamily="2" charset="-122"/>
              </a:endParaRPr>
            </a:p>
          </p:txBody>
        </p:sp>
        <p:sp>
          <p:nvSpPr>
            <p:cNvPr id="49179" name="Text Box 26"/>
            <p:cNvSpPr txBox="1">
              <a:spLocks noChangeArrowheads="1"/>
            </p:cNvSpPr>
            <p:nvPr/>
          </p:nvSpPr>
          <p:spPr bwMode="auto">
            <a:xfrm>
              <a:off x="1599" y="2951"/>
              <a:ext cx="23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6837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9683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de-DE" altLang="de-DE" sz="2000" b="1" i="1"/>
                <a:t>A</a:t>
              </a:r>
              <a:endParaRPr lang="en-US" altLang="zh-CN" sz="2000" b="1" i="1">
                <a:ea typeface="宋体" panose="02010600030101010101" pitchFamily="2" charset="-122"/>
              </a:endParaRPr>
            </a:p>
          </p:txBody>
        </p:sp>
      </p:grpSp>
      <p:sp>
        <p:nvSpPr>
          <p:cNvPr id="49165" name="Text Box 27"/>
          <p:cNvSpPr txBox="1">
            <a:spLocks noChangeArrowheads="1"/>
          </p:cNvSpPr>
          <p:nvPr/>
        </p:nvSpPr>
        <p:spPr bwMode="auto">
          <a:xfrm>
            <a:off x="7740650" y="443706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B</a:t>
            </a:r>
            <a:endParaRPr lang="en-US" altLang="zh-CN" sz="2000" b="1" i="1">
              <a:ea typeface="宋体" panose="02010600030101010101" pitchFamily="2" charset="-122"/>
            </a:endParaRPr>
          </a:p>
        </p:txBody>
      </p:sp>
      <p:sp>
        <p:nvSpPr>
          <p:cNvPr id="49166" name="Text Box 28"/>
          <p:cNvSpPr txBox="1">
            <a:spLocks noChangeArrowheads="1"/>
          </p:cNvSpPr>
          <p:nvPr/>
        </p:nvSpPr>
        <p:spPr bwMode="auto">
          <a:xfrm>
            <a:off x="8370888" y="4437063"/>
            <a:ext cx="377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2000" b="1" i="1"/>
              <a:t>A</a:t>
            </a:r>
            <a:endParaRPr lang="en-US" altLang="zh-CN" sz="2000" b="1" i="1">
              <a:ea typeface="宋体" panose="02010600030101010101" pitchFamily="2" charset="-122"/>
            </a:endParaRPr>
          </a:p>
        </p:txBody>
      </p:sp>
      <p:sp>
        <p:nvSpPr>
          <p:cNvPr id="49167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3.5.1	Floorplan Sizing –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F560E-16BC-4544-B112-7C2975E83FE3}" type="slidenum">
              <a:rPr lang="en-US" altLang="de-DE" sz="1000">
                <a:solidFill>
                  <a:srgbClr val="C0C0C0"/>
                </a:solidFill>
              </a:rPr>
              <a:pPr/>
              <a:t>48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017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3.5.2	Cluster Growth</a:t>
            </a:r>
          </a:p>
        </p:txBody>
      </p:sp>
      <p:sp>
        <p:nvSpPr>
          <p:cNvPr id="50180" name="Text Box 30"/>
          <p:cNvSpPr txBox="1">
            <a:spLocks noChangeArrowheads="1"/>
          </p:cNvSpPr>
          <p:nvPr/>
        </p:nvSpPr>
        <p:spPr bwMode="auto">
          <a:xfrm>
            <a:off x="3522663" y="4597400"/>
            <a:ext cx="38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600" i="1">
                <a:ea typeface="宋体" panose="02010600030101010101" pitchFamily="2" charset="-122"/>
              </a:rPr>
              <a:t>w</a:t>
            </a:r>
            <a:endParaRPr lang="en-US" altLang="zh-CN" sz="1600" i="1">
              <a:ea typeface="宋体" panose="02010600030101010101" pitchFamily="2" charset="-122"/>
            </a:endParaRPr>
          </a:p>
        </p:txBody>
      </p:sp>
      <p:sp>
        <p:nvSpPr>
          <p:cNvPr id="50181" name="Text Box 31"/>
          <p:cNvSpPr txBox="1">
            <a:spLocks noChangeArrowheads="1"/>
          </p:cNvSpPr>
          <p:nvPr/>
        </p:nvSpPr>
        <p:spPr bwMode="auto">
          <a:xfrm>
            <a:off x="1820863" y="2865438"/>
            <a:ext cx="344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ea typeface="宋体" panose="02010600030101010101" pitchFamily="2" charset="-122"/>
              </a:rPr>
              <a:t>h</a:t>
            </a:r>
            <a:endParaRPr lang="en-US" altLang="zh-CN" sz="1600" i="1">
              <a:ea typeface="宋体" panose="02010600030101010101" pitchFamily="2" charset="-122"/>
            </a:endParaRPr>
          </a:p>
        </p:txBody>
      </p:sp>
      <p:grpSp>
        <p:nvGrpSpPr>
          <p:cNvPr id="50182" name="Group 32"/>
          <p:cNvGrpSpPr>
            <a:grpSpLocks/>
          </p:cNvGrpSpPr>
          <p:nvPr/>
        </p:nvGrpSpPr>
        <p:grpSpPr bwMode="auto">
          <a:xfrm>
            <a:off x="1874838" y="3170238"/>
            <a:ext cx="1736725" cy="1736725"/>
            <a:chOff x="2769" y="2589"/>
            <a:chExt cx="1094" cy="1094"/>
          </a:xfrm>
        </p:grpSpPr>
        <p:grpSp>
          <p:nvGrpSpPr>
            <p:cNvPr id="50256" name="Group 33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50265" name="Line 34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6" name="Line 35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7" name="Line 36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8" name="Line 37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9" name="Line 38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70" name="Line 39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71" name="Line 40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57" name="Group 41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50258" name="Line 42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59" name="Line 43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0" name="Line 44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1" name="Line 45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2" name="Line 46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3" name="Line 47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64" name="Line 48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0183" name="Rectangle 49"/>
          <p:cNvSpPr>
            <a:spLocks noChangeArrowheads="1"/>
          </p:cNvSpPr>
          <p:nvPr/>
        </p:nvSpPr>
        <p:spPr bwMode="auto">
          <a:xfrm>
            <a:off x="1992313" y="4335463"/>
            <a:ext cx="914400" cy="4572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184" name="Text Box 50"/>
          <p:cNvSpPr txBox="1">
            <a:spLocks noChangeArrowheads="1"/>
          </p:cNvSpPr>
          <p:nvPr/>
        </p:nvSpPr>
        <p:spPr bwMode="auto">
          <a:xfrm>
            <a:off x="5951538" y="4597400"/>
            <a:ext cx="38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600" i="1">
                <a:ea typeface="宋体" panose="02010600030101010101" pitchFamily="2" charset="-122"/>
              </a:rPr>
              <a:t>w</a:t>
            </a:r>
            <a:endParaRPr lang="en-US" altLang="zh-CN" sz="1600" i="1">
              <a:ea typeface="宋体" panose="02010600030101010101" pitchFamily="2" charset="-122"/>
            </a:endParaRPr>
          </a:p>
        </p:txBody>
      </p:sp>
      <p:sp>
        <p:nvSpPr>
          <p:cNvPr id="50185" name="Text Box 51"/>
          <p:cNvSpPr txBox="1">
            <a:spLocks noChangeArrowheads="1"/>
          </p:cNvSpPr>
          <p:nvPr/>
        </p:nvSpPr>
        <p:spPr bwMode="auto">
          <a:xfrm>
            <a:off x="4249738" y="2865438"/>
            <a:ext cx="344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ea typeface="宋体" panose="02010600030101010101" pitchFamily="2" charset="-122"/>
              </a:rPr>
              <a:t>h</a:t>
            </a:r>
            <a:endParaRPr lang="en-US" altLang="zh-CN" sz="1600" i="1">
              <a:ea typeface="宋体" panose="02010600030101010101" pitchFamily="2" charset="-122"/>
            </a:endParaRPr>
          </a:p>
        </p:txBody>
      </p:sp>
      <p:grpSp>
        <p:nvGrpSpPr>
          <p:cNvPr id="50186" name="Group 52"/>
          <p:cNvGrpSpPr>
            <a:grpSpLocks/>
          </p:cNvGrpSpPr>
          <p:nvPr/>
        </p:nvGrpSpPr>
        <p:grpSpPr bwMode="auto">
          <a:xfrm>
            <a:off x="4303713" y="3170238"/>
            <a:ext cx="1736725" cy="1736725"/>
            <a:chOff x="2769" y="2589"/>
            <a:chExt cx="1094" cy="1094"/>
          </a:xfrm>
        </p:grpSpPr>
        <p:grpSp>
          <p:nvGrpSpPr>
            <p:cNvPr id="50240" name="Group 53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50249" name="Line 54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50" name="Line 55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51" name="Line 56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52" name="Line 57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53" name="Line 58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54" name="Line 59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55" name="Line 60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41" name="Group 61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50242" name="Line 62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43" name="Line 63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44" name="Line 64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45" name="Line 65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46" name="Line 66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47" name="Line 67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48" name="Line 68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0187" name="Rectangle 69"/>
          <p:cNvSpPr>
            <a:spLocks noChangeArrowheads="1"/>
          </p:cNvSpPr>
          <p:nvPr/>
        </p:nvSpPr>
        <p:spPr bwMode="auto">
          <a:xfrm>
            <a:off x="4421188" y="4335463"/>
            <a:ext cx="914400" cy="4572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188" name="Rectangle 70"/>
          <p:cNvSpPr>
            <a:spLocks noChangeArrowheads="1"/>
          </p:cNvSpPr>
          <p:nvPr/>
        </p:nvSpPr>
        <p:spPr bwMode="auto">
          <a:xfrm>
            <a:off x="4421188" y="3421063"/>
            <a:ext cx="547687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189" name="Text Box 71"/>
          <p:cNvSpPr txBox="1">
            <a:spLocks noChangeArrowheads="1"/>
          </p:cNvSpPr>
          <p:nvPr/>
        </p:nvSpPr>
        <p:spPr bwMode="auto">
          <a:xfrm>
            <a:off x="8437563" y="4597400"/>
            <a:ext cx="38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600" i="1">
                <a:ea typeface="宋体" panose="02010600030101010101" pitchFamily="2" charset="-122"/>
              </a:rPr>
              <a:t>w</a:t>
            </a:r>
            <a:endParaRPr lang="en-US" altLang="zh-CN" sz="1600" i="1">
              <a:ea typeface="宋体" panose="02010600030101010101" pitchFamily="2" charset="-122"/>
            </a:endParaRPr>
          </a:p>
        </p:txBody>
      </p:sp>
      <p:sp>
        <p:nvSpPr>
          <p:cNvPr id="50190" name="Text Box 72"/>
          <p:cNvSpPr txBox="1">
            <a:spLocks noChangeArrowheads="1"/>
          </p:cNvSpPr>
          <p:nvPr/>
        </p:nvSpPr>
        <p:spPr bwMode="auto">
          <a:xfrm>
            <a:off x="6735763" y="2865438"/>
            <a:ext cx="344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i="1">
                <a:ea typeface="宋体" panose="02010600030101010101" pitchFamily="2" charset="-122"/>
              </a:rPr>
              <a:t>h</a:t>
            </a:r>
            <a:endParaRPr lang="en-US" altLang="zh-CN" sz="1600" i="1">
              <a:ea typeface="宋体" panose="02010600030101010101" pitchFamily="2" charset="-122"/>
            </a:endParaRPr>
          </a:p>
        </p:txBody>
      </p:sp>
      <p:grpSp>
        <p:nvGrpSpPr>
          <p:cNvPr id="50191" name="Group 73"/>
          <p:cNvGrpSpPr>
            <a:grpSpLocks/>
          </p:cNvGrpSpPr>
          <p:nvPr/>
        </p:nvGrpSpPr>
        <p:grpSpPr bwMode="auto">
          <a:xfrm>
            <a:off x="6789738" y="3170238"/>
            <a:ext cx="1736725" cy="1736725"/>
            <a:chOff x="2769" y="2589"/>
            <a:chExt cx="1094" cy="1094"/>
          </a:xfrm>
        </p:grpSpPr>
        <p:grpSp>
          <p:nvGrpSpPr>
            <p:cNvPr id="50224" name="Group 74"/>
            <p:cNvGrpSpPr>
              <a:grpSpLocks/>
            </p:cNvGrpSpPr>
            <p:nvPr/>
          </p:nvGrpSpPr>
          <p:grpSpPr bwMode="auto">
            <a:xfrm>
              <a:off x="2769" y="3571"/>
              <a:ext cx="1094" cy="88"/>
              <a:chOff x="2769" y="3571"/>
              <a:chExt cx="1094" cy="88"/>
            </a:xfrm>
          </p:grpSpPr>
          <p:sp>
            <p:nvSpPr>
              <p:cNvPr id="50233" name="Line 75"/>
              <p:cNvSpPr>
                <a:spLocks noChangeShapeType="1"/>
              </p:cNvSpPr>
              <p:nvPr/>
            </p:nvSpPr>
            <p:spPr bwMode="auto">
              <a:xfrm>
                <a:off x="2769" y="3612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4" name="Line 76"/>
              <p:cNvSpPr>
                <a:spLocks noChangeShapeType="1"/>
              </p:cNvSpPr>
              <p:nvPr/>
            </p:nvSpPr>
            <p:spPr bwMode="auto">
              <a:xfrm>
                <a:off x="2986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5" name="Line 77"/>
              <p:cNvSpPr>
                <a:spLocks noChangeShapeType="1"/>
              </p:cNvSpPr>
              <p:nvPr/>
            </p:nvSpPr>
            <p:spPr bwMode="auto">
              <a:xfrm>
                <a:off x="3130" y="357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275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419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3563" y="3572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708" y="357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225" name="Group 82"/>
            <p:cNvGrpSpPr>
              <a:grpSpLocks/>
            </p:cNvGrpSpPr>
            <p:nvPr/>
          </p:nvGrpSpPr>
          <p:grpSpPr bwMode="auto">
            <a:xfrm>
              <a:off x="2799" y="2589"/>
              <a:ext cx="88" cy="1094"/>
              <a:chOff x="2799" y="2589"/>
              <a:chExt cx="88" cy="1094"/>
            </a:xfrm>
          </p:grpSpPr>
          <p:sp>
            <p:nvSpPr>
              <p:cNvPr id="50226" name="Line 83"/>
              <p:cNvSpPr>
                <a:spLocks noChangeShapeType="1"/>
              </p:cNvSpPr>
              <p:nvPr/>
            </p:nvSpPr>
            <p:spPr bwMode="auto">
              <a:xfrm rot="-5400000">
                <a:off x="2293" y="3136"/>
                <a:ext cx="109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27" name="Line 84"/>
              <p:cNvSpPr>
                <a:spLocks noChangeShapeType="1"/>
              </p:cNvSpPr>
              <p:nvPr/>
            </p:nvSpPr>
            <p:spPr bwMode="auto">
              <a:xfrm rot="-5400000">
                <a:off x="2842" y="3423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28" name="Line 85"/>
              <p:cNvSpPr>
                <a:spLocks noChangeShapeType="1"/>
              </p:cNvSpPr>
              <p:nvPr/>
            </p:nvSpPr>
            <p:spPr bwMode="auto">
              <a:xfrm rot="-5400000">
                <a:off x="2842" y="3279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29" name="Line 86"/>
              <p:cNvSpPr>
                <a:spLocks noChangeShapeType="1"/>
              </p:cNvSpPr>
              <p:nvPr/>
            </p:nvSpPr>
            <p:spPr bwMode="auto">
              <a:xfrm rot="-5400000">
                <a:off x="2843" y="3134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0" name="Line 87"/>
              <p:cNvSpPr>
                <a:spLocks noChangeShapeType="1"/>
              </p:cNvSpPr>
              <p:nvPr/>
            </p:nvSpPr>
            <p:spPr bwMode="auto">
              <a:xfrm rot="-5400000">
                <a:off x="2843" y="2990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1" name="Line 88"/>
              <p:cNvSpPr>
                <a:spLocks noChangeShapeType="1"/>
              </p:cNvSpPr>
              <p:nvPr/>
            </p:nvSpPr>
            <p:spPr bwMode="auto">
              <a:xfrm rot="-5400000">
                <a:off x="2843" y="2846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2" name="Line 89"/>
              <p:cNvSpPr>
                <a:spLocks noChangeShapeType="1"/>
              </p:cNvSpPr>
              <p:nvPr/>
            </p:nvSpPr>
            <p:spPr bwMode="auto">
              <a:xfrm rot="-5400000">
                <a:off x="2844" y="2701"/>
                <a:ext cx="0" cy="8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50192" name="Rectangle 90"/>
          <p:cNvSpPr>
            <a:spLocks noChangeArrowheads="1"/>
          </p:cNvSpPr>
          <p:nvPr/>
        </p:nvSpPr>
        <p:spPr bwMode="auto">
          <a:xfrm>
            <a:off x="6907213" y="4335463"/>
            <a:ext cx="914400" cy="457200"/>
          </a:xfrm>
          <a:prstGeom prst="rect">
            <a:avLst/>
          </a:prstGeom>
          <a:solidFill>
            <a:srgbClr val="BFBF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193" name="Rectangle 91"/>
          <p:cNvSpPr>
            <a:spLocks noChangeArrowheads="1"/>
          </p:cNvSpPr>
          <p:nvPr/>
        </p:nvSpPr>
        <p:spPr bwMode="auto">
          <a:xfrm>
            <a:off x="6907213" y="3421063"/>
            <a:ext cx="547687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194" name="Rectangle 92"/>
          <p:cNvSpPr>
            <a:spLocks noChangeArrowheads="1"/>
          </p:cNvSpPr>
          <p:nvPr/>
        </p:nvSpPr>
        <p:spPr bwMode="auto">
          <a:xfrm>
            <a:off x="7454900" y="3787775"/>
            <a:ext cx="274638" cy="547688"/>
          </a:xfrm>
          <a:prstGeom prst="rect">
            <a:avLst/>
          </a:prstGeom>
          <a:solidFill>
            <a:srgbClr val="3F3F3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195" name="Text Box 93"/>
          <p:cNvSpPr txBox="1">
            <a:spLocks noChangeArrowheads="1"/>
          </p:cNvSpPr>
          <p:nvPr/>
        </p:nvSpPr>
        <p:spPr bwMode="auto">
          <a:xfrm>
            <a:off x="2282825" y="43783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50196" name="Text Box 94"/>
          <p:cNvSpPr txBox="1">
            <a:spLocks noChangeArrowheads="1"/>
          </p:cNvSpPr>
          <p:nvPr/>
        </p:nvSpPr>
        <p:spPr bwMode="auto">
          <a:xfrm>
            <a:off x="4721225" y="43783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50197" name="Text Box 95"/>
          <p:cNvSpPr txBox="1">
            <a:spLocks noChangeArrowheads="1"/>
          </p:cNvSpPr>
          <p:nvPr/>
        </p:nvSpPr>
        <p:spPr bwMode="auto">
          <a:xfrm>
            <a:off x="7207250" y="437832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50198" name="Text Box 96"/>
          <p:cNvSpPr txBox="1">
            <a:spLocks noChangeArrowheads="1"/>
          </p:cNvSpPr>
          <p:nvPr/>
        </p:nvSpPr>
        <p:spPr bwMode="auto">
          <a:xfrm>
            <a:off x="4535488" y="3687763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solidFill>
                  <a:schemeClr val="bg1"/>
                </a:solidFill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50199" name="Text Box 97"/>
          <p:cNvSpPr txBox="1">
            <a:spLocks noChangeArrowheads="1"/>
          </p:cNvSpPr>
          <p:nvPr/>
        </p:nvSpPr>
        <p:spPr bwMode="auto">
          <a:xfrm>
            <a:off x="7016750" y="368300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solidFill>
                  <a:schemeClr val="bg1"/>
                </a:solidFill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50200" name="Text Box 98"/>
          <p:cNvSpPr txBox="1">
            <a:spLocks noChangeArrowheads="1"/>
          </p:cNvSpPr>
          <p:nvPr/>
        </p:nvSpPr>
        <p:spPr bwMode="auto">
          <a:xfrm>
            <a:off x="7431088" y="3859213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i="1">
                <a:solidFill>
                  <a:schemeClr val="bg1"/>
                </a:solidFill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50201" name="Line 99"/>
          <p:cNvSpPr>
            <a:spLocks noChangeShapeType="1"/>
          </p:cNvSpPr>
          <p:nvPr/>
        </p:nvSpPr>
        <p:spPr bwMode="auto">
          <a:xfrm flipV="1">
            <a:off x="623888" y="3868738"/>
            <a:ext cx="676275" cy="676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202" name="Text Box 100"/>
          <p:cNvSpPr txBox="1">
            <a:spLocks noChangeArrowheads="1"/>
          </p:cNvSpPr>
          <p:nvPr/>
        </p:nvSpPr>
        <p:spPr bwMode="auto">
          <a:xfrm>
            <a:off x="347663" y="3187700"/>
            <a:ext cx="1166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Growth direction</a:t>
            </a:r>
          </a:p>
        </p:txBody>
      </p:sp>
      <p:sp>
        <p:nvSpPr>
          <p:cNvPr id="50203" name="Line 101"/>
          <p:cNvSpPr>
            <a:spLocks noChangeShapeType="1"/>
          </p:cNvSpPr>
          <p:nvPr/>
        </p:nvSpPr>
        <p:spPr bwMode="auto">
          <a:xfrm flipV="1">
            <a:off x="623888" y="3835400"/>
            <a:ext cx="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204" name="Line 102"/>
          <p:cNvSpPr>
            <a:spLocks noChangeShapeType="1"/>
          </p:cNvSpPr>
          <p:nvPr/>
        </p:nvSpPr>
        <p:spPr bwMode="auto">
          <a:xfrm>
            <a:off x="566738" y="4540250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205" name="AutoShape 103"/>
          <p:cNvSpPr>
            <a:spLocks/>
          </p:cNvSpPr>
          <p:nvPr/>
        </p:nvSpPr>
        <p:spPr bwMode="auto">
          <a:xfrm flipH="1">
            <a:off x="1763713" y="4325938"/>
            <a:ext cx="79375" cy="47625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06" name="Text Box 104"/>
          <p:cNvSpPr txBox="1">
            <a:spLocks noChangeArrowheads="1"/>
          </p:cNvSpPr>
          <p:nvPr/>
        </p:nvSpPr>
        <p:spPr bwMode="auto">
          <a:xfrm>
            <a:off x="1516063" y="4378325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50207" name="AutoShape 105"/>
          <p:cNvSpPr>
            <a:spLocks/>
          </p:cNvSpPr>
          <p:nvPr/>
        </p:nvSpPr>
        <p:spPr bwMode="auto">
          <a:xfrm rot="5400000">
            <a:off x="2369344" y="4560094"/>
            <a:ext cx="153987" cy="923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08" name="Text Box 106"/>
          <p:cNvSpPr txBox="1">
            <a:spLocks noChangeArrowheads="1"/>
          </p:cNvSpPr>
          <p:nvPr/>
        </p:nvSpPr>
        <p:spPr bwMode="auto">
          <a:xfrm>
            <a:off x="2278063" y="5037138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50209" name="AutoShape 107"/>
          <p:cNvSpPr>
            <a:spLocks noChangeAspect="1" noChangeArrowheads="1"/>
          </p:cNvSpPr>
          <p:nvPr/>
        </p:nvSpPr>
        <p:spPr bwMode="auto">
          <a:xfrm rot="-5400000">
            <a:off x="3304381" y="3664744"/>
            <a:ext cx="376238" cy="615950"/>
          </a:xfrm>
          <a:prstGeom prst="downArrow">
            <a:avLst>
              <a:gd name="adj1" fmla="val 50000"/>
              <a:gd name="adj2" fmla="val 40928"/>
            </a:avLst>
          </a:prstGeom>
          <a:gradFill rotWithShape="1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10" name="AutoShape 108"/>
          <p:cNvSpPr>
            <a:spLocks noChangeAspect="1" noChangeArrowheads="1"/>
          </p:cNvSpPr>
          <p:nvPr/>
        </p:nvSpPr>
        <p:spPr bwMode="auto">
          <a:xfrm rot="-5400000">
            <a:off x="5757069" y="3669507"/>
            <a:ext cx="376237" cy="615950"/>
          </a:xfrm>
          <a:prstGeom prst="downArrow">
            <a:avLst>
              <a:gd name="adj1" fmla="val 50000"/>
              <a:gd name="adj2" fmla="val 40928"/>
            </a:avLst>
          </a:prstGeom>
          <a:gradFill rotWithShape="1">
            <a:gsLst>
              <a:gs pos="0">
                <a:srgbClr val="DDDDDD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11" name="AutoShape 109"/>
          <p:cNvSpPr>
            <a:spLocks/>
          </p:cNvSpPr>
          <p:nvPr/>
        </p:nvSpPr>
        <p:spPr bwMode="auto">
          <a:xfrm flipH="1">
            <a:off x="4059238" y="3430588"/>
            <a:ext cx="227012" cy="1357312"/>
          </a:xfrm>
          <a:prstGeom prst="rightBrace">
            <a:avLst>
              <a:gd name="adj1" fmla="val 498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12" name="AutoShape 110"/>
          <p:cNvSpPr>
            <a:spLocks/>
          </p:cNvSpPr>
          <p:nvPr/>
        </p:nvSpPr>
        <p:spPr bwMode="auto">
          <a:xfrm rot="5400000">
            <a:off x="4807744" y="4564856"/>
            <a:ext cx="153988" cy="923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13" name="Text Box 111"/>
          <p:cNvSpPr txBox="1">
            <a:spLocks noChangeArrowheads="1"/>
          </p:cNvSpPr>
          <p:nvPr/>
        </p:nvSpPr>
        <p:spPr bwMode="auto">
          <a:xfrm>
            <a:off x="3816350" y="3921125"/>
            <a:ext cx="328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50214" name="Text Box 112"/>
          <p:cNvSpPr txBox="1">
            <a:spLocks noChangeArrowheads="1"/>
          </p:cNvSpPr>
          <p:nvPr/>
        </p:nvSpPr>
        <p:spPr bwMode="auto">
          <a:xfrm>
            <a:off x="4721225" y="5037138"/>
            <a:ext cx="328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50215" name="AutoShape 113"/>
          <p:cNvSpPr>
            <a:spLocks/>
          </p:cNvSpPr>
          <p:nvPr/>
        </p:nvSpPr>
        <p:spPr bwMode="auto">
          <a:xfrm flipH="1">
            <a:off x="6540500" y="3430588"/>
            <a:ext cx="227013" cy="1357312"/>
          </a:xfrm>
          <a:prstGeom prst="rightBrace">
            <a:avLst>
              <a:gd name="adj1" fmla="val 498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16" name="AutoShape 114"/>
          <p:cNvSpPr>
            <a:spLocks/>
          </p:cNvSpPr>
          <p:nvPr/>
        </p:nvSpPr>
        <p:spPr bwMode="auto">
          <a:xfrm rot="5400000">
            <a:off x="7289007" y="4564856"/>
            <a:ext cx="153988" cy="9239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17" name="Text Box 115"/>
          <p:cNvSpPr txBox="1">
            <a:spLocks noChangeArrowheads="1"/>
          </p:cNvSpPr>
          <p:nvPr/>
        </p:nvSpPr>
        <p:spPr bwMode="auto">
          <a:xfrm>
            <a:off x="6297613" y="3921125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50218" name="Text Box 116"/>
          <p:cNvSpPr txBox="1">
            <a:spLocks noChangeArrowheads="1"/>
          </p:cNvSpPr>
          <p:nvPr/>
        </p:nvSpPr>
        <p:spPr bwMode="auto">
          <a:xfrm>
            <a:off x="7202488" y="5037138"/>
            <a:ext cx="328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50219" name="Rectangle 117"/>
          <p:cNvSpPr>
            <a:spLocks noChangeArrowheads="1"/>
          </p:cNvSpPr>
          <p:nvPr/>
        </p:nvSpPr>
        <p:spPr bwMode="auto">
          <a:xfrm>
            <a:off x="1985963" y="4335463"/>
            <a:ext cx="923925" cy="461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20" name="Rectangle 118"/>
          <p:cNvSpPr>
            <a:spLocks noChangeArrowheads="1"/>
          </p:cNvSpPr>
          <p:nvPr/>
        </p:nvSpPr>
        <p:spPr bwMode="auto">
          <a:xfrm>
            <a:off x="4414838" y="3421063"/>
            <a:ext cx="919162" cy="1376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0221" name="Rectangle 119"/>
          <p:cNvSpPr>
            <a:spLocks noChangeArrowheads="1"/>
          </p:cNvSpPr>
          <p:nvPr/>
        </p:nvSpPr>
        <p:spPr bwMode="auto">
          <a:xfrm>
            <a:off x="6905625" y="3416300"/>
            <a:ext cx="919163" cy="1376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39983" name="Rectangle 3"/>
          <p:cNvSpPr txBox="1">
            <a:spLocks noChangeArrowheads="1"/>
          </p:cNvSpPr>
          <p:nvPr/>
        </p:nvSpPr>
        <p:spPr bwMode="auto">
          <a:xfrm>
            <a:off x="700088" y="1293813"/>
            <a:ext cx="81930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dirty="0" smtClean="0">
                <a:sym typeface="Symbol" charset="0"/>
              </a:rPr>
              <a:t>Iteratively add blocks to the cluster until all blocks are assigned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dirty="0" smtClean="0">
                <a:sym typeface="Symbol" charset="0"/>
              </a:rPr>
              <a:t>Only the different orientations of the blocks instead of the shape / aspect ratio are taken into account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charset="0"/>
              <a:buChar char="·"/>
              <a:defRPr/>
            </a:pPr>
            <a:r>
              <a:rPr lang="en-US" dirty="0" smtClean="0">
                <a:sym typeface="Symbol" charset="0"/>
              </a:rPr>
              <a:t>Linear ordering to minimize total </a:t>
            </a:r>
            <a:r>
              <a:rPr lang="en-US" dirty="0" err="1" smtClean="0">
                <a:sym typeface="Symbol" charset="0"/>
              </a:rPr>
              <a:t>wirelength</a:t>
            </a:r>
            <a:r>
              <a:rPr lang="en-US" dirty="0" smtClean="0">
                <a:sym typeface="Symbol" charset="0"/>
              </a:rPr>
              <a:t> of connections between blocks</a:t>
            </a:r>
          </a:p>
        </p:txBody>
      </p:sp>
      <p:sp>
        <p:nvSpPr>
          <p:cNvPr id="96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4C2F4C-5213-46F0-B161-CFB542B04F70}" type="slidenum">
              <a:rPr lang="en-US" altLang="de-DE" sz="1000">
                <a:solidFill>
                  <a:srgbClr val="C0C0C0"/>
                </a:solidFill>
              </a:rPr>
              <a:pPr/>
              <a:t>49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3.5.2	Cluster Growth – Linear Ordering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293813"/>
            <a:ext cx="8193087" cy="1774825"/>
          </a:xfrm>
          <a:noFill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New nets</a:t>
            </a:r>
            <a:r>
              <a:rPr lang="en-US" altLang="zh-CN" smtClean="0">
                <a:ea typeface="宋体" panose="02010600030101010101" pitchFamily="2" charset="-122"/>
              </a:rPr>
              <a:t> have no pins on any block from the partially-constructed ordering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Terminating nets</a:t>
            </a:r>
            <a:r>
              <a:rPr lang="en-US" altLang="zh-CN" smtClean="0">
                <a:ea typeface="宋体" panose="02010600030101010101" pitchFamily="2" charset="-122"/>
              </a:rPr>
              <a:t> have no other incident blocks that are unplaced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Continuing nets</a:t>
            </a:r>
            <a:r>
              <a:rPr lang="en-US" altLang="zh-CN" smtClean="0">
                <a:ea typeface="宋体" panose="02010600030101010101" pitchFamily="2" charset="-122"/>
              </a:rPr>
              <a:t> have at least one pin on a block from the partially-constructed ordering and at least one pin on an unordered block</a:t>
            </a:r>
          </a:p>
          <a:p>
            <a:pPr marL="323850" indent="-323850" defTabSz="849313">
              <a:lnSpc>
                <a:spcPct val="100000"/>
              </a:lnSpc>
              <a:buClrTx/>
              <a:buFontTx/>
              <a:buNone/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51205" name="Rectangle 31"/>
          <p:cNvSpPr>
            <a:spLocks noChangeArrowheads="1"/>
          </p:cNvSpPr>
          <p:nvPr/>
        </p:nvSpPr>
        <p:spPr bwMode="auto">
          <a:xfrm>
            <a:off x="3081338" y="4732338"/>
            <a:ext cx="1066800" cy="4572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06" name="Rectangle 32"/>
          <p:cNvSpPr>
            <a:spLocks noChangeArrowheads="1"/>
          </p:cNvSpPr>
          <p:nvPr/>
        </p:nvSpPr>
        <p:spPr bwMode="auto">
          <a:xfrm rot="-5400000">
            <a:off x="1097756" y="4426744"/>
            <a:ext cx="106838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07" name="Rectangle 33"/>
          <p:cNvSpPr>
            <a:spLocks noChangeArrowheads="1"/>
          </p:cNvSpPr>
          <p:nvPr/>
        </p:nvSpPr>
        <p:spPr bwMode="auto">
          <a:xfrm rot="-5400000">
            <a:off x="2203450" y="4694238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08" name="Line 34"/>
          <p:cNvSpPr>
            <a:spLocks noChangeShapeType="1"/>
          </p:cNvSpPr>
          <p:nvPr/>
        </p:nvSpPr>
        <p:spPr bwMode="auto">
          <a:xfrm>
            <a:off x="2470150" y="51911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09" name="Line 35"/>
          <p:cNvSpPr>
            <a:spLocks noChangeShapeType="1"/>
          </p:cNvSpPr>
          <p:nvPr/>
        </p:nvSpPr>
        <p:spPr bwMode="auto">
          <a:xfrm>
            <a:off x="2470150" y="5419725"/>
            <a:ext cx="213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0" name="Line 36"/>
          <p:cNvSpPr>
            <a:spLocks noChangeShapeType="1"/>
          </p:cNvSpPr>
          <p:nvPr/>
        </p:nvSpPr>
        <p:spPr bwMode="auto">
          <a:xfrm>
            <a:off x="3613150" y="51911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1" name="Text Box 37"/>
          <p:cNvSpPr txBox="1">
            <a:spLocks noChangeArrowheads="1"/>
          </p:cNvSpPr>
          <p:nvPr/>
        </p:nvSpPr>
        <p:spPr bwMode="auto">
          <a:xfrm>
            <a:off x="4452938" y="4749800"/>
            <a:ext cx="4095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b="1"/>
              <a:t>…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51212" name="Line 38"/>
          <p:cNvSpPr>
            <a:spLocks noChangeShapeType="1"/>
          </p:cNvSpPr>
          <p:nvPr/>
        </p:nvSpPr>
        <p:spPr bwMode="auto">
          <a:xfrm flipV="1">
            <a:off x="1631950" y="38925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3" name="Line 39"/>
          <p:cNvSpPr>
            <a:spLocks noChangeShapeType="1"/>
          </p:cNvSpPr>
          <p:nvPr/>
        </p:nvSpPr>
        <p:spPr bwMode="auto">
          <a:xfrm>
            <a:off x="1631950" y="3892550"/>
            <a:ext cx="1906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4" name="Line 40"/>
          <p:cNvSpPr>
            <a:spLocks noChangeShapeType="1"/>
          </p:cNvSpPr>
          <p:nvPr/>
        </p:nvSpPr>
        <p:spPr bwMode="auto">
          <a:xfrm>
            <a:off x="3538538" y="3892550"/>
            <a:ext cx="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5" name="Line 41"/>
          <p:cNvSpPr>
            <a:spLocks noChangeShapeType="1"/>
          </p:cNvSpPr>
          <p:nvPr/>
        </p:nvSpPr>
        <p:spPr bwMode="auto">
          <a:xfrm flipV="1">
            <a:off x="2470150" y="40465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6" name="Line 42"/>
          <p:cNvSpPr>
            <a:spLocks noChangeShapeType="1"/>
          </p:cNvSpPr>
          <p:nvPr/>
        </p:nvSpPr>
        <p:spPr bwMode="auto">
          <a:xfrm>
            <a:off x="2470150" y="40465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7" name="Line 43"/>
          <p:cNvSpPr>
            <a:spLocks noChangeShapeType="1"/>
          </p:cNvSpPr>
          <p:nvPr/>
        </p:nvSpPr>
        <p:spPr bwMode="auto">
          <a:xfrm>
            <a:off x="3384550" y="40465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8" name="Line 44"/>
          <p:cNvSpPr>
            <a:spLocks noChangeShapeType="1"/>
          </p:cNvSpPr>
          <p:nvPr/>
        </p:nvSpPr>
        <p:spPr bwMode="auto">
          <a:xfrm>
            <a:off x="3690938" y="38925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19" name="Line 45"/>
          <p:cNvSpPr>
            <a:spLocks noChangeShapeType="1"/>
          </p:cNvSpPr>
          <p:nvPr/>
        </p:nvSpPr>
        <p:spPr bwMode="auto">
          <a:xfrm>
            <a:off x="3690938" y="3892550"/>
            <a:ext cx="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20" name="Line 46"/>
          <p:cNvSpPr>
            <a:spLocks noChangeShapeType="1"/>
          </p:cNvSpPr>
          <p:nvPr/>
        </p:nvSpPr>
        <p:spPr bwMode="auto">
          <a:xfrm>
            <a:off x="3841750" y="4046538"/>
            <a:ext cx="76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21" name="Line 47"/>
          <p:cNvSpPr>
            <a:spLocks noChangeShapeType="1"/>
          </p:cNvSpPr>
          <p:nvPr/>
        </p:nvSpPr>
        <p:spPr bwMode="auto">
          <a:xfrm>
            <a:off x="3841750" y="40465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22" name="Text Box 48"/>
          <p:cNvSpPr txBox="1">
            <a:spLocks noChangeArrowheads="1"/>
          </p:cNvSpPr>
          <p:nvPr/>
        </p:nvSpPr>
        <p:spPr bwMode="auto">
          <a:xfrm>
            <a:off x="2012950" y="3157538"/>
            <a:ext cx="18049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Terminating nets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1223" name="Text Box 49"/>
          <p:cNvSpPr txBox="1">
            <a:spLocks noChangeArrowheads="1"/>
          </p:cNvSpPr>
          <p:nvPr/>
        </p:nvSpPr>
        <p:spPr bwMode="auto">
          <a:xfrm>
            <a:off x="4114800" y="3157538"/>
            <a:ext cx="1095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New nets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1224" name="Text Box 50"/>
          <p:cNvSpPr txBox="1">
            <a:spLocks noChangeArrowheads="1"/>
          </p:cNvSpPr>
          <p:nvPr/>
        </p:nvSpPr>
        <p:spPr bwMode="auto">
          <a:xfrm>
            <a:off x="3881438" y="5883275"/>
            <a:ext cx="16986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/>
              <a:t>Continuing nets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1225" name="Oval 51"/>
          <p:cNvSpPr>
            <a:spLocks noChangeArrowheads="1"/>
          </p:cNvSpPr>
          <p:nvPr/>
        </p:nvSpPr>
        <p:spPr bwMode="auto">
          <a:xfrm>
            <a:off x="2774950" y="3589338"/>
            <a:ext cx="228600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26" name="Oval 52"/>
          <p:cNvSpPr>
            <a:spLocks noChangeArrowheads="1"/>
          </p:cNvSpPr>
          <p:nvPr/>
        </p:nvSpPr>
        <p:spPr bwMode="auto">
          <a:xfrm>
            <a:off x="4452938" y="3589338"/>
            <a:ext cx="227012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1227" name="Oval 53"/>
          <p:cNvSpPr>
            <a:spLocks noChangeArrowheads="1"/>
          </p:cNvSpPr>
          <p:nvPr/>
        </p:nvSpPr>
        <p:spPr bwMode="auto">
          <a:xfrm>
            <a:off x="4452938" y="5113338"/>
            <a:ext cx="227012" cy="68580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F3A00F-F575-44B8-A5D5-ED656BC951D4}" type="slidenum">
              <a:rPr lang="en-US" altLang="de-DE" sz="1000">
                <a:solidFill>
                  <a:srgbClr val="C0C0C0"/>
                </a:solidFill>
              </a:rPr>
              <a:pPr/>
              <a:t>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3.1	Introduction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662617" name="Rectangle 89"/>
          <p:cNvSpPr>
            <a:spLocks noChangeArrowheads="1"/>
          </p:cNvSpPr>
          <p:nvPr/>
        </p:nvSpPr>
        <p:spPr bwMode="auto">
          <a:xfrm rot="5400000">
            <a:off x="3319463" y="4321175"/>
            <a:ext cx="344488" cy="719137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62618" name="Rectangle 90"/>
          <p:cNvSpPr>
            <a:spLocks noChangeArrowheads="1"/>
          </p:cNvSpPr>
          <p:nvPr/>
        </p:nvSpPr>
        <p:spPr bwMode="auto">
          <a:xfrm>
            <a:off x="3132138" y="3429000"/>
            <a:ext cx="344487" cy="720725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662619" name="Group 91"/>
          <p:cNvGrpSpPr>
            <a:grpSpLocks/>
          </p:cNvGrpSpPr>
          <p:nvPr/>
        </p:nvGrpSpPr>
        <p:grpSpPr bwMode="auto">
          <a:xfrm>
            <a:off x="971550" y="3067050"/>
            <a:ext cx="344488" cy="1441450"/>
            <a:chOff x="612" y="1706"/>
            <a:chExt cx="217" cy="908"/>
          </a:xfrm>
        </p:grpSpPr>
        <p:sp>
          <p:nvSpPr>
            <p:cNvPr id="6171" name="Rectangle 92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2" name="Rectangle 93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662622" name="Group 94"/>
          <p:cNvGrpSpPr>
            <a:grpSpLocks/>
          </p:cNvGrpSpPr>
          <p:nvPr/>
        </p:nvGrpSpPr>
        <p:grpSpPr bwMode="auto">
          <a:xfrm rot="5400000">
            <a:off x="1518444" y="4317207"/>
            <a:ext cx="344487" cy="1441450"/>
            <a:chOff x="612" y="1706"/>
            <a:chExt cx="217" cy="908"/>
          </a:xfrm>
        </p:grpSpPr>
        <p:sp>
          <p:nvSpPr>
            <p:cNvPr id="6169" name="Rectangle 95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0" name="Rectangle 96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62625" name="Rectangle 97"/>
          <p:cNvSpPr>
            <a:spLocks noChangeArrowheads="1"/>
          </p:cNvSpPr>
          <p:nvPr/>
        </p:nvSpPr>
        <p:spPr bwMode="auto">
          <a:xfrm>
            <a:off x="971550" y="5588000"/>
            <a:ext cx="344488" cy="720725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62626" name="Rectangle 98"/>
          <p:cNvSpPr>
            <a:spLocks noChangeArrowheads="1"/>
          </p:cNvSpPr>
          <p:nvPr/>
        </p:nvSpPr>
        <p:spPr bwMode="auto">
          <a:xfrm>
            <a:off x="1316038" y="5588000"/>
            <a:ext cx="344487" cy="720725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662627" name="Group 99"/>
          <p:cNvGrpSpPr>
            <a:grpSpLocks/>
          </p:cNvGrpSpPr>
          <p:nvPr/>
        </p:nvGrpSpPr>
        <p:grpSpPr bwMode="auto">
          <a:xfrm rot="5400000">
            <a:off x="5122069" y="4099719"/>
            <a:ext cx="344488" cy="1441450"/>
            <a:chOff x="612" y="1706"/>
            <a:chExt cx="217" cy="908"/>
          </a:xfrm>
        </p:grpSpPr>
        <p:sp>
          <p:nvSpPr>
            <p:cNvPr id="6167" name="Rectangle 100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68" name="Rectangle 101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662632" name="Group 104"/>
          <p:cNvGrpSpPr>
            <a:grpSpLocks/>
          </p:cNvGrpSpPr>
          <p:nvPr/>
        </p:nvGrpSpPr>
        <p:grpSpPr bwMode="auto">
          <a:xfrm>
            <a:off x="4573588" y="3068638"/>
            <a:ext cx="344487" cy="1081087"/>
            <a:chOff x="612" y="1706"/>
            <a:chExt cx="217" cy="908"/>
          </a:xfrm>
        </p:grpSpPr>
        <p:sp>
          <p:nvSpPr>
            <p:cNvPr id="6165" name="Rectangle 105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66" name="Rectangle 106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156" name="Rectangle 107"/>
          <p:cNvSpPr>
            <a:spLocks noChangeArrowheads="1"/>
          </p:cNvSpPr>
          <p:nvPr/>
        </p:nvSpPr>
        <p:spPr bwMode="auto">
          <a:xfrm>
            <a:off x="522288" y="2079625"/>
            <a:ext cx="7289800" cy="674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62636" name="Text Box 108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 sz="1400">
                <a:ea typeface="宋体" panose="02010600030101010101" pitchFamily="2" charset="-122"/>
              </a:rPr>
              <a:t>Example</a:t>
            </a:r>
          </a:p>
          <a:p>
            <a:pPr algn="l"/>
            <a:r>
              <a:rPr lang="en-US" altLang="zh-CN" sz="1400">
                <a:ea typeface="宋体" panose="02010600030101010101" pitchFamily="2" charset="-122"/>
              </a:rPr>
              <a:t>Given: Three blocks with the following potential widths and heights </a:t>
            </a:r>
          </a:p>
          <a:p>
            <a:pPr algn="l"/>
            <a:r>
              <a:rPr lang="en-US" altLang="zh-CN" sz="1400">
                <a:solidFill>
                  <a:srgbClr val="CC0000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CC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 </a:t>
            </a:r>
            <a:r>
              <a:rPr lang="en-US" altLang="zh-CN" sz="1400">
                <a:ea typeface="宋体" panose="02010600030101010101" pitchFamily="2" charset="-122"/>
              </a:rPr>
              <a:t>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4  or  </a:t>
            </a:r>
            <a:r>
              <a:rPr lang="en-US" altLang="zh-CN" sz="1400" i="1">
                <a:ea typeface="宋体" panose="02010600030101010101" pitchFamily="2" charset="-122"/>
              </a:rPr>
              <a:t>w = </a:t>
            </a:r>
            <a:r>
              <a:rPr lang="en-US" altLang="zh-CN" sz="1400">
                <a:ea typeface="宋体" panose="02010600030101010101" pitchFamily="2" charset="-122"/>
              </a:rPr>
              <a:t> 4,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2,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2</a:t>
            </a:r>
          </a:p>
          <a:p>
            <a:pPr algn="l"/>
            <a:r>
              <a:rPr lang="en-US" altLang="zh-CN" sz="1400">
                <a:solidFill>
                  <a:srgbClr val="333399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333399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 </a:t>
            </a:r>
            <a:r>
              <a:rPr lang="en-US" altLang="zh-CN" sz="1400">
                <a:ea typeface="宋体" panose="02010600030101010101" pitchFamily="2" charset="-122"/>
              </a:rPr>
              <a:t>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2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2, 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  </a:t>
            </a:r>
          </a:p>
          <a:p>
            <a:pPr algn="l"/>
            <a:r>
              <a:rPr lang="en-US" altLang="zh-CN" sz="1400">
                <a:solidFill>
                  <a:srgbClr val="006600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006600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</a:t>
            </a:r>
            <a:r>
              <a:rPr lang="en-US" altLang="zh-CN" sz="1400">
                <a:ea typeface="宋体" panose="02010600030101010101" pitchFamily="2" charset="-122"/>
              </a:rPr>
              <a:t> 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3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3,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</a:t>
            </a:r>
            <a:br>
              <a:rPr lang="en-US" altLang="zh-CN" sz="1400">
                <a:ea typeface="宋体" panose="02010600030101010101" pitchFamily="2" charset="-122"/>
              </a:rPr>
            </a:br>
            <a:endParaRPr lang="en-US" altLang="zh-CN" sz="1400">
              <a:ea typeface="宋体" panose="02010600030101010101" pitchFamily="2" charset="-122"/>
            </a:endParaRPr>
          </a:p>
          <a:p>
            <a:pPr algn="l"/>
            <a:r>
              <a:rPr lang="en-US" altLang="zh-CN" sz="1400">
                <a:ea typeface="宋体" panose="02010600030101010101" pitchFamily="2" charset="-122"/>
              </a:rPr>
              <a:t>Task: Floorplan with minimum total area enclosed </a:t>
            </a:r>
          </a:p>
        </p:txBody>
      </p:sp>
      <p:sp>
        <p:nvSpPr>
          <p:cNvPr id="662638" name="Text Box 110"/>
          <p:cNvSpPr txBox="1">
            <a:spLocks noChangeArrowheads="1"/>
          </p:cNvSpPr>
          <p:nvPr/>
        </p:nvSpPr>
        <p:spPr bwMode="auto">
          <a:xfrm>
            <a:off x="900113" y="359410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 sz="1400" i="1">
                <a:solidFill>
                  <a:schemeClr val="bg1"/>
                </a:solidFill>
              </a:rPr>
              <a:t>A</a:t>
            </a:r>
            <a:endParaRPr lang="en-US" altLang="zh-CN" sz="1400" i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62639" name="Text Box 111"/>
          <p:cNvSpPr txBox="1">
            <a:spLocks noChangeArrowheads="1"/>
          </p:cNvSpPr>
          <p:nvPr/>
        </p:nvSpPr>
        <p:spPr bwMode="auto">
          <a:xfrm>
            <a:off x="1292225" y="4818063"/>
            <a:ext cx="4000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 sz="1400" i="1">
                <a:solidFill>
                  <a:schemeClr val="bg1"/>
                </a:solidFill>
              </a:rPr>
              <a:t>A</a:t>
            </a:r>
            <a:endParaRPr lang="en-US" altLang="zh-CN" sz="1400" i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62640" name="Text Box 112"/>
          <p:cNvSpPr txBox="1">
            <a:spLocks noChangeArrowheads="1"/>
          </p:cNvSpPr>
          <p:nvPr/>
        </p:nvSpPr>
        <p:spPr bwMode="auto">
          <a:xfrm>
            <a:off x="1076325" y="573405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 sz="1400" i="1">
                <a:solidFill>
                  <a:schemeClr val="bg1"/>
                </a:solidFill>
              </a:rPr>
              <a:t>A</a:t>
            </a:r>
            <a:endParaRPr lang="en-US" altLang="zh-CN" sz="1400" i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62641" name="Text Box 113"/>
          <p:cNvSpPr txBox="1">
            <a:spLocks noChangeArrowheads="1"/>
          </p:cNvSpPr>
          <p:nvPr/>
        </p:nvSpPr>
        <p:spPr bwMode="auto">
          <a:xfrm>
            <a:off x="3203575" y="445770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 sz="1400" i="1">
                <a:solidFill>
                  <a:schemeClr val="bg1"/>
                </a:solidFill>
              </a:rPr>
              <a:t>B</a:t>
            </a:r>
            <a:endParaRPr lang="en-US" altLang="zh-CN" sz="1400" i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62642" name="Text Box 114"/>
          <p:cNvSpPr txBox="1">
            <a:spLocks noChangeArrowheads="1"/>
          </p:cNvSpPr>
          <p:nvPr/>
        </p:nvSpPr>
        <p:spPr bwMode="auto">
          <a:xfrm>
            <a:off x="3059113" y="3581400"/>
            <a:ext cx="4000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 sz="1400" i="1">
                <a:solidFill>
                  <a:schemeClr val="bg1"/>
                </a:solidFill>
              </a:rPr>
              <a:t>B</a:t>
            </a:r>
            <a:endParaRPr lang="en-US" altLang="zh-CN" sz="1400" i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62644" name="Text Box 116"/>
          <p:cNvSpPr txBox="1">
            <a:spLocks noChangeArrowheads="1"/>
          </p:cNvSpPr>
          <p:nvPr/>
        </p:nvSpPr>
        <p:spPr bwMode="auto">
          <a:xfrm>
            <a:off x="4500563" y="3378200"/>
            <a:ext cx="409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 sz="1400" i="1">
                <a:solidFill>
                  <a:schemeClr val="bg1"/>
                </a:solidFill>
              </a:rPr>
              <a:t>C</a:t>
            </a:r>
            <a:endParaRPr lang="en-US" altLang="zh-CN" sz="1400" i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62646" name="Text Box 118"/>
          <p:cNvSpPr txBox="1">
            <a:spLocks noChangeArrowheads="1"/>
          </p:cNvSpPr>
          <p:nvPr/>
        </p:nvSpPr>
        <p:spPr bwMode="auto">
          <a:xfrm>
            <a:off x="5003800" y="4581525"/>
            <a:ext cx="4095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 sz="1400" i="1">
                <a:solidFill>
                  <a:schemeClr val="bg1"/>
                </a:solidFill>
              </a:rPr>
              <a:t>C</a:t>
            </a:r>
            <a:endParaRPr lang="en-US" altLang="zh-CN" sz="1400" i="1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2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6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2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6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6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6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2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617" grpId="0" animBg="1"/>
      <p:bldP spid="662618" grpId="0" animBg="1"/>
      <p:bldP spid="662625" grpId="0" animBg="1"/>
      <p:bldP spid="662626" grpId="0" animBg="1"/>
      <p:bldP spid="662638" grpId="0"/>
      <p:bldP spid="662639" grpId="0"/>
      <p:bldP spid="662640" grpId="0"/>
      <p:bldP spid="662641" grpId="0"/>
      <p:bldP spid="662642" grpId="0"/>
      <p:bldP spid="662644" grpId="0"/>
      <p:bldP spid="6626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ACCA15-85D8-4E4C-9421-D246B2D1A901}" type="slidenum">
              <a:rPr lang="en-US" altLang="de-DE" sz="1000">
                <a:solidFill>
                  <a:srgbClr val="C0C0C0"/>
                </a:solidFill>
              </a:rPr>
              <a:pPr/>
              <a:t>50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3.5.2	Cluster Growth – Linear Ordering</a:t>
            </a:r>
          </a:p>
        </p:txBody>
      </p:sp>
      <p:sp>
        <p:nvSpPr>
          <p:cNvPr id="704540" name="Rectangle 28"/>
          <p:cNvSpPr>
            <a:spLocks noChangeArrowheads="1"/>
          </p:cNvSpPr>
          <p:nvPr/>
        </p:nvSpPr>
        <p:spPr bwMode="auto">
          <a:xfrm>
            <a:off x="687388" y="1557338"/>
            <a:ext cx="82057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42900" indent="-3429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Gain of each block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is calculated: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/>
            </a:r>
            <a:b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Gain</a:t>
            </a:r>
            <a:r>
              <a:rPr lang="en-US" altLang="zh-CN" baseline="-25000"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(Number of terminating nets of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– </a:t>
            </a:r>
            <a:r>
              <a:rPr lang="en-US" altLang="zh-CN">
                <a:solidFill>
                  <a:srgbClr val="333399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(New nets of </a:t>
            </a:r>
            <a:r>
              <a:rPr lang="en-US" altLang="zh-CN" i="1">
                <a:solidFill>
                  <a:srgbClr val="333399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m</a:t>
            </a:r>
            <a:r>
              <a:rPr lang="en-US" altLang="zh-CN">
                <a:solidFill>
                  <a:srgbClr val="333399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The block with the maximum gain is selected to be placed next</a:t>
            </a:r>
          </a:p>
        </p:txBody>
      </p:sp>
      <p:grpSp>
        <p:nvGrpSpPr>
          <p:cNvPr id="52229" name="Group 29"/>
          <p:cNvGrpSpPr>
            <a:grpSpLocks/>
          </p:cNvGrpSpPr>
          <p:nvPr/>
        </p:nvGrpSpPr>
        <p:grpSpPr bwMode="auto">
          <a:xfrm>
            <a:off x="1474788" y="2852738"/>
            <a:ext cx="2592387" cy="1800225"/>
            <a:chOff x="929" y="1979"/>
            <a:chExt cx="1633" cy="1134"/>
          </a:xfrm>
        </p:grpSpPr>
        <p:sp>
          <p:nvSpPr>
            <p:cNvPr id="52232" name="Rectangle 30"/>
            <p:cNvSpPr>
              <a:spLocks noChangeArrowheads="1"/>
            </p:cNvSpPr>
            <p:nvPr/>
          </p:nvSpPr>
          <p:spPr bwMode="auto">
            <a:xfrm rot="-5400000">
              <a:off x="1722" y="2319"/>
              <a:ext cx="273" cy="3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cs typeface="Arial" panose="020B0604020202020204" pitchFamily="34" charset="0"/>
              </a:endParaRPr>
            </a:p>
          </p:txBody>
        </p:sp>
        <p:sp>
          <p:nvSpPr>
            <p:cNvPr id="52233" name="Rectangle 31"/>
            <p:cNvSpPr>
              <a:spLocks noChangeArrowheads="1"/>
            </p:cNvSpPr>
            <p:nvPr/>
          </p:nvSpPr>
          <p:spPr bwMode="auto">
            <a:xfrm rot="-5400000">
              <a:off x="951" y="2319"/>
              <a:ext cx="273" cy="317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cs typeface="Arial" panose="020B0604020202020204" pitchFamily="34" charset="0"/>
              </a:endParaRPr>
            </a:p>
          </p:txBody>
        </p:sp>
        <p:sp>
          <p:nvSpPr>
            <p:cNvPr id="52234" name="Text Box 32"/>
            <p:cNvSpPr txBox="1">
              <a:spLocks noChangeArrowheads="1"/>
            </p:cNvSpPr>
            <p:nvPr/>
          </p:nvSpPr>
          <p:spPr bwMode="auto">
            <a:xfrm>
              <a:off x="929" y="2341"/>
              <a:ext cx="315" cy="277"/>
            </a:xfrm>
            <a:prstGeom prst="rect">
              <a:avLst/>
            </a:prstGeom>
            <a:solidFill>
              <a:srgbClr val="B2B2B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cs typeface="Arial" panose="020B0604020202020204" pitchFamily="34" charset="0"/>
                </a:rPr>
                <a:t> A</a:t>
              </a:r>
            </a:p>
          </p:txBody>
        </p:sp>
        <p:sp>
          <p:nvSpPr>
            <p:cNvPr id="52235" name="Text Box 33"/>
            <p:cNvSpPr txBox="1">
              <a:spLocks noChangeArrowheads="1"/>
            </p:cNvSpPr>
            <p:nvPr/>
          </p:nvSpPr>
          <p:spPr bwMode="auto">
            <a:xfrm>
              <a:off x="1700" y="2341"/>
              <a:ext cx="315" cy="277"/>
            </a:xfrm>
            <a:prstGeom prst="rect">
              <a:avLst/>
            </a:prstGeom>
            <a:solidFill>
              <a:srgbClr val="B2B2B2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cs typeface="Arial" panose="020B0604020202020204" pitchFamily="34" charset="0"/>
                </a:rPr>
                <a:t> B</a:t>
              </a:r>
            </a:p>
          </p:txBody>
        </p:sp>
        <p:sp>
          <p:nvSpPr>
            <p:cNvPr id="52236" name="Line 34"/>
            <p:cNvSpPr>
              <a:spLocks noChangeShapeType="1"/>
            </p:cNvSpPr>
            <p:nvPr/>
          </p:nvSpPr>
          <p:spPr bwMode="auto">
            <a:xfrm flipV="1">
              <a:off x="1156" y="220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7" name="Line 35"/>
            <p:cNvSpPr>
              <a:spLocks noChangeShapeType="1"/>
            </p:cNvSpPr>
            <p:nvPr/>
          </p:nvSpPr>
          <p:spPr bwMode="auto">
            <a:xfrm flipV="1">
              <a:off x="1791" y="220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52238" name="AutoShape 36"/>
            <p:cNvCxnSpPr>
              <a:cxnSpLocks noChangeShapeType="1"/>
              <a:stCxn id="52236" idx="1"/>
              <a:endCxn id="52237" idx="1"/>
            </p:cNvCxnSpPr>
            <p:nvPr/>
          </p:nvCxnSpPr>
          <p:spPr bwMode="auto">
            <a:xfrm>
              <a:off x="1156" y="2205"/>
              <a:ext cx="63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239" name="Line 37"/>
            <p:cNvSpPr>
              <a:spLocks noChangeShapeType="1"/>
            </p:cNvSpPr>
            <p:nvPr/>
          </p:nvSpPr>
          <p:spPr bwMode="auto">
            <a:xfrm flipV="1">
              <a:off x="1020" y="202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cxnSp>
          <p:nvCxnSpPr>
            <p:cNvPr id="52240" name="AutoShape 38"/>
            <p:cNvCxnSpPr>
              <a:cxnSpLocks noChangeShapeType="1"/>
              <a:stCxn id="52239" idx="1"/>
            </p:cNvCxnSpPr>
            <p:nvPr/>
          </p:nvCxnSpPr>
          <p:spPr bwMode="auto">
            <a:xfrm>
              <a:off x="1020" y="2025"/>
              <a:ext cx="154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241" name="Line 39"/>
            <p:cNvSpPr>
              <a:spLocks noChangeShapeType="1"/>
            </p:cNvSpPr>
            <p:nvPr/>
          </p:nvSpPr>
          <p:spPr bwMode="auto">
            <a:xfrm>
              <a:off x="1065" y="261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2" name="Line 40"/>
            <p:cNvSpPr>
              <a:spLocks noChangeShapeType="1"/>
            </p:cNvSpPr>
            <p:nvPr/>
          </p:nvSpPr>
          <p:spPr bwMode="auto">
            <a:xfrm>
              <a:off x="1836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3" name="Text Box 41"/>
            <p:cNvSpPr txBox="1">
              <a:spLocks noChangeArrowheads="1"/>
            </p:cNvSpPr>
            <p:nvPr/>
          </p:nvSpPr>
          <p:spPr bwMode="auto">
            <a:xfrm>
              <a:off x="1383" y="1979"/>
              <a:ext cx="40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CC0000"/>
                  </a:solidFill>
                  <a:cs typeface="Arial" panose="020B0604020202020204" pitchFamily="34" charset="0"/>
                </a:rPr>
                <a:t>N</a:t>
              </a:r>
              <a:r>
                <a:rPr lang="de-DE" altLang="de-DE" baseline="-25000">
                  <a:solidFill>
                    <a:srgbClr val="CC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244" name="Line 42"/>
            <p:cNvSpPr>
              <a:spLocks noChangeShapeType="1"/>
            </p:cNvSpPr>
            <p:nvPr/>
          </p:nvSpPr>
          <p:spPr bwMode="auto">
            <a:xfrm>
              <a:off x="1065" y="2744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2245" name="Line 43"/>
            <p:cNvSpPr>
              <a:spLocks noChangeShapeType="1"/>
            </p:cNvSpPr>
            <p:nvPr/>
          </p:nvSpPr>
          <p:spPr bwMode="auto">
            <a:xfrm>
              <a:off x="1836" y="2886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2246" name="Text Box 44"/>
            <p:cNvSpPr txBox="1">
              <a:spLocks noChangeArrowheads="1"/>
            </p:cNvSpPr>
            <p:nvPr/>
          </p:nvSpPr>
          <p:spPr bwMode="auto">
            <a:xfrm>
              <a:off x="1973" y="2892"/>
              <a:ext cx="31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de-DE" altLang="de-DE" i="1">
                  <a:solidFill>
                    <a:srgbClr val="333399"/>
                  </a:solidFill>
                  <a:cs typeface="Arial" panose="020B0604020202020204" pitchFamily="34" charset="0"/>
                </a:rPr>
                <a:t>N</a:t>
              </a:r>
              <a:r>
                <a:rPr lang="de-DE" altLang="de-DE" baseline="-25000">
                  <a:solidFill>
                    <a:srgbClr val="333399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2230" name="Text Box 45"/>
          <p:cNvSpPr txBox="1">
            <a:spLocks noChangeArrowheads="1"/>
          </p:cNvSpPr>
          <p:nvPr/>
        </p:nvSpPr>
        <p:spPr bwMode="auto">
          <a:xfrm>
            <a:off x="4356100" y="2852738"/>
            <a:ext cx="1927225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i="1"/>
              <a:t>Gain</a:t>
            </a:r>
            <a:r>
              <a:rPr lang="de-DE" altLang="de-DE" baseline="-25000"/>
              <a:t>B</a:t>
            </a:r>
            <a:r>
              <a:rPr lang="de-DE" altLang="de-DE"/>
              <a:t> = </a:t>
            </a:r>
            <a:r>
              <a:rPr lang="de-DE" altLang="de-DE">
                <a:solidFill>
                  <a:srgbClr val="CC0000"/>
                </a:solidFill>
              </a:rPr>
              <a:t>1</a:t>
            </a:r>
            <a:r>
              <a:rPr lang="de-DE" altLang="de-DE"/>
              <a:t> – </a:t>
            </a:r>
            <a:r>
              <a:rPr lang="de-DE" altLang="de-DE">
                <a:solidFill>
                  <a:srgbClr val="333399"/>
                </a:solidFill>
              </a:rPr>
              <a:t>1</a:t>
            </a:r>
            <a:r>
              <a:rPr lang="de-DE" altLang="de-DE"/>
              <a:t> = 0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2231" name="Line 46"/>
          <p:cNvSpPr>
            <a:spLocks noChangeShapeType="1"/>
          </p:cNvSpPr>
          <p:nvPr/>
        </p:nvSpPr>
        <p:spPr bwMode="auto">
          <a:xfrm flipH="1">
            <a:off x="3348038" y="3203575"/>
            <a:ext cx="10080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58FBB1-8731-4204-8638-16F822CEC1B3}" type="slidenum">
              <a:rPr lang="en-US" altLang="de-DE" sz="1000">
                <a:solidFill>
                  <a:srgbClr val="C0C0C0"/>
                </a:solidFill>
              </a:rPr>
              <a:pPr/>
              <a:t>51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36613" y="1141413"/>
          <a:ext cx="8161337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Dokument" r:id="rId4" imgW="5072743" imgH="8199455" progId="Word.Document.8">
                  <p:embed/>
                </p:oleObj>
              </mc:Choice>
              <mc:Fallback>
                <p:oleObj name="Dokument" r:id="rId4" imgW="5072743" imgH="819945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871" r="-12202" b="60001"/>
                      <a:stretch>
                        <a:fillRect/>
                      </a:stretch>
                    </p:blipFill>
                    <p:spPr bwMode="auto">
                      <a:xfrm>
                        <a:off x="836613" y="1141413"/>
                        <a:ext cx="8161337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 rot="-5400000">
            <a:off x="5830888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 rot="-5400000">
            <a:off x="4606925" y="4338638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 rot="-5400000">
            <a:off x="3525838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 rot="-5400000">
            <a:off x="2301875" y="4338638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 rot="-5400000">
            <a:off x="1077913" y="4338638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42988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266950" y="4373563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490913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4572000" y="4367213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795963" y="4373563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403350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V="1">
            <a:off x="2411413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264" name="AutoShape 16"/>
          <p:cNvCxnSpPr>
            <a:cxnSpLocks noChangeShapeType="1"/>
            <a:stCxn id="53262" idx="1"/>
            <a:endCxn id="53263" idx="1"/>
          </p:cNvCxnSpPr>
          <p:nvPr/>
        </p:nvCxnSpPr>
        <p:spPr bwMode="auto">
          <a:xfrm>
            <a:off x="1403350" y="41576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1187450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66" name="Line 18"/>
          <p:cNvSpPr>
            <a:spLocks noChangeShapeType="1"/>
          </p:cNvSpPr>
          <p:nvPr/>
        </p:nvSpPr>
        <p:spPr bwMode="auto">
          <a:xfrm flipV="1">
            <a:off x="3635375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267" name="AutoShape 19"/>
          <p:cNvCxnSpPr>
            <a:cxnSpLocks noChangeShapeType="1"/>
            <a:stCxn id="53265" idx="1"/>
            <a:endCxn id="53266" idx="1"/>
          </p:cNvCxnSpPr>
          <p:nvPr/>
        </p:nvCxnSpPr>
        <p:spPr bwMode="auto">
          <a:xfrm>
            <a:off x="1187450" y="3871913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68" name="Line 20"/>
          <p:cNvSpPr>
            <a:spLocks noChangeShapeType="1"/>
          </p:cNvSpPr>
          <p:nvPr/>
        </p:nvSpPr>
        <p:spPr bwMode="auto">
          <a:xfrm flipV="1">
            <a:off x="6156325" y="3870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269" name="AutoShape 21"/>
          <p:cNvCxnSpPr>
            <a:cxnSpLocks noChangeShapeType="1"/>
            <a:stCxn id="53266" idx="1"/>
            <a:endCxn id="53268" idx="1"/>
          </p:cNvCxnSpPr>
          <p:nvPr/>
        </p:nvCxnSpPr>
        <p:spPr bwMode="auto">
          <a:xfrm>
            <a:off x="3635375" y="3871913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3851275" y="4157663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V="1">
            <a:off x="4859338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V="1">
            <a:off x="5938838" y="4157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273" name="AutoShape 25"/>
          <p:cNvCxnSpPr>
            <a:cxnSpLocks noChangeShapeType="1"/>
            <a:endCxn id="53271" idx="1"/>
          </p:cNvCxnSpPr>
          <p:nvPr/>
        </p:nvCxnSpPr>
        <p:spPr bwMode="auto">
          <a:xfrm>
            <a:off x="3851275" y="4157663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74" name="AutoShape 26"/>
          <p:cNvCxnSpPr>
            <a:cxnSpLocks noChangeShapeType="1"/>
            <a:stCxn id="53271" idx="1"/>
            <a:endCxn id="53272" idx="1"/>
          </p:cNvCxnSpPr>
          <p:nvPr/>
        </p:nvCxnSpPr>
        <p:spPr bwMode="auto">
          <a:xfrm>
            <a:off x="4859338" y="4157663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1258888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>
            <a:off x="4714875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277" name="AutoShape 29"/>
          <p:cNvCxnSpPr>
            <a:cxnSpLocks noChangeShapeType="1"/>
            <a:stCxn id="53275" idx="1"/>
          </p:cNvCxnSpPr>
          <p:nvPr/>
        </p:nvCxnSpPr>
        <p:spPr bwMode="auto">
          <a:xfrm>
            <a:off x="1258888" y="502285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78" name="AutoShape 30"/>
          <p:cNvCxnSpPr>
            <a:cxnSpLocks noChangeShapeType="1"/>
            <a:stCxn id="53276" idx="1"/>
          </p:cNvCxnSpPr>
          <p:nvPr/>
        </p:nvCxnSpPr>
        <p:spPr bwMode="auto">
          <a:xfrm flipH="1">
            <a:off x="3779838" y="5022850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4859338" y="48069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2482850" y="48069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281" name="AutoShape 33"/>
          <p:cNvCxnSpPr>
            <a:cxnSpLocks noChangeShapeType="1"/>
            <a:stCxn id="53280" idx="1"/>
            <a:endCxn id="53279" idx="1"/>
          </p:cNvCxnSpPr>
          <p:nvPr/>
        </p:nvCxnSpPr>
        <p:spPr bwMode="auto">
          <a:xfrm>
            <a:off x="2482850" y="5238750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5003800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6083300" y="4806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3284" name="AutoShape 36"/>
          <p:cNvCxnSpPr>
            <a:cxnSpLocks noChangeShapeType="1"/>
            <a:stCxn id="53282" idx="1"/>
            <a:endCxn id="53283" idx="1"/>
          </p:cNvCxnSpPr>
          <p:nvPr/>
        </p:nvCxnSpPr>
        <p:spPr bwMode="auto">
          <a:xfrm>
            <a:off x="5003800" y="50228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1763713" y="37988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1763713" y="46624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1763713" y="35099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3563938" y="52387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3289" name="Text Box 41"/>
          <p:cNvSpPr txBox="1">
            <a:spLocks noChangeArrowheads="1"/>
          </p:cNvSpPr>
          <p:nvPr/>
        </p:nvSpPr>
        <p:spPr bwMode="auto">
          <a:xfrm>
            <a:off x="4716463" y="37988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5364163" y="466248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3291" name="Oval 43"/>
          <p:cNvSpPr>
            <a:spLocks noChangeArrowheads="1"/>
          </p:cNvSpPr>
          <p:nvPr/>
        </p:nvSpPr>
        <p:spPr bwMode="auto">
          <a:xfrm>
            <a:off x="3600450" y="38354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3292" name="Oval 44"/>
          <p:cNvSpPr>
            <a:spLocks noChangeArrowheads="1"/>
          </p:cNvSpPr>
          <p:nvPr/>
        </p:nvSpPr>
        <p:spPr bwMode="auto">
          <a:xfrm>
            <a:off x="4830763" y="41179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3293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3.5.2	Cluster Growth – Linear Ordering (Example)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100BCF-0E16-4092-B8F6-2CADD4734BE7}" type="slidenum">
              <a:rPr lang="en-US" altLang="de-DE" sz="1000">
                <a:solidFill>
                  <a:srgbClr val="C0C0C0"/>
                </a:solidFill>
              </a:rPr>
              <a:pPr/>
              <a:t>52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280" name="Rectangle 7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4282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4286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7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288" name="AutoShape 15"/>
          <p:cNvCxnSpPr>
            <a:cxnSpLocks noChangeShapeType="1"/>
            <a:stCxn id="54286" idx="1"/>
            <a:endCxn id="54287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89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0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291" name="AutoShape 18"/>
          <p:cNvCxnSpPr>
            <a:cxnSpLocks noChangeShapeType="1"/>
            <a:stCxn id="54289" idx="1"/>
            <a:endCxn id="54290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92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293" name="AutoShape 20"/>
          <p:cNvCxnSpPr>
            <a:cxnSpLocks noChangeShapeType="1"/>
            <a:stCxn id="54290" idx="1"/>
            <a:endCxn id="54292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94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5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96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297" name="AutoShape 24"/>
          <p:cNvCxnSpPr>
            <a:cxnSpLocks noChangeShapeType="1"/>
            <a:endCxn id="54295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98" name="AutoShape 25"/>
          <p:cNvCxnSpPr>
            <a:cxnSpLocks noChangeShapeType="1"/>
            <a:stCxn id="54295" idx="1"/>
            <a:endCxn id="54296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99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00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01" name="AutoShape 28"/>
          <p:cNvCxnSpPr>
            <a:cxnSpLocks noChangeShapeType="1"/>
            <a:stCxn id="54299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302" name="AutoShape 29"/>
          <p:cNvCxnSpPr>
            <a:cxnSpLocks noChangeShapeType="1"/>
            <a:stCxn id="54300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03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04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05" name="AutoShape 32"/>
          <p:cNvCxnSpPr>
            <a:cxnSpLocks noChangeShapeType="1"/>
            <a:stCxn id="54304" idx="1"/>
            <a:endCxn id="54303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06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07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08" name="AutoShape 35"/>
          <p:cNvCxnSpPr>
            <a:cxnSpLocks noChangeShapeType="1"/>
            <a:stCxn id="54306" idx="1"/>
            <a:endCxn id="54307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09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4310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4311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4312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4313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4314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4315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316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317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4318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54365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4366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4367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68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4369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70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371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72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4373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74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4375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76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4377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78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4379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4380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81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82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4383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84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4385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4386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87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88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4389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4390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54391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4392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93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94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395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Continuing Nets</a:t>
              </a:r>
            </a:p>
          </p:txBody>
        </p:sp>
        <p:sp>
          <p:nvSpPr>
            <p:cNvPr id="54396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ea typeface="宋体" panose="02010600030101010101" pitchFamily="2" charset="-122"/>
                  <a:cs typeface="Times New Roman" panose="02020603050405020304" pitchFamily="18" charset="0"/>
                </a:rPr>
                <a:t>Gain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4397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Terminating Nets</a:t>
              </a:r>
            </a:p>
          </p:txBody>
        </p:sp>
        <p:sp>
          <p:nvSpPr>
            <p:cNvPr id="54398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New Nets</a:t>
              </a:r>
            </a:p>
          </p:txBody>
        </p:sp>
        <p:sp>
          <p:nvSpPr>
            <p:cNvPr id="54399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Block</a:t>
              </a:r>
            </a:p>
          </p:txBody>
        </p:sp>
        <p:sp>
          <p:nvSpPr>
            <p:cNvPr id="54400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Iteration #</a:t>
              </a:r>
            </a:p>
          </p:txBody>
        </p:sp>
        <p:sp>
          <p:nvSpPr>
            <p:cNvPr id="54401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2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3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4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5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6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7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8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09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10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11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12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13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4414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54319" name="Rectangle 96"/>
          <p:cNvSpPr>
            <a:spLocks noChangeArrowheads="1"/>
          </p:cNvSpPr>
          <p:nvPr/>
        </p:nvSpPr>
        <p:spPr bwMode="auto">
          <a:xfrm>
            <a:off x="385763" y="2914650"/>
            <a:ext cx="8172450" cy="29622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4320" name="Rectangle 107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321" name="Rectangle 108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322" name="Rectangle 109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323" name="Rectangle 110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324" name="Rectangle 111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4325" name="Text Box 11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4326" name="Text Box 11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4327" name="Text Box 11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4328" name="Text Box 11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4329" name="Text Box 11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4330" name="Line 11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31" name="Line 11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32" name="AutoShape 119"/>
          <p:cNvCxnSpPr>
            <a:cxnSpLocks noChangeShapeType="1"/>
            <a:stCxn id="54330" idx="1"/>
            <a:endCxn id="54331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33" name="Line 12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34" name="Line 12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35" name="AutoShape 122"/>
          <p:cNvCxnSpPr>
            <a:cxnSpLocks noChangeShapeType="1"/>
            <a:stCxn id="54333" idx="1"/>
            <a:endCxn id="54334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36" name="Line 12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37" name="AutoShape 124"/>
          <p:cNvCxnSpPr>
            <a:cxnSpLocks noChangeShapeType="1"/>
            <a:stCxn id="54334" idx="1"/>
            <a:endCxn id="54336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38" name="Line 12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39" name="Line 12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40" name="Line 12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41" name="AutoShape 128"/>
          <p:cNvCxnSpPr>
            <a:cxnSpLocks noChangeShapeType="1"/>
            <a:endCxn id="54339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342" name="AutoShape 129"/>
          <p:cNvCxnSpPr>
            <a:cxnSpLocks noChangeShapeType="1"/>
            <a:stCxn id="54339" idx="1"/>
            <a:endCxn id="54340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43" name="Line 13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44" name="Line 13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45" name="AutoShape 132"/>
          <p:cNvCxnSpPr>
            <a:cxnSpLocks noChangeShapeType="1"/>
            <a:stCxn id="54343" idx="1"/>
            <a:endCxn id="54344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46" name="Line 13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47" name="Line 13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4348" name="AutoShape 13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349" name="Line 13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50" name="Line 13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51" name="Text Box 13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4352" name="Text Box 13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4353" name="Text Box 14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4354" name="Text Box 141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4355" name="Text Box 14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4356" name="Oval 14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357" name="Oval 14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358" name="Line 14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359" name="Rectangle 146"/>
          <p:cNvSpPr>
            <a:spLocks noChangeArrowheads="1"/>
          </p:cNvSpPr>
          <p:nvPr/>
        </p:nvSpPr>
        <p:spPr bwMode="auto">
          <a:xfrm>
            <a:off x="2268538" y="5319713"/>
            <a:ext cx="4186237" cy="1473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4360" name="Text Box 147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4361" name="Rectangle 148"/>
          <p:cNvSpPr>
            <a:spLocks noChangeArrowheads="1"/>
          </p:cNvSpPr>
          <p:nvPr/>
        </p:nvSpPr>
        <p:spPr bwMode="auto">
          <a:xfrm>
            <a:off x="3014663" y="3429000"/>
            <a:ext cx="59499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600" i="1">
                <a:sym typeface="Symbol" panose="05050102010706020507" pitchFamily="18" charset="2"/>
              </a:rPr>
              <a:t>Gain</a:t>
            </a:r>
            <a:r>
              <a:rPr lang="de-DE" altLang="de-DE" sz="1600" baseline="-25000">
                <a:sym typeface="Symbol" panose="05050102010706020507" pitchFamily="18" charset="2"/>
              </a:rPr>
              <a:t>A</a:t>
            </a:r>
            <a:r>
              <a:rPr lang="de-DE" altLang="de-DE" sz="1600">
                <a:sym typeface="Symbol" panose="05050102010706020507" pitchFamily="18" charset="2"/>
              </a:rPr>
              <a:t> 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= (Number of terminating nets of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– (New nets of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54362" name="Line 149"/>
          <p:cNvSpPr>
            <a:spLocks noChangeShapeType="1"/>
          </p:cNvSpPr>
          <p:nvPr/>
        </p:nvSpPr>
        <p:spPr bwMode="auto">
          <a:xfrm flipV="1">
            <a:off x="6148388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  <p:sp>
        <p:nvSpPr>
          <p:cNvPr id="54363" name="Rectangle 150"/>
          <p:cNvSpPr>
            <a:spLocks noChangeArrowheads="1"/>
          </p:cNvSpPr>
          <p:nvPr/>
        </p:nvSpPr>
        <p:spPr bwMode="auto">
          <a:xfrm>
            <a:off x="1476375" y="3429000"/>
            <a:ext cx="15700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Initial block</a:t>
            </a:r>
          </a:p>
        </p:txBody>
      </p:sp>
      <p:sp>
        <p:nvSpPr>
          <p:cNvPr id="54364" name="Line 151"/>
          <p:cNvSpPr>
            <a:spLocks noChangeShapeType="1"/>
          </p:cNvSpPr>
          <p:nvPr/>
        </p:nvSpPr>
        <p:spPr bwMode="auto">
          <a:xfrm flipV="1">
            <a:off x="2339975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EFC6B8-05D0-48AD-826C-38C86FB44339}" type="slidenum">
              <a:rPr lang="en-US" altLang="de-DE" sz="1000">
                <a:solidFill>
                  <a:srgbClr val="C0C0C0"/>
                </a:solidFill>
              </a:rPr>
              <a:pPr/>
              <a:t>53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5306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5308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5310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12" name="AutoShape 15"/>
          <p:cNvCxnSpPr>
            <a:cxnSpLocks noChangeShapeType="1"/>
            <a:stCxn id="55310" idx="1"/>
            <a:endCxn id="55311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13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15" name="AutoShape 18"/>
          <p:cNvCxnSpPr>
            <a:cxnSpLocks noChangeShapeType="1"/>
            <a:stCxn id="55313" idx="1"/>
            <a:endCxn id="55314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16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17" name="AutoShape 20"/>
          <p:cNvCxnSpPr>
            <a:cxnSpLocks noChangeShapeType="1"/>
            <a:stCxn id="55314" idx="1"/>
            <a:endCxn id="55316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18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21" name="AutoShape 24"/>
          <p:cNvCxnSpPr>
            <a:cxnSpLocks noChangeShapeType="1"/>
            <a:endCxn id="55319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22" name="AutoShape 25"/>
          <p:cNvCxnSpPr>
            <a:cxnSpLocks noChangeShapeType="1"/>
            <a:stCxn id="55319" idx="1"/>
            <a:endCxn id="55320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23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4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25" name="AutoShape 28"/>
          <p:cNvCxnSpPr>
            <a:cxnSpLocks noChangeShapeType="1"/>
            <a:stCxn id="55323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26" name="AutoShape 29"/>
          <p:cNvCxnSpPr>
            <a:cxnSpLocks noChangeShapeType="1"/>
            <a:stCxn id="55324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27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28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29" name="AutoShape 32"/>
          <p:cNvCxnSpPr>
            <a:cxnSpLocks noChangeShapeType="1"/>
            <a:stCxn id="55328" idx="1"/>
            <a:endCxn id="55327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30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31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32" name="AutoShape 35"/>
          <p:cNvCxnSpPr>
            <a:cxnSpLocks noChangeShapeType="1"/>
            <a:stCxn id="55330" idx="1"/>
            <a:endCxn id="55331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33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5334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5335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5336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5337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5338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5339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40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41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5342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55386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5387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388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89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5390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91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5392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93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5394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95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5396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97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5398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399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5400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5401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02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03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404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05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5406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5407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08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09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5410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5411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55412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5413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14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15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5416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Continuing Nets</a:t>
              </a:r>
            </a:p>
          </p:txBody>
        </p:sp>
        <p:sp>
          <p:nvSpPr>
            <p:cNvPr id="55417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ea typeface="宋体" panose="02010600030101010101" pitchFamily="2" charset="-122"/>
                  <a:cs typeface="Times New Roman" panose="02020603050405020304" pitchFamily="18" charset="0"/>
                </a:rPr>
                <a:t>Gain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418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Terminating Nets</a:t>
              </a:r>
            </a:p>
          </p:txBody>
        </p:sp>
        <p:sp>
          <p:nvSpPr>
            <p:cNvPr id="55419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New Nets</a:t>
              </a:r>
            </a:p>
          </p:txBody>
        </p:sp>
        <p:sp>
          <p:nvSpPr>
            <p:cNvPr id="55420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Block</a:t>
              </a:r>
            </a:p>
          </p:txBody>
        </p:sp>
        <p:sp>
          <p:nvSpPr>
            <p:cNvPr id="55421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Iteration #</a:t>
              </a:r>
            </a:p>
          </p:txBody>
        </p:sp>
        <p:sp>
          <p:nvSpPr>
            <p:cNvPr id="55422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23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24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25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26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27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28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29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30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31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32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33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34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5435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55343" name="Rectangle 96"/>
          <p:cNvSpPr>
            <a:spLocks noChangeArrowheads="1"/>
          </p:cNvSpPr>
          <p:nvPr/>
        </p:nvSpPr>
        <p:spPr bwMode="auto">
          <a:xfrm>
            <a:off x="385763" y="3956050"/>
            <a:ext cx="8172450" cy="192087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5344" name="Rectangle 97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45" name="Rectangle 98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46" name="Rectangle 99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47" name="Rectangle 100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48" name="Rectangle 101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5349" name="Text Box 10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5350" name="Text Box 10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5351" name="Text Box 10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5352" name="Text Box 10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5353" name="Text Box 10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5354" name="Line 10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55" name="Line 10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56" name="AutoShape 109"/>
          <p:cNvCxnSpPr>
            <a:cxnSpLocks noChangeShapeType="1"/>
            <a:stCxn id="55354" idx="1"/>
            <a:endCxn id="55355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57" name="Line 11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58" name="Line 11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59" name="AutoShape 112"/>
          <p:cNvCxnSpPr>
            <a:cxnSpLocks noChangeShapeType="1"/>
            <a:stCxn id="55357" idx="1"/>
            <a:endCxn id="55358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60" name="Line 11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61" name="AutoShape 114"/>
          <p:cNvCxnSpPr>
            <a:cxnSpLocks noChangeShapeType="1"/>
            <a:stCxn id="55358" idx="1"/>
            <a:endCxn id="55360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62" name="Line 11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63" name="Line 11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64" name="Line 11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65" name="AutoShape 118"/>
          <p:cNvCxnSpPr>
            <a:cxnSpLocks noChangeShapeType="1"/>
            <a:endCxn id="55363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66" name="AutoShape 119"/>
          <p:cNvCxnSpPr>
            <a:cxnSpLocks noChangeShapeType="1"/>
            <a:stCxn id="55363" idx="1"/>
            <a:endCxn id="55364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67" name="Line 12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68" name="Line 12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69" name="AutoShape 122"/>
          <p:cNvCxnSpPr>
            <a:cxnSpLocks noChangeShapeType="1"/>
            <a:stCxn id="55367" idx="1"/>
            <a:endCxn id="55368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70" name="Line 12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71" name="Line 12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5372" name="AutoShape 12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373" name="Line 12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74" name="Line 12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75" name="Text Box 12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5376" name="Text Box 12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5377" name="Text Box 13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5378" name="Text Box 131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5379" name="Text Box 13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5380" name="Oval 13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81" name="Oval 13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82" name="Line 13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383" name="Rectangle 136"/>
          <p:cNvSpPr>
            <a:spLocks noChangeArrowheads="1"/>
          </p:cNvSpPr>
          <p:nvPr/>
        </p:nvSpPr>
        <p:spPr bwMode="auto">
          <a:xfrm>
            <a:off x="3419475" y="5319713"/>
            <a:ext cx="3035300" cy="1473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5384" name="Text Box 137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5385" name="Oval 140"/>
          <p:cNvSpPr>
            <a:spLocks noChangeArrowheads="1"/>
          </p:cNvSpPr>
          <p:nvPr/>
        </p:nvSpPr>
        <p:spPr bwMode="auto">
          <a:xfrm>
            <a:off x="5905500" y="2898775"/>
            <a:ext cx="395288" cy="385763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78D5FA-6284-4A7E-B262-EBDBEF75071D}" type="slidenum">
              <a:rPr lang="en-US" altLang="de-DE" sz="1000">
                <a:solidFill>
                  <a:srgbClr val="C0C0C0"/>
                </a:solidFill>
              </a:rPr>
              <a:pPr/>
              <a:t>54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6331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6332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6333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36" name="AutoShape 15"/>
          <p:cNvCxnSpPr>
            <a:cxnSpLocks noChangeShapeType="1"/>
            <a:stCxn id="56334" idx="1"/>
            <a:endCxn id="56335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37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39" name="AutoShape 18"/>
          <p:cNvCxnSpPr>
            <a:cxnSpLocks noChangeShapeType="1"/>
            <a:stCxn id="56337" idx="1"/>
            <a:endCxn id="56338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40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41" name="AutoShape 20"/>
          <p:cNvCxnSpPr>
            <a:cxnSpLocks noChangeShapeType="1"/>
            <a:stCxn id="56338" idx="1"/>
            <a:endCxn id="56340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42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3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4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45" name="AutoShape 24"/>
          <p:cNvCxnSpPr>
            <a:cxnSpLocks noChangeShapeType="1"/>
            <a:endCxn id="56343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46" name="AutoShape 25"/>
          <p:cNvCxnSpPr>
            <a:cxnSpLocks noChangeShapeType="1"/>
            <a:stCxn id="56343" idx="1"/>
            <a:endCxn id="56344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47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49" name="AutoShape 28"/>
          <p:cNvCxnSpPr>
            <a:cxnSpLocks noChangeShapeType="1"/>
            <a:stCxn id="56347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50" name="AutoShape 29"/>
          <p:cNvCxnSpPr>
            <a:cxnSpLocks noChangeShapeType="1"/>
            <a:stCxn id="56348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51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2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53" name="AutoShape 32"/>
          <p:cNvCxnSpPr>
            <a:cxnSpLocks noChangeShapeType="1"/>
            <a:stCxn id="56352" idx="1"/>
            <a:endCxn id="56351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54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5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56" name="AutoShape 35"/>
          <p:cNvCxnSpPr>
            <a:cxnSpLocks noChangeShapeType="1"/>
            <a:stCxn id="56354" idx="1"/>
            <a:endCxn id="56355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57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6358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6359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6360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6361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6362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6363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364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365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6366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56410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6411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6412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13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6414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15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6416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17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6418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19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6420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21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6422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23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6424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6425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26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27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6428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29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6430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6431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32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33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6434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6435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56436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6437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38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39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6440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Continuing Nets</a:t>
              </a:r>
            </a:p>
          </p:txBody>
        </p:sp>
        <p:sp>
          <p:nvSpPr>
            <p:cNvPr id="56441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ea typeface="宋体" panose="02010600030101010101" pitchFamily="2" charset="-122"/>
                  <a:cs typeface="Times New Roman" panose="02020603050405020304" pitchFamily="18" charset="0"/>
                </a:rPr>
                <a:t>Gain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442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Terminating Nets</a:t>
              </a:r>
            </a:p>
          </p:txBody>
        </p:sp>
        <p:sp>
          <p:nvSpPr>
            <p:cNvPr id="56443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New Nets</a:t>
              </a:r>
            </a:p>
          </p:txBody>
        </p:sp>
        <p:sp>
          <p:nvSpPr>
            <p:cNvPr id="56444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Block</a:t>
              </a:r>
            </a:p>
          </p:txBody>
        </p:sp>
        <p:sp>
          <p:nvSpPr>
            <p:cNvPr id="56445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Iteration #</a:t>
              </a:r>
            </a:p>
          </p:txBody>
        </p:sp>
        <p:sp>
          <p:nvSpPr>
            <p:cNvPr id="56446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47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48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49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0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1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2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3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4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5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6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7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8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6459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56367" name="Rectangle 96"/>
          <p:cNvSpPr>
            <a:spLocks noChangeArrowheads="1"/>
          </p:cNvSpPr>
          <p:nvPr/>
        </p:nvSpPr>
        <p:spPr bwMode="auto">
          <a:xfrm>
            <a:off x="385763" y="4762500"/>
            <a:ext cx="8172450" cy="1114425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6368" name="Rectangle 97"/>
          <p:cNvSpPr>
            <a:spLocks noChangeArrowheads="1"/>
          </p:cNvSpPr>
          <p:nvPr/>
        </p:nvSpPr>
        <p:spPr bwMode="auto">
          <a:xfrm rot="-5400000">
            <a:off x="590391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69" name="Rectangle 98"/>
          <p:cNvSpPr>
            <a:spLocks noChangeArrowheads="1"/>
          </p:cNvSpPr>
          <p:nvPr/>
        </p:nvSpPr>
        <p:spPr bwMode="auto">
          <a:xfrm rot="-5400000">
            <a:off x="467995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70" name="Rectangle 99"/>
          <p:cNvSpPr>
            <a:spLocks noChangeArrowheads="1"/>
          </p:cNvSpPr>
          <p:nvPr/>
        </p:nvSpPr>
        <p:spPr bwMode="auto">
          <a:xfrm rot="-5400000">
            <a:off x="3598863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71" name="Rectangle 100"/>
          <p:cNvSpPr>
            <a:spLocks noChangeArrowheads="1"/>
          </p:cNvSpPr>
          <p:nvPr/>
        </p:nvSpPr>
        <p:spPr bwMode="auto">
          <a:xfrm rot="-5400000">
            <a:off x="2374900" y="58404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72" name="Rectangle 101"/>
          <p:cNvSpPr>
            <a:spLocks noChangeArrowheads="1"/>
          </p:cNvSpPr>
          <p:nvPr/>
        </p:nvSpPr>
        <p:spPr bwMode="auto">
          <a:xfrm rot="-5400000">
            <a:off x="1150938" y="58404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6373" name="Text Box 102"/>
          <p:cNvSpPr txBox="1">
            <a:spLocks noChangeArrowheads="1"/>
          </p:cNvSpPr>
          <p:nvPr/>
        </p:nvSpPr>
        <p:spPr bwMode="auto">
          <a:xfrm>
            <a:off x="1116013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6374" name="Text Box 103"/>
          <p:cNvSpPr txBox="1">
            <a:spLocks noChangeArrowheads="1"/>
          </p:cNvSpPr>
          <p:nvPr/>
        </p:nvSpPr>
        <p:spPr bwMode="auto">
          <a:xfrm>
            <a:off x="2339975" y="58753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6375" name="Text Box 104"/>
          <p:cNvSpPr txBox="1">
            <a:spLocks noChangeArrowheads="1"/>
          </p:cNvSpPr>
          <p:nvPr/>
        </p:nvSpPr>
        <p:spPr bwMode="auto">
          <a:xfrm>
            <a:off x="356393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6376" name="Text Box 105"/>
          <p:cNvSpPr txBox="1">
            <a:spLocks noChangeArrowheads="1"/>
          </p:cNvSpPr>
          <p:nvPr/>
        </p:nvSpPr>
        <p:spPr bwMode="auto">
          <a:xfrm>
            <a:off x="4648200" y="586898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6377" name="Text Box 106"/>
          <p:cNvSpPr txBox="1">
            <a:spLocks noChangeArrowheads="1"/>
          </p:cNvSpPr>
          <p:nvPr/>
        </p:nvSpPr>
        <p:spPr bwMode="auto">
          <a:xfrm>
            <a:off x="5868988" y="58753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6378" name="Line 107"/>
          <p:cNvSpPr>
            <a:spLocks noChangeShapeType="1"/>
          </p:cNvSpPr>
          <p:nvPr/>
        </p:nvSpPr>
        <p:spPr bwMode="auto">
          <a:xfrm flipV="1">
            <a:off x="1476375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79" name="Line 108"/>
          <p:cNvSpPr>
            <a:spLocks noChangeShapeType="1"/>
          </p:cNvSpPr>
          <p:nvPr/>
        </p:nvSpPr>
        <p:spPr bwMode="auto">
          <a:xfrm flipV="1">
            <a:off x="24844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80" name="AutoShape 109"/>
          <p:cNvCxnSpPr>
            <a:cxnSpLocks noChangeShapeType="1"/>
            <a:stCxn id="56378" idx="1"/>
            <a:endCxn id="56379" idx="1"/>
          </p:cNvCxnSpPr>
          <p:nvPr/>
        </p:nvCxnSpPr>
        <p:spPr bwMode="auto">
          <a:xfrm>
            <a:off x="1476375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81" name="Line 110"/>
          <p:cNvSpPr>
            <a:spLocks noChangeShapeType="1"/>
          </p:cNvSpPr>
          <p:nvPr/>
        </p:nvSpPr>
        <p:spPr bwMode="auto">
          <a:xfrm flipV="1">
            <a:off x="1260475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82" name="Line 111"/>
          <p:cNvSpPr>
            <a:spLocks noChangeShapeType="1"/>
          </p:cNvSpPr>
          <p:nvPr/>
        </p:nvSpPr>
        <p:spPr bwMode="auto">
          <a:xfrm flipV="1">
            <a:off x="478790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83" name="AutoShape 112"/>
          <p:cNvCxnSpPr>
            <a:cxnSpLocks noChangeShapeType="1"/>
            <a:stCxn id="56381" idx="1"/>
            <a:endCxn id="56382" idx="1"/>
          </p:cNvCxnSpPr>
          <p:nvPr/>
        </p:nvCxnSpPr>
        <p:spPr bwMode="auto">
          <a:xfrm>
            <a:off x="1260475" y="53736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84" name="Line 113"/>
          <p:cNvSpPr>
            <a:spLocks noChangeShapeType="1"/>
          </p:cNvSpPr>
          <p:nvPr/>
        </p:nvSpPr>
        <p:spPr bwMode="auto">
          <a:xfrm flipV="1">
            <a:off x="6229350" y="5372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85" name="AutoShape 114"/>
          <p:cNvCxnSpPr>
            <a:cxnSpLocks noChangeShapeType="1"/>
            <a:stCxn id="56382" idx="1"/>
            <a:endCxn id="56384" idx="1"/>
          </p:cNvCxnSpPr>
          <p:nvPr/>
        </p:nvCxnSpPr>
        <p:spPr bwMode="auto">
          <a:xfrm>
            <a:off x="4787900" y="53736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86" name="Line 115"/>
          <p:cNvSpPr>
            <a:spLocks noChangeShapeType="1"/>
          </p:cNvSpPr>
          <p:nvPr/>
        </p:nvSpPr>
        <p:spPr bwMode="auto">
          <a:xfrm flipV="1">
            <a:off x="3924300" y="5659438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87" name="Line 116"/>
          <p:cNvSpPr>
            <a:spLocks noChangeShapeType="1"/>
          </p:cNvSpPr>
          <p:nvPr/>
        </p:nvSpPr>
        <p:spPr bwMode="auto">
          <a:xfrm flipV="1">
            <a:off x="49323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88" name="Line 117"/>
          <p:cNvSpPr>
            <a:spLocks noChangeShapeType="1"/>
          </p:cNvSpPr>
          <p:nvPr/>
        </p:nvSpPr>
        <p:spPr bwMode="auto">
          <a:xfrm flipV="1">
            <a:off x="6011863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89" name="AutoShape 118"/>
          <p:cNvCxnSpPr>
            <a:cxnSpLocks noChangeShapeType="1"/>
            <a:endCxn id="56387" idx="1"/>
          </p:cNvCxnSpPr>
          <p:nvPr/>
        </p:nvCxnSpPr>
        <p:spPr bwMode="auto">
          <a:xfrm>
            <a:off x="3924300" y="5659438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90" name="AutoShape 119"/>
          <p:cNvCxnSpPr>
            <a:cxnSpLocks noChangeShapeType="1"/>
            <a:stCxn id="56387" idx="1"/>
            <a:endCxn id="56388" idx="1"/>
          </p:cNvCxnSpPr>
          <p:nvPr/>
        </p:nvCxnSpPr>
        <p:spPr bwMode="auto">
          <a:xfrm>
            <a:off x="4932363" y="56594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91" name="Line 120"/>
          <p:cNvSpPr>
            <a:spLocks noChangeShapeType="1"/>
          </p:cNvSpPr>
          <p:nvPr/>
        </p:nvSpPr>
        <p:spPr bwMode="auto">
          <a:xfrm>
            <a:off x="133191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92" name="Line 121"/>
          <p:cNvSpPr>
            <a:spLocks noChangeShapeType="1"/>
          </p:cNvSpPr>
          <p:nvPr/>
        </p:nvSpPr>
        <p:spPr bwMode="auto">
          <a:xfrm>
            <a:off x="38528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93" name="AutoShape 122"/>
          <p:cNvCxnSpPr>
            <a:cxnSpLocks noChangeShapeType="1"/>
            <a:stCxn id="56391" idx="1"/>
            <a:endCxn id="56392" idx="1"/>
          </p:cNvCxnSpPr>
          <p:nvPr/>
        </p:nvCxnSpPr>
        <p:spPr bwMode="auto">
          <a:xfrm>
            <a:off x="1331913" y="65246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94" name="Line 123"/>
          <p:cNvSpPr>
            <a:spLocks noChangeShapeType="1"/>
          </p:cNvSpPr>
          <p:nvPr/>
        </p:nvSpPr>
        <p:spPr bwMode="auto">
          <a:xfrm>
            <a:off x="3708400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95" name="Line 124"/>
          <p:cNvSpPr>
            <a:spLocks noChangeShapeType="1"/>
          </p:cNvSpPr>
          <p:nvPr/>
        </p:nvSpPr>
        <p:spPr bwMode="auto">
          <a:xfrm>
            <a:off x="2700338" y="5659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6396" name="AutoShape 125"/>
          <p:cNvCxnSpPr>
            <a:cxnSpLocks noChangeShapeType="1"/>
          </p:cNvCxnSpPr>
          <p:nvPr/>
        </p:nvCxnSpPr>
        <p:spPr bwMode="auto">
          <a:xfrm>
            <a:off x="2700338" y="5659438"/>
            <a:ext cx="10080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97" name="Line 126"/>
          <p:cNvSpPr>
            <a:spLocks noChangeShapeType="1"/>
          </p:cNvSpPr>
          <p:nvPr/>
        </p:nvSpPr>
        <p:spPr bwMode="auto">
          <a:xfrm>
            <a:off x="3995738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98" name="Line 127"/>
          <p:cNvSpPr>
            <a:spLocks noChangeShapeType="1"/>
          </p:cNvSpPr>
          <p:nvPr/>
        </p:nvSpPr>
        <p:spPr bwMode="auto">
          <a:xfrm>
            <a:off x="4932363" y="6308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99" name="Text Box 128"/>
          <p:cNvSpPr txBox="1">
            <a:spLocks noChangeArrowheads="1"/>
          </p:cNvSpPr>
          <p:nvPr/>
        </p:nvSpPr>
        <p:spPr bwMode="auto">
          <a:xfrm>
            <a:off x="18367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6400" name="Text Box 129"/>
          <p:cNvSpPr txBox="1">
            <a:spLocks noChangeArrowheads="1"/>
          </p:cNvSpPr>
          <p:nvPr/>
        </p:nvSpPr>
        <p:spPr bwMode="auto">
          <a:xfrm>
            <a:off x="1836738" y="61642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6401" name="Text Box 130"/>
          <p:cNvSpPr txBox="1">
            <a:spLocks noChangeArrowheads="1"/>
          </p:cNvSpPr>
          <p:nvPr/>
        </p:nvSpPr>
        <p:spPr bwMode="auto">
          <a:xfrm>
            <a:off x="2989263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6402" name="Text Box 131"/>
          <p:cNvSpPr txBox="1">
            <a:spLocks noChangeArrowheads="1"/>
          </p:cNvSpPr>
          <p:nvPr/>
        </p:nvSpPr>
        <p:spPr bwMode="auto">
          <a:xfrm>
            <a:off x="4211638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6403" name="Text Box 132"/>
          <p:cNvSpPr txBox="1">
            <a:spLocks noChangeArrowheads="1"/>
          </p:cNvSpPr>
          <p:nvPr/>
        </p:nvSpPr>
        <p:spPr bwMode="auto">
          <a:xfrm>
            <a:off x="4211638" y="61579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6404" name="Oval 133"/>
          <p:cNvSpPr>
            <a:spLocks noChangeArrowheads="1"/>
          </p:cNvSpPr>
          <p:nvPr/>
        </p:nvSpPr>
        <p:spPr bwMode="auto">
          <a:xfrm>
            <a:off x="4756150" y="534352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405" name="Oval 134"/>
          <p:cNvSpPr>
            <a:spLocks noChangeArrowheads="1"/>
          </p:cNvSpPr>
          <p:nvPr/>
        </p:nvSpPr>
        <p:spPr bwMode="auto">
          <a:xfrm>
            <a:off x="4903788" y="5619750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6406" name="Line 135"/>
          <p:cNvSpPr>
            <a:spLocks noChangeShapeType="1"/>
          </p:cNvSpPr>
          <p:nvPr/>
        </p:nvSpPr>
        <p:spPr bwMode="auto">
          <a:xfrm>
            <a:off x="3995738" y="6524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407" name="Rectangle 136"/>
          <p:cNvSpPr>
            <a:spLocks noChangeArrowheads="1"/>
          </p:cNvSpPr>
          <p:nvPr/>
        </p:nvSpPr>
        <p:spPr bwMode="auto">
          <a:xfrm>
            <a:off x="4611688" y="5319713"/>
            <a:ext cx="1843087" cy="1473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 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6408" name="Text Box 137"/>
          <p:cNvSpPr txBox="1">
            <a:spLocks noChangeArrowheads="1"/>
          </p:cNvSpPr>
          <p:nvPr/>
        </p:nvSpPr>
        <p:spPr bwMode="auto">
          <a:xfrm>
            <a:off x="1836738" y="50117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6409" name="Oval 138"/>
          <p:cNvSpPr>
            <a:spLocks noChangeArrowheads="1"/>
          </p:cNvSpPr>
          <p:nvPr/>
        </p:nvSpPr>
        <p:spPr bwMode="auto">
          <a:xfrm>
            <a:off x="5905500" y="4149725"/>
            <a:ext cx="395288" cy="385763"/>
          </a:xfrm>
          <a:prstGeom prst="ellipse">
            <a:avLst/>
          </a:prstGeom>
          <a:noFill/>
          <a:ln w="1905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629870-09B5-4BB3-9EF4-517874C93AF2}" type="slidenum">
              <a:rPr lang="en-US" altLang="de-DE" sz="1000">
                <a:solidFill>
                  <a:srgbClr val="C0C0C0"/>
                </a:solidFill>
              </a:rPr>
              <a:pPr/>
              <a:t>55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 rot="-5400000">
            <a:off x="593883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 rot="-5400000">
            <a:off x="471487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 rot="-5400000">
            <a:off x="3633788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 rot="-5400000">
            <a:off x="2409825" y="873125"/>
            <a:ext cx="433388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 rot="-5400000">
            <a:off x="1185863" y="873125"/>
            <a:ext cx="433388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1150938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2374900" y="90805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359886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4679950" y="901700"/>
            <a:ext cx="500063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7357" name="Text Box 12"/>
          <p:cNvSpPr txBox="1">
            <a:spLocks noChangeArrowheads="1"/>
          </p:cNvSpPr>
          <p:nvPr/>
        </p:nvSpPr>
        <p:spPr bwMode="auto">
          <a:xfrm>
            <a:off x="5903913" y="908050"/>
            <a:ext cx="500062" cy="439738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7358" name="Line 13"/>
          <p:cNvSpPr>
            <a:spLocks noChangeShapeType="1"/>
          </p:cNvSpPr>
          <p:nvPr/>
        </p:nvSpPr>
        <p:spPr bwMode="auto">
          <a:xfrm flipV="1">
            <a:off x="1511300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59" name="Line 14"/>
          <p:cNvSpPr>
            <a:spLocks noChangeShapeType="1"/>
          </p:cNvSpPr>
          <p:nvPr/>
        </p:nvSpPr>
        <p:spPr bwMode="auto">
          <a:xfrm flipV="1">
            <a:off x="2519363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7360" name="AutoShape 15"/>
          <p:cNvCxnSpPr>
            <a:cxnSpLocks noChangeShapeType="1"/>
            <a:stCxn id="57358" idx="1"/>
            <a:endCxn id="57359" idx="1"/>
          </p:cNvCxnSpPr>
          <p:nvPr/>
        </p:nvCxnSpPr>
        <p:spPr bwMode="auto">
          <a:xfrm>
            <a:off x="1511300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61" name="Line 16"/>
          <p:cNvSpPr>
            <a:spLocks noChangeShapeType="1"/>
          </p:cNvSpPr>
          <p:nvPr/>
        </p:nvSpPr>
        <p:spPr bwMode="auto">
          <a:xfrm flipV="1">
            <a:off x="1295400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2" name="Line 17"/>
          <p:cNvSpPr>
            <a:spLocks noChangeShapeType="1"/>
          </p:cNvSpPr>
          <p:nvPr/>
        </p:nvSpPr>
        <p:spPr bwMode="auto">
          <a:xfrm flipV="1">
            <a:off x="374332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7363" name="AutoShape 18"/>
          <p:cNvCxnSpPr>
            <a:cxnSpLocks noChangeShapeType="1"/>
            <a:stCxn id="57361" idx="1"/>
            <a:endCxn id="57362" idx="1"/>
          </p:cNvCxnSpPr>
          <p:nvPr/>
        </p:nvCxnSpPr>
        <p:spPr bwMode="auto">
          <a:xfrm>
            <a:off x="1295400" y="406400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64" name="Line 19"/>
          <p:cNvSpPr>
            <a:spLocks noChangeShapeType="1"/>
          </p:cNvSpPr>
          <p:nvPr/>
        </p:nvSpPr>
        <p:spPr bwMode="auto">
          <a:xfrm flipV="1">
            <a:off x="6264275" y="404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7365" name="AutoShape 20"/>
          <p:cNvCxnSpPr>
            <a:cxnSpLocks noChangeShapeType="1"/>
            <a:stCxn id="57362" idx="1"/>
            <a:endCxn id="57364" idx="1"/>
          </p:cNvCxnSpPr>
          <p:nvPr/>
        </p:nvCxnSpPr>
        <p:spPr bwMode="auto">
          <a:xfrm>
            <a:off x="3743325" y="406400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66" name="Line 21"/>
          <p:cNvSpPr>
            <a:spLocks noChangeShapeType="1"/>
          </p:cNvSpPr>
          <p:nvPr/>
        </p:nvSpPr>
        <p:spPr bwMode="auto">
          <a:xfrm flipV="1">
            <a:off x="3959225" y="69215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7" name="Line 22"/>
          <p:cNvSpPr>
            <a:spLocks noChangeShapeType="1"/>
          </p:cNvSpPr>
          <p:nvPr/>
        </p:nvSpPr>
        <p:spPr bwMode="auto">
          <a:xfrm flipV="1">
            <a:off x="49672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68" name="Line 23"/>
          <p:cNvSpPr>
            <a:spLocks noChangeShapeType="1"/>
          </p:cNvSpPr>
          <p:nvPr/>
        </p:nvSpPr>
        <p:spPr bwMode="auto">
          <a:xfrm flipV="1">
            <a:off x="6046788" y="6921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7369" name="AutoShape 24"/>
          <p:cNvCxnSpPr>
            <a:cxnSpLocks noChangeShapeType="1"/>
            <a:endCxn id="57367" idx="1"/>
          </p:cNvCxnSpPr>
          <p:nvPr/>
        </p:nvCxnSpPr>
        <p:spPr bwMode="auto">
          <a:xfrm>
            <a:off x="3959225" y="69215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0" name="AutoShape 25"/>
          <p:cNvCxnSpPr>
            <a:cxnSpLocks noChangeShapeType="1"/>
            <a:stCxn id="57367" idx="1"/>
            <a:endCxn id="57368" idx="1"/>
          </p:cNvCxnSpPr>
          <p:nvPr/>
        </p:nvCxnSpPr>
        <p:spPr bwMode="auto">
          <a:xfrm>
            <a:off x="4967288" y="692150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1" name="Line 26"/>
          <p:cNvSpPr>
            <a:spLocks noChangeShapeType="1"/>
          </p:cNvSpPr>
          <p:nvPr/>
        </p:nvSpPr>
        <p:spPr bwMode="auto">
          <a:xfrm>
            <a:off x="1366838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2" name="Line 27"/>
          <p:cNvSpPr>
            <a:spLocks noChangeShapeType="1"/>
          </p:cNvSpPr>
          <p:nvPr/>
        </p:nvSpPr>
        <p:spPr bwMode="auto">
          <a:xfrm>
            <a:off x="482282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7373" name="AutoShape 28"/>
          <p:cNvCxnSpPr>
            <a:cxnSpLocks noChangeShapeType="1"/>
            <a:stCxn id="57371" idx="1"/>
          </p:cNvCxnSpPr>
          <p:nvPr/>
        </p:nvCxnSpPr>
        <p:spPr bwMode="auto">
          <a:xfrm>
            <a:off x="1366838" y="155733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4" name="AutoShape 29"/>
          <p:cNvCxnSpPr>
            <a:cxnSpLocks noChangeShapeType="1"/>
            <a:stCxn id="57372" idx="1"/>
          </p:cNvCxnSpPr>
          <p:nvPr/>
        </p:nvCxnSpPr>
        <p:spPr bwMode="auto">
          <a:xfrm flipH="1">
            <a:off x="3887788" y="1557338"/>
            <a:ext cx="9350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5" name="Line 30"/>
          <p:cNvSpPr>
            <a:spLocks noChangeShapeType="1"/>
          </p:cNvSpPr>
          <p:nvPr/>
        </p:nvSpPr>
        <p:spPr bwMode="auto">
          <a:xfrm>
            <a:off x="4967288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6" name="Line 31"/>
          <p:cNvSpPr>
            <a:spLocks noChangeShapeType="1"/>
          </p:cNvSpPr>
          <p:nvPr/>
        </p:nvSpPr>
        <p:spPr bwMode="auto">
          <a:xfrm>
            <a:off x="2590800" y="13414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7377" name="AutoShape 32"/>
          <p:cNvCxnSpPr>
            <a:cxnSpLocks noChangeShapeType="1"/>
            <a:stCxn id="57376" idx="1"/>
            <a:endCxn id="57375" idx="1"/>
          </p:cNvCxnSpPr>
          <p:nvPr/>
        </p:nvCxnSpPr>
        <p:spPr bwMode="auto">
          <a:xfrm>
            <a:off x="2590800" y="1773238"/>
            <a:ext cx="23764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8" name="Line 33"/>
          <p:cNvSpPr>
            <a:spLocks noChangeShapeType="1"/>
          </p:cNvSpPr>
          <p:nvPr/>
        </p:nvSpPr>
        <p:spPr bwMode="auto">
          <a:xfrm>
            <a:off x="51117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379" name="Line 34"/>
          <p:cNvSpPr>
            <a:spLocks noChangeShapeType="1"/>
          </p:cNvSpPr>
          <p:nvPr/>
        </p:nvSpPr>
        <p:spPr bwMode="auto">
          <a:xfrm>
            <a:off x="6191250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7380" name="AutoShape 35"/>
          <p:cNvCxnSpPr>
            <a:cxnSpLocks noChangeShapeType="1"/>
            <a:stCxn id="57378" idx="1"/>
            <a:endCxn id="57379" idx="1"/>
          </p:cNvCxnSpPr>
          <p:nvPr/>
        </p:nvCxnSpPr>
        <p:spPr bwMode="auto">
          <a:xfrm>
            <a:off x="5111750" y="15573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81" name="Text Box 36"/>
          <p:cNvSpPr txBox="1">
            <a:spLocks noChangeArrowheads="1"/>
          </p:cNvSpPr>
          <p:nvPr/>
        </p:nvSpPr>
        <p:spPr bwMode="auto">
          <a:xfrm>
            <a:off x="187166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7382" name="Text Box 37"/>
          <p:cNvSpPr txBox="1">
            <a:spLocks noChangeArrowheads="1"/>
          </p:cNvSpPr>
          <p:nvPr/>
        </p:nvSpPr>
        <p:spPr bwMode="auto">
          <a:xfrm>
            <a:off x="187166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7383" name="Text Box 38"/>
          <p:cNvSpPr txBox="1">
            <a:spLocks noChangeArrowheads="1"/>
          </p:cNvSpPr>
          <p:nvPr/>
        </p:nvSpPr>
        <p:spPr bwMode="auto">
          <a:xfrm>
            <a:off x="1871663" y="4445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7384" name="Text Box 39"/>
          <p:cNvSpPr txBox="1">
            <a:spLocks noChangeArrowheads="1"/>
          </p:cNvSpPr>
          <p:nvPr/>
        </p:nvSpPr>
        <p:spPr bwMode="auto">
          <a:xfrm>
            <a:off x="3743325" y="1573213"/>
            <a:ext cx="355600" cy="280987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7385" name="Text Box 40"/>
          <p:cNvSpPr txBox="1">
            <a:spLocks noChangeArrowheads="1"/>
          </p:cNvSpPr>
          <p:nvPr/>
        </p:nvSpPr>
        <p:spPr bwMode="auto">
          <a:xfrm>
            <a:off x="4824413" y="3333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7386" name="Text Box 41"/>
          <p:cNvSpPr txBox="1">
            <a:spLocks noChangeArrowheads="1"/>
          </p:cNvSpPr>
          <p:nvPr/>
        </p:nvSpPr>
        <p:spPr bwMode="auto">
          <a:xfrm>
            <a:off x="5472113" y="1196975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7387" name="Oval 42"/>
          <p:cNvSpPr>
            <a:spLocks noChangeArrowheads="1"/>
          </p:cNvSpPr>
          <p:nvPr/>
        </p:nvSpPr>
        <p:spPr bwMode="auto">
          <a:xfrm>
            <a:off x="3708400" y="36988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7388" name="Oval 43"/>
          <p:cNvSpPr>
            <a:spLocks noChangeArrowheads="1"/>
          </p:cNvSpPr>
          <p:nvPr/>
        </p:nvSpPr>
        <p:spPr bwMode="auto">
          <a:xfrm>
            <a:off x="4938713" y="6524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7389" name="Rectangle 44"/>
          <p:cNvSpPr>
            <a:spLocks noChangeArrowheads="1"/>
          </p:cNvSpPr>
          <p:nvPr/>
        </p:nvSpPr>
        <p:spPr bwMode="auto">
          <a:xfrm>
            <a:off x="169863" y="6559550"/>
            <a:ext cx="7777162" cy="233363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7390" name="Group 45"/>
          <p:cNvGrpSpPr>
            <a:grpSpLocks/>
          </p:cNvGrpSpPr>
          <p:nvPr/>
        </p:nvGrpSpPr>
        <p:grpSpPr bwMode="auto">
          <a:xfrm>
            <a:off x="828675" y="1989138"/>
            <a:ext cx="7129463" cy="3671887"/>
            <a:chOff x="522" y="1162"/>
            <a:chExt cx="4491" cy="2429"/>
          </a:xfrm>
        </p:grpSpPr>
        <p:sp>
          <p:nvSpPr>
            <p:cNvPr id="57392" name="Rectangle 46"/>
            <p:cNvSpPr>
              <a:spLocks noChangeArrowheads="1"/>
            </p:cNvSpPr>
            <p:nvPr/>
          </p:nvSpPr>
          <p:spPr bwMode="auto">
            <a:xfrm>
              <a:off x="4057" y="3365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7393" name="Rectangle 47"/>
            <p:cNvSpPr>
              <a:spLocks noChangeArrowheads="1"/>
            </p:cNvSpPr>
            <p:nvPr/>
          </p:nvSpPr>
          <p:spPr bwMode="auto">
            <a:xfrm>
              <a:off x="3578" y="3365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7394" name="Rectangle 48"/>
            <p:cNvSpPr>
              <a:spLocks noChangeArrowheads="1"/>
            </p:cNvSpPr>
            <p:nvPr/>
          </p:nvSpPr>
          <p:spPr bwMode="auto">
            <a:xfrm>
              <a:off x="2512" y="3365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395" name="Rectangle 49"/>
            <p:cNvSpPr>
              <a:spLocks noChangeArrowheads="1"/>
            </p:cNvSpPr>
            <p:nvPr/>
          </p:nvSpPr>
          <p:spPr bwMode="auto">
            <a:xfrm>
              <a:off x="1712" y="3365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7396" name="Rectangle 50"/>
            <p:cNvSpPr>
              <a:spLocks noChangeArrowheads="1"/>
            </p:cNvSpPr>
            <p:nvPr/>
          </p:nvSpPr>
          <p:spPr bwMode="auto">
            <a:xfrm>
              <a:off x="1191" y="3365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397" name="Rectangle 51"/>
            <p:cNvSpPr>
              <a:spLocks noChangeArrowheads="1"/>
            </p:cNvSpPr>
            <p:nvPr/>
          </p:nvSpPr>
          <p:spPr bwMode="auto">
            <a:xfrm>
              <a:off x="522" y="3365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7398" name="Rectangle 52"/>
            <p:cNvSpPr>
              <a:spLocks noChangeArrowheads="1"/>
            </p:cNvSpPr>
            <p:nvPr/>
          </p:nvSpPr>
          <p:spPr bwMode="auto">
            <a:xfrm>
              <a:off x="4057" y="2986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399" name="Rectangle 53"/>
            <p:cNvSpPr>
              <a:spLocks noChangeArrowheads="1"/>
            </p:cNvSpPr>
            <p:nvPr/>
          </p:nvSpPr>
          <p:spPr bwMode="auto">
            <a:xfrm>
              <a:off x="3578" y="2986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400" name="Rectangle 54"/>
            <p:cNvSpPr>
              <a:spLocks noChangeArrowheads="1"/>
            </p:cNvSpPr>
            <p:nvPr/>
          </p:nvSpPr>
          <p:spPr bwMode="auto">
            <a:xfrm>
              <a:off x="2512" y="2986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01" name="Rectangle 55"/>
            <p:cNvSpPr>
              <a:spLocks noChangeArrowheads="1"/>
            </p:cNvSpPr>
            <p:nvPr/>
          </p:nvSpPr>
          <p:spPr bwMode="auto">
            <a:xfrm>
              <a:off x="1712" y="2986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7402" name="Rectangle 56"/>
            <p:cNvSpPr>
              <a:spLocks noChangeArrowheads="1"/>
            </p:cNvSpPr>
            <p:nvPr/>
          </p:nvSpPr>
          <p:spPr bwMode="auto">
            <a:xfrm>
              <a:off x="1191" y="2986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03" name="Rectangle 57"/>
            <p:cNvSpPr>
              <a:spLocks noChangeArrowheads="1"/>
            </p:cNvSpPr>
            <p:nvPr/>
          </p:nvSpPr>
          <p:spPr bwMode="auto">
            <a:xfrm>
              <a:off x="522" y="2986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7404" name="Rectangle 58"/>
            <p:cNvSpPr>
              <a:spLocks noChangeArrowheads="1"/>
            </p:cNvSpPr>
            <p:nvPr/>
          </p:nvSpPr>
          <p:spPr bwMode="auto">
            <a:xfrm>
              <a:off x="4057" y="2453"/>
              <a:ext cx="95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05" name="Rectangle 59"/>
            <p:cNvSpPr>
              <a:spLocks noChangeArrowheads="1"/>
            </p:cNvSpPr>
            <p:nvPr/>
          </p:nvSpPr>
          <p:spPr bwMode="auto">
            <a:xfrm>
              <a:off x="3578" y="2453"/>
              <a:ext cx="479" cy="53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7406" name="Rectangle 60"/>
            <p:cNvSpPr>
              <a:spLocks noChangeArrowheads="1"/>
            </p:cNvSpPr>
            <p:nvPr/>
          </p:nvSpPr>
          <p:spPr bwMode="auto">
            <a:xfrm>
              <a:off x="2512" y="2453"/>
              <a:ext cx="1066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7407" name="Rectangle 61"/>
            <p:cNvSpPr>
              <a:spLocks noChangeArrowheads="1"/>
            </p:cNvSpPr>
            <p:nvPr/>
          </p:nvSpPr>
          <p:spPr bwMode="auto">
            <a:xfrm>
              <a:off x="1712" y="2453"/>
              <a:ext cx="80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08" name="Rectangle 62"/>
            <p:cNvSpPr>
              <a:spLocks noChangeArrowheads="1"/>
            </p:cNvSpPr>
            <p:nvPr/>
          </p:nvSpPr>
          <p:spPr bwMode="auto">
            <a:xfrm>
              <a:off x="1191" y="2453"/>
              <a:ext cx="521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09" name="Rectangle 63"/>
            <p:cNvSpPr>
              <a:spLocks noChangeArrowheads="1"/>
            </p:cNvSpPr>
            <p:nvPr/>
          </p:nvSpPr>
          <p:spPr bwMode="auto">
            <a:xfrm>
              <a:off x="522" y="2453"/>
              <a:ext cx="66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7410" name="Rectangle 64"/>
            <p:cNvSpPr>
              <a:spLocks noChangeArrowheads="1"/>
            </p:cNvSpPr>
            <p:nvPr/>
          </p:nvSpPr>
          <p:spPr bwMode="auto">
            <a:xfrm>
              <a:off x="4057" y="1766"/>
              <a:ext cx="955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11" name="Rectangle 65"/>
            <p:cNvSpPr>
              <a:spLocks noChangeArrowheads="1"/>
            </p:cNvSpPr>
            <p:nvPr/>
          </p:nvSpPr>
          <p:spPr bwMode="auto">
            <a:xfrm>
              <a:off x="3578" y="1766"/>
              <a:ext cx="479" cy="68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-1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57412" name="Rectangle 66"/>
            <p:cNvSpPr>
              <a:spLocks noChangeArrowheads="1"/>
            </p:cNvSpPr>
            <p:nvPr/>
          </p:nvSpPr>
          <p:spPr bwMode="auto">
            <a:xfrm>
              <a:off x="2512" y="1766"/>
              <a:ext cx="106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7413" name="Rectangle 67"/>
            <p:cNvSpPr>
              <a:spLocks noChangeArrowheads="1"/>
            </p:cNvSpPr>
            <p:nvPr/>
          </p:nvSpPr>
          <p:spPr bwMode="auto">
            <a:xfrm>
              <a:off x="1712" y="1766"/>
              <a:ext cx="800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14" name="Rectangle 68"/>
            <p:cNvSpPr>
              <a:spLocks noChangeArrowheads="1"/>
            </p:cNvSpPr>
            <p:nvPr/>
          </p:nvSpPr>
          <p:spPr bwMode="auto">
            <a:xfrm>
              <a:off x="1191" y="1766"/>
              <a:ext cx="52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de-DE" altLang="de-DE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15" name="Rectangle 69"/>
            <p:cNvSpPr>
              <a:spLocks noChangeArrowheads="1"/>
            </p:cNvSpPr>
            <p:nvPr/>
          </p:nvSpPr>
          <p:spPr bwMode="auto">
            <a:xfrm>
              <a:off x="522" y="1766"/>
              <a:ext cx="669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7416" name="Rectangle 70"/>
            <p:cNvSpPr>
              <a:spLocks noChangeArrowheads="1"/>
            </p:cNvSpPr>
            <p:nvPr/>
          </p:nvSpPr>
          <p:spPr bwMode="auto">
            <a:xfrm>
              <a:off x="4057" y="1541"/>
              <a:ext cx="95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7417" name="Rectangle 71"/>
            <p:cNvSpPr>
              <a:spLocks noChangeArrowheads="1"/>
            </p:cNvSpPr>
            <p:nvPr/>
          </p:nvSpPr>
          <p:spPr bwMode="auto">
            <a:xfrm>
              <a:off x="3578" y="1541"/>
              <a:ext cx="479" cy="225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57418" name="Rectangle 72"/>
            <p:cNvSpPr>
              <a:spLocks noChangeArrowheads="1"/>
            </p:cNvSpPr>
            <p:nvPr/>
          </p:nvSpPr>
          <p:spPr bwMode="auto">
            <a:xfrm>
              <a:off x="2512" y="1541"/>
              <a:ext cx="106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--</a:t>
              </a:r>
            </a:p>
          </p:txBody>
        </p:sp>
        <p:sp>
          <p:nvSpPr>
            <p:cNvPr id="57419" name="Rectangle 73"/>
            <p:cNvSpPr>
              <a:spLocks noChangeArrowheads="1"/>
            </p:cNvSpPr>
            <p:nvPr/>
          </p:nvSpPr>
          <p:spPr bwMode="auto">
            <a:xfrm>
              <a:off x="1712" y="1541"/>
              <a:ext cx="80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1600" i="1"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600" baseline="-30000"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20" name="Rectangle 74"/>
            <p:cNvSpPr>
              <a:spLocks noChangeArrowheads="1"/>
            </p:cNvSpPr>
            <p:nvPr/>
          </p:nvSpPr>
          <p:spPr bwMode="auto">
            <a:xfrm>
              <a:off x="1191" y="1541"/>
              <a:ext cx="52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 b="1" i="1">
                  <a:solidFill>
                    <a:srgbClr val="CC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US" altLang="zh-CN" sz="1600">
                <a:solidFill>
                  <a:srgbClr val="CC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21" name="Rectangle 75"/>
            <p:cNvSpPr>
              <a:spLocks noChangeArrowheads="1"/>
            </p:cNvSpPr>
            <p:nvPr/>
          </p:nvSpPr>
          <p:spPr bwMode="auto">
            <a:xfrm>
              <a:off x="522" y="1541"/>
              <a:ext cx="669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7422" name="Rectangle 76"/>
            <p:cNvSpPr>
              <a:spLocks noChangeArrowheads="1"/>
            </p:cNvSpPr>
            <p:nvPr/>
          </p:nvSpPr>
          <p:spPr bwMode="auto">
            <a:xfrm>
              <a:off x="4057" y="1162"/>
              <a:ext cx="955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Continuing Nets</a:t>
              </a:r>
            </a:p>
          </p:txBody>
        </p:sp>
        <p:sp>
          <p:nvSpPr>
            <p:cNvPr id="57423" name="Rectangle 77"/>
            <p:cNvSpPr>
              <a:spLocks noChangeArrowheads="1"/>
            </p:cNvSpPr>
            <p:nvPr/>
          </p:nvSpPr>
          <p:spPr bwMode="auto">
            <a:xfrm>
              <a:off x="3578" y="1162"/>
              <a:ext cx="479" cy="37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>
                  <a:ea typeface="宋体" panose="02010600030101010101" pitchFamily="2" charset="-122"/>
                  <a:cs typeface="Times New Roman" panose="02020603050405020304" pitchFamily="18" charset="0"/>
                </a:rPr>
                <a:t>Gain</a:t>
              </a:r>
              <a:endParaRPr lang="en-US" altLang="zh-CN" sz="16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424" name="Rectangle 78"/>
            <p:cNvSpPr>
              <a:spLocks noChangeArrowheads="1"/>
            </p:cNvSpPr>
            <p:nvPr/>
          </p:nvSpPr>
          <p:spPr bwMode="auto">
            <a:xfrm>
              <a:off x="2512" y="1162"/>
              <a:ext cx="106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Terminating Nets</a:t>
              </a:r>
            </a:p>
          </p:txBody>
        </p:sp>
        <p:sp>
          <p:nvSpPr>
            <p:cNvPr id="57425" name="Rectangle 79"/>
            <p:cNvSpPr>
              <a:spLocks noChangeArrowheads="1"/>
            </p:cNvSpPr>
            <p:nvPr/>
          </p:nvSpPr>
          <p:spPr bwMode="auto">
            <a:xfrm>
              <a:off x="1712" y="1162"/>
              <a:ext cx="80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New Nets</a:t>
              </a:r>
            </a:p>
          </p:txBody>
        </p:sp>
        <p:sp>
          <p:nvSpPr>
            <p:cNvPr id="57426" name="Rectangle 80"/>
            <p:cNvSpPr>
              <a:spLocks noChangeArrowheads="1"/>
            </p:cNvSpPr>
            <p:nvPr/>
          </p:nvSpPr>
          <p:spPr bwMode="auto">
            <a:xfrm>
              <a:off x="1191" y="1162"/>
              <a:ext cx="521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Block</a:t>
              </a:r>
            </a:p>
          </p:txBody>
        </p:sp>
        <p:sp>
          <p:nvSpPr>
            <p:cNvPr id="57427" name="Rectangle 81"/>
            <p:cNvSpPr>
              <a:spLocks noChangeArrowheads="1"/>
            </p:cNvSpPr>
            <p:nvPr/>
          </p:nvSpPr>
          <p:spPr bwMode="auto">
            <a:xfrm>
              <a:off x="522" y="1162"/>
              <a:ext cx="669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>
                  <a:ea typeface="宋体" panose="02010600030101010101" pitchFamily="2" charset="-122"/>
                  <a:cs typeface="Times New Roman" panose="02020603050405020304" pitchFamily="18" charset="0"/>
                </a:rPr>
                <a:t>Iteration #</a:t>
              </a:r>
            </a:p>
          </p:txBody>
        </p:sp>
        <p:sp>
          <p:nvSpPr>
            <p:cNvPr id="57428" name="Line 82"/>
            <p:cNvSpPr>
              <a:spLocks noChangeShapeType="1"/>
            </p:cNvSpPr>
            <p:nvPr/>
          </p:nvSpPr>
          <p:spPr bwMode="auto">
            <a:xfrm>
              <a:off x="522" y="1162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29" name="Line 83"/>
            <p:cNvSpPr>
              <a:spLocks noChangeShapeType="1"/>
            </p:cNvSpPr>
            <p:nvPr/>
          </p:nvSpPr>
          <p:spPr bwMode="auto">
            <a:xfrm>
              <a:off x="522" y="3590"/>
              <a:ext cx="4490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0" name="Line 84"/>
            <p:cNvSpPr>
              <a:spLocks noChangeShapeType="1"/>
            </p:cNvSpPr>
            <p:nvPr/>
          </p:nvSpPr>
          <p:spPr bwMode="auto">
            <a:xfrm>
              <a:off x="52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1" name="Line 85"/>
            <p:cNvSpPr>
              <a:spLocks noChangeShapeType="1"/>
            </p:cNvSpPr>
            <p:nvPr/>
          </p:nvSpPr>
          <p:spPr bwMode="auto">
            <a:xfrm>
              <a:off x="50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2" name="Line 86"/>
            <p:cNvSpPr>
              <a:spLocks noChangeShapeType="1"/>
            </p:cNvSpPr>
            <p:nvPr/>
          </p:nvSpPr>
          <p:spPr bwMode="auto">
            <a:xfrm>
              <a:off x="522" y="1541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3" name="Line 87"/>
            <p:cNvSpPr>
              <a:spLocks noChangeShapeType="1"/>
            </p:cNvSpPr>
            <p:nvPr/>
          </p:nvSpPr>
          <p:spPr bwMode="auto">
            <a:xfrm>
              <a:off x="1191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4" name="Line 88"/>
            <p:cNvSpPr>
              <a:spLocks noChangeShapeType="1"/>
            </p:cNvSpPr>
            <p:nvPr/>
          </p:nvSpPr>
          <p:spPr bwMode="auto">
            <a:xfrm>
              <a:off x="17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5" name="Line 89"/>
            <p:cNvSpPr>
              <a:spLocks noChangeShapeType="1"/>
            </p:cNvSpPr>
            <p:nvPr/>
          </p:nvSpPr>
          <p:spPr bwMode="auto">
            <a:xfrm>
              <a:off x="2512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6" name="Line 90"/>
            <p:cNvSpPr>
              <a:spLocks noChangeShapeType="1"/>
            </p:cNvSpPr>
            <p:nvPr/>
          </p:nvSpPr>
          <p:spPr bwMode="auto">
            <a:xfrm>
              <a:off x="3578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7" name="Line 91"/>
            <p:cNvSpPr>
              <a:spLocks noChangeShapeType="1"/>
            </p:cNvSpPr>
            <p:nvPr/>
          </p:nvSpPr>
          <p:spPr bwMode="auto">
            <a:xfrm>
              <a:off x="4057" y="1162"/>
              <a:ext cx="1" cy="242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8" name="Line 92"/>
            <p:cNvSpPr>
              <a:spLocks noChangeShapeType="1"/>
            </p:cNvSpPr>
            <p:nvPr/>
          </p:nvSpPr>
          <p:spPr bwMode="auto">
            <a:xfrm>
              <a:off x="522" y="176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39" name="Line 93"/>
            <p:cNvSpPr>
              <a:spLocks noChangeShapeType="1"/>
            </p:cNvSpPr>
            <p:nvPr/>
          </p:nvSpPr>
          <p:spPr bwMode="auto">
            <a:xfrm>
              <a:off x="522" y="2453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40" name="Line 94"/>
            <p:cNvSpPr>
              <a:spLocks noChangeShapeType="1"/>
            </p:cNvSpPr>
            <p:nvPr/>
          </p:nvSpPr>
          <p:spPr bwMode="auto">
            <a:xfrm>
              <a:off x="522" y="2986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  <p:sp>
          <p:nvSpPr>
            <p:cNvPr id="57441" name="Line 95"/>
            <p:cNvSpPr>
              <a:spLocks noChangeShapeType="1"/>
            </p:cNvSpPr>
            <p:nvPr/>
          </p:nvSpPr>
          <p:spPr bwMode="auto">
            <a:xfrm>
              <a:off x="522" y="3365"/>
              <a:ext cx="4490" cy="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/>
            <a:p>
              <a:endParaRPr lang="de-DE"/>
            </a:p>
          </p:txBody>
        </p:sp>
      </p:grpSp>
      <p:sp>
        <p:nvSpPr>
          <p:cNvPr id="98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A65C5-DC3F-4D0D-AC8A-491FC7A22339}" type="slidenum">
              <a:rPr lang="en-US" altLang="de-DE" sz="1000">
                <a:solidFill>
                  <a:srgbClr val="C0C0C0"/>
                </a:solidFill>
              </a:rPr>
              <a:pPr/>
              <a:t>56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3430588" y="3581400"/>
            <a:ext cx="1139825" cy="4492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 rot="-5400000">
            <a:off x="6010275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 rot="-5400000">
            <a:off x="4786313" y="49768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 rot="-5400000">
            <a:off x="3705225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 rot="-5400000">
            <a:off x="2481263" y="49768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 rot="-5400000">
            <a:off x="1257300" y="49768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222375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446338" y="50117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670300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754563" y="500538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975350" y="50117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1582738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2590800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384" name="AutoShape 16"/>
          <p:cNvCxnSpPr>
            <a:cxnSpLocks noChangeShapeType="1"/>
            <a:stCxn id="58382" idx="1"/>
            <a:endCxn id="58383" idx="1"/>
          </p:cNvCxnSpPr>
          <p:nvPr/>
        </p:nvCxnSpPr>
        <p:spPr bwMode="auto">
          <a:xfrm>
            <a:off x="1582738" y="47958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1366838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4894263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387" name="AutoShape 19"/>
          <p:cNvCxnSpPr>
            <a:cxnSpLocks noChangeShapeType="1"/>
            <a:stCxn id="58385" idx="1"/>
            <a:endCxn id="58386" idx="1"/>
          </p:cNvCxnSpPr>
          <p:nvPr/>
        </p:nvCxnSpPr>
        <p:spPr bwMode="auto">
          <a:xfrm>
            <a:off x="1366838" y="4510088"/>
            <a:ext cx="3527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6335713" y="4508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389" name="AutoShape 21"/>
          <p:cNvCxnSpPr>
            <a:cxnSpLocks noChangeShapeType="1"/>
            <a:stCxn id="58386" idx="1"/>
            <a:endCxn id="58388" idx="1"/>
          </p:cNvCxnSpPr>
          <p:nvPr/>
        </p:nvCxnSpPr>
        <p:spPr bwMode="auto">
          <a:xfrm>
            <a:off x="4894263" y="4510088"/>
            <a:ext cx="14414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4030663" y="479583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V="1">
            <a:off x="5038725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V="1">
            <a:off x="6118225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393" name="AutoShape 25"/>
          <p:cNvCxnSpPr>
            <a:cxnSpLocks noChangeShapeType="1"/>
            <a:endCxn id="58391" idx="1"/>
          </p:cNvCxnSpPr>
          <p:nvPr/>
        </p:nvCxnSpPr>
        <p:spPr bwMode="auto">
          <a:xfrm>
            <a:off x="4030663" y="47958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394" name="AutoShape 26"/>
          <p:cNvCxnSpPr>
            <a:cxnSpLocks noChangeShapeType="1"/>
            <a:stCxn id="58391" idx="1"/>
            <a:endCxn id="58392" idx="1"/>
          </p:cNvCxnSpPr>
          <p:nvPr/>
        </p:nvCxnSpPr>
        <p:spPr bwMode="auto">
          <a:xfrm>
            <a:off x="5038725" y="47958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143827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>
            <a:off x="395922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397" name="AutoShape 29"/>
          <p:cNvCxnSpPr>
            <a:cxnSpLocks noChangeShapeType="1"/>
            <a:stCxn id="58395" idx="1"/>
            <a:endCxn id="58396" idx="1"/>
          </p:cNvCxnSpPr>
          <p:nvPr/>
        </p:nvCxnSpPr>
        <p:spPr bwMode="auto">
          <a:xfrm>
            <a:off x="1438275" y="56610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3814763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2806700" y="4795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00" name="AutoShape 32"/>
          <p:cNvCxnSpPr>
            <a:cxnSpLocks noChangeShapeType="1"/>
          </p:cNvCxnSpPr>
          <p:nvPr/>
        </p:nvCxnSpPr>
        <p:spPr bwMode="auto">
          <a:xfrm>
            <a:off x="2806700" y="4795838"/>
            <a:ext cx="1008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4102100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5038725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1943100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1943100" y="53006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1943100" y="41481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3095625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254625" y="44370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4318000" y="529431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8409" name="Oval 41"/>
          <p:cNvSpPr>
            <a:spLocks noChangeArrowheads="1"/>
          </p:cNvSpPr>
          <p:nvPr/>
        </p:nvSpPr>
        <p:spPr bwMode="auto">
          <a:xfrm>
            <a:off x="4862513" y="447992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8410" name="Oval 42"/>
          <p:cNvSpPr>
            <a:spLocks noChangeArrowheads="1"/>
          </p:cNvSpPr>
          <p:nvPr/>
        </p:nvSpPr>
        <p:spPr bwMode="auto">
          <a:xfrm>
            <a:off x="5010150" y="47561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4102100" y="56610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 rot="-5400000">
            <a:off x="6010275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 rot="-5400000">
            <a:off x="4786313" y="19796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 rot="-5400000">
            <a:off x="3705225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415" name="Rectangle 47"/>
          <p:cNvSpPr>
            <a:spLocks noChangeArrowheads="1"/>
          </p:cNvSpPr>
          <p:nvPr/>
        </p:nvSpPr>
        <p:spPr bwMode="auto">
          <a:xfrm rot="-5400000">
            <a:off x="2481263" y="1979613"/>
            <a:ext cx="433387" cy="503237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416" name="Rectangle 48"/>
          <p:cNvSpPr>
            <a:spLocks noChangeArrowheads="1"/>
          </p:cNvSpPr>
          <p:nvPr/>
        </p:nvSpPr>
        <p:spPr bwMode="auto">
          <a:xfrm rot="-5400000">
            <a:off x="1257300" y="1979613"/>
            <a:ext cx="433387" cy="503238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1222375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A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2446338" y="201453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B</a:t>
            </a:r>
          </a:p>
        </p:txBody>
      </p: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3670300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C</a:t>
            </a:r>
          </a:p>
        </p:txBody>
      </p:sp>
      <p:sp>
        <p:nvSpPr>
          <p:cNvPr id="58420" name="Text Box 52"/>
          <p:cNvSpPr txBox="1">
            <a:spLocks noChangeArrowheads="1"/>
          </p:cNvSpPr>
          <p:nvPr/>
        </p:nvSpPr>
        <p:spPr bwMode="auto">
          <a:xfrm>
            <a:off x="4751388" y="2008188"/>
            <a:ext cx="500062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D</a:t>
            </a:r>
          </a:p>
        </p:txBody>
      </p:sp>
      <p:sp>
        <p:nvSpPr>
          <p:cNvPr id="58421" name="Text Box 53"/>
          <p:cNvSpPr txBox="1">
            <a:spLocks noChangeArrowheads="1"/>
          </p:cNvSpPr>
          <p:nvPr/>
        </p:nvSpPr>
        <p:spPr bwMode="auto">
          <a:xfrm>
            <a:off x="5975350" y="2014538"/>
            <a:ext cx="500063" cy="439737"/>
          </a:xfrm>
          <a:prstGeom prst="rect">
            <a:avLst/>
          </a:prstGeom>
          <a:solidFill>
            <a:srgbClr val="B2B2B2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 E</a:t>
            </a:r>
          </a:p>
        </p:txBody>
      </p:sp>
      <p:sp>
        <p:nvSpPr>
          <p:cNvPr id="58422" name="Line 54"/>
          <p:cNvSpPr>
            <a:spLocks noChangeShapeType="1"/>
          </p:cNvSpPr>
          <p:nvPr/>
        </p:nvSpPr>
        <p:spPr bwMode="auto">
          <a:xfrm flipV="1">
            <a:off x="1582738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23" name="Line 55"/>
          <p:cNvSpPr>
            <a:spLocks noChangeShapeType="1"/>
          </p:cNvSpPr>
          <p:nvPr/>
        </p:nvSpPr>
        <p:spPr bwMode="auto">
          <a:xfrm flipV="1">
            <a:off x="2590800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24" name="AutoShape 56"/>
          <p:cNvCxnSpPr>
            <a:cxnSpLocks noChangeShapeType="1"/>
            <a:stCxn id="58422" idx="1"/>
            <a:endCxn id="58423" idx="1"/>
          </p:cNvCxnSpPr>
          <p:nvPr/>
        </p:nvCxnSpPr>
        <p:spPr bwMode="auto">
          <a:xfrm>
            <a:off x="1582738" y="17986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25" name="Line 57"/>
          <p:cNvSpPr>
            <a:spLocks noChangeShapeType="1"/>
          </p:cNvSpPr>
          <p:nvPr/>
        </p:nvSpPr>
        <p:spPr bwMode="auto">
          <a:xfrm flipV="1">
            <a:off x="1366838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26" name="Line 58"/>
          <p:cNvSpPr>
            <a:spLocks noChangeShapeType="1"/>
          </p:cNvSpPr>
          <p:nvPr/>
        </p:nvSpPr>
        <p:spPr bwMode="auto">
          <a:xfrm flipV="1">
            <a:off x="3814763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27" name="AutoShape 59"/>
          <p:cNvCxnSpPr>
            <a:cxnSpLocks noChangeShapeType="1"/>
            <a:stCxn id="58425" idx="1"/>
            <a:endCxn id="58426" idx="1"/>
          </p:cNvCxnSpPr>
          <p:nvPr/>
        </p:nvCxnSpPr>
        <p:spPr bwMode="auto">
          <a:xfrm>
            <a:off x="1366838" y="1512888"/>
            <a:ext cx="2447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28" name="Line 60"/>
          <p:cNvSpPr>
            <a:spLocks noChangeShapeType="1"/>
          </p:cNvSpPr>
          <p:nvPr/>
        </p:nvSpPr>
        <p:spPr bwMode="auto">
          <a:xfrm flipV="1">
            <a:off x="6335713" y="151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29" name="AutoShape 61"/>
          <p:cNvCxnSpPr>
            <a:cxnSpLocks noChangeShapeType="1"/>
            <a:stCxn id="58426" idx="1"/>
            <a:endCxn id="58428" idx="1"/>
          </p:cNvCxnSpPr>
          <p:nvPr/>
        </p:nvCxnSpPr>
        <p:spPr bwMode="auto">
          <a:xfrm>
            <a:off x="3814763" y="1512888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30" name="Line 62"/>
          <p:cNvSpPr>
            <a:spLocks noChangeShapeType="1"/>
          </p:cNvSpPr>
          <p:nvPr/>
        </p:nvSpPr>
        <p:spPr bwMode="auto">
          <a:xfrm flipV="1">
            <a:off x="4030663" y="1798638"/>
            <a:ext cx="15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31" name="Line 63"/>
          <p:cNvSpPr>
            <a:spLocks noChangeShapeType="1"/>
          </p:cNvSpPr>
          <p:nvPr/>
        </p:nvSpPr>
        <p:spPr bwMode="auto">
          <a:xfrm flipV="1">
            <a:off x="50387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32" name="Line 64"/>
          <p:cNvSpPr>
            <a:spLocks noChangeShapeType="1"/>
          </p:cNvSpPr>
          <p:nvPr/>
        </p:nvSpPr>
        <p:spPr bwMode="auto">
          <a:xfrm flipV="1">
            <a:off x="61182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33" name="AutoShape 65"/>
          <p:cNvCxnSpPr>
            <a:cxnSpLocks noChangeShapeType="1"/>
            <a:endCxn id="58431" idx="1"/>
          </p:cNvCxnSpPr>
          <p:nvPr/>
        </p:nvCxnSpPr>
        <p:spPr bwMode="auto">
          <a:xfrm>
            <a:off x="4030663" y="1798638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34" name="AutoShape 66"/>
          <p:cNvCxnSpPr>
            <a:cxnSpLocks noChangeShapeType="1"/>
            <a:stCxn id="58431" idx="1"/>
            <a:endCxn id="58432" idx="1"/>
          </p:cNvCxnSpPr>
          <p:nvPr/>
        </p:nvCxnSpPr>
        <p:spPr bwMode="auto">
          <a:xfrm>
            <a:off x="5038725" y="1798638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35" name="Line 67"/>
          <p:cNvSpPr>
            <a:spLocks noChangeShapeType="1"/>
          </p:cNvSpPr>
          <p:nvPr/>
        </p:nvSpPr>
        <p:spPr bwMode="auto">
          <a:xfrm>
            <a:off x="1438275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36" name="Line 68"/>
          <p:cNvSpPr>
            <a:spLocks noChangeShapeType="1"/>
          </p:cNvSpPr>
          <p:nvPr/>
        </p:nvSpPr>
        <p:spPr bwMode="auto">
          <a:xfrm>
            <a:off x="4894263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37" name="AutoShape 69"/>
          <p:cNvCxnSpPr>
            <a:cxnSpLocks noChangeShapeType="1"/>
            <a:stCxn id="58435" idx="1"/>
          </p:cNvCxnSpPr>
          <p:nvPr/>
        </p:nvCxnSpPr>
        <p:spPr bwMode="auto">
          <a:xfrm>
            <a:off x="1438275" y="2663825"/>
            <a:ext cx="2520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438" name="AutoShape 70"/>
          <p:cNvCxnSpPr>
            <a:cxnSpLocks noChangeShapeType="1"/>
            <a:stCxn id="58436" idx="1"/>
          </p:cNvCxnSpPr>
          <p:nvPr/>
        </p:nvCxnSpPr>
        <p:spPr bwMode="auto">
          <a:xfrm flipH="1">
            <a:off x="3959225" y="2663825"/>
            <a:ext cx="935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39" name="Line 71"/>
          <p:cNvSpPr>
            <a:spLocks noChangeShapeType="1"/>
          </p:cNvSpPr>
          <p:nvPr/>
        </p:nvSpPr>
        <p:spPr bwMode="auto">
          <a:xfrm>
            <a:off x="5038725" y="2447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40" name="Line 72"/>
          <p:cNvSpPr>
            <a:spLocks noChangeShapeType="1"/>
          </p:cNvSpPr>
          <p:nvPr/>
        </p:nvSpPr>
        <p:spPr bwMode="auto">
          <a:xfrm>
            <a:off x="2662238" y="24479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41" name="AutoShape 73"/>
          <p:cNvCxnSpPr>
            <a:cxnSpLocks noChangeShapeType="1"/>
            <a:stCxn id="58440" idx="1"/>
            <a:endCxn id="58439" idx="1"/>
          </p:cNvCxnSpPr>
          <p:nvPr/>
        </p:nvCxnSpPr>
        <p:spPr bwMode="auto">
          <a:xfrm>
            <a:off x="2662238" y="2879725"/>
            <a:ext cx="2376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42" name="Line 74"/>
          <p:cNvSpPr>
            <a:spLocks noChangeShapeType="1"/>
          </p:cNvSpPr>
          <p:nvPr/>
        </p:nvSpPr>
        <p:spPr bwMode="auto">
          <a:xfrm>
            <a:off x="5183188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443" name="Line 75"/>
          <p:cNvSpPr>
            <a:spLocks noChangeShapeType="1"/>
          </p:cNvSpPr>
          <p:nvPr/>
        </p:nvSpPr>
        <p:spPr bwMode="auto">
          <a:xfrm>
            <a:off x="6262688" y="24479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58444" name="AutoShape 76"/>
          <p:cNvCxnSpPr>
            <a:cxnSpLocks noChangeShapeType="1"/>
            <a:stCxn id="58442" idx="1"/>
            <a:endCxn id="58443" idx="1"/>
          </p:cNvCxnSpPr>
          <p:nvPr/>
        </p:nvCxnSpPr>
        <p:spPr bwMode="auto">
          <a:xfrm>
            <a:off x="5183188" y="2663825"/>
            <a:ext cx="107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445" name="Text Box 77"/>
          <p:cNvSpPr txBox="1">
            <a:spLocks noChangeArrowheads="1"/>
          </p:cNvSpPr>
          <p:nvPr/>
        </p:nvSpPr>
        <p:spPr bwMode="auto">
          <a:xfrm>
            <a:off x="1943100" y="14398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58446" name="Text Box 78"/>
          <p:cNvSpPr txBox="1">
            <a:spLocks noChangeArrowheads="1"/>
          </p:cNvSpPr>
          <p:nvPr/>
        </p:nvSpPr>
        <p:spPr bwMode="auto">
          <a:xfrm>
            <a:off x="1943100" y="23034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58447" name="Text Box 79"/>
          <p:cNvSpPr txBox="1">
            <a:spLocks noChangeArrowheads="1"/>
          </p:cNvSpPr>
          <p:nvPr/>
        </p:nvSpPr>
        <p:spPr bwMode="auto">
          <a:xfrm>
            <a:off x="1943100" y="1150938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58448" name="Text Box 80"/>
          <p:cNvSpPr txBox="1">
            <a:spLocks noChangeArrowheads="1"/>
          </p:cNvSpPr>
          <p:nvPr/>
        </p:nvSpPr>
        <p:spPr bwMode="auto">
          <a:xfrm>
            <a:off x="3743325" y="2806700"/>
            <a:ext cx="6477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58449" name="Text Box 81"/>
          <p:cNvSpPr txBox="1">
            <a:spLocks noChangeArrowheads="1"/>
          </p:cNvSpPr>
          <p:nvPr/>
        </p:nvSpPr>
        <p:spPr bwMode="auto">
          <a:xfrm>
            <a:off x="4895850" y="14398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5</a:t>
            </a:r>
          </a:p>
        </p:txBody>
      </p:sp>
      <p:sp>
        <p:nvSpPr>
          <p:cNvPr id="58450" name="Text Box 82"/>
          <p:cNvSpPr txBox="1">
            <a:spLocks noChangeArrowheads="1"/>
          </p:cNvSpPr>
          <p:nvPr/>
        </p:nvSpPr>
        <p:spPr bwMode="auto">
          <a:xfrm>
            <a:off x="5543550" y="2303463"/>
            <a:ext cx="6477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i="1">
                <a:cs typeface="Arial" panose="020B0604020202020204" pitchFamily="34" charset="0"/>
              </a:rPr>
              <a:t>N</a:t>
            </a:r>
            <a:r>
              <a:rPr lang="de-DE" altLang="de-DE" baseline="-250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58451" name="Oval 83"/>
          <p:cNvSpPr>
            <a:spLocks noChangeArrowheads="1"/>
          </p:cNvSpPr>
          <p:nvPr/>
        </p:nvSpPr>
        <p:spPr bwMode="auto">
          <a:xfrm>
            <a:off x="3779838" y="14763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8452" name="Oval 84"/>
          <p:cNvSpPr>
            <a:spLocks noChangeArrowheads="1"/>
          </p:cNvSpPr>
          <p:nvPr/>
        </p:nvSpPr>
        <p:spPr bwMode="auto">
          <a:xfrm>
            <a:off x="5010150" y="175895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8453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3.5.2	Cluster Growth – Linear Ordering (Example)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DB5DF2-126F-471D-9C4D-DADAA24250CC}" type="slidenum">
              <a:rPr lang="en-US" altLang="de-DE" sz="1000">
                <a:solidFill>
                  <a:srgbClr val="C0C0C0"/>
                </a:solidFill>
              </a:rPr>
              <a:pPr/>
              <a:t>57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9395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3.5.2	Cluster Growth – Algorithm</a:t>
            </a:r>
          </a:p>
        </p:txBody>
      </p:sp>
      <p:sp>
        <p:nvSpPr>
          <p:cNvPr id="59396" name="Rectangle 87"/>
          <p:cNvSpPr>
            <a:spLocks noChangeArrowheads="1"/>
          </p:cNvSpPr>
          <p:nvPr/>
        </p:nvSpPr>
        <p:spPr bwMode="auto">
          <a:xfrm>
            <a:off x="611188" y="1673225"/>
            <a:ext cx="81375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endParaRPr lang="en-US" altLang="zh-CN" sz="1600">
              <a:ea typeface="宋体" panose="02010600030101010101" pitchFamily="2" charset="-122"/>
            </a:endParaRPr>
          </a:p>
          <a:p>
            <a:pPr algn="l">
              <a:lnSpc>
                <a:spcPts val="235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Input:</a:t>
            </a:r>
            <a:r>
              <a:rPr lang="en-US" altLang="zh-CN" sz="1600">
                <a:ea typeface="宋体" panose="02010600030101010101" pitchFamily="2" charset="-122"/>
              </a:rPr>
              <a:t>    set of all blocks </a:t>
            </a:r>
            <a:r>
              <a:rPr lang="en-US" altLang="zh-CN" sz="1600" i="1">
                <a:ea typeface="宋体" panose="02010600030101010101" pitchFamily="2" charset="-122"/>
              </a:rPr>
              <a:t>M</a:t>
            </a:r>
            <a:r>
              <a:rPr lang="en-US" altLang="zh-CN" sz="1600">
                <a:ea typeface="宋体" panose="02010600030101010101" pitchFamily="2" charset="-122"/>
              </a:rPr>
              <a:t>, cost function </a:t>
            </a:r>
            <a:r>
              <a:rPr lang="en-US" altLang="zh-CN" sz="1600" i="1">
                <a:ea typeface="宋体" panose="02010600030101010101" pitchFamily="2" charset="-122"/>
              </a:rPr>
              <a:t>C</a:t>
            </a:r>
            <a:endParaRPr lang="en-US" altLang="zh-CN" sz="1600">
              <a:ea typeface="宋体" panose="02010600030101010101" pitchFamily="2" charset="-122"/>
            </a:endParaRPr>
          </a:p>
          <a:p>
            <a:pPr algn="l">
              <a:lnSpc>
                <a:spcPts val="235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Output:</a:t>
            </a:r>
            <a:r>
              <a:rPr lang="en-US" altLang="zh-CN" sz="1600">
                <a:ea typeface="宋体" panose="02010600030101010101" pitchFamily="2" charset="-122"/>
              </a:rPr>
              <a:t> optimized floorplan </a:t>
            </a:r>
            <a:r>
              <a:rPr lang="en-US" altLang="zh-CN" sz="1600" i="1">
                <a:ea typeface="宋体" panose="02010600030101010101" pitchFamily="2" charset="-122"/>
              </a:rPr>
              <a:t>F</a:t>
            </a:r>
            <a:r>
              <a:rPr lang="en-US" altLang="zh-CN" sz="1600">
                <a:ea typeface="宋体" panose="02010600030101010101" pitchFamily="2" charset="-122"/>
              </a:rPr>
              <a:t> based on </a:t>
            </a:r>
            <a:r>
              <a:rPr lang="en-US" altLang="zh-CN" sz="1600" i="1">
                <a:ea typeface="宋体" panose="02010600030101010101" pitchFamily="2" charset="-122"/>
              </a:rPr>
              <a:t>C</a:t>
            </a:r>
            <a:br>
              <a:rPr lang="en-US" altLang="zh-CN" sz="1600" i="1">
                <a:ea typeface="宋体" panose="02010600030101010101" pitchFamily="2" charset="-122"/>
              </a:rPr>
            </a:br>
            <a:endParaRPr lang="en-US" altLang="zh-CN" sz="1600">
              <a:ea typeface="宋体" panose="02010600030101010101" pitchFamily="2" charset="-122"/>
            </a:endParaRPr>
          </a:p>
          <a:p>
            <a:pPr algn="l">
              <a:lnSpc>
                <a:spcPts val="2350"/>
              </a:lnSpc>
            </a:pPr>
            <a:r>
              <a:rPr lang="en-US" altLang="zh-CN" sz="1600" i="1">
                <a:ea typeface="宋体" panose="02010600030101010101" pitchFamily="2" charset="-122"/>
              </a:rPr>
              <a:t>F</a:t>
            </a:r>
            <a:r>
              <a:rPr lang="en-US" altLang="zh-CN" sz="1600">
                <a:ea typeface="宋体" panose="02010600030101010101" pitchFamily="2" charset="-122"/>
              </a:rPr>
              <a:t> = Ø</a:t>
            </a:r>
          </a:p>
          <a:p>
            <a:pPr algn="l">
              <a:lnSpc>
                <a:spcPts val="2350"/>
              </a:lnSpc>
            </a:pPr>
            <a:r>
              <a:rPr lang="en-US" altLang="zh-CN" sz="1600" i="1">
                <a:ea typeface="宋体" panose="02010600030101010101" pitchFamily="2" charset="-122"/>
              </a:rPr>
              <a:t>order</a:t>
            </a:r>
            <a:r>
              <a:rPr lang="en-US" altLang="zh-CN" sz="1600">
                <a:ea typeface="宋体" panose="02010600030101010101" pitchFamily="2" charset="-122"/>
              </a:rPr>
              <a:t> = LINEAR_ORDERING(</a:t>
            </a:r>
            <a:r>
              <a:rPr lang="en-US" altLang="zh-CN" sz="1600" i="1">
                <a:ea typeface="宋体" panose="02010600030101010101" pitchFamily="2" charset="-122"/>
              </a:rPr>
              <a:t>M</a:t>
            </a:r>
            <a:r>
              <a:rPr lang="en-US" altLang="zh-CN" sz="1600">
                <a:ea typeface="宋体" panose="02010600030101010101" pitchFamily="2" charset="-122"/>
              </a:rPr>
              <a:t>)		// generate linear ordering</a:t>
            </a:r>
          </a:p>
          <a:p>
            <a:pPr algn="l">
              <a:lnSpc>
                <a:spcPts val="235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for</a:t>
            </a:r>
            <a:r>
              <a:rPr lang="en-US" altLang="zh-CN" sz="1600">
                <a:ea typeface="宋体" panose="02010600030101010101" pitchFamily="2" charset="-122"/>
              </a:rPr>
              <a:t> (</a:t>
            </a:r>
            <a:r>
              <a:rPr lang="en-US" altLang="zh-CN" sz="1600" i="1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 = 1 </a:t>
            </a:r>
            <a:r>
              <a:rPr lang="en-US" altLang="zh-CN" sz="1600" b="1">
                <a:ea typeface="宋体" panose="02010600030101010101" pitchFamily="2" charset="-122"/>
              </a:rPr>
              <a:t>to</a:t>
            </a:r>
            <a:r>
              <a:rPr lang="en-US" altLang="zh-CN" sz="1600">
                <a:ea typeface="宋体" panose="02010600030101010101" pitchFamily="2" charset="-122"/>
              </a:rPr>
              <a:t> |</a:t>
            </a:r>
            <a:r>
              <a:rPr lang="en-US" altLang="zh-CN" sz="1600" i="1">
                <a:ea typeface="宋体" panose="02010600030101010101" pitchFamily="2" charset="-122"/>
              </a:rPr>
              <a:t>order</a:t>
            </a:r>
            <a:r>
              <a:rPr lang="en-US" altLang="zh-CN" sz="1600">
                <a:ea typeface="宋体" panose="02010600030101010101" pitchFamily="2" charset="-122"/>
              </a:rPr>
              <a:t>|)</a:t>
            </a:r>
          </a:p>
          <a:p>
            <a:pPr algn="l">
              <a:lnSpc>
                <a:spcPts val="235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      </a:t>
            </a:r>
            <a:r>
              <a:rPr lang="en-US" altLang="zh-CN" sz="1600" i="1">
                <a:ea typeface="宋体" panose="02010600030101010101" pitchFamily="2" charset="-122"/>
              </a:rPr>
              <a:t>curr_block</a:t>
            </a:r>
            <a:r>
              <a:rPr lang="en-US" altLang="zh-CN" sz="1600">
                <a:ea typeface="宋体" panose="02010600030101010101" pitchFamily="2" charset="-122"/>
              </a:rPr>
              <a:t> = </a:t>
            </a:r>
            <a:r>
              <a:rPr lang="en-US" altLang="zh-CN" sz="1600" i="1">
                <a:ea typeface="宋体" panose="02010600030101010101" pitchFamily="2" charset="-122"/>
              </a:rPr>
              <a:t>order</a:t>
            </a:r>
            <a:r>
              <a:rPr lang="en-US" altLang="zh-CN" sz="1600">
                <a:ea typeface="宋体" panose="02010600030101010101" pitchFamily="2" charset="-122"/>
              </a:rPr>
              <a:t>[</a:t>
            </a:r>
            <a:r>
              <a:rPr lang="en-US" altLang="zh-CN" sz="1600" i="1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]</a:t>
            </a:r>
          </a:p>
          <a:p>
            <a:pPr algn="l">
              <a:lnSpc>
                <a:spcPts val="2350"/>
              </a:lnSpc>
            </a:pPr>
            <a:r>
              <a:rPr lang="en-US" altLang="zh-CN" sz="1600">
                <a:ea typeface="宋体" panose="02010600030101010101" pitchFamily="2" charset="-122"/>
              </a:rPr>
              <a:t>      ADD_TO_FLOORPLAN(</a:t>
            </a:r>
            <a:r>
              <a:rPr lang="en-US" altLang="zh-CN" sz="1600" i="1">
                <a:ea typeface="宋体" panose="02010600030101010101" pitchFamily="2" charset="-122"/>
              </a:rPr>
              <a:t>F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  <a:r>
              <a:rPr lang="en-US" altLang="zh-CN" sz="1600" i="1">
                <a:ea typeface="宋体" panose="02010600030101010101" pitchFamily="2" charset="-122"/>
              </a:rPr>
              <a:t>curr_block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  <a:r>
              <a:rPr lang="en-US" altLang="zh-CN" sz="1600" i="1"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)	// find location and orientation							// of </a:t>
            </a:r>
            <a:r>
              <a:rPr lang="en-US" altLang="zh-CN" sz="1600" i="1">
                <a:ea typeface="宋体" panose="02010600030101010101" pitchFamily="2" charset="-122"/>
              </a:rPr>
              <a:t>curr_block</a:t>
            </a:r>
            <a:r>
              <a:rPr lang="en-US" altLang="zh-CN" sz="1600">
                <a:ea typeface="宋体" panose="02010600030101010101" pitchFamily="2" charset="-122"/>
              </a:rPr>
              <a:t> that causes							// smallest increase based on </a:t>
            </a:r>
          </a:p>
          <a:p>
            <a:pPr algn="l">
              <a:lnSpc>
                <a:spcPts val="2350"/>
              </a:lnSpc>
            </a:pPr>
            <a:r>
              <a:rPr lang="en-US" altLang="zh-CN" sz="1600">
                <a:ea typeface="宋体" panose="02010600030101010101" pitchFamily="2" charset="-122"/>
              </a:rPr>
              <a:t>						// </a:t>
            </a:r>
            <a:r>
              <a:rPr lang="en-US" altLang="zh-CN" sz="1600" i="1">
                <a:ea typeface="宋体" panose="02010600030101010101" pitchFamily="2" charset="-122"/>
              </a:rPr>
              <a:t>C</a:t>
            </a:r>
            <a:r>
              <a:rPr lang="en-US" altLang="zh-CN" sz="1600">
                <a:ea typeface="宋体" panose="02010600030101010101" pitchFamily="2" charset="-122"/>
              </a:rPr>
              <a:t> while obeying constraints</a:t>
            </a:r>
            <a:r>
              <a:rPr lang="en-US" altLang="zh-CN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A283E6-957A-4337-A3E3-BB02776D2338}" type="slidenum">
              <a:rPr lang="en-US" altLang="de-DE" sz="1000">
                <a:solidFill>
                  <a:srgbClr val="C0C0C0"/>
                </a:solidFill>
              </a:rPr>
              <a:pPr/>
              <a:t>58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3.5.2	Cluster Growth</a:t>
            </a:r>
          </a:p>
        </p:txBody>
      </p:sp>
      <p:sp>
        <p:nvSpPr>
          <p:cNvPr id="6042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252A971-AF33-4206-B24C-54680C9904C3}" type="slidenum">
              <a:rPr lang="en-US" altLang="de-DE" sz="1000">
                <a:solidFill>
                  <a:srgbClr val="C0C0C0"/>
                </a:solidFill>
              </a:rPr>
              <a:pPr algn="r"/>
              <a:t>58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The objective is to minimize the total wirelength of connections blocks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Though this produces mediocre solutions, the algorithm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is easy to implement and fast.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Can be used to find the initial floorplan solutions for iterative algorithms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such as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simulated annealing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3338"/>
            <a:ext cx="1327150" cy="3683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l">
              <a:defRPr/>
            </a:pPr>
            <a:r>
              <a:rPr lang="en-US" altLang="zh-CN">
                <a:latin typeface="Arial" charset="0"/>
                <a:ea typeface="ＭＳ Ｐゴシック" pitchFamily="34" charset="-128"/>
              </a:rPr>
              <a:t>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B257F9-4554-444E-995B-044F61FA5D65}" type="slidenum">
              <a:rPr lang="en-US" altLang="de-DE" sz="1000">
                <a:solidFill>
                  <a:srgbClr val="C0C0C0"/>
                </a:solidFill>
              </a:rPr>
              <a:pPr/>
              <a:t>59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144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3.5.3	Simulated Annealing</a:t>
            </a:r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8491A98-7B45-4473-95A6-012B7DFE8A95}" type="slidenum">
              <a:rPr lang="en-US" altLang="de-DE" sz="1000">
                <a:solidFill>
                  <a:srgbClr val="C0C0C0"/>
                </a:solidFill>
              </a:rPr>
              <a:pPr algn="r"/>
              <a:t>59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Simulated Annealing (SA) algorithms are iterative in nature.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Begins with an initial (arbitrary) solution and seeks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to incrementally improve the objective function.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During each iteration, 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local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neighborhood of the current solution is considered. A new candidate solution is formed by 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small perturbation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of the current solution.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Unlike greedy algorithms, SA algorithms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can accept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candidate solutions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with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higher cost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4925"/>
            <a:ext cx="1758950" cy="3651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l">
              <a:defRPr/>
            </a:pPr>
            <a:r>
              <a:rPr lang="en-US" altLang="zh-CN">
                <a:latin typeface="Arial" charset="0"/>
                <a:ea typeface="ＭＳ Ｐゴシック" pitchFamily="34" charset="-128"/>
              </a:rPr>
              <a:t>Introduction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84666-F8B5-497A-A603-7C49D607F017}" type="slidenum">
              <a:rPr lang="en-US" altLang="de-DE" sz="1000">
                <a:solidFill>
                  <a:srgbClr val="C0C0C0"/>
                </a:solidFill>
              </a:rPr>
              <a:pPr/>
              <a:t>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3.1	Introduction</a:t>
            </a:r>
          </a:p>
        </p:txBody>
      </p:sp>
      <p:sp>
        <p:nvSpPr>
          <p:cNvPr id="663575" name="Rectangle 23"/>
          <p:cNvSpPr>
            <a:spLocks noChangeArrowheads="1"/>
          </p:cNvSpPr>
          <p:nvPr/>
        </p:nvSpPr>
        <p:spPr bwMode="auto">
          <a:xfrm rot="5400000">
            <a:off x="3311525" y="4329113"/>
            <a:ext cx="360363" cy="719137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663576" name="Group 24"/>
          <p:cNvGrpSpPr>
            <a:grpSpLocks/>
          </p:cNvGrpSpPr>
          <p:nvPr/>
        </p:nvGrpSpPr>
        <p:grpSpPr bwMode="auto">
          <a:xfrm>
            <a:off x="971550" y="5588000"/>
            <a:ext cx="720725" cy="720725"/>
            <a:chOff x="612" y="3520"/>
            <a:chExt cx="454" cy="454"/>
          </a:xfrm>
        </p:grpSpPr>
        <p:sp>
          <p:nvSpPr>
            <p:cNvPr id="7189" name="Rectangle 25"/>
            <p:cNvSpPr>
              <a:spLocks noChangeArrowheads="1"/>
            </p:cNvSpPr>
            <p:nvPr/>
          </p:nvSpPr>
          <p:spPr bwMode="auto">
            <a:xfrm>
              <a:off x="612" y="352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90" name="Rectangle 26"/>
            <p:cNvSpPr>
              <a:spLocks noChangeArrowheads="1"/>
            </p:cNvSpPr>
            <p:nvPr/>
          </p:nvSpPr>
          <p:spPr bwMode="auto">
            <a:xfrm>
              <a:off x="829" y="3520"/>
              <a:ext cx="23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663579" name="Group 27"/>
          <p:cNvGrpSpPr>
            <a:grpSpLocks/>
          </p:cNvGrpSpPr>
          <p:nvPr/>
        </p:nvGrpSpPr>
        <p:grpSpPr bwMode="auto">
          <a:xfrm>
            <a:off x="4573588" y="3068638"/>
            <a:ext cx="344487" cy="1081087"/>
            <a:chOff x="612" y="1706"/>
            <a:chExt cx="217" cy="908"/>
          </a:xfrm>
        </p:grpSpPr>
        <p:sp>
          <p:nvSpPr>
            <p:cNvPr id="7187" name="Rectangle 28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88" name="Rectangle 29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175" name="Rectangle 30"/>
          <p:cNvSpPr>
            <a:spLocks noChangeArrowheads="1"/>
          </p:cNvSpPr>
          <p:nvPr/>
        </p:nvSpPr>
        <p:spPr bwMode="auto">
          <a:xfrm>
            <a:off x="522288" y="2079625"/>
            <a:ext cx="7289800" cy="674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663584" name="Group 32"/>
          <p:cNvGrpSpPr>
            <a:grpSpLocks/>
          </p:cNvGrpSpPr>
          <p:nvPr/>
        </p:nvGrpSpPr>
        <p:grpSpPr bwMode="auto">
          <a:xfrm>
            <a:off x="971550" y="3429000"/>
            <a:ext cx="720725" cy="720725"/>
            <a:chOff x="612" y="2160"/>
            <a:chExt cx="454" cy="454"/>
          </a:xfrm>
        </p:grpSpPr>
        <p:sp>
          <p:nvSpPr>
            <p:cNvPr id="7185" name="Rectangle 33"/>
            <p:cNvSpPr>
              <a:spLocks noChangeArrowheads="1"/>
            </p:cNvSpPr>
            <p:nvPr/>
          </p:nvSpPr>
          <p:spPr bwMode="auto">
            <a:xfrm>
              <a:off x="612" y="2160"/>
              <a:ext cx="23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86" name="Rectangle 34"/>
            <p:cNvSpPr>
              <a:spLocks noChangeArrowheads="1"/>
            </p:cNvSpPr>
            <p:nvPr/>
          </p:nvSpPr>
          <p:spPr bwMode="auto">
            <a:xfrm>
              <a:off x="849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63587" name="Rectangle 35"/>
          <p:cNvSpPr>
            <a:spLocks noChangeArrowheads="1"/>
          </p:cNvSpPr>
          <p:nvPr/>
        </p:nvSpPr>
        <p:spPr bwMode="auto">
          <a:xfrm rot="5400000">
            <a:off x="1150938" y="2889250"/>
            <a:ext cx="360362" cy="719138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663588" name="Group 36"/>
          <p:cNvGrpSpPr>
            <a:grpSpLocks/>
          </p:cNvGrpSpPr>
          <p:nvPr/>
        </p:nvGrpSpPr>
        <p:grpSpPr bwMode="auto">
          <a:xfrm>
            <a:off x="1692275" y="3068638"/>
            <a:ext cx="344488" cy="1081087"/>
            <a:chOff x="612" y="1706"/>
            <a:chExt cx="217" cy="908"/>
          </a:xfrm>
        </p:grpSpPr>
        <p:sp>
          <p:nvSpPr>
            <p:cNvPr id="7183" name="Rectangle 37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84" name="Rectangle 38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63591" name="Line 39"/>
          <p:cNvSpPr>
            <a:spLocks noChangeShapeType="1"/>
          </p:cNvSpPr>
          <p:nvPr/>
        </p:nvSpPr>
        <p:spPr bwMode="auto">
          <a:xfrm flipV="1">
            <a:off x="1347788" y="4365625"/>
            <a:ext cx="0" cy="1079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663592" name="Freeform 40"/>
          <p:cNvSpPr>
            <a:spLocks/>
          </p:cNvSpPr>
          <p:nvPr/>
        </p:nvSpPr>
        <p:spPr bwMode="auto">
          <a:xfrm>
            <a:off x="1619250" y="2852738"/>
            <a:ext cx="1584325" cy="1524000"/>
          </a:xfrm>
          <a:custGeom>
            <a:avLst/>
            <a:gdLst>
              <a:gd name="T0" fmla="*/ 1584325 w 1316"/>
              <a:gd name="T1" fmla="*/ 1524000 h 960"/>
              <a:gd name="T2" fmla="*/ 819852 w 1316"/>
              <a:gd name="T3" fmla="*/ 228600 h 960"/>
              <a:gd name="T4" fmla="*/ 0 w 1316"/>
              <a:gd name="T5" fmla="*/ 155575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6" h="960">
                <a:moveTo>
                  <a:pt x="1316" y="960"/>
                </a:moveTo>
                <a:cubicBezTo>
                  <a:pt x="1108" y="624"/>
                  <a:pt x="900" y="288"/>
                  <a:pt x="681" y="144"/>
                </a:cubicBezTo>
                <a:cubicBezTo>
                  <a:pt x="462" y="0"/>
                  <a:pt x="231" y="49"/>
                  <a:pt x="0" y="98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663593" name="Line 41"/>
          <p:cNvSpPr>
            <a:spLocks noChangeShapeType="1"/>
          </p:cNvSpPr>
          <p:nvPr/>
        </p:nvSpPr>
        <p:spPr bwMode="auto">
          <a:xfrm flipH="1">
            <a:off x="2195513" y="3609975"/>
            <a:ext cx="22320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endParaRPr lang="de-DE"/>
          </a:p>
        </p:txBody>
      </p:sp>
      <p:sp>
        <p:nvSpPr>
          <p:cNvPr id="7182" name="Text Box 43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 sz="1400">
                <a:ea typeface="宋体" panose="02010600030101010101" pitchFamily="2" charset="-122"/>
              </a:rPr>
              <a:t>Example</a:t>
            </a:r>
          </a:p>
          <a:p>
            <a:pPr algn="l"/>
            <a:r>
              <a:rPr lang="en-US" altLang="zh-CN" sz="1400">
                <a:ea typeface="宋体" panose="02010600030101010101" pitchFamily="2" charset="-122"/>
              </a:rPr>
              <a:t>Given: Three blocks with the following potential widths and heights </a:t>
            </a:r>
          </a:p>
          <a:p>
            <a:pPr algn="l"/>
            <a:r>
              <a:rPr lang="en-US" altLang="zh-CN" sz="1400">
                <a:solidFill>
                  <a:srgbClr val="CC0000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CC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 </a:t>
            </a:r>
            <a:r>
              <a:rPr lang="en-US" altLang="zh-CN" sz="1400">
                <a:ea typeface="宋体" panose="02010600030101010101" pitchFamily="2" charset="-122"/>
              </a:rPr>
              <a:t>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4  or  </a:t>
            </a:r>
            <a:r>
              <a:rPr lang="en-US" altLang="zh-CN" sz="1400" i="1">
                <a:ea typeface="宋体" panose="02010600030101010101" pitchFamily="2" charset="-122"/>
              </a:rPr>
              <a:t>w = </a:t>
            </a:r>
            <a:r>
              <a:rPr lang="en-US" altLang="zh-CN" sz="1400">
                <a:ea typeface="宋体" panose="02010600030101010101" pitchFamily="2" charset="-122"/>
              </a:rPr>
              <a:t> 4,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2,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2</a:t>
            </a:r>
          </a:p>
          <a:p>
            <a:pPr algn="l"/>
            <a:r>
              <a:rPr lang="en-US" altLang="zh-CN" sz="1400">
                <a:solidFill>
                  <a:srgbClr val="333399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333399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 </a:t>
            </a:r>
            <a:r>
              <a:rPr lang="en-US" altLang="zh-CN" sz="1400">
                <a:ea typeface="宋体" panose="02010600030101010101" pitchFamily="2" charset="-122"/>
              </a:rPr>
              <a:t>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2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2, 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  </a:t>
            </a:r>
          </a:p>
          <a:p>
            <a:pPr algn="l"/>
            <a:r>
              <a:rPr lang="en-US" altLang="zh-CN" sz="1400">
                <a:solidFill>
                  <a:srgbClr val="006600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006600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</a:t>
            </a:r>
            <a:r>
              <a:rPr lang="en-US" altLang="zh-CN" sz="1400">
                <a:ea typeface="宋体" panose="02010600030101010101" pitchFamily="2" charset="-122"/>
              </a:rPr>
              <a:t> 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3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3,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</a:t>
            </a:r>
            <a:br>
              <a:rPr lang="en-US" altLang="zh-CN" sz="1400">
                <a:ea typeface="宋体" panose="02010600030101010101" pitchFamily="2" charset="-122"/>
              </a:rPr>
            </a:br>
            <a:endParaRPr lang="en-US" altLang="zh-CN" sz="1400">
              <a:ea typeface="宋体" panose="02010600030101010101" pitchFamily="2" charset="-122"/>
            </a:endParaRPr>
          </a:p>
          <a:p>
            <a:pPr algn="l"/>
            <a:r>
              <a:rPr lang="en-US" altLang="zh-CN" sz="1400">
                <a:ea typeface="宋体" panose="02010600030101010101" pitchFamily="2" charset="-122"/>
              </a:rPr>
              <a:t>Task: Floorplan with minimum total area enclosed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6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6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6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63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6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6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75" grpId="0" animBg="1"/>
      <p:bldP spid="66358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198CA5-2FCF-4FFC-B4CA-91CB8099E4FD}" type="slidenum">
              <a:rPr lang="en-US" altLang="de-DE" sz="1000">
                <a:solidFill>
                  <a:srgbClr val="C0C0C0"/>
                </a:solidFill>
              </a:rPr>
              <a:pPr/>
              <a:t>60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3.5.3	Simulated Annealing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2208213" y="2238375"/>
            <a:ext cx="0" cy="312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2057400" y="5211763"/>
            <a:ext cx="457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118100" y="5307013"/>
            <a:ext cx="16144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Solution states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485900" y="2262188"/>
            <a:ext cx="6381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Cost</a:t>
            </a:r>
          </a:p>
        </p:txBody>
      </p:sp>
      <p:sp>
        <p:nvSpPr>
          <p:cNvPr id="62472" name="Freeform 8"/>
          <p:cNvSpPr>
            <a:spLocks/>
          </p:cNvSpPr>
          <p:nvPr/>
        </p:nvSpPr>
        <p:spPr bwMode="auto">
          <a:xfrm>
            <a:off x="2208213" y="2392363"/>
            <a:ext cx="4040187" cy="2120900"/>
          </a:xfrm>
          <a:custGeom>
            <a:avLst/>
            <a:gdLst>
              <a:gd name="T0" fmla="*/ 0 w 2404"/>
              <a:gd name="T1" fmla="*/ 1752852 h 1262"/>
              <a:gd name="T2" fmla="*/ 152936 w 2404"/>
              <a:gd name="T3" fmla="*/ 1524292 h 1262"/>
              <a:gd name="T4" fmla="*/ 305871 w 2404"/>
              <a:gd name="T5" fmla="*/ 1220106 h 1262"/>
              <a:gd name="T6" fmla="*/ 610062 w 2404"/>
              <a:gd name="T7" fmla="*/ 457119 h 1262"/>
              <a:gd name="T8" fmla="*/ 838625 w 2404"/>
              <a:gd name="T9" fmla="*/ 381493 h 1262"/>
              <a:gd name="T10" fmla="*/ 915933 w 2404"/>
              <a:gd name="T11" fmla="*/ 610053 h 1262"/>
              <a:gd name="T12" fmla="*/ 1067187 w 2404"/>
              <a:gd name="T13" fmla="*/ 991546 h 1262"/>
              <a:gd name="T14" fmla="*/ 1448686 w 2404"/>
              <a:gd name="T15" fmla="*/ 761306 h 1262"/>
              <a:gd name="T16" fmla="*/ 1754557 w 2404"/>
              <a:gd name="T17" fmla="*/ 228560 h 1262"/>
              <a:gd name="T18" fmla="*/ 2058748 w 2404"/>
              <a:gd name="T19" fmla="*/ 0 h 1262"/>
              <a:gd name="T20" fmla="*/ 2211683 w 2404"/>
              <a:gd name="T21" fmla="*/ 228560 h 1262"/>
              <a:gd name="T22" fmla="*/ 2364619 w 2404"/>
              <a:gd name="T23" fmla="*/ 1220106 h 1262"/>
              <a:gd name="T24" fmla="*/ 2440246 w 2404"/>
              <a:gd name="T25" fmla="*/ 1599918 h 1262"/>
              <a:gd name="T26" fmla="*/ 2593182 w 2404"/>
              <a:gd name="T27" fmla="*/ 1448665 h 1262"/>
              <a:gd name="T28" fmla="*/ 2821745 w 2404"/>
              <a:gd name="T29" fmla="*/ 991546 h 1262"/>
              <a:gd name="T30" fmla="*/ 3050308 w 2404"/>
              <a:gd name="T31" fmla="*/ 991546 h 1262"/>
              <a:gd name="T32" fmla="*/ 3278871 w 2404"/>
              <a:gd name="T33" fmla="*/ 1981411 h 1262"/>
              <a:gd name="T34" fmla="*/ 3583061 w 2404"/>
              <a:gd name="T35" fmla="*/ 1830159 h 1262"/>
              <a:gd name="T36" fmla="*/ 3888932 w 2404"/>
              <a:gd name="T37" fmla="*/ 1142799 h 1262"/>
              <a:gd name="T38" fmla="*/ 4040187 w 2404"/>
              <a:gd name="T39" fmla="*/ 1142799 h 12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404" h="1262">
                <a:moveTo>
                  <a:pt x="0" y="1043"/>
                </a:moveTo>
                <a:cubicBezTo>
                  <a:pt x="30" y="1001"/>
                  <a:pt x="61" y="960"/>
                  <a:pt x="91" y="907"/>
                </a:cubicBezTo>
                <a:cubicBezTo>
                  <a:pt x="121" y="854"/>
                  <a:pt x="137" y="832"/>
                  <a:pt x="182" y="726"/>
                </a:cubicBezTo>
                <a:cubicBezTo>
                  <a:pt x="227" y="620"/>
                  <a:pt x="310" y="355"/>
                  <a:pt x="363" y="272"/>
                </a:cubicBezTo>
                <a:cubicBezTo>
                  <a:pt x="416" y="189"/>
                  <a:pt x="469" y="212"/>
                  <a:pt x="499" y="227"/>
                </a:cubicBezTo>
                <a:cubicBezTo>
                  <a:pt x="529" y="242"/>
                  <a:pt x="522" y="303"/>
                  <a:pt x="545" y="363"/>
                </a:cubicBezTo>
                <a:cubicBezTo>
                  <a:pt x="568" y="423"/>
                  <a:pt x="582" y="575"/>
                  <a:pt x="635" y="590"/>
                </a:cubicBezTo>
                <a:cubicBezTo>
                  <a:pt x="688" y="605"/>
                  <a:pt x="794" y="529"/>
                  <a:pt x="862" y="453"/>
                </a:cubicBezTo>
                <a:cubicBezTo>
                  <a:pt x="930" y="377"/>
                  <a:pt x="984" y="211"/>
                  <a:pt x="1044" y="136"/>
                </a:cubicBezTo>
                <a:cubicBezTo>
                  <a:pt x="1104" y="61"/>
                  <a:pt x="1180" y="0"/>
                  <a:pt x="1225" y="0"/>
                </a:cubicBezTo>
                <a:cubicBezTo>
                  <a:pt x="1270" y="0"/>
                  <a:pt x="1286" y="15"/>
                  <a:pt x="1316" y="136"/>
                </a:cubicBezTo>
                <a:cubicBezTo>
                  <a:pt x="1346" y="257"/>
                  <a:pt x="1384" y="590"/>
                  <a:pt x="1407" y="726"/>
                </a:cubicBezTo>
                <a:cubicBezTo>
                  <a:pt x="1430" y="862"/>
                  <a:pt x="1429" y="929"/>
                  <a:pt x="1452" y="952"/>
                </a:cubicBezTo>
                <a:cubicBezTo>
                  <a:pt x="1475" y="975"/>
                  <a:pt x="1505" y="922"/>
                  <a:pt x="1543" y="862"/>
                </a:cubicBezTo>
                <a:cubicBezTo>
                  <a:pt x="1581" y="802"/>
                  <a:pt x="1634" y="635"/>
                  <a:pt x="1679" y="590"/>
                </a:cubicBezTo>
                <a:cubicBezTo>
                  <a:pt x="1724" y="545"/>
                  <a:pt x="1770" y="492"/>
                  <a:pt x="1815" y="590"/>
                </a:cubicBezTo>
                <a:cubicBezTo>
                  <a:pt x="1860" y="688"/>
                  <a:pt x="1898" y="1096"/>
                  <a:pt x="1951" y="1179"/>
                </a:cubicBezTo>
                <a:cubicBezTo>
                  <a:pt x="2004" y="1262"/>
                  <a:pt x="2072" y="1172"/>
                  <a:pt x="2132" y="1089"/>
                </a:cubicBezTo>
                <a:cubicBezTo>
                  <a:pt x="2192" y="1006"/>
                  <a:pt x="2269" y="748"/>
                  <a:pt x="2314" y="680"/>
                </a:cubicBezTo>
                <a:cubicBezTo>
                  <a:pt x="2359" y="612"/>
                  <a:pt x="2381" y="646"/>
                  <a:pt x="2404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4341813" y="2620963"/>
            <a:ext cx="153987" cy="15081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5482" name="Oval 10"/>
          <p:cNvSpPr>
            <a:spLocks noChangeArrowheads="1"/>
          </p:cNvSpPr>
          <p:nvPr/>
        </p:nvSpPr>
        <p:spPr bwMode="auto">
          <a:xfrm>
            <a:off x="4573588" y="3916363"/>
            <a:ext cx="152400" cy="150812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5483" name="Oval 11"/>
          <p:cNvSpPr>
            <a:spLocks noChangeArrowheads="1"/>
          </p:cNvSpPr>
          <p:nvPr/>
        </p:nvSpPr>
        <p:spPr bwMode="auto">
          <a:xfrm>
            <a:off x="5486400" y="4373563"/>
            <a:ext cx="153988" cy="150812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495800" y="2493963"/>
            <a:ext cx="15049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Initial solution</a:t>
            </a:r>
            <a:endParaRPr lang="en-US" altLang="zh-CN" baseline="-25000">
              <a:ea typeface="宋体" panose="02010600030101010101" pitchFamily="2" charset="-122"/>
            </a:endParaRPr>
          </a:p>
        </p:txBody>
      </p:sp>
      <p:sp>
        <p:nvSpPr>
          <p:cNvPr id="745485" name="Text Box 13"/>
          <p:cNvSpPr txBox="1">
            <a:spLocks noChangeArrowheads="1"/>
          </p:cNvSpPr>
          <p:nvPr/>
        </p:nvSpPr>
        <p:spPr bwMode="auto">
          <a:xfrm>
            <a:off x="3886200" y="4197350"/>
            <a:ext cx="1022350" cy="6127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Local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optimum</a:t>
            </a:r>
          </a:p>
        </p:txBody>
      </p:sp>
      <p:sp>
        <p:nvSpPr>
          <p:cNvPr id="745486" name="Text Box 14"/>
          <p:cNvSpPr txBox="1">
            <a:spLocks noChangeArrowheads="1"/>
          </p:cNvSpPr>
          <p:nvPr/>
        </p:nvSpPr>
        <p:spPr bwMode="auto">
          <a:xfrm>
            <a:off x="5791200" y="4386263"/>
            <a:ext cx="1022350" cy="612775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83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83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>
                <a:ea typeface="宋体" panose="02010600030101010101" pitchFamily="2" charset="-122"/>
              </a:rPr>
              <a:t>Global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optimum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82" grpId="0" animBg="1"/>
      <p:bldP spid="745483" grpId="0" animBg="1"/>
      <p:bldP spid="745485" grpId="0" animBg="1"/>
      <p:bldP spid="74548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40EC38-3F3E-446D-A634-99DEA3B0334E}" type="slidenum">
              <a:rPr lang="en-US" altLang="de-DE" sz="1000">
                <a:solidFill>
                  <a:srgbClr val="C0C0C0"/>
                </a:solidFill>
              </a:rPr>
              <a:pPr/>
              <a:t>61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349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3.5.3	Simulated Annealing</a:t>
            </a:r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932F0C1-181C-43E2-8038-D5F432F556BA}" type="slidenum">
              <a:rPr lang="en-US" altLang="de-DE" sz="1000">
                <a:solidFill>
                  <a:srgbClr val="C0C0C0"/>
                </a:solidFill>
              </a:rPr>
              <a:pPr algn="r"/>
              <a:t>61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Definition (from material science): controlled cooling process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of high-temperature materials to modify their properties.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Cooling changes material structure from being highly randomized (chaotic)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to being structured (stable).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The way that atoms settle in low-temperature state is probabilistic in nature.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Slower cooling has a higher probability of achieving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a </a:t>
            </a:r>
            <a:r>
              <a:rPr lang="en-US" altLang="zh-CN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perfect lattice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with minimum-energy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Cooling process occurs in steps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Atoms need enough time to try different structures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Sometimes, atoms may move across larger distances and </a:t>
            </a:r>
            <a:b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create (intermediate) higher-energy states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Probability of the accepting higher-energy states decreases with temperature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4925"/>
            <a:ext cx="2479675" cy="3651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l">
              <a:defRPr/>
            </a:pPr>
            <a:r>
              <a:rPr lang="en-US" altLang="zh-CN">
                <a:latin typeface="Arial" charset="0"/>
                <a:ea typeface="ＭＳ Ｐゴシック" pitchFamily="34" charset="-128"/>
              </a:rPr>
              <a:t>What is annealing?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BE0FF-7BA1-4F15-9A76-A9A05C1D22CC}" type="slidenum">
              <a:rPr lang="en-US" altLang="de-DE" sz="1000">
                <a:solidFill>
                  <a:srgbClr val="C0C0C0"/>
                </a:solidFill>
              </a:rPr>
              <a:pPr/>
              <a:t>62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451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342900" indent="-342900"/>
            <a:r>
              <a:rPr lang="en-US" altLang="zh-CN" smtClean="0">
                <a:ea typeface="宋体" panose="02010600030101010101" pitchFamily="2" charset="-122"/>
              </a:rPr>
              <a:t>3.5.3	Simulated Annealing</a:t>
            </a:r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4838AD1-1AFE-400C-A896-BE1A29ADAEB7}" type="slidenum">
              <a:rPr lang="en-US" altLang="de-DE" sz="1000">
                <a:solidFill>
                  <a:srgbClr val="C0C0C0"/>
                </a:solidFill>
              </a:rPr>
              <a:pPr algn="r"/>
              <a:t>62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608013" y="1293813"/>
            <a:ext cx="819308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42900" indent="-3429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tabLst>
                <a:tab pos="301625" algn="l"/>
                <a:tab pos="542925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Generate an initial solution </a:t>
            </a:r>
            <a:r>
              <a:rPr lang="en-US" altLang="zh-CN" i="1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init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, and evaluate its cost.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Generate a new solution </a:t>
            </a: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new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by performing a random walk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new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is accepted or rejected based on the temperature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Higher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means a higher probability to accept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new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if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i="1" baseline="-25000">
                <a:solidFill>
                  <a:srgbClr val="CC0000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new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 &gt;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(</a:t>
            </a:r>
            <a:r>
              <a:rPr lang="en-US" altLang="zh-CN" sz="1600" i="1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S</a:t>
            </a:r>
            <a:r>
              <a:rPr lang="en-US" altLang="zh-CN" sz="1600" i="1" baseline="-25000">
                <a:solidFill>
                  <a:schemeClr val="accent2"/>
                </a:solidFill>
                <a:ea typeface="宋体" panose="02010600030101010101" pitchFamily="2" charset="-122"/>
                <a:sym typeface="Symbol" panose="05050102010706020507" pitchFamily="18" charset="2"/>
              </a:rPr>
              <a:t>init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slowly decreases to form the final solution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 i="1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Boltzmann acceptance criterion, where </a:t>
            </a:r>
            <a:r>
              <a:rPr lang="en-US" altLang="zh-CN" i="1"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 is a random number [0,1)</a:t>
            </a:r>
          </a:p>
          <a:p>
            <a:pPr lvl="1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-"/>
            </a:pP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Char char="·"/>
            </a:pPr>
            <a:endParaRPr lang="en-US" altLang="zh-CN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4925"/>
            <a:ext cx="2479675" cy="3651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l">
              <a:defRPr/>
            </a:pPr>
            <a:r>
              <a:rPr lang="en-US" altLang="zh-CN">
                <a:latin typeface="Arial" charset="0"/>
                <a:ea typeface="ＭＳ Ｐゴシック" pitchFamily="34" charset="-128"/>
              </a:rPr>
              <a:t>Simulated Annealing</a:t>
            </a:r>
          </a:p>
        </p:txBody>
      </p:sp>
      <p:graphicFrame>
        <p:nvGraphicFramePr>
          <p:cNvPr id="859142" name="Object 6"/>
          <p:cNvGraphicFramePr>
            <a:graphicFrameLocks noChangeAspect="1"/>
          </p:cNvGraphicFramePr>
          <p:nvPr/>
        </p:nvGraphicFramePr>
        <p:xfrm>
          <a:off x="3059113" y="4797425"/>
          <a:ext cx="30257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3" imgW="1294838" imgH="304668" progId="Equation.3">
                  <p:embed/>
                </p:oleObj>
              </mc:Choice>
              <mc:Fallback>
                <p:oleObj name="Equation" r:id="rId3" imgW="1294838" imgH="30466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797425"/>
                        <a:ext cx="30257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5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6D52B-B86A-4F97-BF16-1F7F839E95E3}" type="slidenum">
              <a:rPr lang="en-US" altLang="de-DE" sz="1000">
                <a:solidFill>
                  <a:srgbClr val="C0C0C0"/>
                </a:solidFill>
              </a:rPr>
              <a:pPr/>
              <a:t>63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DC2FF42-6759-450A-A751-98F248BBBE97}" type="slidenum">
              <a:rPr lang="en-US" altLang="de-DE" sz="1000">
                <a:solidFill>
                  <a:srgbClr val="C0C0C0"/>
                </a:solidFill>
                <a:ea typeface="ＭＳ Ｐゴシック" panose="020B0600070205080204" pitchFamily="34" charset="-128"/>
              </a:rPr>
              <a:pPr algn="r"/>
              <a:t>63</a:t>
            </a:fld>
            <a:endParaRPr lang="en-US" altLang="de-DE" sz="1000">
              <a:solidFill>
                <a:srgbClr val="C0C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5540" name="Rectangle 8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3.5.3	Simulated Annealing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868363" y="1303338"/>
            <a:ext cx="2263775" cy="3683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algn="l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Simulated Annealing</a:t>
            </a:r>
          </a:p>
        </p:txBody>
      </p:sp>
      <p:sp>
        <p:nvSpPr>
          <p:cNvPr id="7" name="Rectangle 76"/>
          <p:cNvSpPr txBox="1">
            <a:spLocks noChangeArrowheads="1"/>
          </p:cNvSpPr>
          <p:nvPr/>
        </p:nvSpPr>
        <p:spPr bwMode="auto">
          <a:xfrm>
            <a:off x="608013" y="1989138"/>
            <a:ext cx="819308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>
            <a:lvl1pPr marL="323850" indent="-32385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49313"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 sz="1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r>
              <a:rPr lang="en-US" dirty="0" smtClean="0">
                <a:sym typeface="Symbol" pitchFamily="18" charset="2"/>
              </a:rPr>
              <a:t>Generate an initial solution and evaluate its cost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r>
              <a:rPr lang="en-US" dirty="0" smtClean="0">
                <a:sym typeface="Symbol" pitchFamily="18" charset="2"/>
              </a:rPr>
              <a:t>Generate a new solution by performing a random walk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r>
              <a:rPr lang="en-US" dirty="0" smtClean="0">
                <a:sym typeface="Symbol" pitchFamily="18" charset="2"/>
              </a:rPr>
              <a:t>Solution is accepted or rejected based on a temperature parameter T</a:t>
            </a:r>
            <a:endParaRPr lang="en-US" dirty="0">
              <a:sym typeface="Symbol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r>
              <a:rPr lang="en-US" dirty="0" smtClean="0">
                <a:sym typeface="Symbol" pitchFamily="18" charset="2"/>
              </a:rPr>
              <a:t>Higher T indicates higher probability to accept a solution with higher cost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r>
              <a:rPr lang="en-US" dirty="0" smtClean="0">
                <a:sym typeface="Symbol" pitchFamily="18" charset="2"/>
              </a:rPr>
              <a:t>T slowly decreases to form the finalized solution.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endParaRPr lang="en-US" dirty="0" smtClean="0">
              <a:sym typeface="Symbol" pitchFamily="18" charset="2"/>
            </a:endParaRP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r>
              <a:rPr lang="en-US" dirty="0" smtClean="0">
                <a:sym typeface="Symbol" pitchFamily="18" charset="2"/>
              </a:rPr>
              <a:t>Boltzmann acceptance criterion:</a:t>
            </a:r>
          </a:p>
          <a:p>
            <a:pPr lvl="8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1200" i="1" dirty="0" err="1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curr</a:t>
            </a:r>
            <a:r>
              <a:rPr lang="en-US" sz="1200" i="1" baseline="-25000" dirty="0" err="1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sol</a:t>
            </a:r>
            <a:r>
              <a:rPr lang="en-US" sz="1200" i="1" dirty="0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 : current solution   </a:t>
            </a:r>
          </a:p>
          <a:p>
            <a:pPr lvl="8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1200" i="1" dirty="0" err="1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next</a:t>
            </a:r>
            <a:r>
              <a:rPr lang="en-US" sz="1200" i="1" baseline="-25000" dirty="0" err="1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sol</a:t>
            </a:r>
            <a:r>
              <a:rPr lang="en-US" sz="1200" i="1" dirty="0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: new solution after perturbation</a:t>
            </a:r>
          </a:p>
          <a:p>
            <a:pPr lvl="8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1200" i="1" dirty="0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T: current temperature </a:t>
            </a:r>
          </a:p>
          <a:p>
            <a:pPr lvl="8"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1200" i="1" dirty="0" smtClean="0">
                <a:latin typeface="Cambria Math" pitchFamily="18" charset="0"/>
                <a:ea typeface="MS Mincho" pitchFamily="49" charset="-128"/>
                <a:sym typeface="Symbol" pitchFamily="18" charset="2"/>
              </a:rPr>
              <a:t>r: random number between[0,1) from normal distr.</a:t>
            </a:r>
          </a:p>
          <a:p>
            <a:pPr algn="l">
              <a:lnSpc>
                <a:spcPct val="102000"/>
              </a:lnSpc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  <a:defRPr/>
            </a:pPr>
            <a:endParaRPr lang="en-US" dirty="0" smtClean="0">
              <a:sym typeface="Symbol" pitchFamily="18" charset="2"/>
            </a:endParaRPr>
          </a:p>
        </p:txBody>
      </p:sp>
      <p:graphicFrame>
        <p:nvGraphicFramePr>
          <p:cNvPr id="65543" name="Object 1"/>
          <p:cNvGraphicFramePr>
            <a:graphicFrameLocks noChangeAspect="1"/>
          </p:cNvGraphicFramePr>
          <p:nvPr/>
        </p:nvGraphicFramePr>
        <p:xfrm>
          <a:off x="6146800" y="3733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7338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88173" y="4725144"/>
            <a:ext cx="3032753" cy="49244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3D4DF6-B87E-446E-9873-AEBFE11E0AAE}" type="slidenum">
              <a:rPr lang="en-US" altLang="de-DE" sz="1000">
                <a:solidFill>
                  <a:srgbClr val="C0C0C0"/>
                </a:solidFill>
              </a:rPr>
              <a:pPr/>
              <a:t>64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3.5.3	Simulated Annealing – Algorithm</a:t>
            </a:r>
          </a:p>
        </p:txBody>
      </p:sp>
      <p:pic>
        <p:nvPicPr>
          <p:cNvPr id="66564" name="Picture 1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1350"/>
            <a:ext cx="53292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E01C38-4A8E-4907-BE2D-C9D5BADE19C2}" type="slidenum">
              <a:rPr lang="en-US" altLang="de-DE" sz="1000">
                <a:solidFill>
                  <a:srgbClr val="C0C0C0"/>
                </a:solidFill>
              </a:rPr>
              <a:pPr/>
              <a:t>65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7587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3.5.3	Simulated Annealing – Algorithm</a:t>
            </a:r>
          </a:p>
        </p:txBody>
      </p:sp>
      <p:sp>
        <p:nvSpPr>
          <p:cNvPr id="67588" name="Rectangle 85"/>
          <p:cNvSpPr>
            <a:spLocks noChangeArrowheads="1"/>
          </p:cNvSpPr>
          <p:nvPr/>
        </p:nvSpPr>
        <p:spPr bwMode="auto">
          <a:xfrm>
            <a:off x="611188" y="938213"/>
            <a:ext cx="8281987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Input:</a:t>
            </a:r>
            <a:r>
              <a:rPr lang="en-US" altLang="zh-CN" sz="1600">
                <a:ea typeface="宋体" panose="02010600030101010101" pitchFamily="2" charset="-122"/>
              </a:rPr>
              <a:t>     initial solution </a:t>
            </a:r>
            <a:r>
              <a:rPr lang="en-US" altLang="zh-CN" sz="1600" i="1">
                <a:ea typeface="宋体" panose="02010600030101010101" pitchFamily="2" charset="-122"/>
              </a:rPr>
              <a:t>init_sol</a:t>
            </a:r>
            <a:endParaRPr lang="en-US" altLang="zh-CN" sz="1600">
              <a:ea typeface="宋体" panose="02010600030101010101" pitchFamily="2" charset="-122"/>
            </a:endParaRPr>
          </a:p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Output:</a:t>
            </a:r>
            <a:r>
              <a:rPr lang="en-US" altLang="zh-CN" sz="1600">
                <a:ea typeface="宋体" panose="02010600030101010101" pitchFamily="2" charset="-122"/>
              </a:rPr>
              <a:t>  optimized new solution </a:t>
            </a:r>
            <a:r>
              <a:rPr lang="en-US" altLang="zh-CN" sz="1600" i="1">
                <a:ea typeface="宋体" panose="02010600030101010101" pitchFamily="2" charset="-122"/>
              </a:rPr>
              <a:t>curr_sol</a:t>
            </a:r>
            <a:br>
              <a:rPr lang="en-US" altLang="zh-CN" sz="1600" i="1">
                <a:ea typeface="宋体" panose="02010600030101010101" pitchFamily="2" charset="-122"/>
              </a:rPr>
            </a:br>
            <a:endParaRPr lang="en-US" altLang="zh-CN" sz="1600">
              <a:ea typeface="宋体" panose="02010600030101010101" pitchFamily="2" charset="-122"/>
            </a:endParaRPr>
          </a:p>
          <a:p>
            <a:pPr algn="l">
              <a:lnSpc>
                <a:spcPct val="95000"/>
              </a:lnSpc>
            </a:pPr>
            <a:r>
              <a:rPr lang="en-US" altLang="zh-CN" sz="1600" i="1">
                <a:ea typeface="宋体" panose="02010600030101010101" pitchFamily="2" charset="-122"/>
              </a:rPr>
              <a:t>T</a:t>
            </a:r>
            <a:r>
              <a:rPr lang="en-US" altLang="zh-CN" sz="1600">
                <a:ea typeface="宋体" panose="02010600030101010101" pitchFamily="2" charset="-122"/>
              </a:rPr>
              <a:t> = </a:t>
            </a:r>
            <a:r>
              <a:rPr lang="en-US" altLang="zh-CN" sz="1600" i="1">
                <a:ea typeface="宋体" panose="02010600030101010101" pitchFamily="2" charset="-122"/>
              </a:rPr>
              <a:t>T</a:t>
            </a:r>
            <a:r>
              <a:rPr lang="en-US" altLang="zh-CN" sz="1600" baseline="-25000">
                <a:ea typeface="宋体" panose="02010600030101010101" pitchFamily="2" charset="-122"/>
              </a:rPr>
              <a:t>0</a:t>
            </a:r>
            <a:r>
              <a:rPr lang="en-US" altLang="zh-CN" sz="1600">
                <a:ea typeface="宋体" panose="02010600030101010101" pitchFamily="2" charset="-122"/>
              </a:rPr>
              <a:t>					// initialization</a:t>
            </a:r>
          </a:p>
          <a:p>
            <a:pPr algn="l">
              <a:lnSpc>
                <a:spcPct val="95000"/>
              </a:lnSpc>
            </a:pPr>
            <a:r>
              <a:rPr lang="en-US" altLang="zh-CN" sz="1600" i="1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 = 0</a:t>
            </a:r>
          </a:p>
          <a:p>
            <a:pPr algn="l">
              <a:lnSpc>
                <a:spcPct val="95000"/>
              </a:lnSpc>
            </a:pPr>
            <a:r>
              <a:rPr lang="en-US" altLang="zh-CN" sz="1600" i="1">
                <a:ea typeface="宋体" panose="02010600030101010101" pitchFamily="2" charset="-122"/>
              </a:rPr>
              <a:t>curr_sol</a:t>
            </a:r>
            <a:r>
              <a:rPr lang="en-US" altLang="zh-CN" sz="1600">
                <a:ea typeface="宋体" panose="02010600030101010101" pitchFamily="2" charset="-122"/>
              </a:rPr>
              <a:t> = </a:t>
            </a:r>
            <a:r>
              <a:rPr lang="en-US" altLang="zh-CN" sz="1600" i="1">
                <a:ea typeface="宋体" panose="02010600030101010101" pitchFamily="2" charset="-122"/>
              </a:rPr>
              <a:t>init_sol</a:t>
            </a:r>
            <a:endParaRPr lang="en-US" altLang="zh-CN" sz="1600">
              <a:ea typeface="宋体" panose="02010600030101010101" pitchFamily="2" charset="-122"/>
            </a:endParaRPr>
          </a:p>
          <a:p>
            <a:pPr algn="l">
              <a:lnSpc>
                <a:spcPct val="95000"/>
              </a:lnSpc>
            </a:pPr>
            <a:r>
              <a:rPr lang="en-US" altLang="zh-CN" sz="1600" i="1">
                <a:ea typeface="宋体" panose="02010600030101010101" pitchFamily="2" charset="-122"/>
              </a:rPr>
              <a:t>curr_cost</a:t>
            </a:r>
            <a:r>
              <a:rPr lang="en-US" altLang="zh-CN" sz="1600">
                <a:ea typeface="宋体" panose="02010600030101010101" pitchFamily="2" charset="-122"/>
              </a:rPr>
              <a:t> = COST(</a:t>
            </a:r>
            <a:r>
              <a:rPr lang="en-US" altLang="zh-CN" sz="1600" i="1">
                <a:ea typeface="宋体" panose="02010600030101010101" pitchFamily="2" charset="-122"/>
              </a:rPr>
              <a:t>curr_sol</a:t>
            </a:r>
            <a:r>
              <a:rPr lang="en-US" altLang="zh-CN" sz="1600">
                <a:ea typeface="宋体" panose="02010600030101010101" pitchFamily="2" charset="-122"/>
              </a:rPr>
              <a:t>)</a:t>
            </a:r>
          </a:p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while</a:t>
            </a:r>
            <a:r>
              <a:rPr lang="en-US" altLang="zh-CN" sz="1600">
                <a:ea typeface="宋体" panose="02010600030101010101" pitchFamily="2" charset="-122"/>
              </a:rPr>
              <a:t> (</a:t>
            </a:r>
            <a:r>
              <a:rPr lang="en-US" altLang="zh-CN" sz="1600" i="1">
                <a:ea typeface="宋体" panose="02010600030101010101" pitchFamily="2" charset="-122"/>
              </a:rPr>
              <a:t>T</a:t>
            </a:r>
            <a:r>
              <a:rPr lang="en-US" altLang="zh-CN" sz="1600">
                <a:ea typeface="宋体" panose="02010600030101010101" pitchFamily="2" charset="-122"/>
              </a:rPr>
              <a:t> &gt; </a:t>
            </a:r>
            <a:r>
              <a:rPr lang="en-US" altLang="zh-CN" sz="1600" i="1">
                <a:ea typeface="宋体" panose="02010600030101010101" pitchFamily="2" charset="-122"/>
              </a:rPr>
              <a:t>T</a:t>
            </a:r>
            <a:r>
              <a:rPr lang="en-US" altLang="zh-CN" sz="1600" i="1" baseline="-25000">
                <a:ea typeface="宋体" panose="02010600030101010101" pitchFamily="2" charset="-122"/>
              </a:rPr>
              <a:t>min</a:t>
            </a:r>
            <a:r>
              <a:rPr lang="en-US" altLang="zh-CN" sz="1600">
                <a:ea typeface="宋体" panose="02010600030101010101" pitchFamily="2" charset="-122"/>
              </a:rPr>
              <a:t>)</a:t>
            </a:r>
          </a:p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    while</a:t>
            </a:r>
            <a:r>
              <a:rPr lang="en-US" altLang="zh-CN" sz="1600">
                <a:ea typeface="宋体" panose="02010600030101010101" pitchFamily="2" charset="-122"/>
              </a:rPr>
              <a:t> (stopping criterion is not met)</a:t>
            </a:r>
          </a:p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    	</a:t>
            </a:r>
            <a:r>
              <a:rPr lang="en-US" altLang="zh-CN" sz="1600" i="1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 = </a:t>
            </a:r>
            <a:r>
              <a:rPr lang="en-US" altLang="zh-CN" sz="1600" i="1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 + 1</a:t>
            </a:r>
          </a:p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    	</a:t>
            </a:r>
            <a:r>
              <a:rPr lang="en-US" altLang="zh-CN" sz="1600">
                <a:ea typeface="宋体" panose="02010600030101010101" pitchFamily="2" charset="-122"/>
              </a:rPr>
              <a:t>(</a:t>
            </a:r>
            <a:r>
              <a:rPr lang="en-US" altLang="zh-CN" sz="1600" i="1">
                <a:ea typeface="宋体" panose="02010600030101010101" pitchFamily="2" charset="-122"/>
              </a:rPr>
              <a:t>a</a:t>
            </a:r>
            <a:r>
              <a:rPr lang="en-US" altLang="zh-CN" sz="1600" i="1" baseline="-25000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  <a:r>
              <a:rPr lang="en-US" altLang="zh-CN" sz="1600" i="1">
                <a:ea typeface="宋体" panose="02010600030101010101" pitchFamily="2" charset="-122"/>
              </a:rPr>
              <a:t>b</a:t>
            </a:r>
            <a:r>
              <a:rPr lang="en-US" altLang="zh-CN" sz="1600" i="1" baseline="-25000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) = SELECT_PAIR(</a:t>
            </a:r>
            <a:r>
              <a:rPr lang="en-US" altLang="zh-CN" sz="1600" i="1">
                <a:ea typeface="宋体" panose="02010600030101010101" pitchFamily="2" charset="-122"/>
              </a:rPr>
              <a:t>curr_sol</a:t>
            </a:r>
            <a:r>
              <a:rPr lang="en-US" altLang="zh-CN" sz="1600">
                <a:ea typeface="宋体" panose="02010600030101010101" pitchFamily="2" charset="-122"/>
              </a:rPr>
              <a:t>)		// select two objects to perturb</a:t>
            </a:r>
          </a:p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    	</a:t>
            </a:r>
            <a:r>
              <a:rPr lang="en-US" altLang="zh-CN" sz="1600" i="1">
                <a:ea typeface="宋体" panose="02010600030101010101" pitchFamily="2" charset="-122"/>
              </a:rPr>
              <a:t>trial_sol</a:t>
            </a:r>
            <a:r>
              <a:rPr lang="en-US" altLang="zh-CN" sz="1600">
                <a:ea typeface="宋体" panose="02010600030101010101" pitchFamily="2" charset="-122"/>
              </a:rPr>
              <a:t> = TRY_MOVE(</a:t>
            </a:r>
            <a:r>
              <a:rPr lang="en-US" altLang="zh-CN" sz="1600" i="1">
                <a:ea typeface="宋体" panose="02010600030101010101" pitchFamily="2" charset="-122"/>
              </a:rPr>
              <a:t>a</a:t>
            </a:r>
            <a:r>
              <a:rPr lang="en-US" altLang="zh-CN" sz="1600" i="1" baseline="-25000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,</a:t>
            </a:r>
            <a:r>
              <a:rPr lang="en-US" altLang="zh-CN" sz="1600" i="1">
                <a:ea typeface="宋体" panose="02010600030101010101" pitchFamily="2" charset="-122"/>
              </a:rPr>
              <a:t>b</a:t>
            </a:r>
            <a:r>
              <a:rPr lang="en-US" altLang="zh-CN" sz="1600" i="1" baseline="-25000">
                <a:ea typeface="宋体" panose="02010600030101010101" pitchFamily="2" charset="-122"/>
              </a:rPr>
              <a:t>i</a:t>
            </a:r>
            <a:r>
              <a:rPr lang="en-US" altLang="zh-CN" sz="1600">
                <a:ea typeface="宋体" panose="02010600030101010101" pitchFamily="2" charset="-122"/>
              </a:rPr>
              <a:t>)		// try small local change</a:t>
            </a:r>
          </a:p>
          <a:p>
            <a:pPr algn="l">
              <a:lnSpc>
                <a:spcPct val="95000"/>
              </a:lnSpc>
            </a:pPr>
            <a:r>
              <a:rPr lang="en-US" altLang="zh-CN" sz="1600" b="1">
                <a:ea typeface="宋体" panose="02010600030101010101" pitchFamily="2" charset="-122"/>
              </a:rPr>
              <a:t>   	</a:t>
            </a:r>
            <a:r>
              <a:rPr lang="en-US" altLang="zh-CN" sz="1600" i="1">
                <a:ea typeface="宋体" panose="02010600030101010101" pitchFamily="2" charset="-122"/>
              </a:rPr>
              <a:t>trial_cost</a:t>
            </a:r>
            <a:r>
              <a:rPr lang="en-US" altLang="zh-CN" sz="1600">
                <a:ea typeface="宋体" panose="02010600030101010101" pitchFamily="2" charset="-122"/>
              </a:rPr>
              <a:t> = COST(</a:t>
            </a:r>
            <a:r>
              <a:rPr lang="en-US" altLang="zh-CN" sz="1600" i="1">
                <a:ea typeface="宋体" panose="02010600030101010101" pitchFamily="2" charset="-122"/>
              </a:rPr>
              <a:t>trial_sol</a:t>
            </a:r>
            <a:r>
              <a:rPr lang="en-US" altLang="zh-CN" sz="1600">
                <a:ea typeface="宋体" panose="02010600030101010101" pitchFamily="2" charset="-122"/>
              </a:rPr>
              <a:t>)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</a:rPr>
              <a:t>    	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1600" i="1">
                <a:ea typeface="宋体" panose="02010600030101010101" pitchFamily="2" charset="-122"/>
              </a:rPr>
              <a:t>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trial_cost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–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curr_cost</a:t>
            </a:r>
            <a:endParaRPr lang="en-US" altLang="zh-CN" sz="1600">
              <a:ea typeface="宋体" panose="02010600030101010101" pitchFamily="2" charset="-122"/>
              <a:sym typeface="Symbol" panose="05050102010706020507" pitchFamily="18" charset="2"/>
            </a:endParaRP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	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if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(</a:t>
            </a:r>
            <a:r>
              <a:rPr lang="en-US" altLang="zh-CN" sz="1600" i="1">
                <a:ea typeface="宋体" panose="02010600030101010101" pitchFamily="2" charset="-122"/>
              </a:rPr>
              <a:t>cost 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&lt; 0)				// if there is improvement,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  	  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curr_cost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trial_cost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		//  update the cost and 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    	  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curr_sol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MOVE(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		//  execute the move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	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else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							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  	  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RANDOM(0,1)		// random number [0,1]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   	    </a:t>
            </a:r>
            <a:r>
              <a:rPr lang="en-US" altLang="zh-CN" sz="1600" b="1">
                <a:ea typeface="宋体" panose="02010600030101010101" pitchFamily="2" charset="-122"/>
                <a:sym typeface="Symbol" panose="05050102010706020507" pitchFamily="18" charset="2"/>
              </a:rPr>
              <a:t>if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r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&lt;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e </a:t>
            </a:r>
            <a:r>
              <a:rPr lang="en-US" altLang="zh-CN" sz="1600" baseline="30000">
                <a:ea typeface="宋体" panose="02010600030101010101" pitchFamily="2" charset="-122"/>
                <a:sym typeface="Symbol" panose="05050102010706020507" pitchFamily="18" charset="2"/>
              </a:rPr>
              <a:t>–Δ</a:t>
            </a:r>
            <a:r>
              <a:rPr lang="en-US" altLang="zh-CN" sz="1600" i="1" baseline="30000">
                <a:ea typeface="宋体" panose="02010600030101010101" pitchFamily="2" charset="-122"/>
                <a:sym typeface="Symbol" panose="05050102010706020507" pitchFamily="18" charset="2"/>
              </a:rPr>
              <a:t>cost</a:t>
            </a:r>
            <a:r>
              <a:rPr lang="en-US" altLang="zh-CN" sz="1600" baseline="30000">
                <a:ea typeface="宋体" panose="02010600030101010101" pitchFamily="2" charset="-122"/>
                <a:sym typeface="Symbol" panose="05050102010706020507" pitchFamily="18" charset="2"/>
              </a:rPr>
              <a:t>/</a:t>
            </a:r>
            <a:r>
              <a:rPr lang="en-US" altLang="zh-CN" sz="1600" i="1" baseline="30000">
                <a:ea typeface="宋体" panose="02010600030101010101" pitchFamily="2" charset="-122"/>
                <a:sym typeface="Symbol" panose="05050102010706020507" pitchFamily="18" charset="2"/>
              </a:rPr>
              <a:t>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			// if it meets threshold,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    	        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curr_cost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trial_cost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		//   update the cost and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     	          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curr_sol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= MOVE(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a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en-US" altLang="zh-CN" sz="1600" i="1">
                <a:ea typeface="宋体" panose="02010600030101010101" pitchFamily="2" charset="-122"/>
                <a:sym typeface="Symbol" panose="05050102010706020507" pitchFamily="18" charset="2"/>
              </a:rPr>
              <a:t>b</a:t>
            </a:r>
            <a:r>
              <a:rPr lang="en-US" altLang="zh-CN" sz="1600" i="1" baseline="-25000">
                <a:ea typeface="宋体" panose="02010600030101010101" pitchFamily="2" charset="-122"/>
                <a:sym typeface="Symbol" panose="05050102010706020507" pitchFamily="18" charset="2"/>
              </a:rPr>
              <a:t>i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)		//   execute the move</a:t>
            </a:r>
          </a:p>
          <a:p>
            <a:pPr algn="l">
              <a:lnSpc>
                <a:spcPct val="95000"/>
              </a:lnSpc>
            </a:pP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     </a:t>
            </a:r>
            <a:r>
              <a:rPr lang="fr-FR" altLang="de-DE" sz="1600" i="1">
                <a:sym typeface="Symbol" panose="05050102010706020507" pitchFamily="18" charset="2"/>
              </a:rPr>
              <a:t>T</a:t>
            </a:r>
            <a:r>
              <a:rPr lang="fr-FR" altLang="de-DE" sz="1600">
                <a:sym typeface="Symbol" panose="05050102010706020507" pitchFamily="18" charset="2"/>
              </a:rPr>
              <a:t> = 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α</a:t>
            </a:r>
            <a:r>
              <a:rPr lang="fr-FR" altLang="de-DE" sz="1600">
                <a:sym typeface="Symbol" panose="05050102010706020507" pitchFamily="18" charset="2"/>
              </a:rPr>
              <a:t> ∙ </a:t>
            </a:r>
            <a:r>
              <a:rPr lang="fr-FR" altLang="de-DE" sz="1600" i="1">
                <a:sym typeface="Symbol" panose="05050102010706020507" pitchFamily="18" charset="2"/>
              </a:rPr>
              <a:t>T</a:t>
            </a:r>
            <a:r>
              <a:rPr lang="fr-FR" altLang="de-DE" sz="1600">
                <a:sym typeface="Symbol" panose="05050102010706020507" pitchFamily="18" charset="2"/>
              </a:rPr>
              <a:t>				// 0 &lt; 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α</a:t>
            </a:r>
            <a:r>
              <a:rPr lang="fr-FR" altLang="de-DE" sz="1600" i="1">
                <a:sym typeface="Symbol" panose="05050102010706020507" pitchFamily="18" charset="2"/>
              </a:rPr>
              <a:t> </a:t>
            </a:r>
            <a:r>
              <a:rPr lang="fr-FR" altLang="de-DE" sz="1600">
                <a:sym typeface="Symbol" panose="05050102010706020507" pitchFamily="18" charset="2"/>
              </a:rPr>
              <a:t>&lt; 1, </a:t>
            </a:r>
            <a:r>
              <a:rPr lang="fr-FR" altLang="de-DE" sz="1600" i="1">
                <a:sym typeface="Symbol" panose="05050102010706020507" pitchFamily="18" charset="2"/>
              </a:rPr>
              <a:t>T</a:t>
            </a:r>
            <a:r>
              <a:rPr lang="fr-FR" altLang="de-DE" sz="1600">
                <a:sym typeface="Symbol" panose="05050102010706020507" pitchFamily="18" charset="2"/>
              </a:rPr>
              <a:t> </a:t>
            </a:r>
            <a:r>
              <a:rPr lang="en-US" altLang="zh-CN" sz="1600">
                <a:ea typeface="宋体" panose="02010600030101010101" pitchFamily="2" charset="-122"/>
                <a:sym typeface="Symbol" panose="05050102010706020507" pitchFamily="18" charset="2"/>
              </a:rPr>
              <a:t>reduction </a:t>
            </a:r>
          </a:p>
        </p:txBody>
      </p:sp>
      <p:sp>
        <p:nvSpPr>
          <p:cNvPr id="6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62E1F-EBF9-4951-B7FB-054FE92EC82A}" type="slidenum">
              <a:rPr lang="en-US" altLang="de-DE" sz="1000">
                <a:solidFill>
                  <a:srgbClr val="C0C0C0"/>
                </a:solidFill>
              </a:rPr>
              <a:pPr/>
              <a:t>66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052513"/>
            <a:ext cx="8193087" cy="49688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3.1 	Introduction to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3.2 	Optimization Goals in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3.3 	Terminology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3.4	Floorplan Representations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3.4.1  Floorplan to a Constraint-Graph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3.4.2  Floorplan to a Sequence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3.4.3  Sequence Pair to a Floorplan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3.5 	Floorplanning Algorithms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3.5.1  Floorplan Sizing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3.5.2  Cluster Growth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3.5.3  Simulated Annealing	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3.5.4  Integrated Floorplanning Algorithms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3.6 	Pin Assignment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3.7 	Power and Ground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3.7.1  Design of a Power-Ground Distribution Network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3.7.2  Planar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3.7.3  Mesh Routing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endParaRPr lang="en-US" altLang="zh-CN" smtClean="0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68613" name="Line 4"/>
          <p:cNvSpPr>
            <a:spLocks noChangeShapeType="1"/>
          </p:cNvSpPr>
          <p:nvPr/>
        </p:nvSpPr>
        <p:spPr bwMode="auto">
          <a:xfrm>
            <a:off x="249238" y="5013325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9A89CB-5211-41E3-9E4F-2F2E1DE36229}" type="slidenum">
              <a:rPr lang="en-US" altLang="de-DE" sz="1000">
                <a:solidFill>
                  <a:srgbClr val="C0C0C0"/>
                </a:solidFill>
              </a:rPr>
              <a:pPr/>
              <a:t>67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687388" y="1557338"/>
            <a:ext cx="82057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CC0000"/>
              </a:buClr>
              <a:buFont typeface="Symbol" panose="05050102010706020507" pitchFamily="18" charset="2"/>
              <a:buNone/>
            </a:pP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During pin assignment, all nets (signals) are assigned to unique pin locations </a:t>
            </a:r>
            <a:b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>
                <a:ea typeface="宋体" panose="02010600030101010101" pitchFamily="2" charset="-122"/>
                <a:sym typeface="Symbol" panose="05050102010706020507" pitchFamily="18" charset="2"/>
              </a:rPr>
              <a:t>such that the overall design performance is optimized. </a:t>
            </a:r>
          </a:p>
        </p:txBody>
      </p:sp>
      <p:sp>
        <p:nvSpPr>
          <p:cNvPr id="69637" name="AutoShape 6"/>
          <p:cNvSpPr>
            <a:spLocks noChangeArrowheads="1"/>
          </p:cNvSpPr>
          <p:nvPr/>
        </p:nvSpPr>
        <p:spPr bwMode="auto">
          <a:xfrm rot="-5400000">
            <a:off x="4404519" y="3286919"/>
            <a:ext cx="515938" cy="1066800"/>
          </a:xfrm>
          <a:prstGeom prst="downArrow">
            <a:avLst>
              <a:gd name="adj1" fmla="val 50000"/>
              <a:gd name="adj2" fmla="val 51692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69638" name="Object 7"/>
          <p:cNvGraphicFramePr>
            <a:graphicFrameLocks noChangeAspect="1"/>
          </p:cNvGraphicFramePr>
          <p:nvPr/>
        </p:nvGraphicFramePr>
        <p:xfrm>
          <a:off x="812800" y="2727325"/>
          <a:ext cx="3316288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Photo Editor-Foto" r:id="rId4" imgW="6190476" imgH="4600000" progId="MSPhotoEd.3">
                  <p:embed/>
                </p:oleObj>
              </mc:Choice>
              <mc:Fallback>
                <p:oleObj name="Photo Editor-Foto" r:id="rId4" imgW="6190476" imgH="46000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727325"/>
                        <a:ext cx="3316288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639" name="Picture 8" descr="nvidiacut_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2730500"/>
            <a:ext cx="33162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3937000" y="3021013"/>
            <a:ext cx="1389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Pin Assignment</a:t>
            </a: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2465388" y="4946650"/>
            <a:ext cx="9064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90 Pins</a:t>
            </a:r>
          </a:p>
        </p:txBody>
      </p:sp>
      <p:sp>
        <p:nvSpPr>
          <p:cNvPr id="69642" name="Text Box 11"/>
          <p:cNvSpPr txBox="1">
            <a:spLocks noChangeArrowheads="1"/>
          </p:cNvSpPr>
          <p:nvPr/>
        </p:nvSpPr>
        <p:spPr bwMode="auto">
          <a:xfrm>
            <a:off x="6935788" y="4946650"/>
            <a:ext cx="9064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90 Pins</a:t>
            </a:r>
          </a:p>
        </p:txBody>
      </p:sp>
      <p:sp>
        <p:nvSpPr>
          <p:cNvPr id="69643" name="Text Box 12"/>
          <p:cNvSpPr txBox="1">
            <a:spLocks noChangeArrowheads="1"/>
          </p:cNvSpPr>
          <p:nvPr/>
        </p:nvSpPr>
        <p:spPr bwMode="auto">
          <a:xfrm>
            <a:off x="4975225" y="4032250"/>
            <a:ext cx="18081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90 Connections</a:t>
            </a:r>
          </a:p>
        </p:txBody>
      </p:sp>
      <p:sp>
        <p:nvSpPr>
          <p:cNvPr id="69644" name="Text Box 13"/>
          <p:cNvSpPr txBox="1">
            <a:spLocks noChangeArrowheads="1"/>
          </p:cNvSpPr>
          <p:nvPr/>
        </p:nvSpPr>
        <p:spPr bwMode="auto">
          <a:xfrm>
            <a:off x="2454275" y="3498850"/>
            <a:ext cx="9064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90 Pins</a:t>
            </a:r>
          </a:p>
        </p:txBody>
      </p:sp>
      <p:sp>
        <p:nvSpPr>
          <p:cNvPr id="69645" name="Text Box 14"/>
          <p:cNvSpPr txBox="1">
            <a:spLocks noChangeArrowheads="1"/>
          </p:cNvSpPr>
          <p:nvPr/>
        </p:nvSpPr>
        <p:spPr bwMode="auto">
          <a:xfrm>
            <a:off x="6934200" y="3498850"/>
            <a:ext cx="90646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  <a:cs typeface="Arial" panose="020B0604020202020204" pitchFamily="34" charset="0"/>
              </a:rPr>
              <a:t>90 Pins</a:t>
            </a:r>
          </a:p>
        </p:txBody>
      </p:sp>
      <p:sp>
        <p:nvSpPr>
          <p:cNvPr id="15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4776D7-113C-4C75-8F5A-55679BC28341}" type="slidenum">
              <a:rPr lang="en-US" altLang="de-DE" sz="1000">
                <a:solidFill>
                  <a:srgbClr val="C0C0C0"/>
                </a:solidFill>
              </a:rPr>
              <a:pPr/>
              <a:t>68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822325" y="1598613"/>
            <a:ext cx="3519488" cy="32131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  <p:sp>
        <p:nvSpPr>
          <p:cNvPr id="70661" name="AutoShape 6"/>
          <p:cNvSpPr>
            <a:spLocks noChangeArrowheads="1"/>
          </p:cNvSpPr>
          <p:nvPr/>
        </p:nvSpPr>
        <p:spPr bwMode="auto">
          <a:xfrm>
            <a:off x="2895600" y="3316288"/>
            <a:ext cx="122238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2" name="AutoShape 7"/>
          <p:cNvSpPr>
            <a:spLocks noChangeArrowheads="1"/>
          </p:cNvSpPr>
          <p:nvPr/>
        </p:nvSpPr>
        <p:spPr bwMode="auto">
          <a:xfrm>
            <a:off x="2895600" y="3590925"/>
            <a:ext cx="122238" cy="122238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3" name="AutoShape 8"/>
          <p:cNvSpPr>
            <a:spLocks noChangeArrowheads="1"/>
          </p:cNvSpPr>
          <p:nvPr/>
        </p:nvSpPr>
        <p:spPr bwMode="auto">
          <a:xfrm>
            <a:off x="2895600" y="3863975"/>
            <a:ext cx="122238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4" name="AutoShape 9"/>
          <p:cNvSpPr>
            <a:spLocks noChangeArrowheads="1"/>
          </p:cNvSpPr>
          <p:nvPr/>
        </p:nvSpPr>
        <p:spPr bwMode="auto">
          <a:xfrm>
            <a:off x="2247900" y="3316288"/>
            <a:ext cx="123825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5" name="AutoShape 10"/>
          <p:cNvSpPr>
            <a:spLocks noChangeArrowheads="1"/>
          </p:cNvSpPr>
          <p:nvPr/>
        </p:nvSpPr>
        <p:spPr bwMode="auto">
          <a:xfrm>
            <a:off x="2247900" y="3590925"/>
            <a:ext cx="123825" cy="122238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2247900" y="3863975"/>
            <a:ext cx="123825" cy="12065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7" name="AutoShape 12"/>
          <p:cNvSpPr>
            <a:spLocks noChangeArrowheads="1"/>
          </p:cNvSpPr>
          <p:nvPr/>
        </p:nvSpPr>
        <p:spPr bwMode="auto">
          <a:xfrm>
            <a:off x="3619500" y="3590925"/>
            <a:ext cx="123825" cy="12223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8" name="AutoShape 13"/>
          <p:cNvSpPr>
            <a:spLocks noChangeArrowheads="1"/>
          </p:cNvSpPr>
          <p:nvPr/>
        </p:nvSpPr>
        <p:spPr bwMode="auto">
          <a:xfrm>
            <a:off x="2908300" y="2493963"/>
            <a:ext cx="123825" cy="123825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69" name="AutoShape 14"/>
          <p:cNvSpPr>
            <a:spLocks noChangeArrowheads="1"/>
          </p:cNvSpPr>
          <p:nvPr/>
        </p:nvSpPr>
        <p:spPr bwMode="auto">
          <a:xfrm>
            <a:off x="4073525" y="4194175"/>
            <a:ext cx="122238" cy="12223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70" name="AutoShape 15"/>
          <p:cNvSpPr>
            <a:spLocks noChangeArrowheads="1"/>
          </p:cNvSpPr>
          <p:nvPr/>
        </p:nvSpPr>
        <p:spPr bwMode="auto">
          <a:xfrm>
            <a:off x="1778000" y="4452938"/>
            <a:ext cx="120650" cy="12223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71" name="AutoShape 16"/>
          <p:cNvSpPr>
            <a:spLocks noChangeArrowheads="1"/>
          </p:cNvSpPr>
          <p:nvPr/>
        </p:nvSpPr>
        <p:spPr bwMode="auto">
          <a:xfrm>
            <a:off x="1397000" y="4262438"/>
            <a:ext cx="122238" cy="12223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72" name="AutoShape 17"/>
          <p:cNvSpPr>
            <a:spLocks noChangeArrowheads="1"/>
          </p:cNvSpPr>
          <p:nvPr/>
        </p:nvSpPr>
        <p:spPr bwMode="auto">
          <a:xfrm>
            <a:off x="914400" y="3087688"/>
            <a:ext cx="122238" cy="12223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73" name="Rectangle 18"/>
          <p:cNvSpPr>
            <a:spLocks noChangeArrowheads="1"/>
          </p:cNvSpPr>
          <p:nvPr/>
        </p:nvSpPr>
        <p:spPr bwMode="auto">
          <a:xfrm>
            <a:off x="2382838" y="3284538"/>
            <a:ext cx="501650" cy="763587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674" name="Text Box 31"/>
          <p:cNvSpPr txBox="1">
            <a:spLocks noChangeArrowheads="1"/>
          </p:cNvSpPr>
          <p:nvPr/>
        </p:nvSpPr>
        <p:spPr bwMode="auto">
          <a:xfrm>
            <a:off x="817563" y="1682750"/>
            <a:ext cx="25304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350"/>
              </a:lnSpc>
            </a:pPr>
            <a:r>
              <a:rPr lang="de-DE" altLang="de-DE"/>
              <a:t>Given: Two sets of pins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725029" name="Group 37"/>
          <p:cNvGrpSpPr>
            <a:grpSpLocks/>
          </p:cNvGrpSpPr>
          <p:nvPr/>
        </p:nvGrpSpPr>
        <p:grpSpPr bwMode="auto">
          <a:xfrm>
            <a:off x="4573588" y="1682750"/>
            <a:ext cx="3930650" cy="2908300"/>
            <a:chOff x="2881" y="1060"/>
            <a:chExt cx="2476" cy="1832"/>
          </a:xfrm>
        </p:grpSpPr>
        <p:sp>
          <p:nvSpPr>
            <p:cNvPr id="70677" name="AutoShape 5"/>
            <p:cNvSpPr>
              <a:spLocks noChangeArrowheads="1"/>
            </p:cNvSpPr>
            <p:nvPr/>
          </p:nvSpPr>
          <p:spPr bwMode="auto">
            <a:xfrm>
              <a:off x="3769" y="1691"/>
              <a:ext cx="1200" cy="1201"/>
            </a:xfrm>
            <a:custGeom>
              <a:avLst/>
              <a:gdLst>
                <a:gd name="T0" fmla="*/ 600 w 21600"/>
                <a:gd name="T1" fmla="*/ 0 h 21600"/>
                <a:gd name="T2" fmla="*/ 176 w 21600"/>
                <a:gd name="T3" fmla="*/ 176 h 21600"/>
                <a:gd name="T4" fmla="*/ 0 w 21600"/>
                <a:gd name="T5" fmla="*/ 601 h 21600"/>
                <a:gd name="T6" fmla="*/ 176 w 21600"/>
                <a:gd name="T7" fmla="*/ 1025 h 21600"/>
                <a:gd name="T8" fmla="*/ 600 w 21600"/>
                <a:gd name="T9" fmla="*/ 1201 h 21600"/>
                <a:gd name="T10" fmla="*/ 1024 w 21600"/>
                <a:gd name="T11" fmla="*/ 1025 h 21600"/>
                <a:gd name="T12" fmla="*/ 1200 w 21600"/>
                <a:gd name="T13" fmla="*/ 601 h 21600"/>
                <a:gd name="T14" fmla="*/ 1024 w 21600"/>
                <a:gd name="T15" fmla="*/ 1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5 h 21600"/>
                <a:gd name="T26" fmla="*/ 18432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549" y="10800"/>
                  </a:moveTo>
                  <a:cubicBezTo>
                    <a:pt x="7549" y="12595"/>
                    <a:pt x="9005" y="14051"/>
                    <a:pt x="10800" y="14051"/>
                  </a:cubicBezTo>
                  <a:cubicBezTo>
                    <a:pt x="12595" y="14051"/>
                    <a:pt x="14051" y="12595"/>
                    <a:pt x="14051" y="10800"/>
                  </a:cubicBezTo>
                  <a:cubicBezTo>
                    <a:pt x="14051" y="9005"/>
                    <a:pt x="12595" y="7549"/>
                    <a:pt x="10800" y="7549"/>
                  </a:cubicBezTo>
                  <a:cubicBezTo>
                    <a:pt x="9005" y="7549"/>
                    <a:pt x="7549" y="9005"/>
                    <a:pt x="7549" y="10800"/>
                  </a:cubicBezTo>
                  <a:close/>
                </a:path>
              </a:pathLst>
            </a:cu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678" name="AutoShape 19"/>
            <p:cNvSpPr>
              <a:spLocks noChangeArrowheads="1"/>
            </p:cNvSpPr>
            <p:nvPr/>
          </p:nvSpPr>
          <p:spPr bwMode="auto">
            <a:xfrm>
              <a:off x="4537" y="2089"/>
              <a:ext cx="78" cy="76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79" name="AutoShape 20"/>
            <p:cNvSpPr>
              <a:spLocks noChangeArrowheads="1"/>
            </p:cNvSpPr>
            <p:nvPr/>
          </p:nvSpPr>
          <p:spPr bwMode="auto">
            <a:xfrm>
              <a:off x="4537" y="2262"/>
              <a:ext cx="78" cy="77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0" name="AutoShape 21"/>
            <p:cNvSpPr>
              <a:spLocks noChangeArrowheads="1"/>
            </p:cNvSpPr>
            <p:nvPr/>
          </p:nvSpPr>
          <p:spPr bwMode="auto">
            <a:xfrm>
              <a:off x="4537" y="2434"/>
              <a:ext cx="78" cy="76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1" name="AutoShape 22"/>
            <p:cNvSpPr>
              <a:spLocks noChangeArrowheads="1"/>
            </p:cNvSpPr>
            <p:nvPr/>
          </p:nvSpPr>
          <p:spPr bwMode="auto">
            <a:xfrm>
              <a:off x="4130" y="2089"/>
              <a:ext cx="77" cy="76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2" name="AutoShape 23"/>
            <p:cNvSpPr>
              <a:spLocks noChangeArrowheads="1"/>
            </p:cNvSpPr>
            <p:nvPr/>
          </p:nvSpPr>
          <p:spPr bwMode="auto">
            <a:xfrm>
              <a:off x="4130" y="2262"/>
              <a:ext cx="77" cy="77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3" name="AutoShape 24"/>
            <p:cNvSpPr>
              <a:spLocks noChangeArrowheads="1"/>
            </p:cNvSpPr>
            <p:nvPr/>
          </p:nvSpPr>
          <p:spPr bwMode="auto">
            <a:xfrm>
              <a:off x="4130" y="2434"/>
              <a:ext cx="77" cy="76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4" name="AutoShape 25"/>
            <p:cNvSpPr>
              <a:spLocks noChangeArrowheads="1"/>
            </p:cNvSpPr>
            <p:nvPr/>
          </p:nvSpPr>
          <p:spPr bwMode="auto">
            <a:xfrm>
              <a:off x="4994" y="2262"/>
              <a:ext cx="77" cy="77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5" name="AutoShape 26"/>
            <p:cNvSpPr>
              <a:spLocks noChangeArrowheads="1"/>
            </p:cNvSpPr>
            <p:nvPr/>
          </p:nvSpPr>
          <p:spPr bwMode="auto">
            <a:xfrm>
              <a:off x="4546" y="1571"/>
              <a:ext cx="77" cy="78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6" name="AutoShape 27"/>
            <p:cNvSpPr>
              <a:spLocks noChangeArrowheads="1"/>
            </p:cNvSpPr>
            <p:nvPr/>
          </p:nvSpPr>
          <p:spPr bwMode="auto">
            <a:xfrm>
              <a:off x="5279" y="2642"/>
              <a:ext cx="78" cy="77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7" name="AutoShape 28"/>
            <p:cNvSpPr>
              <a:spLocks noChangeArrowheads="1"/>
            </p:cNvSpPr>
            <p:nvPr/>
          </p:nvSpPr>
          <p:spPr bwMode="auto">
            <a:xfrm>
              <a:off x="3833" y="2805"/>
              <a:ext cx="77" cy="77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8" name="AutoShape 29"/>
            <p:cNvSpPr>
              <a:spLocks noChangeArrowheads="1"/>
            </p:cNvSpPr>
            <p:nvPr/>
          </p:nvSpPr>
          <p:spPr bwMode="auto">
            <a:xfrm>
              <a:off x="3593" y="2685"/>
              <a:ext cx="77" cy="77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89" name="AutoShape 30"/>
            <p:cNvSpPr>
              <a:spLocks noChangeArrowheads="1"/>
            </p:cNvSpPr>
            <p:nvPr/>
          </p:nvSpPr>
          <p:spPr bwMode="auto">
            <a:xfrm>
              <a:off x="3289" y="1945"/>
              <a:ext cx="77" cy="77"/>
            </a:xfrm>
            <a:prstGeom prst="flowChartConnector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90" name="AutoShape 32"/>
            <p:cNvSpPr>
              <a:spLocks noChangeArrowheads="1"/>
            </p:cNvSpPr>
            <p:nvPr/>
          </p:nvSpPr>
          <p:spPr bwMode="auto">
            <a:xfrm>
              <a:off x="2881" y="2016"/>
              <a:ext cx="287" cy="528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0691" name="Text Box 33"/>
            <p:cNvSpPr txBox="1">
              <a:spLocks noChangeArrowheads="1"/>
            </p:cNvSpPr>
            <p:nvPr/>
          </p:nvSpPr>
          <p:spPr bwMode="auto">
            <a:xfrm>
              <a:off x="3397" y="1060"/>
              <a:ext cx="166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1095" tIns="44941" rIns="89883" bIns="67945">
              <a:spAutoFit/>
            </a:bodyPr>
            <a:lstStyle>
              <a:lvl1pPr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8525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89852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350"/>
                </a:lnSpc>
              </a:pPr>
              <a:r>
                <a:rPr lang="de-DE" altLang="de-DE"/>
                <a:t>(1) Determine the circles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706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D601A6-78BB-4416-9C29-97CE3454590E}" type="slidenum">
              <a:rPr lang="en-US" altLang="de-DE" sz="1000">
                <a:solidFill>
                  <a:srgbClr val="C0C0C0"/>
                </a:solidFill>
              </a:rPr>
              <a:pPr/>
              <a:t>69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331913" y="1574800"/>
            <a:ext cx="258603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/>
              <a:t>(2) Determine the points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1684" name="AutoShape 5"/>
          <p:cNvSpPr>
            <a:spLocks noChangeArrowheads="1"/>
          </p:cNvSpPr>
          <p:nvPr/>
        </p:nvSpPr>
        <p:spPr bwMode="auto">
          <a:xfrm>
            <a:off x="1543050" y="2344738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685" name="AutoShape 6"/>
          <p:cNvSpPr>
            <a:spLocks noChangeArrowheads="1"/>
          </p:cNvSpPr>
          <p:nvPr/>
        </p:nvSpPr>
        <p:spPr bwMode="auto">
          <a:xfrm>
            <a:off x="2695575" y="29210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686" name="AutoShape 7"/>
          <p:cNvSpPr>
            <a:spLocks noChangeArrowheads="1"/>
          </p:cNvSpPr>
          <p:nvPr/>
        </p:nvSpPr>
        <p:spPr bwMode="auto">
          <a:xfrm>
            <a:off x="2695575" y="31797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687" name="AutoShape 8"/>
          <p:cNvSpPr>
            <a:spLocks noChangeArrowheads="1"/>
          </p:cNvSpPr>
          <p:nvPr/>
        </p:nvSpPr>
        <p:spPr bwMode="auto">
          <a:xfrm>
            <a:off x="2695575" y="34385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688" name="AutoShape 9"/>
          <p:cNvSpPr>
            <a:spLocks noChangeArrowheads="1"/>
          </p:cNvSpPr>
          <p:nvPr/>
        </p:nvSpPr>
        <p:spPr bwMode="auto">
          <a:xfrm>
            <a:off x="2084388" y="29210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689" name="AutoShape 10"/>
          <p:cNvSpPr>
            <a:spLocks noChangeArrowheads="1"/>
          </p:cNvSpPr>
          <p:nvPr/>
        </p:nvSpPr>
        <p:spPr bwMode="auto">
          <a:xfrm>
            <a:off x="2084388" y="3179763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690" name="AutoShape 11"/>
          <p:cNvSpPr>
            <a:spLocks noChangeArrowheads="1"/>
          </p:cNvSpPr>
          <p:nvPr/>
        </p:nvSpPr>
        <p:spPr bwMode="auto">
          <a:xfrm>
            <a:off x="2084388" y="34385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691" name="Freeform 18"/>
          <p:cNvSpPr>
            <a:spLocks/>
          </p:cNvSpPr>
          <p:nvPr/>
        </p:nvSpPr>
        <p:spPr bwMode="auto">
          <a:xfrm>
            <a:off x="2157413" y="2994025"/>
            <a:ext cx="552450" cy="466725"/>
          </a:xfrm>
          <a:custGeom>
            <a:avLst/>
            <a:gdLst>
              <a:gd name="T0" fmla="*/ 0 w 348"/>
              <a:gd name="T1" fmla="*/ 0 h 294"/>
              <a:gd name="T2" fmla="*/ 552450 w 348"/>
              <a:gd name="T3" fmla="*/ 466725 h 2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8" h="294">
                <a:moveTo>
                  <a:pt x="0" y="0"/>
                </a:moveTo>
                <a:lnTo>
                  <a:pt x="348" y="2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2" name="Freeform 19"/>
          <p:cNvSpPr>
            <a:spLocks/>
          </p:cNvSpPr>
          <p:nvPr/>
        </p:nvSpPr>
        <p:spPr bwMode="auto">
          <a:xfrm>
            <a:off x="2157413" y="2974975"/>
            <a:ext cx="581025" cy="504825"/>
          </a:xfrm>
          <a:custGeom>
            <a:avLst/>
            <a:gdLst>
              <a:gd name="T0" fmla="*/ 0 w 366"/>
              <a:gd name="T1" fmla="*/ 504825 h 318"/>
              <a:gd name="T2" fmla="*/ 581025 w 366"/>
              <a:gd name="T3" fmla="*/ 0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318">
                <a:moveTo>
                  <a:pt x="0" y="318"/>
                </a:moveTo>
                <a:lnTo>
                  <a:pt x="36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3" name="Line 20"/>
          <p:cNvSpPr>
            <a:spLocks noChangeShapeType="1"/>
          </p:cNvSpPr>
          <p:nvPr/>
        </p:nvSpPr>
        <p:spPr bwMode="auto">
          <a:xfrm flipV="1">
            <a:off x="2082800" y="3233738"/>
            <a:ext cx="72072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4" name="Freeform 21"/>
          <p:cNvSpPr>
            <a:spLocks/>
          </p:cNvSpPr>
          <p:nvPr/>
        </p:nvSpPr>
        <p:spPr bwMode="auto">
          <a:xfrm>
            <a:off x="881063" y="2746375"/>
            <a:ext cx="1563687" cy="498475"/>
          </a:xfrm>
          <a:custGeom>
            <a:avLst/>
            <a:gdLst>
              <a:gd name="T0" fmla="*/ 0 w 985"/>
              <a:gd name="T1" fmla="*/ 0 h 314"/>
              <a:gd name="T2" fmla="*/ 1563687 w 985"/>
              <a:gd name="T3" fmla="*/ 498475 h 3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85" h="314">
                <a:moveTo>
                  <a:pt x="0" y="0"/>
                </a:moveTo>
                <a:lnTo>
                  <a:pt x="985" y="3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5" name="Freeform 22"/>
          <p:cNvSpPr>
            <a:spLocks/>
          </p:cNvSpPr>
          <p:nvPr/>
        </p:nvSpPr>
        <p:spPr bwMode="auto">
          <a:xfrm>
            <a:off x="2444750" y="3244850"/>
            <a:ext cx="1398588" cy="406400"/>
          </a:xfrm>
          <a:custGeom>
            <a:avLst/>
            <a:gdLst>
              <a:gd name="T0" fmla="*/ 0 w 881"/>
              <a:gd name="T1" fmla="*/ 0 h 256"/>
              <a:gd name="T2" fmla="*/ 1398588 w 881"/>
              <a:gd name="T3" fmla="*/ 406400 h 2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1" h="256">
                <a:moveTo>
                  <a:pt x="0" y="0"/>
                </a:moveTo>
                <a:lnTo>
                  <a:pt x="881" y="2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6" name="Freeform 23"/>
          <p:cNvSpPr>
            <a:spLocks/>
          </p:cNvSpPr>
          <p:nvPr/>
        </p:nvSpPr>
        <p:spPr bwMode="auto">
          <a:xfrm>
            <a:off x="1166813" y="3222625"/>
            <a:ext cx="1285875" cy="447675"/>
          </a:xfrm>
          <a:custGeom>
            <a:avLst/>
            <a:gdLst>
              <a:gd name="T0" fmla="*/ 0 w 810"/>
              <a:gd name="T1" fmla="*/ 447675 h 282"/>
              <a:gd name="T2" fmla="*/ 1285875 w 810"/>
              <a:gd name="T3" fmla="*/ 0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0" h="282">
                <a:moveTo>
                  <a:pt x="0" y="282"/>
                </a:moveTo>
                <a:lnTo>
                  <a:pt x="8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7" name="Freeform 24"/>
          <p:cNvSpPr>
            <a:spLocks/>
          </p:cNvSpPr>
          <p:nvPr/>
        </p:nvSpPr>
        <p:spPr bwMode="auto">
          <a:xfrm>
            <a:off x="2443163" y="2257425"/>
            <a:ext cx="295275" cy="955675"/>
          </a:xfrm>
          <a:custGeom>
            <a:avLst/>
            <a:gdLst>
              <a:gd name="T0" fmla="*/ 0 w 713"/>
              <a:gd name="T1" fmla="*/ 955675 h 434"/>
              <a:gd name="T2" fmla="*/ 295275 w 713"/>
              <a:gd name="T3" fmla="*/ 0 h 4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13" h="434">
                <a:moveTo>
                  <a:pt x="0" y="434"/>
                </a:moveTo>
                <a:lnTo>
                  <a:pt x="7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8" name="Freeform 25"/>
          <p:cNvSpPr>
            <a:spLocks/>
          </p:cNvSpPr>
          <p:nvPr/>
        </p:nvSpPr>
        <p:spPr bwMode="auto">
          <a:xfrm>
            <a:off x="1595438" y="3244850"/>
            <a:ext cx="849312" cy="606425"/>
          </a:xfrm>
          <a:custGeom>
            <a:avLst/>
            <a:gdLst>
              <a:gd name="T0" fmla="*/ 0 w 535"/>
              <a:gd name="T1" fmla="*/ 606425 h 382"/>
              <a:gd name="T2" fmla="*/ 849312 w 535"/>
              <a:gd name="T3" fmla="*/ 0 h 3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5" h="382">
                <a:moveTo>
                  <a:pt x="0" y="382"/>
                </a:moveTo>
                <a:lnTo>
                  <a:pt x="53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99" name="Freeform 26"/>
          <p:cNvSpPr>
            <a:spLocks/>
          </p:cNvSpPr>
          <p:nvPr/>
        </p:nvSpPr>
        <p:spPr bwMode="auto">
          <a:xfrm>
            <a:off x="2444750" y="3244850"/>
            <a:ext cx="989013" cy="6350"/>
          </a:xfrm>
          <a:custGeom>
            <a:avLst/>
            <a:gdLst>
              <a:gd name="T0" fmla="*/ 0 w 623"/>
              <a:gd name="T1" fmla="*/ 0 h 4"/>
              <a:gd name="T2" fmla="*/ 989013 w 623"/>
              <a:gd name="T3" fmla="*/ 635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23" h="4">
                <a:moveTo>
                  <a:pt x="0" y="0"/>
                </a:moveTo>
                <a:lnTo>
                  <a:pt x="623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00" name="Oval 27"/>
          <p:cNvSpPr>
            <a:spLocks noChangeArrowheads="1"/>
          </p:cNvSpPr>
          <p:nvPr/>
        </p:nvSpPr>
        <p:spPr bwMode="auto">
          <a:xfrm>
            <a:off x="1687513" y="3736975"/>
            <a:ext cx="71437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1" name="Oval 28"/>
          <p:cNvSpPr>
            <a:spLocks noChangeArrowheads="1"/>
          </p:cNvSpPr>
          <p:nvPr/>
        </p:nvSpPr>
        <p:spPr bwMode="auto">
          <a:xfrm>
            <a:off x="1543050" y="292735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2" name="Oval 29"/>
          <p:cNvSpPr>
            <a:spLocks noChangeArrowheads="1"/>
          </p:cNvSpPr>
          <p:nvPr/>
        </p:nvSpPr>
        <p:spPr bwMode="auto">
          <a:xfrm>
            <a:off x="3306763" y="3208338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3" name="Oval 30"/>
          <p:cNvSpPr>
            <a:spLocks noChangeArrowheads="1"/>
          </p:cNvSpPr>
          <p:nvPr/>
        </p:nvSpPr>
        <p:spPr bwMode="auto">
          <a:xfrm>
            <a:off x="2662238" y="2341563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4" name="Oval 31"/>
          <p:cNvSpPr>
            <a:spLocks noChangeArrowheads="1"/>
          </p:cNvSpPr>
          <p:nvPr/>
        </p:nvSpPr>
        <p:spPr bwMode="auto">
          <a:xfrm>
            <a:off x="1544638" y="3497263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5" name="Oval 32"/>
          <p:cNvSpPr>
            <a:spLocks noChangeArrowheads="1"/>
          </p:cNvSpPr>
          <p:nvPr/>
        </p:nvSpPr>
        <p:spPr bwMode="auto">
          <a:xfrm>
            <a:off x="3270250" y="346075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6" name="Oval 33"/>
          <p:cNvSpPr>
            <a:spLocks noChangeArrowheads="1"/>
          </p:cNvSpPr>
          <p:nvPr/>
        </p:nvSpPr>
        <p:spPr bwMode="auto">
          <a:xfrm>
            <a:off x="2216150" y="3028950"/>
            <a:ext cx="71438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7" name="Oval 34"/>
          <p:cNvSpPr>
            <a:spLocks noChangeArrowheads="1"/>
          </p:cNvSpPr>
          <p:nvPr/>
        </p:nvSpPr>
        <p:spPr bwMode="auto">
          <a:xfrm>
            <a:off x="2190750" y="3389313"/>
            <a:ext cx="71438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8" name="Oval 35"/>
          <p:cNvSpPr>
            <a:spLocks noChangeArrowheads="1"/>
          </p:cNvSpPr>
          <p:nvPr/>
        </p:nvSpPr>
        <p:spPr bwMode="auto">
          <a:xfrm>
            <a:off x="2624138" y="3389313"/>
            <a:ext cx="71437" cy="714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09" name="Oval 36"/>
          <p:cNvSpPr>
            <a:spLocks noChangeArrowheads="1"/>
          </p:cNvSpPr>
          <p:nvPr/>
        </p:nvSpPr>
        <p:spPr bwMode="auto">
          <a:xfrm>
            <a:off x="2586038" y="3028950"/>
            <a:ext cx="71437" cy="714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  <p:sp>
        <p:nvSpPr>
          <p:cNvPr id="71711" name="Text Box 39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  <p:sp>
        <p:nvSpPr>
          <p:cNvPr id="71712" name="AutoShape 13"/>
          <p:cNvSpPr>
            <a:spLocks noChangeArrowheads="1"/>
          </p:cNvSpPr>
          <p:nvPr/>
        </p:nvSpPr>
        <p:spPr bwMode="auto">
          <a:xfrm>
            <a:off x="2676525" y="2222500"/>
            <a:ext cx="115888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13" name="AutoShape 12"/>
          <p:cNvSpPr>
            <a:spLocks noChangeArrowheads="1"/>
          </p:cNvSpPr>
          <p:nvPr/>
        </p:nvSpPr>
        <p:spPr bwMode="auto">
          <a:xfrm>
            <a:off x="3379788" y="3179763"/>
            <a:ext cx="115887" cy="115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14" name="AutoShape 14"/>
          <p:cNvSpPr>
            <a:spLocks noChangeArrowheads="1"/>
          </p:cNvSpPr>
          <p:nvPr/>
        </p:nvSpPr>
        <p:spPr bwMode="auto">
          <a:xfrm>
            <a:off x="3808413" y="3608388"/>
            <a:ext cx="115887" cy="115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15" name="AutoShape 15"/>
          <p:cNvSpPr>
            <a:spLocks noChangeArrowheads="1"/>
          </p:cNvSpPr>
          <p:nvPr/>
        </p:nvSpPr>
        <p:spPr bwMode="auto">
          <a:xfrm>
            <a:off x="1543050" y="3797300"/>
            <a:ext cx="114300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16" name="AutoShape 16"/>
          <p:cNvSpPr>
            <a:spLocks noChangeArrowheads="1"/>
          </p:cNvSpPr>
          <p:nvPr/>
        </p:nvSpPr>
        <p:spPr bwMode="auto">
          <a:xfrm>
            <a:off x="1111250" y="3625850"/>
            <a:ext cx="115888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1717" name="AutoShape 17"/>
          <p:cNvSpPr>
            <a:spLocks noChangeArrowheads="1"/>
          </p:cNvSpPr>
          <p:nvPr/>
        </p:nvSpPr>
        <p:spPr bwMode="auto">
          <a:xfrm>
            <a:off x="823913" y="2705100"/>
            <a:ext cx="115887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9A7A2-F6DB-46E4-8BC2-3B9A9DDD9203}" type="slidenum">
              <a:rPr lang="en-US" altLang="de-DE" sz="1000">
                <a:solidFill>
                  <a:srgbClr val="C0C0C0"/>
                </a:solidFill>
              </a:rPr>
              <a:pPr/>
              <a:t>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3.1	Introduction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522288" y="2079625"/>
            <a:ext cx="7289800" cy="6746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971550" y="3429000"/>
            <a:ext cx="720725" cy="720725"/>
            <a:chOff x="612" y="2160"/>
            <a:chExt cx="454" cy="454"/>
          </a:xfrm>
        </p:grpSpPr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612" y="2160"/>
              <a:ext cx="23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849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198" name="Rectangle 14"/>
          <p:cNvSpPr>
            <a:spLocks noChangeArrowheads="1"/>
          </p:cNvSpPr>
          <p:nvPr/>
        </p:nvSpPr>
        <p:spPr bwMode="auto">
          <a:xfrm rot="5400000">
            <a:off x="1150938" y="2889250"/>
            <a:ext cx="360362" cy="719138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1692275" y="3068638"/>
            <a:ext cx="344488" cy="1081087"/>
            <a:chOff x="612" y="1706"/>
            <a:chExt cx="217" cy="908"/>
          </a:xfrm>
        </p:grpSpPr>
        <p:sp>
          <p:nvSpPr>
            <p:cNvPr id="8202" name="Rectangle 16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03" name="Rectangle 17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200" name="Text Box 21"/>
          <p:cNvSpPr txBox="1">
            <a:spLocks noChangeArrowheads="1"/>
          </p:cNvSpPr>
          <p:nvPr/>
        </p:nvSpPr>
        <p:spPr bwMode="auto">
          <a:xfrm>
            <a:off x="647700" y="4557713"/>
            <a:ext cx="70278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400"/>
              <a:t>Solution:</a:t>
            </a:r>
          </a:p>
          <a:p>
            <a:pPr algn="l"/>
            <a:r>
              <a:rPr lang="de-DE" altLang="de-DE" sz="1400"/>
              <a:t>Aspect ratios</a:t>
            </a:r>
            <a:br>
              <a:rPr lang="de-DE" altLang="de-DE" sz="1400"/>
            </a:br>
            <a:r>
              <a:rPr lang="de-DE" altLang="de-DE" sz="1400">
                <a:solidFill>
                  <a:srgbClr val="CC0000"/>
                </a:solidFill>
              </a:rPr>
              <a:t>Block </a:t>
            </a:r>
            <a:r>
              <a:rPr lang="de-DE" altLang="de-DE" sz="1400" i="1">
                <a:solidFill>
                  <a:srgbClr val="CC0000"/>
                </a:solidFill>
              </a:rPr>
              <a:t>A</a:t>
            </a:r>
            <a:r>
              <a:rPr lang="de-DE" altLang="de-DE" sz="1400">
                <a:solidFill>
                  <a:srgbClr val="CC0000"/>
                </a:solidFill>
              </a:rPr>
              <a:t> with </a:t>
            </a:r>
            <a:r>
              <a:rPr lang="de-DE" altLang="de-DE" sz="1400" i="1">
                <a:solidFill>
                  <a:srgbClr val="CC0000"/>
                </a:solidFill>
              </a:rPr>
              <a:t>w =</a:t>
            </a:r>
            <a:r>
              <a:rPr lang="de-DE" altLang="de-DE" sz="1400">
                <a:solidFill>
                  <a:srgbClr val="CC0000"/>
                </a:solidFill>
              </a:rPr>
              <a:t> 2, </a:t>
            </a:r>
            <a:r>
              <a:rPr lang="de-DE" altLang="de-DE" sz="1400" i="1">
                <a:solidFill>
                  <a:srgbClr val="CC0000"/>
                </a:solidFill>
              </a:rPr>
              <a:t>h </a:t>
            </a:r>
            <a:r>
              <a:rPr lang="de-DE" altLang="de-DE" sz="1400">
                <a:solidFill>
                  <a:srgbClr val="CC0000"/>
                </a:solidFill>
              </a:rPr>
              <a:t>= 2</a:t>
            </a:r>
            <a:r>
              <a:rPr lang="de-DE" altLang="de-DE" sz="1400"/>
              <a:t>;  </a:t>
            </a:r>
            <a:r>
              <a:rPr lang="de-DE" altLang="de-DE" sz="1400">
                <a:solidFill>
                  <a:srgbClr val="333399"/>
                </a:solidFill>
              </a:rPr>
              <a:t>Block </a:t>
            </a:r>
            <a:r>
              <a:rPr lang="de-DE" altLang="de-DE" sz="1400" i="1">
                <a:solidFill>
                  <a:srgbClr val="333399"/>
                </a:solidFill>
              </a:rPr>
              <a:t>B</a:t>
            </a:r>
            <a:r>
              <a:rPr lang="de-DE" altLang="de-DE" sz="1400">
                <a:solidFill>
                  <a:srgbClr val="333399"/>
                </a:solidFill>
              </a:rPr>
              <a:t> with </a:t>
            </a:r>
            <a:r>
              <a:rPr lang="de-DE" altLang="de-DE" sz="1400" i="1">
                <a:solidFill>
                  <a:srgbClr val="333399"/>
                </a:solidFill>
              </a:rPr>
              <a:t>w</a:t>
            </a:r>
            <a:r>
              <a:rPr lang="de-DE" altLang="de-DE" sz="1400">
                <a:solidFill>
                  <a:srgbClr val="333399"/>
                </a:solidFill>
              </a:rPr>
              <a:t> = 2, </a:t>
            </a:r>
            <a:r>
              <a:rPr lang="de-DE" altLang="de-DE" sz="1400" i="1">
                <a:solidFill>
                  <a:srgbClr val="333399"/>
                </a:solidFill>
              </a:rPr>
              <a:t>h </a:t>
            </a:r>
            <a:r>
              <a:rPr lang="de-DE" altLang="de-DE" sz="1400">
                <a:solidFill>
                  <a:srgbClr val="333399"/>
                </a:solidFill>
              </a:rPr>
              <a:t>= 1</a:t>
            </a:r>
            <a:r>
              <a:rPr lang="de-DE" altLang="de-DE" sz="1400"/>
              <a:t>;  </a:t>
            </a:r>
            <a:r>
              <a:rPr lang="de-DE" altLang="de-DE" sz="1400">
                <a:solidFill>
                  <a:srgbClr val="006600"/>
                </a:solidFill>
              </a:rPr>
              <a:t>Block </a:t>
            </a:r>
            <a:r>
              <a:rPr lang="de-DE" altLang="de-DE" sz="1400" i="1">
                <a:solidFill>
                  <a:srgbClr val="006600"/>
                </a:solidFill>
              </a:rPr>
              <a:t>C</a:t>
            </a:r>
            <a:r>
              <a:rPr lang="de-DE" altLang="de-DE" sz="1400">
                <a:solidFill>
                  <a:srgbClr val="006600"/>
                </a:solidFill>
              </a:rPr>
              <a:t> with </a:t>
            </a:r>
            <a:r>
              <a:rPr lang="de-DE" altLang="de-DE" sz="1400" i="1">
                <a:solidFill>
                  <a:srgbClr val="006600"/>
                </a:solidFill>
              </a:rPr>
              <a:t>w =</a:t>
            </a:r>
            <a:r>
              <a:rPr lang="de-DE" altLang="de-DE" sz="1400">
                <a:solidFill>
                  <a:srgbClr val="006600"/>
                </a:solidFill>
              </a:rPr>
              <a:t> 1, </a:t>
            </a:r>
            <a:r>
              <a:rPr lang="de-DE" altLang="de-DE" sz="1400" i="1">
                <a:solidFill>
                  <a:srgbClr val="006600"/>
                </a:solidFill>
              </a:rPr>
              <a:t>h </a:t>
            </a:r>
            <a:r>
              <a:rPr lang="de-DE" altLang="de-DE" sz="1400">
                <a:solidFill>
                  <a:srgbClr val="006600"/>
                </a:solidFill>
              </a:rPr>
              <a:t>= 3</a:t>
            </a:r>
          </a:p>
          <a:p>
            <a:pPr algn="l"/>
            <a:endParaRPr lang="de-DE" altLang="de-DE" sz="1400"/>
          </a:p>
          <a:p>
            <a:pPr algn="l"/>
            <a:r>
              <a:rPr lang="en-US" altLang="zh-CN" sz="1400">
                <a:ea typeface="宋体" panose="02010600030101010101" pitchFamily="2" charset="-122"/>
              </a:rPr>
              <a:t>This floorplan has a global bounding box with minimum possible area (9 square units).</a:t>
            </a:r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 sz="1400">
                <a:ea typeface="宋体" panose="02010600030101010101" pitchFamily="2" charset="-122"/>
              </a:rPr>
              <a:t>Example</a:t>
            </a:r>
          </a:p>
          <a:p>
            <a:pPr algn="l"/>
            <a:r>
              <a:rPr lang="en-US" altLang="zh-CN" sz="1400">
                <a:ea typeface="宋体" panose="02010600030101010101" pitchFamily="2" charset="-122"/>
              </a:rPr>
              <a:t>Given: Three blocks with the following potential widths and heights </a:t>
            </a:r>
          </a:p>
          <a:p>
            <a:pPr algn="l"/>
            <a:r>
              <a:rPr lang="en-US" altLang="zh-CN" sz="1400">
                <a:solidFill>
                  <a:srgbClr val="CC0000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CC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 </a:t>
            </a:r>
            <a:r>
              <a:rPr lang="en-US" altLang="zh-CN" sz="1400">
                <a:ea typeface="宋体" panose="02010600030101010101" pitchFamily="2" charset="-122"/>
              </a:rPr>
              <a:t>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4  or  </a:t>
            </a:r>
            <a:r>
              <a:rPr lang="en-US" altLang="zh-CN" sz="1400" i="1">
                <a:ea typeface="宋体" panose="02010600030101010101" pitchFamily="2" charset="-122"/>
              </a:rPr>
              <a:t>w = </a:t>
            </a:r>
            <a:r>
              <a:rPr lang="en-US" altLang="zh-CN" sz="1400">
                <a:ea typeface="宋体" panose="02010600030101010101" pitchFamily="2" charset="-122"/>
              </a:rPr>
              <a:t> 4,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2,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2</a:t>
            </a:r>
          </a:p>
          <a:p>
            <a:pPr algn="l"/>
            <a:r>
              <a:rPr lang="en-US" altLang="zh-CN" sz="1400">
                <a:solidFill>
                  <a:srgbClr val="333399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333399"/>
                </a:solidFill>
                <a:ea typeface="宋体" panose="02010600030101010101" pitchFamily="2" charset="-122"/>
              </a:rPr>
              <a:t>B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 </a:t>
            </a:r>
            <a:r>
              <a:rPr lang="en-US" altLang="zh-CN" sz="1400">
                <a:ea typeface="宋体" panose="02010600030101010101" pitchFamily="2" charset="-122"/>
              </a:rPr>
              <a:t>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2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2, 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  </a:t>
            </a:r>
          </a:p>
          <a:p>
            <a:pPr algn="l"/>
            <a:r>
              <a:rPr lang="en-US" altLang="zh-CN" sz="1400">
                <a:solidFill>
                  <a:srgbClr val="006600"/>
                </a:solidFill>
                <a:ea typeface="宋体" panose="02010600030101010101" pitchFamily="2" charset="-122"/>
              </a:rPr>
              <a:t>Block </a:t>
            </a:r>
            <a:r>
              <a:rPr lang="en-US" altLang="zh-CN" sz="1400" i="1">
                <a:solidFill>
                  <a:srgbClr val="006600"/>
                </a:solidFill>
                <a:ea typeface="宋体" panose="02010600030101010101" pitchFamily="2" charset="-122"/>
              </a:rPr>
              <a:t>C</a:t>
            </a:r>
            <a:r>
              <a:rPr lang="en-US" altLang="zh-CN" sz="1400">
                <a:ea typeface="宋体" panose="02010600030101010101" pitchFamily="2" charset="-122"/>
              </a:rPr>
              <a:t>: </a:t>
            </a:r>
            <a:r>
              <a:rPr lang="en-US" altLang="zh-CN" sz="1400" i="1">
                <a:ea typeface="宋体" panose="02010600030101010101" pitchFamily="2" charset="-122"/>
              </a:rPr>
              <a:t>w</a:t>
            </a:r>
            <a:r>
              <a:rPr lang="en-US" altLang="zh-CN" sz="1400">
                <a:ea typeface="宋体" panose="02010600030101010101" pitchFamily="2" charset="-122"/>
              </a:rPr>
              <a:t> = 1,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3  or  </a:t>
            </a:r>
            <a:r>
              <a:rPr lang="en-US" altLang="zh-CN" sz="1400" i="1">
                <a:ea typeface="宋体" panose="02010600030101010101" pitchFamily="2" charset="-122"/>
              </a:rPr>
              <a:t>w =</a:t>
            </a:r>
            <a:r>
              <a:rPr lang="en-US" altLang="zh-CN" sz="1400">
                <a:ea typeface="宋体" panose="02010600030101010101" pitchFamily="2" charset="-122"/>
              </a:rPr>
              <a:t> 3, </a:t>
            </a:r>
            <a:r>
              <a:rPr lang="en-US" altLang="zh-CN" sz="1400" i="1">
                <a:ea typeface="宋体" panose="02010600030101010101" pitchFamily="2" charset="-122"/>
              </a:rPr>
              <a:t>h </a:t>
            </a:r>
            <a:r>
              <a:rPr lang="en-US" altLang="zh-CN" sz="1400">
                <a:ea typeface="宋体" panose="02010600030101010101" pitchFamily="2" charset="-122"/>
              </a:rPr>
              <a:t>= 1</a:t>
            </a:r>
            <a:br>
              <a:rPr lang="en-US" altLang="zh-CN" sz="1400">
                <a:ea typeface="宋体" panose="02010600030101010101" pitchFamily="2" charset="-122"/>
              </a:rPr>
            </a:br>
            <a:endParaRPr lang="en-US" altLang="zh-CN" sz="1400">
              <a:ea typeface="宋体" panose="02010600030101010101" pitchFamily="2" charset="-122"/>
            </a:endParaRPr>
          </a:p>
          <a:p>
            <a:pPr algn="l"/>
            <a:r>
              <a:rPr lang="en-US" altLang="zh-CN" sz="1400">
                <a:ea typeface="宋体" panose="02010600030101010101" pitchFamily="2" charset="-122"/>
              </a:rPr>
              <a:t>Task: Floorplan with minimum total area enclosed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9ABB7-2302-4728-8803-134B8C800832}" type="slidenum">
              <a:rPr lang="en-US" altLang="de-DE" sz="1000">
                <a:solidFill>
                  <a:srgbClr val="C0C0C0"/>
                </a:solidFill>
              </a:rPr>
              <a:pPr/>
              <a:t>70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2707" name="AutoShape 4"/>
          <p:cNvSpPr>
            <a:spLocks noChangeArrowheads="1"/>
          </p:cNvSpPr>
          <p:nvPr/>
        </p:nvSpPr>
        <p:spPr bwMode="auto">
          <a:xfrm>
            <a:off x="1541463" y="2344738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2693988" y="29210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09" name="AutoShape 6"/>
          <p:cNvSpPr>
            <a:spLocks noChangeArrowheads="1"/>
          </p:cNvSpPr>
          <p:nvPr/>
        </p:nvSpPr>
        <p:spPr bwMode="auto">
          <a:xfrm>
            <a:off x="2693988" y="3179763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10" name="AutoShape 7"/>
          <p:cNvSpPr>
            <a:spLocks noChangeArrowheads="1"/>
          </p:cNvSpPr>
          <p:nvPr/>
        </p:nvSpPr>
        <p:spPr bwMode="auto">
          <a:xfrm>
            <a:off x="2693988" y="34385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11" name="AutoShape 8"/>
          <p:cNvSpPr>
            <a:spLocks noChangeArrowheads="1"/>
          </p:cNvSpPr>
          <p:nvPr/>
        </p:nvSpPr>
        <p:spPr bwMode="auto">
          <a:xfrm>
            <a:off x="2082800" y="29210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12" name="AutoShape 9"/>
          <p:cNvSpPr>
            <a:spLocks noChangeArrowheads="1"/>
          </p:cNvSpPr>
          <p:nvPr/>
        </p:nvSpPr>
        <p:spPr bwMode="auto">
          <a:xfrm>
            <a:off x="2082800" y="31797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13" name="AutoShape 10"/>
          <p:cNvSpPr>
            <a:spLocks noChangeArrowheads="1"/>
          </p:cNvSpPr>
          <p:nvPr/>
        </p:nvSpPr>
        <p:spPr bwMode="auto">
          <a:xfrm>
            <a:off x="2082800" y="34385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14" name="Freeform 17"/>
          <p:cNvSpPr>
            <a:spLocks/>
          </p:cNvSpPr>
          <p:nvPr/>
        </p:nvSpPr>
        <p:spPr bwMode="auto">
          <a:xfrm>
            <a:off x="2155825" y="2994025"/>
            <a:ext cx="552450" cy="466725"/>
          </a:xfrm>
          <a:custGeom>
            <a:avLst/>
            <a:gdLst>
              <a:gd name="T0" fmla="*/ 0 w 348"/>
              <a:gd name="T1" fmla="*/ 0 h 294"/>
              <a:gd name="T2" fmla="*/ 552450 w 348"/>
              <a:gd name="T3" fmla="*/ 466725 h 29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8" h="294">
                <a:moveTo>
                  <a:pt x="0" y="0"/>
                </a:moveTo>
                <a:lnTo>
                  <a:pt x="348" y="2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5" name="Freeform 18"/>
          <p:cNvSpPr>
            <a:spLocks/>
          </p:cNvSpPr>
          <p:nvPr/>
        </p:nvSpPr>
        <p:spPr bwMode="auto">
          <a:xfrm>
            <a:off x="2155825" y="2974975"/>
            <a:ext cx="581025" cy="504825"/>
          </a:xfrm>
          <a:custGeom>
            <a:avLst/>
            <a:gdLst>
              <a:gd name="T0" fmla="*/ 0 w 366"/>
              <a:gd name="T1" fmla="*/ 504825 h 318"/>
              <a:gd name="T2" fmla="*/ 581025 w 366"/>
              <a:gd name="T3" fmla="*/ 0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6" h="318">
                <a:moveTo>
                  <a:pt x="0" y="318"/>
                </a:moveTo>
                <a:lnTo>
                  <a:pt x="36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6" name="Line 19"/>
          <p:cNvSpPr>
            <a:spLocks noChangeShapeType="1"/>
          </p:cNvSpPr>
          <p:nvPr/>
        </p:nvSpPr>
        <p:spPr bwMode="auto">
          <a:xfrm flipV="1">
            <a:off x="2081213" y="3233738"/>
            <a:ext cx="72072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7" name="Freeform 20"/>
          <p:cNvSpPr>
            <a:spLocks/>
          </p:cNvSpPr>
          <p:nvPr/>
        </p:nvSpPr>
        <p:spPr bwMode="auto">
          <a:xfrm>
            <a:off x="879475" y="2746375"/>
            <a:ext cx="1563688" cy="498475"/>
          </a:xfrm>
          <a:custGeom>
            <a:avLst/>
            <a:gdLst>
              <a:gd name="T0" fmla="*/ 0 w 985"/>
              <a:gd name="T1" fmla="*/ 0 h 314"/>
              <a:gd name="T2" fmla="*/ 1563688 w 985"/>
              <a:gd name="T3" fmla="*/ 498475 h 3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85" h="314">
                <a:moveTo>
                  <a:pt x="0" y="0"/>
                </a:moveTo>
                <a:lnTo>
                  <a:pt x="985" y="3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8" name="Freeform 21"/>
          <p:cNvSpPr>
            <a:spLocks/>
          </p:cNvSpPr>
          <p:nvPr/>
        </p:nvSpPr>
        <p:spPr bwMode="auto">
          <a:xfrm>
            <a:off x="2443163" y="3244850"/>
            <a:ext cx="1398587" cy="406400"/>
          </a:xfrm>
          <a:custGeom>
            <a:avLst/>
            <a:gdLst>
              <a:gd name="T0" fmla="*/ 0 w 881"/>
              <a:gd name="T1" fmla="*/ 0 h 256"/>
              <a:gd name="T2" fmla="*/ 1398587 w 881"/>
              <a:gd name="T3" fmla="*/ 406400 h 2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1" h="256">
                <a:moveTo>
                  <a:pt x="0" y="0"/>
                </a:moveTo>
                <a:lnTo>
                  <a:pt x="881" y="25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19" name="Freeform 22"/>
          <p:cNvSpPr>
            <a:spLocks/>
          </p:cNvSpPr>
          <p:nvPr/>
        </p:nvSpPr>
        <p:spPr bwMode="auto">
          <a:xfrm>
            <a:off x="1165225" y="3222625"/>
            <a:ext cx="1285875" cy="447675"/>
          </a:xfrm>
          <a:custGeom>
            <a:avLst/>
            <a:gdLst>
              <a:gd name="T0" fmla="*/ 0 w 810"/>
              <a:gd name="T1" fmla="*/ 447675 h 282"/>
              <a:gd name="T2" fmla="*/ 1285875 w 810"/>
              <a:gd name="T3" fmla="*/ 0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10" h="282">
                <a:moveTo>
                  <a:pt x="0" y="282"/>
                </a:moveTo>
                <a:lnTo>
                  <a:pt x="8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0" name="Freeform 23"/>
          <p:cNvSpPr>
            <a:spLocks/>
          </p:cNvSpPr>
          <p:nvPr/>
        </p:nvSpPr>
        <p:spPr bwMode="auto">
          <a:xfrm>
            <a:off x="2441575" y="2257425"/>
            <a:ext cx="295275" cy="955675"/>
          </a:xfrm>
          <a:custGeom>
            <a:avLst/>
            <a:gdLst>
              <a:gd name="T0" fmla="*/ 0 w 713"/>
              <a:gd name="T1" fmla="*/ 955675 h 434"/>
              <a:gd name="T2" fmla="*/ 295275 w 713"/>
              <a:gd name="T3" fmla="*/ 0 h 4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13" h="434">
                <a:moveTo>
                  <a:pt x="0" y="434"/>
                </a:moveTo>
                <a:lnTo>
                  <a:pt x="7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1" name="Freeform 24"/>
          <p:cNvSpPr>
            <a:spLocks/>
          </p:cNvSpPr>
          <p:nvPr/>
        </p:nvSpPr>
        <p:spPr bwMode="auto">
          <a:xfrm>
            <a:off x="1593850" y="3244850"/>
            <a:ext cx="849313" cy="606425"/>
          </a:xfrm>
          <a:custGeom>
            <a:avLst/>
            <a:gdLst>
              <a:gd name="T0" fmla="*/ 0 w 535"/>
              <a:gd name="T1" fmla="*/ 606425 h 382"/>
              <a:gd name="T2" fmla="*/ 849313 w 535"/>
              <a:gd name="T3" fmla="*/ 0 h 3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35" h="382">
                <a:moveTo>
                  <a:pt x="0" y="382"/>
                </a:moveTo>
                <a:lnTo>
                  <a:pt x="53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2" name="Freeform 25"/>
          <p:cNvSpPr>
            <a:spLocks/>
          </p:cNvSpPr>
          <p:nvPr/>
        </p:nvSpPr>
        <p:spPr bwMode="auto">
          <a:xfrm>
            <a:off x="2443163" y="3244850"/>
            <a:ext cx="989012" cy="6350"/>
          </a:xfrm>
          <a:custGeom>
            <a:avLst/>
            <a:gdLst>
              <a:gd name="T0" fmla="*/ 0 w 623"/>
              <a:gd name="T1" fmla="*/ 0 h 4"/>
              <a:gd name="T2" fmla="*/ 989012 w 623"/>
              <a:gd name="T3" fmla="*/ 6350 h 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23" h="4">
                <a:moveTo>
                  <a:pt x="0" y="0"/>
                </a:moveTo>
                <a:lnTo>
                  <a:pt x="623" y="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723" name="Oval 26"/>
          <p:cNvSpPr>
            <a:spLocks noChangeArrowheads="1"/>
          </p:cNvSpPr>
          <p:nvPr/>
        </p:nvSpPr>
        <p:spPr bwMode="auto">
          <a:xfrm>
            <a:off x="1685925" y="3736975"/>
            <a:ext cx="71438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24" name="Oval 27"/>
          <p:cNvSpPr>
            <a:spLocks noChangeArrowheads="1"/>
          </p:cNvSpPr>
          <p:nvPr/>
        </p:nvSpPr>
        <p:spPr bwMode="auto">
          <a:xfrm>
            <a:off x="1541463" y="2927350"/>
            <a:ext cx="71437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25" name="Oval 28"/>
          <p:cNvSpPr>
            <a:spLocks noChangeArrowheads="1"/>
          </p:cNvSpPr>
          <p:nvPr/>
        </p:nvSpPr>
        <p:spPr bwMode="auto">
          <a:xfrm>
            <a:off x="3305175" y="3208338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26" name="Oval 29"/>
          <p:cNvSpPr>
            <a:spLocks noChangeArrowheads="1"/>
          </p:cNvSpPr>
          <p:nvPr/>
        </p:nvSpPr>
        <p:spPr bwMode="auto">
          <a:xfrm>
            <a:off x="2660650" y="2341563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27" name="Oval 30"/>
          <p:cNvSpPr>
            <a:spLocks noChangeArrowheads="1"/>
          </p:cNvSpPr>
          <p:nvPr/>
        </p:nvSpPr>
        <p:spPr bwMode="auto">
          <a:xfrm>
            <a:off x="1543050" y="3497263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28" name="Oval 31"/>
          <p:cNvSpPr>
            <a:spLocks noChangeArrowheads="1"/>
          </p:cNvSpPr>
          <p:nvPr/>
        </p:nvSpPr>
        <p:spPr bwMode="auto">
          <a:xfrm>
            <a:off x="3268663" y="3460750"/>
            <a:ext cx="71437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29" name="Oval 32"/>
          <p:cNvSpPr>
            <a:spLocks noChangeArrowheads="1"/>
          </p:cNvSpPr>
          <p:nvPr/>
        </p:nvSpPr>
        <p:spPr bwMode="auto">
          <a:xfrm>
            <a:off x="2214563" y="3028950"/>
            <a:ext cx="71437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0" name="Oval 33"/>
          <p:cNvSpPr>
            <a:spLocks noChangeArrowheads="1"/>
          </p:cNvSpPr>
          <p:nvPr/>
        </p:nvSpPr>
        <p:spPr bwMode="auto">
          <a:xfrm>
            <a:off x="2189163" y="3389313"/>
            <a:ext cx="71437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1" name="Oval 34"/>
          <p:cNvSpPr>
            <a:spLocks noChangeArrowheads="1"/>
          </p:cNvSpPr>
          <p:nvPr/>
        </p:nvSpPr>
        <p:spPr bwMode="auto">
          <a:xfrm>
            <a:off x="2622550" y="3389313"/>
            <a:ext cx="71438" cy="7143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2" name="Oval 35"/>
          <p:cNvSpPr>
            <a:spLocks noChangeArrowheads="1"/>
          </p:cNvSpPr>
          <p:nvPr/>
        </p:nvSpPr>
        <p:spPr bwMode="auto">
          <a:xfrm>
            <a:off x="2584450" y="3028950"/>
            <a:ext cx="71438" cy="714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3" name="AutoShape 36"/>
          <p:cNvSpPr>
            <a:spLocks noChangeArrowheads="1"/>
          </p:cNvSpPr>
          <p:nvPr/>
        </p:nvSpPr>
        <p:spPr bwMode="auto">
          <a:xfrm>
            <a:off x="5502275" y="2344738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34" name="AutoShape 37"/>
          <p:cNvSpPr>
            <a:spLocks noChangeArrowheads="1"/>
          </p:cNvSpPr>
          <p:nvPr/>
        </p:nvSpPr>
        <p:spPr bwMode="auto">
          <a:xfrm>
            <a:off x="6545263" y="2992438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5" name="AutoShape 38"/>
          <p:cNvSpPr>
            <a:spLocks noChangeArrowheads="1"/>
          </p:cNvSpPr>
          <p:nvPr/>
        </p:nvSpPr>
        <p:spPr bwMode="auto">
          <a:xfrm>
            <a:off x="6616700" y="3179763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6" name="AutoShape 39"/>
          <p:cNvSpPr>
            <a:spLocks noChangeArrowheads="1"/>
          </p:cNvSpPr>
          <p:nvPr/>
        </p:nvSpPr>
        <p:spPr bwMode="auto">
          <a:xfrm>
            <a:off x="6545263" y="3367088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7" name="AutoShape 40"/>
          <p:cNvSpPr>
            <a:spLocks noChangeArrowheads="1"/>
          </p:cNvSpPr>
          <p:nvPr/>
        </p:nvSpPr>
        <p:spPr bwMode="auto">
          <a:xfrm>
            <a:off x="6149975" y="2992438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8" name="AutoShape 41"/>
          <p:cNvSpPr>
            <a:spLocks noChangeArrowheads="1"/>
          </p:cNvSpPr>
          <p:nvPr/>
        </p:nvSpPr>
        <p:spPr bwMode="auto">
          <a:xfrm>
            <a:off x="6076950" y="3179763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39" name="AutoShape 42"/>
          <p:cNvSpPr>
            <a:spLocks noChangeArrowheads="1"/>
          </p:cNvSpPr>
          <p:nvPr/>
        </p:nvSpPr>
        <p:spPr bwMode="auto">
          <a:xfrm>
            <a:off x="6149975" y="3367088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0" name="AutoShape 43"/>
          <p:cNvSpPr>
            <a:spLocks noChangeArrowheads="1"/>
          </p:cNvSpPr>
          <p:nvPr/>
        </p:nvSpPr>
        <p:spPr bwMode="auto">
          <a:xfrm>
            <a:off x="7264400" y="3179763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1" name="AutoShape 44"/>
          <p:cNvSpPr>
            <a:spLocks noChangeArrowheads="1"/>
          </p:cNvSpPr>
          <p:nvPr/>
        </p:nvSpPr>
        <p:spPr bwMode="auto">
          <a:xfrm>
            <a:off x="6618288" y="2333625"/>
            <a:ext cx="115887" cy="115888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2" name="AutoShape 45"/>
          <p:cNvSpPr>
            <a:spLocks noChangeArrowheads="1"/>
          </p:cNvSpPr>
          <p:nvPr/>
        </p:nvSpPr>
        <p:spPr bwMode="auto">
          <a:xfrm>
            <a:off x="7153275" y="3608388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3" name="AutoShape 46"/>
          <p:cNvSpPr>
            <a:spLocks noChangeArrowheads="1"/>
          </p:cNvSpPr>
          <p:nvPr/>
        </p:nvSpPr>
        <p:spPr bwMode="auto">
          <a:xfrm>
            <a:off x="5753100" y="3867150"/>
            <a:ext cx="114300" cy="115888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4" name="AutoShape 47"/>
          <p:cNvSpPr>
            <a:spLocks noChangeArrowheads="1"/>
          </p:cNvSpPr>
          <p:nvPr/>
        </p:nvSpPr>
        <p:spPr bwMode="auto">
          <a:xfrm>
            <a:off x="5573713" y="3625850"/>
            <a:ext cx="115887" cy="115888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5" name="AutoShape 48"/>
          <p:cNvSpPr>
            <a:spLocks noChangeArrowheads="1"/>
          </p:cNvSpPr>
          <p:nvPr/>
        </p:nvSpPr>
        <p:spPr bwMode="auto">
          <a:xfrm>
            <a:off x="5502275" y="2884488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6" name="AutoShape 49"/>
          <p:cNvSpPr>
            <a:spLocks noChangeArrowheads="1"/>
          </p:cNvSpPr>
          <p:nvPr/>
        </p:nvSpPr>
        <p:spPr bwMode="auto">
          <a:xfrm>
            <a:off x="4349750" y="3022600"/>
            <a:ext cx="431800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47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  <p:sp>
        <p:nvSpPr>
          <p:cNvPr id="72748" name="Text Box 53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  <p:sp>
        <p:nvSpPr>
          <p:cNvPr id="72749" name="Text Box 54"/>
          <p:cNvSpPr txBox="1">
            <a:spLocks noChangeArrowheads="1"/>
          </p:cNvSpPr>
          <p:nvPr/>
        </p:nvSpPr>
        <p:spPr bwMode="auto">
          <a:xfrm>
            <a:off x="1331913" y="1574800"/>
            <a:ext cx="258603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de-DE" altLang="de-DE"/>
              <a:t>(2) Determine the points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2750" name="AutoShape 13"/>
          <p:cNvSpPr>
            <a:spLocks noChangeArrowheads="1"/>
          </p:cNvSpPr>
          <p:nvPr/>
        </p:nvSpPr>
        <p:spPr bwMode="auto">
          <a:xfrm>
            <a:off x="3806825" y="3608388"/>
            <a:ext cx="115888" cy="115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51" name="AutoShape 11"/>
          <p:cNvSpPr>
            <a:spLocks noChangeArrowheads="1"/>
          </p:cNvSpPr>
          <p:nvPr/>
        </p:nvSpPr>
        <p:spPr bwMode="auto">
          <a:xfrm>
            <a:off x="3378200" y="3179763"/>
            <a:ext cx="115888" cy="115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52" name="AutoShape 12"/>
          <p:cNvSpPr>
            <a:spLocks noChangeArrowheads="1"/>
          </p:cNvSpPr>
          <p:nvPr/>
        </p:nvSpPr>
        <p:spPr bwMode="auto">
          <a:xfrm>
            <a:off x="2674938" y="2222500"/>
            <a:ext cx="115887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53" name="AutoShape 14"/>
          <p:cNvSpPr>
            <a:spLocks noChangeArrowheads="1"/>
          </p:cNvSpPr>
          <p:nvPr/>
        </p:nvSpPr>
        <p:spPr bwMode="auto">
          <a:xfrm>
            <a:off x="1541463" y="3797300"/>
            <a:ext cx="114300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54" name="AutoShape 15"/>
          <p:cNvSpPr>
            <a:spLocks noChangeArrowheads="1"/>
          </p:cNvSpPr>
          <p:nvPr/>
        </p:nvSpPr>
        <p:spPr bwMode="auto">
          <a:xfrm>
            <a:off x="1109663" y="3625850"/>
            <a:ext cx="115887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2755" name="AutoShape 16"/>
          <p:cNvSpPr>
            <a:spLocks noChangeArrowheads="1"/>
          </p:cNvSpPr>
          <p:nvPr/>
        </p:nvSpPr>
        <p:spPr bwMode="auto">
          <a:xfrm>
            <a:off x="822325" y="2705100"/>
            <a:ext cx="115888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435792-5485-4D8F-A1D9-635F15FEE798}" type="slidenum">
              <a:rPr lang="en-US" altLang="de-DE" sz="1000">
                <a:solidFill>
                  <a:srgbClr val="C0C0C0"/>
                </a:solidFill>
              </a:rPr>
              <a:pPr/>
              <a:t>71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3731" name="AutoShape 4"/>
          <p:cNvSpPr>
            <a:spLocks noChangeArrowheads="1"/>
          </p:cNvSpPr>
          <p:nvPr/>
        </p:nvSpPr>
        <p:spPr bwMode="auto">
          <a:xfrm>
            <a:off x="819150" y="2397125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732" name="AutoShape 5"/>
          <p:cNvSpPr>
            <a:spLocks noChangeArrowheads="1"/>
          </p:cNvSpPr>
          <p:nvPr/>
        </p:nvSpPr>
        <p:spPr bwMode="auto">
          <a:xfrm>
            <a:off x="1862138" y="30448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33" name="AutoShape 6"/>
          <p:cNvSpPr>
            <a:spLocks noChangeArrowheads="1"/>
          </p:cNvSpPr>
          <p:nvPr/>
        </p:nvSpPr>
        <p:spPr bwMode="auto">
          <a:xfrm>
            <a:off x="1933575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34" name="AutoShape 7"/>
          <p:cNvSpPr>
            <a:spLocks noChangeArrowheads="1"/>
          </p:cNvSpPr>
          <p:nvPr/>
        </p:nvSpPr>
        <p:spPr bwMode="auto">
          <a:xfrm>
            <a:off x="1862138" y="341947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1466850" y="30448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36" name="AutoShape 9"/>
          <p:cNvSpPr>
            <a:spLocks noChangeArrowheads="1"/>
          </p:cNvSpPr>
          <p:nvPr/>
        </p:nvSpPr>
        <p:spPr bwMode="auto">
          <a:xfrm>
            <a:off x="1393825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37" name="AutoShape 10"/>
          <p:cNvSpPr>
            <a:spLocks noChangeArrowheads="1"/>
          </p:cNvSpPr>
          <p:nvPr/>
        </p:nvSpPr>
        <p:spPr bwMode="auto">
          <a:xfrm>
            <a:off x="1466850" y="341947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38" name="AutoShape 11"/>
          <p:cNvSpPr>
            <a:spLocks noChangeArrowheads="1"/>
          </p:cNvSpPr>
          <p:nvPr/>
        </p:nvSpPr>
        <p:spPr bwMode="auto">
          <a:xfrm>
            <a:off x="2581275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39" name="AutoShape 12"/>
          <p:cNvSpPr>
            <a:spLocks noChangeArrowheads="1"/>
          </p:cNvSpPr>
          <p:nvPr/>
        </p:nvSpPr>
        <p:spPr bwMode="auto">
          <a:xfrm>
            <a:off x="1889125" y="23780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40" name="AutoShape 13"/>
          <p:cNvSpPr>
            <a:spLocks noChangeArrowheads="1"/>
          </p:cNvSpPr>
          <p:nvPr/>
        </p:nvSpPr>
        <p:spPr bwMode="auto">
          <a:xfrm>
            <a:off x="2470150" y="36607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41" name="AutoShape 14"/>
          <p:cNvSpPr>
            <a:spLocks noChangeArrowheads="1"/>
          </p:cNvSpPr>
          <p:nvPr/>
        </p:nvSpPr>
        <p:spPr bwMode="auto">
          <a:xfrm>
            <a:off x="1069975" y="3919538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42" name="AutoShape 15"/>
          <p:cNvSpPr>
            <a:spLocks noChangeArrowheads="1"/>
          </p:cNvSpPr>
          <p:nvPr/>
        </p:nvSpPr>
        <p:spPr bwMode="auto">
          <a:xfrm>
            <a:off x="890588" y="367823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3743" name="AutoShape 16"/>
          <p:cNvSpPr>
            <a:spLocks noChangeArrowheads="1"/>
          </p:cNvSpPr>
          <p:nvPr/>
        </p:nvSpPr>
        <p:spPr bwMode="auto">
          <a:xfrm>
            <a:off x="819150" y="29368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73744" name="AutoShape 17"/>
          <p:cNvCxnSpPr>
            <a:cxnSpLocks noChangeShapeType="1"/>
            <a:stCxn id="73743" idx="4"/>
            <a:endCxn id="73736" idx="2"/>
          </p:cNvCxnSpPr>
          <p:nvPr/>
        </p:nvCxnSpPr>
        <p:spPr bwMode="auto">
          <a:xfrm rot="16200000" flipH="1">
            <a:off x="1016794" y="2913857"/>
            <a:ext cx="238125" cy="515937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45" name="Text Box 18"/>
          <p:cNvSpPr txBox="1">
            <a:spLocks noChangeArrowheads="1"/>
          </p:cNvSpPr>
          <p:nvPr/>
        </p:nvSpPr>
        <p:spPr bwMode="auto">
          <a:xfrm>
            <a:off x="604838" y="1574800"/>
            <a:ext cx="302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/>
              <a:t>(3) Determine initial mapping</a:t>
            </a:r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374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  <p:sp>
        <p:nvSpPr>
          <p:cNvPr id="73747" name="Text Box 21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068256-97E9-4FE7-955B-989C1B2F9B87}" type="slidenum">
              <a:rPr lang="en-US" altLang="de-DE" sz="1000">
                <a:solidFill>
                  <a:srgbClr val="C0C0C0"/>
                </a:solidFill>
              </a:rPr>
              <a:pPr/>
              <a:t>72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4755" name="AutoShape 4"/>
          <p:cNvSpPr>
            <a:spLocks noChangeArrowheads="1"/>
          </p:cNvSpPr>
          <p:nvPr/>
        </p:nvSpPr>
        <p:spPr bwMode="auto">
          <a:xfrm>
            <a:off x="822325" y="2397125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56" name="AutoShape 5"/>
          <p:cNvSpPr>
            <a:spLocks noChangeArrowheads="1"/>
          </p:cNvSpPr>
          <p:nvPr/>
        </p:nvSpPr>
        <p:spPr bwMode="auto">
          <a:xfrm>
            <a:off x="1865313" y="30448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57" name="AutoShape 6"/>
          <p:cNvSpPr>
            <a:spLocks noChangeArrowheads="1"/>
          </p:cNvSpPr>
          <p:nvPr/>
        </p:nvSpPr>
        <p:spPr bwMode="auto">
          <a:xfrm>
            <a:off x="193675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58" name="AutoShape 7"/>
          <p:cNvSpPr>
            <a:spLocks noChangeArrowheads="1"/>
          </p:cNvSpPr>
          <p:nvPr/>
        </p:nvSpPr>
        <p:spPr bwMode="auto">
          <a:xfrm>
            <a:off x="1865313" y="341947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59" name="AutoShape 8"/>
          <p:cNvSpPr>
            <a:spLocks noChangeArrowheads="1"/>
          </p:cNvSpPr>
          <p:nvPr/>
        </p:nvSpPr>
        <p:spPr bwMode="auto">
          <a:xfrm>
            <a:off x="1470025" y="30448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0" name="AutoShape 9"/>
          <p:cNvSpPr>
            <a:spLocks noChangeArrowheads="1"/>
          </p:cNvSpPr>
          <p:nvPr/>
        </p:nvSpPr>
        <p:spPr bwMode="auto">
          <a:xfrm>
            <a:off x="139700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1" name="AutoShape 10"/>
          <p:cNvSpPr>
            <a:spLocks noChangeArrowheads="1"/>
          </p:cNvSpPr>
          <p:nvPr/>
        </p:nvSpPr>
        <p:spPr bwMode="auto">
          <a:xfrm>
            <a:off x="1470025" y="341947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258445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3" name="AutoShape 12"/>
          <p:cNvSpPr>
            <a:spLocks noChangeArrowheads="1"/>
          </p:cNvSpPr>
          <p:nvPr/>
        </p:nvSpPr>
        <p:spPr bwMode="auto">
          <a:xfrm>
            <a:off x="1892300" y="23780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4" name="AutoShape 13"/>
          <p:cNvSpPr>
            <a:spLocks noChangeArrowheads="1"/>
          </p:cNvSpPr>
          <p:nvPr/>
        </p:nvSpPr>
        <p:spPr bwMode="auto">
          <a:xfrm>
            <a:off x="2473325" y="36607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5" name="AutoShape 14"/>
          <p:cNvSpPr>
            <a:spLocks noChangeArrowheads="1"/>
          </p:cNvSpPr>
          <p:nvPr/>
        </p:nvSpPr>
        <p:spPr bwMode="auto">
          <a:xfrm>
            <a:off x="1073150" y="3919538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6" name="AutoShape 15"/>
          <p:cNvSpPr>
            <a:spLocks noChangeArrowheads="1"/>
          </p:cNvSpPr>
          <p:nvPr/>
        </p:nvSpPr>
        <p:spPr bwMode="auto">
          <a:xfrm>
            <a:off x="893763" y="367823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67" name="AutoShape 16"/>
          <p:cNvSpPr>
            <a:spLocks noChangeArrowheads="1"/>
          </p:cNvSpPr>
          <p:nvPr/>
        </p:nvSpPr>
        <p:spPr bwMode="auto">
          <a:xfrm>
            <a:off x="822325" y="29368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74768" name="AutoShape 17"/>
          <p:cNvCxnSpPr>
            <a:cxnSpLocks noChangeShapeType="1"/>
            <a:stCxn id="74767" idx="4"/>
            <a:endCxn id="74760" idx="2"/>
          </p:cNvCxnSpPr>
          <p:nvPr/>
        </p:nvCxnSpPr>
        <p:spPr bwMode="auto">
          <a:xfrm rot="16200000" flipH="1">
            <a:off x="1019969" y="2913857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69" name="AutoShape 18"/>
          <p:cNvSpPr>
            <a:spLocks noChangeArrowheads="1"/>
          </p:cNvSpPr>
          <p:nvPr/>
        </p:nvSpPr>
        <p:spPr bwMode="auto">
          <a:xfrm>
            <a:off x="3492500" y="2366963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770" name="AutoShape 19"/>
          <p:cNvSpPr>
            <a:spLocks noChangeArrowheads="1"/>
          </p:cNvSpPr>
          <p:nvPr/>
        </p:nvSpPr>
        <p:spPr bwMode="auto">
          <a:xfrm>
            <a:off x="4535488" y="301466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1" name="AutoShape 20"/>
          <p:cNvSpPr>
            <a:spLocks noChangeArrowheads="1"/>
          </p:cNvSpPr>
          <p:nvPr/>
        </p:nvSpPr>
        <p:spPr bwMode="auto">
          <a:xfrm>
            <a:off x="460692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2" name="AutoShape 21"/>
          <p:cNvSpPr>
            <a:spLocks noChangeArrowheads="1"/>
          </p:cNvSpPr>
          <p:nvPr/>
        </p:nvSpPr>
        <p:spPr bwMode="auto">
          <a:xfrm>
            <a:off x="4535488" y="338931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3" name="AutoShape 22"/>
          <p:cNvSpPr>
            <a:spLocks noChangeArrowheads="1"/>
          </p:cNvSpPr>
          <p:nvPr/>
        </p:nvSpPr>
        <p:spPr bwMode="auto">
          <a:xfrm>
            <a:off x="4140200" y="301466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4" name="AutoShape 23"/>
          <p:cNvSpPr>
            <a:spLocks noChangeArrowheads="1"/>
          </p:cNvSpPr>
          <p:nvPr/>
        </p:nvSpPr>
        <p:spPr bwMode="auto">
          <a:xfrm>
            <a:off x="406717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5" name="AutoShape 24"/>
          <p:cNvSpPr>
            <a:spLocks noChangeArrowheads="1"/>
          </p:cNvSpPr>
          <p:nvPr/>
        </p:nvSpPr>
        <p:spPr bwMode="auto">
          <a:xfrm>
            <a:off x="4140200" y="338931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6" name="AutoShape 25"/>
          <p:cNvSpPr>
            <a:spLocks noChangeArrowheads="1"/>
          </p:cNvSpPr>
          <p:nvPr/>
        </p:nvSpPr>
        <p:spPr bwMode="auto">
          <a:xfrm>
            <a:off x="525462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7" name="AutoShape 26"/>
          <p:cNvSpPr>
            <a:spLocks noChangeArrowheads="1"/>
          </p:cNvSpPr>
          <p:nvPr/>
        </p:nvSpPr>
        <p:spPr bwMode="auto">
          <a:xfrm>
            <a:off x="4625975" y="237490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8" name="AutoShape 27"/>
          <p:cNvSpPr>
            <a:spLocks noChangeArrowheads="1"/>
          </p:cNvSpPr>
          <p:nvPr/>
        </p:nvSpPr>
        <p:spPr bwMode="auto">
          <a:xfrm>
            <a:off x="5143500" y="36306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79" name="AutoShape 28"/>
          <p:cNvSpPr>
            <a:spLocks noChangeArrowheads="1"/>
          </p:cNvSpPr>
          <p:nvPr/>
        </p:nvSpPr>
        <p:spPr bwMode="auto">
          <a:xfrm>
            <a:off x="3743325" y="3889375"/>
            <a:ext cx="114300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80" name="AutoShape 29"/>
          <p:cNvSpPr>
            <a:spLocks noChangeArrowheads="1"/>
          </p:cNvSpPr>
          <p:nvPr/>
        </p:nvSpPr>
        <p:spPr bwMode="auto">
          <a:xfrm>
            <a:off x="3563938" y="36480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81" name="AutoShape 30"/>
          <p:cNvSpPr>
            <a:spLocks noChangeArrowheads="1"/>
          </p:cNvSpPr>
          <p:nvPr/>
        </p:nvSpPr>
        <p:spPr bwMode="auto">
          <a:xfrm>
            <a:off x="3492500" y="29067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74782" name="AutoShape 31"/>
          <p:cNvCxnSpPr>
            <a:cxnSpLocks noChangeShapeType="1"/>
            <a:stCxn id="74779" idx="6"/>
            <a:endCxn id="74772" idx="4"/>
          </p:cNvCxnSpPr>
          <p:nvPr/>
        </p:nvCxnSpPr>
        <p:spPr bwMode="auto">
          <a:xfrm flipV="1">
            <a:off x="3857625" y="3503613"/>
            <a:ext cx="736600" cy="444500"/>
          </a:xfrm>
          <a:prstGeom prst="curvedConnector2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83" name="AutoShape 32"/>
          <p:cNvCxnSpPr>
            <a:cxnSpLocks noChangeShapeType="1"/>
            <a:stCxn id="74780" idx="7"/>
            <a:endCxn id="74775" idx="3"/>
          </p:cNvCxnSpPr>
          <p:nvPr/>
        </p:nvCxnSpPr>
        <p:spPr bwMode="auto">
          <a:xfrm rot="-5400000">
            <a:off x="3820319" y="3328194"/>
            <a:ext cx="179388" cy="495300"/>
          </a:xfrm>
          <a:prstGeom prst="curvedConnector3">
            <a:avLst>
              <a:gd name="adj1" fmla="val 49556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84" name="AutoShape 33"/>
          <p:cNvCxnSpPr>
            <a:cxnSpLocks noChangeShapeType="1"/>
            <a:stCxn id="74781" idx="4"/>
            <a:endCxn id="74774" idx="2"/>
          </p:cNvCxnSpPr>
          <p:nvPr/>
        </p:nvCxnSpPr>
        <p:spPr bwMode="auto">
          <a:xfrm rot="16200000" flipH="1">
            <a:off x="3690144" y="2883694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85" name="AutoShape 34"/>
          <p:cNvCxnSpPr>
            <a:cxnSpLocks noChangeShapeType="1"/>
            <a:stCxn id="74773" idx="7"/>
            <a:endCxn id="74777" idx="3"/>
          </p:cNvCxnSpPr>
          <p:nvPr/>
        </p:nvCxnSpPr>
        <p:spPr bwMode="auto">
          <a:xfrm rot="-5400000">
            <a:off x="4161632" y="2550318"/>
            <a:ext cx="558800" cy="404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86" name="AutoShape 35"/>
          <p:cNvCxnSpPr>
            <a:cxnSpLocks noChangeShapeType="1"/>
            <a:stCxn id="74770" idx="0"/>
            <a:endCxn id="74776" idx="3"/>
          </p:cNvCxnSpPr>
          <p:nvPr/>
        </p:nvCxnSpPr>
        <p:spPr bwMode="auto">
          <a:xfrm rot="5400000" flipV="1">
            <a:off x="4790282" y="2818606"/>
            <a:ext cx="285750" cy="677863"/>
          </a:xfrm>
          <a:prstGeom prst="curvedConnector5">
            <a:avLst>
              <a:gd name="adj1" fmla="val 27222"/>
              <a:gd name="adj2" fmla="val 52926"/>
              <a:gd name="adj3" fmla="val 55556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87" name="AutoShape 36"/>
          <p:cNvCxnSpPr>
            <a:cxnSpLocks noChangeShapeType="1"/>
            <a:stCxn id="74771" idx="4"/>
            <a:endCxn id="74778" idx="1"/>
          </p:cNvCxnSpPr>
          <p:nvPr/>
        </p:nvCxnSpPr>
        <p:spPr bwMode="auto">
          <a:xfrm rot="16200000" flipH="1">
            <a:off x="4748213" y="3235325"/>
            <a:ext cx="330200" cy="495300"/>
          </a:xfrm>
          <a:prstGeom prst="curvedConnector3">
            <a:avLst>
              <a:gd name="adj1" fmla="val 47116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88" name="Freeform 37"/>
          <p:cNvSpPr>
            <a:spLocks/>
          </p:cNvSpPr>
          <p:nvPr/>
        </p:nvSpPr>
        <p:spPr bwMode="auto">
          <a:xfrm>
            <a:off x="3492500" y="2187575"/>
            <a:ext cx="539750" cy="358775"/>
          </a:xfrm>
          <a:custGeom>
            <a:avLst/>
            <a:gdLst>
              <a:gd name="T0" fmla="*/ 0 w 627"/>
              <a:gd name="T1" fmla="*/ 358775 h 456"/>
              <a:gd name="T2" fmla="*/ 147205 w 627"/>
              <a:gd name="T3" fmla="*/ 179388 h 456"/>
              <a:gd name="T4" fmla="*/ 343477 w 627"/>
              <a:gd name="T5" fmla="*/ 44847 h 456"/>
              <a:gd name="T6" fmla="*/ 539750 w 627"/>
              <a:gd name="T7" fmla="*/ 0 h 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7" h="456">
                <a:moveTo>
                  <a:pt x="0" y="456"/>
                </a:moveTo>
                <a:cubicBezTo>
                  <a:pt x="52" y="375"/>
                  <a:pt x="105" y="294"/>
                  <a:pt x="171" y="228"/>
                </a:cubicBezTo>
                <a:cubicBezTo>
                  <a:pt x="237" y="162"/>
                  <a:pt x="323" y="95"/>
                  <a:pt x="399" y="57"/>
                </a:cubicBezTo>
                <a:cubicBezTo>
                  <a:pt x="475" y="19"/>
                  <a:pt x="551" y="9"/>
                  <a:pt x="627" y="0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89" name="AutoShape 38"/>
          <p:cNvSpPr>
            <a:spLocks noChangeArrowheads="1"/>
          </p:cNvSpPr>
          <p:nvPr/>
        </p:nvSpPr>
        <p:spPr bwMode="auto">
          <a:xfrm>
            <a:off x="2916238" y="2943225"/>
            <a:ext cx="287337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4790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  <p:sp>
        <p:nvSpPr>
          <p:cNvPr id="74791" name="Text Box 42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  <p:sp>
        <p:nvSpPr>
          <p:cNvPr id="74792" name="Text Box 43"/>
          <p:cNvSpPr txBox="1">
            <a:spLocks noChangeArrowheads="1"/>
          </p:cNvSpPr>
          <p:nvPr/>
        </p:nvSpPr>
        <p:spPr bwMode="auto">
          <a:xfrm>
            <a:off x="604838" y="1574800"/>
            <a:ext cx="7783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>
                <a:ea typeface="宋体" panose="02010600030101010101" pitchFamily="2" charset="-122"/>
              </a:rPr>
              <a:t>(3) Determine initial mapping and (4) optimize the mapping (complete rotation)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0772E5-2AE2-4F2B-8C14-C96D663C5D23}" type="slidenum">
              <a:rPr lang="en-US" altLang="de-DE" sz="1000">
                <a:solidFill>
                  <a:srgbClr val="C0C0C0"/>
                </a:solidFill>
              </a:rPr>
              <a:pPr/>
              <a:t>73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5779" name="AutoShape 4"/>
          <p:cNvSpPr>
            <a:spLocks noChangeArrowheads="1"/>
          </p:cNvSpPr>
          <p:nvPr/>
        </p:nvSpPr>
        <p:spPr bwMode="auto">
          <a:xfrm>
            <a:off x="815975" y="2397125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80" name="AutoShape 5"/>
          <p:cNvSpPr>
            <a:spLocks noChangeArrowheads="1"/>
          </p:cNvSpPr>
          <p:nvPr/>
        </p:nvSpPr>
        <p:spPr bwMode="auto">
          <a:xfrm>
            <a:off x="1858963" y="304482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1" name="AutoShape 6"/>
          <p:cNvSpPr>
            <a:spLocks noChangeArrowheads="1"/>
          </p:cNvSpPr>
          <p:nvPr/>
        </p:nvSpPr>
        <p:spPr bwMode="auto">
          <a:xfrm>
            <a:off x="193040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2" name="AutoShape 7"/>
          <p:cNvSpPr>
            <a:spLocks noChangeArrowheads="1"/>
          </p:cNvSpPr>
          <p:nvPr/>
        </p:nvSpPr>
        <p:spPr bwMode="auto">
          <a:xfrm>
            <a:off x="1858963" y="3419475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3" name="AutoShape 8"/>
          <p:cNvSpPr>
            <a:spLocks noChangeArrowheads="1"/>
          </p:cNvSpPr>
          <p:nvPr/>
        </p:nvSpPr>
        <p:spPr bwMode="auto">
          <a:xfrm>
            <a:off x="1463675" y="304482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4" name="AutoShape 9"/>
          <p:cNvSpPr>
            <a:spLocks noChangeArrowheads="1"/>
          </p:cNvSpPr>
          <p:nvPr/>
        </p:nvSpPr>
        <p:spPr bwMode="auto">
          <a:xfrm>
            <a:off x="139065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5" name="AutoShape 10"/>
          <p:cNvSpPr>
            <a:spLocks noChangeArrowheads="1"/>
          </p:cNvSpPr>
          <p:nvPr/>
        </p:nvSpPr>
        <p:spPr bwMode="auto">
          <a:xfrm>
            <a:off x="1463675" y="3419475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6" name="AutoShape 11"/>
          <p:cNvSpPr>
            <a:spLocks noChangeArrowheads="1"/>
          </p:cNvSpPr>
          <p:nvPr/>
        </p:nvSpPr>
        <p:spPr bwMode="auto">
          <a:xfrm>
            <a:off x="2578100" y="32321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7" name="AutoShape 12"/>
          <p:cNvSpPr>
            <a:spLocks noChangeArrowheads="1"/>
          </p:cNvSpPr>
          <p:nvPr/>
        </p:nvSpPr>
        <p:spPr bwMode="auto">
          <a:xfrm>
            <a:off x="1885950" y="23780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8" name="AutoShape 13"/>
          <p:cNvSpPr>
            <a:spLocks noChangeArrowheads="1"/>
          </p:cNvSpPr>
          <p:nvPr/>
        </p:nvSpPr>
        <p:spPr bwMode="auto">
          <a:xfrm>
            <a:off x="2466975" y="36607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89" name="AutoShape 14"/>
          <p:cNvSpPr>
            <a:spLocks noChangeArrowheads="1"/>
          </p:cNvSpPr>
          <p:nvPr/>
        </p:nvSpPr>
        <p:spPr bwMode="auto">
          <a:xfrm>
            <a:off x="1066800" y="3919538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90" name="AutoShape 15"/>
          <p:cNvSpPr>
            <a:spLocks noChangeArrowheads="1"/>
          </p:cNvSpPr>
          <p:nvPr/>
        </p:nvSpPr>
        <p:spPr bwMode="auto">
          <a:xfrm>
            <a:off x="887413" y="3678238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91" name="AutoShape 16"/>
          <p:cNvSpPr>
            <a:spLocks noChangeArrowheads="1"/>
          </p:cNvSpPr>
          <p:nvPr/>
        </p:nvSpPr>
        <p:spPr bwMode="auto">
          <a:xfrm>
            <a:off x="815975" y="29368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75792" name="AutoShape 17"/>
          <p:cNvCxnSpPr>
            <a:cxnSpLocks noChangeShapeType="1"/>
            <a:stCxn id="75791" idx="4"/>
            <a:endCxn id="75784" idx="2"/>
          </p:cNvCxnSpPr>
          <p:nvPr/>
        </p:nvCxnSpPr>
        <p:spPr bwMode="auto">
          <a:xfrm rot="16200000" flipH="1">
            <a:off x="1013619" y="2913857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3" name="AutoShape 18"/>
          <p:cNvSpPr>
            <a:spLocks noChangeArrowheads="1"/>
          </p:cNvSpPr>
          <p:nvPr/>
        </p:nvSpPr>
        <p:spPr bwMode="auto">
          <a:xfrm>
            <a:off x="3486150" y="2366963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794" name="AutoShape 19"/>
          <p:cNvSpPr>
            <a:spLocks noChangeArrowheads="1"/>
          </p:cNvSpPr>
          <p:nvPr/>
        </p:nvSpPr>
        <p:spPr bwMode="auto">
          <a:xfrm>
            <a:off x="4529138" y="301466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95" name="AutoShape 20"/>
          <p:cNvSpPr>
            <a:spLocks noChangeArrowheads="1"/>
          </p:cNvSpPr>
          <p:nvPr/>
        </p:nvSpPr>
        <p:spPr bwMode="auto">
          <a:xfrm>
            <a:off x="460057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96" name="AutoShape 21"/>
          <p:cNvSpPr>
            <a:spLocks noChangeArrowheads="1"/>
          </p:cNvSpPr>
          <p:nvPr/>
        </p:nvSpPr>
        <p:spPr bwMode="auto">
          <a:xfrm>
            <a:off x="4529138" y="3389313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97" name="AutoShape 22"/>
          <p:cNvSpPr>
            <a:spLocks noChangeArrowheads="1"/>
          </p:cNvSpPr>
          <p:nvPr/>
        </p:nvSpPr>
        <p:spPr bwMode="auto">
          <a:xfrm>
            <a:off x="4133850" y="301466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98" name="AutoShape 23"/>
          <p:cNvSpPr>
            <a:spLocks noChangeArrowheads="1"/>
          </p:cNvSpPr>
          <p:nvPr/>
        </p:nvSpPr>
        <p:spPr bwMode="auto">
          <a:xfrm>
            <a:off x="406082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799" name="AutoShape 24"/>
          <p:cNvSpPr>
            <a:spLocks noChangeArrowheads="1"/>
          </p:cNvSpPr>
          <p:nvPr/>
        </p:nvSpPr>
        <p:spPr bwMode="auto">
          <a:xfrm>
            <a:off x="4133850" y="3389313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00" name="AutoShape 25"/>
          <p:cNvSpPr>
            <a:spLocks noChangeArrowheads="1"/>
          </p:cNvSpPr>
          <p:nvPr/>
        </p:nvSpPr>
        <p:spPr bwMode="auto">
          <a:xfrm>
            <a:off x="5248275" y="32019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01" name="AutoShape 26"/>
          <p:cNvSpPr>
            <a:spLocks noChangeArrowheads="1"/>
          </p:cNvSpPr>
          <p:nvPr/>
        </p:nvSpPr>
        <p:spPr bwMode="auto">
          <a:xfrm>
            <a:off x="4619625" y="237490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02" name="AutoShape 27"/>
          <p:cNvSpPr>
            <a:spLocks noChangeArrowheads="1"/>
          </p:cNvSpPr>
          <p:nvPr/>
        </p:nvSpPr>
        <p:spPr bwMode="auto">
          <a:xfrm>
            <a:off x="5137150" y="36306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03" name="AutoShape 28"/>
          <p:cNvSpPr>
            <a:spLocks noChangeArrowheads="1"/>
          </p:cNvSpPr>
          <p:nvPr/>
        </p:nvSpPr>
        <p:spPr bwMode="auto">
          <a:xfrm>
            <a:off x="3736975" y="3889375"/>
            <a:ext cx="114300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04" name="AutoShape 29"/>
          <p:cNvSpPr>
            <a:spLocks noChangeArrowheads="1"/>
          </p:cNvSpPr>
          <p:nvPr/>
        </p:nvSpPr>
        <p:spPr bwMode="auto">
          <a:xfrm>
            <a:off x="3557588" y="36480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05" name="AutoShape 30"/>
          <p:cNvSpPr>
            <a:spLocks noChangeArrowheads="1"/>
          </p:cNvSpPr>
          <p:nvPr/>
        </p:nvSpPr>
        <p:spPr bwMode="auto">
          <a:xfrm>
            <a:off x="3486150" y="290671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75806" name="AutoShape 31"/>
          <p:cNvCxnSpPr>
            <a:cxnSpLocks noChangeShapeType="1"/>
            <a:stCxn id="75803" idx="6"/>
            <a:endCxn id="75796" idx="4"/>
          </p:cNvCxnSpPr>
          <p:nvPr/>
        </p:nvCxnSpPr>
        <p:spPr bwMode="auto">
          <a:xfrm flipV="1">
            <a:off x="3851275" y="3503613"/>
            <a:ext cx="736600" cy="44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7" name="AutoShape 32"/>
          <p:cNvCxnSpPr>
            <a:cxnSpLocks noChangeShapeType="1"/>
            <a:stCxn id="75804" idx="7"/>
            <a:endCxn id="75799" idx="3"/>
          </p:cNvCxnSpPr>
          <p:nvPr/>
        </p:nvCxnSpPr>
        <p:spPr bwMode="auto">
          <a:xfrm rot="-5400000">
            <a:off x="3813969" y="3328194"/>
            <a:ext cx="179388" cy="495300"/>
          </a:xfrm>
          <a:prstGeom prst="curvedConnector3">
            <a:avLst>
              <a:gd name="adj1" fmla="val 49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8" name="AutoShape 33"/>
          <p:cNvCxnSpPr>
            <a:cxnSpLocks noChangeShapeType="1"/>
            <a:stCxn id="75805" idx="4"/>
            <a:endCxn id="75798" idx="2"/>
          </p:cNvCxnSpPr>
          <p:nvPr/>
        </p:nvCxnSpPr>
        <p:spPr bwMode="auto">
          <a:xfrm rot="16200000" flipH="1">
            <a:off x="3683794" y="2883694"/>
            <a:ext cx="238125" cy="5159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9" name="AutoShape 34"/>
          <p:cNvCxnSpPr>
            <a:cxnSpLocks noChangeShapeType="1"/>
            <a:stCxn id="75797" idx="7"/>
            <a:endCxn id="75801" idx="3"/>
          </p:cNvCxnSpPr>
          <p:nvPr/>
        </p:nvCxnSpPr>
        <p:spPr bwMode="auto">
          <a:xfrm rot="-5400000">
            <a:off x="4155282" y="2550318"/>
            <a:ext cx="558800" cy="40481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10" name="AutoShape 35"/>
          <p:cNvCxnSpPr>
            <a:cxnSpLocks noChangeShapeType="1"/>
            <a:stCxn id="75794" idx="0"/>
            <a:endCxn id="75800" idx="3"/>
          </p:cNvCxnSpPr>
          <p:nvPr/>
        </p:nvCxnSpPr>
        <p:spPr bwMode="auto">
          <a:xfrm rot="5400000" flipV="1">
            <a:off x="4783932" y="2818606"/>
            <a:ext cx="285750" cy="677863"/>
          </a:xfrm>
          <a:prstGeom prst="curvedConnector5">
            <a:avLst>
              <a:gd name="adj1" fmla="val 27222"/>
              <a:gd name="adj2" fmla="val 52926"/>
              <a:gd name="adj3" fmla="val 55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11" name="AutoShape 36"/>
          <p:cNvCxnSpPr>
            <a:cxnSpLocks noChangeShapeType="1"/>
            <a:stCxn id="75795" idx="4"/>
            <a:endCxn id="75802" idx="1"/>
          </p:cNvCxnSpPr>
          <p:nvPr/>
        </p:nvCxnSpPr>
        <p:spPr bwMode="auto">
          <a:xfrm rot="16200000" flipH="1">
            <a:off x="4741863" y="3235325"/>
            <a:ext cx="330200" cy="495300"/>
          </a:xfrm>
          <a:prstGeom prst="curvedConnector3">
            <a:avLst>
              <a:gd name="adj1" fmla="val 4711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12" name="Freeform 37"/>
          <p:cNvSpPr>
            <a:spLocks/>
          </p:cNvSpPr>
          <p:nvPr/>
        </p:nvSpPr>
        <p:spPr bwMode="auto">
          <a:xfrm>
            <a:off x="3486150" y="2187575"/>
            <a:ext cx="539750" cy="358775"/>
          </a:xfrm>
          <a:custGeom>
            <a:avLst/>
            <a:gdLst>
              <a:gd name="T0" fmla="*/ 0 w 627"/>
              <a:gd name="T1" fmla="*/ 358775 h 456"/>
              <a:gd name="T2" fmla="*/ 147205 w 627"/>
              <a:gd name="T3" fmla="*/ 179388 h 456"/>
              <a:gd name="T4" fmla="*/ 343477 w 627"/>
              <a:gd name="T5" fmla="*/ 44847 h 456"/>
              <a:gd name="T6" fmla="*/ 539750 w 627"/>
              <a:gd name="T7" fmla="*/ 0 h 4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7" h="456">
                <a:moveTo>
                  <a:pt x="0" y="456"/>
                </a:moveTo>
                <a:cubicBezTo>
                  <a:pt x="52" y="375"/>
                  <a:pt x="105" y="294"/>
                  <a:pt x="171" y="228"/>
                </a:cubicBezTo>
                <a:cubicBezTo>
                  <a:pt x="237" y="162"/>
                  <a:pt x="323" y="95"/>
                  <a:pt x="399" y="57"/>
                </a:cubicBezTo>
                <a:cubicBezTo>
                  <a:pt x="475" y="19"/>
                  <a:pt x="551" y="9"/>
                  <a:pt x="627" y="0"/>
                </a:cubicBezTo>
              </a:path>
            </a:pathLst>
          </a:custGeom>
          <a:noFill/>
          <a:ln w="3175" cmpd="sng">
            <a:solidFill>
              <a:schemeClr val="tx1"/>
            </a:solidFill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13" name="AutoShape 38"/>
          <p:cNvSpPr>
            <a:spLocks noChangeArrowheads="1"/>
          </p:cNvSpPr>
          <p:nvPr/>
        </p:nvSpPr>
        <p:spPr bwMode="auto">
          <a:xfrm>
            <a:off x="2909888" y="2943225"/>
            <a:ext cx="287337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14" name="AutoShape 39"/>
          <p:cNvSpPr>
            <a:spLocks noChangeArrowheads="1"/>
          </p:cNvSpPr>
          <p:nvPr/>
        </p:nvSpPr>
        <p:spPr bwMode="auto">
          <a:xfrm>
            <a:off x="6223000" y="2387600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815" name="AutoShape 40"/>
          <p:cNvSpPr>
            <a:spLocks noChangeArrowheads="1"/>
          </p:cNvSpPr>
          <p:nvPr/>
        </p:nvSpPr>
        <p:spPr bwMode="auto">
          <a:xfrm>
            <a:off x="7265988" y="30353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16" name="AutoShape 41"/>
          <p:cNvSpPr>
            <a:spLocks noChangeArrowheads="1"/>
          </p:cNvSpPr>
          <p:nvPr/>
        </p:nvSpPr>
        <p:spPr bwMode="auto">
          <a:xfrm>
            <a:off x="7337425" y="322262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17" name="AutoShape 42"/>
          <p:cNvSpPr>
            <a:spLocks noChangeArrowheads="1"/>
          </p:cNvSpPr>
          <p:nvPr/>
        </p:nvSpPr>
        <p:spPr bwMode="auto">
          <a:xfrm>
            <a:off x="7265988" y="340995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18" name="AutoShape 43"/>
          <p:cNvSpPr>
            <a:spLocks noChangeArrowheads="1"/>
          </p:cNvSpPr>
          <p:nvPr/>
        </p:nvSpPr>
        <p:spPr bwMode="auto">
          <a:xfrm>
            <a:off x="6870700" y="30353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19" name="AutoShape 44"/>
          <p:cNvSpPr>
            <a:spLocks noChangeArrowheads="1"/>
          </p:cNvSpPr>
          <p:nvPr/>
        </p:nvSpPr>
        <p:spPr bwMode="auto">
          <a:xfrm>
            <a:off x="6797675" y="322262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20" name="AutoShape 45"/>
          <p:cNvSpPr>
            <a:spLocks noChangeArrowheads="1"/>
          </p:cNvSpPr>
          <p:nvPr/>
        </p:nvSpPr>
        <p:spPr bwMode="auto">
          <a:xfrm>
            <a:off x="6870700" y="340995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21" name="AutoShape 46"/>
          <p:cNvSpPr>
            <a:spLocks noChangeArrowheads="1"/>
          </p:cNvSpPr>
          <p:nvPr/>
        </p:nvSpPr>
        <p:spPr bwMode="auto">
          <a:xfrm>
            <a:off x="7985125" y="322262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22" name="AutoShape 47"/>
          <p:cNvSpPr>
            <a:spLocks noChangeArrowheads="1"/>
          </p:cNvSpPr>
          <p:nvPr/>
        </p:nvSpPr>
        <p:spPr bwMode="auto">
          <a:xfrm>
            <a:off x="7264400" y="234473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23" name="AutoShape 48"/>
          <p:cNvSpPr>
            <a:spLocks noChangeArrowheads="1"/>
          </p:cNvSpPr>
          <p:nvPr/>
        </p:nvSpPr>
        <p:spPr bwMode="auto">
          <a:xfrm>
            <a:off x="7874000" y="36512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24" name="AutoShape 49"/>
          <p:cNvSpPr>
            <a:spLocks noChangeArrowheads="1"/>
          </p:cNvSpPr>
          <p:nvPr/>
        </p:nvSpPr>
        <p:spPr bwMode="auto">
          <a:xfrm>
            <a:off x="6473825" y="3910013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25" name="AutoShape 50"/>
          <p:cNvSpPr>
            <a:spLocks noChangeArrowheads="1"/>
          </p:cNvSpPr>
          <p:nvPr/>
        </p:nvSpPr>
        <p:spPr bwMode="auto">
          <a:xfrm>
            <a:off x="6294438" y="3668713"/>
            <a:ext cx="115887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26" name="AutoShape 51"/>
          <p:cNvSpPr>
            <a:spLocks noChangeArrowheads="1"/>
          </p:cNvSpPr>
          <p:nvPr/>
        </p:nvSpPr>
        <p:spPr bwMode="auto">
          <a:xfrm>
            <a:off x="6223000" y="2927350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cxnSp>
        <p:nvCxnSpPr>
          <p:cNvPr id="75827" name="AutoShape 52"/>
          <p:cNvCxnSpPr>
            <a:cxnSpLocks noChangeShapeType="1"/>
            <a:stCxn id="75826" idx="3"/>
            <a:endCxn id="75817" idx="4"/>
          </p:cNvCxnSpPr>
          <p:nvPr/>
        </p:nvCxnSpPr>
        <p:spPr bwMode="auto">
          <a:xfrm rot="16200000" flipH="1">
            <a:off x="6533356" y="2732882"/>
            <a:ext cx="498475" cy="1084262"/>
          </a:xfrm>
          <a:prstGeom prst="curvedConnector3">
            <a:avLst>
              <a:gd name="adj1" fmla="val 145861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28" name="AutoShape 53"/>
          <p:cNvCxnSpPr>
            <a:cxnSpLocks noChangeShapeType="1"/>
            <a:stCxn id="75818" idx="7"/>
            <a:endCxn id="75823" idx="7"/>
          </p:cNvCxnSpPr>
          <p:nvPr/>
        </p:nvCxnSpPr>
        <p:spPr bwMode="auto">
          <a:xfrm rot="5400000" flipV="1">
            <a:off x="7162800" y="2859088"/>
            <a:ext cx="615950" cy="1003300"/>
          </a:xfrm>
          <a:prstGeom prst="curvedConnector3">
            <a:avLst>
              <a:gd name="adj1" fmla="val -39949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29" name="AutoShape 54"/>
          <p:cNvCxnSpPr>
            <a:cxnSpLocks noChangeShapeType="1"/>
          </p:cNvCxnSpPr>
          <p:nvPr/>
        </p:nvCxnSpPr>
        <p:spPr bwMode="auto">
          <a:xfrm rot="5400000">
            <a:off x="6700838" y="2989263"/>
            <a:ext cx="446087" cy="1042987"/>
          </a:xfrm>
          <a:prstGeom prst="curvedConnector3">
            <a:avLst>
              <a:gd name="adj1" fmla="val 151245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30" name="Freeform 55"/>
          <p:cNvSpPr>
            <a:spLocks/>
          </p:cNvSpPr>
          <p:nvPr/>
        </p:nvSpPr>
        <p:spPr bwMode="auto">
          <a:xfrm>
            <a:off x="6737350" y="2566988"/>
            <a:ext cx="1285875" cy="720725"/>
          </a:xfrm>
          <a:custGeom>
            <a:avLst/>
            <a:gdLst>
              <a:gd name="T0" fmla="*/ 58730 w 832"/>
              <a:gd name="T1" fmla="*/ 720725 h 378"/>
              <a:gd name="T2" fmla="*/ 131369 w 832"/>
              <a:gd name="T3" fmla="*/ 697845 h 378"/>
              <a:gd name="T4" fmla="*/ 58730 w 832"/>
              <a:gd name="T5" fmla="*/ 505270 h 378"/>
              <a:gd name="T6" fmla="*/ 58730 w 832"/>
              <a:gd name="T7" fmla="*/ 72454 h 378"/>
              <a:gd name="T8" fmla="*/ 409564 w 832"/>
              <a:gd name="T9" fmla="*/ 72454 h 378"/>
              <a:gd name="T10" fmla="*/ 1111231 w 832"/>
              <a:gd name="T11" fmla="*/ 287909 h 378"/>
              <a:gd name="T12" fmla="*/ 1285875 w 832"/>
              <a:gd name="T13" fmla="*/ 720725 h 3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32" h="378">
                <a:moveTo>
                  <a:pt x="38" y="378"/>
                </a:moveTo>
                <a:lnTo>
                  <a:pt x="85" y="366"/>
                </a:lnTo>
                <a:cubicBezTo>
                  <a:pt x="85" y="347"/>
                  <a:pt x="46" y="320"/>
                  <a:pt x="38" y="265"/>
                </a:cubicBezTo>
                <a:cubicBezTo>
                  <a:pt x="30" y="210"/>
                  <a:pt x="0" y="76"/>
                  <a:pt x="38" y="38"/>
                </a:cubicBezTo>
                <a:cubicBezTo>
                  <a:pt x="76" y="0"/>
                  <a:pt x="152" y="19"/>
                  <a:pt x="265" y="38"/>
                </a:cubicBezTo>
                <a:cubicBezTo>
                  <a:pt x="378" y="57"/>
                  <a:pt x="625" y="94"/>
                  <a:pt x="719" y="151"/>
                </a:cubicBezTo>
                <a:cubicBezTo>
                  <a:pt x="813" y="208"/>
                  <a:pt x="822" y="293"/>
                  <a:pt x="832" y="378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31" name="Freeform 56"/>
          <p:cNvSpPr>
            <a:spLocks/>
          </p:cNvSpPr>
          <p:nvPr/>
        </p:nvSpPr>
        <p:spPr bwMode="auto">
          <a:xfrm>
            <a:off x="6583363" y="3078163"/>
            <a:ext cx="1104900" cy="1058862"/>
          </a:xfrm>
          <a:custGeom>
            <a:avLst/>
            <a:gdLst>
              <a:gd name="T0" fmla="*/ 0 w 696"/>
              <a:gd name="T1" fmla="*/ 930275 h 667"/>
              <a:gd name="T2" fmla="*/ 227013 w 696"/>
              <a:gd name="T3" fmla="*/ 984250 h 667"/>
              <a:gd name="T4" fmla="*/ 900113 w 696"/>
              <a:gd name="T5" fmla="*/ 930275 h 667"/>
              <a:gd name="T6" fmla="*/ 1079500 w 696"/>
              <a:gd name="T7" fmla="*/ 209550 h 667"/>
              <a:gd name="T8" fmla="*/ 749300 w 696"/>
              <a:gd name="T9" fmla="*/ 0 h 6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6" h="667">
                <a:moveTo>
                  <a:pt x="0" y="586"/>
                </a:moveTo>
                <a:cubicBezTo>
                  <a:pt x="24" y="603"/>
                  <a:pt x="49" y="620"/>
                  <a:pt x="143" y="620"/>
                </a:cubicBezTo>
                <a:cubicBezTo>
                  <a:pt x="237" y="620"/>
                  <a:pt x="478" y="667"/>
                  <a:pt x="567" y="586"/>
                </a:cubicBezTo>
                <a:cubicBezTo>
                  <a:pt x="656" y="505"/>
                  <a:pt x="696" y="230"/>
                  <a:pt x="680" y="132"/>
                </a:cubicBezTo>
                <a:cubicBezTo>
                  <a:pt x="664" y="34"/>
                  <a:pt x="507" y="21"/>
                  <a:pt x="472" y="0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32" name="Freeform 57"/>
          <p:cNvSpPr>
            <a:spLocks/>
          </p:cNvSpPr>
          <p:nvPr/>
        </p:nvSpPr>
        <p:spPr bwMode="auto">
          <a:xfrm>
            <a:off x="6537325" y="2398713"/>
            <a:ext cx="795338" cy="1173162"/>
          </a:xfrm>
          <a:custGeom>
            <a:avLst/>
            <a:gdLst>
              <a:gd name="T0" fmla="*/ 406400 w 501"/>
              <a:gd name="T1" fmla="*/ 1068387 h 739"/>
              <a:gd name="T2" fmla="*/ 142875 w 501"/>
              <a:gd name="T3" fmla="*/ 1062037 h 739"/>
              <a:gd name="T4" fmla="*/ 20638 w 501"/>
              <a:gd name="T5" fmla="*/ 400050 h 739"/>
              <a:gd name="T6" fmla="*/ 263525 w 501"/>
              <a:gd name="T7" fmla="*/ 87312 h 739"/>
              <a:gd name="T8" fmla="*/ 795338 w 501"/>
              <a:gd name="T9" fmla="*/ 0 h 7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739">
                <a:moveTo>
                  <a:pt x="256" y="673"/>
                </a:moveTo>
                <a:cubicBezTo>
                  <a:pt x="193" y="706"/>
                  <a:pt x="130" y="739"/>
                  <a:pt x="90" y="669"/>
                </a:cubicBezTo>
                <a:cubicBezTo>
                  <a:pt x="50" y="599"/>
                  <a:pt x="0" y="354"/>
                  <a:pt x="13" y="252"/>
                </a:cubicBezTo>
                <a:cubicBezTo>
                  <a:pt x="26" y="150"/>
                  <a:pt x="85" y="97"/>
                  <a:pt x="166" y="55"/>
                </a:cubicBezTo>
                <a:cubicBezTo>
                  <a:pt x="247" y="13"/>
                  <a:pt x="374" y="6"/>
                  <a:pt x="501" y="0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833" name="AutoShape 58"/>
          <p:cNvSpPr>
            <a:spLocks noChangeArrowheads="1"/>
          </p:cNvSpPr>
          <p:nvPr/>
        </p:nvSpPr>
        <p:spPr bwMode="auto">
          <a:xfrm>
            <a:off x="5646738" y="2943225"/>
            <a:ext cx="287337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5834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  <p:sp>
        <p:nvSpPr>
          <p:cNvPr id="75835" name="Text Box 62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  <p:sp>
        <p:nvSpPr>
          <p:cNvPr id="75836" name="Text Box 63"/>
          <p:cNvSpPr txBox="1">
            <a:spLocks noChangeArrowheads="1"/>
          </p:cNvSpPr>
          <p:nvPr/>
        </p:nvSpPr>
        <p:spPr bwMode="auto">
          <a:xfrm>
            <a:off x="604838" y="1574800"/>
            <a:ext cx="7783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zh-CN">
                <a:ea typeface="宋体" panose="02010600030101010101" pitchFamily="2" charset="-122"/>
              </a:rPr>
              <a:t>(3) Determine initial mapping and (4) optimize the mapping (complete rotation)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3B6BB-024D-4389-9AEF-C327D3A8FA1F}" type="slidenum">
              <a:rPr lang="en-US" altLang="de-DE" sz="1000">
                <a:solidFill>
                  <a:srgbClr val="C0C0C0"/>
                </a:solidFill>
              </a:rPr>
              <a:pPr/>
              <a:t>74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627063" y="1574800"/>
            <a:ext cx="47640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225"/>
              </a:lnSpc>
            </a:pPr>
            <a:r>
              <a:rPr lang="en-US" altLang="zh-CN">
                <a:ea typeface="宋体" panose="02010600030101010101" pitchFamily="2" charset="-122"/>
              </a:rPr>
              <a:t>(4) Best mapping (shortest Euclidean distance)</a:t>
            </a:r>
          </a:p>
        </p:txBody>
      </p:sp>
      <p:sp>
        <p:nvSpPr>
          <p:cNvPr id="76804" name="Freeform 5"/>
          <p:cNvSpPr>
            <a:spLocks/>
          </p:cNvSpPr>
          <p:nvPr/>
        </p:nvSpPr>
        <p:spPr bwMode="auto">
          <a:xfrm>
            <a:off x="895350" y="2971800"/>
            <a:ext cx="657225" cy="114300"/>
          </a:xfrm>
          <a:custGeom>
            <a:avLst/>
            <a:gdLst>
              <a:gd name="T0" fmla="*/ 657225 w 414"/>
              <a:gd name="T1" fmla="*/ 114300 h 72"/>
              <a:gd name="T2" fmla="*/ 0 w 414"/>
              <a:gd name="T3" fmla="*/ 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4" h="72">
                <a:moveTo>
                  <a:pt x="414" y="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5" name="Freeform 6"/>
          <p:cNvSpPr>
            <a:spLocks/>
          </p:cNvSpPr>
          <p:nvPr/>
        </p:nvSpPr>
        <p:spPr bwMode="auto">
          <a:xfrm>
            <a:off x="962025" y="3267075"/>
            <a:ext cx="514350" cy="447675"/>
          </a:xfrm>
          <a:custGeom>
            <a:avLst/>
            <a:gdLst>
              <a:gd name="T0" fmla="*/ 514350 w 324"/>
              <a:gd name="T1" fmla="*/ 0 h 282"/>
              <a:gd name="T2" fmla="*/ 0 w 324"/>
              <a:gd name="T3" fmla="*/ 447675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4" h="282">
                <a:moveTo>
                  <a:pt x="324" y="0"/>
                </a:moveTo>
                <a:lnTo>
                  <a:pt x="0" y="282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6" name="Freeform 7"/>
          <p:cNvSpPr>
            <a:spLocks/>
          </p:cNvSpPr>
          <p:nvPr/>
        </p:nvSpPr>
        <p:spPr bwMode="auto">
          <a:xfrm>
            <a:off x="1152525" y="3457575"/>
            <a:ext cx="390525" cy="504825"/>
          </a:xfrm>
          <a:custGeom>
            <a:avLst/>
            <a:gdLst>
              <a:gd name="T0" fmla="*/ 390525 w 246"/>
              <a:gd name="T1" fmla="*/ 0 h 318"/>
              <a:gd name="T2" fmla="*/ 0 w 246"/>
              <a:gd name="T3" fmla="*/ 504825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318">
                <a:moveTo>
                  <a:pt x="246" y="0"/>
                </a:moveTo>
                <a:lnTo>
                  <a:pt x="0" y="318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7" name="Line 8"/>
          <p:cNvSpPr>
            <a:spLocks noChangeShapeType="1"/>
          </p:cNvSpPr>
          <p:nvPr/>
        </p:nvSpPr>
        <p:spPr bwMode="auto">
          <a:xfrm flipH="1">
            <a:off x="1943100" y="2416175"/>
            <a:ext cx="26988" cy="6699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08" name="AutoShape 9"/>
          <p:cNvSpPr>
            <a:spLocks noChangeArrowheads="1"/>
          </p:cNvSpPr>
          <p:nvPr/>
        </p:nvSpPr>
        <p:spPr bwMode="auto">
          <a:xfrm>
            <a:off x="842963" y="2381250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09" name="AutoShape 10"/>
          <p:cNvSpPr>
            <a:spLocks noChangeArrowheads="1"/>
          </p:cNvSpPr>
          <p:nvPr/>
        </p:nvSpPr>
        <p:spPr bwMode="auto">
          <a:xfrm>
            <a:off x="1885950" y="302895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0" name="AutoShape 11"/>
          <p:cNvSpPr>
            <a:spLocks noChangeArrowheads="1"/>
          </p:cNvSpPr>
          <p:nvPr/>
        </p:nvSpPr>
        <p:spPr bwMode="auto">
          <a:xfrm>
            <a:off x="195738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1" name="AutoShape 12"/>
          <p:cNvSpPr>
            <a:spLocks noChangeArrowheads="1"/>
          </p:cNvSpPr>
          <p:nvPr/>
        </p:nvSpPr>
        <p:spPr bwMode="auto">
          <a:xfrm>
            <a:off x="1885950" y="34036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2" name="AutoShape 13"/>
          <p:cNvSpPr>
            <a:spLocks noChangeArrowheads="1"/>
          </p:cNvSpPr>
          <p:nvPr/>
        </p:nvSpPr>
        <p:spPr bwMode="auto">
          <a:xfrm>
            <a:off x="1490663" y="302895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3" name="AutoShape 14"/>
          <p:cNvSpPr>
            <a:spLocks noChangeArrowheads="1"/>
          </p:cNvSpPr>
          <p:nvPr/>
        </p:nvSpPr>
        <p:spPr bwMode="auto">
          <a:xfrm>
            <a:off x="141763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4" name="AutoShape 15"/>
          <p:cNvSpPr>
            <a:spLocks noChangeArrowheads="1"/>
          </p:cNvSpPr>
          <p:nvPr/>
        </p:nvSpPr>
        <p:spPr bwMode="auto">
          <a:xfrm>
            <a:off x="1490663" y="34036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5" name="AutoShape 16"/>
          <p:cNvSpPr>
            <a:spLocks noChangeArrowheads="1"/>
          </p:cNvSpPr>
          <p:nvPr/>
        </p:nvSpPr>
        <p:spPr bwMode="auto">
          <a:xfrm>
            <a:off x="1924050" y="23637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6" name="AutoShape 17"/>
          <p:cNvSpPr>
            <a:spLocks noChangeArrowheads="1"/>
          </p:cNvSpPr>
          <p:nvPr/>
        </p:nvSpPr>
        <p:spPr bwMode="auto">
          <a:xfrm>
            <a:off x="1093788" y="3903663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7" name="AutoShape 18"/>
          <p:cNvSpPr>
            <a:spLocks noChangeArrowheads="1"/>
          </p:cNvSpPr>
          <p:nvPr/>
        </p:nvSpPr>
        <p:spPr bwMode="auto">
          <a:xfrm>
            <a:off x="914400" y="36623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8" name="AutoShape 19"/>
          <p:cNvSpPr>
            <a:spLocks noChangeArrowheads="1"/>
          </p:cNvSpPr>
          <p:nvPr/>
        </p:nvSpPr>
        <p:spPr bwMode="auto">
          <a:xfrm>
            <a:off x="842963" y="2921000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19" name="Freeform 20"/>
          <p:cNvSpPr>
            <a:spLocks/>
          </p:cNvSpPr>
          <p:nvPr/>
        </p:nvSpPr>
        <p:spPr bwMode="auto">
          <a:xfrm>
            <a:off x="2000250" y="3257550"/>
            <a:ext cx="676275" cy="19050"/>
          </a:xfrm>
          <a:custGeom>
            <a:avLst/>
            <a:gdLst>
              <a:gd name="T0" fmla="*/ 0 w 426"/>
              <a:gd name="T1" fmla="*/ 0 h 12"/>
              <a:gd name="T2" fmla="*/ 676275 w 426"/>
              <a:gd name="T3" fmla="*/ 19050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6" h="12">
                <a:moveTo>
                  <a:pt x="0" y="0"/>
                </a:moveTo>
                <a:lnTo>
                  <a:pt x="426" y="12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0" name="Freeform 21"/>
          <p:cNvSpPr>
            <a:spLocks/>
          </p:cNvSpPr>
          <p:nvPr/>
        </p:nvSpPr>
        <p:spPr bwMode="auto">
          <a:xfrm>
            <a:off x="1943100" y="3457575"/>
            <a:ext cx="619125" cy="228600"/>
          </a:xfrm>
          <a:custGeom>
            <a:avLst/>
            <a:gdLst>
              <a:gd name="T0" fmla="*/ 0 w 390"/>
              <a:gd name="T1" fmla="*/ 0 h 144"/>
              <a:gd name="T2" fmla="*/ 619125 w 390"/>
              <a:gd name="T3" fmla="*/ 228600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0" h="144">
                <a:moveTo>
                  <a:pt x="0" y="0"/>
                </a:moveTo>
                <a:lnTo>
                  <a:pt x="390" y="144"/>
                </a:lnTo>
              </a:path>
            </a:pathLst>
          </a:custGeom>
          <a:noFill/>
          <a:ln w="9525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821" name="AutoShape 22"/>
          <p:cNvSpPr>
            <a:spLocks noChangeArrowheads="1"/>
          </p:cNvSpPr>
          <p:nvPr/>
        </p:nvSpPr>
        <p:spPr bwMode="auto">
          <a:xfrm>
            <a:off x="2593975" y="32289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22" name="AutoShape 23"/>
          <p:cNvSpPr>
            <a:spLocks noChangeArrowheads="1"/>
          </p:cNvSpPr>
          <p:nvPr/>
        </p:nvSpPr>
        <p:spPr bwMode="auto">
          <a:xfrm>
            <a:off x="2482850" y="364013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682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  <p:sp>
        <p:nvSpPr>
          <p:cNvPr id="76824" name="Text Box 26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99FB64-6BD3-4CA2-B33A-DBD5E0CC8DDD}" type="slidenum">
              <a:rPr lang="en-US" altLang="de-DE" sz="1000">
                <a:solidFill>
                  <a:srgbClr val="C0C0C0"/>
                </a:solidFill>
              </a:rPr>
              <a:pPr/>
              <a:t>75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4991100" y="1493838"/>
            <a:ext cx="3325813" cy="31591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28" name="Line 5"/>
          <p:cNvSpPr>
            <a:spLocks noChangeShapeType="1"/>
          </p:cNvSpPr>
          <p:nvPr/>
        </p:nvSpPr>
        <p:spPr bwMode="auto">
          <a:xfrm>
            <a:off x="7035800" y="3471863"/>
            <a:ext cx="1122363" cy="322262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29" name="Line 6"/>
          <p:cNvSpPr>
            <a:spLocks noChangeShapeType="1"/>
          </p:cNvSpPr>
          <p:nvPr/>
        </p:nvSpPr>
        <p:spPr bwMode="auto">
          <a:xfrm>
            <a:off x="7035800" y="3209925"/>
            <a:ext cx="687388" cy="17463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 flipV="1">
            <a:off x="7035800" y="2135188"/>
            <a:ext cx="22225" cy="82232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 flipV="1">
            <a:off x="5964238" y="3479800"/>
            <a:ext cx="461962" cy="54927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 flipV="1">
            <a:off x="5614988" y="3219450"/>
            <a:ext cx="811212" cy="635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33" name="Line 10"/>
          <p:cNvSpPr>
            <a:spLocks noChangeShapeType="1"/>
          </p:cNvSpPr>
          <p:nvPr/>
        </p:nvSpPr>
        <p:spPr bwMode="auto">
          <a:xfrm>
            <a:off x="5154613" y="2749550"/>
            <a:ext cx="1271587" cy="200025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34" name="AutoShape 11"/>
          <p:cNvSpPr>
            <a:spLocks noChangeArrowheads="1"/>
          </p:cNvSpPr>
          <p:nvPr/>
        </p:nvSpPr>
        <p:spPr bwMode="auto">
          <a:xfrm>
            <a:off x="6980238" y="2905125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35" name="AutoShape 12"/>
          <p:cNvSpPr>
            <a:spLocks noChangeArrowheads="1"/>
          </p:cNvSpPr>
          <p:nvPr/>
        </p:nvSpPr>
        <p:spPr bwMode="auto">
          <a:xfrm>
            <a:off x="6980238" y="3163888"/>
            <a:ext cx="115887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36" name="AutoShape 13"/>
          <p:cNvSpPr>
            <a:spLocks noChangeArrowheads="1"/>
          </p:cNvSpPr>
          <p:nvPr/>
        </p:nvSpPr>
        <p:spPr bwMode="auto">
          <a:xfrm>
            <a:off x="6980238" y="3422650"/>
            <a:ext cx="115887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37" name="AutoShape 14"/>
          <p:cNvSpPr>
            <a:spLocks noChangeArrowheads="1"/>
          </p:cNvSpPr>
          <p:nvPr/>
        </p:nvSpPr>
        <p:spPr bwMode="auto">
          <a:xfrm>
            <a:off x="6369050" y="2905125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38" name="AutoShape 15"/>
          <p:cNvSpPr>
            <a:spLocks noChangeArrowheads="1"/>
          </p:cNvSpPr>
          <p:nvPr/>
        </p:nvSpPr>
        <p:spPr bwMode="auto">
          <a:xfrm>
            <a:off x="6369050" y="3163888"/>
            <a:ext cx="115888" cy="115887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39" name="AutoShape 16"/>
          <p:cNvSpPr>
            <a:spLocks noChangeArrowheads="1"/>
          </p:cNvSpPr>
          <p:nvPr/>
        </p:nvSpPr>
        <p:spPr bwMode="auto">
          <a:xfrm>
            <a:off x="6369050" y="3422650"/>
            <a:ext cx="115888" cy="1143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40" name="AutoShape 22"/>
          <p:cNvSpPr>
            <a:spLocks noChangeArrowheads="1"/>
          </p:cNvSpPr>
          <p:nvPr/>
        </p:nvSpPr>
        <p:spPr bwMode="auto">
          <a:xfrm>
            <a:off x="5108575" y="2689225"/>
            <a:ext cx="115888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41" name="Rectangle 23"/>
          <p:cNvSpPr>
            <a:spLocks noChangeArrowheads="1"/>
          </p:cNvSpPr>
          <p:nvPr/>
        </p:nvSpPr>
        <p:spPr bwMode="auto">
          <a:xfrm>
            <a:off x="6496050" y="2874963"/>
            <a:ext cx="473075" cy="7207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42" name="AutoShape 24"/>
          <p:cNvSpPr>
            <a:spLocks noChangeArrowheads="1"/>
          </p:cNvSpPr>
          <p:nvPr/>
        </p:nvSpPr>
        <p:spPr bwMode="auto">
          <a:xfrm>
            <a:off x="3406775" y="2870200"/>
            <a:ext cx="588963" cy="7921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43" name="Text Box 25"/>
          <p:cNvSpPr txBox="1">
            <a:spLocks noChangeArrowheads="1"/>
          </p:cNvSpPr>
          <p:nvPr/>
        </p:nvSpPr>
        <p:spPr bwMode="auto">
          <a:xfrm>
            <a:off x="5076825" y="1557338"/>
            <a:ext cx="2249488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225"/>
              </a:lnSpc>
            </a:pPr>
            <a:r>
              <a:rPr lang="en-US" altLang="zh-CN">
                <a:ea typeface="宋体" panose="02010600030101010101" pitchFamily="2" charset="-122"/>
              </a:rPr>
              <a:t>Final pin assignment</a:t>
            </a:r>
          </a:p>
        </p:txBody>
      </p:sp>
      <p:sp>
        <p:nvSpPr>
          <p:cNvPr id="77844" name="Freeform 26"/>
          <p:cNvSpPr>
            <a:spLocks/>
          </p:cNvSpPr>
          <p:nvPr/>
        </p:nvSpPr>
        <p:spPr bwMode="auto">
          <a:xfrm>
            <a:off x="895350" y="2971800"/>
            <a:ext cx="657225" cy="114300"/>
          </a:xfrm>
          <a:custGeom>
            <a:avLst/>
            <a:gdLst>
              <a:gd name="T0" fmla="*/ 657225 w 414"/>
              <a:gd name="T1" fmla="*/ 114300 h 72"/>
              <a:gd name="T2" fmla="*/ 0 w 414"/>
              <a:gd name="T3" fmla="*/ 0 h 7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4" h="72">
                <a:moveTo>
                  <a:pt x="414" y="7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45" name="Freeform 27"/>
          <p:cNvSpPr>
            <a:spLocks/>
          </p:cNvSpPr>
          <p:nvPr/>
        </p:nvSpPr>
        <p:spPr bwMode="auto">
          <a:xfrm>
            <a:off x="962025" y="3267075"/>
            <a:ext cx="514350" cy="447675"/>
          </a:xfrm>
          <a:custGeom>
            <a:avLst/>
            <a:gdLst>
              <a:gd name="T0" fmla="*/ 514350 w 324"/>
              <a:gd name="T1" fmla="*/ 0 h 282"/>
              <a:gd name="T2" fmla="*/ 0 w 324"/>
              <a:gd name="T3" fmla="*/ 447675 h 28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4" h="282">
                <a:moveTo>
                  <a:pt x="324" y="0"/>
                </a:moveTo>
                <a:lnTo>
                  <a:pt x="0" y="28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46" name="Freeform 28"/>
          <p:cNvSpPr>
            <a:spLocks/>
          </p:cNvSpPr>
          <p:nvPr/>
        </p:nvSpPr>
        <p:spPr bwMode="auto">
          <a:xfrm>
            <a:off x="1152525" y="3457575"/>
            <a:ext cx="390525" cy="504825"/>
          </a:xfrm>
          <a:custGeom>
            <a:avLst/>
            <a:gdLst>
              <a:gd name="T0" fmla="*/ 390525 w 246"/>
              <a:gd name="T1" fmla="*/ 0 h 318"/>
              <a:gd name="T2" fmla="*/ 0 w 246"/>
              <a:gd name="T3" fmla="*/ 504825 h 3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318">
                <a:moveTo>
                  <a:pt x="246" y="0"/>
                </a:moveTo>
                <a:lnTo>
                  <a:pt x="0" y="3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47" name="Line 29"/>
          <p:cNvSpPr>
            <a:spLocks noChangeShapeType="1"/>
          </p:cNvSpPr>
          <p:nvPr/>
        </p:nvSpPr>
        <p:spPr bwMode="auto">
          <a:xfrm flipH="1">
            <a:off x="1943100" y="2416175"/>
            <a:ext cx="26988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48" name="AutoShape 30"/>
          <p:cNvSpPr>
            <a:spLocks noChangeArrowheads="1"/>
          </p:cNvSpPr>
          <p:nvPr/>
        </p:nvSpPr>
        <p:spPr bwMode="auto">
          <a:xfrm>
            <a:off x="842963" y="2381250"/>
            <a:ext cx="1800225" cy="1800225"/>
          </a:xfrm>
          <a:custGeom>
            <a:avLst/>
            <a:gdLst>
              <a:gd name="T0" fmla="*/ 900113 w 21600"/>
              <a:gd name="T1" fmla="*/ 0 h 21600"/>
              <a:gd name="T2" fmla="*/ 263616 w 21600"/>
              <a:gd name="T3" fmla="*/ 263616 h 21600"/>
              <a:gd name="T4" fmla="*/ 0 w 21600"/>
              <a:gd name="T5" fmla="*/ 900113 h 21600"/>
              <a:gd name="T6" fmla="*/ 263616 w 21600"/>
              <a:gd name="T7" fmla="*/ 1536609 h 21600"/>
              <a:gd name="T8" fmla="*/ 900113 w 21600"/>
              <a:gd name="T9" fmla="*/ 1800225 h 21600"/>
              <a:gd name="T10" fmla="*/ 1536609 w 21600"/>
              <a:gd name="T11" fmla="*/ 1536609 h 21600"/>
              <a:gd name="T12" fmla="*/ 1800225 w 21600"/>
              <a:gd name="T13" fmla="*/ 900113 h 21600"/>
              <a:gd name="T14" fmla="*/ 1536609 w 21600"/>
              <a:gd name="T15" fmla="*/ 2636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49" y="10800"/>
                </a:moveTo>
                <a:cubicBezTo>
                  <a:pt x="7549" y="12595"/>
                  <a:pt x="9005" y="14051"/>
                  <a:pt x="10800" y="14051"/>
                </a:cubicBezTo>
                <a:cubicBezTo>
                  <a:pt x="12595" y="14051"/>
                  <a:pt x="14051" y="12595"/>
                  <a:pt x="14051" y="10800"/>
                </a:cubicBezTo>
                <a:cubicBezTo>
                  <a:pt x="14051" y="9005"/>
                  <a:pt x="12595" y="7549"/>
                  <a:pt x="10800" y="7549"/>
                </a:cubicBezTo>
                <a:cubicBezTo>
                  <a:pt x="9005" y="7549"/>
                  <a:pt x="7549" y="9005"/>
                  <a:pt x="7549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849" name="AutoShape 31"/>
          <p:cNvSpPr>
            <a:spLocks noChangeArrowheads="1"/>
          </p:cNvSpPr>
          <p:nvPr/>
        </p:nvSpPr>
        <p:spPr bwMode="auto">
          <a:xfrm>
            <a:off x="1885950" y="302895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0" name="AutoShape 32"/>
          <p:cNvSpPr>
            <a:spLocks noChangeArrowheads="1"/>
          </p:cNvSpPr>
          <p:nvPr/>
        </p:nvSpPr>
        <p:spPr bwMode="auto">
          <a:xfrm>
            <a:off x="195738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1" name="AutoShape 33"/>
          <p:cNvSpPr>
            <a:spLocks noChangeArrowheads="1"/>
          </p:cNvSpPr>
          <p:nvPr/>
        </p:nvSpPr>
        <p:spPr bwMode="auto">
          <a:xfrm>
            <a:off x="1885950" y="3403600"/>
            <a:ext cx="115888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2" name="AutoShape 34"/>
          <p:cNvSpPr>
            <a:spLocks noChangeArrowheads="1"/>
          </p:cNvSpPr>
          <p:nvPr/>
        </p:nvSpPr>
        <p:spPr bwMode="auto">
          <a:xfrm>
            <a:off x="1490663" y="302895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3" name="AutoShape 35"/>
          <p:cNvSpPr>
            <a:spLocks noChangeArrowheads="1"/>
          </p:cNvSpPr>
          <p:nvPr/>
        </p:nvSpPr>
        <p:spPr bwMode="auto">
          <a:xfrm>
            <a:off x="1417638" y="3216275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4" name="AutoShape 36"/>
          <p:cNvSpPr>
            <a:spLocks noChangeArrowheads="1"/>
          </p:cNvSpPr>
          <p:nvPr/>
        </p:nvSpPr>
        <p:spPr bwMode="auto">
          <a:xfrm>
            <a:off x="1490663" y="3403600"/>
            <a:ext cx="115887" cy="114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5" name="AutoShape 37"/>
          <p:cNvSpPr>
            <a:spLocks noChangeArrowheads="1"/>
          </p:cNvSpPr>
          <p:nvPr/>
        </p:nvSpPr>
        <p:spPr bwMode="auto">
          <a:xfrm>
            <a:off x="1924050" y="236378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6" name="AutoShape 38"/>
          <p:cNvSpPr>
            <a:spLocks noChangeArrowheads="1"/>
          </p:cNvSpPr>
          <p:nvPr/>
        </p:nvSpPr>
        <p:spPr bwMode="auto">
          <a:xfrm>
            <a:off x="1093788" y="3903663"/>
            <a:ext cx="114300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7" name="AutoShape 39"/>
          <p:cNvSpPr>
            <a:spLocks noChangeArrowheads="1"/>
          </p:cNvSpPr>
          <p:nvPr/>
        </p:nvSpPr>
        <p:spPr bwMode="auto">
          <a:xfrm>
            <a:off x="914400" y="3662363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8" name="AutoShape 40"/>
          <p:cNvSpPr>
            <a:spLocks noChangeArrowheads="1"/>
          </p:cNvSpPr>
          <p:nvPr/>
        </p:nvSpPr>
        <p:spPr bwMode="auto">
          <a:xfrm>
            <a:off x="842963" y="2921000"/>
            <a:ext cx="115887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59" name="Freeform 41"/>
          <p:cNvSpPr>
            <a:spLocks/>
          </p:cNvSpPr>
          <p:nvPr/>
        </p:nvSpPr>
        <p:spPr bwMode="auto">
          <a:xfrm>
            <a:off x="2000250" y="3257550"/>
            <a:ext cx="676275" cy="19050"/>
          </a:xfrm>
          <a:custGeom>
            <a:avLst/>
            <a:gdLst>
              <a:gd name="T0" fmla="*/ 0 w 426"/>
              <a:gd name="T1" fmla="*/ 0 h 12"/>
              <a:gd name="T2" fmla="*/ 676275 w 426"/>
              <a:gd name="T3" fmla="*/ 19050 h 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26" h="12">
                <a:moveTo>
                  <a:pt x="0" y="0"/>
                </a:moveTo>
                <a:lnTo>
                  <a:pt x="426" y="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60" name="Freeform 42"/>
          <p:cNvSpPr>
            <a:spLocks/>
          </p:cNvSpPr>
          <p:nvPr/>
        </p:nvSpPr>
        <p:spPr bwMode="auto">
          <a:xfrm>
            <a:off x="1943100" y="3457575"/>
            <a:ext cx="619125" cy="228600"/>
          </a:xfrm>
          <a:custGeom>
            <a:avLst/>
            <a:gdLst>
              <a:gd name="T0" fmla="*/ 0 w 390"/>
              <a:gd name="T1" fmla="*/ 0 h 144"/>
              <a:gd name="T2" fmla="*/ 619125 w 390"/>
              <a:gd name="T3" fmla="*/ 228600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0" h="144">
                <a:moveTo>
                  <a:pt x="0" y="0"/>
                </a:moveTo>
                <a:lnTo>
                  <a:pt x="390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861" name="AutoShape 43"/>
          <p:cNvSpPr>
            <a:spLocks noChangeArrowheads="1"/>
          </p:cNvSpPr>
          <p:nvPr/>
        </p:nvSpPr>
        <p:spPr bwMode="auto">
          <a:xfrm>
            <a:off x="2593975" y="3228975"/>
            <a:ext cx="115888" cy="115888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62" name="AutoShape 44"/>
          <p:cNvSpPr>
            <a:spLocks noChangeArrowheads="1"/>
          </p:cNvSpPr>
          <p:nvPr/>
        </p:nvSpPr>
        <p:spPr bwMode="auto">
          <a:xfrm>
            <a:off x="2482850" y="3640138"/>
            <a:ext cx="115888" cy="11588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63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 – Example</a:t>
            </a:r>
          </a:p>
        </p:txBody>
      </p:sp>
      <p:sp>
        <p:nvSpPr>
          <p:cNvPr id="77864" name="Text Box 48"/>
          <p:cNvSpPr txBox="1">
            <a:spLocks noChangeArrowheads="1"/>
          </p:cNvSpPr>
          <p:nvPr/>
        </p:nvSpPr>
        <p:spPr bwMode="auto">
          <a:xfrm rot="-5400000">
            <a:off x="7141369" y="3950494"/>
            <a:ext cx="31400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>
                <a:solidFill>
                  <a:srgbClr val="C0C0C0"/>
                </a:solidFill>
              </a:rPr>
              <a:t>Koren, N. L.: Pin Assignment in Automated Printed Circuit Boards</a:t>
            </a:r>
          </a:p>
        </p:txBody>
      </p:sp>
      <p:sp>
        <p:nvSpPr>
          <p:cNvPr id="77865" name="AutoShape 21"/>
          <p:cNvSpPr>
            <a:spLocks noChangeArrowheads="1"/>
          </p:cNvSpPr>
          <p:nvPr/>
        </p:nvSpPr>
        <p:spPr bwMode="auto">
          <a:xfrm>
            <a:off x="5564188" y="3798888"/>
            <a:ext cx="115887" cy="115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66" name="AutoShape 20"/>
          <p:cNvSpPr>
            <a:spLocks noChangeArrowheads="1"/>
          </p:cNvSpPr>
          <p:nvPr/>
        </p:nvSpPr>
        <p:spPr bwMode="auto">
          <a:xfrm>
            <a:off x="5924550" y="3978275"/>
            <a:ext cx="114300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67" name="AutoShape 17"/>
          <p:cNvSpPr>
            <a:spLocks noChangeArrowheads="1"/>
          </p:cNvSpPr>
          <p:nvPr/>
        </p:nvSpPr>
        <p:spPr bwMode="auto">
          <a:xfrm>
            <a:off x="7664450" y="3163888"/>
            <a:ext cx="115888" cy="115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68" name="AutoShape 19"/>
          <p:cNvSpPr>
            <a:spLocks noChangeArrowheads="1"/>
          </p:cNvSpPr>
          <p:nvPr/>
        </p:nvSpPr>
        <p:spPr bwMode="auto">
          <a:xfrm>
            <a:off x="8093075" y="3733800"/>
            <a:ext cx="115888" cy="115888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69" name="AutoShape 18"/>
          <p:cNvSpPr>
            <a:spLocks noChangeArrowheads="1"/>
          </p:cNvSpPr>
          <p:nvPr/>
        </p:nvSpPr>
        <p:spPr bwMode="auto">
          <a:xfrm>
            <a:off x="6992938" y="2128838"/>
            <a:ext cx="115887" cy="115887"/>
          </a:xfrm>
          <a:prstGeom prst="flowChartConnector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7870" name="Text Box 49"/>
          <p:cNvSpPr txBox="1">
            <a:spLocks noChangeArrowheads="1"/>
          </p:cNvSpPr>
          <p:nvPr/>
        </p:nvSpPr>
        <p:spPr bwMode="auto">
          <a:xfrm>
            <a:off x="627063" y="1574800"/>
            <a:ext cx="197326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>
            <a:lvl1pPr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9313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493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225"/>
              </a:lnSpc>
            </a:pPr>
            <a:r>
              <a:rPr lang="en-US" altLang="zh-CN">
                <a:ea typeface="宋体" panose="02010600030101010101" pitchFamily="2" charset="-122"/>
              </a:rPr>
              <a:t>(4) Best mapping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4E8549-68A1-4737-98EC-90D4F706EF8D}" type="slidenum">
              <a:rPr lang="en-US" altLang="de-DE" sz="1000">
                <a:solidFill>
                  <a:srgbClr val="C0C0C0"/>
                </a:solidFill>
              </a:rPr>
              <a:pPr/>
              <a:t>76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grpSp>
        <p:nvGrpSpPr>
          <p:cNvPr id="78851" name="Group 46"/>
          <p:cNvGrpSpPr>
            <a:grpSpLocks/>
          </p:cNvGrpSpPr>
          <p:nvPr/>
        </p:nvGrpSpPr>
        <p:grpSpPr bwMode="auto">
          <a:xfrm>
            <a:off x="1776413" y="3930650"/>
            <a:ext cx="552450" cy="914400"/>
            <a:chOff x="2833" y="1272"/>
            <a:chExt cx="348" cy="576"/>
          </a:xfrm>
        </p:grpSpPr>
        <p:sp>
          <p:nvSpPr>
            <p:cNvPr id="78943" name="Rectangle 47"/>
            <p:cNvSpPr>
              <a:spLocks noChangeArrowheads="1"/>
            </p:cNvSpPr>
            <p:nvPr/>
          </p:nvSpPr>
          <p:spPr bwMode="auto">
            <a:xfrm>
              <a:off x="2894" y="1272"/>
              <a:ext cx="230" cy="576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4" name="AutoShape 48"/>
            <p:cNvSpPr>
              <a:spLocks noChangeArrowheads="1"/>
            </p:cNvSpPr>
            <p:nvPr/>
          </p:nvSpPr>
          <p:spPr bwMode="auto">
            <a:xfrm>
              <a:off x="3126" y="1346"/>
              <a:ext cx="55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5" name="AutoShape 49"/>
            <p:cNvSpPr>
              <a:spLocks noChangeArrowheads="1"/>
            </p:cNvSpPr>
            <p:nvPr/>
          </p:nvSpPr>
          <p:spPr bwMode="auto">
            <a:xfrm>
              <a:off x="3126" y="1470"/>
              <a:ext cx="55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6" name="AutoShape 50"/>
            <p:cNvSpPr>
              <a:spLocks noChangeArrowheads="1"/>
            </p:cNvSpPr>
            <p:nvPr/>
          </p:nvSpPr>
          <p:spPr bwMode="auto">
            <a:xfrm>
              <a:off x="3126" y="1593"/>
              <a:ext cx="55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7" name="AutoShape 51"/>
            <p:cNvSpPr>
              <a:spLocks noChangeArrowheads="1"/>
            </p:cNvSpPr>
            <p:nvPr/>
          </p:nvSpPr>
          <p:spPr bwMode="auto">
            <a:xfrm>
              <a:off x="2833" y="1346"/>
              <a:ext cx="56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8" name="AutoShape 52"/>
            <p:cNvSpPr>
              <a:spLocks noChangeArrowheads="1"/>
            </p:cNvSpPr>
            <p:nvPr/>
          </p:nvSpPr>
          <p:spPr bwMode="auto">
            <a:xfrm>
              <a:off x="2833" y="1470"/>
              <a:ext cx="56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9" name="AutoShape 53"/>
            <p:cNvSpPr>
              <a:spLocks noChangeArrowheads="1"/>
            </p:cNvSpPr>
            <p:nvPr/>
          </p:nvSpPr>
          <p:spPr bwMode="auto">
            <a:xfrm>
              <a:off x="2833" y="1593"/>
              <a:ext cx="56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50" name="AutoShape 54"/>
            <p:cNvSpPr>
              <a:spLocks noChangeArrowheads="1"/>
            </p:cNvSpPr>
            <p:nvPr/>
          </p:nvSpPr>
          <p:spPr bwMode="auto">
            <a:xfrm>
              <a:off x="3126" y="1701"/>
              <a:ext cx="55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51" name="AutoShape 55"/>
            <p:cNvSpPr>
              <a:spLocks noChangeArrowheads="1"/>
            </p:cNvSpPr>
            <p:nvPr/>
          </p:nvSpPr>
          <p:spPr bwMode="auto">
            <a:xfrm>
              <a:off x="2833" y="1701"/>
              <a:ext cx="56" cy="55"/>
            </a:xfrm>
            <a:prstGeom prst="flowChartConnector">
              <a:avLst/>
            </a:prstGeom>
            <a:solidFill>
              <a:srgbClr val="5F5F5F"/>
            </a:solid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52" name="Text Box 56"/>
            <p:cNvSpPr txBox="1">
              <a:spLocks noChangeArrowheads="1"/>
            </p:cNvSpPr>
            <p:nvPr/>
          </p:nvSpPr>
          <p:spPr bwMode="auto">
            <a:xfrm>
              <a:off x="2892" y="1440"/>
              <a:ext cx="234" cy="231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chemeClr val="bg1"/>
                  </a:solidFill>
                  <a:ea typeface="宋体" panose="02010600030101010101" pitchFamily="2" charset="-122"/>
                </a:rPr>
                <a:t>m</a:t>
              </a:r>
            </a:p>
          </p:txBody>
        </p:sp>
      </p:grpSp>
      <p:sp>
        <p:nvSpPr>
          <p:cNvPr id="78852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</a:t>
            </a:r>
          </a:p>
        </p:txBody>
      </p:sp>
      <p:sp>
        <p:nvSpPr>
          <p:cNvPr id="78853" name="Text Box 39"/>
          <p:cNvSpPr txBox="1">
            <a:spLocks noChangeArrowheads="1"/>
          </p:cNvSpPr>
          <p:nvPr/>
        </p:nvSpPr>
        <p:spPr bwMode="auto">
          <a:xfrm rot="-5400000">
            <a:off x="6312694" y="3801269"/>
            <a:ext cx="49530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sz="800">
                <a:solidFill>
                  <a:srgbClr val="C0C0C0"/>
                </a:solidFill>
                <a:ea typeface="宋体" panose="02010600030101010101" pitchFamily="2" charset="-122"/>
              </a:rPr>
              <a:t>H. N. Brady, “An Approach to Topological Pin Assignment”, IEEE Trans. on CAD 3(3) (1984), pp. 250-255</a:t>
            </a:r>
            <a:endParaRPr lang="de-DE" altLang="de-DE" sz="800">
              <a:solidFill>
                <a:srgbClr val="C0C0C0"/>
              </a:solidFill>
            </a:endParaRPr>
          </a:p>
        </p:txBody>
      </p:sp>
      <p:sp>
        <p:nvSpPr>
          <p:cNvPr id="78854" name="Rectangle 58"/>
          <p:cNvSpPr>
            <a:spLocks noChangeArrowheads="1"/>
          </p:cNvSpPr>
          <p:nvPr/>
        </p:nvSpPr>
        <p:spPr bwMode="auto">
          <a:xfrm>
            <a:off x="587375" y="2951163"/>
            <a:ext cx="731838" cy="7318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55" name="Oval 59"/>
          <p:cNvSpPr>
            <a:spLocks noChangeArrowheads="1"/>
          </p:cNvSpPr>
          <p:nvPr/>
        </p:nvSpPr>
        <p:spPr bwMode="auto">
          <a:xfrm>
            <a:off x="1270000" y="344646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56" name="Oval 60"/>
          <p:cNvSpPr>
            <a:spLocks noChangeArrowheads="1"/>
          </p:cNvSpPr>
          <p:nvPr/>
        </p:nvSpPr>
        <p:spPr bwMode="auto">
          <a:xfrm>
            <a:off x="1270000" y="3094038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57" name="Oval 61"/>
          <p:cNvSpPr>
            <a:spLocks noChangeArrowheads="1"/>
          </p:cNvSpPr>
          <p:nvPr/>
        </p:nvSpPr>
        <p:spPr bwMode="auto">
          <a:xfrm>
            <a:off x="725488" y="36353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58" name="Oval 62"/>
          <p:cNvSpPr>
            <a:spLocks noChangeArrowheads="1"/>
          </p:cNvSpPr>
          <p:nvPr/>
        </p:nvSpPr>
        <p:spPr bwMode="auto">
          <a:xfrm>
            <a:off x="1085850" y="36353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59" name="Text Box 63"/>
          <p:cNvSpPr txBox="1">
            <a:spLocks noChangeArrowheads="1"/>
          </p:cNvSpPr>
          <p:nvPr/>
        </p:nvSpPr>
        <p:spPr bwMode="auto">
          <a:xfrm>
            <a:off x="779463" y="3125788"/>
            <a:ext cx="357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zh-CN" sz="1800" i="1">
                <a:ea typeface="宋体" panose="02010600030101010101" pitchFamily="2" charset="-122"/>
              </a:rPr>
              <a:t>B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8860" name="Oval 64"/>
          <p:cNvSpPr>
            <a:spLocks noChangeArrowheads="1"/>
          </p:cNvSpPr>
          <p:nvPr/>
        </p:nvSpPr>
        <p:spPr bwMode="auto">
          <a:xfrm>
            <a:off x="541338" y="344646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61" name="Oval 65"/>
          <p:cNvSpPr>
            <a:spLocks noChangeArrowheads="1"/>
          </p:cNvSpPr>
          <p:nvPr/>
        </p:nvSpPr>
        <p:spPr bwMode="auto">
          <a:xfrm>
            <a:off x="541338" y="3094038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62" name="Oval 66"/>
          <p:cNvSpPr>
            <a:spLocks noChangeArrowheads="1"/>
          </p:cNvSpPr>
          <p:nvPr/>
        </p:nvSpPr>
        <p:spPr bwMode="auto">
          <a:xfrm>
            <a:off x="720725" y="290671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63" name="Oval 67"/>
          <p:cNvSpPr>
            <a:spLocks noChangeArrowheads="1"/>
          </p:cNvSpPr>
          <p:nvPr/>
        </p:nvSpPr>
        <p:spPr bwMode="auto">
          <a:xfrm>
            <a:off x="1081088" y="290671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64" name="Line 68"/>
          <p:cNvSpPr>
            <a:spLocks noChangeShapeType="1"/>
          </p:cNvSpPr>
          <p:nvPr/>
        </p:nvSpPr>
        <p:spPr bwMode="auto">
          <a:xfrm>
            <a:off x="1022350" y="3387725"/>
            <a:ext cx="919163" cy="919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65" name="Line 71"/>
          <p:cNvSpPr>
            <a:spLocks noChangeShapeType="1"/>
          </p:cNvSpPr>
          <p:nvPr/>
        </p:nvSpPr>
        <p:spPr bwMode="auto">
          <a:xfrm flipH="1" flipV="1">
            <a:off x="388938" y="2744788"/>
            <a:ext cx="514350" cy="51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8866" name="Group 72"/>
          <p:cNvGrpSpPr>
            <a:grpSpLocks/>
          </p:cNvGrpSpPr>
          <p:nvPr/>
        </p:nvGrpSpPr>
        <p:grpSpPr bwMode="auto">
          <a:xfrm>
            <a:off x="3479800" y="2906713"/>
            <a:ext cx="820738" cy="820737"/>
            <a:chOff x="654" y="1179"/>
            <a:chExt cx="517" cy="517"/>
          </a:xfrm>
        </p:grpSpPr>
        <p:sp>
          <p:nvSpPr>
            <p:cNvPr id="78933" name="Rectangle 73"/>
            <p:cNvSpPr>
              <a:spLocks noChangeArrowheads="1"/>
            </p:cNvSpPr>
            <p:nvPr/>
          </p:nvSpPr>
          <p:spPr bwMode="auto">
            <a:xfrm>
              <a:off x="683" y="1207"/>
              <a:ext cx="461" cy="46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4" name="Oval 74"/>
            <p:cNvSpPr>
              <a:spLocks noChangeArrowheads="1"/>
            </p:cNvSpPr>
            <p:nvPr/>
          </p:nvSpPr>
          <p:spPr bwMode="auto">
            <a:xfrm>
              <a:off x="1113" y="151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5" name="Oval 75"/>
            <p:cNvSpPr>
              <a:spLocks noChangeArrowheads="1"/>
            </p:cNvSpPr>
            <p:nvPr/>
          </p:nvSpPr>
          <p:spPr bwMode="auto">
            <a:xfrm>
              <a:off x="1113" y="1297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6" name="Oval 76"/>
            <p:cNvSpPr>
              <a:spLocks noChangeArrowheads="1"/>
            </p:cNvSpPr>
            <p:nvPr/>
          </p:nvSpPr>
          <p:spPr bwMode="auto">
            <a:xfrm>
              <a:off x="770" y="1638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7" name="Oval 77"/>
            <p:cNvSpPr>
              <a:spLocks noChangeArrowheads="1"/>
            </p:cNvSpPr>
            <p:nvPr/>
          </p:nvSpPr>
          <p:spPr bwMode="auto">
            <a:xfrm>
              <a:off x="997" y="1638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8" name="Text Box 78"/>
            <p:cNvSpPr txBox="1">
              <a:spLocks noChangeArrowheads="1"/>
            </p:cNvSpPr>
            <p:nvPr/>
          </p:nvSpPr>
          <p:spPr bwMode="auto">
            <a:xfrm>
              <a:off x="804" y="1317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sz="1800" i="1">
                  <a:ea typeface="宋体" panose="02010600030101010101" pitchFamily="2" charset="-122"/>
                </a:rPr>
                <a:t>B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78939" name="Oval 79"/>
            <p:cNvSpPr>
              <a:spLocks noChangeArrowheads="1"/>
            </p:cNvSpPr>
            <p:nvPr/>
          </p:nvSpPr>
          <p:spPr bwMode="auto">
            <a:xfrm>
              <a:off x="654" y="151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0" name="Oval 80"/>
            <p:cNvSpPr>
              <a:spLocks noChangeArrowheads="1"/>
            </p:cNvSpPr>
            <p:nvPr/>
          </p:nvSpPr>
          <p:spPr bwMode="auto">
            <a:xfrm>
              <a:off x="654" y="1297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1" name="Oval 81"/>
            <p:cNvSpPr>
              <a:spLocks noChangeArrowheads="1"/>
            </p:cNvSpPr>
            <p:nvPr/>
          </p:nvSpPr>
          <p:spPr bwMode="auto">
            <a:xfrm>
              <a:off x="767" y="117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42" name="Oval 82"/>
            <p:cNvSpPr>
              <a:spLocks noChangeArrowheads="1"/>
            </p:cNvSpPr>
            <p:nvPr/>
          </p:nvSpPr>
          <p:spPr bwMode="auto">
            <a:xfrm>
              <a:off x="994" y="117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8867" name="Oval 83"/>
          <p:cNvSpPr>
            <a:spLocks noChangeArrowheads="1"/>
          </p:cNvSpPr>
          <p:nvPr/>
        </p:nvSpPr>
        <p:spPr bwMode="auto">
          <a:xfrm>
            <a:off x="4830763" y="4264025"/>
            <a:ext cx="274637" cy="2746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68" name="Text Box 84"/>
          <p:cNvSpPr txBox="1">
            <a:spLocks noChangeArrowheads="1"/>
          </p:cNvSpPr>
          <p:nvPr/>
        </p:nvSpPr>
        <p:spPr bwMode="auto">
          <a:xfrm>
            <a:off x="4779963" y="4197350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8869" name="Text Box 85"/>
          <p:cNvSpPr txBox="1">
            <a:spLocks noChangeArrowheads="1"/>
          </p:cNvSpPr>
          <p:nvPr/>
        </p:nvSpPr>
        <p:spPr bwMode="auto">
          <a:xfrm>
            <a:off x="2770188" y="4692650"/>
            <a:ext cx="338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l</a:t>
            </a:r>
            <a:r>
              <a:rPr lang="en-US" altLang="zh-CN" sz="1800" i="1"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endParaRPr lang="en-US" altLang="zh-CN" sz="1800" baseline="300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8870" name="Oval 86"/>
          <p:cNvSpPr>
            <a:spLocks noChangeArrowheads="1"/>
          </p:cNvSpPr>
          <p:nvPr/>
        </p:nvSpPr>
        <p:spPr bwMode="auto">
          <a:xfrm>
            <a:off x="4470400" y="3906838"/>
            <a:ext cx="995363" cy="99536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1" name="Line 88"/>
          <p:cNvSpPr>
            <a:spLocks noChangeShapeType="1"/>
          </p:cNvSpPr>
          <p:nvPr/>
        </p:nvSpPr>
        <p:spPr bwMode="auto">
          <a:xfrm rot="-2700000">
            <a:off x="2889250" y="3868738"/>
            <a:ext cx="2925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72" name="Oval 89"/>
          <p:cNvSpPr>
            <a:spLocks noChangeArrowheads="1"/>
          </p:cNvSpPr>
          <p:nvPr/>
        </p:nvSpPr>
        <p:spPr bwMode="auto">
          <a:xfrm rot="-2700000">
            <a:off x="3408363" y="4719638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3" name="Oval 90"/>
          <p:cNvSpPr>
            <a:spLocks noChangeArrowheads="1"/>
          </p:cNvSpPr>
          <p:nvPr/>
        </p:nvSpPr>
        <p:spPr bwMode="auto">
          <a:xfrm rot="-2700000">
            <a:off x="3670300" y="445770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4" name="Oval 91"/>
          <p:cNvSpPr>
            <a:spLocks noChangeArrowheads="1"/>
          </p:cNvSpPr>
          <p:nvPr/>
        </p:nvSpPr>
        <p:spPr bwMode="auto">
          <a:xfrm rot="-2700000">
            <a:off x="3933825" y="41941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5" name="Oval 92"/>
          <p:cNvSpPr>
            <a:spLocks noChangeArrowheads="1"/>
          </p:cNvSpPr>
          <p:nvPr/>
        </p:nvSpPr>
        <p:spPr bwMode="auto">
          <a:xfrm rot="-2700000">
            <a:off x="4192588" y="393541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6" name="Oval 93"/>
          <p:cNvSpPr>
            <a:spLocks noChangeArrowheads="1"/>
          </p:cNvSpPr>
          <p:nvPr/>
        </p:nvSpPr>
        <p:spPr bwMode="auto">
          <a:xfrm rot="-2700000">
            <a:off x="4451350" y="367665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7" name="Oval 94"/>
          <p:cNvSpPr>
            <a:spLocks noChangeArrowheads="1"/>
          </p:cNvSpPr>
          <p:nvPr/>
        </p:nvSpPr>
        <p:spPr bwMode="auto">
          <a:xfrm rot="-2700000">
            <a:off x="4711700" y="341630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8" name="Oval 95"/>
          <p:cNvSpPr>
            <a:spLocks noChangeArrowheads="1"/>
          </p:cNvSpPr>
          <p:nvPr/>
        </p:nvSpPr>
        <p:spPr bwMode="auto">
          <a:xfrm rot="-2700000">
            <a:off x="4973638" y="315436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79" name="Oval 96"/>
          <p:cNvSpPr>
            <a:spLocks noChangeArrowheads="1"/>
          </p:cNvSpPr>
          <p:nvPr/>
        </p:nvSpPr>
        <p:spPr bwMode="auto">
          <a:xfrm rot="-2700000">
            <a:off x="5229225" y="28987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80" name="Freeform 97"/>
          <p:cNvSpPr>
            <a:spLocks/>
          </p:cNvSpPr>
          <p:nvPr/>
        </p:nvSpPr>
        <p:spPr bwMode="auto">
          <a:xfrm>
            <a:off x="4041775" y="3759200"/>
            <a:ext cx="133350" cy="180975"/>
          </a:xfrm>
          <a:custGeom>
            <a:avLst/>
            <a:gdLst>
              <a:gd name="T0" fmla="*/ 0 w 84"/>
              <a:gd name="T1" fmla="*/ 0 h 114"/>
              <a:gd name="T2" fmla="*/ 23813 w 84"/>
              <a:gd name="T3" fmla="*/ 142875 h 114"/>
              <a:gd name="T4" fmla="*/ 133350 w 84"/>
              <a:gd name="T5" fmla="*/ 180975 h 1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" h="114">
                <a:moveTo>
                  <a:pt x="0" y="0"/>
                </a:moveTo>
                <a:cubicBezTo>
                  <a:pt x="0" y="35"/>
                  <a:pt x="1" y="71"/>
                  <a:pt x="15" y="90"/>
                </a:cubicBezTo>
                <a:cubicBezTo>
                  <a:pt x="29" y="109"/>
                  <a:pt x="56" y="111"/>
                  <a:pt x="84" y="11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1" name="Freeform 98"/>
          <p:cNvSpPr>
            <a:spLocks/>
          </p:cNvSpPr>
          <p:nvPr/>
        </p:nvSpPr>
        <p:spPr bwMode="auto">
          <a:xfrm>
            <a:off x="4322763" y="3521075"/>
            <a:ext cx="139700" cy="142875"/>
          </a:xfrm>
          <a:custGeom>
            <a:avLst/>
            <a:gdLst>
              <a:gd name="T0" fmla="*/ 0 w 100"/>
              <a:gd name="T1" fmla="*/ 0 h 99"/>
              <a:gd name="T2" fmla="*/ 117348 w 100"/>
              <a:gd name="T3" fmla="*/ 38966 h 99"/>
              <a:gd name="T4" fmla="*/ 138303 w 100"/>
              <a:gd name="T5" fmla="*/ 142875 h 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" h="99">
                <a:moveTo>
                  <a:pt x="0" y="0"/>
                </a:moveTo>
                <a:cubicBezTo>
                  <a:pt x="34" y="5"/>
                  <a:pt x="68" y="11"/>
                  <a:pt x="84" y="27"/>
                </a:cubicBezTo>
                <a:cubicBezTo>
                  <a:pt x="100" y="43"/>
                  <a:pt x="99" y="71"/>
                  <a:pt x="99" y="9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2" name="Freeform 99"/>
          <p:cNvSpPr>
            <a:spLocks/>
          </p:cNvSpPr>
          <p:nvPr/>
        </p:nvSpPr>
        <p:spPr bwMode="auto">
          <a:xfrm>
            <a:off x="3732213" y="3749675"/>
            <a:ext cx="200025" cy="423863"/>
          </a:xfrm>
          <a:custGeom>
            <a:avLst/>
            <a:gdLst>
              <a:gd name="T0" fmla="*/ 0 w 126"/>
              <a:gd name="T1" fmla="*/ 0 h 267"/>
              <a:gd name="T2" fmla="*/ 57150 w 126"/>
              <a:gd name="T3" fmla="*/ 252413 h 267"/>
              <a:gd name="T4" fmla="*/ 200025 w 126"/>
              <a:gd name="T5" fmla="*/ 423863 h 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" h="267">
                <a:moveTo>
                  <a:pt x="0" y="0"/>
                </a:moveTo>
                <a:cubicBezTo>
                  <a:pt x="7" y="57"/>
                  <a:pt x="15" y="114"/>
                  <a:pt x="36" y="159"/>
                </a:cubicBezTo>
                <a:cubicBezTo>
                  <a:pt x="57" y="204"/>
                  <a:pt x="91" y="235"/>
                  <a:pt x="126" y="267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3" name="Freeform 100"/>
          <p:cNvSpPr>
            <a:spLocks/>
          </p:cNvSpPr>
          <p:nvPr/>
        </p:nvSpPr>
        <p:spPr bwMode="auto">
          <a:xfrm>
            <a:off x="4327525" y="3154363"/>
            <a:ext cx="376238" cy="252412"/>
          </a:xfrm>
          <a:custGeom>
            <a:avLst/>
            <a:gdLst>
              <a:gd name="T0" fmla="*/ 0 w 237"/>
              <a:gd name="T1" fmla="*/ 0 h 159"/>
              <a:gd name="T2" fmla="*/ 223838 w 237"/>
              <a:gd name="T3" fmla="*/ 95250 h 159"/>
              <a:gd name="T4" fmla="*/ 376238 w 237"/>
              <a:gd name="T5" fmla="*/ 252412 h 15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7" h="159">
                <a:moveTo>
                  <a:pt x="0" y="0"/>
                </a:moveTo>
                <a:cubicBezTo>
                  <a:pt x="51" y="17"/>
                  <a:pt x="102" y="34"/>
                  <a:pt x="141" y="60"/>
                </a:cubicBezTo>
                <a:cubicBezTo>
                  <a:pt x="180" y="86"/>
                  <a:pt x="208" y="122"/>
                  <a:pt x="237" y="15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4" name="Freeform 101"/>
          <p:cNvSpPr>
            <a:spLocks/>
          </p:cNvSpPr>
          <p:nvPr/>
        </p:nvSpPr>
        <p:spPr bwMode="auto">
          <a:xfrm>
            <a:off x="4117975" y="2820988"/>
            <a:ext cx="857250" cy="304800"/>
          </a:xfrm>
          <a:custGeom>
            <a:avLst/>
            <a:gdLst>
              <a:gd name="T0" fmla="*/ 0 w 567"/>
              <a:gd name="T1" fmla="*/ 71967 h 216"/>
              <a:gd name="T2" fmla="*/ 367393 w 567"/>
              <a:gd name="T3" fmla="*/ 38100 h 216"/>
              <a:gd name="T4" fmla="*/ 857250 w 567"/>
              <a:gd name="T5" fmla="*/ 304800 h 2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7" h="216">
                <a:moveTo>
                  <a:pt x="0" y="51"/>
                </a:moveTo>
                <a:cubicBezTo>
                  <a:pt x="74" y="25"/>
                  <a:pt x="149" y="0"/>
                  <a:pt x="243" y="27"/>
                </a:cubicBezTo>
                <a:cubicBezTo>
                  <a:pt x="337" y="54"/>
                  <a:pt x="452" y="135"/>
                  <a:pt x="567" y="21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5" name="Freeform 102"/>
          <p:cNvSpPr>
            <a:spLocks/>
          </p:cNvSpPr>
          <p:nvPr/>
        </p:nvSpPr>
        <p:spPr bwMode="auto">
          <a:xfrm>
            <a:off x="3400425" y="3521075"/>
            <a:ext cx="255588" cy="923925"/>
          </a:xfrm>
          <a:custGeom>
            <a:avLst/>
            <a:gdLst>
              <a:gd name="T0" fmla="*/ 60325 w 161"/>
              <a:gd name="T1" fmla="*/ 0 h 582"/>
              <a:gd name="T2" fmla="*/ 31750 w 161"/>
              <a:gd name="T3" fmla="*/ 614363 h 582"/>
              <a:gd name="T4" fmla="*/ 255588 w 161"/>
              <a:gd name="T5" fmla="*/ 923925 h 5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1" h="582">
                <a:moveTo>
                  <a:pt x="38" y="0"/>
                </a:moveTo>
                <a:cubicBezTo>
                  <a:pt x="19" y="145"/>
                  <a:pt x="0" y="290"/>
                  <a:pt x="20" y="387"/>
                </a:cubicBezTo>
                <a:cubicBezTo>
                  <a:pt x="40" y="484"/>
                  <a:pt x="100" y="533"/>
                  <a:pt x="161" y="58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6" name="Freeform 103"/>
          <p:cNvSpPr>
            <a:spLocks/>
          </p:cNvSpPr>
          <p:nvPr/>
        </p:nvSpPr>
        <p:spPr bwMode="auto">
          <a:xfrm>
            <a:off x="2857500" y="3159125"/>
            <a:ext cx="579438" cy="1538288"/>
          </a:xfrm>
          <a:custGeom>
            <a:avLst/>
            <a:gdLst>
              <a:gd name="T0" fmla="*/ 579438 w 365"/>
              <a:gd name="T1" fmla="*/ 0 h 969"/>
              <a:gd name="T2" fmla="*/ 93663 w 365"/>
              <a:gd name="T3" fmla="*/ 347663 h 969"/>
              <a:gd name="T4" fmla="*/ 74613 w 365"/>
              <a:gd name="T5" fmla="*/ 933450 h 969"/>
              <a:gd name="T6" fmla="*/ 541338 w 365"/>
              <a:gd name="T7" fmla="*/ 1538288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5" h="969">
                <a:moveTo>
                  <a:pt x="365" y="0"/>
                </a:moveTo>
                <a:cubicBezTo>
                  <a:pt x="238" y="60"/>
                  <a:pt x="112" y="121"/>
                  <a:pt x="59" y="219"/>
                </a:cubicBezTo>
                <a:cubicBezTo>
                  <a:pt x="6" y="317"/>
                  <a:pt x="0" y="463"/>
                  <a:pt x="47" y="588"/>
                </a:cubicBezTo>
                <a:cubicBezTo>
                  <a:pt x="94" y="713"/>
                  <a:pt x="217" y="841"/>
                  <a:pt x="341" y="96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7" name="Freeform 104"/>
          <p:cNvSpPr>
            <a:spLocks/>
          </p:cNvSpPr>
          <p:nvPr/>
        </p:nvSpPr>
        <p:spPr bwMode="auto">
          <a:xfrm>
            <a:off x="3713163" y="2592388"/>
            <a:ext cx="1504950" cy="280987"/>
          </a:xfrm>
          <a:custGeom>
            <a:avLst/>
            <a:gdLst>
              <a:gd name="T0" fmla="*/ 0 w 948"/>
              <a:gd name="T1" fmla="*/ 278336 h 318"/>
              <a:gd name="T2" fmla="*/ 214313 w 948"/>
              <a:gd name="T3" fmla="*/ 87477 h 318"/>
              <a:gd name="T4" fmla="*/ 800100 w 948"/>
              <a:gd name="T5" fmla="*/ 31810 h 318"/>
              <a:gd name="T6" fmla="*/ 1504950 w 948"/>
              <a:gd name="T7" fmla="*/ 28098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48" h="318">
                <a:moveTo>
                  <a:pt x="0" y="315"/>
                </a:moveTo>
                <a:cubicBezTo>
                  <a:pt x="25" y="230"/>
                  <a:pt x="51" y="145"/>
                  <a:pt x="135" y="99"/>
                </a:cubicBezTo>
                <a:cubicBezTo>
                  <a:pt x="219" y="53"/>
                  <a:pt x="369" y="0"/>
                  <a:pt x="504" y="36"/>
                </a:cubicBezTo>
                <a:cubicBezTo>
                  <a:pt x="639" y="72"/>
                  <a:pt x="793" y="195"/>
                  <a:pt x="948" y="31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88" name="Oval 106"/>
          <p:cNvSpPr>
            <a:spLocks noChangeArrowheads="1"/>
          </p:cNvSpPr>
          <p:nvPr/>
        </p:nvSpPr>
        <p:spPr bwMode="auto">
          <a:xfrm>
            <a:off x="3484563" y="2911475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89" name="Line 107"/>
          <p:cNvSpPr>
            <a:spLocks noChangeShapeType="1"/>
          </p:cNvSpPr>
          <p:nvPr/>
        </p:nvSpPr>
        <p:spPr bwMode="auto">
          <a:xfrm>
            <a:off x="3951288" y="3378200"/>
            <a:ext cx="919162" cy="919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90" name="Line 108"/>
          <p:cNvSpPr>
            <a:spLocks noChangeShapeType="1"/>
          </p:cNvSpPr>
          <p:nvPr/>
        </p:nvSpPr>
        <p:spPr bwMode="auto">
          <a:xfrm flipH="1" flipV="1">
            <a:off x="3317875" y="2735263"/>
            <a:ext cx="514350" cy="51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91" name="Line 109"/>
          <p:cNvSpPr>
            <a:spLocks noChangeShapeType="1"/>
          </p:cNvSpPr>
          <p:nvPr/>
        </p:nvSpPr>
        <p:spPr bwMode="auto">
          <a:xfrm>
            <a:off x="3046413" y="4868863"/>
            <a:ext cx="2619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892" name="Oval 110"/>
          <p:cNvSpPr>
            <a:spLocks noChangeArrowheads="1"/>
          </p:cNvSpPr>
          <p:nvPr/>
        </p:nvSpPr>
        <p:spPr bwMode="auto">
          <a:xfrm>
            <a:off x="1920875" y="4264025"/>
            <a:ext cx="274638" cy="2746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93" name="Text Box 111"/>
          <p:cNvSpPr txBox="1">
            <a:spLocks noChangeArrowheads="1"/>
          </p:cNvSpPr>
          <p:nvPr/>
        </p:nvSpPr>
        <p:spPr bwMode="auto">
          <a:xfrm>
            <a:off x="1870075" y="4197350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m</a:t>
            </a:r>
          </a:p>
        </p:txBody>
      </p:sp>
      <p:grpSp>
        <p:nvGrpSpPr>
          <p:cNvPr id="78894" name="Group 112"/>
          <p:cNvGrpSpPr>
            <a:grpSpLocks/>
          </p:cNvGrpSpPr>
          <p:nvPr/>
        </p:nvGrpSpPr>
        <p:grpSpPr bwMode="auto">
          <a:xfrm>
            <a:off x="6389688" y="2906713"/>
            <a:ext cx="820737" cy="820737"/>
            <a:chOff x="654" y="1179"/>
            <a:chExt cx="517" cy="517"/>
          </a:xfrm>
        </p:grpSpPr>
        <p:sp>
          <p:nvSpPr>
            <p:cNvPr id="78923" name="Rectangle 113"/>
            <p:cNvSpPr>
              <a:spLocks noChangeArrowheads="1"/>
            </p:cNvSpPr>
            <p:nvPr/>
          </p:nvSpPr>
          <p:spPr bwMode="auto">
            <a:xfrm>
              <a:off x="683" y="1207"/>
              <a:ext cx="461" cy="46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4" name="Oval 114"/>
            <p:cNvSpPr>
              <a:spLocks noChangeArrowheads="1"/>
            </p:cNvSpPr>
            <p:nvPr/>
          </p:nvSpPr>
          <p:spPr bwMode="auto">
            <a:xfrm>
              <a:off x="1113" y="151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5" name="Oval 115"/>
            <p:cNvSpPr>
              <a:spLocks noChangeArrowheads="1"/>
            </p:cNvSpPr>
            <p:nvPr/>
          </p:nvSpPr>
          <p:spPr bwMode="auto">
            <a:xfrm>
              <a:off x="1113" y="1297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6" name="Oval 116"/>
            <p:cNvSpPr>
              <a:spLocks noChangeArrowheads="1"/>
            </p:cNvSpPr>
            <p:nvPr/>
          </p:nvSpPr>
          <p:spPr bwMode="auto">
            <a:xfrm>
              <a:off x="770" y="1638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7" name="Oval 117"/>
            <p:cNvSpPr>
              <a:spLocks noChangeArrowheads="1"/>
            </p:cNvSpPr>
            <p:nvPr/>
          </p:nvSpPr>
          <p:spPr bwMode="auto">
            <a:xfrm>
              <a:off x="997" y="1638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8" name="Text Box 118"/>
            <p:cNvSpPr txBox="1">
              <a:spLocks noChangeArrowheads="1"/>
            </p:cNvSpPr>
            <p:nvPr/>
          </p:nvSpPr>
          <p:spPr bwMode="auto">
            <a:xfrm>
              <a:off x="804" y="1317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zh-CN" sz="1800" i="1">
                  <a:ea typeface="宋体" panose="02010600030101010101" pitchFamily="2" charset="-122"/>
                </a:rPr>
                <a:t>B</a:t>
              </a:r>
              <a:endParaRPr lang="en-US" altLang="zh-CN" sz="1800" i="1">
                <a:ea typeface="宋体" panose="02010600030101010101" pitchFamily="2" charset="-122"/>
              </a:endParaRPr>
            </a:p>
          </p:txBody>
        </p:sp>
        <p:sp>
          <p:nvSpPr>
            <p:cNvPr id="78929" name="Oval 119"/>
            <p:cNvSpPr>
              <a:spLocks noChangeArrowheads="1"/>
            </p:cNvSpPr>
            <p:nvPr/>
          </p:nvSpPr>
          <p:spPr bwMode="auto">
            <a:xfrm>
              <a:off x="654" y="151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0" name="Oval 120"/>
            <p:cNvSpPr>
              <a:spLocks noChangeArrowheads="1"/>
            </p:cNvSpPr>
            <p:nvPr/>
          </p:nvSpPr>
          <p:spPr bwMode="auto">
            <a:xfrm>
              <a:off x="654" y="1297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1" name="Oval 121"/>
            <p:cNvSpPr>
              <a:spLocks noChangeArrowheads="1"/>
            </p:cNvSpPr>
            <p:nvPr/>
          </p:nvSpPr>
          <p:spPr bwMode="auto">
            <a:xfrm>
              <a:off x="767" y="117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32" name="Oval 122"/>
            <p:cNvSpPr>
              <a:spLocks noChangeArrowheads="1"/>
            </p:cNvSpPr>
            <p:nvPr/>
          </p:nvSpPr>
          <p:spPr bwMode="auto">
            <a:xfrm>
              <a:off x="994" y="1179"/>
              <a:ext cx="58" cy="5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8895" name="Oval 123"/>
          <p:cNvSpPr>
            <a:spLocks noChangeArrowheads="1"/>
          </p:cNvSpPr>
          <p:nvPr/>
        </p:nvSpPr>
        <p:spPr bwMode="auto">
          <a:xfrm>
            <a:off x="7740650" y="4264025"/>
            <a:ext cx="274638" cy="2746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896" name="Text Box 124"/>
          <p:cNvSpPr txBox="1">
            <a:spLocks noChangeArrowheads="1"/>
          </p:cNvSpPr>
          <p:nvPr/>
        </p:nvSpPr>
        <p:spPr bwMode="auto">
          <a:xfrm>
            <a:off x="7689850" y="4197350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8897" name="Oval 125"/>
          <p:cNvSpPr>
            <a:spLocks noChangeArrowheads="1"/>
          </p:cNvSpPr>
          <p:nvPr/>
        </p:nvSpPr>
        <p:spPr bwMode="auto">
          <a:xfrm>
            <a:off x="7380288" y="3906838"/>
            <a:ext cx="995362" cy="995362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78898" name="Group 126"/>
          <p:cNvGrpSpPr>
            <a:grpSpLocks/>
          </p:cNvGrpSpPr>
          <p:nvPr/>
        </p:nvGrpSpPr>
        <p:grpSpPr bwMode="auto">
          <a:xfrm rot="-2700000">
            <a:off x="5799138" y="3822700"/>
            <a:ext cx="2925762" cy="92075"/>
            <a:chOff x="2268" y="2755"/>
            <a:chExt cx="1843" cy="58"/>
          </a:xfrm>
        </p:grpSpPr>
        <p:sp>
          <p:nvSpPr>
            <p:cNvPr id="78914" name="Line 127"/>
            <p:cNvSpPr>
              <a:spLocks noChangeShapeType="1"/>
            </p:cNvSpPr>
            <p:nvPr/>
          </p:nvSpPr>
          <p:spPr bwMode="auto">
            <a:xfrm>
              <a:off x="2268" y="2784"/>
              <a:ext cx="184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915" name="Oval 128"/>
            <p:cNvSpPr>
              <a:spLocks noChangeArrowheads="1"/>
            </p:cNvSpPr>
            <p:nvPr/>
          </p:nvSpPr>
          <p:spPr bwMode="auto">
            <a:xfrm>
              <a:off x="2361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16" name="Oval 129"/>
            <p:cNvSpPr>
              <a:spLocks noChangeArrowheads="1"/>
            </p:cNvSpPr>
            <p:nvPr/>
          </p:nvSpPr>
          <p:spPr bwMode="auto">
            <a:xfrm>
              <a:off x="2595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17" name="Oval 130"/>
            <p:cNvSpPr>
              <a:spLocks noChangeArrowheads="1"/>
            </p:cNvSpPr>
            <p:nvPr/>
          </p:nvSpPr>
          <p:spPr bwMode="auto">
            <a:xfrm>
              <a:off x="2829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18" name="Oval 131"/>
            <p:cNvSpPr>
              <a:spLocks noChangeArrowheads="1"/>
            </p:cNvSpPr>
            <p:nvPr/>
          </p:nvSpPr>
          <p:spPr bwMode="auto">
            <a:xfrm>
              <a:off x="3060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19" name="Oval 132"/>
            <p:cNvSpPr>
              <a:spLocks noChangeArrowheads="1"/>
            </p:cNvSpPr>
            <p:nvPr/>
          </p:nvSpPr>
          <p:spPr bwMode="auto">
            <a:xfrm>
              <a:off x="3291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0" name="Oval 133"/>
            <p:cNvSpPr>
              <a:spLocks noChangeArrowheads="1"/>
            </p:cNvSpPr>
            <p:nvPr/>
          </p:nvSpPr>
          <p:spPr bwMode="auto">
            <a:xfrm>
              <a:off x="3522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1" name="Oval 134"/>
            <p:cNvSpPr>
              <a:spLocks noChangeArrowheads="1"/>
            </p:cNvSpPr>
            <p:nvPr/>
          </p:nvSpPr>
          <p:spPr bwMode="auto">
            <a:xfrm>
              <a:off x="3756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8922" name="Oval 135"/>
            <p:cNvSpPr>
              <a:spLocks noChangeArrowheads="1"/>
            </p:cNvSpPr>
            <p:nvPr/>
          </p:nvSpPr>
          <p:spPr bwMode="auto">
            <a:xfrm>
              <a:off x="3984" y="2755"/>
              <a:ext cx="58" cy="58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78899" name="Oval 136"/>
          <p:cNvSpPr>
            <a:spLocks noChangeArrowheads="1"/>
          </p:cNvSpPr>
          <p:nvPr/>
        </p:nvSpPr>
        <p:spPr bwMode="auto">
          <a:xfrm>
            <a:off x="6394450" y="2911475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900" name="Line 137"/>
          <p:cNvSpPr>
            <a:spLocks noChangeShapeType="1"/>
          </p:cNvSpPr>
          <p:nvPr/>
        </p:nvSpPr>
        <p:spPr bwMode="auto">
          <a:xfrm>
            <a:off x="6861175" y="3378200"/>
            <a:ext cx="919163" cy="919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1" name="Line 138"/>
          <p:cNvSpPr>
            <a:spLocks noChangeShapeType="1"/>
          </p:cNvSpPr>
          <p:nvPr/>
        </p:nvSpPr>
        <p:spPr bwMode="auto">
          <a:xfrm flipH="1" flipV="1">
            <a:off x="6227763" y="2735263"/>
            <a:ext cx="514350" cy="51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2" name="Line 139"/>
          <p:cNvSpPr>
            <a:spLocks noChangeShapeType="1"/>
          </p:cNvSpPr>
          <p:nvPr/>
        </p:nvSpPr>
        <p:spPr bwMode="auto">
          <a:xfrm flipH="1">
            <a:off x="8080375" y="3025775"/>
            <a:ext cx="114300" cy="871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3" name="Line 140"/>
          <p:cNvSpPr>
            <a:spLocks noChangeShapeType="1"/>
          </p:cNvSpPr>
          <p:nvPr/>
        </p:nvSpPr>
        <p:spPr bwMode="auto">
          <a:xfrm flipH="1">
            <a:off x="7894638" y="3273425"/>
            <a:ext cx="38100" cy="56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4" name="Line 141"/>
          <p:cNvSpPr>
            <a:spLocks noChangeShapeType="1"/>
          </p:cNvSpPr>
          <p:nvPr/>
        </p:nvSpPr>
        <p:spPr bwMode="auto">
          <a:xfrm>
            <a:off x="7689850" y="3535363"/>
            <a:ext cx="28575" cy="338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5" name="Line 142"/>
          <p:cNvSpPr>
            <a:spLocks noChangeShapeType="1"/>
          </p:cNvSpPr>
          <p:nvPr/>
        </p:nvSpPr>
        <p:spPr bwMode="auto">
          <a:xfrm>
            <a:off x="7423150" y="3787775"/>
            <a:ext cx="142875" cy="195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6" name="Line 143"/>
          <p:cNvSpPr>
            <a:spLocks noChangeShapeType="1"/>
          </p:cNvSpPr>
          <p:nvPr/>
        </p:nvSpPr>
        <p:spPr bwMode="auto">
          <a:xfrm>
            <a:off x="7208838" y="4016375"/>
            <a:ext cx="223837" cy="133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7" name="Line 144"/>
          <p:cNvSpPr>
            <a:spLocks noChangeShapeType="1"/>
          </p:cNvSpPr>
          <p:nvPr/>
        </p:nvSpPr>
        <p:spPr bwMode="auto">
          <a:xfrm>
            <a:off x="6965950" y="4268788"/>
            <a:ext cx="414338" cy="23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8" name="Line 145"/>
          <p:cNvSpPr>
            <a:spLocks noChangeShapeType="1"/>
          </p:cNvSpPr>
          <p:nvPr/>
        </p:nvSpPr>
        <p:spPr bwMode="auto">
          <a:xfrm flipV="1">
            <a:off x="6694488" y="4516438"/>
            <a:ext cx="671512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09" name="Line 146"/>
          <p:cNvSpPr>
            <a:spLocks noChangeShapeType="1"/>
          </p:cNvSpPr>
          <p:nvPr/>
        </p:nvSpPr>
        <p:spPr bwMode="auto">
          <a:xfrm flipV="1">
            <a:off x="6437313" y="4697413"/>
            <a:ext cx="1014412" cy="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910" name="Oval 150"/>
          <p:cNvSpPr>
            <a:spLocks noChangeArrowheads="1"/>
          </p:cNvSpPr>
          <p:nvPr/>
        </p:nvSpPr>
        <p:spPr bwMode="auto">
          <a:xfrm>
            <a:off x="546100" y="2911475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911" name="AutoShape 154"/>
          <p:cNvSpPr>
            <a:spLocks noChangeArrowheads="1"/>
          </p:cNvSpPr>
          <p:nvPr/>
        </p:nvSpPr>
        <p:spPr bwMode="auto">
          <a:xfrm>
            <a:off x="2395538" y="3141663"/>
            <a:ext cx="374650" cy="7921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912" name="AutoShape 155"/>
          <p:cNvSpPr>
            <a:spLocks noChangeArrowheads="1"/>
          </p:cNvSpPr>
          <p:nvPr/>
        </p:nvSpPr>
        <p:spPr bwMode="auto">
          <a:xfrm>
            <a:off x="5710238" y="3141663"/>
            <a:ext cx="374650" cy="7921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913" name="Rectangle 156"/>
          <p:cNvSpPr>
            <a:spLocks noChangeArrowheads="1"/>
          </p:cNvSpPr>
          <p:nvPr/>
        </p:nvSpPr>
        <p:spPr bwMode="auto">
          <a:xfrm>
            <a:off x="827088" y="1296988"/>
            <a:ext cx="3976687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Pin assignment to an external block </a:t>
            </a:r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223E0A-FA35-4856-AB1B-65A243A7335B}" type="slidenum">
              <a:rPr lang="en-US" altLang="de-DE" sz="1000">
                <a:solidFill>
                  <a:srgbClr val="C0C0C0"/>
                </a:solidFill>
              </a:rPr>
              <a:pPr/>
              <a:t>77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7987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3.6	Pin Assignment</a:t>
            </a:r>
          </a:p>
        </p:txBody>
      </p:sp>
      <p:sp>
        <p:nvSpPr>
          <p:cNvPr id="79876" name="Text Box 14"/>
          <p:cNvSpPr txBox="1">
            <a:spLocks noChangeArrowheads="1"/>
          </p:cNvSpPr>
          <p:nvPr/>
        </p:nvSpPr>
        <p:spPr bwMode="auto">
          <a:xfrm rot="-5400000">
            <a:off x="6312694" y="3801269"/>
            <a:ext cx="49530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sz="800">
                <a:solidFill>
                  <a:srgbClr val="C0C0C0"/>
                </a:solidFill>
                <a:ea typeface="宋体" panose="02010600030101010101" pitchFamily="2" charset="-122"/>
              </a:rPr>
              <a:t>H. N. Brady, “An Approach to Topological Pin Assignment”, IEEE Trans. on CAD 3(3) (1984), pp. 250-255</a:t>
            </a:r>
            <a:endParaRPr lang="de-DE" altLang="de-DE" sz="800">
              <a:solidFill>
                <a:srgbClr val="C0C0C0"/>
              </a:solidFill>
            </a:endParaRPr>
          </a:p>
        </p:txBody>
      </p:sp>
      <p:sp>
        <p:nvSpPr>
          <p:cNvPr id="79877" name="Rectangle 103"/>
          <p:cNvSpPr>
            <a:spLocks noChangeArrowheads="1"/>
          </p:cNvSpPr>
          <p:nvPr/>
        </p:nvSpPr>
        <p:spPr bwMode="auto">
          <a:xfrm>
            <a:off x="827088" y="1296988"/>
            <a:ext cx="4987925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Pin assignment to two external blocks A and </a:t>
            </a:r>
            <a:r>
              <a:rPr lang="de-DE" altLang="de-DE" i="1"/>
              <a:t>B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79878" name="Rectangle 104"/>
          <p:cNvSpPr>
            <a:spLocks noChangeArrowheads="1"/>
          </p:cNvSpPr>
          <p:nvPr/>
        </p:nvSpPr>
        <p:spPr bwMode="auto">
          <a:xfrm>
            <a:off x="1065213" y="4879975"/>
            <a:ext cx="731837" cy="7318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79" name="Oval 105"/>
          <p:cNvSpPr>
            <a:spLocks noChangeArrowheads="1"/>
          </p:cNvSpPr>
          <p:nvPr/>
        </p:nvSpPr>
        <p:spPr bwMode="auto">
          <a:xfrm>
            <a:off x="1747838" y="502285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0" name="Oval 106"/>
          <p:cNvSpPr>
            <a:spLocks noChangeArrowheads="1"/>
          </p:cNvSpPr>
          <p:nvPr/>
        </p:nvSpPr>
        <p:spPr bwMode="auto">
          <a:xfrm>
            <a:off x="1203325" y="5564188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1" name="Oval 107"/>
          <p:cNvSpPr>
            <a:spLocks noChangeArrowheads="1"/>
          </p:cNvSpPr>
          <p:nvPr/>
        </p:nvSpPr>
        <p:spPr bwMode="auto">
          <a:xfrm>
            <a:off x="1563688" y="5564188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2" name="Text Box 108"/>
          <p:cNvSpPr txBox="1">
            <a:spLocks noChangeArrowheads="1"/>
          </p:cNvSpPr>
          <p:nvPr/>
        </p:nvSpPr>
        <p:spPr bwMode="auto">
          <a:xfrm>
            <a:off x="1257300" y="5054600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chemeClr val="bg1"/>
                </a:solidFill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79883" name="Oval 109"/>
          <p:cNvSpPr>
            <a:spLocks noChangeArrowheads="1"/>
          </p:cNvSpPr>
          <p:nvPr/>
        </p:nvSpPr>
        <p:spPr bwMode="auto">
          <a:xfrm>
            <a:off x="1019175" y="5375275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4" name="Oval 110"/>
          <p:cNvSpPr>
            <a:spLocks noChangeArrowheads="1"/>
          </p:cNvSpPr>
          <p:nvPr/>
        </p:nvSpPr>
        <p:spPr bwMode="auto">
          <a:xfrm>
            <a:off x="1019175" y="502285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5" name="Oval 111"/>
          <p:cNvSpPr>
            <a:spLocks noChangeArrowheads="1"/>
          </p:cNvSpPr>
          <p:nvPr/>
        </p:nvSpPr>
        <p:spPr bwMode="auto">
          <a:xfrm>
            <a:off x="1198563" y="4835525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6" name="Oval 112"/>
          <p:cNvSpPr>
            <a:spLocks noChangeArrowheads="1"/>
          </p:cNvSpPr>
          <p:nvPr/>
        </p:nvSpPr>
        <p:spPr bwMode="auto">
          <a:xfrm>
            <a:off x="1558925" y="4835525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7" name="Rectangle 113"/>
          <p:cNvSpPr>
            <a:spLocks noChangeArrowheads="1"/>
          </p:cNvSpPr>
          <p:nvPr/>
        </p:nvSpPr>
        <p:spPr bwMode="auto">
          <a:xfrm>
            <a:off x="2198688" y="5422900"/>
            <a:ext cx="731837" cy="7318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8" name="Oval 114"/>
          <p:cNvSpPr>
            <a:spLocks noChangeArrowheads="1"/>
          </p:cNvSpPr>
          <p:nvPr/>
        </p:nvSpPr>
        <p:spPr bwMode="auto">
          <a:xfrm>
            <a:off x="2881313" y="591820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89" name="Oval 115"/>
          <p:cNvSpPr>
            <a:spLocks noChangeArrowheads="1"/>
          </p:cNvSpPr>
          <p:nvPr/>
        </p:nvSpPr>
        <p:spPr bwMode="auto">
          <a:xfrm>
            <a:off x="2881313" y="55657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90" name="Text Box 116"/>
          <p:cNvSpPr txBox="1">
            <a:spLocks noChangeArrowheads="1"/>
          </p:cNvSpPr>
          <p:nvPr/>
        </p:nvSpPr>
        <p:spPr bwMode="auto">
          <a:xfrm>
            <a:off x="2390775" y="5597525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79891" name="Oval 117"/>
          <p:cNvSpPr>
            <a:spLocks noChangeArrowheads="1"/>
          </p:cNvSpPr>
          <p:nvPr/>
        </p:nvSpPr>
        <p:spPr bwMode="auto">
          <a:xfrm>
            <a:off x="2152650" y="591820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92" name="Oval 118"/>
          <p:cNvSpPr>
            <a:spLocks noChangeArrowheads="1"/>
          </p:cNvSpPr>
          <p:nvPr/>
        </p:nvSpPr>
        <p:spPr bwMode="auto">
          <a:xfrm>
            <a:off x="2152650" y="55657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93" name="Oval 119"/>
          <p:cNvSpPr>
            <a:spLocks noChangeArrowheads="1"/>
          </p:cNvSpPr>
          <p:nvPr/>
        </p:nvSpPr>
        <p:spPr bwMode="auto">
          <a:xfrm>
            <a:off x="2332038" y="537845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94" name="Oval 120"/>
          <p:cNvSpPr>
            <a:spLocks noChangeArrowheads="1"/>
          </p:cNvSpPr>
          <p:nvPr/>
        </p:nvSpPr>
        <p:spPr bwMode="auto">
          <a:xfrm>
            <a:off x="2692400" y="537845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95" name="Line 121"/>
          <p:cNvSpPr>
            <a:spLocks noChangeShapeType="1"/>
          </p:cNvSpPr>
          <p:nvPr/>
        </p:nvSpPr>
        <p:spPr bwMode="auto">
          <a:xfrm flipH="1" flipV="1">
            <a:off x="2628900" y="5811838"/>
            <a:ext cx="1247775" cy="338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6" name="Line 122"/>
          <p:cNvSpPr>
            <a:spLocks noChangeShapeType="1"/>
          </p:cNvSpPr>
          <p:nvPr/>
        </p:nvSpPr>
        <p:spPr bwMode="auto">
          <a:xfrm flipH="1" flipV="1">
            <a:off x="447675" y="5181600"/>
            <a:ext cx="2052638" cy="588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7" name="Line 123"/>
          <p:cNvSpPr>
            <a:spLocks noChangeShapeType="1"/>
          </p:cNvSpPr>
          <p:nvPr/>
        </p:nvSpPr>
        <p:spPr bwMode="auto">
          <a:xfrm flipH="1" flipV="1">
            <a:off x="1509713" y="5289550"/>
            <a:ext cx="2371725" cy="874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898" name="Oval 124"/>
          <p:cNvSpPr>
            <a:spLocks noChangeArrowheads="1"/>
          </p:cNvSpPr>
          <p:nvPr/>
        </p:nvSpPr>
        <p:spPr bwMode="auto">
          <a:xfrm>
            <a:off x="1747838" y="5375275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899" name="Oval 125"/>
          <p:cNvSpPr>
            <a:spLocks noChangeArrowheads="1"/>
          </p:cNvSpPr>
          <p:nvPr/>
        </p:nvSpPr>
        <p:spPr bwMode="auto">
          <a:xfrm>
            <a:off x="2152650" y="5654675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00" name="Oval 126"/>
          <p:cNvSpPr>
            <a:spLocks noChangeArrowheads="1"/>
          </p:cNvSpPr>
          <p:nvPr/>
        </p:nvSpPr>
        <p:spPr bwMode="auto">
          <a:xfrm>
            <a:off x="1747838" y="5521325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01" name="Oval 127"/>
          <p:cNvSpPr>
            <a:spLocks noChangeArrowheads="1"/>
          </p:cNvSpPr>
          <p:nvPr/>
        </p:nvSpPr>
        <p:spPr bwMode="auto">
          <a:xfrm>
            <a:off x="1019175" y="5106988"/>
            <a:ext cx="88900" cy="88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02" name="Line 128"/>
          <p:cNvSpPr>
            <a:spLocks noChangeShapeType="1"/>
          </p:cNvSpPr>
          <p:nvPr/>
        </p:nvSpPr>
        <p:spPr bwMode="auto">
          <a:xfrm>
            <a:off x="614363" y="4664075"/>
            <a:ext cx="0" cy="285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03" name="Line 129"/>
          <p:cNvSpPr>
            <a:spLocks noChangeShapeType="1"/>
          </p:cNvSpPr>
          <p:nvPr/>
        </p:nvSpPr>
        <p:spPr bwMode="auto">
          <a:xfrm flipV="1">
            <a:off x="604838" y="5254625"/>
            <a:ext cx="0" cy="2619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04" name="Text Box 130"/>
          <p:cNvSpPr txBox="1">
            <a:spLocks noChangeArrowheads="1"/>
          </p:cNvSpPr>
          <p:nvPr/>
        </p:nvSpPr>
        <p:spPr bwMode="auto">
          <a:xfrm>
            <a:off x="338138" y="43211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l</a:t>
            </a:r>
            <a:r>
              <a:rPr lang="en-US" altLang="zh-CN" sz="1800" i="1" baseline="-25000">
                <a:ea typeface="宋体" panose="02010600030101010101" pitchFamily="2" charset="-122"/>
              </a:rPr>
              <a:t>m</a:t>
            </a:r>
            <a:r>
              <a:rPr lang="en-US" altLang="zh-CN" sz="1800" baseline="-25000">
                <a:ea typeface="宋体" panose="02010600030101010101" pitchFamily="2" charset="-122"/>
              </a:rPr>
              <a:t>~</a:t>
            </a:r>
            <a:r>
              <a:rPr lang="en-US" altLang="zh-CN" sz="1800" i="1" baseline="-25000">
                <a:ea typeface="宋体" panose="02010600030101010101" pitchFamily="2" charset="-122"/>
              </a:rPr>
              <a:t>a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05" name="Text Box 131"/>
          <p:cNvSpPr txBox="1">
            <a:spLocks noChangeArrowheads="1"/>
          </p:cNvSpPr>
          <p:nvPr/>
        </p:nvSpPr>
        <p:spPr bwMode="auto">
          <a:xfrm>
            <a:off x="323850" y="53594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l</a:t>
            </a:r>
            <a:r>
              <a:rPr lang="en-US" altLang="zh-CN" sz="1800" i="1" baseline="-25000">
                <a:ea typeface="宋体" panose="02010600030101010101" pitchFamily="2" charset="-122"/>
              </a:rPr>
              <a:t>m</a:t>
            </a:r>
            <a:r>
              <a:rPr lang="en-US" altLang="zh-CN" sz="1800" baseline="-25000">
                <a:ea typeface="宋体" panose="02010600030101010101" pitchFamily="2" charset="-122"/>
              </a:rPr>
              <a:t>~</a:t>
            </a:r>
            <a:r>
              <a:rPr lang="en-US" altLang="zh-CN" sz="1800" i="1" baseline="-25000">
                <a:ea typeface="宋体" panose="02010600030101010101" pitchFamily="2" charset="-122"/>
              </a:rPr>
              <a:t>b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06" name="Text Box 132"/>
          <p:cNvSpPr txBox="1">
            <a:spLocks noChangeArrowheads="1"/>
          </p:cNvSpPr>
          <p:nvPr/>
        </p:nvSpPr>
        <p:spPr bwMode="auto">
          <a:xfrm>
            <a:off x="728663" y="5006975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1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07" name="Text Box 133"/>
          <p:cNvSpPr txBox="1">
            <a:spLocks noChangeArrowheads="1"/>
          </p:cNvSpPr>
          <p:nvPr/>
        </p:nvSpPr>
        <p:spPr bwMode="auto">
          <a:xfrm>
            <a:off x="1557338" y="5540375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2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08" name="Text Box 134"/>
          <p:cNvSpPr txBox="1">
            <a:spLocks noChangeArrowheads="1"/>
          </p:cNvSpPr>
          <p:nvPr/>
        </p:nvSpPr>
        <p:spPr bwMode="auto">
          <a:xfrm>
            <a:off x="1862138" y="5578475"/>
            <a:ext cx="433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3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09" name="Line 136"/>
          <p:cNvSpPr>
            <a:spLocks noChangeShapeType="1"/>
          </p:cNvSpPr>
          <p:nvPr/>
        </p:nvSpPr>
        <p:spPr bwMode="auto">
          <a:xfrm rot="-2700000">
            <a:off x="3681413" y="4329113"/>
            <a:ext cx="5849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10" name="Oval 137"/>
          <p:cNvSpPr>
            <a:spLocks noChangeArrowheads="1"/>
          </p:cNvSpPr>
          <p:nvPr/>
        </p:nvSpPr>
        <p:spPr bwMode="auto">
          <a:xfrm rot="-2700000">
            <a:off x="4619625" y="622300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1" name="Oval 138"/>
          <p:cNvSpPr>
            <a:spLocks noChangeArrowheads="1"/>
          </p:cNvSpPr>
          <p:nvPr/>
        </p:nvSpPr>
        <p:spPr bwMode="auto">
          <a:xfrm rot="-2700000">
            <a:off x="4878388" y="5964238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2" name="Oval 139"/>
          <p:cNvSpPr>
            <a:spLocks noChangeArrowheads="1"/>
          </p:cNvSpPr>
          <p:nvPr/>
        </p:nvSpPr>
        <p:spPr bwMode="auto">
          <a:xfrm rot="-2700000">
            <a:off x="5138738" y="5703888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3" name="Oval 140"/>
          <p:cNvSpPr>
            <a:spLocks noChangeArrowheads="1"/>
          </p:cNvSpPr>
          <p:nvPr/>
        </p:nvSpPr>
        <p:spPr bwMode="auto">
          <a:xfrm rot="-2700000">
            <a:off x="5397500" y="544512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4" name="Oval 141"/>
          <p:cNvSpPr>
            <a:spLocks noChangeArrowheads="1"/>
          </p:cNvSpPr>
          <p:nvPr/>
        </p:nvSpPr>
        <p:spPr bwMode="auto">
          <a:xfrm rot="-2700000">
            <a:off x="5656263" y="518636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5" name="Oval 142"/>
          <p:cNvSpPr>
            <a:spLocks noChangeArrowheads="1"/>
          </p:cNvSpPr>
          <p:nvPr/>
        </p:nvSpPr>
        <p:spPr bwMode="auto">
          <a:xfrm rot="-2700000">
            <a:off x="5916613" y="492601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6" name="Oval 143"/>
          <p:cNvSpPr>
            <a:spLocks noChangeArrowheads="1"/>
          </p:cNvSpPr>
          <p:nvPr/>
        </p:nvSpPr>
        <p:spPr bwMode="auto">
          <a:xfrm rot="-2700000">
            <a:off x="6175375" y="466725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7" name="Oval 144"/>
          <p:cNvSpPr>
            <a:spLocks noChangeArrowheads="1"/>
          </p:cNvSpPr>
          <p:nvPr/>
        </p:nvSpPr>
        <p:spPr bwMode="auto">
          <a:xfrm rot="-2700000">
            <a:off x="6434138" y="4408488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8" name="Oval 145"/>
          <p:cNvSpPr>
            <a:spLocks noChangeArrowheads="1"/>
          </p:cNvSpPr>
          <p:nvPr/>
        </p:nvSpPr>
        <p:spPr bwMode="auto">
          <a:xfrm rot="-2700000">
            <a:off x="6694488" y="4148138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19" name="Oval 146"/>
          <p:cNvSpPr>
            <a:spLocks noChangeArrowheads="1"/>
          </p:cNvSpPr>
          <p:nvPr/>
        </p:nvSpPr>
        <p:spPr bwMode="auto">
          <a:xfrm rot="-2700000">
            <a:off x="6953250" y="38893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0" name="Oval 147"/>
          <p:cNvSpPr>
            <a:spLocks noChangeArrowheads="1"/>
          </p:cNvSpPr>
          <p:nvPr/>
        </p:nvSpPr>
        <p:spPr bwMode="auto">
          <a:xfrm rot="-2700000">
            <a:off x="7212013" y="363061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1" name="Oval 148"/>
          <p:cNvSpPr>
            <a:spLocks noChangeArrowheads="1"/>
          </p:cNvSpPr>
          <p:nvPr/>
        </p:nvSpPr>
        <p:spPr bwMode="auto">
          <a:xfrm rot="-2700000">
            <a:off x="7472363" y="3370263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2" name="Oval 149"/>
          <p:cNvSpPr>
            <a:spLocks noChangeArrowheads="1"/>
          </p:cNvSpPr>
          <p:nvPr/>
        </p:nvSpPr>
        <p:spPr bwMode="auto">
          <a:xfrm rot="-2700000">
            <a:off x="7731125" y="311150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3" name="Oval 150"/>
          <p:cNvSpPr>
            <a:spLocks noChangeArrowheads="1"/>
          </p:cNvSpPr>
          <p:nvPr/>
        </p:nvSpPr>
        <p:spPr bwMode="auto">
          <a:xfrm rot="-2700000">
            <a:off x="7989888" y="2852738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4" name="Oval 151"/>
          <p:cNvSpPr>
            <a:spLocks noChangeArrowheads="1"/>
          </p:cNvSpPr>
          <p:nvPr/>
        </p:nvSpPr>
        <p:spPr bwMode="auto">
          <a:xfrm rot="-2700000">
            <a:off x="8250238" y="2592388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5" name="Oval 152"/>
          <p:cNvSpPr>
            <a:spLocks noChangeArrowheads="1"/>
          </p:cNvSpPr>
          <p:nvPr/>
        </p:nvSpPr>
        <p:spPr bwMode="auto">
          <a:xfrm rot="-2700000">
            <a:off x="8509000" y="2333625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6" name="Line 153"/>
          <p:cNvSpPr>
            <a:spLocks noChangeShapeType="1"/>
          </p:cNvSpPr>
          <p:nvPr/>
        </p:nvSpPr>
        <p:spPr bwMode="auto">
          <a:xfrm flipH="1" flipV="1">
            <a:off x="914400" y="3868738"/>
            <a:ext cx="2952750" cy="2281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27" name="Line 154"/>
          <p:cNvSpPr>
            <a:spLocks noChangeShapeType="1"/>
          </p:cNvSpPr>
          <p:nvPr/>
        </p:nvSpPr>
        <p:spPr bwMode="auto">
          <a:xfrm flipH="1">
            <a:off x="604838" y="6154738"/>
            <a:ext cx="327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28" name="Oval 155"/>
          <p:cNvSpPr>
            <a:spLocks noChangeArrowheads="1"/>
          </p:cNvSpPr>
          <p:nvPr/>
        </p:nvSpPr>
        <p:spPr bwMode="auto">
          <a:xfrm>
            <a:off x="3741738" y="6016625"/>
            <a:ext cx="274637" cy="2746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29" name="Text Box 156"/>
          <p:cNvSpPr txBox="1">
            <a:spLocks noChangeArrowheads="1"/>
          </p:cNvSpPr>
          <p:nvPr/>
        </p:nvSpPr>
        <p:spPr bwMode="auto">
          <a:xfrm>
            <a:off x="3690938" y="5949950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9930" name="Oval 157"/>
          <p:cNvSpPr>
            <a:spLocks noChangeArrowheads="1"/>
          </p:cNvSpPr>
          <p:nvPr/>
        </p:nvSpPr>
        <p:spPr bwMode="auto">
          <a:xfrm>
            <a:off x="2336800" y="610711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31" name="Oval 158"/>
          <p:cNvSpPr>
            <a:spLocks noChangeArrowheads="1"/>
          </p:cNvSpPr>
          <p:nvPr/>
        </p:nvSpPr>
        <p:spPr bwMode="auto">
          <a:xfrm>
            <a:off x="2697163" y="6107113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32" name="Line 159"/>
          <p:cNvSpPr>
            <a:spLocks noChangeShapeType="1"/>
          </p:cNvSpPr>
          <p:nvPr/>
        </p:nvSpPr>
        <p:spPr bwMode="auto">
          <a:xfrm flipH="1" flipV="1">
            <a:off x="461963" y="4903788"/>
            <a:ext cx="914400" cy="336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33" name="Oval 160"/>
          <p:cNvSpPr>
            <a:spLocks noChangeArrowheads="1"/>
          </p:cNvSpPr>
          <p:nvPr/>
        </p:nvSpPr>
        <p:spPr bwMode="auto">
          <a:xfrm>
            <a:off x="7681913" y="5430838"/>
            <a:ext cx="274637" cy="2746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34" name="Text Box 161"/>
          <p:cNvSpPr txBox="1">
            <a:spLocks noChangeArrowheads="1"/>
          </p:cNvSpPr>
          <p:nvPr/>
        </p:nvSpPr>
        <p:spPr bwMode="auto">
          <a:xfrm>
            <a:off x="7623175" y="5364163"/>
            <a:ext cx="37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9935" name="Oval 162"/>
          <p:cNvSpPr>
            <a:spLocks noChangeArrowheads="1"/>
          </p:cNvSpPr>
          <p:nvPr/>
        </p:nvSpPr>
        <p:spPr bwMode="auto">
          <a:xfrm>
            <a:off x="7337425" y="5083175"/>
            <a:ext cx="995363" cy="99536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36" name="Line 163"/>
          <p:cNvSpPr>
            <a:spLocks noChangeShapeType="1"/>
          </p:cNvSpPr>
          <p:nvPr/>
        </p:nvSpPr>
        <p:spPr bwMode="auto">
          <a:xfrm flipH="1">
            <a:off x="8262938" y="2592388"/>
            <a:ext cx="312737" cy="2665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37" name="Line 164"/>
          <p:cNvSpPr>
            <a:spLocks noChangeShapeType="1"/>
          </p:cNvSpPr>
          <p:nvPr/>
        </p:nvSpPr>
        <p:spPr bwMode="auto">
          <a:xfrm flipH="1">
            <a:off x="8147050" y="2790825"/>
            <a:ext cx="184150" cy="2317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38" name="Line 165"/>
          <p:cNvSpPr>
            <a:spLocks noChangeShapeType="1"/>
          </p:cNvSpPr>
          <p:nvPr/>
        </p:nvSpPr>
        <p:spPr bwMode="auto">
          <a:xfrm flipH="1">
            <a:off x="8023225" y="3071813"/>
            <a:ext cx="34925" cy="1978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39" name="Line 166"/>
          <p:cNvSpPr>
            <a:spLocks noChangeShapeType="1"/>
          </p:cNvSpPr>
          <p:nvPr/>
        </p:nvSpPr>
        <p:spPr bwMode="auto">
          <a:xfrm>
            <a:off x="7813675" y="3308350"/>
            <a:ext cx="73025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0" name="Line 167"/>
          <p:cNvSpPr>
            <a:spLocks noChangeShapeType="1"/>
          </p:cNvSpPr>
          <p:nvPr/>
        </p:nvSpPr>
        <p:spPr bwMode="auto">
          <a:xfrm>
            <a:off x="7569200" y="3552825"/>
            <a:ext cx="187325" cy="1479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1" name="Line 168"/>
          <p:cNvSpPr>
            <a:spLocks noChangeShapeType="1"/>
          </p:cNvSpPr>
          <p:nvPr/>
        </p:nvSpPr>
        <p:spPr bwMode="auto">
          <a:xfrm>
            <a:off x="7302500" y="3787775"/>
            <a:ext cx="346075" cy="1296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2" name="Line 169"/>
          <p:cNvSpPr>
            <a:spLocks noChangeShapeType="1"/>
          </p:cNvSpPr>
          <p:nvPr/>
        </p:nvSpPr>
        <p:spPr bwMode="auto">
          <a:xfrm>
            <a:off x="6791325" y="4252913"/>
            <a:ext cx="693738" cy="930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3" name="Line 170"/>
          <p:cNvSpPr>
            <a:spLocks noChangeShapeType="1"/>
          </p:cNvSpPr>
          <p:nvPr/>
        </p:nvSpPr>
        <p:spPr bwMode="auto">
          <a:xfrm>
            <a:off x="6570663" y="4519613"/>
            <a:ext cx="839787" cy="719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4" name="Line 171"/>
          <p:cNvSpPr>
            <a:spLocks noChangeShapeType="1"/>
          </p:cNvSpPr>
          <p:nvPr/>
        </p:nvSpPr>
        <p:spPr bwMode="auto">
          <a:xfrm>
            <a:off x="6318250" y="4781550"/>
            <a:ext cx="1052513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5" name="Line 172"/>
          <p:cNvSpPr>
            <a:spLocks noChangeShapeType="1"/>
          </p:cNvSpPr>
          <p:nvPr/>
        </p:nvSpPr>
        <p:spPr bwMode="auto">
          <a:xfrm>
            <a:off x="6029325" y="5014913"/>
            <a:ext cx="1296988" cy="365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6" name="Line 173"/>
          <p:cNvSpPr>
            <a:spLocks noChangeShapeType="1"/>
          </p:cNvSpPr>
          <p:nvPr/>
        </p:nvSpPr>
        <p:spPr bwMode="auto">
          <a:xfrm>
            <a:off x="5808663" y="5243513"/>
            <a:ext cx="1477962" cy="214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7" name="Line 174"/>
          <p:cNvSpPr>
            <a:spLocks noChangeShapeType="1"/>
          </p:cNvSpPr>
          <p:nvPr/>
        </p:nvSpPr>
        <p:spPr bwMode="auto">
          <a:xfrm>
            <a:off x="5527675" y="5526088"/>
            <a:ext cx="1774825" cy="4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8" name="Line 175"/>
          <p:cNvSpPr>
            <a:spLocks noChangeShapeType="1"/>
          </p:cNvSpPr>
          <p:nvPr/>
        </p:nvSpPr>
        <p:spPr bwMode="auto">
          <a:xfrm flipV="1">
            <a:off x="5283200" y="5678488"/>
            <a:ext cx="1997075" cy="92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49" name="Line 176"/>
          <p:cNvSpPr>
            <a:spLocks noChangeShapeType="1"/>
          </p:cNvSpPr>
          <p:nvPr/>
        </p:nvSpPr>
        <p:spPr bwMode="auto">
          <a:xfrm flipV="1">
            <a:off x="5000625" y="5800725"/>
            <a:ext cx="23241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50" name="Line 177"/>
          <p:cNvSpPr>
            <a:spLocks noChangeShapeType="1"/>
          </p:cNvSpPr>
          <p:nvPr/>
        </p:nvSpPr>
        <p:spPr bwMode="auto">
          <a:xfrm flipV="1">
            <a:off x="4787900" y="5899150"/>
            <a:ext cx="2574925" cy="411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51" name="Line 178"/>
          <p:cNvSpPr>
            <a:spLocks noChangeShapeType="1"/>
          </p:cNvSpPr>
          <p:nvPr/>
        </p:nvSpPr>
        <p:spPr bwMode="auto">
          <a:xfrm>
            <a:off x="7043738" y="4048125"/>
            <a:ext cx="517525" cy="1074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52" name="Text Box 179"/>
          <p:cNvSpPr txBox="1">
            <a:spLocks noChangeArrowheads="1"/>
          </p:cNvSpPr>
          <p:nvPr/>
        </p:nvSpPr>
        <p:spPr bwMode="auto">
          <a:xfrm>
            <a:off x="4279900" y="601503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1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53" name="Text Box 180"/>
          <p:cNvSpPr txBox="1">
            <a:spLocks noChangeArrowheads="1"/>
          </p:cNvSpPr>
          <p:nvPr/>
        </p:nvSpPr>
        <p:spPr bwMode="auto">
          <a:xfrm>
            <a:off x="4518025" y="574357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2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54" name="Text Box 181"/>
          <p:cNvSpPr txBox="1">
            <a:spLocks noChangeArrowheads="1"/>
          </p:cNvSpPr>
          <p:nvPr/>
        </p:nvSpPr>
        <p:spPr bwMode="auto">
          <a:xfrm>
            <a:off x="4794250" y="548640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3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55" name="Text Box 182"/>
          <p:cNvSpPr txBox="1">
            <a:spLocks noChangeArrowheads="1"/>
          </p:cNvSpPr>
          <p:nvPr/>
        </p:nvSpPr>
        <p:spPr bwMode="auto">
          <a:xfrm>
            <a:off x="7127875" y="31591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4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56" name="Text Box 183"/>
          <p:cNvSpPr txBox="1">
            <a:spLocks noChangeArrowheads="1"/>
          </p:cNvSpPr>
          <p:nvPr/>
        </p:nvSpPr>
        <p:spPr bwMode="auto">
          <a:xfrm>
            <a:off x="7389813" y="290195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5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57" name="Text Box 184"/>
          <p:cNvSpPr txBox="1">
            <a:spLocks noChangeArrowheads="1"/>
          </p:cNvSpPr>
          <p:nvPr/>
        </p:nvSpPr>
        <p:spPr bwMode="auto">
          <a:xfrm>
            <a:off x="7656513" y="2644775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6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58" name="Text Box 185"/>
          <p:cNvSpPr txBox="1">
            <a:spLocks noChangeArrowheads="1"/>
          </p:cNvSpPr>
          <p:nvPr/>
        </p:nvSpPr>
        <p:spPr bwMode="auto">
          <a:xfrm>
            <a:off x="7904163" y="238760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7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59" name="Text Box 186"/>
          <p:cNvSpPr txBox="1">
            <a:spLocks noChangeArrowheads="1"/>
          </p:cNvSpPr>
          <p:nvPr/>
        </p:nvSpPr>
        <p:spPr bwMode="auto">
          <a:xfrm>
            <a:off x="8161338" y="2130425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8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0" name="Text Box 187"/>
          <p:cNvSpPr txBox="1">
            <a:spLocks noChangeArrowheads="1"/>
          </p:cNvSpPr>
          <p:nvPr/>
        </p:nvSpPr>
        <p:spPr bwMode="auto">
          <a:xfrm>
            <a:off x="5080000" y="52165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1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1" name="Text Box 188"/>
          <p:cNvSpPr txBox="1">
            <a:spLocks noChangeArrowheads="1"/>
          </p:cNvSpPr>
          <p:nvPr/>
        </p:nvSpPr>
        <p:spPr bwMode="auto">
          <a:xfrm>
            <a:off x="5313363" y="497363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2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2" name="Text Box 189"/>
          <p:cNvSpPr txBox="1">
            <a:spLocks noChangeArrowheads="1"/>
          </p:cNvSpPr>
          <p:nvPr/>
        </p:nvSpPr>
        <p:spPr bwMode="auto">
          <a:xfrm>
            <a:off x="5570538" y="472598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3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3" name="Text Box 190"/>
          <p:cNvSpPr txBox="1">
            <a:spLocks noChangeArrowheads="1"/>
          </p:cNvSpPr>
          <p:nvPr/>
        </p:nvSpPr>
        <p:spPr bwMode="auto">
          <a:xfrm>
            <a:off x="5837238" y="44688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4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4" name="Text Box 191"/>
          <p:cNvSpPr txBox="1">
            <a:spLocks noChangeArrowheads="1"/>
          </p:cNvSpPr>
          <p:nvPr/>
        </p:nvSpPr>
        <p:spPr bwMode="auto">
          <a:xfrm>
            <a:off x="6099175" y="420687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5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5" name="Text Box 192"/>
          <p:cNvSpPr txBox="1">
            <a:spLocks noChangeArrowheads="1"/>
          </p:cNvSpPr>
          <p:nvPr/>
        </p:nvSpPr>
        <p:spPr bwMode="auto">
          <a:xfrm>
            <a:off x="6365875" y="392588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6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6" name="Text Box 193"/>
          <p:cNvSpPr txBox="1">
            <a:spLocks noChangeArrowheads="1"/>
          </p:cNvSpPr>
          <p:nvPr/>
        </p:nvSpPr>
        <p:spPr bwMode="auto">
          <a:xfrm>
            <a:off x="6623050" y="36687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7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7" name="Text Box 194"/>
          <p:cNvSpPr txBox="1">
            <a:spLocks noChangeArrowheads="1"/>
          </p:cNvSpPr>
          <p:nvPr/>
        </p:nvSpPr>
        <p:spPr bwMode="auto">
          <a:xfrm>
            <a:off x="6875463" y="343535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8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68" name="Line 195"/>
          <p:cNvSpPr>
            <a:spLocks noChangeShapeType="1"/>
          </p:cNvSpPr>
          <p:nvPr/>
        </p:nvSpPr>
        <p:spPr bwMode="auto">
          <a:xfrm flipH="1">
            <a:off x="4244975" y="5942013"/>
            <a:ext cx="109538" cy="109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69" name="Line 196"/>
          <p:cNvSpPr>
            <a:spLocks noChangeShapeType="1"/>
          </p:cNvSpPr>
          <p:nvPr/>
        </p:nvSpPr>
        <p:spPr bwMode="auto">
          <a:xfrm flipV="1">
            <a:off x="4737100" y="5411788"/>
            <a:ext cx="138113" cy="1381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70" name="Text Box 197"/>
          <p:cNvSpPr txBox="1">
            <a:spLocks noChangeArrowheads="1"/>
          </p:cNvSpPr>
          <p:nvPr/>
        </p:nvSpPr>
        <p:spPr bwMode="auto">
          <a:xfrm rot="-2700000">
            <a:off x="4156075" y="55403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1</a:t>
            </a:r>
            <a:r>
              <a:rPr lang="en-US" altLang="zh-CN" sz="1800">
                <a:ea typeface="宋体" panose="02010600030101010101" pitchFamily="2" charset="-122"/>
              </a:rPr>
              <a:t>~</a:t>
            </a: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2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71" name="Line 198"/>
          <p:cNvSpPr>
            <a:spLocks noChangeShapeType="1"/>
          </p:cNvSpPr>
          <p:nvPr/>
        </p:nvSpPr>
        <p:spPr bwMode="auto">
          <a:xfrm flipH="1">
            <a:off x="5073650" y="4541838"/>
            <a:ext cx="671513" cy="6715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72" name="Line 199"/>
          <p:cNvSpPr>
            <a:spLocks noChangeShapeType="1"/>
          </p:cNvSpPr>
          <p:nvPr/>
        </p:nvSpPr>
        <p:spPr bwMode="auto">
          <a:xfrm flipV="1">
            <a:off x="6208713" y="3306763"/>
            <a:ext cx="762000" cy="762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73" name="Text Box 200"/>
          <p:cNvSpPr txBox="1">
            <a:spLocks noChangeArrowheads="1"/>
          </p:cNvSpPr>
          <p:nvPr/>
        </p:nvSpPr>
        <p:spPr bwMode="auto">
          <a:xfrm rot="-2700000">
            <a:off x="5494338" y="41021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3</a:t>
            </a:r>
            <a:r>
              <a:rPr lang="en-US" altLang="zh-CN" sz="1800">
                <a:ea typeface="宋体" panose="02010600030101010101" pitchFamily="2" charset="-122"/>
              </a:rPr>
              <a:t>~</a:t>
            </a: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3</a:t>
            </a:r>
            <a:endParaRPr lang="en-US" altLang="zh-CN" sz="1800">
              <a:ea typeface="宋体" panose="02010600030101010101" pitchFamily="2" charset="-122"/>
            </a:endParaRPr>
          </a:p>
        </p:txBody>
      </p:sp>
      <p:sp>
        <p:nvSpPr>
          <p:cNvPr id="79974" name="Line 201"/>
          <p:cNvSpPr>
            <a:spLocks noChangeShapeType="1"/>
          </p:cNvSpPr>
          <p:nvPr/>
        </p:nvSpPr>
        <p:spPr bwMode="auto">
          <a:xfrm flipH="1">
            <a:off x="7169150" y="2908300"/>
            <a:ext cx="233363" cy="233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75" name="Line 202"/>
          <p:cNvSpPr>
            <a:spLocks noChangeShapeType="1"/>
          </p:cNvSpPr>
          <p:nvPr/>
        </p:nvSpPr>
        <p:spPr bwMode="auto">
          <a:xfrm flipV="1">
            <a:off x="7842250" y="2135188"/>
            <a:ext cx="323850" cy="323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976" name="Text Box 203"/>
          <p:cNvSpPr txBox="1">
            <a:spLocks noChangeArrowheads="1"/>
          </p:cNvSpPr>
          <p:nvPr/>
        </p:nvSpPr>
        <p:spPr bwMode="auto">
          <a:xfrm rot="-2700000">
            <a:off x="7237413" y="247332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2</a:t>
            </a:r>
            <a:r>
              <a:rPr lang="en-US" altLang="zh-CN" sz="1800">
                <a:ea typeface="宋体" panose="02010600030101010101" pitchFamily="2" charset="-122"/>
              </a:rPr>
              <a:t>~</a:t>
            </a:r>
            <a:r>
              <a:rPr lang="en-US" altLang="zh-CN" sz="1800" i="1">
                <a:ea typeface="宋体" panose="02010600030101010101" pitchFamily="2" charset="-122"/>
              </a:rPr>
              <a:t>d</a:t>
            </a:r>
            <a:r>
              <a:rPr lang="en-US" altLang="zh-CN" sz="1800" baseline="-25000">
                <a:ea typeface="宋体" panose="02010600030101010101" pitchFamily="2" charset="-122"/>
              </a:rPr>
              <a:t>1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77" name="AutoShape 204"/>
          <p:cNvSpPr>
            <a:spLocks noChangeArrowheads="1"/>
          </p:cNvSpPr>
          <p:nvPr/>
        </p:nvSpPr>
        <p:spPr bwMode="auto">
          <a:xfrm>
            <a:off x="3881438" y="4987925"/>
            <a:ext cx="614362" cy="420688"/>
          </a:xfrm>
          <a:prstGeom prst="rightArrow">
            <a:avLst>
              <a:gd name="adj1" fmla="val 50000"/>
              <a:gd name="adj2" fmla="val 36509"/>
            </a:avLst>
          </a:prstGeom>
          <a:gradFill rotWithShape="1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78" name="Rectangle 205"/>
          <p:cNvSpPr>
            <a:spLocks noChangeArrowheads="1"/>
          </p:cNvSpPr>
          <p:nvPr/>
        </p:nvSpPr>
        <p:spPr bwMode="auto">
          <a:xfrm>
            <a:off x="1052513" y="2298700"/>
            <a:ext cx="731837" cy="7318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79" name="Oval 206"/>
          <p:cNvSpPr>
            <a:spLocks noChangeArrowheads="1"/>
          </p:cNvSpPr>
          <p:nvPr/>
        </p:nvSpPr>
        <p:spPr bwMode="auto">
          <a:xfrm>
            <a:off x="1735138" y="2441575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0" name="Oval 207"/>
          <p:cNvSpPr>
            <a:spLocks noChangeArrowheads="1"/>
          </p:cNvSpPr>
          <p:nvPr/>
        </p:nvSpPr>
        <p:spPr bwMode="auto">
          <a:xfrm>
            <a:off x="1190625" y="2982913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1" name="Oval 208"/>
          <p:cNvSpPr>
            <a:spLocks noChangeArrowheads="1"/>
          </p:cNvSpPr>
          <p:nvPr/>
        </p:nvSpPr>
        <p:spPr bwMode="auto">
          <a:xfrm>
            <a:off x="1550988" y="2982913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2" name="Text Box 209"/>
          <p:cNvSpPr txBox="1">
            <a:spLocks noChangeArrowheads="1"/>
          </p:cNvSpPr>
          <p:nvPr/>
        </p:nvSpPr>
        <p:spPr bwMode="auto">
          <a:xfrm>
            <a:off x="1244600" y="2473325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chemeClr val="bg1"/>
                </a:solidFill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79983" name="Oval 210"/>
          <p:cNvSpPr>
            <a:spLocks noChangeArrowheads="1"/>
          </p:cNvSpPr>
          <p:nvPr/>
        </p:nvSpPr>
        <p:spPr bwMode="auto">
          <a:xfrm>
            <a:off x="1006475" y="279400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4" name="Oval 211"/>
          <p:cNvSpPr>
            <a:spLocks noChangeArrowheads="1"/>
          </p:cNvSpPr>
          <p:nvPr/>
        </p:nvSpPr>
        <p:spPr bwMode="auto">
          <a:xfrm>
            <a:off x="1006475" y="2441575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5" name="Oval 212"/>
          <p:cNvSpPr>
            <a:spLocks noChangeArrowheads="1"/>
          </p:cNvSpPr>
          <p:nvPr/>
        </p:nvSpPr>
        <p:spPr bwMode="auto">
          <a:xfrm>
            <a:off x="1185863" y="225425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6" name="Oval 213"/>
          <p:cNvSpPr>
            <a:spLocks noChangeArrowheads="1"/>
          </p:cNvSpPr>
          <p:nvPr/>
        </p:nvSpPr>
        <p:spPr bwMode="auto">
          <a:xfrm>
            <a:off x="1546225" y="225425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7" name="Rectangle 214"/>
          <p:cNvSpPr>
            <a:spLocks noChangeArrowheads="1"/>
          </p:cNvSpPr>
          <p:nvPr/>
        </p:nvSpPr>
        <p:spPr bwMode="auto">
          <a:xfrm>
            <a:off x="2185988" y="2841625"/>
            <a:ext cx="731837" cy="7318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8" name="Oval 215"/>
          <p:cNvSpPr>
            <a:spLocks noChangeArrowheads="1"/>
          </p:cNvSpPr>
          <p:nvPr/>
        </p:nvSpPr>
        <p:spPr bwMode="auto">
          <a:xfrm>
            <a:off x="2868613" y="333692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89" name="Oval 216"/>
          <p:cNvSpPr>
            <a:spLocks noChangeArrowheads="1"/>
          </p:cNvSpPr>
          <p:nvPr/>
        </p:nvSpPr>
        <p:spPr bwMode="auto">
          <a:xfrm>
            <a:off x="2868613" y="298450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90" name="Text Box 217"/>
          <p:cNvSpPr txBox="1">
            <a:spLocks noChangeArrowheads="1"/>
          </p:cNvSpPr>
          <p:nvPr/>
        </p:nvSpPr>
        <p:spPr bwMode="auto">
          <a:xfrm>
            <a:off x="2378075" y="3016250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79991" name="Oval 218"/>
          <p:cNvSpPr>
            <a:spLocks noChangeArrowheads="1"/>
          </p:cNvSpPr>
          <p:nvPr/>
        </p:nvSpPr>
        <p:spPr bwMode="auto">
          <a:xfrm>
            <a:off x="2139950" y="333692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92" name="Oval 219"/>
          <p:cNvSpPr>
            <a:spLocks noChangeArrowheads="1"/>
          </p:cNvSpPr>
          <p:nvPr/>
        </p:nvSpPr>
        <p:spPr bwMode="auto">
          <a:xfrm>
            <a:off x="2139950" y="2984500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93" name="Oval 220"/>
          <p:cNvSpPr>
            <a:spLocks noChangeArrowheads="1"/>
          </p:cNvSpPr>
          <p:nvPr/>
        </p:nvSpPr>
        <p:spPr bwMode="auto">
          <a:xfrm>
            <a:off x="2319338" y="27971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94" name="Oval 221"/>
          <p:cNvSpPr>
            <a:spLocks noChangeArrowheads="1"/>
          </p:cNvSpPr>
          <p:nvPr/>
        </p:nvSpPr>
        <p:spPr bwMode="auto">
          <a:xfrm>
            <a:off x="2679700" y="2797175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95" name="Oval 222"/>
          <p:cNvSpPr>
            <a:spLocks noChangeArrowheads="1"/>
          </p:cNvSpPr>
          <p:nvPr/>
        </p:nvSpPr>
        <p:spPr bwMode="auto">
          <a:xfrm>
            <a:off x="1735138" y="2794000"/>
            <a:ext cx="92075" cy="92075"/>
          </a:xfrm>
          <a:prstGeom prst="ellipse">
            <a:avLst/>
          </a:prstGeom>
          <a:solidFill>
            <a:srgbClr val="CC0000"/>
          </a:solidFill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9996" name="Text Box 223"/>
          <p:cNvSpPr txBox="1">
            <a:spLocks noChangeArrowheads="1"/>
          </p:cNvSpPr>
          <p:nvPr/>
        </p:nvSpPr>
        <p:spPr bwMode="auto">
          <a:xfrm>
            <a:off x="673100" y="26638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1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97" name="Text Box 224"/>
          <p:cNvSpPr txBox="1">
            <a:spLocks noChangeArrowheads="1"/>
          </p:cNvSpPr>
          <p:nvPr/>
        </p:nvSpPr>
        <p:spPr bwMode="auto">
          <a:xfrm>
            <a:off x="1068388" y="2973388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2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98" name="Text Box 225"/>
          <p:cNvSpPr txBox="1">
            <a:spLocks noChangeArrowheads="1"/>
          </p:cNvSpPr>
          <p:nvPr/>
        </p:nvSpPr>
        <p:spPr bwMode="auto">
          <a:xfrm>
            <a:off x="1425575" y="2973388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3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79999" name="Text Box 226"/>
          <p:cNvSpPr txBox="1">
            <a:spLocks noChangeArrowheads="1"/>
          </p:cNvSpPr>
          <p:nvPr/>
        </p:nvSpPr>
        <p:spPr bwMode="auto">
          <a:xfrm>
            <a:off x="1744663" y="254000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4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0" name="Text Box 227"/>
          <p:cNvSpPr txBox="1">
            <a:spLocks noChangeArrowheads="1"/>
          </p:cNvSpPr>
          <p:nvPr/>
        </p:nvSpPr>
        <p:spPr bwMode="auto">
          <a:xfrm>
            <a:off x="1754188" y="2225675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5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1" name="Text Box 228"/>
          <p:cNvSpPr txBox="1">
            <a:spLocks noChangeArrowheads="1"/>
          </p:cNvSpPr>
          <p:nvPr/>
        </p:nvSpPr>
        <p:spPr bwMode="auto">
          <a:xfrm>
            <a:off x="1401763" y="191611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6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2" name="Text Box 229"/>
          <p:cNvSpPr txBox="1">
            <a:spLocks noChangeArrowheads="1"/>
          </p:cNvSpPr>
          <p:nvPr/>
        </p:nvSpPr>
        <p:spPr bwMode="auto">
          <a:xfrm>
            <a:off x="1039813" y="1920875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7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3" name="Text Box 230"/>
          <p:cNvSpPr txBox="1">
            <a:spLocks noChangeArrowheads="1"/>
          </p:cNvSpPr>
          <p:nvPr/>
        </p:nvSpPr>
        <p:spPr bwMode="auto">
          <a:xfrm>
            <a:off x="673100" y="225425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a</a:t>
            </a:r>
            <a:r>
              <a:rPr lang="en-US" altLang="zh-CN" sz="1800" baseline="-25000">
                <a:ea typeface="宋体" panose="02010600030101010101" pitchFamily="2" charset="-122"/>
              </a:rPr>
              <a:t>8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4" name="Text Box 231"/>
          <p:cNvSpPr txBox="1">
            <a:spLocks noChangeArrowheads="1"/>
          </p:cNvSpPr>
          <p:nvPr/>
        </p:nvSpPr>
        <p:spPr bwMode="auto">
          <a:xfrm>
            <a:off x="1849438" y="324485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1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5" name="Text Box 232"/>
          <p:cNvSpPr txBox="1">
            <a:spLocks noChangeArrowheads="1"/>
          </p:cNvSpPr>
          <p:nvPr/>
        </p:nvSpPr>
        <p:spPr bwMode="auto">
          <a:xfrm>
            <a:off x="2197100" y="35544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2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6" name="Text Box 233"/>
          <p:cNvSpPr txBox="1">
            <a:spLocks noChangeArrowheads="1"/>
          </p:cNvSpPr>
          <p:nvPr/>
        </p:nvSpPr>
        <p:spPr bwMode="auto">
          <a:xfrm>
            <a:off x="2559050" y="354965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3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7" name="Text Box 234"/>
          <p:cNvSpPr txBox="1">
            <a:spLocks noChangeArrowheads="1"/>
          </p:cNvSpPr>
          <p:nvPr/>
        </p:nvSpPr>
        <p:spPr bwMode="auto">
          <a:xfrm>
            <a:off x="2892425" y="3249613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4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8" name="Text Box 235"/>
          <p:cNvSpPr txBox="1">
            <a:spLocks noChangeArrowheads="1"/>
          </p:cNvSpPr>
          <p:nvPr/>
        </p:nvSpPr>
        <p:spPr bwMode="auto">
          <a:xfrm>
            <a:off x="2887663" y="2854325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5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09" name="Text Box 236"/>
          <p:cNvSpPr txBox="1">
            <a:spLocks noChangeArrowheads="1"/>
          </p:cNvSpPr>
          <p:nvPr/>
        </p:nvSpPr>
        <p:spPr bwMode="auto">
          <a:xfrm>
            <a:off x="2525713" y="2463800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6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10" name="Text Box 237"/>
          <p:cNvSpPr txBox="1">
            <a:spLocks noChangeArrowheads="1"/>
          </p:cNvSpPr>
          <p:nvPr/>
        </p:nvSpPr>
        <p:spPr bwMode="auto">
          <a:xfrm>
            <a:off x="2201863" y="2468563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7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11" name="Text Box 238"/>
          <p:cNvSpPr txBox="1">
            <a:spLocks noChangeArrowheads="1"/>
          </p:cNvSpPr>
          <p:nvPr/>
        </p:nvSpPr>
        <p:spPr bwMode="auto">
          <a:xfrm>
            <a:off x="1835150" y="282575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ea typeface="宋体" panose="02010600030101010101" pitchFamily="2" charset="-122"/>
              </a:rPr>
              <a:t>b</a:t>
            </a:r>
            <a:r>
              <a:rPr lang="en-US" altLang="zh-CN" sz="1800" baseline="-25000">
                <a:ea typeface="宋体" panose="02010600030101010101" pitchFamily="2" charset="-122"/>
              </a:rPr>
              <a:t>8</a:t>
            </a:r>
            <a:endParaRPr lang="en-US" altLang="zh-CN" sz="1800" i="1">
              <a:ea typeface="宋体" panose="02010600030101010101" pitchFamily="2" charset="-122"/>
            </a:endParaRPr>
          </a:p>
        </p:txBody>
      </p:sp>
      <p:sp>
        <p:nvSpPr>
          <p:cNvPr id="80012" name="Oval 239"/>
          <p:cNvSpPr>
            <a:spLocks noChangeArrowheads="1"/>
          </p:cNvSpPr>
          <p:nvPr/>
        </p:nvSpPr>
        <p:spPr bwMode="auto">
          <a:xfrm>
            <a:off x="2324100" y="3525838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0013" name="Oval 240"/>
          <p:cNvSpPr>
            <a:spLocks noChangeArrowheads="1"/>
          </p:cNvSpPr>
          <p:nvPr/>
        </p:nvSpPr>
        <p:spPr bwMode="auto">
          <a:xfrm>
            <a:off x="2684463" y="3525838"/>
            <a:ext cx="92075" cy="92075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0014" name="AutoShape 241"/>
          <p:cNvSpPr>
            <a:spLocks noChangeArrowheads="1"/>
          </p:cNvSpPr>
          <p:nvPr/>
        </p:nvSpPr>
        <p:spPr bwMode="auto">
          <a:xfrm rot="5400000">
            <a:off x="1546226" y="3759200"/>
            <a:ext cx="468312" cy="382587"/>
          </a:xfrm>
          <a:prstGeom prst="rightArrow">
            <a:avLst>
              <a:gd name="adj1" fmla="val 50000"/>
              <a:gd name="adj2" fmla="val 30602"/>
            </a:avLst>
          </a:prstGeom>
          <a:gradFill rotWithShape="1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8C5484-55E7-41E1-8E85-BF0F2FEE4AFE}" type="slidenum">
              <a:rPr lang="en-US" altLang="de-DE" sz="1000">
                <a:solidFill>
                  <a:srgbClr val="C0C0C0"/>
                </a:solidFill>
              </a:rPr>
              <a:pPr/>
              <a:t>78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052513"/>
            <a:ext cx="8193087" cy="4968875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3.1 	Introduction to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3.2 	Optimization Goals in Floorplanning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3.3 	Terminology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3.4	Floorplan Representations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3.4.1  Floorplan to a Constraint-Graph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3.4.2  Floorplan to a Sequence Pair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3.4.3  Sequence Pair to a Floorplan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3.5 	Floorplanning Algorithms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3.5.1  Floorplan Sizing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3.5.2  Cluster Growth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3.5.3  Simulated Annealing	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	3.5.4  Integrated Floorplanning Algorithms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solidFill>
                  <a:srgbClr val="C0C0C0"/>
                </a:solidFill>
                <a:ea typeface="宋体" panose="02010600030101010101" pitchFamily="2" charset="-122"/>
              </a:rPr>
              <a:t>3.6 	Pin Assignment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3.7 	Power and Ground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3.7.1  Design of a Power-Ground Distribution Network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3.7.2  Planar Routing</a:t>
            </a:r>
          </a:p>
          <a:p>
            <a:pPr lvl="1" indent="0">
              <a:lnSpc>
                <a:spcPct val="100000"/>
              </a:lnSpc>
              <a:spcBef>
                <a:spcPct val="10000"/>
              </a:spcBef>
              <a:buFont typeface="Symbol" panose="05050102010706020507" pitchFamily="18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3.7.3  Mesh Routing</a:t>
            </a:r>
          </a:p>
          <a:p>
            <a:pPr marL="0" indent="0">
              <a:lnSpc>
                <a:spcPct val="100000"/>
              </a:lnSpc>
              <a:buFont typeface="Symbol" panose="05050102010706020507" pitchFamily="18" charset="2"/>
              <a:buNone/>
            </a:pPr>
            <a:endParaRPr lang="en-US" altLang="zh-CN" smtClean="0">
              <a:solidFill>
                <a:srgbClr val="C0C0C0"/>
              </a:solidFill>
              <a:ea typeface="宋体" panose="02010600030101010101" pitchFamily="2" charset="-122"/>
            </a:endParaRPr>
          </a:p>
        </p:txBody>
      </p:sp>
      <p:sp>
        <p:nvSpPr>
          <p:cNvPr id="80901" name="Line 4"/>
          <p:cNvSpPr>
            <a:spLocks noChangeShapeType="1"/>
          </p:cNvSpPr>
          <p:nvPr/>
        </p:nvSpPr>
        <p:spPr bwMode="auto">
          <a:xfrm>
            <a:off x="249238" y="5445125"/>
            <a:ext cx="4111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1AE0B3-EA2B-4C3C-8780-8DCD0907AC4A}" type="slidenum">
              <a:rPr lang="en-US" altLang="de-DE" sz="1000">
                <a:solidFill>
                  <a:srgbClr val="C0C0C0"/>
                </a:solidFill>
              </a:rPr>
              <a:pPr/>
              <a:t>79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3924300" y="5473700"/>
            <a:ext cx="3282950" cy="5873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>
                <a:ea typeface="宋体" panose="02010600030101010101" pitchFamily="2" charset="-122"/>
              </a:rPr>
              <a:t>Trunks connect rings to each other or to top-level power ring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830263" y="2781300"/>
            <a:ext cx="2928937" cy="5873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800">
                <a:ea typeface="宋体" panose="02010600030101010101" pitchFamily="2" charset="-122"/>
              </a:rPr>
              <a:t>Power and ground rings per block or abutted blocks</a:t>
            </a:r>
          </a:p>
        </p:txBody>
      </p:sp>
      <p:sp>
        <p:nvSpPr>
          <p:cNvPr id="81926" name="Rectangle 8"/>
          <p:cNvSpPr>
            <a:spLocks noChangeArrowheads="1"/>
          </p:cNvSpPr>
          <p:nvPr/>
        </p:nvSpPr>
        <p:spPr bwMode="auto">
          <a:xfrm>
            <a:off x="4395788" y="4279900"/>
            <a:ext cx="1916112" cy="4905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4208463" y="2697163"/>
            <a:ext cx="2274887" cy="2276475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28" name="Rectangle 10"/>
          <p:cNvSpPr>
            <a:spLocks noChangeArrowheads="1"/>
          </p:cNvSpPr>
          <p:nvPr/>
        </p:nvSpPr>
        <p:spPr bwMode="auto">
          <a:xfrm>
            <a:off x="4276725" y="2765425"/>
            <a:ext cx="2138363" cy="2141538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29" name="Rectangle 11"/>
          <p:cNvSpPr>
            <a:spLocks noChangeArrowheads="1"/>
          </p:cNvSpPr>
          <p:nvPr/>
        </p:nvSpPr>
        <p:spPr bwMode="auto">
          <a:xfrm>
            <a:off x="4414838" y="2894013"/>
            <a:ext cx="903287" cy="6524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30" name="Rectangle 12"/>
          <p:cNvSpPr>
            <a:spLocks noChangeArrowheads="1"/>
          </p:cNvSpPr>
          <p:nvPr/>
        </p:nvSpPr>
        <p:spPr bwMode="auto">
          <a:xfrm>
            <a:off x="5670550" y="3414713"/>
            <a:ext cx="679450" cy="4699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31" name="Rectangle 13"/>
          <p:cNvSpPr>
            <a:spLocks noChangeArrowheads="1"/>
          </p:cNvSpPr>
          <p:nvPr/>
        </p:nvSpPr>
        <p:spPr bwMode="auto">
          <a:xfrm>
            <a:off x="5522913" y="2846388"/>
            <a:ext cx="814387" cy="3159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1932" name="Group 14"/>
          <p:cNvGrpSpPr>
            <a:grpSpLocks/>
          </p:cNvGrpSpPr>
          <p:nvPr/>
        </p:nvGrpSpPr>
        <p:grpSpPr bwMode="auto">
          <a:xfrm>
            <a:off x="4149725" y="5029200"/>
            <a:ext cx="2376488" cy="215900"/>
            <a:chOff x="2669" y="2828"/>
            <a:chExt cx="1631" cy="148"/>
          </a:xfrm>
        </p:grpSpPr>
        <p:grpSp>
          <p:nvGrpSpPr>
            <p:cNvPr id="82068" name="Group 15"/>
            <p:cNvGrpSpPr>
              <a:grpSpLocks/>
            </p:cNvGrpSpPr>
            <p:nvPr/>
          </p:nvGrpSpPr>
          <p:grpSpPr bwMode="auto">
            <a:xfrm>
              <a:off x="2669" y="2828"/>
              <a:ext cx="305" cy="148"/>
              <a:chOff x="2669" y="2828"/>
              <a:chExt cx="305" cy="148"/>
            </a:xfrm>
          </p:grpSpPr>
          <p:sp>
            <p:nvSpPr>
              <p:cNvPr id="82086" name="Rectangle 16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87" name="Rectangle 17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88" name="Rectangle 18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69" name="Group 19"/>
            <p:cNvGrpSpPr>
              <a:grpSpLocks/>
            </p:cNvGrpSpPr>
            <p:nvPr/>
          </p:nvGrpSpPr>
          <p:grpSpPr bwMode="auto">
            <a:xfrm>
              <a:off x="2975" y="2828"/>
              <a:ext cx="305" cy="148"/>
              <a:chOff x="2669" y="2828"/>
              <a:chExt cx="305" cy="148"/>
            </a:xfrm>
          </p:grpSpPr>
          <p:sp>
            <p:nvSpPr>
              <p:cNvPr id="82083" name="Rectangle 20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84" name="Rectangle 21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85" name="Rectangle 22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70" name="Group 23"/>
            <p:cNvGrpSpPr>
              <a:grpSpLocks/>
            </p:cNvGrpSpPr>
            <p:nvPr/>
          </p:nvGrpSpPr>
          <p:grpSpPr bwMode="auto">
            <a:xfrm>
              <a:off x="3281" y="2828"/>
              <a:ext cx="305" cy="148"/>
              <a:chOff x="2669" y="2828"/>
              <a:chExt cx="305" cy="148"/>
            </a:xfrm>
          </p:grpSpPr>
          <p:sp>
            <p:nvSpPr>
              <p:cNvPr id="82080" name="Rectangle 24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81" name="Rectangle 25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82" name="Rectangle 26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71" name="Group 27"/>
            <p:cNvGrpSpPr>
              <a:grpSpLocks/>
            </p:cNvGrpSpPr>
            <p:nvPr/>
          </p:nvGrpSpPr>
          <p:grpSpPr bwMode="auto">
            <a:xfrm>
              <a:off x="3587" y="2828"/>
              <a:ext cx="305" cy="148"/>
              <a:chOff x="2669" y="2828"/>
              <a:chExt cx="305" cy="148"/>
            </a:xfrm>
          </p:grpSpPr>
          <p:sp>
            <p:nvSpPr>
              <p:cNvPr id="82077" name="Rectangle 28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78" name="Rectangle 29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79" name="Rectangle 30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72" name="Group 31"/>
            <p:cNvGrpSpPr>
              <a:grpSpLocks/>
            </p:cNvGrpSpPr>
            <p:nvPr/>
          </p:nvGrpSpPr>
          <p:grpSpPr bwMode="auto">
            <a:xfrm>
              <a:off x="3893" y="2828"/>
              <a:ext cx="305" cy="148"/>
              <a:chOff x="2669" y="2828"/>
              <a:chExt cx="305" cy="148"/>
            </a:xfrm>
          </p:grpSpPr>
          <p:sp>
            <p:nvSpPr>
              <p:cNvPr id="82074" name="Rectangle 32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75" name="Rectangle 33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76" name="Rectangle 34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82073" name="Rectangle 35"/>
            <p:cNvSpPr>
              <a:spLocks noChangeArrowheads="1"/>
            </p:cNvSpPr>
            <p:nvPr/>
          </p:nvSpPr>
          <p:spPr bwMode="auto">
            <a:xfrm>
              <a:off x="4199" y="2828"/>
              <a:ext cx="101" cy="1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81933" name="Group 36"/>
          <p:cNvGrpSpPr>
            <a:grpSpLocks/>
          </p:cNvGrpSpPr>
          <p:nvPr/>
        </p:nvGrpSpPr>
        <p:grpSpPr bwMode="auto">
          <a:xfrm rot="5400000">
            <a:off x="2854325" y="3729038"/>
            <a:ext cx="2376488" cy="214312"/>
            <a:chOff x="2669" y="2828"/>
            <a:chExt cx="1631" cy="148"/>
          </a:xfrm>
        </p:grpSpPr>
        <p:grpSp>
          <p:nvGrpSpPr>
            <p:cNvPr id="82047" name="Group 37"/>
            <p:cNvGrpSpPr>
              <a:grpSpLocks/>
            </p:cNvGrpSpPr>
            <p:nvPr/>
          </p:nvGrpSpPr>
          <p:grpSpPr bwMode="auto">
            <a:xfrm>
              <a:off x="2669" y="2828"/>
              <a:ext cx="305" cy="148"/>
              <a:chOff x="2669" y="2828"/>
              <a:chExt cx="305" cy="148"/>
            </a:xfrm>
          </p:grpSpPr>
          <p:sp>
            <p:nvSpPr>
              <p:cNvPr id="82065" name="Rectangle 38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66" name="Rectangle 39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67" name="Rectangle 40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48" name="Group 41"/>
            <p:cNvGrpSpPr>
              <a:grpSpLocks/>
            </p:cNvGrpSpPr>
            <p:nvPr/>
          </p:nvGrpSpPr>
          <p:grpSpPr bwMode="auto">
            <a:xfrm>
              <a:off x="2975" y="2828"/>
              <a:ext cx="305" cy="148"/>
              <a:chOff x="2669" y="2828"/>
              <a:chExt cx="305" cy="148"/>
            </a:xfrm>
          </p:grpSpPr>
          <p:sp>
            <p:nvSpPr>
              <p:cNvPr id="82062" name="Rectangle 42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63" name="Rectangle 43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64" name="Rectangle 44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49" name="Group 45"/>
            <p:cNvGrpSpPr>
              <a:grpSpLocks/>
            </p:cNvGrpSpPr>
            <p:nvPr/>
          </p:nvGrpSpPr>
          <p:grpSpPr bwMode="auto">
            <a:xfrm>
              <a:off x="3281" y="2828"/>
              <a:ext cx="305" cy="148"/>
              <a:chOff x="2669" y="2828"/>
              <a:chExt cx="305" cy="148"/>
            </a:xfrm>
          </p:grpSpPr>
          <p:sp>
            <p:nvSpPr>
              <p:cNvPr id="82059" name="Rectangle 46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60" name="Rectangle 47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61" name="Rectangle 48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50" name="Group 49"/>
            <p:cNvGrpSpPr>
              <a:grpSpLocks/>
            </p:cNvGrpSpPr>
            <p:nvPr/>
          </p:nvGrpSpPr>
          <p:grpSpPr bwMode="auto">
            <a:xfrm>
              <a:off x="3587" y="2828"/>
              <a:ext cx="305" cy="148"/>
              <a:chOff x="2669" y="2828"/>
              <a:chExt cx="305" cy="148"/>
            </a:xfrm>
          </p:grpSpPr>
          <p:sp>
            <p:nvSpPr>
              <p:cNvPr id="82056" name="Rectangle 50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57" name="Rectangle 51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58" name="Rectangle 52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51" name="Group 53"/>
            <p:cNvGrpSpPr>
              <a:grpSpLocks/>
            </p:cNvGrpSpPr>
            <p:nvPr/>
          </p:nvGrpSpPr>
          <p:grpSpPr bwMode="auto">
            <a:xfrm>
              <a:off x="3893" y="2828"/>
              <a:ext cx="305" cy="148"/>
              <a:chOff x="2669" y="2828"/>
              <a:chExt cx="305" cy="148"/>
            </a:xfrm>
          </p:grpSpPr>
          <p:sp>
            <p:nvSpPr>
              <p:cNvPr id="82053" name="Rectangle 54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54" name="Rectangle 55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55" name="Rectangle 56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82052" name="Rectangle 57"/>
            <p:cNvSpPr>
              <a:spLocks noChangeArrowheads="1"/>
            </p:cNvSpPr>
            <p:nvPr/>
          </p:nvSpPr>
          <p:spPr bwMode="auto">
            <a:xfrm>
              <a:off x="4199" y="2828"/>
              <a:ext cx="101" cy="1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81934" name="Group 58"/>
          <p:cNvGrpSpPr>
            <a:grpSpLocks/>
          </p:cNvGrpSpPr>
          <p:nvPr/>
        </p:nvGrpSpPr>
        <p:grpSpPr bwMode="auto">
          <a:xfrm rot="5400000">
            <a:off x="5453856" y="3726657"/>
            <a:ext cx="2376487" cy="215900"/>
            <a:chOff x="2669" y="2828"/>
            <a:chExt cx="1631" cy="148"/>
          </a:xfrm>
        </p:grpSpPr>
        <p:grpSp>
          <p:nvGrpSpPr>
            <p:cNvPr id="82026" name="Group 59"/>
            <p:cNvGrpSpPr>
              <a:grpSpLocks/>
            </p:cNvGrpSpPr>
            <p:nvPr/>
          </p:nvGrpSpPr>
          <p:grpSpPr bwMode="auto">
            <a:xfrm>
              <a:off x="2669" y="2828"/>
              <a:ext cx="305" cy="148"/>
              <a:chOff x="2669" y="2828"/>
              <a:chExt cx="305" cy="148"/>
            </a:xfrm>
          </p:grpSpPr>
          <p:sp>
            <p:nvSpPr>
              <p:cNvPr id="82044" name="Rectangle 60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45" name="Rectangle 61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46" name="Rectangle 62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27" name="Group 63"/>
            <p:cNvGrpSpPr>
              <a:grpSpLocks/>
            </p:cNvGrpSpPr>
            <p:nvPr/>
          </p:nvGrpSpPr>
          <p:grpSpPr bwMode="auto">
            <a:xfrm>
              <a:off x="2975" y="2828"/>
              <a:ext cx="305" cy="148"/>
              <a:chOff x="2669" y="2828"/>
              <a:chExt cx="305" cy="148"/>
            </a:xfrm>
          </p:grpSpPr>
          <p:sp>
            <p:nvSpPr>
              <p:cNvPr id="82041" name="Rectangle 64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42" name="Rectangle 65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43" name="Rectangle 66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28" name="Group 67"/>
            <p:cNvGrpSpPr>
              <a:grpSpLocks/>
            </p:cNvGrpSpPr>
            <p:nvPr/>
          </p:nvGrpSpPr>
          <p:grpSpPr bwMode="auto">
            <a:xfrm>
              <a:off x="3281" y="2828"/>
              <a:ext cx="305" cy="148"/>
              <a:chOff x="2669" y="2828"/>
              <a:chExt cx="305" cy="148"/>
            </a:xfrm>
          </p:grpSpPr>
          <p:sp>
            <p:nvSpPr>
              <p:cNvPr id="82038" name="Rectangle 68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39" name="Rectangle 69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40" name="Rectangle 70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29" name="Group 71"/>
            <p:cNvGrpSpPr>
              <a:grpSpLocks/>
            </p:cNvGrpSpPr>
            <p:nvPr/>
          </p:nvGrpSpPr>
          <p:grpSpPr bwMode="auto">
            <a:xfrm>
              <a:off x="3587" y="2828"/>
              <a:ext cx="305" cy="148"/>
              <a:chOff x="2669" y="2828"/>
              <a:chExt cx="305" cy="148"/>
            </a:xfrm>
          </p:grpSpPr>
          <p:sp>
            <p:nvSpPr>
              <p:cNvPr id="82035" name="Rectangle 72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36" name="Rectangle 73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37" name="Rectangle 74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30" name="Group 75"/>
            <p:cNvGrpSpPr>
              <a:grpSpLocks/>
            </p:cNvGrpSpPr>
            <p:nvPr/>
          </p:nvGrpSpPr>
          <p:grpSpPr bwMode="auto">
            <a:xfrm>
              <a:off x="3893" y="2828"/>
              <a:ext cx="305" cy="148"/>
              <a:chOff x="2669" y="2828"/>
              <a:chExt cx="305" cy="148"/>
            </a:xfrm>
          </p:grpSpPr>
          <p:sp>
            <p:nvSpPr>
              <p:cNvPr id="82032" name="Rectangle 76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33" name="Rectangle 77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34" name="Rectangle 78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82031" name="Rectangle 79"/>
            <p:cNvSpPr>
              <a:spLocks noChangeArrowheads="1"/>
            </p:cNvSpPr>
            <p:nvPr/>
          </p:nvSpPr>
          <p:spPr bwMode="auto">
            <a:xfrm>
              <a:off x="4199" y="2828"/>
              <a:ext cx="101" cy="1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81935" name="Group 80"/>
          <p:cNvGrpSpPr>
            <a:grpSpLocks/>
          </p:cNvGrpSpPr>
          <p:nvPr/>
        </p:nvGrpSpPr>
        <p:grpSpPr bwMode="auto">
          <a:xfrm>
            <a:off x="4149725" y="2425700"/>
            <a:ext cx="2376488" cy="215900"/>
            <a:chOff x="2669" y="2828"/>
            <a:chExt cx="1631" cy="148"/>
          </a:xfrm>
        </p:grpSpPr>
        <p:grpSp>
          <p:nvGrpSpPr>
            <p:cNvPr id="82005" name="Group 81"/>
            <p:cNvGrpSpPr>
              <a:grpSpLocks/>
            </p:cNvGrpSpPr>
            <p:nvPr/>
          </p:nvGrpSpPr>
          <p:grpSpPr bwMode="auto">
            <a:xfrm>
              <a:off x="2669" y="2828"/>
              <a:ext cx="305" cy="148"/>
              <a:chOff x="2669" y="2828"/>
              <a:chExt cx="305" cy="148"/>
            </a:xfrm>
          </p:grpSpPr>
          <p:sp>
            <p:nvSpPr>
              <p:cNvPr id="82023" name="Rectangle 82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24" name="Rectangle 83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25" name="Rectangle 84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06" name="Group 85"/>
            <p:cNvGrpSpPr>
              <a:grpSpLocks/>
            </p:cNvGrpSpPr>
            <p:nvPr/>
          </p:nvGrpSpPr>
          <p:grpSpPr bwMode="auto">
            <a:xfrm>
              <a:off x="2975" y="2828"/>
              <a:ext cx="305" cy="148"/>
              <a:chOff x="2669" y="2828"/>
              <a:chExt cx="305" cy="148"/>
            </a:xfrm>
          </p:grpSpPr>
          <p:sp>
            <p:nvSpPr>
              <p:cNvPr id="82020" name="Rectangle 86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21" name="Rectangle 87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22" name="Rectangle 88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07" name="Group 89"/>
            <p:cNvGrpSpPr>
              <a:grpSpLocks/>
            </p:cNvGrpSpPr>
            <p:nvPr/>
          </p:nvGrpSpPr>
          <p:grpSpPr bwMode="auto">
            <a:xfrm>
              <a:off x="3281" y="2828"/>
              <a:ext cx="305" cy="148"/>
              <a:chOff x="2669" y="2828"/>
              <a:chExt cx="305" cy="148"/>
            </a:xfrm>
          </p:grpSpPr>
          <p:sp>
            <p:nvSpPr>
              <p:cNvPr id="82017" name="Rectangle 90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18" name="Rectangle 91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19" name="Rectangle 92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08" name="Group 93"/>
            <p:cNvGrpSpPr>
              <a:grpSpLocks/>
            </p:cNvGrpSpPr>
            <p:nvPr/>
          </p:nvGrpSpPr>
          <p:grpSpPr bwMode="auto">
            <a:xfrm>
              <a:off x="3587" y="2828"/>
              <a:ext cx="305" cy="148"/>
              <a:chOff x="2669" y="2828"/>
              <a:chExt cx="305" cy="148"/>
            </a:xfrm>
          </p:grpSpPr>
          <p:sp>
            <p:nvSpPr>
              <p:cNvPr id="82014" name="Rectangle 94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15" name="Rectangle 95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16" name="Rectangle 96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82009" name="Group 97"/>
            <p:cNvGrpSpPr>
              <a:grpSpLocks/>
            </p:cNvGrpSpPr>
            <p:nvPr/>
          </p:nvGrpSpPr>
          <p:grpSpPr bwMode="auto">
            <a:xfrm>
              <a:off x="3893" y="2828"/>
              <a:ext cx="305" cy="148"/>
              <a:chOff x="2669" y="2828"/>
              <a:chExt cx="305" cy="148"/>
            </a:xfrm>
          </p:grpSpPr>
          <p:sp>
            <p:nvSpPr>
              <p:cNvPr id="82011" name="Rectangle 98"/>
              <p:cNvSpPr>
                <a:spLocks noChangeArrowheads="1"/>
              </p:cNvSpPr>
              <p:nvPr/>
            </p:nvSpPr>
            <p:spPr bwMode="auto">
              <a:xfrm>
                <a:off x="2669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12" name="Rectangle 99"/>
              <p:cNvSpPr>
                <a:spLocks noChangeArrowheads="1"/>
              </p:cNvSpPr>
              <p:nvPr/>
            </p:nvSpPr>
            <p:spPr bwMode="auto">
              <a:xfrm>
                <a:off x="2771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82013" name="Rectangle 100"/>
              <p:cNvSpPr>
                <a:spLocks noChangeArrowheads="1"/>
              </p:cNvSpPr>
              <p:nvPr/>
            </p:nvSpPr>
            <p:spPr bwMode="auto">
              <a:xfrm>
                <a:off x="2873" y="2828"/>
                <a:ext cx="101" cy="1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sp>
          <p:nvSpPr>
            <p:cNvPr id="82010" name="Rectangle 101"/>
            <p:cNvSpPr>
              <a:spLocks noChangeArrowheads="1"/>
            </p:cNvSpPr>
            <p:nvPr/>
          </p:nvSpPr>
          <p:spPr bwMode="auto">
            <a:xfrm>
              <a:off x="4199" y="2828"/>
              <a:ext cx="101" cy="1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1936" name="Text Box 102"/>
          <p:cNvSpPr txBox="1">
            <a:spLocks noChangeArrowheads="1"/>
          </p:cNvSpPr>
          <p:nvPr/>
        </p:nvSpPr>
        <p:spPr bwMode="auto">
          <a:xfrm>
            <a:off x="4678363" y="2409825"/>
            <a:ext cx="303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37" name="Text Box 103"/>
          <p:cNvSpPr txBox="1">
            <a:spLocks noChangeArrowheads="1"/>
          </p:cNvSpPr>
          <p:nvPr/>
        </p:nvSpPr>
        <p:spPr bwMode="auto">
          <a:xfrm>
            <a:off x="5116513" y="2403475"/>
            <a:ext cx="3222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38" name="Text Box 104"/>
          <p:cNvSpPr txBox="1">
            <a:spLocks noChangeArrowheads="1"/>
          </p:cNvSpPr>
          <p:nvPr/>
        </p:nvSpPr>
        <p:spPr bwMode="auto">
          <a:xfrm>
            <a:off x="4214813" y="2406650"/>
            <a:ext cx="3222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39" name="Text Box 105"/>
          <p:cNvSpPr txBox="1">
            <a:spLocks noChangeArrowheads="1"/>
          </p:cNvSpPr>
          <p:nvPr/>
        </p:nvSpPr>
        <p:spPr bwMode="auto">
          <a:xfrm>
            <a:off x="6016625" y="2408238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grpSp>
        <p:nvGrpSpPr>
          <p:cNvPr id="81940" name="Group 106"/>
          <p:cNvGrpSpPr>
            <a:grpSpLocks/>
          </p:cNvGrpSpPr>
          <p:nvPr/>
        </p:nvGrpSpPr>
        <p:grpSpPr bwMode="auto">
          <a:xfrm>
            <a:off x="5172075" y="2682875"/>
            <a:ext cx="39688" cy="177800"/>
            <a:chOff x="1209" y="1894"/>
            <a:chExt cx="29" cy="841"/>
          </a:xfrm>
        </p:grpSpPr>
        <p:sp>
          <p:nvSpPr>
            <p:cNvPr id="82003" name="Line 107"/>
            <p:cNvSpPr>
              <a:spLocks noChangeShapeType="1"/>
            </p:cNvSpPr>
            <p:nvPr/>
          </p:nvSpPr>
          <p:spPr bwMode="auto">
            <a:xfrm>
              <a:off x="1238" y="1894"/>
              <a:ext cx="0" cy="84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4" name="Line 108"/>
            <p:cNvSpPr>
              <a:spLocks noChangeShapeType="1"/>
            </p:cNvSpPr>
            <p:nvPr/>
          </p:nvSpPr>
          <p:spPr bwMode="auto">
            <a:xfrm>
              <a:off x="1209" y="1947"/>
              <a:ext cx="0" cy="7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941" name="Group 109"/>
          <p:cNvGrpSpPr>
            <a:grpSpLocks/>
          </p:cNvGrpSpPr>
          <p:nvPr/>
        </p:nvGrpSpPr>
        <p:grpSpPr bwMode="auto">
          <a:xfrm>
            <a:off x="4872038" y="2690813"/>
            <a:ext cx="53975" cy="160337"/>
            <a:chOff x="1209" y="1894"/>
            <a:chExt cx="29" cy="841"/>
          </a:xfrm>
        </p:grpSpPr>
        <p:sp>
          <p:nvSpPr>
            <p:cNvPr id="82001" name="Line 110"/>
            <p:cNvSpPr>
              <a:spLocks noChangeShapeType="1"/>
            </p:cNvSpPr>
            <p:nvPr/>
          </p:nvSpPr>
          <p:spPr bwMode="auto">
            <a:xfrm>
              <a:off x="1238" y="1894"/>
              <a:ext cx="0" cy="84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2" name="Line 111"/>
            <p:cNvSpPr>
              <a:spLocks noChangeShapeType="1"/>
            </p:cNvSpPr>
            <p:nvPr/>
          </p:nvSpPr>
          <p:spPr bwMode="auto">
            <a:xfrm>
              <a:off x="1209" y="1947"/>
              <a:ext cx="0" cy="7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942" name="Group 112"/>
          <p:cNvGrpSpPr>
            <a:grpSpLocks/>
          </p:cNvGrpSpPr>
          <p:nvPr/>
        </p:nvGrpSpPr>
        <p:grpSpPr bwMode="auto">
          <a:xfrm>
            <a:off x="4540250" y="2686050"/>
            <a:ext cx="55563" cy="165100"/>
            <a:chOff x="1209" y="1894"/>
            <a:chExt cx="29" cy="841"/>
          </a:xfrm>
        </p:grpSpPr>
        <p:sp>
          <p:nvSpPr>
            <p:cNvPr id="81999" name="Line 113"/>
            <p:cNvSpPr>
              <a:spLocks noChangeShapeType="1"/>
            </p:cNvSpPr>
            <p:nvPr/>
          </p:nvSpPr>
          <p:spPr bwMode="auto">
            <a:xfrm>
              <a:off x="1238" y="1894"/>
              <a:ext cx="0" cy="84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00" name="Line 114"/>
            <p:cNvSpPr>
              <a:spLocks noChangeShapeType="1"/>
            </p:cNvSpPr>
            <p:nvPr/>
          </p:nvSpPr>
          <p:spPr bwMode="auto">
            <a:xfrm>
              <a:off x="1209" y="1947"/>
              <a:ext cx="0" cy="7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43" name="Rectangle 115"/>
          <p:cNvSpPr>
            <a:spLocks noChangeArrowheads="1"/>
          </p:cNvSpPr>
          <p:nvPr/>
        </p:nvSpPr>
        <p:spPr bwMode="auto">
          <a:xfrm>
            <a:off x="4410075" y="3684588"/>
            <a:ext cx="904875" cy="3730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44" name="Rectangle 116"/>
          <p:cNvSpPr>
            <a:spLocks noChangeArrowheads="1"/>
          </p:cNvSpPr>
          <p:nvPr/>
        </p:nvSpPr>
        <p:spPr bwMode="auto">
          <a:xfrm>
            <a:off x="3933825" y="5032375"/>
            <a:ext cx="211138" cy="212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45" name="Rectangle 117"/>
          <p:cNvSpPr>
            <a:spLocks noChangeArrowheads="1"/>
          </p:cNvSpPr>
          <p:nvPr/>
        </p:nvSpPr>
        <p:spPr bwMode="auto">
          <a:xfrm>
            <a:off x="6532563" y="5029200"/>
            <a:ext cx="215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46" name="Rectangle 118"/>
          <p:cNvSpPr>
            <a:spLocks noChangeArrowheads="1"/>
          </p:cNvSpPr>
          <p:nvPr/>
        </p:nvSpPr>
        <p:spPr bwMode="auto">
          <a:xfrm>
            <a:off x="6534150" y="2425700"/>
            <a:ext cx="214313" cy="211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47" name="Rectangle 119"/>
          <p:cNvSpPr>
            <a:spLocks noChangeArrowheads="1"/>
          </p:cNvSpPr>
          <p:nvPr/>
        </p:nvSpPr>
        <p:spPr bwMode="auto">
          <a:xfrm>
            <a:off x="3930650" y="2424113"/>
            <a:ext cx="215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1948" name="Group 121"/>
          <p:cNvGrpSpPr>
            <a:grpSpLocks/>
          </p:cNvGrpSpPr>
          <p:nvPr/>
        </p:nvGrpSpPr>
        <p:grpSpPr bwMode="auto">
          <a:xfrm>
            <a:off x="4646613" y="4838700"/>
            <a:ext cx="39687" cy="133350"/>
            <a:chOff x="917" y="2862"/>
            <a:chExt cx="29" cy="713"/>
          </a:xfrm>
        </p:grpSpPr>
        <p:sp>
          <p:nvSpPr>
            <p:cNvPr id="81997" name="Line 122"/>
            <p:cNvSpPr>
              <a:spLocks noChangeShapeType="1"/>
            </p:cNvSpPr>
            <p:nvPr/>
          </p:nvSpPr>
          <p:spPr bwMode="auto">
            <a:xfrm flipV="1">
              <a:off x="946" y="2862"/>
              <a:ext cx="0" cy="71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98" name="Line 123"/>
            <p:cNvSpPr>
              <a:spLocks noChangeShapeType="1"/>
            </p:cNvSpPr>
            <p:nvPr/>
          </p:nvSpPr>
          <p:spPr bwMode="auto">
            <a:xfrm flipH="1" flipV="1">
              <a:off x="917" y="2908"/>
              <a:ext cx="0" cy="62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49" name="Line 124"/>
          <p:cNvSpPr>
            <a:spLocks noChangeShapeType="1"/>
          </p:cNvSpPr>
          <p:nvPr/>
        </p:nvSpPr>
        <p:spPr bwMode="auto">
          <a:xfrm rot="16200000" flipV="1">
            <a:off x="5988050" y="3552825"/>
            <a:ext cx="1588" cy="8715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1950" name="Group 125"/>
          <p:cNvGrpSpPr>
            <a:grpSpLocks/>
          </p:cNvGrpSpPr>
          <p:nvPr/>
        </p:nvGrpSpPr>
        <p:grpSpPr bwMode="auto">
          <a:xfrm>
            <a:off x="4997450" y="4833938"/>
            <a:ext cx="39688" cy="133350"/>
            <a:chOff x="917" y="2862"/>
            <a:chExt cx="29" cy="713"/>
          </a:xfrm>
        </p:grpSpPr>
        <p:sp>
          <p:nvSpPr>
            <p:cNvPr id="81995" name="Line 126"/>
            <p:cNvSpPr>
              <a:spLocks noChangeShapeType="1"/>
            </p:cNvSpPr>
            <p:nvPr/>
          </p:nvSpPr>
          <p:spPr bwMode="auto">
            <a:xfrm flipV="1">
              <a:off x="946" y="2862"/>
              <a:ext cx="0" cy="7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96" name="Line 127"/>
            <p:cNvSpPr>
              <a:spLocks noChangeShapeType="1"/>
            </p:cNvSpPr>
            <p:nvPr/>
          </p:nvSpPr>
          <p:spPr bwMode="auto">
            <a:xfrm flipH="1" flipV="1">
              <a:off x="917" y="2908"/>
              <a:ext cx="0" cy="6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951" name="Group 128"/>
          <p:cNvGrpSpPr>
            <a:grpSpLocks/>
          </p:cNvGrpSpPr>
          <p:nvPr/>
        </p:nvGrpSpPr>
        <p:grpSpPr bwMode="auto">
          <a:xfrm>
            <a:off x="6064250" y="3919538"/>
            <a:ext cx="46038" cy="277812"/>
            <a:chOff x="917" y="2862"/>
            <a:chExt cx="29" cy="713"/>
          </a:xfrm>
        </p:grpSpPr>
        <p:sp>
          <p:nvSpPr>
            <p:cNvPr id="81993" name="Line 129"/>
            <p:cNvSpPr>
              <a:spLocks noChangeShapeType="1"/>
            </p:cNvSpPr>
            <p:nvPr/>
          </p:nvSpPr>
          <p:spPr bwMode="auto">
            <a:xfrm flipV="1">
              <a:off x="946" y="2862"/>
              <a:ext cx="0" cy="71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94" name="Line 130"/>
            <p:cNvSpPr>
              <a:spLocks noChangeShapeType="1"/>
            </p:cNvSpPr>
            <p:nvPr/>
          </p:nvSpPr>
          <p:spPr bwMode="auto">
            <a:xfrm flipH="1" flipV="1">
              <a:off x="917" y="2908"/>
              <a:ext cx="0" cy="62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952" name="Group 131"/>
          <p:cNvGrpSpPr>
            <a:grpSpLocks/>
          </p:cNvGrpSpPr>
          <p:nvPr/>
        </p:nvGrpSpPr>
        <p:grpSpPr bwMode="auto">
          <a:xfrm>
            <a:off x="5727700" y="3924300"/>
            <a:ext cx="50800" cy="290513"/>
            <a:chOff x="917" y="2862"/>
            <a:chExt cx="29" cy="713"/>
          </a:xfrm>
        </p:grpSpPr>
        <p:sp>
          <p:nvSpPr>
            <p:cNvPr id="81991" name="Line 132"/>
            <p:cNvSpPr>
              <a:spLocks noChangeShapeType="1"/>
            </p:cNvSpPr>
            <p:nvPr/>
          </p:nvSpPr>
          <p:spPr bwMode="auto">
            <a:xfrm flipV="1">
              <a:off x="946" y="2862"/>
              <a:ext cx="0" cy="71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92" name="Line 133"/>
            <p:cNvSpPr>
              <a:spLocks noChangeShapeType="1"/>
            </p:cNvSpPr>
            <p:nvPr/>
          </p:nvSpPr>
          <p:spPr bwMode="auto">
            <a:xfrm flipH="1" flipV="1">
              <a:off x="917" y="2908"/>
              <a:ext cx="0" cy="62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953" name="Group 134"/>
          <p:cNvGrpSpPr>
            <a:grpSpLocks/>
          </p:cNvGrpSpPr>
          <p:nvPr/>
        </p:nvGrpSpPr>
        <p:grpSpPr bwMode="auto">
          <a:xfrm rot="5400000">
            <a:off x="6402388" y="2981325"/>
            <a:ext cx="39687" cy="125413"/>
            <a:chOff x="1209" y="1894"/>
            <a:chExt cx="29" cy="841"/>
          </a:xfrm>
        </p:grpSpPr>
        <p:sp>
          <p:nvSpPr>
            <p:cNvPr id="81989" name="Line 135"/>
            <p:cNvSpPr>
              <a:spLocks noChangeShapeType="1"/>
            </p:cNvSpPr>
            <p:nvPr/>
          </p:nvSpPr>
          <p:spPr bwMode="auto">
            <a:xfrm>
              <a:off x="1238" y="1894"/>
              <a:ext cx="0" cy="84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90" name="Line 136"/>
            <p:cNvSpPr>
              <a:spLocks noChangeShapeType="1"/>
            </p:cNvSpPr>
            <p:nvPr/>
          </p:nvSpPr>
          <p:spPr bwMode="auto">
            <a:xfrm>
              <a:off x="1209" y="1947"/>
              <a:ext cx="0" cy="7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1954" name="Group 140"/>
          <p:cNvGrpSpPr>
            <a:grpSpLocks/>
          </p:cNvGrpSpPr>
          <p:nvPr/>
        </p:nvGrpSpPr>
        <p:grpSpPr bwMode="auto">
          <a:xfrm rot="16200000" flipH="1">
            <a:off x="4267994" y="3817144"/>
            <a:ext cx="39688" cy="139700"/>
            <a:chOff x="1209" y="1894"/>
            <a:chExt cx="29" cy="841"/>
          </a:xfrm>
        </p:grpSpPr>
        <p:sp>
          <p:nvSpPr>
            <p:cNvPr id="81987" name="Line 141"/>
            <p:cNvSpPr>
              <a:spLocks noChangeShapeType="1"/>
            </p:cNvSpPr>
            <p:nvPr/>
          </p:nvSpPr>
          <p:spPr bwMode="auto">
            <a:xfrm>
              <a:off x="1238" y="1894"/>
              <a:ext cx="0" cy="84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88" name="Line 142"/>
            <p:cNvSpPr>
              <a:spLocks noChangeShapeType="1"/>
            </p:cNvSpPr>
            <p:nvPr/>
          </p:nvSpPr>
          <p:spPr bwMode="auto">
            <a:xfrm>
              <a:off x="1209" y="1947"/>
              <a:ext cx="0" cy="7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55" name="Text Box 144"/>
          <p:cNvSpPr txBox="1">
            <a:spLocks noChangeArrowheads="1"/>
          </p:cNvSpPr>
          <p:nvPr/>
        </p:nvSpPr>
        <p:spPr bwMode="auto">
          <a:xfrm rot="5400000">
            <a:off x="3975100" y="2928938"/>
            <a:ext cx="1190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56" name="Text Box 145"/>
          <p:cNvSpPr txBox="1">
            <a:spLocks noChangeArrowheads="1"/>
          </p:cNvSpPr>
          <p:nvPr/>
        </p:nvSpPr>
        <p:spPr bwMode="auto">
          <a:xfrm rot="5400000">
            <a:off x="3965575" y="3668713"/>
            <a:ext cx="1190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57" name="Text Box 146"/>
          <p:cNvSpPr txBox="1">
            <a:spLocks noChangeArrowheads="1"/>
          </p:cNvSpPr>
          <p:nvPr/>
        </p:nvSpPr>
        <p:spPr bwMode="auto">
          <a:xfrm rot="5400000">
            <a:off x="3975100" y="4411663"/>
            <a:ext cx="1190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58" name="Text Box 147"/>
          <p:cNvSpPr txBox="1">
            <a:spLocks noChangeArrowheads="1"/>
          </p:cNvSpPr>
          <p:nvPr/>
        </p:nvSpPr>
        <p:spPr bwMode="auto">
          <a:xfrm rot="5400000">
            <a:off x="3959225" y="3970338"/>
            <a:ext cx="13811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59" name="Text Box 148"/>
          <p:cNvSpPr txBox="1">
            <a:spLocks noChangeArrowheads="1"/>
          </p:cNvSpPr>
          <p:nvPr/>
        </p:nvSpPr>
        <p:spPr bwMode="auto">
          <a:xfrm rot="5400000">
            <a:off x="3963988" y="3219450"/>
            <a:ext cx="13811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60" name="Text Box 149"/>
          <p:cNvSpPr txBox="1">
            <a:spLocks noChangeArrowheads="1"/>
          </p:cNvSpPr>
          <p:nvPr/>
        </p:nvSpPr>
        <p:spPr bwMode="auto">
          <a:xfrm rot="16200000" flipH="1">
            <a:off x="6580188" y="4552950"/>
            <a:ext cx="13811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61" name="Text Box 150"/>
          <p:cNvSpPr txBox="1">
            <a:spLocks noChangeArrowheads="1"/>
          </p:cNvSpPr>
          <p:nvPr/>
        </p:nvSpPr>
        <p:spPr bwMode="auto">
          <a:xfrm rot="16200000" flipH="1">
            <a:off x="6591301" y="3965575"/>
            <a:ext cx="11906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62" name="Text Box 151"/>
          <p:cNvSpPr txBox="1">
            <a:spLocks noChangeArrowheads="1"/>
          </p:cNvSpPr>
          <p:nvPr/>
        </p:nvSpPr>
        <p:spPr bwMode="auto">
          <a:xfrm rot="16200000" flipH="1">
            <a:off x="6596062" y="2916238"/>
            <a:ext cx="1190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63" name="Text Box 152"/>
          <p:cNvSpPr txBox="1">
            <a:spLocks noChangeArrowheads="1"/>
          </p:cNvSpPr>
          <p:nvPr/>
        </p:nvSpPr>
        <p:spPr bwMode="auto">
          <a:xfrm rot="16200000" flipH="1">
            <a:off x="6580187" y="3363913"/>
            <a:ext cx="1381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64" name="Text Box 153"/>
          <p:cNvSpPr txBox="1">
            <a:spLocks noChangeArrowheads="1"/>
          </p:cNvSpPr>
          <p:nvPr/>
        </p:nvSpPr>
        <p:spPr bwMode="auto">
          <a:xfrm>
            <a:off x="4613275" y="5054600"/>
            <a:ext cx="1190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65" name="Text Box 154"/>
          <p:cNvSpPr txBox="1">
            <a:spLocks noChangeArrowheads="1"/>
          </p:cNvSpPr>
          <p:nvPr/>
        </p:nvSpPr>
        <p:spPr bwMode="auto">
          <a:xfrm>
            <a:off x="5360988" y="5054600"/>
            <a:ext cx="11906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66" name="Text Box 155"/>
          <p:cNvSpPr txBox="1">
            <a:spLocks noChangeArrowheads="1"/>
          </p:cNvSpPr>
          <p:nvPr/>
        </p:nvSpPr>
        <p:spPr bwMode="auto">
          <a:xfrm>
            <a:off x="6251575" y="5049838"/>
            <a:ext cx="119063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V</a:t>
            </a:r>
          </a:p>
        </p:txBody>
      </p:sp>
      <p:sp>
        <p:nvSpPr>
          <p:cNvPr id="81967" name="Text Box 156"/>
          <p:cNvSpPr txBox="1">
            <a:spLocks noChangeArrowheads="1"/>
          </p:cNvSpPr>
          <p:nvPr/>
        </p:nvSpPr>
        <p:spPr bwMode="auto">
          <a:xfrm>
            <a:off x="5059363" y="5054600"/>
            <a:ext cx="138112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68" name="Text Box 157"/>
          <p:cNvSpPr txBox="1">
            <a:spLocks noChangeArrowheads="1"/>
          </p:cNvSpPr>
          <p:nvPr/>
        </p:nvSpPr>
        <p:spPr bwMode="auto">
          <a:xfrm>
            <a:off x="4306888" y="5049838"/>
            <a:ext cx="1381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69" name="Text Box 158"/>
          <p:cNvSpPr txBox="1">
            <a:spLocks noChangeArrowheads="1"/>
          </p:cNvSpPr>
          <p:nvPr/>
        </p:nvSpPr>
        <p:spPr bwMode="auto">
          <a:xfrm>
            <a:off x="5802313" y="5049838"/>
            <a:ext cx="1381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1400"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81970" name="Rectangle 159"/>
          <p:cNvSpPr>
            <a:spLocks noChangeArrowheads="1"/>
          </p:cNvSpPr>
          <p:nvPr/>
        </p:nvSpPr>
        <p:spPr bwMode="auto">
          <a:xfrm>
            <a:off x="5551488" y="3311525"/>
            <a:ext cx="862012" cy="677863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1" name="Rectangle 160"/>
          <p:cNvSpPr>
            <a:spLocks noChangeArrowheads="1"/>
          </p:cNvSpPr>
          <p:nvPr/>
        </p:nvSpPr>
        <p:spPr bwMode="auto">
          <a:xfrm>
            <a:off x="5613400" y="3367088"/>
            <a:ext cx="869950" cy="56515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2" name="Rectangle 161"/>
          <p:cNvSpPr>
            <a:spLocks noChangeArrowheads="1"/>
          </p:cNvSpPr>
          <p:nvPr/>
        </p:nvSpPr>
        <p:spPr bwMode="auto">
          <a:xfrm>
            <a:off x="4284663" y="2825750"/>
            <a:ext cx="1106487" cy="81915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3" name="Rectangle 162"/>
          <p:cNvSpPr>
            <a:spLocks noChangeArrowheads="1"/>
          </p:cNvSpPr>
          <p:nvPr/>
        </p:nvSpPr>
        <p:spPr bwMode="auto">
          <a:xfrm>
            <a:off x="4371975" y="2860675"/>
            <a:ext cx="984250" cy="735013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4" name="Rectangle 163"/>
          <p:cNvSpPr>
            <a:spLocks noChangeArrowheads="1"/>
          </p:cNvSpPr>
          <p:nvPr/>
        </p:nvSpPr>
        <p:spPr bwMode="auto">
          <a:xfrm>
            <a:off x="5446713" y="2773363"/>
            <a:ext cx="966787" cy="485775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5" name="Rectangle 164"/>
          <p:cNvSpPr>
            <a:spLocks noChangeArrowheads="1"/>
          </p:cNvSpPr>
          <p:nvPr/>
        </p:nvSpPr>
        <p:spPr bwMode="auto">
          <a:xfrm>
            <a:off x="5478463" y="2800350"/>
            <a:ext cx="900112" cy="41275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6" name="Rectangle 165"/>
          <p:cNvSpPr>
            <a:spLocks noChangeArrowheads="1"/>
          </p:cNvSpPr>
          <p:nvPr/>
        </p:nvSpPr>
        <p:spPr bwMode="auto">
          <a:xfrm>
            <a:off x="4284663" y="3625850"/>
            <a:ext cx="1106487" cy="542925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7" name="Rectangle 166"/>
          <p:cNvSpPr>
            <a:spLocks noChangeArrowheads="1"/>
          </p:cNvSpPr>
          <p:nvPr/>
        </p:nvSpPr>
        <p:spPr bwMode="auto">
          <a:xfrm>
            <a:off x="4371975" y="3581400"/>
            <a:ext cx="984250" cy="517525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8" name="Rectangle 167"/>
          <p:cNvSpPr>
            <a:spLocks noChangeArrowheads="1"/>
          </p:cNvSpPr>
          <p:nvPr/>
        </p:nvSpPr>
        <p:spPr bwMode="auto">
          <a:xfrm>
            <a:off x="4289425" y="4171950"/>
            <a:ext cx="2119313" cy="727075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1979" name="Rectangle 168"/>
          <p:cNvSpPr>
            <a:spLocks noChangeArrowheads="1"/>
          </p:cNvSpPr>
          <p:nvPr/>
        </p:nvSpPr>
        <p:spPr bwMode="auto">
          <a:xfrm>
            <a:off x="4349750" y="4229100"/>
            <a:ext cx="2006600" cy="60325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1980" name="Group 169"/>
          <p:cNvGrpSpPr>
            <a:grpSpLocks/>
          </p:cNvGrpSpPr>
          <p:nvPr/>
        </p:nvGrpSpPr>
        <p:grpSpPr bwMode="auto">
          <a:xfrm rot="16200000" flipH="1">
            <a:off x="5452269" y="3656807"/>
            <a:ext cx="39687" cy="139700"/>
            <a:chOff x="1209" y="1894"/>
            <a:chExt cx="29" cy="841"/>
          </a:xfrm>
        </p:grpSpPr>
        <p:sp>
          <p:nvSpPr>
            <p:cNvPr id="81985" name="Line 170"/>
            <p:cNvSpPr>
              <a:spLocks noChangeShapeType="1"/>
            </p:cNvSpPr>
            <p:nvPr/>
          </p:nvSpPr>
          <p:spPr bwMode="auto">
            <a:xfrm>
              <a:off x="1238" y="1894"/>
              <a:ext cx="0" cy="84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86" name="Line 171"/>
            <p:cNvSpPr>
              <a:spLocks noChangeShapeType="1"/>
            </p:cNvSpPr>
            <p:nvPr/>
          </p:nvSpPr>
          <p:spPr bwMode="auto">
            <a:xfrm>
              <a:off x="1209" y="1947"/>
              <a:ext cx="0" cy="7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1981" name="Line 172"/>
          <p:cNvSpPr>
            <a:spLocks noChangeShapeType="1"/>
          </p:cNvSpPr>
          <p:nvPr/>
        </p:nvSpPr>
        <p:spPr bwMode="auto">
          <a:xfrm>
            <a:off x="3759200" y="3084513"/>
            <a:ext cx="601663" cy="9525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  <p:sp>
        <p:nvSpPr>
          <p:cNvPr id="81982" name="Line 173"/>
          <p:cNvSpPr>
            <a:spLocks noChangeShapeType="1"/>
          </p:cNvSpPr>
          <p:nvPr/>
        </p:nvSpPr>
        <p:spPr bwMode="auto">
          <a:xfrm flipH="1" flipV="1">
            <a:off x="5484813" y="3789363"/>
            <a:ext cx="12700" cy="1665287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83" name="Rectangle 174"/>
          <p:cNvSpPr>
            <a:spLocks noChangeArrowheads="1"/>
          </p:cNvSpPr>
          <p:nvPr/>
        </p:nvSpPr>
        <p:spPr bwMode="auto">
          <a:xfrm>
            <a:off x="827088" y="1296988"/>
            <a:ext cx="4987925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Power-ground distribution for a chip floorplan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169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57A6A1-3630-4391-8D21-B2D598BDD170}" type="slidenum">
              <a:rPr lang="en-US" altLang="de-DE" sz="1000">
                <a:solidFill>
                  <a:srgbClr val="C0C0C0"/>
                </a:solidFill>
              </a:rPr>
              <a:pPr/>
              <a:t>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3.2	Optimization Goals in Floorplanning</a:t>
            </a:r>
          </a:p>
        </p:txBody>
      </p:sp>
      <p:sp>
        <p:nvSpPr>
          <p:cNvPr id="634956" name="Rectangle 76"/>
          <p:cNvSpPr>
            <a:spLocks noGrp="1" noChangeArrowheads="1"/>
          </p:cNvSpPr>
          <p:nvPr>
            <p:ph type="body" idx="1"/>
          </p:nvPr>
        </p:nvSpPr>
        <p:spPr>
          <a:xfrm>
            <a:off x="608013" y="1293813"/>
            <a:ext cx="8193087" cy="5230812"/>
          </a:xfrm>
          <a:noFill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Area and shape of the global bounding box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Global bounding</a:t>
            </a:r>
            <a:r>
              <a:rPr lang="en-US" altLang="zh-CN" i="1" smtClean="0">
                <a:ea typeface="宋体" panose="02010600030101010101" pitchFamily="2" charset="-122"/>
              </a:rPr>
              <a:t> </a:t>
            </a:r>
            <a:r>
              <a:rPr lang="en-US" altLang="zh-CN" smtClean="0">
                <a:ea typeface="宋体" panose="02010600030101010101" pitchFamily="2" charset="-122"/>
              </a:rPr>
              <a:t>box of a floorplan is the minimum axis-aligned rectangle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 that contains all floorplan blocks.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Area of the global bounding box represents the area of the top-level floorplan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Minimizing the area involves finding (</a:t>
            </a:r>
            <a:r>
              <a:rPr lang="en-US" altLang="zh-CN" i="1" smtClean="0">
                <a:ea typeface="宋体" panose="02010600030101010101" pitchFamily="2" charset="-122"/>
              </a:rPr>
              <a:t>x</a:t>
            </a:r>
            <a:r>
              <a:rPr lang="en-US" altLang="zh-CN" smtClean="0">
                <a:ea typeface="宋体" panose="02010600030101010101" pitchFamily="2" charset="-122"/>
              </a:rPr>
              <a:t>,</a:t>
            </a:r>
            <a:r>
              <a:rPr lang="en-US" altLang="zh-CN" i="1" smtClean="0">
                <a:ea typeface="宋体" panose="02010600030101010101" pitchFamily="2" charset="-122"/>
              </a:rPr>
              <a:t>y</a:t>
            </a:r>
            <a:r>
              <a:rPr lang="en-US" altLang="zh-CN" smtClean="0">
                <a:ea typeface="宋体" panose="02010600030101010101" pitchFamily="2" charset="-122"/>
              </a:rPr>
              <a:t>) locations, as well as shapes,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of the individual blocks.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Total wirelength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Long connections between blocks may increase signal propagation delays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in the design.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Combination of area </a:t>
            </a:r>
            <a:r>
              <a:rPr lang="en-US" altLang="zh-CN" i="1" smtClean="0">
                <a:ea typeface="宋体" panose="02010600030101010101" pitchFamily="2" charset="-122"/>
              </a:rPr>
              <a:t>area</a:t>
            </a:r>
            <a:r>
              <a:rPr lang="en-US" altLang="zh-CN" smtClean="0"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ea typeface="宋体" panose="02010600030101010101" pitchFamily="2" charset="-122"/>
              </a:rPr>
              <a:t>F</a:t>
            </a:r>
            <a:r>
              <a:rPr lang="en-US" altLang="zh-CN" smtClean="0">
                <a:ea typeface="宋体" panose="02010600030101010101" pitchFamily="2" charset="-122"/>
              </a:rPr>
              <a:t>)</a:t>
            </a:r>
            <a:r>
              <a:rPr lang="en-US" altLang="zh-CN" i="1" smtClean="0">
                <a:ea typeface="宋体" panose="02010600030101010101" pitchFamily="2" charset="-122"/>
              </a:rPr>
              <a:t> </a:t>
            </a:r>
            <a:r>
              <a:rPr lang="en-US" altLang="zh-CN" smtClean="0">
                <a:ea typeface="宋体" panose="02010600030101010101" pitchFamily="2" charset="-122"/>
              </a:rPr>
              <a:t>and total wirelength </a:t>
            </a:r>
            <a:r>
              <a:rPr lang="en-US" altLang="zh-CN" i="1" smtClean="0">
                <a:ea typeface="宋体" panose="02010600030101010101" pitchFamily="2" charset="-122"/>
              </a:rPr>
              <a:t>L</a:t>
            </a:r>
            <a:r>
              <a:rPr lang="en-US" altLang="zh-CN" smtClean="0"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ea typeface="宋体" panose="02010600030101010101" pitchFamily="2" charset="-122"/>
              </a:rPr>
              <a:t>F</a:t>
            </a:r>
            <a:r>
              <a:rPr lang="en-US" altLang="zh-CN" smtClean="0">
                <a:ea typeface="宋体" panose="02010600030101010101" pitchFamily="2" charset="-122"/>
              </a:rPr>
              <a:t>) of floorplan </a:t>
            </a:r>
            <a:r>
              <a:rPr lang="en-US" altLang="zh-CN" i="1" smtClean="0">
                <a:ea typeface="宋体" panose="02010600030101010101" pitchFamily="2" charset="-122"/>
              </a:rPr>
              <a:t>F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Minimize   ∙ </a:t>
            </a:r>
            <a:r>
              <a:rPr lang="en-US" altLang="zh-CN" i="1" smtClean="0">
                <a:ea typeface="宋体" panose="02010600030101010101" pitchFamily="2" charset="-122"/>
              </a:rPr>
              <a:t>area</a:t>
            </a:r>
            <a:r>
              <a:rPr lang="en-US" altLang="zh-CN" smtClean="0"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ea typeface="宋体" panose="02010600030101010101" pitchFamily="2" charset="-122"/>
              </a:rPr>
              <a:t>F</a:t>
            </a:r>
            <a:r>
              <a:rPr lang="en-US" altLang="zh-CN" smtClean="0">
                <a:ea typeface="宋体" panose="02010600030101010101" pitchFamily="2" charset="-122"/>
              </a:rPr>
              <a:t>)</a:t>
            </a:r>
            <a:r>
              <a:rPr lang="en-US" altLang="zh-CN" i="1" smtClean="0">
                <a:ea typeface="宋体" panose="02010600030101010101" pitchFamily="2" charset="-122"/>
              </a:rPr>
              <a:t> + </a:t>
            </a:r>
            <a:r>
              <a:rPr lang="en-US" altLang="zh-CN" smtClean="0">
                <a:ea typeface="宋体" panose="02010600030101010101" pitchFamily="2" charset="-122"/>
              </a:rPr>
              <a:t>(1 – ) ∙ </a:t>
            </a:r>
            <a:r>
              <a:rPr lang="en-US" altLang="zh-CN" i="1" smtClean="0">
                <a:ea typeface="宋体" panose="02010600030101010101" pitchFamily="2" charset="-122"/>
              </a:rPr>
              <a:t>L</a:t>
            </a:r>
            <a:r>
              <a:rPr lang="en-US" altLang="zh-CN" smtClean="0"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ea typeface="宋体" panose="02010600030101010101" pitchFamily="2" charset="-122"/>
              </a:rPr>
              <a:t>F</a:t>
            </a:r>
            <a:r>
              <a:rPr lang="en-US" altLang="zh-CN" smtClean="0">
                <a:ea typeface="宋体" panose="02010600030101010101" pitchFamily="2" charset="-122"/>
              </a:rPr>
              <a:t>) 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where the parameter 0 ≤  ≤ 1 gives the relative importance between </a:t>
            </a:r>
            <a:r>
              <a:rPr lang="en-US" altLang="zh-CN" i="1" smtClean="0">
                <a:ea typeface="宋体" panose="02010600030101010101" pitchFamily="2" charset="-122"/>
              </a:rPr>
              <a:t>area</a:t>
            </a:r>
            <a:r>
              <a:rPr lang="en-US" altLang="zh-CN" smtClean="0"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ea typeface="宋体" panose="02010600030101010101" pitchFamily="2" charset="-122"/>
              </a:rPr>
              <a:t>F</a:t>
            </a:r>
            <a:r>
              <a:rPr lang="en-US" altLang="zh-CN" smtClean="0">
                <a:ea typeface="宋体" panose="02010600030101010101" pitchFamily="2" charset="-122"/>
              </a:rPr>
              <a:t>) and </a:t>
            </a:r>
            <a:r>
              <a:rPr lang="en-US" altLang="zh-CN" i="1" smtClean="0">
                <a:ea typeface="宋体" panose="02010600030101010101" pitchFamily="2" charset="-122"/>
              </a:rPr>
              <a:t>L</a:t>
            </a:r>
            <a:r>
              <a:rPr lang="en-US" altLang="zh-CN" smtClean="0">
                <a:ea typeface="宋体" panose="02010600030101010101" pitchFamily="2" charset="-122"/>
              </a:rPr>
              <a:t>(</a:t>
            </a:r>
            <a:r>
              <a:rPr lang="en-US" altLang="zh-CN" i="1" smtClean="0">
                <a:ea typeface="宋体" panose="02010600030101010101" pitchFamily="2" charset="-122"/>
              </a:rPr>
              <a:t>F</a:t>
            </a:r>
            <a:r>
              <a:rPr lang="en-US" altLang="zh-CN" smtClean="0">
                <a:ea typeface="宋体" panose="02010600030101010101" pitchFamily="2" charset="-122"/>
              </a:rPr>
              <a:t>)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Signal delays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Static timing analysis is used to identify the interconnects that lie on critical paths.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4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34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34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4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4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48969A-7BB3-433B-8D65-12DC9393BD53}" type="slidenum">
              <a:rPr lang="en-US" altLang="de-DE" sz="1000">
                <a:solidFill>
                  <a:srgbClr val="C0C0C0"/>
                </a:solidFill>
              </a:rPr>
              <a:pPr/>
              <a:t>80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2948" name="Rectangle 166"/>
          <p:cNvSpPr>
            <a:spLocks noChangeArrowheads="1"/>
          </p:cNvSpPr>
          <p:nvPr/>
        </p:nvSpPr>
        <p:spPr bwMode="auto">
          <a:xfrm>
            <a:off x="1781175" y="5516563"/>
            <a:ext cx="2160588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en-US" altLang="zh-CN">
                <a:ea typeface="宋体" panose="02010600030101010101" pitchFamily="2" charset="-122"/>
              </a:rPr>
              <a:t>Hamiltonian path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82949" name="Rectangle 167"/>
          <p:cNvSpPr>
            <a:spLocks noChangeArrowheads="1"/>
          </p:cNvSpPr>
          <p:nvPr/>
        </p:nvSpPr>
        <p:spPr bwMode="auto">
          <a:xfrm>
            <a:off x="1666875" y="2349500"/>
            <a:ext cx="4673600" cy="30130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0" name="Rectangle 168"/>
          <p:cNvSpPr>
            <a:spLocks noChangeArrowheads="1"/>
          </p:cNvSpPr>
          <p:nvPr/>
        </p:nvSpPr>
        <p:spPr bwMode="auto">
          <a:xfrm>
            <a:off x="2293938" y="2714625"/>
            <a:ext cx="1200150" cy="798513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1" name="Rectangle 169"/>
          <p:cNvSpPr>
            <a:spLocks noChangeArrowheads="1"/>
          </p:cNvSpPr>
          <p:nvPr/>
        </p:nvSpPr>
        <p:spPr bwMode="auto">
          <a:xfrm>
            <a:off x="5033963" y="2828925"/>
            <a:ext cx="742950" cy="469900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2" name="Rectangle 170"/>
          <p:cNvSpPr>
            <a:spLocks noChangeArrowheads="1"/>
          </p:cNvSpPr>
          <p:nvPr/>
        </p:nvSpPr>
        <p:spPr bwMode="auto">
          <a:xfrm>
            <a:off x="4692650" y="3513138"/>
            <a:ext cx="1081088" cy="527050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3" name="Rectangle 171"/>
          <p:cNvSpPr>
            <a:spLocks noChangeArrowheads="1"/>
          </p:cNvSpPr>
          <p:nvPr/>
        </p:nvSpPr>
        <p:spPr bwMode="auto">
          <a:xfrm>
            <a:off x="2293938" y="3798888"/>
            <a:ext cx="514350" cy="102711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4" name="Rectangle 172"/>
          <p:cNvSpPr>
            <a:spLocks noChangeArrowheads="1"/>
          </p:cNvSpPr>
          <p:nvPr/>
        </p:nvSpPr>
        <p:spPr bwMode="auto">
          <a:xfrm>
            <a:off x="3886200" y="4256088"/>
            <a:ext cx="1890713" cy="569912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5" name="Rectangle 173"/>
          <p:cNvSpPr>
            <a:spLocks noChangeArrowheads="1"/>
          </p:cNvSpPr>
          <p:nvPr/>
        </p:nvSpPr>
        <p:spPr bwMode="auto">
          <a:xfrm>
            <a:off x="1781175" y="2884488"/>
            <a:ext cx="17145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6" name="Rectangle 174"/>
          <p:cNvSpPr>
            <a:spLocks noChangeArrowheads="1"/>
          </p:cNvSpPr>
          <p:nvPr/>
        </p:nvSpPr>
        <p:spPr bwMode="auto">
          <a:xfrm>
            <a:off x="1781175" y="3770313"/>
            <a:ext cx="171450" cy="171450"/>
          </a:xfrm>
          <a:prstGeom prst="rect">
            <a:avLst/>
          </a:prstGeom>
          <a:solidFill>
            <a:srgbClr val="80808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7" name="Rectangle 175"/>
          <p:cNvSpPr>
            <a:spLocks noChangeArrowheads="1"/>
          </p:cNvSpPr>
          <p:nvPr/>
        </p:nvSpPr>
        <p:spPr bwMode="auto">
          <a:xfrm>
            <a:off x="1781175" y="4654550"/>
            <a:ext cx="17145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8" name="Rectangle 176"/>
          <p:cNvSpPr>
            <a:spLocks noChangeArrowheads="1"/>
          </p:cNvSpPr>
          <p:nvPr/>
        </p:nvSpPr>
        <p:spPr bwMode="auto">
          <a:xfrm>
            <a:off x="6062663" y="2884488"/>
            <a:ext cx="17145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59" name="Rectangle 177"/>
          <p:cNvSpPr>
            <a:spLocks noChangeArrowheads="1"/>
          </p:cNvSpPr>
          <p:nvPr/>
        </p:nvSpPr>
        <p:spPr bwMode="auto">
          <a:xfrm>
            <a:off x="6062663" y="3770313"/>
            <a:ext cx="171450" cy="1714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2960" name="Rectangle 178"/>
          <p:cNvSpPr>
            <a:spLocks noChangeArrowheads="1"/>
          </p:cNvSpPr>
          <p:nvPr/>
        </p:nvSpPr>
        <p:spPr bwMode="auto">
          <a:xfrm>
            <a:off x="6062663" y="4654550"/>
            <a:ext cx="17145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2961" name="Group 179"/>
          <p:cNvGrpSpPr>
            <a:grpSpLocks/>
          </p:cNvGrpSpPr>
          <p:nvPr/>
        </p:nvGrpSpPr>
        <p:grpSpPr bwMode="auto">
          <a:xfrm rot="-5400000">
            <a:off x="4093369" y="1543844"/>
            <a:ext cx="169863" cy="1939925"/>
            <a:chOff x="340" y="1570"/>
            <a:chExt cx="136" cy="1542"/>
          </a:xfrm>
        </p:grpSpPr>
        <p:sp>
          <p:nvSpPr>
            <p:cNvPr id="82981" name="Rectangle 180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982" name="Rectangle 181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983" name="Rectangle 182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82962" name="Group 183"/>
          <p:cNvGrpSpPr>
            <a:grpSpLocks/>
          </p:cNvGrpSpPr>
          <p:nvPr/>
        </p:nvGrpSpPr>
        <p:grpSpPr bwMode="auto">
          <a:xfrm rot="-5400000">
            <a:off x="4093370" y="4171156"/>
            <a:ext cx="169862" cy="1939925"/>
            <a:chOff x="340" y="1570"/>
            <a:chExt cx="136" cy="1542"/>
          </a:xfrm>
        </p:grpSpPr>
        <p:sp>
          <p:nvSpPr>
            <p:cNvPr id="82978" name="Rectangle 184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979" name="Rectangle 185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980" name="Rectangle 186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2963" name="Text Box 187"/>
          <p:cNvSpPr txBox="1">
            <a:spLocks noChangeArrowheads="1"/>
          </p:cNvSpPr>
          <p:nvPr/>
        </p:nvSpPr>
        <p:spPr bwMode="auto">
          <a:xfrm>
            <a:off x="1581150" y="347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600" b="1" i="1"/>
              <a:t>GND</a:t>
            </a:r>
          </a:p>
        </p:txBody>
      </p:sp>
      <p:sp>
        <p:nvSpPr>
          <p:cNvPr id="82964" name="Text Box 188"/>
          <p:cNvSpPr txBox="1">
            <a:spLocks noChangeArrowheads="1"/>
          </p:cNvSpPr>
          <p:nvPr/>
        </p:nvSpPr>
        <p:spPr bwMode="auto">
          <a:xfrm>
            <a:off x="5832475" y="3479800"/>
            <a:ext cx="611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600" b="1" i="1"/>
              <a:t>VDD</a:t>
            </a:r>
          </a:p>
        </p:txBody>
      </p:sp>
      <p:sp>
        <p:nvSpPr>
          <p:cNvPr id="82965" name="Line 189"/>
          <p:cNvSpPr>
            <a:spLocks noChangeShapeType="1"/>
          </p:cNvSpPr>
          <p:nvPr/>
        </p:nvSpPr>
        <p:spPr bwMode="auto">
          <a:xfrm>
            <a:off x="4064000" y="3684588"/>
            <a:ext cx="0" cy="571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66" name="Freeform 190"/>
          <p:cNvSpPr>
            <a:spLocks/>
          </p:cNvSpPr>
          <p:nvPr/>
        </p:nvSpPr>
        <p:spPr bwMode="auto">
          <a:xfrm>
            <a:off x="2579688" y="2371725"/>
            <a:ext cx="2701925" cy="2970213"/>
          </a:xfrm>
          <a:custGeom>
            <a:avLst/>
            <a:gdLst>
              <a:gd name="T0" fmla="*/ 171151 w 2147"/>
              <a:gd name="T1" fmla="*/ 2970213 h 2359"/>
              <a:gd name="T2" fmla="*/ 227782 w 2147"/>
              <a:gd name="T3" fmla="*/ 2455242 h 2359"/>
              <a:gd name="T4" fmla="*/ 56631 w 2147"/>
              <a:gd name="T5" fmla="*/ 2170686 h 2359"/>
              <a:gd name="T6" fmla="*/ 56631 w 2147"/>
              <a:gd name="T7" fmla="*/ 1884870 h 2359"/>
              <a:gd name="T8" fmla="*/ 398934 w 2147"/>
              <a:gd name="T9" fmla="*/ 1770292 h 2359"/>
              <a:gd name="T10" fmla="*/ 1198059 w 2147"/>
              <a:gd name="T11" fmla="*/ 1884870 h 2359"/>
              <a:gd name="T12" fmla="*/ 1598251 w 2147"/>
              <a:gd name="T13" fmla="*/ 2227345 h 2359"/>
              <a:gd name="T14" fmla="*/ 2226225 w 2147"/>
              <a:gd name="T15" fmla="*/ 2112767 h 2359"/>
              <a:gd name="T16" fmla="*/ 2454007 w 2147"/>
              <a:gd name="T17" fmla="*/ 1542395 h 2359"/>
              <a:gd name="T18" fmla="*/ 2683048 w 2147"/>
              <a:gd name="T19" fmla="*/ 684950 h 2359"/>
              <a:gd name="T20" fmla="*/ 2568528 w 2147"/>
              <a:gd name="T21" fmla="*/ 513712 h 2359"/>
              <a:gd name="T22" fmla="*/ 1940553 w 2147"/>
              <a:gd name="T23" fmla="*/ 457053 h 2359"/>
              <a:gd name="T24" fmla="*/ 1369210 w 2147"/>
              <a:gd name="T25" fmla="*/ 914105 h 2359"/>
              <a:gd name="T26" fmla="*/ 1026908 w 2147"/>
              <a:gd name="T27" fmla="*/ 1085343 h 2359"/>
              <a:gd name="T28" fmla="*/ 684605 w 2147"/>
              <a:gd name="T29" fmla="*/ 914105 h 2359"/>
              <a:gd name="T30" fmla="*/ 513454 w 2147"/>
              <a:gd name="T31" fmla="*/ 571631 h 2359"/>
              <a:gd name="T32" fmla="*/ 456823 w 2147"/>
              <a:gd name="T33" fmla="*/ 227897 h 2359"/>
              <a:gd name="T34" fmla="*/ 456823 w 2147"/>
              <a:gd name="T35" fmla="*/ 0 h 23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47" h="2359">
                <a:moveTo>
                  <a:pt x="136" y="2359"/>
                </a:moveTo>
                <a:cubicBezTo>
                  <a:pt x="166" y="2207"/>
                  <a:pt x="196" y="2056"/>
                  <a:pt x="181" y="1950"/>
                </a:cubicBezTo>
                <a:cubicBezTo>
                  <a:pt x="166" y="1844"/>
                  <a:pt x="68" y="1799"/>
                  <a:pt x="45" y="1724"/>
                </a:cubicBezTo>
                <a:cubicBezTo>
                  <a:pt x="22" y="1649"/>
                  <a:pt x="0" y="1550"/>
                  <a:pt x="45" y="1497"/>
                </a:cubicBezTo>
                <a:cubicBezTo>
                  <a:pt x="90" y="1444"/>
                  <a:pt x="166" y="1406"/>
                  <a:pt x="317" y="1406"/>
                </a:cubicBezTo>
                <a:cubicBezTo>
                  <a:pt x="468" y="1406"/>
                  <a:pt x="793" y="1437"/>
                  <a:pt x="952" y="1497"/>
                </a:cubicBezTo>
                <a:cubicBezTo>
                  <a:pt x="1111" y="1557"/>
                  <a:pt x="1134" y="1739"/>
                  <a:pt x="1270" y="1769"/>
                </a:cubicBezTo>
                <a:cubicBezTo>
                  <a:pt x="1406" y="1799"/>
                  <a:pt x="1656" y="1769"/>
                  <a:pt x="1769" y="1678"/>
                </a:cubicBezTo>
                <a:cubicBezTo>
                  <a:pt x="1882" y="1587"/>
                  <a:pt x="1890" y="1414"/>
                  <a:pt x="1950" y="1225"/>
                </a:cubicBezTo>
                <a:cubicBezTo>
                  <a:pt x="2010" y="1036"/>
                  <a:pt x="2117" y="680"/>
                  <a:pt x="2132" y="544"/>
                </a:cubicBezTo>
                <a:cubicBezTo>
                  <a:pt x="2147" y="408"/>
                  <a:pt x="2139" y="438"/>
                  <a:pt x="2041" y="408"/>
                </a:cubicBezTo>
                <a:cubicBezTo>
                  <a:pt x="1943" y="378"/>
                  <a:pt x="1701" y="310"/>
                  <a:pt x="1542" y="363"/>
                </a:cubicBezTo>
                <a:cubicBezTo>
                  <a:pt x="1383" y="416"/>
                  <a:pt x="1209" y="643"/>
                  <a:pt x="1088" y="726"/>
                </a:cubicBezTo>
                <a:cubicBezTo>
                  <a:pt x="967" y="809"/>
                  <a:pt x="907" y="862"/>
                  <a:pt x="816" y="862"/>
                </a:cubicBezTo>
                <a:cubicBezTo>
                  <a:pt x="725" y="862"/>
                  <a:pt x="612" y="794"/>
                  <a:pt x="544" y="726"/>
                </a:cubicBezTo>
                <a:cubicBezTo>
                  <a:pt x="476" y="658"/>
                  <a:pt x="438" y="545"/>
                  <a:pt x="408" y="454"/>
                </a:cubicBezTo>
                <a:cubicBezTo>
                  <a:pt x="378" y="363"/>
                  <a:pt x="371" y="257"/>
                  <a:pt x="363" y="181"/>
                </a:cubicBezTo>
                <a:cubicBezTo>
                  <a:pt x="355" y="105"/>
                  <a:pt x="359" y="52"/>
                  <a:pt x="363" y="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67" name="Freeform 192"/>
          <p:cNvSpPr>
            <a:spLocks/>
          </p:cNvSpPr>
          <p:nvPr/>
        </p:nvSpPr>
        <p:spPr bwMode="auto">
          <a:xfrm>
            <a:off x="1946275" y="2828925"/>
            <a:ext cx="352425" cy="1028700"/>
          </a:xfrm>
          <a:custGeom>
            <a:avLst/>
            <a:gdLst>
              <a:gd name="T0" fmla="*/ 0 w 222"/>
              <a:gd name="T1" fmla="*/ 1028700 h 648"/>
              <a:gd name="T2" fmla="*/ 228600 w 222"/>
              <a:gd name="T3" fmla="*/ 1028700 h 648"/>
              <a:gd name="T4" fmla="*/ 228600 w 222"/>
              <a:gd name="T5" fmla="*/ 0 h 648"/>
              <a:gd name="T6" fmla="*/ 352425 w 222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2" h="648">
                <a:moveTo>
                  <a:pt x="0" y="648"/>
                </a:moveTo>
                <a:lnTo>
                  <a:pt x="144" y="648"/>
                </a:lnTo>
                <a:lnTo>
                  <a:pt x="144" y="0"/>
                </a:lnTo>
                <a:lnTo>
                  <a:pt x="222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68" name="Freeform 193"/>
          <p:cNvSpPr>
            <a:spLocks/>
          </p:cNvSpPr>
          <p:nvPr/>
        </p:nvSpPr>
        <p:spPr bwMode="auto">
          <a:xfrm>
            <a:off x="2174875" y="3857625"/>
            <a:ext cx="352425" cy="1085850"/>
          </a:xfrm>
          <a:custGeom>
            <a:avLst/>
            <a:gdLst>
              <a:gd name="T0" fmla="*/ 0 w 222"/>
              <a:gd name="T1" fmla="*/ 0 h 684"/>
              <a:gd name="T2" fmla="*/ 0 w 222"/>
              <a:gd name="T3" fmla="*/ 1085850 h 684"/>
              <a:gd name="T4" fmla="*/ 352425 w 222"/>
              <a:gd name="T5" fmla="*/ 1085850 h 684"/>
              <a:gd name="T6" fmla="*/ 352425 w 222"/>
              <a:gd name="T7" fmla="*/ 966788 h 6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2" h="684">
                <a:moveTo>
                  <a:pt x="0" y="0"/>
                </a:moveTo>
                <a:lnTo>
                  <a:pt x="0" y="684"/>
                </a:lnTo>
                <a:lnTo>
                  <a:pt x="222" y="684"/>
                </a:lnTo>
                <a:lnTo>
                  <a:pt x="222" y="609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69" name="Line 194"/>
          <p:cNvSpPr>
            <a:spLocks noChangeShapeType="1"/>
          </p:cNvSpPr>
          <p:nvPr/>
        </p:nvSpPr>
        <p:spPr bwMode="auto">
          <a:xfrm>
            <a:off x="2174875" y="3686175"/>
            <a:ext cx="25193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0" name="Freeform 195"/>
          <p:cNvSpPr>
            <a:spLocks/>
          </p:cNvSpPr>
          <p:nvPr/>
        </p:nvSpPr>
        <p:spPr bwMode="auto">
          <a:xfrm>
            <a:off x="4356100" y="3086100"/>
            <a:ext cx="676275" cy="600075"/>
          </a:xfrm>
          <a:custGeom>
            <a:avLst/>
            <a:gdLst>
              <a:gd name="T0" fmla="*/ 0 w 426"/>
              <a:gd name="T1" fmla="*/ 600075 h 378"/>
              <a:gd name="T2" fmla="*/ 0 w 426"/>
              <a:gd name="T3" fmla="*/ 0 h 378"/>
              <a:gd name="T4" fmla="*/ 676275 w 426"/>
              <a:gd name="T5" fmla="*/ 0 h 3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" h="378">
                <a:moveTo>
                  <a:pt x="0" y="378"/>
                </a:moveTo>
                <a:lnTo>
                  <a:pt x="0" y="0"/>
                </a:lnTo>
                <a:lnTo>
                  <a:pt x="426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1" name="Line 196"/>
          <p:cNvSpPr>
            <a:spLocks noChangeShapeType="1"/>
          </p:cNvSpPr>
          <p:nvPr/>
        </p:nvSpPr>
        <p:spPr bwMode="auto">
          <a:xfrm flipH="1">
            <a:off x="5770563" y="3114675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2" name="Freeform 197"/>
          <p:cNvSpPr>
            <a:spLocks/>
          </p:cNvSpPr>
          <p:nvPr/>
        </p:nvSpPr>
        <p:spPr bwMode="auto">
          <a:xfrm>
            <a:off x="3494088" y="2714625"/>
            <a:ext cx="2566987" cy="1143000"/>
          </a:xfrm>
          <a:custGeom>
            <a:avLst/>
            <a:gdLst>
              <a:gd name="T0" fmla="*/ 2566987 w 1617"/>
              <a:gd name="T1" fmla="*/ 1143000 h 720"/>
              <a:gd name="T2" fmla="*/ 2395537 w 1617"/>
              <a:gd name="T3" fmla="*/ 1143000 h 720"/>
              <a:gd name="T4" fmla="*/ 2395537 w 1617"/>
              <a:gd name="T5" fmla="*/ 0 h 720"/>
              <a:gd name="T6" fmla="*/ 333375 w 1617"/>
              <a:gd name="T7" fmla="*/ 0 h 720"/>
              <a:gd name="T8" fmla="*/ 333375 w 1617"/>
              <a:gd name="T9" fmla="*/ 400050 h 720"/>
              <a:gd name="T10" fmla="*/ 0 w 1617"/>
              <a:gd name="T11" fmla="*/ 40005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17" h="720">
                <a:moveTo>
                  <a:pt x="1617" y="720"/>
                </a:moveTo>
                <a:lnTo>
                  <a:pt x="1509" y="720"/>
                </a:lnTo>
                <a:lnTo>
                  <a:pt x="1509" y="0"/>
                </a:lnTo>
                <a:lnTo>
                  <a:pt x="210" y="0"/>
                </a:lnTo>
                <a:lnTo>
                  <a:pt x="210" y="252"/>
                </a:lnTo>
                <a:lnTo>
                  <a:pt x="0" y="25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3" name="Freeform 198"/>
          <p:cNvSpPr>
            <a:spLocks/>
          </p:cNvSpPr>
          <p:nvPr/>
        </p:nvSpPr>
        <p:spPr bwMode="auto">
          <a:xfrm>
            <a:off x="2813050" y="3881438"/>
            <a:ext cx="3076575" cy="1062037"/>
          </a:xfrm>
          <a:custGeom>
            <a:avLst/>
            <a:gdLst>
              <a:gd name="T0" fmla="*/ 3076575 w 1938"/>
              <a:gd name="T1" fmla="*/ 0 h 681"/>
              <a:gd name="T2" fmla="*/ 3076575 w 1938"/>
              <a:gd name="T3" fmla="*/ 1062037 h 681"/>
              <a:gd name="T4" fmla="*/ 561975 w 1938"/>
              <a:gd name="T5" fmla="*/ 1062037 h 681"/>
              <a:gd name="T6" fmla="*/ 561975 w 1938"/>
              <a:gd name="T7" fmla="*/ 495929 h 681"/>
              <a:gd name="T8" fmla="*/ 0 w 1938"/>
              <a:gd name="T9" fmla="*/ 495929 h 6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38" h="681">
                <a:moveTo>
                  <a:pt x="1938" y="0"/>
                </a:moveTo>
                <a:lnTo>
                  <a:pt x="1938" y="681"/>
                </a:lnTo>
                <a:lnTo>
                  <a:pt x="354" y="681"/>
                </a:lnTo>
                <a:lnTo>
                  <a:pt x="354" y="318"/>
                </a:lnTo>
                <a:lnTo>
                  <a:pt x="0" y="318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4" name="Line 199"/>
          <p:cNvSpPr>
            <a:spLocks noChangeShapeType="1"/>
          </p:cNvSpPr>
          <p:nvPr/>
        </p:nvSpPr>
        <p:spPr bwMode="auto">
          <a:xfrm flipH="1">
            <a:off x="5780088" y="4543425"/>
            <a:ext cx="1095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5" name="Freeform 200"/>
          <p:cNvSpPr>
            <a:spLocks/>
          </p:cNvSpPr>
          <p:nvPr/>
        </p:nvSpPr>
        <p:spPr bwMode="auto">
          <a:xfrm>
            <a:off x="5313363" y="4038600"/>
            <a:ext cx="576262" cy="133350"/>
          </a:xfrm>
          <a:custGeom>
            <a:avLst/>
            <a:gdLst>
              <a:gd name="T0" fmla="*/ 576262 w 363"/>
              <a:gd name="T1" fmla="*/ 133350 h 84"/>
              <a:gd name="T2" fmla="*/ 0 w 363"/>
              <a:gd name="T3" fmla="*/ 133350 h 84"/>
              <a:gd name="T4" fmla="*/ 0 w 363"/>
              <a:gd name="T5" fmla="*/ 0 h 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84">
                <a:moveTo>
                  <a:pt x="363" y="84"/>
                </a:moveTo>
                <a:lnTo>
                  <a:pt x="0" y="8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976" name="Rectangle 202"/>
          <p:cNvSpPr>
            <a:spLocks noChangeArrowheads="1"/>
          </p:cNvSpPr>
          <p:nvPr/>
        </p:nvSpPr>
        <p:spPr bwMode="auto">
          <a:xfrm>
            <a:off x="827088" y="1296988"/>
            <a:ext cx="2160587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Planar routing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40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348B74-A562-4588-9ED8-6272DCE1C866}" type="slidenum">
              <a:rPr lang="en-US" altLang="de-DE" sz="1000">
                <a:solidFill>
                  <a:srgbClr val="C0C0C0"/>
                </a:solidFill>
              </a:rPr>
              <a:pPr/>
              <a:t>81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3972" name="Rectangle 37"/>
          <p:cNvSpPr>
            <a:spLocks noChangeArrowheads="1"/>
          </p:cNvSpPr>
          <p:nvPr/>
        </p:nvSpPr>
        <p:spPr bwMode="auto">
          <a:xfrm>
            <a:off x="827088" y="1296988"/>
            <a:ext cx="2160587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Planar routing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83973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700088" y="2060575"/>
            <a:ext cx="8193087" cy="3960813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1: Planarize the topology of the nets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As both power and ground nets must be routed on one layer,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the design should be split using the Hamiltonian path 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2: Layer assignment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Net segments are assigned to appropriate routing layers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3: Determining the widths of the net segments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segment’s width is determined from the sum of the currents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from all the cells to which it connects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CFFB7B-8347-4405-992C-3D8FF0C18DFC}" type="slidenum">
              <a:rPr lang="en-US" altLang="de-DE" sz="1000">
                <a:solidFill>
                  <a:srgbClr val="C0C0C0"/>
                </a:solidFill>
              </a:rPr>
              <a:pPr/>
              <a:t>82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827088" y="1296988"/>
            <a:ext cx="2160587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Planar routing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84997" name="Rectangle 37"/>
          <p:cNvSpPr>
            <a:spLocks noChangeArrowheads="1"/>
          </p:cNvSpPr>
          <p:nvPr/>
        </p:nvSpPr>
        <p:spPr bwMode="auto">
          <a:xfrm>
            <a:off x="454025" y="2708275"/>
            <a:ext cx="3905250" cy="25177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4998" name="Rectangle 38"/>
          <p:cNvSpPr>
            <a:spLocks noChangeArrowheads="1"/>
          </p:cNvSpPr>
          <p:nvPr/>
        </p:nvSpPr>
        <p:spPr bwMode="auto">
          <a:xfrm>
            <a:off x="977900" y="3013075"/>
            <a:ext cx="1003300" cy="668338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4999" name="Rectangle 39"/>
          <p:cNvSpPr>
            <a:spLocks noChangeArrowheads="1"/>
          </p:cNvSpPr>
          <p:nvPr/>
        </p:nvSpPr>
        <p:spPr bwMode="auto">
          <a:xfrm>
            <a:off x="3267075" y="3108325"/>
            <a:ext cx="620713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0" name="Rectangle 40"/>
          <p:cNvSpPr>
            <a:spLocks noChangeArrowheads="1"/>
          </p:cNvSpPr>
          <p:nvPr/>
        </p:nvSpPr>
        <p:spPr bwMode="auto">
          <a:xfrm>
            <a:off x="2982913" y="3681413"/>
            <a:ext cx="903287" cy="43973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1" name="Rectangle 41"/>
          <p:cNvSpPr>
            <a:spLocks noChangeArrowheads="1"/>
          </p:cNvSpPr>
          <p:nvPr/>
        </p:nvSpPr>
        <p:spPr bwMode="auto">
          <a:xfrm>
            <a:off x="977900" y="3919538"/>
            <a:ext cx="430213" cy="85883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2" name="Rectangle 42"/>
          <p:cNvSpPr>
            <a:spLocks noChangeArrowheads="1"/>
          </p:cNvSpPr>
          <p:nvPr/>
        </p:nvSpPr>
        <p:spPr bwMode="auto">
          <a:xfrm>
            <a:off x="2308225" y="4302125"/>
            <a:ext cx="1579563" cy="476250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3" name="Rectangle 43"/>
          <p:cNvSpPr>
            <a:spLocks noChangeArrowheads="1"/>
          </p:cNvSpPr>
          <p:nvPr/>
        </p:nvSpPr>
        <p:spPr bwMode="auto">
          <a:xfrm>
            <a:off x="549275" y="3155950"/>
            <a:ext cx="144463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4" name="Rectangle 44"/>
          <p:cNvSpPr>
            <a:spLocks noChangeArrowheads="1"/>
          </p:cNvSpPr>
          <p:nvPr/>
        </p:nvSpPr>
        <p:spPr bwMode="auto">
          <a:xfrm>
            <a:off x="549275" y="3895725"/>
            <a:ext cx="144463" cy="142875"/>
          </a:xfrm>
          <a:prstGeom prst="rect">
            <a:avLst/>
          </a:prstGeom>
          <a:solidFill>
            <a:srgbClr val="80808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5" name="Rectangle 45"/>
          <p:cNvSpPr>
            <a:spLocks noChangeArrowheads="1"/>
          </p:cNvSpPr>
          <p:nvPr/>
        </p:nvSpPr>
        <p:spPr bwMode="auto">
          <a:xfrm>
            <a:off x="549275" y="4633913"/>
            <a:ext cx="144463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6" name="Rectangle 46"/>
          <p:cNvSpPr>
            <a:spLocks noChangeArrowheads="1"/>
          </p:cNvSpPr>
          <p:nvPr/>
        </p:nvSpPr>
        <p:spPr bwMode="auto">
          <a:xfrm>
            <a:off x="4127500" y="3155950"/>
            <a:ext cx="142875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7" name="Rectangle 47"/>
          <p:cNvSpPr>
            <a:spLocks noChangeArrowheads="1"/>
          </p:cNvSpPr>
          <p:nvPr/>
        </p:nvSpPr>
        <p:spPr bwMode="auto">
          <a:xfrm>
            <a:off x="4127500" y="3895725"/>
            <a:ext cx="142875" cy="142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08" name="Rectangle 48"/>
          <p:cNvSpPr>
            <a:spLocks noChangeArrowheads="1"/>
          </p:cNvSpPr>
          <p:nvPr/>
        </p:nvSpPr>
        <p:spPr bwMode="auto">
          <a:xfrm>
            <a:off x="4127500" y="4633913"/>
            <a:ext cx="142875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5009" name="Group 49"/>
          <p:cNvGrpSpPr>
            <a:grpSpLocks/>
          </p:cNvGrpSpPr>
          <p:nvPr/>
        </p:nvGrpSpPr>
        <p:grpSpPr bwMode="auto">
          <a:xfrm rot="-5400000">
            <a:off x="2481263" y="2035175"/>
            <a:ext cx="141288" cy="1620837"/>
            <a:chOff x="340" y="1570"/>
            <a:chExt cx="136" cy="1542"/>
          </a:xfrm>
        </p:grpSpPr>
        <p:sp>
          <p:nvSpPr>
            <p:cNvPr id="85066" name="Rectangle 50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67" name="Rectangle 51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68" name="Rectangle 52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85010" name="Group 53"/>
          <p:cNvGrpSpPr>
            <a:grpSpLocks/>
          </p:cNvGrpSpPr>
          <p:nvPr/>
        </p:nvGrpSpPr>
        <p:grpSpPr bwMode="auto">
          <a:xfrm rot="-5400000">
            <a:off x="2481263" y="4230688"/>
            <a:ext cx="141287" cy="1620837"/>
            <a:chOff x="340" y="1570"/>
            <a:chExt cx="136" cy="1542"/>
          </a:xfrm>
        </p:grpSpPr>
        <p:sp>
          <p:nvSpPr>
            <p:cNvPr id="85063" name="Rectangle 54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64" name="Rectangle 55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65" name="Rectangle 56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5011" name="Text Box 57"/>
          <p:cNvSpPr txBox="1">
            <a:spLocks noChangeArrowheads="1"/>
          </p:cNvSpPr>
          <p:nvPr/>
        </p:nvSpPr>
        <p:spPr bwMode="auto">
          <a:xfrm>
            <a:off x="358775" y="3622675"/>
            <a:ext cx="57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400" b="1" i="1"/>
              <a:t>GND</a:t>
            </a:r>
          </a:p>
        </p:txBody>
      </p:sp>
      <p:sp>
        <p:nvSpPr>
          <p:cNvPr id="85012" name="Text Box 58"/>
          <p:cNvSpPr txBox="1">
            <a:spLocks noChangeArrowheads="1"/>
          </p:cNvSpPr>
          <p:nvPr/>
        </p:nvSpPr>
        <p:spPr bwMode="auto">
          <a:xfrm>
            <a:off x="3905250" y="3632200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1400" b="1" i="1"/>
              <a:t>VDD</a:t>
            </a:r>
          </a:p>
        </p:txBody>
      </p:sp>
      <p:sp>
        <p:nvSpPr>
          <p:cNvPr id="85013" name="Line 59"/>
          <p:cNvSpPr>
            <a:spLocks noChangeShapeType="1"/>
          </p:cNvSpPr>
          <p:nvPr/>
        </p:nvSpPr>
        <p:spPr bwMode="auto">
          <a:xfrm>
            <a:off x="2457450" y="3824288"/>
            <a:ext cx="0" cy="477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14" name="Freeform 60"/>
          <p:cNvSpPr>
            <a:spLocks/>
          </p:cNvSpPr>
          <p:nvPr/>
        </p:nvSpPr>
        <p:spPr bwMode="auto">
          <a:xfrm>
            <a:off x="687388" y="3108325"/>
            <a:ext cx="295275" cy="860425"/>
          </a:xfrm>
          <a:custGeom>
            <a:avLst/>
            <a:gdLst>
              <a:gd name="T0" fmla="*/ 0 w 222"/>
              <a:gd name="T1" fmla="*/ 860425 h 648"/>
              <a:gd name="T2" fmla="*/ 191530 w 222"/>
              <a:gd name="T3" fmla="*/ 860425 h 648"/>
              <a:gd name="T4" fmla="*/ 191530 w 222"/>
              <a:gd name="T5" fmla="*/ 0 h 648"/>
              <a:gd name="T6" fmla="*/ 295275 w 222"/>
              <a:gd name="T7" fmla="*/ 0 h 6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2" h="648">
                <a:moveTo>
                  <a:pt x="0" y="648"/>
                </a:moveTo>
                <a:lnTo>
                  <a:pt x="144" y="648"/>
                </a:lnTo>
                <a:lnTo>
                  <a:pt x="144" y="0"/>
                </a:lnTo>
                <a:lnTo>
                  <a:pt x="222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15" name="Line 61"/>
          <p:cNvSpPr>
            <a:spLocks noChangeShapeType="1"/>
          </p:cNvSpPr>
          <p:nvPr/>
        </p:nvSpPr>
        <p:spPr bwMode="auto">
          <a:xfrm>
            <a:off x="877888" y="3825875"/>
            <a:ext cx="2105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16" name="Freeform 62"/>
          <p:cNvSpPr>
            <a:spLocks/>
          </p:cNvSpPr>
          <p:nvPr/>
        </p:nvSpPr>
        <p:spPr bwMode="auto">
          <a:xfrm>
            <a:off x="2700338" y="3324225"/>
            <a:ext cx="565150" cy="501650"/>
          </a:xfrm>
          <a:custGeom>
            <a:avLst/>
            <a:gdLst>
              <a:gd name="T0" fmla="*/ 0 w 426"/>
              <a:gd name="T1" fmla="*/ 501650 h 378"/>
              <a:gd name="T2" fmla="*/ 0 w 426"/>
              <a:gd name="T3" fmla="*/ 0 h 378"/>
              <a:gd name="T4" fmla="*/ 565150 w 426"/>
              <a:gd name="T5" fmla="*/ 0 h 3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" h="378">
                <a:moveTo>
                  <a:pt x="0" y="378"/>
                </a:moveTo>
                <a:lnTo>
                  <a:pt x="0" y="0"/>
                </a:lnTo>
                <a:lnTo>
                  <a:pt x="426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17" name="Line 63"/>
          <p:cNvSpPr>
            <a:spLocks noChangeShapeType="1"/>
          </p:cNvSpPr>
          <p:nvPr/>
        </p:nvSpPr>
        <p:spPr bwMode="auto">
          <a:xfrm flipH="1">
            <a:off x="3883025" y="3348038"/>
            <a:ext cx="1000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18" name="Freeform 64"/>
          <p:cNvSpPr>
            <a:spLocks/>
          </p:cNvSpPr>
          <p:nvPr/>
        </p:nvSpPr>
        <p:spPr bwMode="auto">
          <a:xfrm>
            <a:off x="1981200" y="3013075"/>
            <a:ext cx="2144713" cy="955675"/>
          </a:xfrm>
          <a:custGeom>
            <a:avLst/>
            <a:gdLst>
              <a:gd name="T0" fmla="*/ 2144713 w 1617"/>
              <a:gd name="T1" fmla="*/ 955675 h 720"/>
              <a:gd name="T2" fmla="*/ 2001467 w 1617"/>
              <a:gd name="T3" fmla="*/ 955675 h 720"/>
              <a:gd name="T4" fmla="*/ 2001467 w 1617"/>
              <a:gd name="T5" fmla="*/ 0 h 720"/>
              <a:gd name="T6" fmla="*/ 278534 w 1617"/>
              <a:gd name="T7" fmla="*/ 0 h 720"/>
              <a:gd name="T8" fmla="*/ 278534 w 1617"/>
              <a:gd name="T9" fmla="*/ 334486 h 720"/>
              <a:gd name="T10" fmla="*/ 0 w 1617"/>
              <a:gd name="T11" fmla="*/ 334486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17" h="720">
                <a:moveTo>
                  <a:pt x="1617" y="720"/>
                </a:moveTo>
                <a:lnTo>
                  <a:pt x="1509" y="720"/>
                </a:lnTo>
                <a:lnTo>
                  <a:pt x="1509" y="0"/>
                </a:lnTo>
                <a:lnTo>
                  <a:pt x="210" y="0"/>
                </a:lnTo>
                <a:lnTo>
                  <a:pt x="210" y="252"/>
                </a:lnTo>
                <a:lnTo>
                  <a:pt x="0" y="252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19" name="Freeform 65"/>
          <p:cNvSpPr>
            <a:spLocks/>
          </p:cNvSpPr>
          <p:nvPr/>
        </p:nvSpPr>
        <p:spPr bwMode="auto">
          <a:xfrm>
            <a:off x="1411288" y="3987800"/>
            <a:ext cx="2571750" cy="887413"/>
          </a:xfrm>
          <a:custGeom>
            <a:avLst/>
            <a:gdLst>
              <a:gd name="T0" fmla="*/ 2571750 w 1938"/>
              <a:gd name="T1" fmla="*/ 0 h 681"/>
              <a:gd name="T2" fmla="*/ 2571750 w 1938"/>
              <a:gd name="T3" fmla="*/ 887413 h 681"/>
              <a:gd name="T4" fmla="*/ 469762 w 1938"/>
              <a:gd name="T5" fmla="*/ 887413 h 681"/>
              <a:gd name="T6" fmla="*/ 469762 w 1938"/>
              <a:gd name="T7" fmla="*/ 414387 h 681"/>
              <a:gd name="T8" fmla="*/ 0 w 1938"/>
              <a:gd name="T9" fmla="*/ 414387 h 6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38" h="681">
                <a:moveTo>
                  <a:pt x="1938" y="0"/>
                </a:moveTo>
                <a:lnTo>
                  <a:pt x="1938" y="681"/>
                </a:lnTo>
                <a:lnTo>
                  <a:pt x="354" y="681"/>
                </a:lnTo>
                <a:lnTo>
                  <a:pt x="354" y="318"/>
                </a:lnTo>
                <a:lnTo>
                  <a:pt x="0" y="318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20" name="Line 66"/>
          <p:cNvSpPr>
            <a:spLocks noChangeShapeType="1"/>
          </p:cNvSpPr>
          <p:nvPr/>
        </p:nvSpPr>
        <p:spPr bwMode="auto">
          <a:xfrm flipH="1">
            <a:off x="3890963" y="4541838"/>
            <a:ext cx="920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21" name="Freeform 67"/>
          <p:cNvSpPr>
            <a:spLocks/>
          </p:cNvSpPr>
          <p:nvPr/>
        </p:nvSpPr>
        <p:spPr bwMode="auto">
          <a:xfrm>
            <a:off x="3500438" y="4119563"/>
            <a:ext cx="482600" cy="111125"/>
          </a:xfrm>
          <a:custGeom>
            <a:avLst/>
            <a:gdLst>
              <a:gd name="T0" fmla="*/ 482600 w 363"/>
              <a:gd name="T1" fmla="*/ 111125 h 84"/>
              <a:gd name="T2" fmla="*/ 0 w 363"/>
              <a:gd name="T3" fmla="*/ 111125 h 84"/>
              <a:gd name="T4" fmla="*/ 0 w 363"/>
              <a:gd name="T5" fmla="*/ 0 h 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3" h="84">
                <a:moveTo>
                  <a:pt x="363" y="84"/>
                </a:moveTo>
                <a:lnTo>
                  <a:pt x="0" y="8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22" name="Rectangle 68"/>
          <p:cNvSpPr>
            <a:spLocks noChangeArrowheads="1"/>
          </p:cNvSpPr>
          <p:nvPr/>
        </p:nvSpPr>
        <p:spPr bwMode="auto">
          <a:xfrm>
            <a:off x="4987925" y="2708275"/>
            <a:ext cx="3905250" cy="25177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23" name="Rectangle 69"/>
          <p:cNvSpPr>
            <a:spLocks noChangeArrowheads="1"/>
          </p:cNvSpPr>
          <p:nvPr/>
        </p:nvSpPr>
        <p:spPr bwMode="auto">
          <a:xfrm>
            <a:off x="5511800" y="3013075"/>
            <a:ext cx="1003300" cy="668338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24" name="Rectangle 70"/>
          <p:cNvSpPr>
            <a:spLocks noChangeArrowheads="1"/>
          </p:cNvSpPr>
          <p:nvPr/>
        </p:nvSpPr>
        <p:spPr bwMode="auto">
          <a:xfrm>
            <a:off x="7800975" y="3108325"/>
            <a:ext cx="620713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25" name="Rectangle 71"/>
          <p:cNvSpPr>
            <a:spLocks noChangeArrowheads="1"/>
          </p:cNvSpPr>
          <p:nvPr/>
        </p:nvSpPr>
        <p:spPr bwMode="auto">
          <a:xfrm>
            <a:off x="7516813" y="3681413"/>
            <a:ext cx="903287" cy="43973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26" name="Rectangle 72"/>
          <p:cNvSpPr>
            <a:spLocks noChangeArrowheads="1"/>
          </p:cNvSpPr>
          <p:nvPr/>
        </p:nvSpPr>
        <p:spPr bwMode="auto">
          <a:xfrm>
            <a:off x="5511800" y="3919538"/>
            <a:ext cx="430213" cy="858837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27" name="Rectangle 73"/>
          <p:cNvSpPr>
            <a:spLocks noChangeArrowheads="1"/>
          </p:cNvSpPr>
          <p:nvPr/>
        </p:nvSpPr>
        <p:spPr bwMode="auto">
          <a:xfrm>
            <a:off x="6842125" y="4302125"/>
            <a:ext cx="1579563" cy="476250"/>
          </a:xfrm>
          <a:prstGeom prst="rect">
            <a:avLst/>
          </a:prstGeom>
          <a:solidFill>
            <a:srgbClr val="B2B2B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28" name="Rectangle 74"/>
          <p:cNvSpPr>
            <a:spLocks noChangeArrowheads="1"/>
          </p:cNvSpPr>
          <p:nvPr/>
        </p:nvSpPr>
        <p:spPr bwMode="auto">
          <a:xfrm>
            <a:off x="5083175" y="3155950"/>
            <a:ext cx="144463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29" name="Rectangle 75"/>
          <p:cNvSpPr>
            <a:spLocks noChangeArrowheads="1"/>
          </p:cNvSpPr>
          <p:nvPr/>
        </p:nvSpPr>
        <p:spPr bwMode="auto">
          <a:xfrm>
            <a:off x="5083175" y="3895725"/>
            <a:ext cx="144463" cy="142875"/>
          </a:xfrm>
          <a:prstGeom prst="rect">
            <a:avLst/>
          </a:prstGeom>
          <a:solidFill>
            <a:srgbClr val="80808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30" name="Rectangle 76"/>
          <p:cNvSpPr>
            <a:spLocks noChangeArrowheads="1"/>
          </p:cNvSpPr>
          <p:nvPr/>
        </p:nvSpPr>
        <p:spPr bwMode="auto">
          <a:xfrm>
            <a:off x="5083175" y="4633913"/>
            <a:ext cx="144463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31" name="Rectangle 77"/>
          <p:cNvSpPr>
            <a:spLocks noChangeArrowheads="1"/>
          </p:cNvSpPr>
          <p:nvPr/>
        </p:nvSpPr>
        <p:spPr bwMode="auto">
          <a:xfrm>
            <a:off x="8661400" y="3155950"/>
            <a:ext cx="142875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32" name="Rectangle 78"/>
          <p:cNvSpPr>
            <a:spLocks noChangeArrowheads="1"/>
          </p:cNvSpPr>
          <p:nvPr/>
        </p:nvSpPr>
        <p:spPr bwMode="auto">
          <a:xfrm>
            <a:off x="8661400" y="3895725"/>
            <a:ext cx="142875" cy="142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85033" name="Rectangle 79"/>
          <p:cNvSpPr>
            <a:spLocks noChangeArrowheads="1"/>
          </p:cNvSpPr>
          <p:nvPr/>
        </p:nvSpPr>
        <p:spPr bwMode="auto">
          <a:xfrm>
            <a:off x="8661400" y="4633913"/>
            <a:ext cx="142875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85034" name="Group 80"/>
          <p:cNvGrpSpPr>
            <a:grpSpLocks/>
          </p:cNvGrpSpPr>
          <p:nvPr/>
        </p:nvGrpSpPr>
        <p:grpSpPr bwMode="auto">
          <a:xfrm rot="-5400000">
            <a:off x="7015163" y="2035175"/>
            <a:ext cx="141288" cy="1620837"/>
            <a:chOff x="340" y="1570"/>
            <a:chExt cx="136" cy="1542"/>
          </a:xfrm>
        </p:grpSpPr>
        <p:sp>
          <p:nvSpPr>
            <p:cNvPr id="85060" name="Rectangle 81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61" name="Rectangle 82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62" name="Rectangle 83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85035" name="Group 84"/>
          <p:cNvGrpSpPr>
            <a:grpSpLocks/>
          </p:cNvGrpSpPr>
          <p:nvPr/>
        </p:nvGrpSpPr>
        <p:grpSpPr bwMode="auto">
          <a:xfrm rot="-5400000">
            <a:off x="7015163" y="4230688"/>
            <a:ext cx="141287" cy="1620837"/>
            <a:chOff x="340" y="1570"/>
            <a:chExt cx="136" cy="1542"/>
          </a:xfrm>
        </p:grpSpPr>
        <p:sp>
          <p:nvSpPr>
            <p:cNvPr id="85057" name="Rectangle 85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58" name="Rectangle 86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5059" name="Rectangle 87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85036" name="Line 88"/>
          <p:cNvSpPr>
            <a:spLocks noChangeShapeType="1"/>
          </p:cNvSpPr>
          <p:nvPr/>
        </p:nvSpPr>
        <p:spPr bwMode="auto">
          <a:xfrm>
            <a:off x="6991350" y="3824288"/>
            <a:ext cx="0" cy="477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37" name="Line 89"/>
          <p:cNvSpPr>
            <a:spLocks noChangeShapeType="1"/>
          </p:cNvSpPr>
          <p:nvPr/>
        </p:nvSpPr>
        <p:spPr bwMode="auto">
          <a:xfrm>
            <a:off x="5402263" y="3830638"/>
            <a:ext cx="2114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38" name="Freeform 90"/>
          <p:cNvSpPr>
            <a:spLocks/>
          </p:cNvSpPr>
          <p:nvPr/>
        </p:nvSpPr>
        <p:spPr bwMode="auto">
          <a:xfrm>
            <a:off x="7234238" y="3324225"/>
            <a:ext cx="565150" cy="501650"/>
          </a:xfrm>
          <a:custGeom>
            <a:avLst/>
            <a:gdLst>
              <a:gd name="T0" fmla="*/ 0 w 426"/>
              <a:gd name="T1" fmla="*/ 501650 h 378"/>
              <a:gd name="T2" fmla="*/ 0 w 426"/>
              <a:gd name="T3" fmla="*/ 0 h 378"/>
              <a:gd name="T4" fmla="*/ 565150 w 426"/>
              <a:gd name="T5" fmla="*/ 0 h 3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" h="378">
                <a:moveTo>
                  <a:pt x="0" y="378"/>
                </a:moveTo>
                <a:lnTo>
                  <a:pt x="0" y="0"/>
                </a:lnTo>
                <a:lnTo>
                  <a:pt x="42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39" name="Line 91"/>
          <p:cNvSpPr>
            <a:spLocks noChangeShapeType="1"/>
          </p:cNvSpPr>
          <p:nvPr/>
        </p:nvSpPr>
        <p:spPr bwMode="auto">
          <a:xfrm flipH="1">
            <a:off x="8416925" y="3338513"/>
            <a:ext cx="1000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0" name="Line 92"/>
          <p:cNvSpPr>
            <a:spLocks noChangeShapeType="1"/>
          </p:cNvSpPr>
          <p:nvPr/>
        </p:nvSpPr>
        <p:spPr bwMode="auto">
          <a:xfrm flipH="1">
            <a:off x="8424863" y="4541838"/>
            <a:ext cx="9207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1" name="Freeform 93"/>
          <p:cNvSpPr>
            <a:spLocks/>
          </p:cNvSpPr>
          <p:nvPr/>
        </p:nvSpPr>
        <p:spPr bwMode="auto">
          <a:xfrm>
            <a:off x="876300" y="3963988"/>
            <a:ext cx="328613" cy="1019175"/>
          </a:xfrm>
          <a:custGeom>
            <a:avLst/>
            <a:gdLst>
              <a:gd name="T0" fmla="*/ 0 w 207"/>
              <a:gd name="T1" fmla="*/ 0 h 642"/>
              <a:gd name="T2" fmla="*/ 0 w 207"/>
              <a:gd name="T3" fmla="*/ 1019175 h 642"/>
              <a:gd name="T4" fmla="*/ 328613 w 207"/>
              <a:gd name="T5" fmla="*/ 1019175 h 642"/>
              <a:gd name="T6" fmla="*/ 328613 w 207"/>
              <a:gd name="T7" fmla="*/ 814388 h 6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" h="642">
                <a:moveTo>
                  <a:pt x="0" y="0"/>
                </a:moveTo>
                <a:lnTo>
                  <a:pt x="0" y="642"/>
                </a:lnTo>
                <a:lnTo>
                  <a:pt x="207" y="642"/>
                </a:lnTo>
                <a:lnTo>
                  <a:pt x="207" y="513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2" name="Freeform 94"/>
          <p:cNvSpPr>
            <a:spLocks/>
          </p:cNvSpPr>
          <p:nvPr/>
        </p:nvSpPr>
        <p:spPr bwMode="auto">
          <a:xfrm>
            <a:off x="5413375" y="3968750"/>
            <a:ext cx="328613" cy="1019175"/>
          </a:xfrm>
          <a:custGeom>
            <a:avLst/>
            <a:gdLst>
              <a:gd name="T0" fmla="*/ 0 w 207"/>
              <a:gd name="T1" fmla="*/ 0 h 642"/>
              <a:gd name="T2" fmla="*/ 0 w 207"/>
              <a:gd name="T3" fmla="*/ 1019175 h 642"/>
              <a:gd name="T4" fmla="*/ 328613 w 207"/>
              <a:gd name="T5" fmla="*/ 1019175 h 642"/>
              <a:gd name="T6" fmla="*/ 328613 w 207"/>
              <a:gd name="T7" fmla="*/ 814388 h 6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" h="642">
                <a:moveTo>
                  <a:pt x="0" y="0"/>
                </a:moveTo>
                <a:lnTo>
                  <a:pt x="0" y="642"/>
                </a:lnTo>
                <a:lnTo>
                  <a:pt x="207" y="642"/>
                </a:lnTo>
                <a:lnTo>
                  <a:pt x="207" y="513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3" name="Freeform 95"/>
          <p:cNvSpPr>
            <a:spLocks/>
          </p:cNvSpPr>
          <p:nvPr/>
        </p:nvSpPr>
        <p:spPr bwMode="auto">
          <a:xfrm>
            <a:off x="5408613" y="3149600"/>
            <a:ext cx="95250" cy="681038"/>
          </a:xfrm>
          <a:custGeom>
            <a:avLst/>
            <a:gdLst>
              <a:gd name="T0" fmla="*/ 0 w 60"/>
              <a:gd name="T1" fmla="*/ 681038 h 426"/>
              <a:gd name="T2" fmla="*/ 0 w 60"/>
              <a:gd name="T3" fmla="*/ 0 h 426"/>
              <a:gd name="T4" fmla="*/ 95250 w 60"/>
              <a:gd name="T5" fmla="*/ 0 h 4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" h="426">
                <a:moveTo>
                  <a:pt x="0" y="426"/>
                </a:moveTo>
                <a:lnTo>
                  <a:pt x="0" y="0"/>
                </a:lnTo>
                <a:lnTo>
                  <a:pt x="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4" name="Line 96"/>
          <p:cNvSpPr>
            <a:spLocks noChangeShapeType="1"/>
          </p:cNvSpPr>
          <p:nvPr/>
        </p:nvSpPr>
        <p:spPr bwMode="auto">
          <a:xfrm>
            <a:off x="5232400" y="3959225"/>
            <a:ext cx="195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5" name="Line 97"/>
          <p:cNvSpPr>
            <a:spLocks noChangeShapeType="1"/>
          </p:cNvSpPr>
          <p:nvPr/>
        </p:nvSpPr>
        <p:spPr bwMode="auto">
          <a:xfrm flipV="1">
            <a:off x="5413375" y="3811588"/>
            <a:ext cx="0" cy="180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6" name="Line 98"/>
          <p:cNvSpPr>
            <a:spLocks noChangeShapeType="1"/>
          </p:cNvSpPr>
          <p:nvPr/>
        </p:nvSpPr>
        <p:spPr bwMode="auto">
          <a:xfrm flipH="1">
            <a:off x="8504238" y="3968750"/>
            <a:ext cx="152400" cy="1588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7" name="Line 99"/>
          <p:cNvSpPr>
            <a:spLocks noChangeShapeType="1"/>
          </p:cNvSpPr>
          <p:nvPr/>
        </p:nvSpPr>
        <p:spPr bwMode="auto">
          <a:xfrm flipV="1">
            <a:off x="8513763" y="3344863"/>
            <a:ext cx="0" cy="65246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8" name="Freeform 100"/>
          <p:cNvSpPr>
            <a:spLocks/>
          </p:cNvSpPr>
          <p:nvPr/>
        </p:nvSpPr>
        <p:spPr bwMode="auto">
          <a:xfrm>
            <a:off x="6513513" y="3063875"/>
            <a:ext cx="2000250" cy="290513"/>
          </a:xfrm>
          <a:custGeom>
            <a:avLst/>
            <a:gdLst>
              <a:gd name="T0" fmla="*/ 2000250 w 1260"/>
              <a:gd name="T1" fmla="*/ 290513 h 183"/>
              <a:gd name="T2" fmla="*/ 2000250 w 1260"/>
              <a:gd name="T3" fmla="*/ 0 h 183"/>
              <a:gd name="T4" fmla="*/ 0 w 1260"/>
              <a:gd name="T5" fmla="*/ 0 h 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60" h="183">
                <a:moveTo>
                  <a:pt x="1260" y="183"/>
                </a:moveTo>
                <a:lnTo>
                  <a:pt x="1260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49" name="Line 101"/>
          <p:cNvSpPr>
            <a:spLocks noChangeShapeType="1"/>
          </p:cNvSpPr>
          <p:nvPr/>
        </p:nvSpPr>
        <p:spPr bwMode="auto">
          <a:xfrm>
            <a:off x="8513763" y="3973513"/>
            <a:ext cx="0" cy="276225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50" name="Freeform 102"/>
          <p:cNvSpPr>
            <a:spLocks/>
          </p:cNvSpPr>
          <p:nvPr/>
        </p:nvSpPr>
        <p:spPr bwMode="auto">
          <a:xfrm>
            <a:off x="8032750" y="4130675"/>
            <a:ext cx="481013" cy="104775"/>
          </a:xfrm>
          <a:custGeom>
            <a:avLst/>
            <a:gdLst>
              <a:gd name="T0" fmla="*/ 481013 w 303"/>
              <a:gd name="T1" fmla="*/ 104775 h 66"/>
              <a:gd name="T2" fmla="*/ 0 w 303"/>
              <a:gd name="T3" fmla="*/ 104775 h 66"/>
              <a:gd name="T4" fmla="*/ 0 w 303"/>
              <a:gd name="T5" fmla="*/ 0 h 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3" h="66">
                <a:moveTo>
                  <a:pt x="303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51" name="Line 103"/>
          <p:cNvSpPr>
            <a:spLocks noChangeShapeType="1"/>
          </p:cNvSpPr>
          <p:nvPr/>
        </p:nvSpPr>
        <p:spPr bwMode="auto">
          <a:xfrm>
            <a:off x="8518525" y="4311650"/>
            <a:ext cx="0" cy="1952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52" name="Freeform 104"/>
          <p:cNvSpPr>
            <a:spLocks/>
          </p:cNvSpPr>
          <p:nvPr/>
        </p:nvSpPr>
        <p:spPr bwMode="auto">
          <a:xfrm>
            <a:off x="5946775" y="4335463"/>
            <a:ext cx="2571750" cy="538162"/>
          </a:xfrm>
          <a:custGeom>
            <a:avLst/>
            <a:gdLst>
              <a:gd name="T0" fmla="*/ 2571750 w 1620"/>
              <a:gd name="T1" fmla="*/ 195262 h 339"/>
              <a:gd name="T2" fmla="*/ 2571750 w 1620"/>
              <a:gd name="T3" fmla="*/ 538162 h 339"/>
              <a:gd name="T4" fmla="*/ 233363 w 1620"/>
              <a:gd name="T5" fmla="*/ 538162 h 339"/>
              <a:gd name="T6" fmla="*/ 233363 w 1620"/>
              <a:gd name="T7" fmla="*/ 0 h 339"/>
              <a:gd name="T8" fmla="*/ 0 w 1620"/>
              <a:gd name="T9" fmla="*/ 0 h 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20" h="339">
                <a:moveTo>
                  <a:pt x="1620" y="123"/>
                </a:moveTo>
                <a:lnTo>
                  <a:pt x="1620" y="339"/>
                </a:lnTo>
                <a:lnTo>
                  <a:pt x="147" y="339"/>
                </a:lnTo>
                <a:lnTo>
                  <a:pt x="147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5053" name="Text Box 105"/>
          <p:cNvSpPr txBox="1">
            <a:spLocks noChangeArrowheads="1"/>
          </p:cNvSpPr>
          <p:nvPr/>
        </p:nvSpPr>
        <p:spPr bwMode="auto">
          <a:xfrm>
            <a:off x="1317625" y="5405438"/>
            <a:ext cx="256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ea typeface="宋体" panose="02010600030101010101" pitchFamily="2" charset="-122"/>
              </a:rPr>
              <a:t>Generating topology 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of the two supply nets</a:t>
            </a:r>
          </a:p>
        </p:txBody>
      </p:sp>
      <p:sp>
        <p:nvSpPr>
          <p:cNvPr id="85054" name="Text Box 106"/>
          <p:cNvSpPr txBox="1">
            <a:spLocks noChangeArrowheads="1"/>
          </p:cNvSpPr>
          <p:nvPr/>
        </p:nvSpPr>
        <p:spPr bwMode="auto">
          <a:xfrm>
            <a:off x="4987925" y="5405438"/>
            <a:ext cx="381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ea typeface="宋体" panose="02010600030101010101" pitchFamily="2" charset="-122"/>
              </a:rPr>
              <a:t>Adjusting widths of the segments </a:t>
            </a:r>
            <a:br>
              <a:rPr lang="en-US" altLang="zh-CN" sz="1600">
                <a:ea typeface="宋体" panose="02010600030101010101" pitchFamily="2" charset="-122"/>
              </a:rPr>
            </a:br>
            <a:r>
              <a:rPr lang="en-US" altLang="zh-CN" sz="1600">
                <a:ea typeface="宋体" panose="02010600030101010101" pitchFamily="2" charset="-122"/>
              </a:rPr>
              <a:t>with regard to their current loads</a:t>
            </a:r>
          </a:p>
        </p:txBody>
      </p:sp>
      <p:sp>
        <p:nvSpPr>
          <p:cNvPr id="85055" name="AutoShape 107"/>
          <p:cNvSpPr>
            <a:spLocks noChangeArrowheads="1"/>
          </p:cNvSpPr>
          <p:nvPr/>
        </p:nvSpPr>
        <p:spPr bwMode="auto">
          <a:xfrm>
            <a:off x="4465638" y="3576638"/>
            <a:ext cx="374650" cy="7921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99B198-16C6-4AF6-90B9-F0C613502DA1}" type="slidenum">
              <a:rPr lang="en-US" altLang="de-DE" sz="1000">
                <a:solidFill>
                  <a:srgbClr val="C0C0C0"/>
                </a:solidFill>
              </a:rPr>
              <a:pPr/>
              <a:t>83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827088" y="1296988"/>
            <a:ext cx="2160587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Mesh routing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0088" y="1916113"/>
            <a:ext cx="8443912" cy="3960812"/>
          </a:xfrm>
          <a:noFill/>
        </p:spPr>
        <p:txBody>
          <a:bodyPr/>
          <a:lstStyle/>
          <a:p>
            <a:pPr marL="323850" indent="-323850" defTabSz="849313"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1</a:t>
            </a:r>
            <a:r>
              <a:rPr lang="en-US" altLang="zh-CN" b="1" smtClean="0">
                <a:ea typeface="宋体" panose="02010600030101010101" pitchFamily="2" charset="-122"/>
              </a:rPr>
              <a:t>: </a:t>
            </a:r>
            <a:r>
              <a:rPr lang="en-US" altLang="zh-CN" smtClean="0">
                <a:ea typeface="宋体" panose="02010600030101010101" pitchFamily="2" charset="-122"/>
              </a:rPr>
              <a:t>Creating a ring </a:t>
            </a:r>
          </a:p>
          <a:p>
            <a:pPr marL="588963" lvl="1" indent="-304800" defTabSz="849313"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ring is constructed to surround the entire core area of the chip,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and possibly individual blocks. </a:t>
            </a:r>
          </a:p>
          <a:p>
            <a:pPr marL="323850" indent="-323850" defTabSz="849313">
              <a:spcBef>
                <a:spcPct val="7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2: Connecting I/O pads to the ring</a:t>
            </a:r>
          </a:p>
          <a:p>
            <a:pPr marL="323850" indent="-323850" defTabSz="849313">
              <a:spcBef>
                <a:spcPct val="7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3: Creating a mesh</a:t>
            </a:r>
          </a:p>
          <a:p>
            <a:pPr marL="588963" lvl="1" indent="-304800" defTabSz="849313"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power mesh consists of a set of stripes at defined pitches on two or more layers</a:t>
            </a:r>
          </a:p>
          <a:p>
            <a:pPr marL="323850" indent="-323850" defTabSz="849313">
              <a:spcBef>
                <a:spcPct val="7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4: Creating Metal1 rails</a:t>
            </a:r>
          </a:p>
          <a:p>
            <a:pPr marL="588963" lvl="1" indent="-304800" defTabSz="849313">
              <a:spcBef>
                <a:spcPct val="3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Power mesh consists of a set of stripes at defined pitches on two or more layers</a:t>
            </a:r>
          </a:p>
          <a:p>
            <a:pPr marL="323850" indent="-323850" defTabSz="849313">
              <a:spcBef>
                <a:spcPct val="70000"/>
              </a:spcBef>
              <a:buFont typeface="Symbol" panose="05050102010706020507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Step 5: Connecting the Metal1 rails to the mesh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723F0-6BB7-492A-8817-6BDFEF45C911}" type="slidenum">
              <a:rPr lang="en-US" altLang="de-DE" sz="1000">
                <a:solidFill>
                  <a:srgbClr val="C0C0C0"/>
                </a:solidFill>
              </a:rPr>
              <a:pPr/>
              <a:t>84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827088" y="1296988"/>
            <a:ext cx="2160587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Mesh routing</a:t>
            </a:r>
            <a:endParaRPr lang="en-US" altLang="zh-CN" i="1">
              <a:ea typeface="宋体" panose="02010600030101010101" pitchFamily="2" charset="-122"/>
            </a:endParaRPr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1527175" y="2962275"/>
            <a:ext cx="1962150" cy="1816100"/>
          </a:xfrm>
          <a:prstGeom prst="rect">
            <a:avLst/>
          </a:prstGeom>
          <a:solidFill>
            <a:srgbClr val="808080"/>
          </a:solidFill>
          <a:ln w="1270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1389063" y="3433763"/>
            <a:ext cx="147637" cy="98425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1397000" y="4233863"/>
            <a:ext cx="147638" cy="100012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3484563" y="3416300"/>
            <a:ext cx="146050" cy="100013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7049" name="Rectangle 8"/>
          <p:cNvSpPr>
            <a:spLocks noChangeArrowheads="1"/>
          </p:cNvSpPr>
          <p:nvPr/>
        </p:nvSpPr>
        <p:spPr bwMode="auto">
          <a:xfrm>
            <a:off x="3484563" y="4233863"/>
            <a:ext cx="146050" cy="100012"/>
          </a:xfrm>
          <a:prstGeom prst="rect">
            <a:avLst/>
          </a:prstGeom>
          <a:solidFill>
            <a:srgbClr val="C0C0C0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grpSp>
        <p:nvGrpSpPr>
          <p:cNvPr id="87050" name="Group 9"/>
          <p:cNvGrpSpPr>
            <a:grpSpLocks/>
          </p:cNvGrpSpPr>
          <p:nvPr/>
        </p:nvGrpSpPr>
        <p:grpSpPr bwMode="auto">
          <a:xfrm>
            <a:off x="1971675" y="2365375"/>
            <a:ext cx="992188" cy="606425"/>
            <a:chOff x="4298" y="1336"/>
            <a:chExt cx="811" cy="469"/>
          </a:xfrm>
        </p:grpSpPr>
        <p:sp>
          <p:nvSpPr>
            <p:cNvPr id="87150" name="Rectangle 10"/>
            <p:cNvSpPr>
              <a:spLocks noChangeArrowheads="1"/>
            </p:cNvSpPr>
            <p:nvPr/>
          </p:nvSpPr>
          <p:spPr bwMode="auto">
            <a:xfrm rot="-5400000">
              <a:off x="4325" y="1707"/>
              <a:ext cx="120" cy="76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7151" name="Rectangle 11"/>
            <p:cNvSpPr>
              <a:spLocks noChangeArrowheads="1"/>
            </p:cNvSpPr>
            <p:nvPr/>
          </p:nvSpPr>
          <p:spPr bwMode="auto">
            <a:xfrm rot="-5400000">
              <a:off x="4965" y="1707"/>
              <a:ext cx="120" cy="76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87152" name="Group 12"/>
            <p:cNvGrpSpPr>
              <a:grpSpLocks/>
            </p:cNvGrpSpPr>
            <p:nvPr/>
          </p:nvGrpSpPr>
          <p:grpSpPr bwMode="auto">
            <a:xfrm>
              <a:off x="4298" y="1336"/>
              <a:ext cx="171" cy="341"/>
              <a:chOff x="4298" y="1336"/>
              <a:chExt cx="171" cy="341"/>
            </a:xfrm>
          </p:grpSpPr>
          <p:sp>
            <p:nvSpPr>
              <p:cNvPr id="87156" name="Rectangle 13"/>
              <p:cNvSpPr>
                <a:spLocks noChangeArrowheads="1"/>
              </p:cNvSpPr>
              <p:nvPr/>
            </p:nvSpPr>
            <p:spPr bwMode="auto">
              <a:xfrm>
                <a:off x="4298" y="1336"/>
                <a:ext cx="171" cy="34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7157" name="Rectangle 14"/>
              <p:cNvSpPr>
                <a:spLocks noChangeArrowheads="1"/>
              </p:cNvSpPr>
              <p:nvPr/>
            </p:nvSpPr>
            <p:spPr bwMode="auto">
              <a:xfrm>
                <a:off x="4336" y="1361"/>
                <a:ext cx="101" cy="8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153" name="Group 15"/>
            <p:cNvGrpSpPr>
              <a:grpSpLocks/>
            </p:cNvGrpSpPr>
            <p:nvPr/>
          </p:nvGrpSpPr>
          <p:grpSpPr bwMode="auto">
            <a:xfrm>
              <a:off x="4938" y="1336"/>
              <a:ext cx="171" cy="341"/>
              <a:chOff x="4298" y="1336"/>
              <a:chExt cx="171" cy="341"/>
            </a:xfrm>
          </p:grpSpPr>
          <p:sp>
            <p:nvSpPr>
              <p:cNvPr id="87154" name="Rectangle 16"/>
              <p:cNvSpPr>
                <a:spLocks noChangeArrowheads="1"/>
              </p:cNvSpPr>
              <p:nvPr/>
            </p:nvSpPr>
            <p:spPr bwMode="auto">
              <a:xfrm>
                <a:off x="4298" y="1336"/>
                <a:ext cx="171" cy="34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7155" name="Rectangle 17"/>
              <p:cNvSpPr>
                <a:spLocks noChangeArrowheads="1"/>
              </p:cNvSpPr>
              <p:nvPr/>
            </p:nvSpPr>
            <p:spPr bwMode="auto">
              <a:xfrm>
                <a:off x="4336" y="1361"/>
                <a:ext cx="101" cy="8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7051" name="Group 18"/>
          <p:cNvGrpSpPr>
            <a:grpSpLocks/>
          </p:cNvGrpSpPr>
          <p:nvPr/>
        </p:nvGrpSpPr>
        <p:grpSpPr bwMode="auto">
          <a:xfrm rot="5400000">
            <a:off x="3748087" y="3259138"/>
            <a:ext cx="220663" cy="420688"/>
            <a:chOff x="4298" y="1336"/>
            <a:chExt cx="171" cy="341"/>
          </a:xfrm>
        </p:grpSpPr>
        <p:sp>
          <p:nvSpPr>
            <p:cNvPr id="87148" name="Rectangle 19"/>
            <p:cNvSpPr>
              <a:spLocks noChangeArrowheads="1"/>
            </p:cNvSpPr>
            <p:nvPr/>
          </p:nvSpPr>
          <p:spPr bwMode="auto">
            <a:xfrm>
              <a:off x="4298" y="1336"/>
              <a:ext cx="171" cy="34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7149" name="Rectangle 20"/>
            <p:cNvSpPr>
              <a:spLocks noChangeArrowheads="1"/>
            </p:cNvSpPr>
            <p:nvPr/>
          </p:nvSpPr>
          <p:spPr bwMode="auto">
            <a:xfrm>
              <a:off x="4336" y="1361"/>
              <a:ext cx="101" cy="8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7052" name="Group 21"/>
          <p:cNvGrpSpPr>
            <a:grpSpLocks/>
          </p:cNvGrpSpPr>
          <p:nvPr/>
        </p:nvGrpSpPr>
        <p:grpSpPr bwMode="auto">
          <a:xfrm rot="5400000">
            <a:off x="3740945" y="4079081"/>
            <a:ext cx="220662" cy="415925"/>
            <a:chOff x="4298" y="1336"/>
            <a:chExt cx="171" cy="341"/>
          </a:xfrm>
        </p:grpSpPr>
        <p:sp>
          <p:nvSpPr>
            <p:cNvPr id="87146" name="Rectangle 22"/>
            <p:cNvSpPr>
              <a:spLocks noChangeArrowheads="1"/>
            </p:cNvSpPr>
            <p:nvPr/>
          </p:nvSpPr>
          <p:spPr bwMode="auto">
            <a:xfrm>
              <a:off x="4298" y="1336"/>
              <a:ext cx="171" cy="34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7147" name="Rectangle 23"/>
            <p:cNvSpPr>
              <a:spLocks noChangeArrowheads="1"/>
            </p:cNvSpPr>
            <p:nvPr/>
          </p:nvSpPr>
          <p:spPr bwMode="auto">
            <a:xfrm>
              <a:off x="4336" y="1361"/>
              <a:ext cx="101" cy="8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7053" name="Group 24"/>
          <p:cNvGrpSpPr>
            <a:grpSpLocks/>
          </p:cNvGrpSpPr>
          <p:nvPr/>
        </p:nvGrpSpPr>
        <p:grpSpPr bwMode="auto">
          <a:xfrm rot="16200000" flipH="1">
            <a:off x="1056482" y="3267868"/>
            <a:ext cx="222250" cy="417513"/>
            <a:chOff x="4298" y="1336"/>
            <a:chExt cx="171" cy="341"/>
          </a:xfrm>
        </p:grpSpPr>
        <p:sp>
          <p:nvSpPr>
            <p:cNvPr id="87144" name="Rectangle 25"/>
            <p:cNvSpPr>
              <a:spLocks noChangeArrowheads="1"/>
            </p:cNvSpPr>
            <p:nvPr/>
          </p:nvSpPr>
          <p:spPr bwMode="auto">
            <a:xfrm>
              <a:off x="4298" y="1336"/>
              <a:ext cx="171" cy="34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7145" name="Rectangle 26"/>
            <p:cNvSpPr>
              <a:spLocks noChangeArrowheads="1"/>
            </p:cNvSpPr>
            <p:nvPr/>
          </p:nvSpPr>
          <p:spPr bwMode="auto">
            <a:xfrm>
              <a:off x="4336" y="1361"/>
              <a:ext cx="101" cy="8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7054" name="Group 27"/>
          <p:cNvGrpSpPr>
            <a:grpSpLocks/>
          </p:cNvGrpSpPr>
          <p:nvPr/>
        </p:nvGrpSpPr>
        <p:grpSpPr bwMode="auto">
          <a:xfrm rot="16200000" flipH="1">
            <a:off x="1057276" y="4078287"/>
            <a:ext cx="220662" cy="417513"/>
            <a:chOff x="4298" y="1336"/>
            <a:chExt cx="171" cy="341"/>
          </a:xfrm>
        </p:grpSpPr>
        <p:sp>
          <p:nvSpPr>
            <p:cNvPr id="87142" name="Rectangle 28"/>
            <p:cNvSpPr>
              <a:spLocks noChangeArrowheads="1"/>
            </p:cNvSpPr>
            <p:nvPr/>
          </p:nvSpPr>
          <p:spPr bwMode="auto">
            <a:xfrm>
              <a:off x="4298" y="1336"/>
              <a:ext cx="171" cy="34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7143" name="Rectangle 29"/>
            <p:cNvSpPr>
              <a:spLocks noChangeArrowheads="1"/>
            </p:cNvSpPr>
            <p:nvPr/>
          </p:nvSpPr>
          <p:spPr bwMode="auto">
            <a:xfrm>
              <a:off x="4336" y="1361"/>
              <a:ext cx="101" cy="8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87055" name="Group 30"/>
          <p:cNvGrpSpPr>
            <a:grpSpLocks/>
          </p:cNvGrpSpPr>
          <p:nvPr/>
        </p:nvGrpSpPr>
        <p:grpSpPr bwMode="auto">
          <a:xfrm flipV="1">
            <a:off x="1976438" y="4772025"/>
            <a:ext cx="995362" cy="606425"/>
            <a:chOff x="4298" y="1336"/>
            <a:chExt cx="811" cy="469"/>
          </a:xfrm>
        </p:grpSpPr>
        <p:sp>
          <p:nvSpPr>
            <p:cNvPr id="87134" name="Rectangle 31"/>
            <p:cNvSpPr>
              <a:spLocks noChangeArrowheads="1"/>
            </p:cNvSpPr>
            <p:nvPr/>
          </p:nvSpPr>
          <p:spPr bwMode="auto">
            <a:xfrm rot="-5400000">
              <a:off x="4325" y="1707"/>
              <a:ext cx="120" cy="76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87135" name="Rectangle 32"/>
            <p:cNvSpPr>
              <a:spLocks noChangeArrowheads="1"/>
            </p:cNvSpPr>
            <p:nvPr/>
          </p:nvSpPr>
          <p:spPr bwMode="auto">
            <a:xfrm rot="-5400000">
              <a:off x="4965" y="1707"/>
              <a:ext cx="120" cy="76"/>
            </a:xfrm>
            <a:prstGeom prst="rect">
              <a:avLst/>
            </a:prstGeom>
            <a:solidFill>
              <a:srgbClr val="C0C0C0"/>
            </a:solidFill>
            <a:ln w="381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ea typeface="Gulim" pitchFamily="34" charset="-127"/>
                <a:cs typeface="Arial" panose="020B0604020202020204" pitchFamily="34" charset="0"/>
              </a:endParaRPr>
            </a:p>
          </p:txBody>
        </p:sp>
        <p:grpSp>
          <p:nvGrpSpPr>
            <p:cNvPr id="87136" name="Group 33"/>
            <p:cNvGrpSpPr>
              <a:grpSpLocks/>
            </p:cNvGrpSpPr>
            <p:nvPr/>
          </p:nvGrpSpPr>
          <p:grpSpPr bwMode="auto">
            <a:xfrm>
              <a:off x="4298" y="1336"/>
              <a:ext cx="171" cy="341"/>
              <a:chOff x="4298" y="1336"/>
              <a:chExt cx="171" cy="341"/>
            </a:xfrm>
          </p:grpSpPr>
          <p:sp>
            <p:nvSpPr>
              <p:cNvPr id="87140" name="Rectangle 34"/>
              <p:cNvSpPr>
                <a:spLocks noChangeArrowheads="1"/>
              </p:cNvSpPr>
              <p:nvPr/>
            </p:nvSpPr>
            <p:spPr bwMode="auto">
              <a:xfrm>
                <a:off x="4298" y="1336"/>
                <a:ext cx="171" cy="34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7141" name="Rectangle 35"/>
              <p:cNvSpPr>
                <a:spLocks noChangeArrowheads="1"/>
              </p:cNvSpPr>
              <p:nvPr/>
            </p:nvSpPr>
            <p:spPr bwMode="auto">
              <a:xfrm>
                <a:off x="4336" y="1361"/>
                <a:ext cx="101" cy="8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137" name="Group 36"/>
            <p:cNvGrpSpPr>
              <a:grpSpLocks/>
            </p:cNvGrpSpPr>
            <p:nvPr/>
          </p:nvGrpSpPr>
          <p:grpSpPr bwMode="auto">
            <a:xfrm>
              <a:off x="4938" y="1336"/>
              <a:ext cx="171" cy="341"/>
              <a:chOff x="4298" y="1336"/>
              <a:chExt cx="171" cy="341"/>
            </a:xfrm>
          </p:grpSpPr>
          <p:sp>
            <p:nvSpPr>
              <p:cNvPr id="87138" name="Rectangle 37"/>
              <p:cNvSpPr>
                <a:spLocks noChangeArrowheads="1"/>
              </p:cNvSpPr>
              <p:nvPr/>
            </p:nvSpPr>
            <p:spPr bwMode="auto">
              <a:xfrm>
                <a:off x="4298" y="1336"/>
                <a:ext cx="171" cy="34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87139" name="Rectangle 38"/>
              <p:cNvSpPr>
                <a:spLocks noChangeArrowheads="1"/>
              </p:cNvSpPr>
              <p:nvPr/>
            </p:nvSpPr>
            <p:spPr bwMode="auto">
              <a:xfrm>
                <a:off x="4336" y="1361"/>
                <a:ext cx="101" cy="82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wrap="none" anchor="ctr"/>
              <a:lstStyle>
                <a:lvl1pPr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latinLnBrk="1" hangingPunct="1"/>
                <a:endParaRPr lang="ko-KR" altLang="en-US" sz="1800">
                  <a:ea typeface="Gulim" pitchFamily="34" charset="-127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7056" name="Line 39"/>
          <p:cNvSpPr>
            <a:spLocks noChangeShapeType="1"/>
          </p:cNvSpPr>
          <p:nvPr/>
        </p:nvSpPr>
        <p:spPr bwMode="auto">
          <a:xfrm>
            <a:off x="1535113" y="3200400"/>
            <a:ext cx="1954212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57" name="Line 40"/>
          <p:cNvSpPr>
            <a:spLocks noChangeShapeType="1"/>
          </p:cNvSpPr>
          <p:nvPr/>
        </p:nvSpPr>
        <p:spPr bwMode="auto">
          <a:xfrm>
            <a:off x="1522413" y="3567113"/>
            <a:ext cx="1954212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58" name="Line 41"/>
          <p:cNvSpPr>
            <a:spLocks noChangeShapeType="1"/>
          </p:cNvSpPr>
          <p:nvPr/>
        </p:nvSpPr>
        <p:spPr bwMode="auto">
          <a:xfrm>
            <a:off x="1530350" y="3911600"/>
            <a:ext cx="1955800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Line 42"/>
          <p:cNvSpPr>
            <a:spLocks noChangeShapeType="1"/>
          </p:cNvSpPr>
          <p:nvPr/>
        </p:nvSpPr>
        <p:spPr bwMode="auto">
          <a:xfrm>
            <a:off x="1539875" y="4254500"/>
            <a:ext cx="1955800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0" name="Line 43"/>
          <p:cNvSpPr>
            <a:spLocks noChangeShapeType="1"/>
          </p:cNvSpPr>
          <p:nvPr/>
        </p:nvSpPr>
        <p:spPr bwMode="auto">
          <a:xfrm>
            <a:off x="1525588" y="4589463"/>
            <a:ext cx="1955800" cy="0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1" name="Line 44"/>
          <p:cNvSpPr>
            <a:spLocks noChangeShapeType="1"/>
          </p:cNvSpPr>
          <p:nvPr/>
        </p:nvSpPr>
        <p:spPr bwMode="auto">
          <a:xfrm>
            <a:off x="1541463" y="3117850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2" name="Line 45"/>
          <p:cNvSpPr>
            <a:spLocks noChangeShapeType="1"/>
          </p:cNvSpPr>
          <p:nvPr/>
        </p:nvSpPr>
        <p:spPr bwMode="auto">
          <a:xfrm>
            <a:off x="1541463" y="3057525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3" name="Line 46"/>
          <p:cNvSpPr>
            <a:spLocks noChangeShapeType="1"/>
          </p:cNvSpPr>
          <p:nvPr/>
        </p:nvSpPr>
        <p:spPr bwMode="auto">
          <a:xfrm>
            <a:off x="1541463" y="3348038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4" name="Line 47"/>
          <p:cNvSpPr>
            <a:spLocks noChangeShapeType="1"/>
          </p:cNvSpPr>
          <p:nvPr/>
        </p:nvSpPr>
        <p:spPr bwMode="auto">
          <a:xfrm>
            <a:off x="1541463" y="3287713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5" name="Line 48"/>
          <p:cNvSpPr>
            <a:spLocks noChangeShapeType="1"/>
          </p:cNvSpPr>
          <p:nvPr/>
        </p:nvSpPr>
        <p:spPr bwMode="auto">
          <a:xfrm>
            <a:off x="1541463" y="3478213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6" name="Line 49"/>
          <p:cNvSpPr>
            <a:spLocks noChangeShapeType="1"/>
          </p:cNvSpPr>
          <p:nvPr/>
        </p:nvSpPr>
        <p:spPr bwMode="auto">
          <a:xfrm>
            <a:off x="1541463" y="3411538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7" name="Line 50"/>
          <p:cNvSpPr>
            <a:spLocks noChangeShapeType="1"/>
          </p:cNvSpPr>
          <p:nvPr/>
        </p:nvSpPr>
        <p:spPr bwMode="auto">
          <a:xfrm>
            <a:off x="1538288" y="4683125"/>
            <a:ext cx="1936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8" name="Line 51"/>
          <p:cNvSpPr>
            <a:spLocks noChangeShapeType="1"/>
          </p:cNvSpPr>
          <p:nvPr/>
        </p:nvSpPr>
        <p:spPr bwMode="auto">
          <a:xfrm>
            <a:off x="1541463" y="3708400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69" name="Line 52"/>
          <p:cNvSpPr>
            <a:spLocks noChangeShapeType="1"/>
          </p:cNvSpPr>
          <p:nvPr/>
        </p:nvSpPr>
        <p:spPr bwMode="auto">
          <a:xfrm>
            <a:off x="1541463" y="3648075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0" name="Line 53"/>
          <p:cNvSpPr>
            <a:spLocks noChangeShapeType="1"/>
          </p:cNvSpPr>
          <p:nvPr/>
        </p:nvSpPr>
        <p:spPr bwMode="auto">
          <a:xfrm>
            <a:off x="1541463" y="3840163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1" name="Line 54"/>
          <p:cNvSpPr>
            <a:spLocks noChangeShapeType="1"/>
          </p:cNvSpPr>
          <p:nvPr/>
        </p:nvSpPr>
        <p:spPr bwMode="auto">
          <a:xfrm>
            <a:off x="1541463" y="3771900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2" name="Line 55"/>
          <p:cNvSpPr>
            <a:spLocks noChangeShapeType="1"/>
          </p:cNvSpPr>
          <p:nvPr/>
        </p:nvSpPr>
        <p:spPr bwMode="auto">
          <a:xfrm>
            <a:off x="1541463" y="4043363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3" name="Line 56"/>
          <p:cNvSpPr>
            <a:spLocks noChangeShapeType="1"/>
          </p:cNvSpPr>
          <p:nvPr/>
        </p:nvSpPr>
        <p:spPr bwMode="auto">
          <a:xfrm>
            <a:off x="1541463" y="3983038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4" name="Line 57"/>
          <p:cNvSpPr>
            <a:spLocks noChangeShapeType="1"/>
          </p:cNvSpPr>
          <p:nvPr/>
        </p:nvSpPr>
        <p:spPr bwMode="auto">
          <a:xfrm>
            <a:off x="1541463" y="4173538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5" name="Line 58"/>
          <p:cNvSpPr>
            <a:spLocks noChangeShapeType="1"/>
          </p:cNvSpPr>
          <p:nvPr/>
        </p:nvSpPr>
        <p:spPr bwMode="auto">
          <a:xfrm>
            <a:off x="1541463" y="4106863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6" name="Line 59"/>
          <p:cNvSpPr>
            <a:spLocks noChangeShapeType="1"/>
          </p:cNvSpPr>
          <p:nvPr/>
        </p:nvSpPr>
        <p:spPr bwMode="auto">
          <a:xfrm>
            <a:off x="1541463" y="4387850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7" name="Line 60"/>
          <p:cNvSpPr>
            <a:spLocks noChangeShapeType="1"/>
          </p:cNvSpPr>
          <p:nvPr/>
        </p:nvSpPr>
        <p:spPr bwMode="auto">
          <a:xfrm>
            <a:off x="1541463" y="4325938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8" name="Line 61"/>
          <p:cNvSpPr>
            <a:spLocks noChangeShapeType="1"/>
          </p:cNvSpPr>
          <p:nvPr/>
        </p:nvSpPr>
        <p:spPr bwMode="auto">
          <a:xfrm>
            <a:off x="1541463" y="4518025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79" name="Line 62"/>
          <p:cNvSpPr>
            <a:spLocks noChangeShapeType="1"/>
          </p:cNvSpPr>
          <p:nvPr/>
        </p:nvSpPr>
        <p:spPr bwMode="auto">
          <a:xfrm>
            <a:off x="1541463" y="4451350"/>
            <a:ext cx="1941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0" name="Line 63"/>
          <p:cNvSpPr>
            <a:spLocks noChangeShapeType="1"/>
          </p:cNvSpPr>
          <p:nvPr/>
        </p:nvSpPr>
        <p:spPr bwMode="auto">
          <a:xfrm flipH="1">
            <a:off x="1704975" y="2978150"/>
            <a:ext cx="3175" cy="1782763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1" name="Line 64"/>
          <p:cNvSpPr>
            <a:spLocks noChangeShapeType="1"/>
          </p:cNvSpPr>
          <p:nvPr/>
        </p:nvSpPr>
        <p:spPr bwMode="auto">
          <a:xfrm flipH="1">
            <a:off x="1892300" y="2978150"/>
            <a:ext cx="1588" cy="1782763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2" name="Line 65"/>
          <p:cNvSpPr>
            <a:spLocks noChangeShapeType="1"/>
          </p:cNvSpPr>
          <p:nvPr/>
        </p:nvSpPr>
        <p:spPr bwMode="auto">
          <a:xfrm flipH="1">
            <a:off x="2063750" y="2978150"/>
            <a:ext cx="1588" cy="1782763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3" name="Line 66"/>
          <p:cNvSpPr>
            <a:spLocks noChangeShapeType="1"/>
          </p:cNvSpPr>
          <p:nvPr/>
        </p:nvSpPr>
        <p:spPr bwMode="auto">
          <a:xfrm flipH="1">
            <a:off x="2249488" y="2978150"/>
            <a:ext cx="1587" cy="1782763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4" name="Line 67"/>
          <p:cNvSpPr>
            <a:spLocks noChangeShapeType="1"/>
          </p:cNvSpPr>
          <p:nvPr/>
        </p:nvSpPr>
        <p:spPr bwMode="auto">
          <a:xfrm flipH="1">
            <a:off x="2419350" y="2978150"/>
            <a:ext cx="1588" cy="1781175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5" name="Line 68"/>
          <p:cNvSpPr>
            <a:spLocks noChangeShapeType="1"/>
          </p:cNvSpPr>
          <p:nvPr/>
        </p:nvSpPr>
        <p:spPr bwMode="auto">
          <a:xfrm flipH="1">
            <a:off x="2606675" y="2978150"/>
            <a:ext cx="1588" cy="1781175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6" name="Line 69"/>
          <p:cNvSpPr>
            <a:spLocks noChangeShapeType="1"/>
          </p:cNvSpPr>
          <p:nvPr/>
        </p:nvSpPr>
        <p:spPr bwMode="auto">
          <a:xfrm flipH="1">
            <a:off x="2784475" y="2978150"/>
            <a:ext cx="1588" cy="1781175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7" name="Line 70"/>
          <p:cNvSpPr>
            <a:spLocks noChangeShapeType="1"/>
          </p:cNvSpPr>
          <p:nvPr/>
        </p:nvSpPr>
        <p:spPr bwMode="auto">
          <a:xfrm flipH="1">
            <a:off x="2971800" y="2978150"/>
            <a:ext cx="1588" cy="1781175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8" name="Line 71"/>
          <p:cNvSpPr>
            <a:spLocks noChangeShapeType="1"/>
          </p:cNvSpPr>
          <p:nvPr/>
        </p:nvSpPr>
        <p:spPr bwMode="auto">
          <a:xfrm flipH="1">
            <a:off x="3159125" y="2978150"/>
            <a:ext cx="0" cy="1781175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89" name="Line 72"/>
          <p:cNvSpPr>
            <a:spLocks noChangeShapeType="1"/>
          </p:cNvSpPr>
          <p:nvPr/>
        </p:nvSpPr>
        <p:spPr bwMode="auto">
          <a:xfrm flipH="1">
            <a:off x="3343275" y="2978150"/>
            <a:ext cx="1588" cy="1781175"/>
          </a:xfrm>
          <a:prstGeom prst="line">
            <a:avLst/>
          </a:prstGeom>
          <a:noFill/>
          <a:ln w="762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90" name="Line 73"/>
          <p:cNvSpPr>
            <a:spLocks noChangeShapeType="1"/>
          </p:cNvSpPr>
          <p:nvPr/>
        </p:nvSpPr>
        <p:spPr bwMode="auto">
          <a:xfrm flipV="1">
            <a:off x="1400175" y="4764088"/>
            <a:ext cx="168275" cy="708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91" name="Text Box 74"/>
          <p:cNvSpPr txBox="1">
            <a:spLocks noChangeArrowheads="1"/>
          </p:cNvSpPr>
          <p:nvPr/>
        </p:nvSpPr>
        <p:spPr bwMode="auto">
          <a:xfrm>
            <a:off x="1081088" y="54419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800">
                <a:ea typeface="Dotum" pitchFamily="34" charset="-127"/>
                <a:cs typeface="Arial" panose="020B0604020202020204" pitchFamily="34" charset="0"/>
              </a:rPr>
              <a:t>Ring</a:t>
            </a:r>
          </a:p>
        </p:txBody>
      </p:sp>
      <p:sp>
        <p:nvSpPr>
          <p:cNvPr id="87092" name="Text Box 79"/>
          <p:cNvSpPr txBox="1">
            <a:spLocks noChangeArrowheads="1"/>
          </p:cNvSpPr>
          <p:nvPr/>
        </p:nvSpPr>
        <p:spPr bwMode="auto">
          <a:xfrm>
            <a:off x="2844800" y="5510213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800">
                <a:ea typeface="Dotum" pitchFamily="34" charset="-127"/>
                <a:cs typeface="Arial" panose="020B0604020202020204" pitchFamily="34" charset="0"/>
              </a:rPr>
              <a:t>Mesh</a:t>
            </a:r>
          </a:p>
        </p:txBody>
      </p:sp>
      <p:sp>
        <p:nvSpPr>
          <p:cNvPr id="87093" name="Line 80"/>
          <p:cNvSpPr>
            <a:spLocks noChangeShapeType="1"/>
          </p:cNvSpPr>
          <p:nvPr/>
        </p:nvSpPr>
        <p:spPr bwMode="auto">
          <a:xfrm flipH="1" flipV="1">
            <a:off x="2970213" y="4694238"/>
            <a:ext cx="227012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94" name="Line 83"/>
          <p:cNvSpPr>
            <a:spLocks noChangeShapeType="1"/>
          </p:cNvSpPr>
          <p:nvPr/>
        </p:nvSpPr>
        <p:spPr bwMode="auto">
          <a:xfrm flipH="1">
            <a:off x="2879725" y="2579688"/>
            <a:ext cx="425450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95" name="Text Box 84"/>
          <p:cNvSpPr txBox="1">
            <a:spLocks noChangeArrowheads="1"/>
          </p:cNvSpPr>
          <p:nvPr/>
        </p:nvSpPr>
        <p:spPr bwMode="auto">
          <a:xfrm>
            <a:off x="3033713" y="2257425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800">
                <a:ea typeface="Dotum" pitchFamily="34" charset="-127"/>
                <a:cs typeface="Arial" panose="020B0604020202020204" pitchFamily="34" charset="0"/>
              </a:rPr>
              <a:t>Connector </a:t>
            </a:r>
          </a:p>
        </p:txBody>
      </p:sp>
      <p:sp>
        <p:nvSpPr>
          <p:cNvPr id="87096" name="Text Box 85"/>
          <p:cNvSpPr txBox="1">
            <a:spLocks noChangeArrowheads="1"/>
          </p:cNvSpPr>
          <p:nvPr/>
        </p:nvSpPr>
        <p:spPr bwMode="auto">
          <a:xfrm>
            <a:off x="1773238" y="537051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800">
                <a:ea typeface="Dotum" pitchFamily="34" charset="-127"/>
                <a:cs typeface="Arial" panose="020B0604020202020204" pitchFamily="34" charset="0"/>
              </a:rPr>
              <a:t>Pad</a:t>
            </a:r>
          </a:p>
        </p:txBody>
      </p:sp>
      <p:sp>
        <p:nvSpPr>
          <p:cNvPr id="87097" name="Text Box 81"/>
          <p:cNvSpPr txBox="1">
            <a:spLocks noChangeArrowheads="1"/>
          </p:cNvSpPr>
          <p:nvPr/>
        </p:nvSpPr>
        <p:spPr bwMode="auto">
          <a:xfrm>
            <a:off x="750888" y="2392363"/>
            <a:ext cx="1312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800">
                <a:ea typeface="Dotum" pitchFamily="34" charset="-127"/>
                <a:cs typeface="Arial" panose="020B0604020202020204" pitchFamily="34" charset="0"/>
              </a:rPr>
              <a:t>Power rail</a:t>
            </a:r>
          </a:p>
        </p:txBody>
      </p:sp>
      <p:sp>
        <p:nvSpPr>
          <p:cNvPr id="87098" name="Line 93"/>
          <p:cNvSpPr>
            <a:spLocks noChangeShapeType="1"/>
          </p:cNvSpPr>
          <p:nvPr/>
        </p:nvSpPr>
        <p:spPr bwMode="auto">
          <a:xfrm>
            <a:off x="1379538" y="2751138"/>
            <a:ext cx="238125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7099" name="Rectangle 5"/>
          <p:cNvSpPr>
            <a:spLocks noChangeArrowheads="1"/>
          </p:cNvSpPr>
          <p:nvPr/>
        </p:nvSpPr>
        <p:spPr bwMode="auto">
          <a:xfrm>
            <a:off x="4884738" y="2760663"/>
            <a:ext cx="2867025" cy="38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0" name="Rectangle 6"/>
          <p:cNvSpPr>
            <a:spLocks noChangeArrowheads="1"/>
          </p:cNvSpPr>
          <p:nvPr/>
        </p:nvSpPr>
        <p:spPr bwMode="auto">
          <a:xfrm>
            <a:off x="4884738" y="3035300"/>
            <a:ext cx="2867025" cy="38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1" name="Rectangle 7"/>
          <p:cNvSpPr>
            <a:spLocks noChangeArrowheads="1"/>
          </p:cNvSpPr>
          <p:nvPr/>
        </p:nvSpPr>
        <p:spPr bwMode="auto">
          <a:xfrm>
            <a:off x="4884738" y="3311525"/>
            <a:ext cx="2867025" cy="38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2" name="Rectangle 8"/>
          <p:cNvSpPr>
            <a:spLocks noChangeArrowheads="1"/>
          </p:cNvSpPr>
          <p:nvPr/>
        </p:nvSpPr>
        <p:spPr bwMode="auto">
          <a:xfrm>
            <a:off x="4884738" y="3587750"/>
            <a:ext cx="2867025" cy="3651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3" name="Rectangle 9"/>
          <p:cNvSpPr>
            <a:spLocks noChangeArrowheads="1"/>
          </p:cNvSpPr>
          <p:nvPr/>
        </p:nvSpPr>
        <p:spPr bwMode="auto">
          <a:xfrm>
            <a:off x="4884738" y="3863975"/>
            <a:ext cx="2867025" cy="3651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4" name="Rectangle 10"/>
          <p:cNvSpPr>
            <a:spLocks noChangeArrowheads="1"/>
          </p:cNvSpPr>
          <p:nvPr/>
        </p:nvSpPr>
        <p:spPr bwMode="auto">
          <a:xfrm>
            <a:off x="4884738" y="4138613"/>
            <a:ext cx="2867025" cy="38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5" name="Rectangle 11"/>
          <p:cNvSpPr>
            <a:spLocks noChangeArrowheads="1"/>
          </p:cNvSpPr>
          <p:nvPr/>
        </p:nvSpPr>
        <p:spPr bwMode="auto">
          <a:xfrm>
            <a:off x="4884738" y="4414838"/>
            <a:ext cx="2867025" cy="38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6" name="Rectangle 12"/>
          <p:cNvSpPr>
            <a:spLocks noChangeArrowheads="1"/>
          </p:cNvSpPr>
          <p:nvPr/>
        </p:nvSpPr>
        <p:spPr bwMode="auto">
          <a:xfrm>
            <a:off x="4884738" y="4689475"/>
            <a:ext cx="2867025" cy="38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7" name="Rectangle 13"/>
          <p:cNvSpPr>
            <a:spLocks noChangeArrowheads="1"/>
          </p:cNvSpPr>
          <p:nvPr/>
        </p:nvSpPr>
        <p:spPr bwMode="auto">
          <a:xfrm>
            <a:off x="4884738" y="4964113"/>
            <a:ext cx="2867025" cy="39687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8" name="Rectangle 17"/>
          <p:cNvSpPr>
            <a:spLocks noChangeArrowheads="1"/>
          </p:cNvSpPr>
          <p:nvPr/>
        </p:nvSpPr>
        <p:spPr bwMode="auto">
          <a:xfrm>
            <a:off x="5581650" y="2563813"/>
            <a:ext cx="77788" cy="275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09" name="Rectangle 18"/>
          <p:cNvSpPr>
            <a:spLocks noChangeArrowheads="1"/>
          </p:cNvSpPr>
          <p:nvPr/>
        </p:nvSpPr>
        <p:spPr bwMode="auto">
          <a:xfrm>
            <a:off x="5697538" y="2563813"/>
            <a:ext cx="77787" cy="275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0" name="Rectangle 19"/>
          <p:cNvSpPr>
            <a:spLocks noChangeArrowheads="1"/>
          </p:cNvSpPr>
          <p:nvPr/>
        </p:nvSpPr>
        <p:spPr bwMode="auto">
          <a:xfrm>
            <a:off x="6937375" y="2563813"/>
            <a:ext cx="76200" cy="275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1" name="Rectangle 20"/>
          <p:cNvSpPr>
            <a:spLocks noChangeArrowheads="1"/>
          </p:cNvSpPr>
          <p:nvPr/>
        </p:nvSpPr>
        <p:spPr bwMode="auto">
          <a:xfrm>
            <a:off x="7053263" y="2563813"/>
            <a:ext cx="76200" cy="275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2" name="Rectangle 23"/>
          <p:cNvSpPr>
            <a:spLocks noChangeArrowheads="1"/>
          </p:cNvSpPr>
          <p:nvPr/>
        </p:nvSpPr>
        <p:spPr bwMode="auto">
          <a:xfrm>
            <a:off x="5149850" y="3095625"/>
            <a:ext cx="2676525" cy="7937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3" name="Rectangle 24"/>
          <p:cNvSpPr>
            <a:spLocks noChangeArrowheads="1"/>
          </p:cNvSpPr>
          <p:nvPr/>
        </p:nvSpPr>
        <p:spPr bwMode="auto">
          <a:xfrm>
            <a:off x="5149850" y="3213100"/>
            <a:ext cx="2676525" cy="79375"/>
          </a:xfrm>
          <a:prstGeom prst="rect">
            <a:avLst/>
          </a:prstGeom>
          <a:solidFill>
            <a:srgbClr val="00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4" name="Rectangle 25"/>
          <p:cNvSpPr>
            <a:spLocks noChangeArrowheads="1"/>
          </p:cNvSpPr>
          <p:nvPr/>
        </p:nvSpPr>
        <p:spPr bwMode="auto">
          <a:xfrm>
            <a:off x="5116513" y="4754563"/>
            <a:ext cx="2676525" cy="7937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5" name="Rectangle 26"/>
          <p:cNvSpPr>
            <a:spLocks noChangeArrowheads="1"/>
          </p:cNvSpPr>
          <p:nvPr/>
        </p:nvSpPr>
        <p:spPr bwMode="auto">
          <a:xfrm>
            <a:off x="5116513" y="4872038"/>
            <a:ext cx="2676525" cy="79375"/>
          </a:xfrm>
          <a:prstGeom prst="rect">
            <a:avLst/>
          </a:prstGeom>
          <a:solidFill>
            <a:srgbClr val="00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6" name="Rectangle 29"/>
          <p:cNvSpPr>
            <a:spLocks noChangeArrowheads="1"/>
          </p:cNvSpPr>
          <p:nvPr/>
        </p:nvSpPr>
        <p:spPr bwMode="auto">
          <a:xfrm>
            <a:off x="5503863" y="2522538"/>
            <a:ext cx="155575" cy="26797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7" name="Rectangle 30"/>
          <p:cNvSpPr>
            <a:spLocks noChangeArrowheads="1"/>
          </p:cNvSpPr>
          <p:nvPr/>
        </p:nvSpPr>
        <p:spPr bwMode="auto">
          <a:xfrm>
            <a:off x="5697538" y="2522538"/>
            <a:ext cx="153987" cy="26797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8" name="Rectangle 31"/>
          <p:cNvSpPr>
            <a:spLocks noChangeArrowheads="1"/>
          </p:cNvSpPr>
          <p:nvPr/>
        </p:nvSpPr>
        <p:spPr bwMode="auto">
          <a:xfrm>
            <a:off x="6859588" y="2522538"/>
            <a:ext cx="153987" cy="26797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19" name="Rectangle 32"/>
          <p:cNvSpPr>
            <a:spLocks noChangeArrowheads="1"/>
          </p:cNvSpPr>
          <p:nvPr/>
        </p:nvSpPr>
        <p:spPr bwMode="auto">
          <a:xfrm>
            <a:off x="7053263" y="2522538"/>
            <a:ext cx="153987" cy="26797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0" name="Rectangle 36"/>
          <p:cNvSpPr>
            <a:spLocks noChangeArrowheads="1"/>
          </p:cNvSpPr>
          <p:nvPr/>
        </p:nvSpPr>
        <p:spPr bwMode="auto">
          <a:xfrm>
            <a:off x="4884738" y="2884488"/>
            <a:ext cx="2787650" cy="287337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1" name="Rectangle 37"/>
          <p:cNvSpPr>
            <a:spLocks noChangeArrowheads="1"/>
          </p:cNvSpPr>
          <p:nvPr/>
        </p:nvSpPr>
        <p:spPr bwMode="auto">
          <a:xfrm>
            <a:off x="4884738" y="3217863"/>
            <a:ext cx="2787650" cy="287337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2" name="Rectangle 38"/>
          <p:cNvSpPr>
            <a:spLocks noChangeArrowheads="1"/>
          </p:cNvSpPr>
          <p:nvPr/>
        </p:nvSpPr>
        <p:spPr bwMode="auto">
          <a:xfrm>
            <a:off x="4884738" y="4545013"/>
            <a:ext cx="2787650" cy="287337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3" name="Rectangle 39"/>
          <p:cNvSpPr>
            <a:spLocks noChangeArrowheads="1"/>
          </p:cNvSpPr>
          <p:nvPr/>
        </p:nvSpPr>
        <p:spPr bwMode="auto">
          <a:xfrm>
            <a:off x="4884738" y="4872038"/>
            <a:ext cx="2787650" cy="287337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4" name="Rectangle 41"/>
          <p:cNvSpPr>
            <a:spLocks noChangeArrowheads="1"/>
          </p:cNvSpPr>
          <p:nvPr/>
        </p:nvSpPr>
        <p:spPr bwMode="auto">
          <a:xfrm>
            <a:off x="5348288" y="2563813"/>
            <a:ext cx="309562" cy="2559050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5" name="Rectangle 42"/>
          <p:cNvSpPr>
            <a:spLocks noChangeArrowheads="1"/>
          </p:cNvSpPr>
          <p:nvPr/>
        </p:nvSpPr>
        <p:spPr bwMode="auto">
          <a:xfrm>
            <a:off x="5697538" y="2563813"/>
            <a:ext cx="309562" cy="2559050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6" name="Rectangle 43"/>
          <p:cNvSpPr>
            <a:spLocks noChangeArrowheads="1"/>
          </p:cNvSpPr>
          <p:nvPr/>
        </p:nvSpPr>
        <p:spPr bwMode="auto">
          <a:xfrm>
            <a:off x="6704013" y="2563813"/>
            <a:ext cx="307975" cy="2559050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7" name="Rectangle 44"/>
          <p:cNvSpPr>
            <a:spLocks noChangeArrowheads="1"/>
          </p:cNvSpPr>
          <p:nvPr/>
        </p:nvSpPr>
        <p:spPr bwMode="auto">
          <a:xfrm>
            <a:off x="7053263" y="2563813"/>
            <a:ext cx="307975" cy="2559050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latin typeface="맑은 고딕" panose="020B0503020000020004" pitchFamily="34" charset="-127"/>
              <a:ea typeface="Gulim" pitchFamily="34" charset="-127"/>
            </a:endParaRPr>
          </a:p>
        </p:txBody>
      </p:sp>
      <p:sp>
        <p:nvSpPr>
          <p:cNvPr id="87128" name="Line 60"/>
          <p:cNvSpPr>
            <a:spLocks noChangeShapeType="1"/>
          </p:cNvSpPr>
          <p:nvPr/>
        </p:nvSpPr>
        <p:spPr bwMode="auto">
          <a:xfrm>
            <a:off x="3343275" y="3719513"/>
            <a:ext cx="10810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" name="Oval 352"/>
          <p:cNvSpPr/>
          <p:nvPr/>
        </p:nvSpPr>
        <p:spPr>
          <a:xfrm>
            <a:off x="4562475" y="2268538"/>
            <a:ext cx="3465513" cy="33035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8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grpSp>
        <p:nvGrpSpPr>
          <p:cNvPr id="87130" name="Group 282"/>
          <p:cNvGrpSpPr>
            <a:grpSpLocks/>
          </p:cNvGrpSpPr>
          <p:nvPr/>
        </p:nvGrpSpPr>
        <p:grpSpPr bwMode="auto">
          <a:xfrm>
            <a:off x="2798763" y="3436938"/>
            <a:ext cx="760412" cy="550862"/>
            <a:chOff x="1991" y="525"/>
            <a:chExt cx="453" cy="328"/>
          </a:xfrm>
        </p:grpSpPr>
        <p:sp>
          <p:nvSpPr>
            <p:cNvPr id="87132" name="Oval 341"/>
            <p:cNvSpPr>
              <a:spLocks noChangeArrowheads="1"/>
            </p:cNvSpPr>
            <p:nvPr/>
          </p:nvSpPr>
          <p:spPr bwMode="auto">
            <a:xfrm>
              <a:off x="1991" y="525"/>
              <a:ext cx="320" cy="328"/>
            </a:xfrm>
            <a:prstGeom prst="ellips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latinLnBrk="1" hangingPunct="1"/>
              <a:endParaRPr lang="ko-KR" altLang="en-US" sz="1800">
                <a:solidFill>
                  <a:srgbClr val="FFFFFF"/>
                </a:solidFill>
                <a:latin typeface="맑은 고딕" panose="020B0503020000020004" pitchFamily="34" charset="-127"/>
                <a:ea typeface="맑은 고딕" panose="020B0503020000020004" pitchFamily="34" charset="-127"/>
              </a:endParaRPr>
            </a:p>
          </p:txBody>
        </p:sp>
        <p:sp>
          <p:nvSpPr>
            <p:cNvPr id="87133" name="Line 284"/>
            <p:cNvSpPr>
              <a:spLocks noChangeShapeType="1"/>
            </p:cNvSpPr>
            <p:nvPr/>
          </p:nvSpPr>
          <p:spPr bwMode="auto">
            <a:xfrm>
              <a:off x="2312" y="692"/>
              <a:ext cx="132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8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693806-DD82-4121-A73A-0B35DDFA32CC}" type="slidenum">
              <a:rPr lang="en-US" altLang="de-DE" sz="1000">
                <a:solidFill>
                  <a:srgbClr val="C0C0C0"/>
                </a:solidFill>
              </a:rPr>
              <a:pPr/>
              <a:t>85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3.7	Power and Ground Routing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827088" y="1296988"/>
            <a:ext cx="2160587" cy="4048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>
            <a:lvl1pPr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985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2350"/>
              </a:lnSpc>
            </a:pPr>
            <a:r>
              <a:rPr lang="de-DE" altLang="de-DE"/>
              <a:t>Mesh routing</a:t>
            </a:r>
            <a:endParaRPr lang="en-US" altLang="zh-CN" i="1">
              <a:ea typeface="宋体" panose="02010600030101010101" pitchFamily="2" charset="-122"/>
            </a:endParaRPr>
          </a:p>
        </p:txBody>
      </p:sp>
      <p:grpSp>
        <p:nvGrpSpPr>
          <p:cNvPr id="88069" name="Group 34"/>
          <p:cNvGrpSpPr>
            <a:grpSpLocks noChangeAspect="1"/>
          </p:cNvGrpSpPr>
          <p:nvPr/>
        </p:nvGrpSpPr>
        <p:grpSpPr bwMode="auto">
          <a:xfrm>
            <a:off x="4324350" y="782638"/>
            <a:ext cx="1039813" cy="990600"/>
            <a:chOff x="2736" y="1429"/>
            <a:chExt cx="2183" cy="2081"/>
          </a:xfrm>
        </p:grpSpPr>
        <p:sp>
          <p:nvSpPr>
            <p:cNvPr id="88211" name="Rectangle 5"/>
            <p:cNvSpPr>
              <a:spLocks noChangeAspect="1" noChangeArrowheads="1"/>
            </p:cNvSpPr>
            <p:nvPr/>
          </p:nvSpPr>
          <p:spPr bwMode="auto">
            <a:xfrm>
              <a:off x="2939" y="1739"/>
              <a:ext cx="1806" cy="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2" name="Rectangle 6"/>
            <p:cNvSpPr>
              <a:spLocks noChangeAspect="1" noChangeArrowheads="1"/>
            </p:cNvSpPr>
            <p:nvPr/>
          </p:nvSpPr>
          <p:spPr bwMode="auto">
            <a:xfrm>
              <a:off x="2939" y="1912"/>
              <a:ext cx="1806" cy="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3" name="Rectangle 7"/>
            <p:cNvSpPr>
              <a:spLocks noChangeAspect="1" noChangeArrowheads="1"/>
            </p:cNvSpPr>
            <p:nvPr/>
          </p:nvSpPr>
          <p:spPr bwMode="auto">
            <a:xfrm>
              <a:off x="2939" y="2086"/>
              <a:ext cx="1806" cy="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4" name="Rectangle 8"/>
            <p:cNvSpPr>
              <a:spLocks noChangeAspect="1" noChangeArrowheads="1"/>
            </p:cNvSpPr>
            <p:nvPr/>
          </p:nvSpPr>
          <p:spPr bwMode="auto">
            <a:xfrm>
              <a:off x="2939" y="2260"/>
              <a:ext cx="1806" cy="2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5" name="Rectangle 9"/>
            <p:cNvSpPr>
              <a:spLocks noChangeAspect="1" noChangeArrowheads="1"/>
            </p:cNvSpPr>
            <p:nvPr/>
          </p:nvSpPr>
          <p:spPr bwMode="auto">
            <a:xfrm>
              <a:off x="2939" y="2434"/>
              <a:ext cx="1806" cy="2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6" name="Rectangle 10"/>
            <p:cNvSpPr>
              <a:spLocks noChangeAspect="1" noChangeArrowheads="1"/>
            </p:cNvSpPr>
            <p:nvPr/>
          </p:nvSpPr>
          <p:spPr bwMode="auto">
            <a:xfrm>
              <a:off x="2939" y="2607"/>
              <a:ext cx="1806" cy="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7" name="Rectangle 11"/>
            <p:cNvSpPr>
              <a:spLocks noChangeAspect="1" noChangeArrowheads="1"/>
            </p:cNvSpPr>
            <p:nvPr/>
          </p:nvSpPr>
          <p:spPr bwMode="auto">
            <a:xfrm>
              <a:off x="2939" y="2781"/>
              <a:ext cx="1806" cy="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8" name="Rectangle 12"/>
            <p:cNvSpPr>
              <a:spLocks noChangeAspect="1" noChangeArrowheads="1"/>
            </p:cNvSpPr>
            <p:nvPr/>
          </p:nvSpPr>
          <p:spPr bwMode="auto">
            <a:xfrm>
              <a:off x="2939" y="2954"/>
              <a:ext cx="1806" cy="24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19" name="Rectangle 13"/>
            <p:cNvSpPr>
              <a:spLocks noChangeAspect="1" noChangeArrowheads="1"/>
            </p:cNvSpPr>
            <p:nvPr/>
          </p:nvSpPr>
          <p:spPr bwMode="auto">
            <a:xfrm>
              <a:off x="2939" y="3127"/>
              <a:ext cx="1806" cy="2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0" name="Rectangle 17"/>
            <p:cNvSpPr>
              <a:spLocks noChangeAspect="1" noChangeArrowheads="1"/>
            </p:cNvSpPr>
            <p:nvPr/>
          </p:nvSpPr>
          <p:spPr bwMode="auto">
            <a:xfrm>
              <a:off x="3378" y="1615"/>
              <a:ext cx="49" cy="1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1" name="Rectangle 18"/>
            <p:cNvSpPr>
              <a:spLocks noChangeAspect="1" noChangeArrowheads="1"/>
            </p:cNvSpPr>
            <p:nvPr/>
          </p:nvSpPr>
          <p:spPr bwMode="auto">
            <a:xfrm>
              <a:off x="3451" y="1615"/>
              <a:ext cx="49" cy="1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2" name="Rectangle 19"/>
            <p:cNvSpPr>
              <a:spLocks noChangeAspect="1" noChangeArrowheads="1"/>
            </p:cNvSpPr>
            <p:nvPr/>
          </p:nvSpPr>
          <p:spPr bwMode="auto">
            <a:xfrm>
              <a:off x="4232" y="1615"/>
              <a:ext cx="48" cy="1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3" name="Rectangle 20"/>
            <p:cNvSpPr>
              <a:spLocks noChangeAspect="1" noChangeArrowheads="1"/>
            </p:cNvSpPr>
            <p:nvPr/>
          </p:nvSpPr>
          <p:spPr bwMode="auto">
            <a:xfrm>
              <a:off x="4305" y="1615"/>
              <a:ext cx="48" cy="17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4" name="Rectangle 23"/>
            <p:cNvSpPr>
              <a:spLocks noChangeAspect="1" noChangeArrowheads="1"/>
            </p:cNvSpPr>
            <p:nvPr/>
          </p:nvSpPr>
          <p:spPr bwMode="auto">
            <a:xfrm>
              <a:off x="3106" y="1950"/>
              <a:ext cx="1686" cy="50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5" name="Rectangle 24"/>
            <p:cNvSpPr>
              <a:spLocks noChangeAspect="1" noChangeArrowheads="1"/>
            </p:cNvSpPr>
            <p:nvPr/>
          </p:nvSpPr>
          <p:spPr bwMode="auto">
            <a:xfrm>
              <a:off x="3106" y="2024"/>
              <a:ext cx="1686" cy="50"/>
            </a:xfrm>
            <a:prstGeom prst="rect">
              <a:avLst/>
            </a:prstGeom>
            <a:solidFill>
              <a:srgbClr val="00FF00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6" name="Rectangle 25"/>
            <p:cNvSpPr>
              <a:spLocks noChangeAspect="1" noChangeArrowheads="1"/>
            </p:cNvSpPr>
            <p:nvPr/>
          </p:nvSpPr>
          <p:spPr bwMode="auto">
            <a:xfrm>
              <a:off x="3085" y="2995"/>
              <a:ext cx="1686" cy="50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7" name="Rectangle 26"/>
            <p:cNvSpPr>
              <a:spLocks noChangeAspect="1" noChangeArrowheads="1"/>
            </p:cNvSpPr>
            <p:nvPr/>
          </p:nvSpPr>
          <p:spPr bwMode="auto">
            <a:xfrm>
              <a:off x="3085" y="3069"/>
              <a:ext cx="1686" cy="50"/>
            </a:xfrm>
            <a:prstGeom prst="rect">
              <a:avLst/>
            </a:prstGeom>
            <a:solidFill>
              <a:srgbClr val="00FF00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8" name="Rectangle 29"/>
            <p:cNvSpPr>
              <a:spLocks noChangeAspect="1" noChangeArrowheads="1"/>
            </p:cNvSpPr>
            <p:nvPr/>
          </p:nvSpPr>
          <p:spPr bwMode="auto">
            <a:xfrm>
              <a:off x="3329" y="1589"/>
              <a:ext cx="98" cy="1688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29" name="Rectangle 30"/>
            <p:cNvSpPr>
              <a:spLocks noChangeAspect="1" noChangeArrowheads="1"/>
            </p:cNvSpPr>
            <p:nvPr/>
          </p:nvSpPr>
          <p:spPr bwMode="auto">
            <a:xfrm>
              <a:off x="3451" y="1589"/>
              <a:ext cx="97" cy="1688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0" name="Rectangle 31"/>
            <p:cNvSpPr>
              <a:spLocks noChangeAspect="1" noChangeArrowheads="1"/>
            </p:cNvSpPr>
            <p:nvPr/>
          </p:nvSpPr>
          <p:spPr bwMode="auto">
            <a:xfrm>
              <a:off x="4183" y="1589"/>
              <a:ext cx="97" cy="1688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1" name="Rectangle 32"/>
            <p:cNvSpPr>
              <a:spLocks noChangeAspect="1" noChangeArrowheads="1"/>
            </p:cNvSpPr>
            <p:nvPr/>
          </p:nvSpPr>
          <p:spPr bwMode="auto">
            <a:xfrm>
              <a:off x="4305" y="1589"/>
              <a:ext cx="97" cy="1688"/>
            </a:xfrm>
            <a:prstGeom prst="rect">
              <a:avLst/>
            </a:pr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2" name="Rectangle 36"/>
            <p:cNvSpPr>
              <a:spLocks noChangeAspect="1" noChangeArrowheads="1"/>
            </p:cNvSpPr>
            <p:nvPr/>
          </p:nvSpPr>
          <p:spPr bwMode="auto">
            <a:xfrm>
              <a:off x="2939" y="1817"/>
              <a:ext cx="1756" cy="181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3" name="Rectangle 37"/>
            <p:cNvSpPr>
              <a:spLocks noChangeAspect="1" noChangeArrowheads="1"/>
            </p:cNvSpPr>
            <p:nvPr/>
          </p:nvSpPr>
          <p:spPr bwMode="auto">
            <a:xfrm>
              <a:off x="2939" y="2027"/>
              <a:ext cx="1756" cy="181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4" name="Rectangle 38"/>
            <p:cNvSpPr>
              <a:spLocks noChangeAspect="1" noChangeArrowheads="1"/>
            </p:cNvSpPr>
            <p:nvPr/>
          </p:nvSpPr>
          <p:spPr bwMode="auto">
            <a:xfrm>
              <a:off x="2939" y="2863"/>
              <a:ext cx="1756" cy="181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5" name="Rectangle 39"/>
            <p:cNvSpPr>
              <a:spLocks noChangeAspect="1" noChangeArrowheads="1"/>
            </p:cNvSpPr>
            <p:nvPr/>
          </p:nvSpPr>
          <p:spPr bwMode="auto">
            <a:xfrm>
              <a:off x="2939" y="3069"/>
              <a:ext cx="1756" cy="181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6" name="Rectangle 41"/>
            <p:cNvSpPr>
              <a:spLocks noChangeAspect="1" noChangeArrowheads="1"/>
            </p:cNvSpPr>
            <p:nvPr/>
          </p:nvSpPr>
          <p:spPr bwMode="auto">
            <a:xfrm>
              <a:off x="3231" y="1615"/>
              <a:ext cx="195" cy="1612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7" name="Rectangle 42"/>
            <p:cNvSpPr>
              <a:spLocks noChangeAspect="1" noChangeArrowheads="1"/>
            </p:cNvSpPr>
            <p:nvPr/>
          </p:nvSpPr>
          <p:spPr bwMode="auto">
            <a:xfrm>
              <a:off x="3451" y="1615"/>
              <a:ext cx="195" cy="1612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8" name="Rectangle 43"/>
            <p:cNvSpPr>
              <a:spLocks noChangeAspect="1" noChangeArrowheads="1"/>
            </p:cNvSpPr>
            <p:nvPr/>
          </p:nvSpPr>
          <p:spPr bwMode="auto">
            <a:xfrm>
              <a:off x="4085" y="1615"/>
              <a:ext cx="194" cy="1612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88239" name="Rectangle 44"/>
            <p:cNvSpPr>
              <a:spLocks noChangeAspect="1" noChangeArrowheads="1"/>
            </p:cNvSpPr>
            <p:nvPr/>
          </p:nvSpPr>
          <p:spPr bwMode="auto">
            <a:xfrm>
              <a:off x="4305" y="1615"/>
              <a:ext cx="194" cy="1612"/>
            </a:xfrm>
            <a:prstGeom prst="rect">
              <a:avLst/>
            </a:prstGeom>
            <a:solidFill>
              <a:srgbClr val="FF33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latinLnBrk="1" hangingPunct="1"/>
              <a:endParaRPr lang="ko-KR" altLang="en-US" sz="1800">
                <a:latin typeface="맑은 고딕" panose="020B0503020000020004" pitchFamily="34" charset="-127"/>
                <a:ea typeface="Gulim" pitchFamily="34" charset="-127"/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2736" y="1429"/>
              <a:ext cx="2183" cy="20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8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</p:grpSp>
      <p:sp>
        <p:nvSpPr>
          <p:cNvPr id="88070" name="Line 60"/>
          <p:cNvSpPr>
            <a:spLocks noChangeShapeType="1"/>
          </p:cNvSpPr>
          <p:nvPr/>
        </p:nvSpPr>
        <p:spPr bwMode="auto">
          <a:xfrm>
            <a:off x="5481638" y="1371600"/>
            <a:ext cx="546100" cy="439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1" name="Line 60"/>
          <p:cNvSpPr>
            <a:spLocks noChangeShapeType="1"/>
          </p:cNvSpPr>
          <p:nvPr/>
        </p:nvSpPr>
        <p:spPr bwMode="auto">
          <a:xfrm flipH="1">
            <a:off x="3697288" y="1371600"/>
            <a:ext cx="546100" cy="439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2" name="Line 60"/>
          <p:cNvSpPr>
            <a:spLocks noChangeShapeType="1"/>
          </p:cNvSpPr>
          <p:nvPr/>
        </p:nvSpPr>
        <p:spPr bwMode="auto">
          <a:xfrm flipH="1">
            <a:off x="4851400" y="1844675"/>
            <a:ext cx="7938" cy="17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3" name="Rectangle 5"/>
          <p:cNvSpPr>
            <a:spLocks noChangeArrowheads="1"/>
          </p:cNvSpPr>
          <p:nvPr/>
        </p:nvSpPr>
        <p:spPr bwMode="auto">
          <a:xfrm>
            <a:off x="825500" y="2525713"/>
            <a:ext cx="1905000" cy="30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74" name="Rectangle 6"/>
          <p:cNvSpPr>
            <a:spLocks noChangeArrowheads="1"/>
          </p:cNvSpPr>
          <p:nvPr/>
        </p:nvSpPr>
        <p:spPr bwMode="auto">
          <a:xfrm>
            <a:off x="825500" y="2741613"/>
            <a:ext cx="1905000" cy="285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75" name="Rectangle 7"/>
          <p:cNvSpPr>
            <a:spLocks noChangeArrowheads="1"/>
          </p:cNvSpPr>
          <p:nvPr/>
        </p:nvSpPr>
        <p:spPr bwMode="auto">
          <a:xfrm>
            <a:off x="825500" y="2955925"/>
            <a:ext cx="1905000" cy="301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76" name="Rectangle 8"/>
          <p:cNvSpPr>
            <a:spLocks noChangeArrowheads="1"/>
          </p:cNvSpPr>
          <p:nvPr/>
        </p:nvSpPr>
        <p:spPr bwMode="auto">
          <a:xfrm>
            <a:off x="825500" y="3171825"/>
            <a:ext cx="1905000" cy="301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77" name="Rectangle 9"/>
          <p:cNvSpPr>
            <a:spLocks noChangeArrowheads="1"/>
          </p:cNvSpPr>
          <p:nvPr/>
        </p:nvSpPr>
        <p:spPr bwMode="auto">
          <a:xfrm>
            <a:off x="825500" y="3387725"/>
            <a:ext cx="1905000" cy="285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78" name="Rectangle 10"/>
          <p:cNvSpPr>
            <a:spLocks noChangeArrowheads="1"/>
          </p:cNvSpPr>
          <p:nvPr/>
        </p:nvSpPr>
        <p:spPr bwMode="auto">
          <a:xfrm>
            <a:off x="825500" y="3603625"/>
            <a:ext cx="1905000" cy="301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79" name="Rectangle 11"/>
          <p:cNvSpPr>
            <a:spLocks noChangeArrowheads="1"/>
          </p:cNvSpPr>
          <p:nvPr/>
        </p:nvSpPr>
        <p:spPr bwMode="auto">
          <a:xfrm>
            <a:off x="825500" y="3817938"/>
            <a:ext cx="1905000" cy="30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0" name="Rectangle 12"/>
          <p:cNvSpPr>
            <a:spLocks noChangeArrowheads="1"/>
          </p:cNvSpPr>
          <p:nvPr/>
        </p:nvSpPr>
        <p:spPr bwMode="auto">
          <a:xfrm>
            <a:off x="825500" y="4033838"/>
            <a:ext cx="1905000" cy="285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1" name="Rectangle 13"/>
          <p:cNvSpPr>
            <a:spLocks noChangeArrowheads="1"/>
          </p:cNvSpPr>
          <p:nvPr/>
        </p:nvSpPr>
        <p:spPr bwMode="auto">
          <a:xfrm>
            <a:off x="825500" y="4249738"/>
            <a:ext cx="1905000" cy="30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grpSp>
        <p:nvGrpSpPr>
          <p:cNvPr id="76" name="Group 16"/>
          <p:cNvGrpSpPr>
            <a:grpSpLocks/>
          </p:cNvGrpSpPr>
          <p:nvPr/>
        </p:nvGrpSpPr>
        <p:grpSpPr bwMode="auto">
          <a:xfrm>
            <a:off x="1178707" y="2268497"/>
            <a:ext cx="1160677" cy="2157455"/>
            <a:chOff x="943" y="935"/>
            <a:chExt cx="1813" cy="2903"/>
          </a:xfrm>
          <a:solidFill>
            <a:srgbClr val="FFC000"/>
          </a:solidFill>
        </p:grpSpPr>
        <p:sp>
          <p:nvSpPr>
            <p:cNvPr id="112" name="Rectangle 17"/>
            <p:cNvSpPr>
              <a:spLocks noChangeArrowheads="1"/>
            </p:cNvSpPr>
            <p:nvPr/>
          </p:nvSpPr>
          <p:spPr bwMode="auto">
            <a:xfrm>
              <a:off x="943" y="935"/>
              <a:ext cx="90" cy="290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>
                <a:ea typeface="굴림" pitchFamily="34" charset="-127"/>
                <a:cs typeface="Arial" pitchFamily="34" charset="0"/>
              </a:endParaRPr>
            </a:p>
          </p:txBody>
        </p:sp>
        <p:sp>
          <p:nvSpPr>
            <p:cNvPr id="113" name="Rectangle 18"/>
            <p:cNvSpPr>
              <a:spLocks noChangeArrowheads="1"/>
            </p:cNvSpPr>
            <p:nvPr/>
          </p:nvSpPr>
          <p:spPr bwMode="auto">
            <a:xfrm>
              <a:off x="1079" y="935"/>
              <a:ext cx="90" cy="290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>
                <a:ea typeface="굴림" pitchFamily="34" charset="-127"/>
                <a:cs typeface="Arial" pitchFamily="34" charset="0"/>
              </a:endParaRPr>
            </a:p>
          </p:txBody>
        </p:sp>
        <p:sp>
          <p:nvSpPr>
            <p:cNvPr id="114" name="Rectangle 19"/>
            <p:cNvSpPr>
              <a:spLocks noChangeArrowheads="1"/>
            </p:cNvSpPr>
            <p:nvPr/>
          </p:nvSpPr>
          <p:spPr bwMode="auto">
            <a:xfrm>
              <a:off x="2530" y="935"/>
              <a:ext cx="90" cy="290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>
                <a:ea typeface="굴림" pitchFamily="34" charset="-127"/>
                <a:cs typeface="Arial" pitchFamily="34" charset="0"/>
              </a:endParaRPr>
            </a:p>
          </p:txBody>
        </p:sp>
        <p:sp>
          <p:nvSpPr>
            <p:cNvPr id="115" name="Rectangle 20"/>
            <p:cNvSpPr>
              <a:spLocks noChangeArrowheads="1"/>
            </p:cNvSpPr>
            <p:nvPr/>
          </p:nvSpPr>
          <p:spPr bwMode="auto">
            <a:xfrm>
              <a:off x="2666" y="935"/>
              <a:ext cx="90" cy="290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>
                <a:ea typeface="굴림" pitchFamily="34" charset="-127"/>
                <a:cs typeface="Arial" pitchFamily="34" charset="0"/>
              </a:endParaRPr>
            </a:p>
          </p:txBody>
        </p:sp>
      </p:grpSp>
      <p:sp>
        <p:nvSpPr>
          <p:cNvPr id="88083" name="Rectangle 23"/>
          <p:cNvSpPr>
            <a:spLocks noChangeArrowheads="1"/>
          </p:cNvSpPr>
          <p:nvPr/>
        </p:nvSpPr>
        <p:spPr bwMode="auto">
          <a:xfrm>
            <a:off x="3814763" y="2571750"/>
            <a:ext cx="2005012" cy="61913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4" name="Rectangle 24"/>
          <p:cNvSpPr>
            <a:spLocks noChangeArrowheads="1"/>
          </p:cNvSpPr>
          <p:nvPr/>
        </p:nvSpPr>
        <p:spPr bwMode="auto">
          <a:xfrm>
            <a:off x="3814763" y="2663825"/>
            <a:ext cx="2005012" cy="61913"/>
          </a:xfrm>
          <a:prstGeom prst="rect">
            <a:avLst/>
          </a:prstGeom>
          <a:solidFill>
            <a:srgbClr val="00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5" name="Rectangle 25"/>
          <p:cNvSpPr>
            <a:spLocks noChangeArrowheads="1"/>
          </p:cNvSpPr>
          <p:nvPr/>
        </p:nvSpPr>
        <p:spPr bwMode="auto">
          <a:xfrm>
            <a:off x="3789363" y="3870325"/>
            <a:ext cx="2006600" cy="61913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6" name="Rectangle 26"/>
          <p:cNvSpPr>
            <a:spLocks noChangeArrowheads="1"/>
          </p:cNvSpPr>
          <p:nvPr/>
        </p:nvSpPr>
        <p:spPr bwMode="auto">
          <a:xfrm>
            <a:off x="3789363" y="3962400"/>
            <a:ext cx="2006600" cy="61913"/>
          </a:xfrm>
          <a:prstGeom prst="rect">
            <a:avLst/>
          </a:prstGeom>
          <a:solidFill>
            <a:srgbClr val="00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7" name="Rectangle 29"/>
          <p:cNvSpPr>
            <a:spLocks noChangeArrowheads="1"/>
          </p:cNvSpPr>
          <p:nvPr/>
        </p:nvSpPr>
        <p:spPr bwMode="auto">
          <a:xfrm>
            <a:off x="4171950" y="2309813"/>
            <a:ext cx="115888" cy="20955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8" name="Rectangle 30"/>
          <p:cNvSpPr>
            <a:spLocks noChangeArrowheads="1"/>
          </p:cNvSpPr>
          <p:nvPr/>
        </p:nvSpPr>
        <p:spPr bwMode="auto">
          <a:xfrm>
            <a:off x="4316413" y="2309813"/>
            <a:ext cx="115887" cy="20955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89" name="Rectangle 31"/>
          <p:cNvSpPr>
            <a:spLocks noChangeArrowheads="1"/>
          </p:cNvSpPr>
          <p:nvPr/>
        </p:nvSpPr>
        <p:spPr bwMode="auto">
          <a:xfrm>
            <a:off x="5187950" y="2309813"/>
            <a:ext cx="115888" cy="20955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0" name="Rectangle 32"/>
          <p:cNvSpPr>
            <a:spLocks noChangeArrowheads="1"/>
          </p:cNvSpPr>
          <p:nvPr/>
        </p:nvSpPr>
        <p:spPr bwMode="auto">
          <a:xfrm>
            <a:off x="5332413" y="2309813"/>
            <a:ext cx="115887" cy="2095500"/>
          </a:xfrm>
          <a:prstGeom prst="rect">
            <a:avLst/>
          </a:prstGeom>
          <a:solidFill>
            <a:srgbClr val="FFFF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1" name="Rectangle 36"/>
          <p:cNvSpPr>
            <a:spLocks noChangeArrowheads="1"/>
          </p:cNvSpPr>
          <p:nvPr/>
        </p:nvSpPr>
        <p:spPr bwMode="auto">
          <a:xfrm>
            <a:off x="6530975" y="2490788"/>
            <a:ext cx="2090738" cy="225425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2" name="Rectangle 37"/>
          <p:cNvSpPr>
            <a:spLocks noChangeArrowheads="1"/>
          </p:cNvSpPr>
          <p:nvPr/>
        </p:nvSpPr>
        <p:spPr bwMode="auto">
          <a:xfrm>
            <a:off x="6530975" y="2752725"/>
            <a:ext cx="2090738" cy="225425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3" name="Rectangle 38"/>
          <p:cNvSpPr>
            <a:spLocks noChangeArrowheads="1"/>
          </p:cNvSpPr>
          <p:nvPr/>
        </p:nvSpPr>
        <p:spPr bwMode="auto">
          <a:xfrm>
            <a:off x="6530975" y="3790950"/>
            <a:ext cx="2090738" cy="225425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4" name="Rectangle 39"/>
          <p:cNvSpPr>
            <a:spLocks noChangeArrowheads="1"/>
          </p:cNvSpPr>
          <p:nvPr/>
        </p:nvSpPr>
        <p:spPr bwMode="auto">
          <a:xfrm>
            <a:off x="6530975" y="4048125"/>
            <a:ext cx="2090738" cy="225425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5" name="Rectangle 41"/>
          <p:cNvSpPr>
            <a:spLocks noChangeArrowheads="1"/>
          </p:cNvSpPr>
          <p:nvPr/>
        </p:nvSpPr>
        <p:spPr bwMode="auto">
          <a:xfrm>
            <a:off x="6821488" y="2330450"/>
            <a:ext cx="231775" cy="2003425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6" name="Rectangle 42"/>
          <p:cNvSpPr>
            <a:spLocks noChangeArrowheads="1"/>
          </p:cNvSpPr>
          <p:nvPr/>
        </p:nvSpPr>
        <p:spPr bwMode="auto">
          <a:xfrm>
            <a:off x="7081838" y="2330450"/>
            <a:ext cx="231775" cy="2003425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7" name="Rectangle 43"/>
          <p:cNvSpPr>
            <a:spLocks noChangeArrowheads="1"/>
          </p:cNvSpPr>
          <p:nvPr/>
        </p:nvSpPr>
        <p:spPr bwMode="auto">
          <a:xfrm>
            <a:off x="7837488" y="2330450"/>
            <a:ext cx="231775" cy="2003425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8" name="Rectangle 44"/>
          <p:cNvSpPr>
            <a:spLocks noChangeArrowheads="1"/>
          </p:cNvSpPr>
          <p:nvPr/>
        </p:nvSpPr>
        <p:spPr bwMode="auto">
          <a:xfrm>
            <a:off x="8097838" y="2330450"/>
            <a:ext cx="231775" cy="2003425"/>
          </a:xfrm>
          <a:prstGeom prst="rect">
            <a:avLst/>
          </a:prstGeom>
          <a:solidFill>
            <a:srgbClr val="FF33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endParaRPr lang="ko-KR" altLang="en-US" sz="1800"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099" name="Text Box 66"/>
          <p:cNvSpPr txBox="1">
            <a:spLocks noChangeArrowheads="1"/>
          </p:cNvSpPr>
          <p:nvPr/>
        </p:nvSpPr>
        <p:spPr bwMode="auto">
          <a:xfrm>
            <a:off x="1447800" y="3360738"/>
            <a:ext cx="48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16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</a:p>
        </p:txBody>
      </p:sp>
      <p:sp>
        <p:nvSpPr>
          <p:cNvPr id="88100" name="Text Box 66"/>
          <p:cNvSpPr txBox="1">
            <a:spLocks noChangeArrowheads="1"/>
          </p:cNvSpPr>
          <p:nvPr/>
        </p:nvSpPr>
        <p:spPr bwMode="auto">
          <a:xfrm>
            <a:off x="4498975" y="3151188"/>
            <a:ext cx="48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16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</a:p>
        </p:txBody>
      </p:sp>
      <p:sp>
        <p:nvSpPr>
          <p:cNvPr id="88101" name="Text Box 66"/>
          <p:cNvSpPr txBox="1">
            <a:spLocks noChangeArrowheads="1"/>
          </p:cNvSpPr>
          <p:nvPr/>
        </p:nvSpPr>
        <p:spPr bwMode="auto">
          <a:xfrm>
            <a:off x="7277100" y="3297238"/>
            <a:ext cx="484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16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</a:p>
        </p:txBody>
      </p:sp>
      <p:sp>
        <p:nvSpPr>
          <p:cNvPr id="176" name="Oval 175"/>
          <p:cNvSpPr/>
          <p:nvPr/>
        </p:nvSpPr>
        <p:spPr>
          <a:xfrm>
            <a:off x="1006475" y="3700463"/>
            <a:ext cx="482600" cy="484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8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grpSp>
        <p:nvGrpSpPr>
          <p:cNvPr id="88103" name="Group 204"/>
          <p:cNvGrpSpPr>
            <a:grpSpLocks/>
          </p:cNvGrpSpPr>
          <p:nvPr/>
        </p:nvGrpSpPr>
        <p:grpSpPr bwMode="auto">
          <a:xfrm>
            <a:off x="1198563" y="4792663"/>
            <a:ext cx="1612900" cy="1052512"/>
            <a:chOff x="304800" y="6390879"/>
            <a:chExt cx="1905000" cy="1183885"/>
          </a:xfrm>
        </p:grpSpPr>
        <p:sp>
          <p:nvSpPr>
            <p:cNvPr id="183" name="Parallelogram 182"/>
            <p:cNvSpPr/>
            <p:nvPr/>
          </p:nvSpPr>
          <p:spPr>
            <a:xfrm>
              <a:off x="304800" y="7483696"/>
              <a:ext cx="1524374" cy="91068"/>
            </a:xfrm>
            <a:prstGeom prst="parallelogram">
              <a:avLst>
                <a:gd name="adj" fmla="val 133333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685424" y="7183707"/>
              <a:ext cx="1524376" cy="89282"/>
            </a:xfrm>
            <a:prstGeom prst="parallelogram">
              <a:avLst>
                <a:gd name="adj" fmla="val 133333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88" name="Can 187"/>
            <p:cNvSpPr/>
            <p:nvPr/>
          </p:nvSpPr>
          <p:spPr>
            <a:xfrm>
              <a:off x="610424" y="7390843"/>
              <a:ext cx="151876" cy="15356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0" name="Parallelogram 189"/>
            <p:cNvSpPr/>
            <p:nvPr/>
          </p:nvSpPr>
          <p:spPr>
            <a:xfrm>
              <a:off x="505424" y="7376557"/>
              <a:ext cx="380626" cy="76782"/>
            </a:xfrm>
            <a:prstGeom prst="parallelogram">
              <a:avLst>
                <a:gd name="adj" fmla="val 122538"/>
              </a:avLst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1" name="Can 190"/>
            <p:cNvSpPr/>
            <p:nvPr/>
          </p:nvSpPr>
          <p:spPr>
            <a:xfrm>
              <a:off x="614174" y="7253347"/>
              <a:ext cx="151876" cy="151781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2" name="Parallelogram 191"/>
            <p:cNvSpPr/>
            <p:nvPr/>
          </p:nvSpPr>
          <p:spPr>
            <a:xfrm>
              <a:off x="509174" y="7239062"/>
              <a:ext cx="380626" cy="76783"/>
            </a:xfrm>
            <a:prstGeom prst="parallelogram">
              <a:avLst>
                <a:gd name="adj" fmla="val 12253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3" name="Can 192"/>
            <p:cNvSpPr/>
            <p:nvPr/>
          </p:nvSpPr>
          <p:spPr>
            <a:xfrm>
              <a:off x="619800" y="7105139"/>
              <a:ext cx="151874" cy="15356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4" name="Can 193"/>
            <p:cNvSpPr/>
            <p:nvPr/>
          </p:nvSpPr>
          <p:spPr>
            <a:xfrm>
              <a:off x="1471050" y="7087282"/>
              <a:ext cx="153750" cy="1517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1366050" y="7072997"/>
              <a:ext cx="382500" cy="74997"/>
            </a:xfrm>
            <a:prstGeom prst="parallelogram">
              <a:avLst>
                <a:gd name="adj" fmla="val 122538"/>
              </a:avLst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6" name="Can 195"/>
            <p:cNvSpPr/>
            <p:nvPr/>
          </p:nvSpPr>
          <p:spPr>
            <a:xfrm>
              <a:off x="1476674" y="6948002"/>
              <a:ext cx="151876" cy="15356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7" name="Parallelogram 196"/>
            <p:cNvSpPr/>
            <p:nvPr/>
          </p:nvSpPr>
          <p:spPr>
            <a:xfrm>
              <a:off x="1371674" y="6933716"/>
              <a:ext cx="380626" cy="76782"/>
            </a:xfrm>
            <a:prstGeom prst="parallelogram">
              <a:avLst>
                <a:gd name="adj" fmla="val 122538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8" name="Can 197"/>
            <p:cNvSpPr/>
            <p:nvPr/>
          </p:nvSpPr>
          <p:spPr>
            <a:xfrm>
              <a:off x="1480424" y="6801578"/>
              <a:ext cx="153750" cy="1517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199" name="Parallelogram 198"/>
            <p:cNvSpPr/>
            <p:nvPr/>
          </p:nvSpPr>
          <p:spPr>
            <a:xfrm>
              <a:off x="434174" y="6390879"/>
              <a:ext cx="1293750" cy="837469"/>
            </a:xfrm>
            <a:prstGeom prst="parallelogram">
              <a:avLst>
                <a:gd name="adj" fmla="val 122538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200" name="Parallelogram 199"/>
            <p:cNvSpPr/>
            <p:nvPr/>
          </p:nvSpPr>
          <p:spPr>
            <a:xfrm>
              <a:off x="889800" y="6390879"/>
              <a:ext cx="1295624" cy="837469"/>
            </a:xfrm>
            <a:prstGeom prst="parallelogram">
              <a:avLst>
                <a:gd name="adj" fmla="val 122538"/>
              </a:avLst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</p:grpSp>
      <p:sp>
        <p:nvSpPr>
          <p:cNvPr id="88104" name="Text Box 49"/>
          <p:cNvSpPr txBox="1">
            <a:spLocks noChangeArrowheads="1"/>
          </p:cNvSpPr>
          <p:nvPr/>
        </p:nvSpPr>
        <p:spPr bwMode="auto">
          <a:xfrm>
            <a:off x="1763713" y="5805488"/>
            <a:ext cx="747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 i="1">
                <a:ea typeface="Gulim" pitchFamily="34" charset="-127"/>
                <a:cs typeface="Arial" panose="020B0604020202020204" pitchFamily="34" charset="0"/>
              </a:rPr>
              <a:t>VDD</a:t>
            </a:r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 rail</a:t>
            </a:r>
          </a:p>
        </p:txBody>
      </p:sp>
      <p:sp>
        <p:nvSpPr>
          <p:cNvPr id="88105" name="Text Box 50"/>
          <p:cNvSpPr txBox="1">
            <a:spLocks noChangeArrowheads="1"/>
          </p:cNvSpPr>
          <p:nvPr/>
        </p:nvSpPr>
        <p:spPr bwMode="auto">
          <a:xfrm>
            <a:off x="2005013" y="5522913"/>
            <a:ext cx="766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 i="1">
                <a:ea typeface="Gulim" pitchFamily="34" charset="-127"/>
                <a:cs typeface="Arial" panose="020B0604020202020204" pitchFamily="34" charset="0"/>
              </a:rPr>
              <a:t>GND</a:t>
            </a:r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 rail</a:t>
            </a:r>
          </a:p>
        </p:txBody>
      </p:sp>
      <p:sp>
        <p:nvSpPr>
          <p:cNvPr id="88106" name="Rectangle 203"/>
          <p:cNvSpPr>
            <a:spLocks noChangeArrowheads="1"/>
          </p:cNvSpPr>
          <p:nvPr/>
        </p:nvSpPr>
        <p:spPr bwMode="auto">
          <a:xfrm>
            <a:off x="331788" y="5794375"/>
            <a:ext cx="639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Metal1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07" name="Rectangle 205"/>
          <p:cNvSpPr>
            <a:spLocks noChangeArrowheads="1"/>
          </p:cNvSpPr>
          <p:nvPr/>
        </p:nvSpPr>
        <p:spPr bwMode="auto">
          <a:xfrm>
            <a:off x="338138" y="5659438"/>
            <a:ext cx="487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Via1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08" name="Rectangle 206"/>
          <p:cNvSpPr>
            <a:spLocks noChangeArrowheads="1"/>
          </p:cNvSpPr>
          <p:nvPr/>
        </p:nvSpPr>
        <p:spPr bwMode="auto">
          <a:xfrm>
            <a:off x="323850" y="55245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Metal2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09" name="Rectangle 207"/>
          <p:cNvSpPr>
            <a:spLocks noChangeArrowheads="1"/>
          </p:cNvSpPr>
          <p:nvPr/>
        </p:nvSpPr>
        <p:spPr bwMode="auto">
          <a:xfrm>
            <a:off x="338138" y="5389563"/>
            <a:ext cx="487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Via2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10" name="Rectangle 208"/>
          <p:cNvSpPr>
            <a:spLocks noChangeArrowheads="1"/>
          </p:cNvSpPr>
          <p:nvPr/>
        </p:nvSpPr>
        <p:spPr bwMode="auto">
          <a:xfrm>
            <a:off x="323850" y="5260975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Metal3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11" name="Rectangle 209"/>
          <p:cNvSpPr>
            <a:spLocks noChangeArrowheads="1"/>
          </p:cNvSpPr>
          <p:nvPr/>
        </p:nvSpPr>
        <p:spPr bwMode="auto">
          <a:xfrm>
            <a:off x="338138" y="5118100"/>
            <a:ext cx="487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Via3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12" name="Rectangle 210"/>
          <p:cNvSpPr>
            <a:spLocks noChangeArrowheads="1"/>
          </p:cNvSpPr>
          <p:nvPr/>
        </p:nvSpPr>
        <p:spPr bwMode="auto">
          <a:xfrm>
            <a:off x="328613" y="4984750"/>
            <a:ext cx="639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Metal4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13" name="Line 56"/>
          <p:cNvSpPr>
            <a:spLocks noChangeShapeType="1"/>
          </p:cNvSpPr>
          <p:nvPr/>
        </p:nvSpPr>
        <p:spPr bwMode="auto">
          <a:xfrm flipV="1">
            <a:off x="946150" y="5865813"/>
            <a:ext cx="246063" cy="60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14" name="Line 56"/>
          <p:cNvSpPr>
            <a:spLocks noChangeShapeType="1"/>
          </p:cNvSpPr>
          <p:nvPr/>
        </p:nvSpPr>
        <p:spPr bwMode="auto">
          <a:xfrm flipV="1">
            <a:off x="808038" y="5789613"/>
            <a:ext cx="647700" cy="6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15" name="Line 56"/>
          <p:cNvSpPr>
            <a:spLocks noChangeShapeType="1"/>
          </p:cNvSpPr>
          <p:nvPr/>
        </p:nvSpPr>
        <p:spPr bwMode="auto">
          <a:xfrm>
            <a:off x="973138" y="5673725"/>
            <a:ext cx="396875" cy="41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16" name="Line 56"/>
          <p:cNvSpPr>
            <a:spLocks noChangeShapeType="1"/>
          </p:cNvSpPr>
          <p:nvPr/>
        </p:nvSpPr>
        <p:spPr bwMode="auto">
          <a:xfrm>
            <a:off x="833438" y="5537200"/>
            <a:ext cx="641350" cy="127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17" name="Line 56"/>
          <p:cNvSpPr>
            <a:spLocks noChangeShapeType="1"/>
          </p:cNvSpPr>
          <p:nvPr/>
        </p:nvSpPr>
        <p:spPr bwMode="auto">
          <a:xfrm>
            <a:off x="950913" y="5418138"/>
            <a:ext cx="444500" cy="165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18" name="Line 56"/>
          <p:cNvSpPr>
            <a:spLocks noChangeShapeType="1"/>
          </p:cNvSpPr>
          <p:nvPr/>
        </p:nvSpPr>
        <p:spPr bwMode="auto">
          <a:xfrm>
            <a:off x="849313" y="5267325"/>
            <a:ext cx="692150" cy="261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19" name="Line 56"/>
          <p:cNvSpPr>
            <a:spLocks noChangeShapeType="1"/>
          </p:cNvSpPr>
          <p:nvPr/>
        </p:nvSpPr>
        <p:spPr bwMode="auto">
          <a:xfrm>
            <a:off x="957263" y="5116513"/>
            <a:ext cx="549275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20" name="Text Box 49"/>
          <p:cNvSpPr txBox="1">
            <a:spLocks noChangeArrowheads="1"/>
          </p:cNvSpPr>
          <p:nvPr/>
        </p:nvSpPr>
        <p:spPr bwMode="auto">
          <a:xfrm>
            <a:off x="650875" y="4684713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 i="1">
                <a:ea typeface="Gulim" pitchFamily="34" charset="-127"/>
                <a:cs typeface="Arial" panose="020B0604020202020204" pitchFamily="34" charset="0"/>
              </a:rPr>
              <a:t>VDD</a:t>
            </a:r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 </a:t>
            </a:r>
            <a:br>
              <a:rPr lang="en-US" altLang="ko-KR" sz="1200">
                <a:ea typeface="Gulim" pitchFamily="34" charset="-127"/>
                <a:cs typeface="Arial" panose="020B0604020202020204" pitchFamily="34" charset="0"/>
              </a:rPr>
            </a:br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Metal4 mesh</a:t>
            </a:r>
          </a:p>
        </p:txBody>
      </p:sp>
      <p:sp>
        <p:nvSpPr>
          <p:cNvPr id="88121" name="Text Box 49"/>
          <p:cNvSpPr txBox="1">
            <a:spLocks noChangeArrowheads="1"/>
          </p:cNvSpPr>
          <p:nvPr/>
        </p:nvSpPr>
        <p:spPr bwMode="auto">
          <a:xfrm>
            <a:off x="2468563" y="4725988"/>
            <a:ext cx="1054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200" i="1">
                <a:ea typeface="Gulim" pitchFamily="34" charset="-127"/>
                <a:cs typeface="Arial" panose="020B0604020202020204" pitchFamily="34" charset="0"/>
              </a:rPr>
              <a:t>GND</a:t>
            </a:r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 </a:t>
            </a:r>
            <a:br>
              <a:rPr lang="en-US" altLang="ko-KR" sz="1200">
                <a:ea typeface="Gulim" pitchFamily="34" charset="-127"/>
                <a:cs typeface="Arial" panose="020B0604020202020204" pitchFamily="34" charset="0"/>
              </a:rPr>
            </a:br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Metal4 mesh</a:t>
            </a:r>
          </a:p>
        </p:txBody>
      </p:sp>
      <p:sp>
        <p:nvSpPr>
          <p:cNvPr id="88122" name="Text Box 59"/>
          <p:cNvSpPr txBox="1">
            <a:spLocks noChangeArrowheads="1"/>
          </p:cNvSpPr>
          <p:nvPr/>
        </p:nvSpPr>
        <p:spPr bwMode="auto">
          <a:xfrm>
            <a:off x="679450" y="6165850"/>
            <a:ext cx="2274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600" b="1">
                <a:ea typeface="Gulim" pitchFamily="34" charset="-127"/>
                <a:cs typeface="Arial" panose="020B0604020202020204" pitchFamily="34" charset="0"/>
              </a:rPr>
              <a:t>M1-to-M4 connection </a:t>
            </a:r>
          </a:p>
        </p:txBody>
      </p:sp>
      <p:sp>
        <p:nvSpPr>
          <p:cNvPr id="88123" name="Text Box 61"/>
          <p:cNvSpPr txBox="1">
            <a:spLocks noChangeArrowheads="1"/>
          </p:cNvSpPr>
          <p:nvPr/>
        </p:nvSpPr>
        <p:spPr bwMode="auto">
          <a:xfrm>
            <a:off x="1549400" y="4206875"/>
            <a:ext cx="7159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Metal1</a:t>
            </a:r>
            <a:br>
              <a:rPr lang="en-US" altLang="ko-KR" sz="1400">
                <a:ea typeface="Gulim" pitchFamily="34" charset="-127"/>
                <a:cs typeface="Arial" panose="020B0604020202020204" pitchFamily="34" charset="0"/>
              </a:rPr>
            </a:b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rail</a:t>
            </a:r>
          </a:p>
        </p:txBody>
      </p:sp>
      <p:sp>
        <p:nvSpPr>
          <p:cNvPr id="88124" name="Text Box 61"/>
          <p:cNvSpPr txBox="1">
            <a:spLocks noChangeArrowheads="1"/>
          </p:cNvSpPr>
          <p:nvPr/>
        </p:nvSpPr>
        <p:spPr bwMode="auto">
          <a:xfrm>
            <a:off x="1087438" y="1987550"/>
            <a:ext cx="144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1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 Metal4 mesh</a:t>
            </a:r>
          </a:p>
        </p:txBody>
      </p:sp>
      <p:sp>
        <p:nvSpPr>
          <p:cNvPr id="88125" name="Line 58"/>
          <p:cNvSpPr>
            <a:spLocks noChangeShapeType="1"/>
          </p:cNvSpPr>
          <p:nvPr/>
        </p:nvSpPr>
        <p:spPr bwMode="auto">
          <a:xfrm flipH="1">
            <a:off x="1358900" y="2249488"/>
            <a:ext cx="352425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26" name="Line 58"/>
          <p:cNvSpPr>
            <a:spLocks noChangeShapeType="1"/>
          </p:cNvSpPr>
          <p:nvPr/>
        </p:nvSpPr>
        <p:spPr bwMode="auto">
          <a:xfrm>
            <a:off x="1903413" y="2249488"/>
            <a:ext cx="2921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27" name="Line 60"/>
          <p:cNvSpPr>
            <a:spLocks noChangeShapeType="1"/>
          </p:cNvSpPr>
          <p:nvPr/>
        </p:nvSpPr>
        <p:spPr bwMode="auto">
          <a:xfrm>
            <a:off x="1398588" y="4149725"/>
            <a:ext cx="258762" cy="587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28" name="Text Box 61"/>
          <p:cNvSpPr txBox="1">
            <a:spLocks noChangeArrowheads="1"/>
          </p:cNvSpPr>
          <p:nvPr/>
        </p:nvSpPr>
        <p:spPr bwMode="auto">
          <a:xfrm>
            <a:off x="3089275" y="3041650"/>
            <a:ext cx="9667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1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 Metal5</a:t>
            </a:r>
            <a:br>
              <a:rPr lang="en-US" altLang="ko-KR" sz="1400">
                <a:ea typeface="Gulim" pitchFamily="34" charset="-127"/>
                <a:cs typeface="Arial" panose="020B0604020202020204" pitchFamily="34" charset="0"/>
              </a:rPr>
            </a:b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mesh</a:t>
            </a:r>
          </a:p>
        </p:txBody>
      </p:sp>
      <p:sp>
        <p:nvSpPr>
          <p:cNvPr id="88129" name="Text Box 61"/>
          <p:cNvSpPr txBox="1">
            <a:spLocks noChangeArrowheads="1"/>
          </p:cNvSpPr>
          <p:nvPr/>
        </p:nvSpPr>
        <p:spPr bwMode="auto">
          <a:xfrm>
            <a:off x="4067175" y="2016125"/>
            <a:ext cx="1449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2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 Metal6 mesh</a:t>
            </a:r>
          </a:p>
        </p:txBody>
      </p:sp>
      <p:sp>
        <p:nvSpPr>
          <p:cNvPr id="88130" name="Line 58"/>
          <p:cNvSpPr>
            <a:spLocks noChangeShapeType="1"/>
          </p:cNvSpPr>
          <p:nvPr/>
        </p:nvSpPr>
        <p:spPr bwMode="auto">
          <a:xfrm flipH="1">
            <a:off x="4383088" y="2297113"/>
            <a:ext cx="201612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31" name="Line 58"/>
          <p:cNvSpPr>
            <a:spLocks noChangeShapeType="1"/>
          </p:cNvSpPr>
          <p:nvPr/>
        </p:nvSpPr>
        <p:spPr bwMode="auto">
          <a:xfrm>
            <a:off x="5027613" y="2297113"/>
            <a:ext cx="207962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32" name="Line 58"/>
          <p:cNvSpPr>
            <a:spLocks noChangeShapeType="1"/>
          </p:cNvSpPr>
          <p:nvPr/>
        </p:nvSpPr>
        <p:spPr bwMode="auto">
          <a:xfrm>
            <a:off x="3879850" y="3513138"/>
            <a:ext cx="141288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33" name="Line 58"/>
          <p:cNvSpPr>
            <a:spLocks noChangeShapeType="1"/>
          </p:cNvSpPr>
          <p:nvPr/>
        </p:nvSpPr>
        <p:spPr bwMode="auto">
          <a:xfrm flipV="1">
            <a:off x="3865563" y="2700338"/>
            <a:ext cx="201612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7" name="Parallelogram 226"/>
          <p:cNvSpPr/>
          <p:nvPr/>
        </p:nvSpPr>
        <p:spPr>
          <a:xfrm>
            <a:off x="4384675" y="5129213"/>
            <a:ext cx="1096963" cy="744537"/>
          </a:xfrm>
          <a:prstGeom prst="parallelogram">
            <a:avLst>
              <a:gd name="adj" fmla="val 122538"/>
            </a:avLst>
          </a:prstGeom>
          <a:solidFill>
            <a:srgbClr val="FFC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28" name="Parallelogram 227"/>
          <p:cNvSpPr/>
          <p:nvPr/>
        </p:nvSpPr>
        <p:spPr>
          <a:xfrm>
            <a:off x="4702175" y="5140325"/>
            <a:ext cx="1095375" cy="746125"/>
          </a:xfrm>
          <a:prstGeom prst="parallelogram">
            <a:avLst>
              <a:gd name="adj" fmla="val 122538"/>
            </a:avLst>
          </a:prstGeom>
          <a:solidFill>
            <a:srgbClr val="FFC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33" name="Can 232"/>
          <p:cNvSpPr/>
          <p:nvPr/>
        </p:nvSpPr>
        <p:spPr>
          <a:xfrm>
            <a:off x="4616450" y="5603875"/>
            <a:ext cx="130175" cy="1365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34" name="Can 233"/>
          <p:cNvSpPr/>
          <p:nvPr/>
        </p:nvSpPr>
        <p:spPr>
          <a:xfrm>
            <a:off x="5187950" y="5397500"/>
            <a:ext cx="128588" cy="13493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35" name="Parallelogram 234"/>
          <p:cNvSpPr/>
          <p:nvPr/>
        </p:nvSpPr>
        <p:spPr>
          <a:xfrm>
            <a:off x="4213225" y="5564188"/>
            <a:ext cx="1290638" cy="79375"/>
          </a:xfrm>
          <a:prstGeom prst="parallelogram">
            <a:avLst>
              <a:gd name="adj" fmla="val 133333"/>
            </a:avLst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36" name="Parallelogram 235"/>
          <p:cNvSpPr/>
          <p:nvPr/>
        </p:nvSpPr>
        <p:spPr>
          <a:xfrm>
            <a:off x="4448175" y="5349875"/>
            <a:ext cx="1290638" cy="80963"/>
          </a:xfrm>
          <a:prstGeom prst="parallelogram">
            <a:avLst>
              <a:gd name="adj" fmla="val 133333"/>
            </a:avLst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37" name="Can 236"/>
          <p:cNvSpPr/>
          <p:nvPr/>
        </p:nvSpPr>
        <p:spPr>
          <a:xfrm>
            <a:off x="4614863" y="5476875"/>
            <a:ext cx="130175" cy="134938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38" name="Can 237"/>
          <p:cNvSpPr/>
          <p:nvPr/>
        </p:nvSpPr>
        <p:spPr>
          <a:xfrm>
            <a:off x="5187950" y="5268913"/>
            <a:ext cx="128588" cy="1365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grpSp>
        <p:nvGrpSpPr>
          <p:cNvPr id="88142" name="Group 248"/>
          <p:cNvGrpSpPr>
            <a:grpSpLocks/>
          </p:cNvGrpSpPr>
          <p:nvPr/>
        </p:nvGrpSpPr>
        <p:grpSpPr bwMode="auto">
          <a:xfrm>
            <a:off x="4525963" y="4862513"/>
            <a:ext cx="1347787" cy="654050"/>
            <a:chOff x="2976942" y="6484281"/>
            <a:chExt cx="1370398" cy="724999"/>
          </a:xfrm>
        </p:grpSpPr>
        <p:sp>
          <p:nvSpPr>
            <p:cNvPr id="239" name="Parallelogram 238"/>
            <p:cNvSpPr/>
            <p:nvPr/>
          </p:nvSpPr>
          <p:spPr>
            <a:xfrm>
              <a:off x="2976942" y="6503637"/>
              <a:ext cx="1036273" cy="705643"/>
            </a:xfrm>
            <a:prstGeom prst="parallelogram">
              <a:avLst>
                <a:gd name="adj" fmla="val 122538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3311067" y="6484281"/>
              <a:ext cx="1036273" cy="705642"/>
            </a:xfrm>
            <a:prstGeom prst="parallelogram">
              <a:avLst>
                <a:gd name="adj" fmla="val 122538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2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</p:grpSp>
      <p:sp>
        <p:nvSpPr>
          <p:cNvPr id="88143" name="Rectangle 250"/>
          <p:cNvSpPr>
            <a:spLocks noChangeArrowheads="1"/>
          </p:cNvSpPr>
          <p:nvPr/>
        </p:nvSpPr>
        <p:spPr bwMode="auto">
          <a:xfrm>
            <a:off x="3432175" y="575310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Metal4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44" name="Rectangle 251"/>
          <p:cNvSpPr>
            <a:spLocks noChangeArrowheads="1"/>
          </p:cNvSpPr>
          <p:nvPr/>
        </p:nvSpPr>
        <p:spPr bwMode="auto">
          <a:xfrm>
            <a:off x="3452813" y="5618163"/>
            <a:ext cx="487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Via4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45" name="Rectangle 252"/>
          <p:cNvSpPr>
            <a:spLocks noChangeArrowheads="1"/>
          </p:cNvSpPr>
          <p:nvPr/>
        </p:nvSpPr>
        <p:spPr bwMode="auto">
          <a:xfrm>
            <a:off x="3432175" y="5483225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Metal5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46" name="Rectangle 253"/>
          <p:cNvSpPr>
            <a:spLocks noChangeArrowheads="1"/>
          </p:cNvSpPr>
          <p:nvPr/>
        </p:nvSpPr>
        <p:spPr bwMode="auto">
          <a:xfrm>
            <a:off x="3440113" y="5322888"/>
            <a:ext cx="487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Via5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47" name="Rectangle 254"/>
          <p:cNvSpPr>
            <a:spLocks noChangeArrowheads="1"/>
          </p:cNvSpPr>
          <p:nvPr/>
        </p:nvSpPr>
        <p:spPr bwMode="auto">
          <a:xfrm>
            <a:off x="3419475" y="5162550"/>
            <a:ext cx="639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Metal6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48" name="Line 56"/>
          <p:cNvSpPr>
            <a:spLocks noChangeShapeType="1"/>
          </p:cNvSpPr>
          <p:nvPr/>
        </p:nvSpPr>
        <p:spPr bwMode="auto">
          <a:xfrm flipV="1">
            <a:off x="4097338" y="5849938"/>
            <a:ext cx="333375" cy="53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49" name="Line 56"/>
          <p:cNvSpPr>
            <a:spLocks noChangeShapeType="1"/>
          </p:cNvSpPr>
          <p:nvPr/>
        </p:nvSpPr>
        <p:spPr bwMode="auto">
          <a:xfrm flipV="1">
            <a:off x="3970338" y="5710238"/>
            <a:ext cx="639762" cy="55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50" name="Line 56"/>
          <p:cNvSpPr>
            <a:spLocks noChangeShapeType="1"/>
          </p:cNvSpPr>
          <p:nvPr/>
        </p:nvSpPr>
        <p:spPr bwMode="auto">
          <a:xfrm flipV="1">
            <a:off x="4071938" y="5608638"/>
            <a:ext cx="260350" cy="17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51" name="Line 56"/>
          <p:cNvSpPr>
            <a:spLocks noChangeShapeType="1"/>
          </p:cNvSpPr>
          <p:nvPr/>
        </p:nvSpPr>
        <p:spPr bwMode="auto">
          <a:xfrm>
            <a:off x="4078288" y="5461000"/>
            <a:ext cx="531812" cy="92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52" name="Line 56"/>
          <p:cNvSpPr>
            <a:spLocks noChangeShapeType="1"/>
          </p:cNvSpPr>
          <p:nvPr/>
        </p:nvSpPr>
        <p:spPr bwMode="auto">
          <a:xfrm>
            <a:off x="4205288" y="5321300"/>
            <a:ext cx="595312" cy="85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53" name="Text Box 59"/>
          <p:cNvSpPr txBox="1">
            <a:spLocks noChangeArrowheads="1"/>
          </p:cNvSpPr>
          <p:nvPr/>
        </p:nvSpPr>
        <p:spPr bwMode="auto">
          <a:xfrm>
            <a:off x="3233738" y="6169025"/>
            <a:ext cx="2922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600" b="1">
                <a:ea typeface="Gulim" pitchFamily="34" charset="-127"/>
                <a:cs typeface="Arial" panose="020B0604020202020204" pitchFamily="34" charset="0"/>
              </a:rPr>
              <a:t>M4-to-M6 connection </a:t>
            </a:r>
          </a:p>
        </p:txBody>
      </p:sp>
      <p:grpSp>
        <p:nvGrpSpPr>
          <p:cNvPr id="88154" name="Group 261"/>
          <p:cNvGrpSpPr>
            <a:grpSpLocks/>
          </p:cNvGrpSpPr>
          <p:nvPr/>
        </p:nvGrpSpPr>
        <p:grpSpPr bwMode="auto">
          <a:xfrm>
            <a:off x="6959600" y="5241925"/>
            <a:ext cx="1339850" cy="646113"/>
            <a:chOff x="2976942" y="6493222"/>
            <a:chExt cx="1362208" cy="716058"/>
          </a:xfrm>
        </p:grpSpPr>
        <p:sp>
          <p:nvSpPr>
            <p:cNvPr id="263" name="Parallelogram 262"/>
            <p:cNvSpPr/>
            <p:nvPr/>
          </p:nvSpPr>
          <p:spPr>
            <a:xfrm>
              <a:off x="2976942" y="6503778"/>
              <a:ext cx="1036182" cy="705502"/>
            </a:xfrm>
            <a:prstGeom prst="parallelogram">
              <a:avLst>
                <a:gd name="adj" fmla="val 122538"/>
              </a:avLst>
            </a:prstGeom>
            <a:solidFill>
              <a:srgbClr val="FFFF99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8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  <p:sp>
          <p:nvSpPr>
            <p:cNvPr id="264" name="Parallelogram 263"/>
            <p:cNvSpPr/>
            <p:nvPr/>
          </p:nvSpPr>
          <p:spPr>
            <a:xfrm>
              <a:off x="3302968" y="6493222"/>
              <a:ext cx="1036182" cy="705502"/>
            </a:xfrm>
            <a:prstGeom prst="parallelogram">
              <a:avLst>
                <a:gd name="adj" fmla="val 122538"/>
              </a:avLst>
            </a:prstGeom>
            <a:solidFill>
              <a:srgbClr val="FFFF99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latinLnBrk="1" hangingPunct="1">
                <a:defRPr/>
              </a:pPr>
              <a:endParaRPr lang="ko-KR" altLang="en-US" sz="1800">
                <a:solidFill>
                  <a:srgbClr val="FFFFFF"/>
                </a:solidFill>
                <a:latin typeface="맑은 고딕" pitchFamily="34" charset="-127"/>
                <a:ea typeface="맑은 고딕" pitchFamily="34" charset="-127"/>
              </a:endParaRPr>
            </a:p>
          </p:txBody>
        </p:sp>
      </p:grpSp>
      <p:sp>
        <p:nvSpPr>
          <p:cNvPr id="271" name="Can 270"/>
          <p:cNvSpPr/>
          <p:nvPr/>
        </p:nvSpPr>
        <p:spPr>
          <a:xfrm>
            <a:off x="7251700" y="5583238"/>
            <a:ext cx="128588" cy="1365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72" name="Can 271"/>
          <p:cNvSpPr/>
          <p:nvPr/>
        </p:nvSpPr>
        <p:spPr>
          <a:xfrm>
            <a:off x="7815263" y="5354638"/>
            <a:ext cx="130175" cy="1365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8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grpSp>
        <p:nvGrpSpPr>
          <p:cNvPr id="97" name="Group 272"/>
          <p:cNvGrpSpPr/>
          <p:nvPr/>
        </p:nvGrpSpPr>
        <p:grpSpPr>
          <a:xfrm>
            <a:off x="6848614" y="5274476"/>
            <a:ext cx="1523407" cy="357166"/>
            <a:chOff x="4974590" y="6929599"/>
            <a:chExt cx="1441450" cy="205962"/>
          </a:xfrm>
          <a:solidFill>
            <a:srgbClr val="FFCCFF"/>
          </a:solidFill>
        </p:grpSpPr>
        <p:sp>
          <p:nvSpPr>
            <p:cNvPr id="274" name="Parallelogram 273"/>
            <p:cNvSpPr/>
            <p:nvPr/>
          </p:nvSpPr>
          <p:spPr>
            <a:xfrm>
              <a:off x="4974590" y="7059361"/>
              <a:ext cx="1219200" cy="76200"/>
            </a:xfrm>
            <a:prstGeom prst="parallelogram">
              <a:avLst>
                <a:gd name="adj" fmla="val 13333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/>
            </a:p>
          </p:txBody>
        </p:sp>
        <p:sp>
          <p:nvSpPr>
            <p:cNvPr id="275" name="Parallelogram 274"/>
            <p:cNvSpPr/>
            <p:nvPr/>
          </p:nvSpPr>
          <p:spPr>
            <a:xfrm>
              <a:off x="5196840" y="6929599"/>
              <a:ext cx="1219200" cy="76200"/>
            </a:xfrm>
            <a:prstGeom prst="parallelogram">
              <a:avLst>
                <a:gd name="adj" fmla="val 133333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/>
            </a:p>
          </p:txBody>
        </p:sp>
      </p:grpSp>
      <p:sp>
        <p:nvSpPr>
          <p:cNvPr id="276" name="Can 275"/>
          <p:cNvSpPr/>
          <p:nvPr/>
        </p:nvSpPr>
        <p:spPr>
          <a:xfrm>
            <a:off x="7251700" y="5435600"/>
            <a:ext cx="128588" cy="1365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2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277" name="Can 276"/>
          <p:cNvSpPr/>
          <p:nvPr/>
        </p:nvSpPr>
        <p:spPr>
          <a:xfrm>
            <a:off x="7815263" y="5207000"/>
            <a:ext cx="130175" cy="1365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8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grpSp>
        <p:nvGrpSpPr>
          <p:cNvPr id="98" name="Group 277"/>
          <p:cNvGrpSpPr/>
          <p:nvPr/>
        </p:nvGrpSpPr>
        <p:grpSpPr>
          <a:xfrm>
            <a:off x="7111399" y="4843955"/>
            <a:ext cx="1307571" cy="636749"/>
            <a:chOff x="3045191" y="6440089"/>
            <a:chExt cx="1331477" cy="706845"/>
          </a:xfrm>
          <a:solidFill>
            <a:srgbClr val="FF9966"/>
          </a:solidFill>
        </p:grpSpPr>
        <p:sp>
          <p:nvSpPr>
            <p:cNvPr id="279" name="Parallelogram 278"/>
            <p:cNvSpPr/>
            <p:nvPr/>
          </p:nvSpPr>
          <p:spPr>
            <a:xfrm>
              <a:off x="3045191" y="6440089"/>
              <a:ext cx="1036320" cy="705848"/>
            </a:xfrm>
            <a:prstGeom prst="parallelogram">
              <a:avLst>
                <a:gd name="adj" fmla="val 12253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/>
            </a:p>
          </p:txBody>
        </p:sp>
        <p:sp>
          <p:nvSpPr>
            <p:cNvPr id="280" name="Parallelogram 279"/>
            <p:cNvSpPr/>
            <p:nvPr/>
          </p:nvSpPr>
          <p:spPr>
            <a:xfrm>
              <a:off x="3340352" y="6441083"/>
              <a:ext cx="1036316" cy="705851"/>
            </a:xfrm>
            <a:prstGeom prst="parallelogram">
              <a:avLst>
                <a:gd name="adj" fmla="val 12253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/>
            </a:p>
          </p:txBody>
        </p:sp>
      </p:grpSp>
      <p:sp>
        <p:nvSpPr>
          <p:cNvPr id="88161" name="Rectangle 280"/>
          <p:cNvSpPr>
            <a:spLocks noChangeArrowheads="1"/>
          </p:cNvSpPr>
          <p:nvPr/>
        </p:nvSpPr>
        <p:spPr bwMode="auto">
          <a:xfrm>
            <a:off x="6084888" y="5751513"/>
            <a:ext cx="639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Metal6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62" name="Rectangle 281"/>
          <p:cNvSpPr>
            <a:spLocks noChangeArrowheads="1"/>
          </p:cNvSpPr>
          <p:nvPr/>
        </p:nvSpPr>
        <p:spPr bwMode="auto">
          <a:xfrm>
            <a:off x="6092825" y="5616575"/>
            <a:ext cx="487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Via6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63" name="Rectangle 282"/>
          <p:cNvSpPr>
            <a:spLocks noChangeArrowheads="1"/>
          </p:cNvSpPr>
          <p:nvPr/>
        </p:nvSpPr>
        <p:spPr bwMode="auto">
          <a:xfrm>
            <a:off x="6084888" y="5483225"/>
            <a:ext cx="639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Metal7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64" name="Rectangle 283"/>
          <p:cNvSpPr>
            <a:spLocks noChangeArrowheads="1"/>
          </p:cNvSpPr>
          <p:nvPr/>
        </p:nvSpPr>
        <p:spPr bwMode="auto">
          <a:xfrm>
            <a:off x="6092825" y="5346700"/>
            <a:ext cx="487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Via7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65" name="Rectangle 284"/>
          <p:cNvSpPr>
            <a:spLocks noChangeArrowheads="1"/>
          </p:cNvSpPr>
          <p:nvPr/>
        </p:nvSpPr>
        <p:spPr bwMode="auto">
          <a:xfrm>
            <a:off x="6084888" y="5211763"/>
            <a:ext cx="6397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latinLnBrk="1" hangingPunct="1"/>
            <a:r>
              <a:rPr lang="en-US" altLang="ko-KR" sz="1200">
                <a:ea typeface="Gulim" pitchFamily="34" charset="-127"/>
                <a:cs typeface="Arial" panose="020B0604020202020204" pitchFamily="34" charset="0"/>
              </a:rPr>
              <a:t>Metal8</a:t>
            </a:r>
            <a:endParaRPr lang="ko-KR" altLang="en-US" sz="1200">
              <a:latin typeface="맑은 고딕" panose="020B0503020000020004" pitchFamily="34" charset="-127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88166" name="Line 56"/>
          <p:cNvSpPr>
            <a:spLocks noChangeShapeType="1"/>
          </p:cNvSpPr>
          <p:nvPr/>
        </p:nvSpPr>
        <p:spPr bwMode="auto">
          <a:xfrm flipV="1">
            <a:off x="6734175" y="5835650"/>
            <a:ext cx="339725" cy="28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67" name="Line 56"/>
          <p:cNvSpPr>
            <a:spLocks noChangeShapeType="1"/>
          </p:cNvSpPr>
          <p:nvPr/>
        </p:nvSpPr>
        <p:spPr bwMode="auto">
          <a:xfrm flipV="1">
            <a:off x="6581775" y="5681663"/>
            <a:ext cx="669925" cy="63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68" name="Line 56"/>
          <p:cNvSpPr>
            <a:spLocks noChangeShapeType="1"/>
          </p:cNvSpPr>
          <p:nvPr/>
        </p:nvSpPr>
        <p:spPr bwMode="auto">
          <a:xfrm flipV="1">
            <a:off x="6715125" y="5600700"/>
            <a:ext cx="280988" cy="22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69" name="Line 56"/>
          <p:cNvSpPr>
            <a:spLocks noChangeShapeType="1"/>
          </p:cNvSpPr>
          <p:nvPr/>
        </p:nvSpPr>
        <p:spPr bwMode="auto">
          <a:xfrm>
            <a:off x="6600825" y="5489575"/>
            <a:ext cx="644525" cy="33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70" name="Line 56"/>
          <p:cNvSpPr>
            <a:spLocks noChangeShapeType="1"/>
          </p:cNvSpPr>
          <p:nvPr/>
        </p:nvSpPr>
        <p:spPr bwMode="auto">
          <a:xfrm>
            <a:off x="6734175" y="5357813"/>
            <a:ext cx="584200" cy="47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71" name="Text Box 59"/>
          <p:cNvSpPr txBox="1">
            <a:spLocks noChangeArrowheads="1"/>
          </p:cNvSpPr>
          <p:nvPr/>
        </p:nvSpPr>
        <p:spPr bwMode="auto">
          <a:xfrm>
            <a:off x="6430963" y="6165850"/>
            <a:ext cx="2274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600" b="1">
                <a:ea typeface="Gulim" pitchFamily="34" charset="-127"/>
                <a:cs typeface="Arial" panose="020B0604020202020204" pitchFamily="34" charset="0"/>
              </a:rPr>
              <a:t>M6-to-M8 connection </a:t>
            </a:r>
          </a:p>
        </p:txBody>
      </p:sp>
      <p:sp>
        <p:nvSpPr>
          <p:cNvPr id="295" name="Oval 294"/>
          <p:cNvSpPr/>
          <p:nvPr/>
        </p:nvSpPr>
        <p:spPr>
          <a:xfrm>
            <a:off x="4062413" y="3700463"/>
            <a:ext cx="484187" cy="484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8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88173" name="Line 60"/>
          <p:cNvSpPr>
            <a:spLocks noChangeShapeType="1"/>
          </p:cNvSpPr>
          <p:nvPr/>
        </p:nvSpPr>
        <p:spPr bwMode="auto">
          <a:xfrm>
            <a:off x="4421188" y="4184650"/>
            <a:ext cx="333375" cy="820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" name="Oval 296"/>
          <p:cNvSpPr/>
          <p:nvPr/>
        </p:nvSpPr>
        <p:spPr>
          <a:xfrm>
            <a:off x="6688138" y="3700463"/>
            <a:ext cx="725487" cy="725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latinLnBrk="1" hangingPunct="1">
              <a:defRPr/>
            </a:pPr>
            <a:endParaRPr lang="ko-KR" altLang="en-US" sz="1800">
              <a:solidFill>
                <a:srgbClr val="FFFFFF"/>
              </a:solidFill>
              <a:latin typeface="맑은 고딕" pitchFamily="34" charset="-127"/>
              <a:ea typeface="맑은 고딕" pitchFamily="34" charset="-127"/>
            </a:endParaRPr>
          </a:p>
        </p:txBody>
      </p:sp>
      <p:sp>
        <p:nvSpPr>
          <p:cNvPr id="88175" name="Line 60"/>
          <p:cNvSpPr>
            <a:spLocks noChangeShapeType="1"/>
          </p:cNvSpPr>
          <p:nvPr/>
        </p:nvSpPr>
        <p:spPr bwMode="auto">
          <a:xfrm>
            <a:off x="7188200" y="4405313"/>
            <a:ext cx="174625" cy="585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76" name="Text Box 61"/>
          <p:cNvSpPr txBox="1">
            <a:spLocks noChangeArrowheads="1"/>
          </p:cNvSpPr>
          <p:nvPr/>
        </p:nvSpPr>
        <p:spPr bwMode="auto">
          <a:xfrm>
            <a:off x="5883275" y="3116263"/>
            <a:ext cx="9667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4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 Metal7</a:t>
            </a:r>
            <a:br>
              <a:rPr lang="en-US" altLang="ko-KR" sz="1400">
                <a:ea typeface="Gulim" pitchFamily="34" charset="-127"/>
                <a:cs typeface="Arial" panose="020B0604020202020204" pitchFamily="34" charset="0"/>
              </a:rPr>
            </a:b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mesh</a:t>
            </a:r>
          </a:p>
        </p:txBody>
      </p:sp>
      <p:sp>
        <p:nvSpPr>
          <p:cNvPr id="88177" name="Text Box 61"/>
          <p:cNvSpPr txBox="1">
            <a:spLocks noChangeArrowheads="1"/>
          </p:cNvSpPr>
          <p:nvPr/>
        </p:nvSpPr>
        <p:spPr bwMode="auto">
          <a:xfrm>
            <a:off x="6880225" y="2006600"/>
            <a:ext cx="1501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1" hangingPunct="1"/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4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ko-KR" sz="1400">
                <a:ea typeface="Gulim" pitchFamily="34" charset="-127"/>
                <a:cs typeface="Arial" panose="020B0604020202020204" pitchFamily="34" charset="0"/>
              </a:rPr>
              <a:t> Metal8 mesh</a:t>
            </a:r>
          </a:p>
        </p:txBody>
      </p:sp>
      <p:sp>
        <p:nvSpPr>
          <p:cNvPr id="88178" name="Line 58"/>
          <p:cNvSpPr>
            <a:spLocks noChangeShapeType="1"/>
          </p:cNvSpPr>
          <p:nvPr/>
        </p:nvSpPr>
        <p:spPr bwMode="auto">
          <a:xfrm flipH="1">
            <a:off x="7188200" y="2286000"/>
            <a:ext cx="144463" cy="15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79" name="Line 58"/>
          <p:cNvSpPr>
            <a:spLocks noChangeShapeType="1"/>
          </p:cNvSpPr>
          <p:nvPr/>
        </p:nvSpPr>
        <p:spPr bwMode="auto">
          <a:xfrm>
            <a:off x="7775575" y="2286000"/>
            <a:ext cx="144463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0" name="Line 58"/>
          <p:cNvSpPr>
            <a:spLocks noChangeShapeType="1"/>
          </p:cNvSpPr>
          <p:nvPr/>
        </p:nvSpPr>
        <p:spPr bwMode="auto">
          <a:xfrm>
            <a:off x="6519863" y="3586163"/>
            <a:ext cx="1412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1" name="Line 58"/>
          <p:cNvSpPr>
            <a:spLocks noChangeShapeType="1"/>
          </p:cNvSpPr>
          <p:nvPr/>
        </p:nvSpPr>
        <p:spPr bwMode="auto">
          <a:xfrm flipV="1">
            <a:off x="6526213" y="2835275"/>
            <a:ext cx="1730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2" name="Line 165"/>
          <p:cNvSpPr>
            <a:spLocks noChangeShapeType="1"/>
          </p:cNvSpPr>
          <p:nvPr/>
        </p:nvSpPr>
        <p:spPr bwMode="auto">
          <a:xfrm flipH="1">
            <a:off x="1171575" y="3521075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3" name="Line 166"/>
          <p:cNvSpPr>
            <a:spLocks noChangeShapeType="1"/>
          </p:cNvSpPr>
          <p:nvPr/>
        </p:nvSpPr>
        <p:spPr bwMode="auto">
          <a:xfrm>
            <a:off x="1933575" y="3521075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4" name="Line 167"/>
          <p:cNvSpPr>
            <a:spLocks noChangeShapeType="1"/>
          </p:cNvSpPr>
          <p:nvPr/>
        </p:nvSpPr>
        <p:spPr bwMode="auto">
          <a:xfrm flipH="1">
            <a:off x="4171950" y="3321050"/>
            <a:ext cx="39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5" name="Line 168"/>
          <p:cNvSpPr>
            <a:spLocks noChangeShapeType="1"/>
          </p:cNvSpPr>
          <p:nvPr/>
        </p:nvSpPr>
        <p:spPr bwMode="auto">
          <a:xfrm>
            <a:off x="4933950" y="3302000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6" name="Line 169"/>
          <p:cNvSpPr>
            <a:spLocks noChangeShapeType="1"/>
          </p:cNvSpPr>
          <p:nvPr/>
        </p:nvSpPr>
        <p:spPr bwMode="auto">
          <a:xfrm flipV="1">
            <a:off x="4730750" y="27305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7" name="Line 170"/>
          <p:cNvSpPr>
            <a:spLocks noChangeShapeType="1"/>
          </p:cNvSpPr>
          <p:nvPr/>
        </p:nvSpPr>
        <p:spPr bwMode="auto">
          <a:xfrm>
            <a:off x="4733925" y="3429000"/>
            <a:ext cx="0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8" name="Line 171"/>
          <p:cNvSpPr>
            <a:spLocks noChangeShapeType="1"/>
          </p:cNvSpPr>
          <p:nvPr/>
        </p:nvSpPr>
        <p:spPr bwMode="auto">
          <a:xfrm flipV="1">
            <a:off x="7566025" y="2987675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89" name="Line 172"/>
          <p:cNvSpPr>
            <a:spLocks noChangeShapeType="1"/>
          </p:cNvSpPr>
          <p:nvPr/>
        </p:nvSpPr>
        <p:spPr bwMode="auto">
          <a:xfrm>
            <a:off x="7566025" y="3635375"/>
            <a:ext cx="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90" name="Line 173"/>
          <p:cNvSpPr>
            <a:spLocks noChangeShapeType="1"/>
          </p:cNvSpPr>
          <p:nvPr/>
        </p:nvSpPr>
        <p:spPr bwMode="auto">
          <a:xfrm flipH="1">
            <a:off x="6804025" y="3463925"/>
            <a:ext cx="55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91" name="Line 174"/>
          <p:cNvSpPr>
            <a:spLocks noChangeShapeType="1"/>
          </p:cNvSpPr>
          <p:nvPr/>
        </p:nvSpPr>
        <p:spPr bwMode="auto">
          <a:xfrm>
            <a:off x="7680325" y="3463925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" name="Text Box 403"/>
          <p:cNvSpPr txBox="1">
            <a:spLocks noChangeArrowheads="1"/>
          </p:cNvSpPr>
          <p:nvPr/>
        </p:nvSpPr>
        <p:spPr bwMode="auto">
          <a:xfrm rot="-5400000">
            <a:off x="8237048" y="5525241"/>
            <a:ext cx="1256691" cy="2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de-DE" altLang="de-DE" sz="800" dirty="0">
                <a:solidFill>
                  <a:srgbClr val="C0C0C0"/>
                </a:solidFill>
              </a:rPr>
              <a:t>© </a:t>
            </a:r>
            <a:r>
              <a:rPr lang="de-DE" altLang="de-DE" sz="800" dirty="0" smtClean="0">
                <a:solidFill>
                  <a:srgbClr val="C0C0C0"/>
                </a:solidFill>
              </a:rPr>
              <a:t>2022 </a:t>
            </a:r>
            <a:r>
              <a:rPr lang="de-DE" altLang="de-DE" sz="800" dirty="0">
                <a:solidFill>
                  <a:srgbClr val="C0C0C0"/>
                </a:solidFill>
              </a:rPr>
              <a:t>Springer Verlag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09B1BA-ED28-45DF-83ED-F02E0B317C12}" type="slidenum">
              <a:rPr lang="en-US" altLang="de-DE" sz="1000">
                <a:solidFill>
                  <a:srgbClr val="C0C0C0"/>
                </a:solidFill>
              </a:rPr>
              <a:pPr/>
              <a:t>86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Summary of Chapter 3 – Objectives and Terminology </a:t>
            </a: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015287" cy="5256212"/>
          </a:xfrm>
          <a:noFill/>
        </p:spPr>
        <p:txBody>
          <a:bodyPr/>
          <a:lstStyle/>
          <a:p>
            <a:pPr marL="323850" indent="-32385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Traditional floorplanning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Assumes area estimates for top-level circuit modules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Determines shapes and locations of circuit modules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Minimizes chip area and length of global interconnect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Additional aspects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Assigning/placing I/O pads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Defining channels between blocks for routing and buffering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Design of power and ground networks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Estimation and optimization of chip timing and routing congestion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Fixed-outline floorplanning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Chip size is fixed, focus on interconnect optimization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Can be applied to individual chip partitions (hierarchically)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Structure and types of floorplans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Slicing versus non-slicing, the wheels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Hierarchical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Packed </a:t>
            </a:r>
          </a:p>
          <a:p>
            <a:pPr marL="588963" lvl="1" indent="-304800" defTabSz="849313">
              <a:spcBef>
                <a:spcPct val="1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Zero-deadspace </a:t>
            </a:r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4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4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4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4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85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AEC89-0C51-4730-95C5-F95C9FB87A71}" type="slidenum">
              <a:rPr lang="en-US" altLang="de-DE" sz="1000">
                <a:solidFill>
                  <a:srgbClr val="C0C0C0"/>
                </a:solidFill>
              </a:rPr>
              <a:pPr/>
              <a:t>87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Summary of Chapter 3 – Data Structures for Floorplanning </a:t>
            </a:r>
          </a:p>
        </p:txBody>
      </p:sp>
      <p:sp>
        <p:nvSpPr>
          <p:cNvPr id="659564" name="Rectangle 108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015287" cy="5256212"/>
          </a:xfrm>
          <a:noFill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Slicing trees and Polish expressions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Evaluating a floorplan represented by a Polish expression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Horizontal and vertical constraint graphs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data structure to capture (non-slicing) floorplans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Longest paths determine floorplan dimensions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Sequence pair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An array-based data structure that captures the information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contained in H+V constraint graphs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Makes constraint graphs unnecessary in practice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Floorplan sizing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Shape-function arithmetic </a:t>
            </a:r>
          </a:p>
          <a:p>
            <a:pPr marL="588963" lvl="1" indent="-304800" defTabSz="849313">
              <a:spcBef>
                <a:spcPct val="20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An algorithm for slicing floorplans </a:t>
            </a:r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9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9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9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9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9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9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9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95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95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595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95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595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4E2890-E3CE-416C-9D5A-F6A8FEDFA5FE}" type="slidenum">
              <a:rPr lang="en-US" altLang="de-DE" sz="1000">
                <a:solidFill>
                  <a:srgbClr val="C0C0C0"/>
                </a:solidFill>
              </a:rPr>
              <a:pPr/>
              <a:t>88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Summary of Chapter 3 – Algorithms for Floorplanning 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535987" cy="5256212"/>
          </a:xfrm>
          <a:noFill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Cluster growth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Simple, fast and intuitive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Not competitive in practice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Simulated annealing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Stochastic optimization with hill-climbing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Many details required for high-quality implementation (e.g., temperature schedule)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Difficult to debug, fairly slow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Competitive in practice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Pin assignment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Peripheral I/Os versus area-array I/Os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Given "ideal locations", project them onto perimeter and shift around,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while preserving initial ordering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Power and ground routing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Planar routing in channels between blocks 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Can form rings around blocks to increase current supplied and to improve reliability</a:t>
            </a:r>
          </a:p>
          <a:p>
            <a:pPr marL="588963" lvl="1" indent="-304800" defTabSz="849313">
              <a:spcBef>
                <a:spcPct val="15000"/>
              </a:spcBef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Mesh routing </a:t>
            </a:r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4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4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4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4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4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46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9175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C5453-82EF-462B-826F-A74AE481BF06}" type="slidenum">
              <a:rPr lang="en-US" altLang="de-DE" sz="1000">
                <a:solidFill>
                  <a:srgbClr val="C0C0C0"/>
                </a:solidFill>
              </a:rPr>
              <a:pPr/>
              <a:t>9</a:t>
            </a:fld>
            <a:endParaRPr lang="en-US" altLang="de-DE" sz="1000">
              <a:solidFill>
                <a:srgbClr val="C0C0C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3.3	Terminology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rectangular dissection</a:t>
            </a:r>
            <a:r>
              <a:rPr lang="en-US" altLang="zh-CN" smtClean="0">
                <a:ea typeface="宋体" panose="02010600030101010101" pitchFamily="2" charset="-122"/>
              </a:rPr>
              <a:t> is a division of the chip area into a set of </a:t>
            </a:r>
            <a:r>
              <a:rPr lang="en-US" altLang="zh-CN" i="1" smtClean="0">
                <a:ea typeface="宋体" panose="02010600030101010101" pitchFamily="2" charset="-122"/>
              </a:rPr>
              <a:t>blocks</a:t>
            </a:r>
            <a:r>
              <a:rPr lang="en-US" altLang="zh-CN" smtClean="0">
                <a:ea typeface="宋体" panose="02010600030101010101" pitchFamily="2" charset="-122"/>
              </a:rPr>
              <a:t> </a:t>
            </a:r>
            <a:br>
              <a:rPr lang="en-US" altLang="zh-CN" smtClean="0">
                <a:ea typeface="宋体" panose="02010600030101010101" pitchFamily="2" charset="-122"/>
              </a:rPr>
            </a:br>
            <a:r>
              <a:rPr lang="en-US" altLang="zh-CN" smtClean="0">
                <a:ea typeface="宋体" panose="02010600030101010101" pitchFamily="2" charset="-122"/>
              </a:rPr>
              <a:t>or non-overlapping rectangles.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slicing floorplan</a:t>
            </a:r>
            <a:r>
              <a:rPr lang="en-US" altLang="zh-CN" smtClean="0">
                <a:ea typeface="宋体" panose="02010600030101010101" pitchFamily="2" charset="-122"/>
              </a:rPr>
              <a:t> is a rectangular dissection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Obtained by repeatedly dividing each rectangle, starting with the entire chip area, into two smaller rectangles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Horizontal or vertical cut line.</a:t>
            </a:r>
            <a:br>
              <a:rPr lang="en-US" altLang="zh-CN" smtClean="0">
                <a:ea typeface="宋体" panose="02010600030101010101" pitchFamily="2" charset="-122"/>
              </a:rPr>
            </a:br>
            <a:endParaRPr lang="en-US" altLang="zh-CN" smtClean="0">
              <a:ea typeface="宋体" panose="02010600030101010101" pitchFamily="2" charset="-122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A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slicing tree</a:t>
            </a:r>
            <a:r>
              <a:rPr lang="en-US" altLang="zh-CN" smtClean="0">
                <a:ea typeface="宋体" panose="02010600030101010101" pitchFamily="2" charset="-122"/>
              </a:rPr>
              <a:t> or </a:t>
            </a:r>
            <a:r>
              <a:rPr lang="en-US" altLang="zh-CN" smtClean="0">
                <a:solidFill>
                  <a:srgbClr val="CC0000"/>
                </a:solidFill>
                <a:ea typeface="宋体" panose="02010600030101010101" pitchFamily="2" charset="-122"/>
              </a:rPr>
              <a:t>slicing floorplan tree</a:t>
            </a:r>
            <a:r>
              <a:rPr lang="en-US" altLang="zh-CN" smtClean="0">
                <a:ea typeface="宋体" panose="02010600030101010101" pitchFamily="2" charset="-122"/>
              </a:rPr>
              <a:t> is a binary tree with </a:t>
            </a:r>
            <a:r>
              <a:rPr lang="en-US" altLang="zh-CN" i="1" smtClean="0">
                <a:ea typeface="宋体" panose="02010600030101010101" pitchFamily="2" charset="-122"/>
              </a:rPr>
              <a:t>k</a:t>
            </a:r>
            <a:r>
              <a:rPr lang="en-US" altLang="zh-CN" smtClean="0">
                <a:ea typeface="宋体" panose="02010600030101010101" pitchFamily="2" charset="-122"/>
              </a:rPr>
              <a:t> leaves and </a:t>
            </a:r>
            <a:r>
              <a:rPr lang="en-US" altLang="zh-CN" i="1" smtClean="0">
                <a:ea typeface="宋体" panose="02010600030101010101" pitchFamily="2" charset="-122"/>
              </a:rPr>
              <a:t>k</a:t>
            </a:r>
            <a:r>
              <a:rPr lang="en-US" altLang="zh-CN" smtClean="0">
                <a:ea typeface="宋体" panose="02010600030101010101" pitchFamily="2" charset="-122"/>
              </a:rPr>
              <a:t> – 1 internal nodes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Each leaf represents a block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 smtClean="0">
                <a:ea typeface="宋体" panose="02010600030101010101" pitchFamily="2" charset="-122"/>
              </a:rPr>
              <a:t>Each internal node represents a horizontal or vertical cut line.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ECFF"/>
              </a:solidFill>
            </a14:hiddenFill>
          </a:ext>
          <a:ext uri="{91240B29-F687-4F45-9708-019B960494DF}">
            <a14:hiddenLine xmlns:a14="http://schemas.microsoft.com/office/drawing/2010/main"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6403</Words>
  <Application>Microsoft Office PowerPoint</Application>
  <PresentationFormat>Bildschirmpräsentation (4:3)</PresentationFormat>
  <Paragraphs>1777</Paragraphs>
  <Slides>88</Slides>
  <Notes>73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88</vt:i4>
      </vt:variant>
    </vt:vector>
  </HeadingPairs>
  <TitlesOfParts>
    <vt:vector size="106" baseType="lpstr">
      <vt:lpstr>맑은 고딕</vt:lpstr>
      <vt:lpstr>ＭＳ Ｐゴシック</vt:lpstr>
      <vt:lpstr>宋体</vt:lpstr>
      <vt:lpstr>Arial</vt:lpstr>
      <vt:lpstr>Cambria Math</vt:lpstr>
      <vt:lpstr>Dotum</vt:lpstr>
      <vt:lpstr>Gulim</vt:lpstr>
      <vt:lpstr>Gulim</vt:lpstr>
      <vt:lpstr>MS Mincho</vt:lpstr>
      <vt:lpstr>新細明體</vt:lpstr>
      <vt:lpstr>Symbol</vt:lpstr>
      <vt:lpstr>Times</vt:lpstr>
      <vt:lpstr>Times New Roman</vt:lpstr>
      <vt:lpstr>Wingdings</vt:lpstr>
      <vt:lpstr>Präsentation Springer</vt:lpstr>
      <vt:lpstr>Photo Editor-Foto</vt:lpstr>
      <vt:lpstr>Equation</vt:lpstr>
      <vt:lpstr>Dokument</vt:lpstr>
      <vt:lpstr>PowerPoint-Präsentation</vt:lpstr>
      <vt:lpstr>Chapter 3 – Chip Planning</vt:lpstr>
      <vt:lpstr>3.1 Introduction</vt:lpstr>
      <vt:lpstr>3.1 Introduction</vt:lpstr>
      <vt:lpstr>3.1 Introduction</vt:lpstr>
      <vt:lpstr>3.1 Introduction</vt:lpstr>
      <vt:lpstr>3.1 Introduction</vt:lpstr>
      <vt:lpstr>3.2 Optimization Goals in Floorplanning</vt:lpstr>
      <vt:lpstr>3.3 Terminology</vt:lpstr>
      <vt:lpstr>3.3 Terminology</vt:lpstr>
      <vt:lpstr>3.3 Terminology</vt:lpstr>
      <vt:lpstr>3.3 Terminology</vt:lpstr>
      <vt:lpstr>3.3 Terminology</vt:lpstr>
      <vt:lpstr>3.3 Terminology</vt:lpstr>
      <vt:lpstr>3.3 Terminology</vt:lpstr>
      <vt:lpstr>3.3 Terminology</vt:lpstr>
      <vt:lpstr>3.4 Floorplan Representations</vt:lpstr>
      <vt:lpstr>3.4.1 Floorplan to a Constraint-Graph Pair</vt:lpstr>
      <vt:lpstr>3.4.1 Floorplan to a Constraint-Graph Pair</vt:lpstr>
      <vt:lpstr>3.4.1 Floorplan to a Constraint-Graph Pair</vt:lpstr>
      <vt:lpstr>3.4.2 Floorplan to a Sequence Pair</vt:lpstr>
      <vt:lpstr>3.4.3 Sequence Pair to a Floorplan</vt:lpstr>
      <vt:lpstr>3.4.3 Sequence Pair to a Floorplan</vt:lpstr>
      <vt:lpstr>3.4.3  Sequence Pair to a Floorplan</vt:lpstr>
      <vt:lpstr>3.4.3  Sequence Pair to a Floorplan</vt:lpstr>
      <vt:lpstr>3.5 Floorplanning Algorithms</vt:lpstr>
      <vt:lpstr>3.5 Floorplanning Algorithms</vt:lpstr>
      <vt:lpstr>3.5.1 Floorplan Sizing</vt:lpstr>
      <vt:lpstr>3.5.1 Floorplan Sizing</vt:lpstr>
      <vt:lpstr>3.5.1 Floorplan Sizing</vt:lpstr>
      <vt:lpstr>3.5.1 Floorplan Sizing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3.5.1 Floorplan Sizing – Example</vt:lpstr>
      <vt:lpstr>3.5.2 Cluster Growth</vt:lpstr>
      <vt:lpstr>3.5.2 Cluster Growth – Linear Ordering</vt:lpstr>
      <vt:lpstr>3.5.2 Cluster Growth – Linear Ordering</vt:lpstr>
      <vt:lpstr>3.5.2 Cluster Growth – Linear Ordering (Example)</vt:lpstr>
      <vt:lpstr>PowerPoint-Präsentation</vt:lpstr>
      <vt:lpstr>PowerPoint-Präsentation</vt:lpstr>
      <vt:lpstr>PowerPoint-Präsentation</vt:lpstr>
      <vt:lpstr>PowerPoint-Präsentation</vt:lpstr>
      <vt:lpstr>3.5.2 Cluster Growth – Linear Ordering (Example)</vt:lpstr>
      <vt:lpstr>3.5.2 Cluster Growth – Algorithm</vt:lpstr>
      <vt:lpstr>3.5.2 Cluster Growth</vt:lpstr>
      <vt:lpstr>3.5.3 Simulated Annealing</vt:lpstr>
      <vt:lpstr>3.5.3 Simulated Annealing</vt:lpstr>
      <vt:lpstr>3.5.3 Simulated Annealing</vt:lpstr>
      <vt:lpstr>3.5.3 Simulated Annealing</vt:lpstr>
      <vt:lpstr>3.5.3 Simulated Annealing</vt:lpstr>
      <vt:lpstr>3.5.3 Simulated Annealing – Algorithm</vt:lpstr>
      <vt:lpstr>3.5.3 Simulated Annealing – Algorithm</vt:lpstr>
      <vt:lpstr>3.6 Pin Assignment</vt:lpstr>
      <vt:lpstr>3.6 Pin Assignment</vt:lpstr>
      <vt:lpstr>3.6 Pin Assignment – Example</vt:lpstr>
      <vt:lpstr>3.6 Pin Assignment – Example</vt:lpstr>
      <vt:lpstr>3.6 Pin Assignment – Example</vt:lpstr>
      <vt:lpstr>3.6 Pin Assignment – Example</vt:lpstr>
      <vt:lpstr>3.6 Pin Assignment – Example</vt:lpstr>
      <vt:lpstr>3.6 Pin Assignment – Example</vt:lpstr>
      <vt:lpstr>3.6 Pin Assignment – Example</vt:lpstr>
      <vt:lpstr>3.6 Pin Assignment – Example</vt:lpstr>
      <vt:lpstr>3.6 Pin Assignment</vt:lpstr>
      <vt:lpstr>3.6 Pin Assignment</vt:lpstr>
      <vt:lpstr>3.7 Power and Ground Routing</vt:lpstr>
      <vt:lpstr>3.7 Power and Ground Routing</vt:lpstr>
      <vt:lpstr>3.7 Power and Ground Routing</vt:lpstr>
      <vt:lpstr>3.7 Power and Ground Routing</vt:lpstr>
      <vt:lpstr>3.7 Power and Ground Routing</vt:lpstr>
      <vt:lpstr>3.7 Power and Ground Routing</vt:lpstr>
      <vt:lpstr>3.7 Power and Ground Routing</vt:lpstr>
      <vt:lpstr>3.7 Power and Ground Routing</vt:lpstr>
      <vt:lpstr>Summary of Chapter 3 – Objectives and Terminology </vt:lpstr>
      <vt:lpstr>Summary of Chapter 3 – Data Structures for Floorplanning </vt:lpstr>
      <vt:lpstr>Summary of Chapter 3 – Algorithms for Floorplanning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VLSI Physical Design, Springer Verlag</dc:title>
  <dc:subject>Chapter 3 -- Chip Planning</dc:subject>
  <dc:creator/>
  <dc:description>Some Images (c) 2011 Springer Verlag</dc:description>
  <cp:lastModifiedBy/>
  <cp:revision>157</cp:revision>
  <dcterms:created xsi:type="dcterms:W3CDTF">2006-01-19T09:34:56Z</dcterms:created>
  <dcterms:modified xsi:type="dcterms:W3CDTF">2022-08-02T13:11:55Z</dcterms:modified>
</cp:coreProperties>
</file>