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1" r:id="rId1"/>
  </p:sldMasterIdLst>
  <p:notesMasterIdLst>
    <p:notesMasterId r:id="rId103"/>
  </p:notesMasterIdLst>
  <p:handoutMasterIdLst>
    <p:handoutMasterId r:id="rId104"/>
  </p:handoutMasterIdLst>
  <p:sldIdLst>
    <p:sldId id="684" r:id="rId2"/>
    <p:sldId id="649" r:id="rId3"/>
    <p:sldId id="306" r:id="rId4"/>
    <p:sldId id="556" r:id="rId5"/>
    <p:sldId id="685" r:id="rId6"/>
    <p:sldId id="651" r:id="rId7"/>
    <p:sldId id="675" r:id="rId8"/>
    <p:sldId id="676" r:id="rId9"/>
    <p:sldId id="560" r:id="rId10"/>
    <p:sldId id="561" r:id="rId11"/>
    <p:sldId id="562" r:id="rId12"/>
    <p:sldId id="563" r:id="rId13"/>
    <p:sldId id="686" r:id="rId14"/>
    <p:sldId id="564" r:id="rId15"/>
    <p:sldId id="565" r:id="rId16"/>
    <p:sldId id="566" r:id="rId17"/>
    <p:sldId id="567" r:id="rId18"/>
    <p:sldId id="569" r:id="rId19"/>
    <p:sldId id="575" r:id="rId20"/>
    <p:sldId id="570" r:id="rId21"/>
    <p:sldId id="572" r:id="rId22"/>
    <p:sldId id="573" r:id="rId23"/>
    <p:sldId id="574" r:id="rId24"/>
    <p:sldId id="687" r:id="rId25"/>
    <p:sldId id="653" r:id="rId26"/>
    <p:sldId id="654" r:id="rId27"/>
    <p:sldId id="655" r:id="rId28"/>
    <p:sldId id="656" r:id="rId29"/>
    <p:sldId id="652" r:id="rId30"/>
    <p:sldId id="587" r:id="rId31"/>
    <p:sldId id="590" r:id="rId32"/>
    <p:sldId id="588" r:id="rId33"/>
    <p:sldId id="589" r:id="rId34"/>
    <p:sldId id="591" r:id="rId35"/>
    <p:sldId id="657" r:id="rId36"/>
    <p:sldId id="597" r:id="rId37"/>
    <p:sldId id="688" r:id="rId38"/>
    <p:sldId id="596" r:id="rId39"/>
    <p:sldId id="658" r:id="rId40"/>
    <p:sldId id="598" r:id="rId41"/>
    <p:sldId id="602" r:id="rId42"/>
    <p:sldId id="603" r:id="rId43"/>
    <p:sldId id="604" r:id="rId44"/>
    <p:sldId id="606" r:id="rId45"/>
    <p:sldId id="607" r:id="rId46"/>
    <p:sldId id="608" r:id="rId47"/>
    <p:sldId id="609" r:id="rId48"/>
    <p:sldId id="610" r:id="rId49"/>
    <p:sldId id="611" r:id="rId50"/>
    <p:sldId id="612" r:id="rId51"/>
    <p:sldId id="613" r:id="rId52"/>
    <p:sldId id="614" r:id="rId53"/>
    <p:sldId id="615" r:id="rId54"/>
    <p:sldId id="616" r:id="rId55"/>
    <p:sldId id="617" r:id="rId56"/>
    <p:sldId id="618" r:id="rId57"/>
    <p:sldId id="619" r:id="rId58"/>
    <p:sldId id="620" r:id="rId59"/>
    <p:sldId id="621" r:id="rId60"/>
    <p:sldId id="622" r:id="rId61"/>
    <p:sldId id="623" r:id="rId62"/>
    <p:sldId id="624" r:id="rId63"/>
    <p:sldId id="625" r:id="rId64"/>
    <p:sldId id="626" r:id="rId65"/>
    <p:sldId id="627" r:id="rId66"/>
    <p:sldId id="628" r:id="rId67"/>
    <p:sldId id="629" r:id="rId68"/>
    <p:sldId id="630" r:id="rId69"/>
    <p:sldId id="631" r:id="rId70"/>
    <p:sldId id="636" r:id="rId71"/>
    <p:sldId id="637" r:id="rId72"/>
    <p:sldId id="638" r:id="rId73"/>
    <p:sldId id="639" r:id="rId74"/>
    <p:sldId id="640" r:id="rId75"/>
    <p:sldId id="641" r:id="rId76"/>
    <p:sldId id="642" r:id="rId77"/>
    <p:sldId id="643" r:id="rId78"/>
    <p:sldId id="644" r:id="rId79"/>
    <p:sldId id="645" r:id="rId80"/>
    <p:sldId id="647" r:id="rId81"/>
    <p:sldId id="660" r:id="rId82"/>
    <p:sldId id="661" r:id="rId83"/>
    <p:sldId id="662" r:id="rId84"/>
    <p:sldId id="663" r:id="rId85"/>
    <p:sldId id="665" r:id="rId86"/>
    <p:sldId id="668" r:id="rId87"/>
    <p:sldId id="666" r:id="rId88"/>
    <p:sldId id="669" r:id="rId89"/>
    <p:sldId id="667" r:id="rId90"/>
    <p:sldId id="664" r:id="rId91"/>
    <p:sldId id="673" r:id="rId92"/>
    <p:sldId id="670" r:id="rId93"/>
    <p:sldId id="671" r:id="rId94"/>
    <p:sldId id="672" r:id="rId95"/>
    <p:sldId id="674" r:id="rId96"/>
    <p:sldId id="679" r:id="rId97"/>
    <p:sldId id="680" r:id="rId98"/>
    <p:sldId id="677" r:id="rId99"/>
    <p:sldId id="681" r:id="rId100"/>
    <p:sldId id="682" r:id="rId101"/>
    <p:sldId id="683" r:id="rId102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5000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5000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5000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5000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50000"/>
      </a:spcBef>
      <a:spcAft>
        <a:spcPct val="0"/>
      </a:spcAft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sz="17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45">
          <p15:clr>
            <a:srgbClr val="A4A3A4"/>
          </p15:clr>
        </p15:guide>
        <p15:guide id="2" pos="52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D1D1"/>
    <a:srgbClr val="FFFFFF"/>
    <a:srgbClr val="DDDDDD"/>
    <a:srgbClr val="EAEAEA"/>
    <a:srgbClr val="CCCCFF"/>
    <a:srgbClr val="969696"/>
    <a:srgbClr val="CC0000"/>
    <a:srgbClr val="EDEDE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160" autoAdjust="0"/>
    <p:restoredTop sz="94651" autoAdjust="0"/>
  </p:normalViewPr>
  <p:slideViewPr>
    <p:cSldViewPr snapToObjects="1">
      <p:cViewPr varScale="1">
        <p:scale>
          <a:sx n="101" d="100"/>
          <a:sy n="101" d="100"/>
        </p:scale>
        <p:origin x="1228" y="72"/>
      </p:cViewPr>
      <p:guideLst>
        <p:guide orient="horz" pos="845"/>
        <p:guide pos="52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07" Type="http://schemas.openxmlformats.org/officeDocument/2006/relationships/theme" Target="theme/theme1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notesMaster" Target="notesMasters/notesMaster1.xml"/><Relationship Id="rId108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viewProps" Target="view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4.wmf"/><Relationship Id="rId1" Type="http://schemas.openxmlformats.org/officeDocument/2006/relationships/image" Target="../media/image13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1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 eaLnBrk="1" hangingPunct="1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6221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 eaLnBrk="1" hangingPunct="1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6221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 eaLnBrk="1" hangingPunct="1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86221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 eaLnBrk="1" hangingPunct="1">
              <a:spcBef>
                <a:spcPct val="0"/>
              </a:spcBef>
              <a:defRPr sz="1300"/>
            </a:lvl1pPr>
          </a:lstStyle>
          <a:p>
            <a:fld id="{962898D9-B04C-4978-8B3C-6F6C357A6F6E}" type="slidenum">
              <a:rPr lang="en-US" altLang="zh-CN"/>
              <a:pPr/>
              <a:t>‹Nr.›</a:t>
            </a:fld>
            <a:endParaRPr lang="en-US" altLang="zh-C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defTabSz="966788" eaLnBrk="1" hangingPunct="1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 defTabSz="966788" eaLnBrk="1" hangingPunct="1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547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024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731838" y="4560888"/>
            <a:ext cx="5851525" cy="4319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zh-CN" noProof="0" smtClean="0"/>
              <a:t>Textmasterformate durch Klicken bearbeiten</a:t>
            </a:r>
          </a:p>
          <a:p>
            <a:pPr lvl="1"/>
            <a:r>
              <a:rPr lang="en-US" altLang="zh-CN" noProof="0" smtClean="0"/>
              <a:t>Zweite Ebene</a:t>
            </a:r>
          </a:p>
          <a:p>
            <a:pPr lvl="2"/>
            <a:r>
              <a:rPr lang="en-US" altLang="zh-CN" noProof="0" smtClean="0"/>
              <a:t>Dritte Ebene</a:t>
            </a:r>
          </a:p>
          <a:p>
            <a:pPr lvl="3"/>
            <a:r>
              <a:rPr lang="en-US" altLang="zh-CN" noProof="0" smtClean="0"/>
              <a:t>Vierte Ebene</a:t>
            </a:r>
          </a:p>
          <a:p>
            <a:pPr lvl="4"/>
            <a:r>
              <a:rPr lang="en-US" altLang="zh-CN" noProof="0" smtClean="0"/>
              <a:t>Fünfte Ebene</a:t>
            </a: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defTabSz="966788" eaLnBrk="1" hangingPunct="1">
              <a:spcBef>
                <a:spcPct val="0"/>
              </a:spcBef>
              <a:defRPr sz="1300">
                <a:latin typeface="Arial" charset="0"/>
              </a:defRPr>
            </a:lvl1pPr>
          </a:lstStyle>
          <a:p>
            <a:pPr>
              <a:defRPr/>
            </a:pPr>
            <a:endParaRPr lang="en-US" altLang="zh-CN"/>
          </a:p>
        </p:txBody>
      </p:sp>
      <p:sp>
        <p:nvSpPr>
          <p:cNvPr id="1024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 defTabSz="966788" eaLnBrk="1" hangingPunct="1">
              <a:spcBef>
                <a:spcPct val="0"/>
              </a:spcBef>
              <a:defRPr sz="1300"/>
            </a:lvl1pPr>
          </a:lstStyle>
          <a:p>
            <a:fld id="{76A7B9F2-540F-4062-AFA0-8CFF4E7412CC}" type="slidenum">
              <a:rPr lang="en-US" altLang="zh-CN"/>
              <a:pPr/>
              <a:t>‹Nr.›</a:t>
            </a:fld>
            <a:endParaRPr lang="en-US" altLang="zh-CN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2E0A172-FDA6-4546-B30D-4E39257F9EAD}" type="slidenum">
              <a:rPr lang="en-US" altLang="zh-CN" sz="1300"/>
              <a:pPr/>
              <a:t>2</a:t>
            </a:fld>
            <a:endParaRPr lang="en-US" altLang="zh-CN" sz="1300"/>
          </a:p>
        </p:txBody>
      </p:sp>
      <p:sp>
        <p:nvSpPr>
          <p:cNvPr id="106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50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55828BD-7B0E-45E9-8B17-5A404FD5123C}" type="slidenum">
              <a:rPr lang="en-US" altLang="zh-CN" sz="1300"/>
              <a:pPr/>
              <a:t>3</a:t>
            </a:fld>
            <a:endParaRPr lang="en-US" altLang="zh-CN" sz="1300"/>
          </a:p>
        </p:txBody>
      </p:sp>
      <p:sp>
        <p:nvSpPr>
          <p:cNvPr id="107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1CA78B4-40A8-4305-8517-377C0C3BCBDD}" type="slidenum">
              <a:rPr lang="en-US" altLang="zh-CN" sz="1300"/>
              <a:pPr/>
              <a:t>29</a:t>
            </a:fld>
            <a:endParaRPr lang="en-US" altLang="zh-CN" sz="1300"/>
          </a:p>
        </p:txBody>
      </p:sp>
      <p:sp>
        <p:nvSpPr>
          <p:cNvPr id="108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919A0B6-70BA-4BFF-B4CE-061897F1282C}" type="slidenum">
              <a:rPr lang="en-US" altLang="zh-CN" sz="1300"/>
              <a:pPr/>
              <a:t>35</a:t>
            </a:fld>
            <a:endParaRPr lang="en-US" altLang="zh-CN" sz="1300"/>
          </a:p>
        </p:txBody>
      </p:sp>
      <p:sp>
        <p:nvSpPr>
          <p:cNvPr id="109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957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34B0E9A-EDA2-4F2E-BEEB-747375405030}" type="slidenum">
              <a:rPr lang="en-US" altLang="zh-CN" sz="1300"/>
              <a:pPr/>
              <a:t>82</a:t>
            </a:fld>
            <a:endParaRPr lang="en-US" altLang="zh-CN" sz="1300"/>
          </a:p>
        </p:txBody>
      </p:sp>
      <p:sp>
        <p:nvSpPr>
          <p:cNvPr id="110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6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678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678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7B2E458-4F6F-4FEE-A8E8-253F358C5902}" type="slidenum">
              <a:rPr lang="en-US" altLang="zh-CN" sz="1300"/>
              <a:pPr/>
              <a:t>91</a:t>
            </a:fld>
            <a:endParaRPr lang="en-US" altLang="zh-CN" sz="1300"/>
          </a:p>
        </p:txBody>
      </p:sp>
      <p:sp>
        <p:nvSpPr>
          <p:cNvPr id="111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1620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zh-CN" smtClean="0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E0D0A4C-98B0-494D-8659-1B6CD9CE4596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89611453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24D4F5F-38BD-4E12-A208-39B46FA20BB3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289659745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011988" y="0"/>
            <a:ext cx="2133600" cy="56753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8013" y="0"/>
            <a:ext cx="6251575" cy="56753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9F09FF7-C0B5-4DB0-A85B-1204EB086246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69212670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EDB64A-7CAD-4EE3-AEE1-0FEB038D53E6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362114266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375467D-8C29-4EEC-9B93-0370F187D506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24593351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8013" y="1293813"/>
            <a:ext cx="4019550" cy="43815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79963" y="1293813"/>
            <a:ext cx="4021137" cy="43815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7259265-47C6-4D0D-8A2B-79EF9C86A1EB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59104172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178594C-9EAF-49D5-AF3A-E142A9DAC5BA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0342085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59548D2-14C4-4AA7-9839-58544E4BE626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323229792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678CE58-8C04-457F-971E-F6C3C577B876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145382773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B5E1E7-2AE8-412E-B3C5-D6BD1596B13E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3431072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>
              <a:sym typeface="Symbol" pitchFamily="18" charset="2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18"/>
          <p:cNvSpPr>
            <a:spLocks noGrp="1" noChangeArrowheads="1"/>
          </p:cNvSpPr>
          <p:nvPr>
            <p:ph type="sldNum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E5AEDA5-CF07-40EE-B18E-B692C14E4774}" type="slidenum">
              <a:rPr lang="en-US" altLang="de-DE"/>
              <a:pPr/>
              <a:t>‹Nr.›</a:t>
            </a:fld>
            <a:endParaRPr lang="en-US" altLang="de-DE"/>
          </a:p>
        </p:txBody>
      </p:sp>
    </p:spTree>
    <p:extLst>
      <p:ext uri="{BB962C8B-B14F-4D97-AF65-F5344CB8AC3E}">
        <p14:creationId xmlns:p14="http://schemas.microsoft.com/office/powerpoint/2010/main" val="21945939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vmlDrawing" Target="../drawings/vmlDrawing1.v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oleObject" Target="../embeddings/oleObject1.bin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ChangeArrowheads="1"/>
          </p:cNvSpPr>
          <p:nvPr/>
        </p:nvSpPr>
        <p:spPr bwMode="auto">
          <a:xfrm>
            <a:off x="0" y="762000"/>
            <a:ext cx="9140825" cy="60960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9877" tIns="44939" rIns="89877" bIns="44939" anchor="ctr"/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endParaRPr lang="de-DE" altLang="de-DE">
              <a:latin typeface="Times" panose="02020603050405020304" pitchFamily="18" charset="0"/>
            </a:endParaRPr>
          </a:p>
        </p:txBody>
      </p:sp>
      <p:sp>
        <p:nvSpPr>
          <p:cNvPr id="208900" name="Rectangle 4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8013" y="1293813"/>
            <a:ext cx="8193087" cy="438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91084" tIns="44939" rIns="89877" bIns="4493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 smtClean="0">
                <a:sym typeface="Symbol" panose="05050102010706020507" pitchFamily="18" charset="2"/>
              </a:rPr>
              <a:t>	Mastertextformat bearbeiten</a:t>
            </a:r>
          </a:p>
          <a:p>
            <a:pPr lvl="1"/>
            <a:r>
              <a:rPr lang="en-US" altLang="de-DE" smtClean="0">
                <a:sym typeface="Symbol" panose="05050102010706020507" pitchFamily="18" charset="2"/>
              </a:rPr>
              <a:t>	Zweite Ebene</a:t>
            </a:r>
          </a:p>
          <a:p>
            <a:pPr lvl="2"/>
            <a:r>
              <a:rPr lang="en-US" altLang="de-DE" smtClean="0">
                <a:sym typeface="Symbol" panose="05050102010706020507" pitchFamily="18" charset="2"/>
              </a:rPr>
              <a:t>	Dritte Ebene</a:t>
            </a:r>
          </a:p>
          <a:p>
            <a:pPr lvl="3"/>
            <a:r>
              <a:rPr lang="en-US" altLang="de-DE" smtClean="0">
                <a:sym typeface="Symbol" panose="05050102010706020507" pitchFamily="18" charset="2"/>
              </a:rPr>
              <a:t>Vierte Ebene</a:t>
            </a:r>
          </a:p>
          <a:p>
            <a:pPr lvl="4"/>
            <a:r>
              <a:rPr lang="en-US" altLang="de-DE" smtClean="0">
                <a:sym typeface="Symbol" panose="05050102010706020507" pitchFamily="18" charset="2"/>
              </a:rPr>
              <a:t>Fünfte Ebene</a:t>
            </a:r>
          </a:p>
        </p:txBody>
      </p:sp>
      <p:sp>
        <p:nvSpPr>
          <p:cNvPr id="1028" name="Rectangle 6"/>
          <p:cNvSpPr>
            <a:spLocks noGrp="1" noChangeArrowheads="1"/>
          </p:cNvSpPr>
          <p:nvPr>
            <p:ph type="title"/>
          </p:nvPr>
        </p:nvSpPr>
        <p:spPr bwMode="auto">
          <a:xfrm>
            <a:off x="841375" y="0"/>
            <a:ext cx="8304213" cy="762000"/>
          </a:xfrm>
          <a:prstGeom prst="rect">
            <a:avLst/>
          </a:prstGeom>
          <a:gradFill rotWithShape="1">
            <a:gsLst>
              <a:gs pos="0">
                <a:srgbClr val="0C325C"/>
              </a:gs>
              <a:gs pos="100000">
                <a:srgbClr val="CC0000">
                  <a:alpha val="67998"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91084" tIns="44939" rIns="89877" bIns="67941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de-DE" smtClean="0"/>
              <a:t>Mastertitelformat bearbeiten</a:t>
            </a:r>
          </a:p>
        </p:txBody>
      </p:sp>
      <p:sp>
        <p:nvSpPr>
          <p:cNvPr id="1029" name="Rectangle 8"/>
          <p:cNvSpPr>
            <a:spLocks noChangeArrowheads="1"/>
          </p:cNvSpPr>
          <p:nvPr/>
        </p:nvSpPr>
        <p:spPr bwMode="auto">
          <a:xfrm>
            <a:off x="730250" y="6478588"/>
            <a:ext cx="8070850" cy="2968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7856" tIns="53928" rIns="107856" bIns="53928"/>
          <a:lstStyle>
            <a:lvl1pPr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795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795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795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795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795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de-DE" sz="1000">
                <a:solidFill>
                  <a:srgbClr val="C0C0C0"/>
                </a:solidFill>
              </a:rPr>
              <a:t>VLSI Physical Design: From Graph Partitioning to Timing Closure         		Chapter 5: Global Routing</a:t>
            </a:r>
          </a:p>
        </p:txBody>
      </p:sp>
      <p:sp>
        <p:nvSpPr>
          <p:cNvPr id="208914" name="Rectangle 1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910513" y="6473825"/>
            <a:ext cx="1081087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01882" tIns="50941" rIns="101882" bIns="50941" numCol="1" anchor="t" anchorCtr="0" compatLnSpc="1">
            <a:prstTxWarp prst="textNoShape">
              <a:avLst/>
            </a:prstTxWarp>
          </a:bodyPr>
          <a:lstStyle>
            <a:lvl1pPr algn="r" defTabSz="1019175">
              <a:spcBef>
                <a:spcPct val="0"/>
              </a:spcBef>
              <a:defRPr sz="1000">
                <a:solidFill>
                  <a:srgbClr val="C0C0C0"/>
                </a:solidFill>
              </a:defRPr>
            </a:lvl1pPr>
          </a:lstStyle>
          <a:p>
            <a:fld id="{5436F202-B794-4381-9DC5-56FC7C6126D7}" type="slidenum">
              <a:rPr lang="en-US" altLang="de-DE"/>
              <a:pPr/>
              <a:t>‹Nr.›</a:t>
            </a:fld>
            <a:endParaRPr lang="en-US" altLang="de-DE"/>
          </a:p>
        </p:txBody>
      </p:sp>
      <p:graphicFrame>
        <p:nvGraphicFramePr>
          <p:cNvPr id="1031" name="Object 19"/>
          <p:cNvGraphicFramePr>
            <a:graphicFrameLocks noChangeAspect="1"/>
          </p:cNvGraphicFramePr>
          <p:nvPr userDrawn="1"/>
        </p:nvGraphicFramePr>
        <p:xfrm>
          <a:off x="0" y="0"/>
          <a:ext cx="841375" cy="7556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37" name="Photo Editor-Foto" r:id="rId14" imgW="933580" imgH="971686" progId="MSPhotoEd.3">
                  <p:embed/>
                </p:oleObj>
              </mc:Choice>
              <mc:Fallback>
                <p:oleObj name="Photo Editor-Foto" r:id="rId14" imgW="933580" imgH="971686" progId="MSPhotoEd.3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0" y="0"/>
                        <a:ext cx="841375" cy="7556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 algn="ctr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8916" name="Text Box 20"/>
          <p:cNvSpPr txBox="1">
            <a:spLocks noChangeArrowheads="1"/>
          </p:cNvSpPr>
          <p:nvPr userDrawn="1"/>
        </p:nvSpPr>
        <p:spPr bwMode="auto">
          <a:xfrm rot="16200000">
            <a:off x="8701088" y="939800"/>
            <a:ext cx="368300" cy="14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1pPr>
            <a:lvl2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2pPr>
            <a:lvl3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3pPr>
            <a:lvl4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4pPr>
            <a:lvl5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5pPr>
            <a:lvl6pPr defTabSz="8715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defTabSz="8715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defTabSz="8715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defTabSz="8715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de-DE" sz="400" smtClean="0">
                <a:solidFill>
                  <a:srgbClr val="EDEDED"/>
                </a:solidFill>
              </a:rPr>
              <a:t>© KLMH</a:t>
            </a:r>
            <a:endParaRPr lang="en-US" altLang="zh-CN" smtClean="0">
              <a:solidFill>
                <a:srgbClr val="EDEDED"/>
              </a:solidFill>
              <a:ea typeface="宋体" charset="-122"/>
            </a:endParaRPr>
          </a:p>
        </p:txBody>
      </p:sp>
      <p:sp>
        <p:nvSpPr>
          <p:cNvPr id="208918" name="Text Box 22"/>
          <p:cNvSpPr txBox="1">
            <a:spLocks noChangeArrowheads="1"/>
          </p:cNvSpPr>
          <p:nvPr userDrawn="1"/>
        </p:nvSpPr>
        <p:spPr bwMode="auto">
          <a:xfrm rot="16200000">
            <a:off x="8874919" y="6553994"/>
            <a:ext cx="325438" cy="14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1pPr>
            <a:lvl2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2pPr>
            <a:lvl3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3pPr>
            <a:lvl4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4pPr>
            <a:lvl5pPr defTabSz="871538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5pPr>
            <a:lvl6pPr defTabSz="8715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defTabSz="8715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defTabSz="8715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defTabSz="871538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ct val="50000"/>
              </a:spcBef>
              <a:defRPr/>
            </a:pPr>
            <a:r>
              <a:rPr lang="de-DE" sz="400" smtClean="0">
                <a:solidFill>
                  <a:srgbClr val="EDEDED"/>
                </a:solidFill>
              </a:rPr>
              <a:t> Lienig</a:t>
            </a:r>
            <a:endParaRPr lang="en-US" altLang="zh-CN" smtClean="0">
              <a:solidFill>
                <a:srgbClr val="EDEDED"/>
              </a:solidFill>
              <a:ea typeface="宋体" charset="-122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</p:sldLayoutIdLst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89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89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90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890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9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890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900" grpId="0" build="p">
        <p:tmplLst>
          <p:tmpl lvl="1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9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890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dissolve">
                      <p:cBhvr>
                        <p:cTn dur="500"/>
                        <p:tgtEl>
                          <p:spTgt spid="208900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hf hdr="0" ftr="0" dt="0"/>
  <p:txStyles>
    <p:titleStyle>
      <a:lvl1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+mj-lt"/>
          <a:ea typeface="+mj-ea"/>
          <a:cs typeface="+mj-cs"/>
        </a:defRPr>
      </a:lvl1pPr>
      <a:lvl2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2pPr>
      <a:lvl3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3pPr>
      <a:lvl4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4pPr>
      <a:lvl5pPr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5pPr>
      <a:lvl6pPr marL="4572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6pPr>
      <a:lvl7pPr marL="9144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7pPr>
      <a:lvl8pPr marL="13716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8pPr>
      <a:lvl9pPr marL="1828800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defRPr b="1">
          <a:solidFill>
            <a:schemeClr val="bg1"/>
          </a:solidFill>
          <a:latin typeface="Arial" charset="0"/>
        </a:defRPr>
      </a:lvl9pPr>
    </p:titleStyle>
    <p:bodyStyle>
      <a:lvl1pPr marL="342900" indent="-342900" algn="l" defTabSz="898525" rtl="0" eaLnBrk="0" fontAlgn="base" hangingPunct="0">
        <a:lnSpc>
          <a:spcPct val="102000"/>
        </a:lnSpc>
        <a:spcBef>
          <a:spcPct val="50000"/>
        </a:spcBef>
        <a:spcAft>
          <a:spcPct val="0"/>
        </a:spcAft>
        <a:buClr>
          <a:srgbClr val="CC0000"/>
        </a:buClr>
        <a:buFont typeface="Symbol" panose="05050102010706020507" pitchFamily="18" charset="2"/>
        <a:buChar char="·"/>
        <a:tabLst>
          <a:tab pos="301625" algn="l"/>
          <a:tab pos="542925" algn="l"/>
        </a:tabLst>
        <a:defRPr sz="1700">
          <a:solidFill>
            <a:schemeClr val="tx1"/>
          </a:solidFill>
          <a:latin typeface="+mn-lt"/>
          <a:ea typeface="+mn-ea"/>
          <a:cs typeface="+mn-cs"/>
          <a:sym typeface="Symbol" panose="05050102010706020507" pitchFamily="18" charset="2"/>
        </a:defRPr>
      </a:lvl1pPr>
      <a:lvl2pPr marL="301625" indent="155575" algn="l" defTabSz="898525" rtl="0" eaLnBrk="0" fontAlgn="base" hangingPunct="0">
        <a:lnSpc>
          <a:spcPct val="102000"/>
        </a:lnSpc>
        <a:spcBef>
          <a:spcPct val="50000"/>
        </a:spcBef>
        <a:spcAft>
          <a:spcPct val="0"/>
        </a:spcAft>
        <a:buClr>
          <a:srgbClr val="CC0000"/>
        </a:buClr>
        <a:buFont typeface="Symbol" panose="05050102010706020507" pitchFamily="18" charset="2"/>
        <a:buChar char="-"/>
        <a:tabLst>
          <a:tab pos="301625" algn="l"/>
          <a:tab pos="542925" algn="l"/>
        </a:tabLst>
        <a:defRPr sz="1600">
          <a:solidFill>
            <a:schemeClr val="tx1"/>
          </a:solidFill>
          <a:latin typeface="+mn-lt"/>
          <a:sym typeface="Symbol" panose="05050102010706020507" pitchFamily="18" charset="2"/>
        </a:defRPr>
      </a:lvl2pPr>
      <a:lvl3pPr marL="449263" indent="3175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anose="05050102010706020507" pitchFamily="18" charset="2"/>
        </a:defRPr>
      </a:lvl3pPr>
      <a:lvl4pPr marL="676275" indent="695325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anose="05050102010706020507" pitchFamily="18" charset="2"/>
        </a:defRPr>
      </a:lvl4pPr>
      <a:lvl5pPr marL="900113" indent="928688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anose="05050102010706020507" pitchFamily="18" charset="2"/>
        </a:defRPr>
      </a:lvl5pPr>
      <a:lvl6pPr marL="13573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6pPr>
      <a:lvl7pPr marL="18145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7pPr>
      <a:lvl8pPr marL="22717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8pPr>
      <a:lvl9pPr marL="2728913" algn="l" defTabSz="898525" rtl="0" eaLnBrk="0" fontAlgn="base" hangingPunct="0">
        <a:lnSpc>
          <a:spcPts val="2350"/>
        </a:lnSpc>
        <a:spcBef>
          <a:spcPct val="0"/>
        </a:spcBef>
        <a:spcAft>
          <a:spcPct val="0"/>
        </a:spcAft>
        <a:tabLst>
          <a:tab pos="301625" algn="l"/>
          <a:tab pos="542925" algn="l"/>
        </a:tabLst>
        <a:defRPr sz="1500">
          <a:solidFill>
            <a:schemeClr val="tx1"/>
          </a:solidFill>
          <a:latin typeface="+mn-lt"/>
          <a:sym typeface="Symbol" pitchFamily="18" charset="2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11.wmf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12.wmf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4.wmf"/><Relationship Id="rId5" Type="http://schemas.openxmlformats.org/officeDocument/2006/relationships/oleObject" Target="../embeddings/oleObject5.bin"/><Relationship Id="rId4" Type="http://schemas.openxmlformats.org/officeDocument/2006/relationships/image" Target="../media/image13.wmf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0" y="-27384"/>
            <a:ext cx="9143999" cy="6885384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</p:spPr>
        <p:txBody>
          <a:bodyPr lIns="87281" tIns="43641" rIns="87281" bIns="43641">
            <a:noAutofit/>
          </a:bodyPr>
          <a:lstStyle>
            <a:defPPr>
              <a:defRPr lang="en-US"/>
            </a:defPPr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1pPr>
            <a:lvl2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7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pPr algn="ctr">
              <a:buFont typeface="Symbol" panose="05050102010706020507" pitchFamily="18" charset="2"/>
              <a:buNone/>
            </a:pPr>
            <a:endParaRPr lang="en-US" altLang="zh-CN" sz="1800" i="1" dirty="0" smtClean="0">
              <a:solidFill>
                <a:schemeClr val="bg1"/>
              </a:solidFill>
              <a:ea typeface="宋体" panose="02010600030101010101" pitchFamily="2" charset="-122"/>
            </a:endParaRPr>
          </a:p>
          <a:p>
            <a:pPr algn="ctr">
              <a:buFont typeface="Symbol" panose="05050102010706020507" pitchFamily="18" charset="2"/>
              <a:buNone/>
            </a:pPr>
            <a:endParaRPr lang="en-US" altLang="zh-CN" sz="1800" i="1" dirty="0">
              <a:solidFill>
                <a:schemeClr val="bg1"/>
              </a:solidFill>
              <a:ea typeface="宋体" panose="02010600030101010101" pitchFamily="2" charset="-122"/>
            </a:endParaRPr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195427"/>
            <a:ext cx="4032448" cy="6006898"/>
          </a:xfrm>
          <a:prstGeom prst="rect">
            <a:avLst/>
          </a:prstGeom>
        </p:spPr>
      </p:pic>
      <p:sp>
        <p:nvSpPr>
          <p:cNvPr id="9" name="Rectangle 2"/>
          <p:cNvSpPr>
            <a:spLocks noGrp="1" noChangeArrowheads="1"/>
          </p:cNvSpPr>
          <p:nvPr/>
        </p:nvSpPr>
        <p:spPr bwMode="auto">
          <a:xfrm>
            <a:off x="3563888" y="4869160"/>
            <a:ext cx="5184576" cy="792088"/>
          </a:xfrm>
          <a:prstGeom prst="rect">
            <a:avLst/>
          </a:prstGeom>
          <a:gradFill rotWithShape="1">
            <a:gsLst>
              <a:gs pos="0">
                <a:srgbClr val="0C325C"/>
              </a:gs>
              <a:gs pos="100000">
                <a:srgbClr val="CC0000">
                  <a:alpha val="67998"/>
                </a:srgbClr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317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191084" tIns="44939" rIns="89877" bIns="67941" numCol="1" anchor="ctr" anchorCtr="0" compatLnSpc="1">
            <a:prstTxWarp prst="textNoShape">
              <a:avLst/>
            </a:prstTxWarp>
          </a:bodyPr>
          <a:lstStyle>
            <a:lvl1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2pPr>
            <a:lvl3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3pPr>
            <a:lvl4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4pPr>
            <a:lvl5pPr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5pPr>
            <a:lvl6pPr marL="457200"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6pPr>
            <a:lvl7pPr marL="914400"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7pPr>
            <a:lvl8pPr marL="1371600"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8pPr>
            <a:lvl9pPr marL="1828800" algn="l" defTabSz="898525" rtl="0" eaLnBrk="0" fontAlgn="base" hangingPunct="0">
              <a:lnSpc>
                <a:spcPts val="2350"/>
              </a:lnSpc>
              <a:spcBef>
                <a:spcPct val="0"/>
              </a:spcBef>
              <a:spcAft>
                <a:spcPct val="0"/>
              </a:spcAft>
              <a:defRPr b="1">
                <a:solidFill>
                  <a:schemeClr val="bg1"/>
                </a:solidFill>
                <a:latin typeface="Arial" charset="0"/>
              </a:defRPr>
            </a:lvl9pPr>
          </a:lstStyle>
          <a:p>
            <a:r>
              <a:rPr lang="en-US" altLang="zh-CN" dirty="0" smtClean="0">
                <a:ea typeface="宋体" panose="02010600030101010101" pitchFamily="2" charset="-122"/>
              </a:rPr>
              <a:t>Chapter 5 – Global Routing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CD02743-7A68-4E02-98FB-CF349609CC10}" type="slidenum">
              <a:rPr lang="en-US" altLang="de-DE" sz="1000">
                <a:solidFill>
                  <a:srgbClr val="C0C0C0"/>
                </a:solidFill>
              </a:rPr>
              <a:pPr/>
              <a:t>10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98756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11188" y="2132013"/>
            <a:ext cx="8193087" cy="2376487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Wire segments are tentatively assigned (embedded) within the chip layout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Chip area is represented by a coarse routing grid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Available routing resources are represented by edges with capacities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in a grid graph </a:t>
            </a:r>
          </a:p>
          <a:p>
            <a:pPr marL="323850" indent="-323850" defTabSz="849313">
              <a:buFont typeface="Symbol" panose="05050102010706020507" pitchFamily="18" charset="2"/>
              <a:buChar char="Þ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Nets are assigned to these routing resources</a:t>
            </a:r>
            <a:endParaRPr lang="de-DE" altLang="de-DE" smtClean="0"/>
          </a:p>
          <a:p>
            <a:pPr marL="323850" indent="-323850" defTabSz="849313">
              <a:lnSpc>
                <a:spcPct val="100000"/>
              </a:lnSpc>
              <a:spcBef>
                <a:spcPct val="0"/>
              </a:spcBef>
              <a:buClrTx/>
              <a:buFontTx/>
              <a:buNone/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</p:txBody>
      </p:sp>
      <p:sp>
        <p:nvSpPr>
          <p:cNvPr id="11268" name="Text Box 5"/>
          <p:cNvSpPr txBox="1">
            <a:spLocks noChangeArrowheads="1"/>
          </p:cNvSpPr>
          <p:nvPr/>
        </p:nvSpPr>
        <p:spPr bwMode="auto">
          <a:xfrm>
            <a:off x="827088" y="1522413"/>
            <a:ext cx="2376487" cy="3571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de-DE" altLang="de-DE"/>
              <a:t>Global Routing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1269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5.1	Introduction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7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87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7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987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7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987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7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987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8756" grpId="0" build="p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1986C6E-4EE7-410D-8376-12EDD7E80FC5}" type="slidenum">
              <a:rPr lang="en-US" altLang="de-DE" sz="1000">
                <a:solidFill>
                  <a:srgbClr val="C0C0C0"/>
                </a:solidFill>
              </a:rPr>
              <a:pPr/>
              <a:t>100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3427" name="Rectangle 2"/>
          <p:cNvSpPr>
            <a:spLocks noChangeArrowheads="1"/>
          </p:cNvSpPr>
          <p:nvPr/>
        </p:nvSpPr>
        <p:spPr bwMode="auto">
          <a:xfrm>
            <a:off x="0" y="32575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3428" name="Rectangle 3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3429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Summary of Chapter 5 – Full Netlist Routing  </a:t>
            </a:r>
          </a:p>
        </p:txBody>
      </p:sp>
      <p:sp>
        <p:nvSpPr>
          <p:cNvPr id="1231877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535987" cy="2160587"/>
          </a:xfrm>
          <a:noFill/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Routing by Integer Linear Programming (ILP)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Capture the route of each net by 0-1 variables, form equations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constraining those variables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The objective function can represent total route length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Solve the equations while minimizing the objective function (ILP software)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Usually a convenient but slow technique, may not scale to largest netlists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(can be extended by area partitioning)</a:t>
            </a:r>
          </a:p>
        </p:txBody>
      </p:sp>
      <p:sp>
        <p:nvSpPr>
          <p:cNvPr id="1231878" name="Rectangle 6"/>
          <p:cNvSpPr>
            <a:spLocks noChangeArrowheads="1"/>
          </p:cNvSpPr>
          <p:nvPr/>
        </p:nvSpPr>
        <p:spPr bwMode="auto">
          <a:xfrm>
            <a:off x="611188" y="3500438"/>
            <a:ext cx="8356600" cy="2016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44939"/>
          <a:lstStyle>
            <a:lvl1pPr marL="323850" indent="-3238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588963" indent="-3048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Rip-up and Re-route (RRR)  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ea typeface="宋体" panose="02010600030101010101" pitchFamily="2" charset="-122"/>
                <a:sym typeface="Symbol" panose="05050102010706020507" pitchFamily="18" charset="2"/>
              </a:rPr>
              <a:t>P</a:t>
            </a: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rocesses one net at a time, usually by A*-search and Steiner-tree heuristics       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Allows temporary overlaps between nets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When every net is routed (with overlaps), it removes (rips up) those with overlaps and routes them again with penalty for overlaps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This process may not finish, but often does, else use a time-out</a:t>
            </a:r>
          </a:p>
        </p:txBody>
      </p:sp>
      <p:sp>
        <p:nvSpPr>
          <p:cNvPr id="1231879" name="Rectangle 7"/>
          <p:cNvSpPr>
            <a:spLocks noChangeArrowheads="1"/>
          </p:cNvSpPr>
          <p:nvPr/>
        </p:nvSpPr>
        <p:spPr bwMode="auto">
          <a:xfrm>
            <a:off x="608013" y="5516563"/>
            <a:ext cx="8356600" cy="1368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44939"/>
          <a:lstStyle>
            <a:lvl1pPr marL="323850" indent="-3238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588963" indent="-3048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Both ILP-based routing and RRR can be applied in global and detailed routing </a:t>
            </a:r>
          </a:p>
          <a:p>
            <a:pPr lvl="1">
              <a:lnSpc>
                <a:spcPct val="102000"/>
              </a:lnSpc>
              <a:spcBef>
                <a:spcPct val="30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ILP-based routing is usually preferable for small, difficult-to-route regions</a:t>
            </a:r>
          </a:p>
          <a:p>
            <a:pPr lvl="1">
              <a:lnSpc>
                <a:spcPct val="102000"/>
              </a:lnSpc>
              <a:spcBef>
                <a:spcPct val="30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RRR is much faster when routing is easy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3187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3187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3187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3187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318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318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318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318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318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318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2318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2318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8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2318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1879" grpId="0" build="p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FD4C789-D20F-48C6-8C8F-ED8F824A32F4}" type="slidenum">
              <a:rPr lang="en-US" altLang="de-DE" sz="1000">
                <a:solidFill>
                  <a:srgbClr val="C0C0C0"/>
                </a:solidFill>
              </a:rPr>
              <a:pPr/>
              <a:t>101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4451" name="Rectangle 2"/>
          <p:cNvSpPr>
            <a:spLocks noChangeArrowheads="1"/>
          </p:cNvSpPr>
          <p:nvPr/>
        </p:nvSpPr>
        <p:spPr bwMode="auto">
          <a:xfrm>
            <a:off x="0" y="32575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4452" name="Rectangle 3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4453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Summary of Chapter 5 – Modern Global Routing  </a:t>
            </a:r>
          </a:p>
        </p:txBody>
      </p:sp>
      <p:sp>
        <p:nvSpPr>
          <p:cNvPr id="1232902" name="Rectangle 6"/>
          <p:cNvSpPr>
            <a:spLocks noChangeArrowheads="1"/>
          </p:cNvSpPr>
          <p:nvPr/>
        </p:nvSpPr>
        <p:spPr bwMode="auto">
          <a:xfrm>
            <a:off x="611188" y="1268413"/>
            <a:ext cx="8281987" cy="5040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44939"/>
          <a:lstStyle>
            <a:lvl1pPr marL="323850" indent="-3238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588963" indent="-3048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Initial routes are constructed quickly by pattern routing and the FLUTE package for Steiner tree construction - very fast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Several iterations based on modified pattern routing to avoid congestion </a:t>
            </a:r>
            <a:b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</a:b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- also very fast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Sometimes completes all routes without violations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If violations remain, they are limited to a few congested spots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The main part of the router is based on a variant of RRR </a:t>
            </a:r>
            <a:b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</a:b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called Negotiated-Congestion Routing (NCR)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Several proposed alternatives are not competitive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NCR maintains "history" in terms of which regions attracted too many nets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NCR increases routing cost according to the historical popularity of the regions 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The nets with alternative routes are forced to take those routes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The nets that do not have good alternatives remain unchanged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Speed of increase controls tradeoff between runtime and route quality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329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329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329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3290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3290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3290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23290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3290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23290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23290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290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23290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8987830-D548-4B18-AF30-546204D633C2}" type="slidenum">
              <a:rPr lang="en-US" altLang="de-DE" sz="1000">
                <a:solidFill>
                  <a:srgbClr val="C0C0C0"/>
                </a:solidFill>
              </a:rPr>
              <a:pPr/>
              <a:t>11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2291" name="Rectangle 205"/>
          <p:cNvSpPr>
            <a:spLocks noChangeArrowheads="1"/>
          </p:cNvSpPr>
          <p:nvPr/>
        </p:nvSpPr>
        <p:spPr bwMode="auto">
          <a:xfrm>
            <a:off x="812800" y="2132013"/>
            <a:ext cx="3182938" cy="2947987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292" name="Rectangle 206"/>
          <p:cNvSpPr>
            <a:spLocks noChangeArrowheads="1"/>
          </p:cNvSpPr>
          <p:nvPr/>
        </p:nvSpPr>
        <p:spPr bwMode="auto">
          <a:xfrm rot="-5400000">
            <a:off x="2723357" y="3937794"/>
            <a:ext cx="595312" cy="10858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293" name="Rectangle 207"/>
          <p:cNvSpPr>
            <a:spLocks noChangeArrowheads="1"/>
          </p:cNvSpPr>
          <p:nvPr/>
        </p:nvSpPr>
        <p:spPr bwMode="auto">
          <a:xfrm>
            <a:off x="1471613" y="3798888"/>
            <a:ext cx="660400" cy="8715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294" name="Rectangle 208"/>
          <p:cNvSpPr>
            <a:spLocks noChangeArrowheads="1"/>
          </p:cNvSpPr>
          <p:nvPr/>
        </p:nvSpPr>
        <p:spPr bwMode="auto">
          <a:xfrm flipH="1">
            <a:off x="809625" y="2132013"/>
            <a:ext cx="3186113" cy="29479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295" name="Rectangle 212"/>
          <p:cNvSpPr>
            <a:spLocks noChangeArrowheads="1"/>
          </p:cNvSpPr>
          <p:nvPr/>
        </p:nvSpPr>
        <p:spPr bwMode="auto">
          <a:xfrm>
            <a:off x="1304925" y="2565400"/>
            <a:ext cx="660400" cy="8715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296" name="Rectangle 213"/>
          <p:cNvSpPr>
            <a:spLocks noChangeArrowheads="1"/>
          </p:cNvSpPr>
          <p:nvPr/>
        </p:nvSpPr>
        <p:spPr bwMode="auto">
          <a:xfrm rot="-5400000">
            <a:off x="2720975" y="2676525"/>
            <a:ext cx="785813" cy="11096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297" name="Line 214"/>
          <p:cNvSpPr>
            <a:spLocks noChangeShapeType="1"/>
          </p:cNvSpPr>
          <p:nvPr/>
        </p:nvSpPr>
        <p:spPr bwMode="auto">
          <a:xfrm>
            <a:off x="2565400" y="2135188"/>
            <a:ext cx="0" cy="204787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8" name="Line 215"/>
          <p:cNvSpPr>
            <a:spLocks noChangeShapeType="1"/>
          </p:cNvSpPr>
          <p:nvPr/>
        </p:nvSpPr>
        <p:spPr bwMode="auto">
          <a:xfrm>
            <a:off x="822325" y="2568575"/>
            <a:ext cx="31623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299" name="Line 216"/>
          <p:cNvSpPr>
            <a:spLocks noChangeShapeType="1"/>
          </p:cNvSpPr>
          <p:nvPr/>
        </p:nvSpPr>
        <p:spPr bwMode="auto">
          <a:xfrm>
            <a:off x="1303338" y="2139950"/>
            <a:ext cx="0" cy="29337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0" name="Line 217"/>
          <p:cNvSpPr>
            <a:spLocks noChangeShapeType="1"/>
          </p:cNvSpPr>
          <p:nvPr/>
        </p:nvSpPr>
        <p:spPr bwMode="auto">
          <a:xfrm>
            <a:off x="808038" y="3430588"/>
            <a:ext cx="17526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1" name="Line 218"/>
          <p:cNvSpPr>
            <a:spLocks noChangeShapeType="1"/>
          </p:cNvSpPr>
          <p:nvPr/>
        </p:nvSpPr>
        <p:spPr bwMode="auto">
          <a:xfrm>
            <a:off x="1970088" y="2139950"/>
            <a:ext cx="0" cy="16573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2" name="Line 219"/>
          <p:cNvSpPr>
            <a:spLocks noChangeShapeType="1"/>
          </p:cNvSpPr>
          <p:nvPr/>
        </p:nvSpPr>
        <p:spPr bwMode="auto">
          <a:xfrm>
            <a:off x="808038" y="3792538"/>
            <a:ext cx="31765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3" name="Line 220"/>
          <p:cNvSpPr>
            <a:spLocks noChangeShapeType="1"/>
          </p:cNvSpPr>
          <p:nvPr/>
        </p:nvSpPr>
        <p:spPr bwMode="auto">
          <a:xfrm>
            <a:off x="1470025" y="3430588"/>
            <a:ext cx="0" cy="16383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4" name="Line 221"/>
          <p:cNvSpPr>
            <a:spLocks noChangeShapeType="1"/>
          </p:cNvSpPr>
          <p:nvPr/>
        </p:nvSpPr>
        <p:spPr bwMode="auto">
          <a:xfrm>
            <a:off x="808038" y="4668838"/>
            <a:ext cx="167163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5" name="Line 222"/>
          <p:cNvSpPr>
            <a:spLocks noChangeShapeType="1"/>
          </p:cNvSpPr>
          <p:nvPr/>
        </p:nvSpPr>
        <p:spPr bwMode="auto">
          <a:xfrm>
            <a:off x="2132013" y="2130425"/>
            <a:ext cx="0" cy="29384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6" name="Line 223"/>
          <p:cNvSpPr>
            <a:spLocks noChangeShapeType="1"/>
          </p:cNvSpPr>
          <p:nvPr/>
        </p:nvSpPr>
        <p:spPr bwMode="auto">
          <a:xfrm>
            <a:off x="1965325" y="2844800"/>
            <a:ext cx="2024063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7" name="Line 224"/>
          <p:cNvSpPr>
            <a:spLocks noChangeShapeType="1"/>
          </p:cNvSpPr>
          <p:nvPr/>
        </p:nvSpPr>
        <p:spPr bwMode="auto">
          <a:xfrm>
            <a:off x="812800" y="3630613"/>
            <a:ext cx="318135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8" name="Line 225"/>
          <p:cNvSpPr>
            <a:spLocks noChangeShapeType="1"/>
          </p:cNvSpPr>
          <p:nvPr/>
        </p:nvSpPr>
        <p:spPr bwMode="auto">
          <a:xfrm>
            <a:off x="2132013" y="4183063"/>
            <a:ext cx="1857375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09" name="Line 226"/>
          <p:cNvSpPr>
            <a:spLocks noChangeShapeType="1"/>
          </p:cNvSpPr>
          <p:nvPr/>
        </p:nvSpPr>
        <p:spPr bwMode="auto">
          <a:xfrm>
            <a:off x="2479675" y="4183063"/>
            <a:ext cx="0" cy="89058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10" name="Rectangle 227"/>
          <p:cNvSpPr>
            <a:spLocks noChangeArrowheads="1"/>
          </p:cNvSpPr>
          <p:nvPr/>
        </p:nvSpPr>
        <p:spPr bwMode="auto">
          <a:xfrm>
            <a:off x="1303338" y="2720975"/>
            <a:ext cx="46037" cy="1825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2311" name="Group 228"/>
          <p:cNvGrpSpPr>
            <a:grpSpLocks/>
          </p:cNvGrpSpPr>
          <p:nvPr/>
        </p:nvGrpSpPr>
        <p:grpSpPr bwMode="auto">
          <a:xfrm>
            <a:off x="1327150" y="2611438"/>
            <a:ext cx="457200" cy="388937"/>
            <a:chOff x="318" y="1866"/>
            <a:chExt cx="288" cy="245"/>
          </a:xfrm>
        </p:grpSpPr>
        <p:sp>
          <p:nvSpPr>
            <p:cNvPr id="12441" name="Text Box 229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3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42" name="Oval 230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312" name="Group 231"/>
          <p:cNvGrpSpPr>
            <a:grpSpLocks/>
          </p:cNvGrpSpPr>
          <p:nvPr/>
        </p:nvGrpSpPr>
        <p:grpSpPr bwMode="auto">
          <a:xfrm>
            <a:off x="1493838" y="3797300"/>
            <a:ext cx="457200" cy="388938"/>
            <a:chOff x="318" y="1866"/>
            <a:chExt cx="288" cy="245"/>
          </a:xfrm>
        </p:grpSpPr>
        <p:sp>
          <p:nvSpPr>
            <p:cNvPr id="12439" name="Text Box 232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3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40" name="Oval 233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2313" name="Rectangle 234"/>
          <p:cNvSpPr>
            <a:spLocks noChangeArrowheads="1"/>
          </p:cNvSpPr>
          <p:nvPr/>
        </p:nvSpPr>
        <p:spPr bwMode="auto">
          <a:xfrm>
            <a:off x="1470025" y="3916363"/>
            <a:ext cx="46038" cy="1825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2314" name="Group 235"/>
          <p:cNvGrpSpPr>
            <a:grpSpLocks/>
          </p:cNvGrpSpPr>
          <p:nvPr/>
        </p:nvGrpSpPr>
        <p:grpSpPr bwMode="auto">
          <a:xfrm>
            <a:off x="1641475" y="4206875"/>
            <a:ext cx="457200" cy="388938"/>
            <a:chOff x="318" y="1866"/>
            <a:chExt cx="288" cy="245"/>
          </a:xfrm>
        </p:grpSpPr>
        <p:sp>
          <p:nvSpPr>
            <p:cNvPr id="12437" name="Text Box 236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1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38" name="Oval 237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2315" name="Rectangle 238"/>
          <p:cNvSpPr>
            <a:spLocks noChangeArrowheads="1"/>
          </p:cNvSpPr>
          <p:nvPr/>
        </p:nvSpPr>
        <p:spPr bwMode="auto">
          <a:xfrm>
            <a:off x="2084388" y="4325938"/>
            <a:ext cx="46037" cy="1825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2316" name="Group 239"/>
          <p:cNvGrpSpPr>
            <a:grpSpLocks/>
          </p:cNvGrpSpPr>
          <p:nvPr/>
        </p:nvGrpSpPr>
        <p:grpSpPr bwMode="auto">
          <a:xfrm>
            <a:off x="3079750" y="4278313"/>
            <a:ext cx="457200" cy="388937"/>
            <a:chOff x="318" y="1866"/>
            <a:chExt cx="288" cy="245"/>
          </a:xfrm>
        </p:grpSpPr>
        <p:sp>
          <p:nvSpPr>
            <p:cNvPr id="12435" name="Text Box 240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2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36" name="Oval 241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2317" name="Line 242"/>
          <p:cNvSpPr>
            <a:spLocks noChangeShapeType="1"/>
          </p:cNvSpPr>
          <p:nvPr/>
        </p:nvSpPr>
        <p:spPr bwMode="auto">
          <a:xfrm>
            <a:off x="808038" y="4778375"/>
            <a:ext cx="3176587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18" name="Line 243"/>
          <p:cNvSpPr>
            <a:spLocks noChangeShapeType="1"/>
          </p:cNvSpPr>
          <p:nvPr/>
        </p:nvSpPr>
        <p:spPr bwMode="auto">
          <a:xfrm>
            <a:off x="3565525" y="3630613"/>
            <a:ext cx="0" cy="144780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2319" name="Group 244"/>
          <p:cNvGrpSpPr>
            <a:grpSpLocks/>
          </p:cNvGrpSpPr>
          <p:nvPr/>
        </p:nvGrpSpPr>
        <p:grpSpPr bwMode="auto">
          <a:xfrm>
            <a:off x="2508250" y="4278313"/>
            <a:ext cx="457200" cy="388937"/>
            <a:chOff x="318" y="1866"/>
            <a:chExt cx="288" cy="245"/>
          </a:xfrm>
        </p:grpSpPr>
        <p:sp>
          <p:nvSpPr>
            <p:cNvPr id="12433" name="Text Box 245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1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34" name="Oval 246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320" name="Group 247"/>
          <p:cNvGrpSpPr>
            <a:grpSpLocks/>
          </p:cNvGrpSpPr>
          <p:nvPr/>
        </p:nvGrpSpPr>
        <p:grpSpPr bwMode="auto">
          <a:xfrm>
            <a:off x="2593975" y="3221038"/>
            <a:ext cx="457200" cy="388937"/>
            <a:chOff x="318" y="1866"/>
            <a:chExt cx="288" cy="245"/>
          </a:xfrm>
        </p:grpSpPr>
        <p:sp>
          <p:nvSpPr>
            <p:cNvPr id="12431" name="Text Box 248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3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32" name="Oval 249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321" name="Group 250"/>
          <p:cNvGrpSpPr>
            <a:grpSpLocks/>
          </p:cNvGrpSpPr>
          <p:nvPr/>
        </p:nvGrpSpPr>
        <p:grpSpPr bwMode="auto">
          <a:xfrm>
            <a:off x="2584450" y="2835275"/>
            <a:ext cx="457200" cy="388938"/>
            <a:chOff x="318" y="1866"/>
            <a:chExt cx="288" cy="245"/>
          </a:xfrm>
        </p:grpSpPr>
        <p:sp>
          <p:nvSpPr>
            <p:cNvPr id="12429" name="Text Box 251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1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30" name="Oval 252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322" name="Group 253"/>
          <p:cNvGrpSpPr>
            <a:grpSpLocks/>
          </p:cNvGrpSpPr>
          <p:nvPr/>
        </p:nvGrpSpPr>
        <p:grpSpPr bwMode="auto">
          <a:xfrm>
            <a:off x="3170238" y="3016250"/>
            <a:ext cx="457200" cy="388938"/>
            <a:chOff x="318" y="1866"/>
            <a:chExt cx="288" cy="245"/>
          </a:xfrm>
        </p:grpSpPr>
        <p:sp>
          <p:nvSpPr>
            <p:cNvPr id="12427" name="Text Box 254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2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28" name="Oval 255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2323" name="Line 256"/>
          <p:cNvSpPr>
            <a:spLocks noChangeShapeType="1"/>
          </p:cNvSpPr>
          <p:nvPr/>
        </p:nvSpPr>
        <p:spPr bwMode="auto">
          <a:xfrm>
            <a:off x="3670300" y="2139950"/>
            <a:ext cx="0" cy="29384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24" name="Freeform 257"/>
          <p:cNvSpPr>
            <a:spLocks/>
          </p:cNvSpPr>
          <p:nvPr/>
        </p:nvSpPr>
        <p:spPr bwMode="auto">
          <a:xfrm>
            <a:off x="1069975" y="2811463"/>
            <a:ext cx="419100" cy="1209675"/>
          </a:xfrm>
          <a:custGeom>
            <a:avLst/>
            <a:gdLst>
              <a:gd name="T0" fmla="*/ 393144375 w 264"/>
              <a:gd name="T1" fmla="*/ 0 h 762"/>
              <a:gd name="T2" fmla="*/ 0 w 264"/>
              <a:gd name="T3" fmla="*/ 0 h 762"/>
              <a:gd name="T4" fmla="*/ 0 w 264"/>
              <a:gd name="T5" fmla="*/ 1920359063 h 762"/>
              <a:gd name="T6" fmla="*/ 665321250 w 264"/>
              <a:gd name="T7" fmla="*/ 1920359063 h 76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4" h="762">
                <a:moveTo>
                  <a:pt x="156" y="0"/>
                </a:moveTo>
                <a:lnTo>
                  <a:pt x="0" y="0"/>
                </a:lnTo>
                <a:lnTo>
                  <a:pt x="0" y="762"/>
                </a:lnTo>
                <a:lnTo>
                  <a:pt x="264" y="762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25" name="Rectangle 258"/>
          <p:cNvSpPr>
            <a:spLocks noChangeArrowheads="1"/>
          </p:cNvSpPr>
          <p:nvPr/>
        </p:nvSpPr>
        <p:spPr bwMode="auto">
          <a:xfrm>
            <a:off x="2565400" y="3335338"/>
            <a:ext cx="46038" cy="1825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326" name="Rectangle 259"/>
          <p:cNvSpPr>
            <a:spLocks noChangeArrowheads="1"/>
          </p:cNvSpPr>
          <p:nvPr/>
        </p:nvSpPr>
        <p:spPr bwMode="auto">
          <a:xfrm>
            <a:off x="2565400" y="2911475"/>
            <a:ext cx="46038" cy="1825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327" name="Rectangle 260"/>
          <p:cNvSpPr>
            <a:spLocks noChangeArrowheads="1"/>
          </p:cNvSpPr>
          <p:nvPr/>
        </p:nvSpPr>
        <p:spPr bwMode="auto">
          <a:xfrm>
            <a:off x="3622675" y="3140075"/>
            <a:ext cx="46038" cy="1825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328" name="Rectangle 261"/>
          <p:cNvSpPr>
            <a:spLocks noChangeArrowheads="1"/>
          </p:cNvSpPr>
          <p:nvPr/>
        </p:nvSpPr>
        <p:spPr bwMode="auto">
          <a:xfrm>
            <a:off x="3517900" y="4392613"/>
            <a:ext cx="46038" cy="1825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329" name="Rectangle 262"/>
          <p:cNvSpPr>
            <a:spLocks noChangeArrowheads="1"/>
          </p:cNvSpPr>
          <p:nvPr/>
        </p:nvSpPr>
        <p:spPr bwMode="auto">
          <a:xfrm>
            <a:off x="2479675" y="4402138"/>
            <a:ext cx="46038" cy="1825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330" name="Freeform 263"/>
          <p:cNvSpPr>
            <a:spLocks/>
          </p:cNvSpPr>
          <p:nvPr/>
        </p:nvSpPr>
        <p:spPr bwMode="auto">
          <a:xfrm>
            <a:off x="2103438" y="3011488"/>
            <a:ext cx="485775" cy="1404937"/>
          </a:xfrm>
          <a:custGeom>
            <a:avLst/>
            <a:gdLst>
              <a:gd name="T0" fmla="*/ 0 w 306"/>
              <a:gd name="T1" fmla="*/ 2147483647 h 885"/>
              <a:gd name="T2" fmla="*/ 317539688 w 306"/>
              <a:gd name="T3" fmla="*/ 2147483647 h 885"/>
              <a:gd name="T4" fmla="*/ 317539688 w 306"/>
              <a:gd name="T5" fmla="*/ 0 h 885"/>
              <a:gd name="T6" fmla="*/ 771167813 w 306"/>
              <a:gd name="T7" fmla="*/ 0 h 88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06" h="885">
                <a:moveTo>
                  <a:pt x="0" y="885"/>
                </a:moveTo>
                <a:lnTo>
                  <a:pt x="126" y="885"/>
                </a:lnTo>
                <a:lnTo>
                  <a:pt x="126" y="0"/>
                </a:lnTo>
                <a:lnTo>
                  <a:pt x="306" y="0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31" name="Freeform 264"/>
          <p:cNvSpPr>
            <a:spLocks/>
          </p:cNvSpPr>
          <p:nvPr/>
        </p:nvSpPr>
        <p:spPr bwMode="auto">
          <a:xfrm>
            <a:off x="2303463" y="4416425"/>
            <a:ext cx="200025" cy="76200"/>
          </a:xfrm>
          <a:custGeom>
            <a:avLst/>
            <a:gdLst>
              <a:gd name="T0" fmla="*/ 0 w 126"/>
              <a:gd name="T1" fmla="*/ 0 h 48"/>
              <a:gd name="T2" fmla="*/ 0 w 126"/>
              <a:gd name="T3" fmla="*/ 120967500 h 48"/>
              <a:gd name="T4" fmla="*/ 317539688 w 126"/>
              <a:gd name="T5" fmla="*/ 120967500 h 4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6" h="48">
                <a:moveTo>
                  <a:pt x="0" y="0"/>
                </a:moveTo>
                <a:lnTo>
                  <a:pt x="0" y="48"/>
                </a:lnTo>
                <a:lnTo>
                  <a:pt x="126" y="48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32" name="Freeform 265"/>
          <p:cNvSpPr>
            <a:spLocks/>
          </p:cNvSpPr>
          <p:nvPr/>
        </p:nvSpPr>
        <p:spPr bwMode="auto">
          <a:xfrm>
            <a:off x="1069975" y="3392488"/>
            <a:ext cx="1490663" cy="319087"/>
          </a:xfrm>
          <a:custGeom>
            <a:avLst/>
            <a:gdLst>
              <a:gd name="T0" fmla="*/ 2147483647 w 939"/>
              <a:gd name="T1" fmla="*/ 0 h 201"/>
              <a:gd name="T2" fmla="*/ 2048888512 w 939"/>
              <a:gd name="T3" fmla="*/ 0 h 201"/>
              <a:gd name="T4" fmla="*/ 2048888512 w 939"/>
              <a:gd name="T5" fmla="*/ 506549819 h 201"/>
              <a:gd name="T6" fmla="*/ 0 w 939"/>
              <a:gd name="T7" fmla="*/ 506549819 h 20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" h="201">
                <a:moveTo>
                  <a:pt x="939" y="0"/>
                </a:moveTo>
                <a:lnTo>
                  <a:pt x="813" y="0"/>
                </a:lnTo>
                <a:lnTo>
                  <a:pt x="813" y="201"/>
                </a:lnTo>
                <a:lnTo>
                  <a:pt x="0" y="201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333" name="Freeform 266"/>
          <p:cNvSpPr>
            <a:spLocks/>
          </p:cNvSpPr>
          <p:nvPr/>
        </p:nvSpPr>
        <p:spPr bwMode="auto">
          <a:xfrm>
            <a:off x="3541713" y="3225800"/>
            <a:ext cx="280987" cy="1262063"/>
          </a:xfrm>
          <a:custGeom>
            <a:avLst/>
            <a:gdLst>
              <a:gd name="T0" fmla="*/ 0 w 177"/>
              <a:gd name="T1" fmla="*/ 2003525806 h 795"/>
              <a:gd name="T2" fmla="*/ 446066069 w 177"/>
              <a:gd name="T3" fmla="*/ 2003525806 h 795"/>
              <a:gd name="T4" fmla="*/ 446066069 w 177"/>
              <a:gd name="T5" fmla="*/ 0 h 795"/>
              <a:gd name="T6" fmla="*/ 158768767 w 177"/>
              <a:gd name="T7" fmla="*/ 0 h 79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77" h="795">
                <a:moveTo>
                  <a:pt x="0" y="795"/>
                </a:moveTo>
                <a:lnTo>
                  <a:pt x="177" y="795"/>
                </a:lnTo>
                <a:lnTo>
                  <a:pt x="177" y="0"/>
                </a:lnTo>
                <a:lnTo>
                  <a:pt x="63" y="0"/>
                </a:lnTo>
              </a:path>
            </a:pathLst>
          </a:custGeom>
          <a:noFill/>
          <a:ln w="317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0043" name="Rectangle 267"/>
          <p:cNvSpPr>
            <a:spLocks noChangeArrowheads="1"/>
          </p:cNvSpPr>
          <p:nvPr/>
        </p:nvSpPr>
        <p:spPr bwMode="auto">
          <a:xfrm>
            <a:off x="4989513" y="2136775"/>
            <a:ext cx="3182937" cy="2947988"/>
          </a:xfrm>
          <a:prstGeom prst="rect">
            <a:avLst/>
          </a:prstGeom>
          <a:solidFill>
            <a:srgbClr val="EAEAEA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44" name="Rectangle 268"/>
          <p:cNvSpPr>
            <a:spLocks noChangeArrowheads="1"/>
          </p:cNvSpPr>
          <p:nvPr/>
        </p:nvSpPr>
        <p:spPr bwMode="auto">
          <a:xfrm rot="-5400000">
            <a:off x="6900068" y="3942557"/>
            <a:ext cx="595313" cy="108585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45" name="Rectangle 269"/>
          <p:cNvSpPr>
            <a:spLocks noChangeArrowheads="1"/>
          </p:cNvSpPr>
          <p:nvPr/>
        </p:nvSpPr>
        <p:spPr bwMode="auto">
          <a:xfrm>
            <a:off x="5648325" y="3803650"/>
            <a:ext cx="660400" cy="87153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46" name="Rectangle 270"/>
          <p:cNvSpPr>
            <a:spLocks noChangeArrowheads="1"/>
          </p:cNvSpPr>
          <p:nvPr/>
        </p:nvSpPr>
        <p:spPr bwMode="auto">
          <a:xfrm flipH="1">
            <a:off x="4986338" y="2136775"/>
            <a:ext cx="3186112" cy="29479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47" name="Rectangle 271"/>
          <p:cNvSpPr>
            <a:spLocks noChangeArrowheads="1"/>
          </p:cNvSpPr>
          <p:nvPr/>
        </p:nvSpPr>
        <p:spPr bwMode="auto">
          <a:xfrm>
            <a:off x="5481638" y="2570163"/>
            <a:ext cx="660400" cy="871537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48" name="Rectangle 272"/>
          <p:cNvSpPr>
            <a:spLocks noChangeArrowheads="1"/>
          </p:cNvSpPr>
          <p:nvPr/>
        </p:nvSpPr>
        <p:spPr bwMode="auto">
          <a:xfrm rot="-5400000">
            <a:off x="6897688" y="2681288"/>
            <a:ext cx="785812" cy="11096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49" name="Rectangle 273"/>
          <p:cNvSpPr>
            <a:spLocks noChangeArrowheads="1"/>
          </p:cNvSpPr>
          <p:nvPr/>
        </p:nvSpPr>
        <p:spPr bwMode="auto">
          <a:xfrm>
            <a:off x="5480050" y="2725738"/>
            <a:ext cx="46038" cy="1825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100050" name="Group 274"/>
          <p:cNvGrpSpPr>
            <a:grpSpLocks/>
          </p:cNvGrpSpPr>
          <p:nvPr/>
        </p:nvGrpSpPr>
        <p:grpSpPr bwMode="auto">
          <a:xfrm>
            <a:off x="5503863" y="2616200"/>
            <a:ext cx="457200" cy="388938"/>
            <a:chOff x="318" y="1866"/>
            <a:chExt cx="288" cy="245"/>
          </a:xfrm>
        </p:grpSpPr>
        <p:sp>
          <p:nvSpPr>
            <p:cNvPr id="12425" name="Text Box 275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3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26" name="Oval 276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053" name="Group 277"/>
          <p:cNvGrpSpPr>
            <a:grpSpLocks/>
          </p:cNvGrpSpPr>
          <p:nvPr/>
        </p:nvGrpSpPr>
        <p:grpSpPr bwMode="auto">
          <a:xfrm>
            <a:off x="5670550" y="3802063"/>
            <a:ext cx="457200" cy="388937"/>
            <a:chOff x="318" y="1866"/>
            <a:chExt cx="288" cy="245"/>
          </a:xfrm>
        </p:grpSpPr>
        <p:sp>
          <p:nvSpPr>
            <p:cNvPr id="12423" name="Text Box 278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3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24" name="Oval 279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00056" name="Rectangle 280"/>
          <p:cNvSpPr>
            <a:spLocks noChangeArrowheads="1"/>
          </p:cNvSpPr>
          <p:nvPr/>
        </p:nvSpPr>
        <p:spPr bwMode="auto">
          <a:xfrm>
            <a:off x="5646738" y="3921125"/>
            <a:ext cx="46037" cy="1825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100057" name="Group 281"/>
          <p:cNvGrpSpPr>
            <a:grpSpLocks/>
          </p:cNvGrpSpPr>
          <p:nvPr/>
        </p:nvGrpSpPr>
        <p:grpSpPr bwMode="auto">
          <a:xfrm>
            <a:off x="5818188" y="4211638"/>
            <a:ext cx="457200" cy="388937"/>
            <a:chOff x="318" y="1866"/>
            <a:chExt cx="288" cy="245"/>
          </a:xfrm>
        </p:grpSpPr>
        <p:sp>
          <p:nvSpPr>
            <p:cNvPr id="12421" name="Text Box 282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1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22" name="Oval 283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00060" name="Rectangle 284"/>
          <p:cNvSpPr>
            <a:spLocks noChangeArrowheads="1"/>
          </p:cNvSpPr>
          <p:nvPr/>
        </p:nvSpPr>
        <p:spPr bwMode="auto">
          <a:xfrm>
            <a:off x="6261100" y="4330700"/>
            <a:ext cx="46038" cy="1825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100061" name="Group 285"/>
          <p:cNvGrpSpPr>
            <a:grpSpLocks/>
          </p:cNvGrpSpPr>
          <p:nvPr/>
        </p:nvGrpSpPr>
        <p:grpSpPr bwMode="auto">
          <a:xfrm>
            <a:off x="7256463" y="4283075"/>
            <a:ext cx="457200" cy="388938"/>
            <a:chOff x="318" y="1866"/>
            <a:chExt cx="288" cy="245"/>
          </a:xfrm>
        </p:grpSpPr>
        <p:sp>
          <p:nvSpPr>
            <p:cNvPr id="12419" name="Text Box 286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2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20" name="Oval 287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064" name="Group 288"/>
          <p:cNvGrpSpPr>
            <a:grpSpLocks/>
          </p:cNvGrpSpPr>
          <p:nvPr/>
        </p:nvGrpSpPr>
        <p:grpSpPr bwMode="auto">
          <a:xfrm>
            <a:off x="6684963" y="4283075"/>
            <a:ext cx="457200" cy="388938"/>
            <a:chOff x="318" y="1866"/>
            <a:chExt cx="288" cy="245"/>
          </a:xfrm>
        </p:grpSpPr>
        <p:sp>
          <p:nvSpPr>
            <p:cNvPr id="12417" name="Text Box 289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1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18" name="Oval 290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067" name="Group 291"/>
          <p:cNvGrpSpPr>
            <a:grpSpLocks/>
          </p:cNvGrpSpPr>
          <p:nvPr/>
        </p:nvGrpSpPr>
        <p:grpSpPr bwMode="auto">
          <a:xfrm>
            <a:off x="6770688" y="3225800"/>
            <a:ext cx="457200" cy="388938"/>
            <a:chOff x="318" y="1866"/>
            <a:chExt cx="288" cy="245"/>
          </a:xfrm>
        </p:grpSpPr>
        <p:sp>
          <p:nvSpPr>
            <p:cNvPr id="12415" name="Text Box 292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3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16" name="Oval 293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070" name="Group 294"/>
          <p:cNvGrpSpPr>
            <a:grpSpLocks/>
          </p:cNvGrpSpPr>
          <p:nvPr/>
        </p:nvGrpSpPr>
        <p:grpSpPr bwMode="auto">
          <a:xfrm>
            <a:off x="6761163" y="2840038"/>
            <a:ext cx="457200" cy="388937"/>
            <a:chOff x="318" y="1866"/>
            <a:chExt cx="288" cy="245"/>
          </a:xfrm>
        </p:grpSpPr>
        <p:sp>
          <p:nvSpPr>
            <p:cNvPr id="12413" name="Text Box 295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1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14" name="Oval 296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073" name="Group 297"/>
          <p:cNvGrpSpPr>
            <a:grpSpLocks/>
          </p:cNvGrpSpPr>
          <p:nvPr/>
        </p:nvGrpSpPr>
        <p:grpSpPr bwMode="auto">
          <a:xfrm>
            <a:off x="7346950" y="3021013"/>
            <a:ext cx="457200" cy="388937"/>
            <a:chOff x="318" y="1866"/>
            <a:chExt cx="288" cy="245"/>
          </a:xfrm>
        </p:grpSpPr>
        <p:sp>
          <p:nvSpPr>
            <p:cNvPr id="12411" name="Text Box 298"/>
            <p:cNvSpPr txBox="1">
              <a:spLocks noChangeArrowheads="1"/>
            </p:cNvSpPr>
            <p:nvPr/>
          </p:nvSpPr>
          <p:spPr bwMode="auto">
            <a:xfrm>
              <a:off x="318" y="1866"/>
              <a:ext cx="28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ea typeface="宋体" panose="02010600030101010101" pitchFamily="2" charset="-122"/>
                </a:rPr>
                <a:t>N</a:t>
              </a:r>
              <a:r>
                <a:rPr lang="en-US" altLang="zh-CN" sz="1800" baseline="-25000">
                  <a:ea typeface="宋体" panose="02010600030101010101" pitchFamily="2" charset="-122"/>
                </a:rPr>
                <a:t>2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12412" name="Oval 299"/>
            <p:cNvSpPr>
              <a:spLocks noChangeAspect="1" noChangeArrowheads="1"/>
            </p:cNvSpPr>
            <p:nvPr/>
          </p:nvSpPr>
          <p:spPr bwMode="auto">
            <a:xfrm>
              <a:off x="348" y="1881"/>
              <a:ext cx="230" cy="230"/>
            </a:xfrm>
            <a:prstGeom prst="ellips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00076" name="Rectangle 300"/>
          <p:cNvSpPr>
            <a:spLocks noChangeArrowheads="1"/>
          </p:cNvSpPr>
          <p:nvPr/>
        </p:nvSpPr>
        <p:spPr bwMode="auto">
          <a:xfrm>
            <a:off x="6742113" y="3340100"/>
            <a:ext cx="46037" cy="1825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77" name="Rectangle 301"/>
          <p:cNvSpPr>
            <a:spLocks noChangeArrowheads="1"/>
          </p:cNvSpPr>
          <p:nvPr/>
        </p:nvSpPr>
        <p:spPr bwMode="auto">
          <a:xfrm>
            <a:off x="6742113" y="2916238"/>
            <a:ext cx="46037" cy="1825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78" name="Rectangle 302"/>
          <p:cNvSpPr>
            <a:spLocks noChangeArrowheads="1"/>
          </p:cNvSpPr>
          <p:nvPr/>
        </p:nvSpPr>
        <p:spPr bwMode="auto">
          <a:xfrm>
            <a:off x="7799388" y="3144838"/>
            <a:ext cx="46037" cy="1825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79" name="Rectangle 303"/>
          <p:cNvSpPr>
            <a:spLocks noChangeArrowheads="1"/>
          </p:cNvSpPr>
          <p:nvPr/>
        </p:nvSpPr>
        <p:spPr bwMode="auto">
          <a:xfrm>
            <a:off x="7694613" y="4397375"/>
            <a:ext cx="46037" cy="1825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80" name="Rectangle 304"/>
          <p:cNvSpPr>
            <a:spLocks noChangeArrowheads="1"/>
          </p:cNvSpPr>
          <p:nvPr/>
        </p:nvSpPr>
        <p:spPr bwMode="auto">
          <a:xfrm>
            <a:off x="6656388" y="4406900"/>
            <a:ext cx="46037" cy="1825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0081" name="Freeform 305"/>
          <p:cNvSpPr>
            <a:spLocks/>
          </p:cNvSpPr>
          <p:nvPr/>
        </p:nvSpPr>
        <p:spPr bwMode="auto">
          <a:xfrm>
            <a:off x="6480175" y="4421188"/>
            <a:ext cx="200025" cy="76200"/>
          </a:xfrm>
          <a:custGeom>
            <a:avLst/>
            <a:gdLst>
              <a:gd name="T0" fmla="*/ 0 w 126"/>
              <a:gd name="T1" fmla="*/ 0 h 48"/>
              <a:gd name="T2" fmla="*/ 0 w 126"/>
              <a:gd name="T3" fmla="*/ 120967500 h 48"/>
              <a:gd name="T4" fmla="*/ 317539688 w 126"/>
              <a:gd name="T5" fmla="*/ 120967500 h 4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6" h="48">
                <a:moveTo>
                  <a:pt x="0" y="0"/>
                </a:moveTo>
                <a:lnTo>
                  <a:pt x="0" y="48"/>
                </a:lnTo>
                <a:lnTo>
                  <a:pt x="126" y="48"/>
                </a:lnTo>
              </a:path>
            </a:pathLst>
          </a:cu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0082" name="Line 306"/>
          <p:cNvSpPr>
            <a:spLocks noChangeShapeType="1"/>
          </p:cNvSpPr>
          <p:nvPr/>
        </p:nvSpPr>
        <p:spPr bwMode="auto">
          <a:xfrm flipH="1">
            <a:off x="5246688" y="2816225"/>
            <a:ext cx="25241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0083" name="Line 307"/>
          <p:cNvSpPr>
            <a:spLocks noChangeShapeType="1"/>
          </p:cNvSpPr>
          <p:nvPr/>
        </p:nvSpPr>
        <p:spPr bwMode="auto">
          <a:xfrm>
            <a:off x="5251450" y="2820988"/>
            <a:ext cx="0" cy="1223962"/>
          </a:xfrm>
          <a:prstGeom prst="line">
            <a:avLst/>
          </a:prstGeom>
          <a:noFill/>
          <a:ln w="2540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00084" name="Group 308"/>
          <p:cNvGrpSpPr>
            <a:grpSpLocks/>
          </p:cNvGrpSpPr>
          <p:nvPr/>
        </p:nvGrpSpPr>
        <p:grpSpPr bwMode="auto">
          <a:xfrm>
            <a:off x="5156200" y="2730500"/>
            <a:ext cx="182563" cy="182563"/>
            <a:chOff x="1257" y="894"/>
            <a:chExt cx="115" cy="115"/>
          </a:xfrm>
        </p:grpSpPr>
        <p:sp>
          <p:nvSpPr>
            <p:cNvPr id="12409" name="Rectangle 309"/>
            <p:cNvSpPr>
              <a:spLocks noChangeAspect="1" noChangeArrowheads="1"/>
            </p:cNvSpPr>
            <p:nvPr/>
          </p:nvSpPr>
          <p:spPr bwMode="auto">
            <a:xfrm flipH="1" flipV="1">
              <a:off x="1257" y="894"/>
              <a:ext cx="115" cy="115"/>
            </a:xfrm>
            <a:prstGeom prst="rect">
              <a:avLst/>
            </a:prstGeom>
            <a:solidFill>
              <a:srgbClr val="DFDFDF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410" name="Rectangle 310"/>
            <p:cNvSpPr>
              <a:spLocks noChangeAspect="1" noChangeArrowheads="1"/>
            </p:cNvSpPr>
            <p:nvPr/>
          </p:nvSpPr>
          <p:spPr bwMode="auto">
            <a:xfrm flipH="1" flipV="1">
              <a:off x="1286" y="923"/>
              <a:ext cx="5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00087" name="Line 311"/>
          <p:cNvSpPr>
            <a:spLocks noChangeShapeType="1"/>
          </p:cNvSpPr>
          <p:nvPr/>
        </p:nvSpPr>
        <p:spPr bwMode="auto">
          <a:xfrm>
            <a:off x="5251450" y="4016375"/>
            <a:ext cx="4191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00088" name="Group 312"/>
          <p:cNvGrpSpPr>
            <a:grpSpLocks/>
          </p:cNvGrpSpPr>
          <p:nvPr/>
        </p:nvGrpSpPr>
        <p:grpSpPr bwMode="auto">
          <a:xfrm>
            <a:off x="5160963" y="3925888"/>
            <a:ext cx="182562" cy="182562"/>
            <a:chOff x="1257" y="894"/>
            <a:chExt cx="115" cy="115"/>
          </a:xfrm>
        </p:grpSpPr>
        <p:sp>
          <p:nvSpPr>
            <p:cNvPr id="12407" name="Rectangle 313"/>
            <p:cNvSpPr>
              <a:spLocks noChangeAspect="1" noChangeArrowheads="1"/>
            </p:cNvSpPr>
            <p:nvPr/>
          </p:nvSpPr>
          <p:spPr bwMode="auto">
            <a:xfrm flipH="1" flipV="1">
              <a:off x="1257" y="894"/>
              <a:ext cx="115" cy="115"/>
            </a:xfrm>
            <a:prstGeom prst="rect">
              <a:avLst/>
            </a:prstGeom>
            <a:solidFill>
              <a:srgbClr val="DFDFDF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408" name="Rectangle 314"/>
            <p:cNvSpPr>
              <a:spLocks noChangeAspect="1" noChangeArrowheads="1"/>
            </p:cNvSpPr>
            <p:nvPr/>
          </p:nvSpPr>
          <p:spPr bwMode="auto">
            <a:xfrm flipH="1" flipV="1">
              <a:off x="1286" y="923"/>
              <a:ext cx="5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00091" name="Line 315"/>
          <p:cNvSpPr>
            <a:spLocks noChangeShapeType="1"/>
          </p:cNvSpPr>
          <p:nvPr/>
        </p:nvSpPr>
        <p:spPr bwMode="auto">
          <a:xfrm>
            <a:off x="5246688" y="3716338"/>
            <a:ext cx="1023937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00092" name="Group 316"/>
          <p:cNvGrpSpPr>
            <a:grpSpLocks/>
          </p:cNvGrpSpPr>
          <p:nvPr/>
        </p:nvGrpSpPr>
        <p:grpSpPr bwMode="auto">
          <a:xfrm>
            <a:off x="5156200" y="3630613"/>
            <a:ext cx="182563" cy="182562"/>
            <a:chOff x="1257" y="894"/>
            <a:chExt cx="115" cy="115"/>
          </a:xfrm>
        </p:grpSpPr>
        <p:sp>
          <p:nvSpPr>
            <p:cNvPr id="12405" name="Rectangle 317"/>
            <p:cNvSpPr>
              <a:spLocks noChangeAspect="1" noChangeArrowheads="1"/>
            </p:cNvSpPr>
            <p:nvPr/>
          </p:nvSpPr>
          <p:spPr bwMode="auto">
            <a:xfrm flipH="1" flipV="1">
              <a:off x="1257" y="894"/>
              <a:ext cx="115" cy="115"/>
            </a:xfrm>
            <a:prstGeom prst="rect">
              <a:avLst/>
            </a:prstGeom>
            <a:solidFill>
              <a:srgbClr val="DFDFDF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406" name="Rectangle 318"/>
            <p:cNvSpPr>
              <a:spLocks noChangeAspect="1" noChangeArrowheads="1"/>
            </p:cNvSpPr>
            <p:nvPr/>
          </p:nvSpPr>
          <p:spPr bwMode="auto">
            <a:xfrm flipH="1" flipV="1">
              <a:off x="1286" y="923"/>
              <a:ext cx="5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00095" name="Line 319"/>
          <p:cNvSpPr>
            <a:spLocks noChangeShapeType="1"/>
          </p:cNvSpPr>
          <p:nvPr/>
        </p:nvSpPr>
        <p:spPr bwMode="auto">
          <a:xfrm>
            <a:off x="6251575" y="3440113"/>
            <a:ext cx="52863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0096" name="Line 320"/>
          <p:cNvSpPr>
            <a:spLocks noChangeShapeType="1"/>
          </p:cNvSpPr>
          <p:nvPr/>
        </p:nvSpPr>
        <p:spPr bwMode="auto">
          <a:xfrm>
            <a:off x="6270625" y="3440113"/>
            <a:ext cx="0" cy="271462"/>
          </a:xfrm>
          <a:prstGeom prst="line">
            <a:avLst/>
          </a:prstGeom>
          <a:noFill/>
          <a:ln w="2540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00097" name="Group 321"/>
          <p:cNvGrpSpPr>
            <a:grpSpLocks/>
          </p:cNvGrpSpPr>
          <p:nvPr/>
        </p:nvGrpSpPr>
        <p:grpSpPr bwMode="auto">
          <a:xfrm>
            <a:off x="6175375" y="3611563"/>
            <a:ext cx="182563" cy="182562"/>
            <a:chOff x="1257" y="894"/>
            <a:chExt cx="115" cy="115"/>
          </a:xfrm>
        </p:grpSpPr>
        <p:sp>
          <p:nvSpPr>
            <p:cNvPr id="12403" name="Rectangle 322"/>
            <p:cNvSpPr>
              <a:spLocks noChangeAspect="1" noChangeArrowheads="1"/>
            </p:cNvSpPr>
            <p:nvPr/>
          </p:nvSpPr>
          <p:spPr bwMode="auto">
            <a:xfrm flipH="1" flipV="1">
              <a:off x="1257" y="894"/>
              <a:ext cx="115" cy="115"/>
            </a:xfrm>
            <a:prstGeom prst="rect">
              <a:avLst/>
            </a:prstGeom>
            <a:solidFill>
              <a:srgbClr val="DFDFDF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404" name="Rectangle 323"/>
            <p:cNvSpPr>
              <a:spLocks noChangeAspect="1" noChangeArrowheads="1"/>
            </p:cNvSpPr>
            <p:nvPr/>
          </p:nvSpPr>
          <p:spPr bwMode="auto">
            <a:xfrm flipH="1" flipV="1">
              <a:off x="1286" y="923"/>
              <a:ext cx="5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100" name="Group 324"/>
          <p:cNvGrpSpPr>
            <a:grpSpLocks/>
          </p:cNvGrpSpPr>
          <p:nvPr/>
        </p:nvGrpSpPr>
        <p:grpSpPr bwMode="auto">
          <a:xfrm>
            <a:off x="6175375" y="3349625"/>
            <a:ext cx="182563" cy="182563"/>
            <a:chOff x="1257" y="894"/>
            <a:chExt cx="115" cy="115"/>
          </a:xfrm>
        </p:grpSpPr>
        <p:sp>
          <p:nvSpPr>
            <p:cNvPr id="12401" name="Rectangle 325"/>
            <p:cNvSpPr>
              <a:spLocks noChangeAspect="1" noChangeArrowheads="1"/>
            </p:cNvSpPr>
            <p:nvPr/>
          </p:nvSpPr>
          <p:spPr bwMode="auto">
            <a:xfrm flipH="1" flipV="1">
              <a:off x="1257" y="894"/>
              <a:ext cx="115" cy="115"/>
            </a:xfrm>
            <a:prstGeom prst="rect">
              <a:avLst/>
            </a:prstGeom>
            <a:solidFill>
              <a:srgbClr val="DFDFDF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402" name="Rectangle 326"/>
            <p:cNvSpPr>
              <a:spLocks noChangeAspect="1" noChangeArrowheads="1"/>
            </p:cNvSpPr>
            <p:nvPr/>
          </p:nvSpPr>
          <p:spPr bwMode="auto">
            <a:xfrm flipH="1" flipV="1">
              <a:off x="1286" y="923"/>
              <a:ext cx="5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00103" name="Line 327"/>
          <p:cNvSpPr>
            <a:spLocks noChangeShapeType="1"/>
          </p:cNvSpPr>
          <p:nvPr/>
        </p:nvSpPr>
        <p:spPr bwMode="auto">
          <a:xfrm>
            <a:off x="6275388" y="4430713"/>
            <a:ext cx="2000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0104" name="Line 328"/>
          <p:cNvSpPr>
            <a:spLocks noChangeShapeType="1"/>
          </p:cNvSpPr>
          <p:nvPr/>
        </p:nvSpPr>
        <p:spPr bwMode="auto">
          <a:xfrm flipV="1">
            <a:off x="6489700" y="3011488"/>
            <a:ext cx="0" cy="1428750"/>
          </a:xfrm>
          <a:prstGeom prst="line">
            <a:avLst/>
          </a:prstGeom>
          <a:noFill/>
          <a:ln w="2540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00105" name="Group 329"/>
          <p:cNvGrpSpPr>
            <a:grpSpLocks/>
          </p:cNvGrpSpPr>
          <p:nvPr/>
        </p:nvGrpSpPr>
        <p:grpSpPr bwMode="auto">
          <a:xfrm>
            <a:off x="6394450" y="4354513"/>
            <a:ext cx="182563" cy="182562"/>
            <a:chOff x="1257" y="894"/>
            <a:chExt cx="115" cy="115"/>
          </a:xfrm>
        </p:grpSpPr>
        <p:sp>
          <p:nvSpPr>
            <p:cNvPr id="12399" name="Rectangle 330"/>
            <p:cNvSpPr>
              <a:spLocks noChangeAspect="1" noChangeArrowheads="1"/>
            </p:cNvSpPr>
            <p:nvPr/>
          </p:nvSpPr>
          <p:spPr bwMode="auto">
            <a:xfrm flipH="1" flipV="1">
              <a:off x="1257" y="894"/>
              <a:ext cx="115" cy="115"/>
            </a:xfrm>
            <a:prstGeom prst="rect">
              <a:avLst/>
            </a:prstGeom>
            <a:solidFill>
              <a:srgbClr val="DFDFDF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400" name="Rectangle 331"/>
            <p:cNvSpPr>
              <a:spLocks noChangeAspect="1" noChangeArrowheads="1"/>
            </p:cNvSpPr>
            <p:nvPr/>
          </p:nvSpPr>
          <p:spPr bwMode="auto">
            <a:xfrm flipH="1" flipV="1">
              <a:off x="1286" y="923"/>
              <a:ext cx="5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00108" name="Line 332"/>
          <p:cNvSpPr>
            <a:spLocks noChangeShapeType="1"/>
          </p:cNvSpPr>
          <p:nvPr/>
        </p:nvSpPr>
        <p:spPr bwMode="auto">
          <a:xfrm>
            <a:off x="6489700" y="3011488"/>
            <a:ext cx="2762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00109" name="Group 333"/>
          <p:cNvGrpSpPr>
            <a:grpSpLocks/>
          </p:cNvGrpSpPr>
          <p:nvPr/>
        </p:nvGrpSpPr>
        <p:grpSpPr bwMode="auto">
          <a:xfrm>
            <a:off x="6399213" y="2925763"/>
            <a:ext cx="182562" cy="182562"/>
            <a:chOff x="1257" y="894"/>
            <a:chExt cx="115" cy="115"/>
          </a:xfrm>
        </p:grpSpPr>
        <p:sp>
          <p:nvSpPr>
            <p:cNvPr id="12397" name="Rectangle 334"/>
            <p:cNvSpPr>
              <a:spLocks noChangeAspect="1" noChangeArrowheads="1"/>
            </p:cNvSpPr>
            <p:nvPr/>
          </p:nvSpPr>
          <p:spPr bwMode="auto">
            <a:xfrm flipH="1" flipV="1">
              <a:off x="1257" y="894"/>
              <a:ext cx="115" cy="115"/>
            </a:xfrm>
            <a:prstGeom prst="rect">
              <a:avLst/>
            </a:prstGeom>
            <a:solidFill>
              <a:srgbClr val="DFDFDF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98" name="Rectangle 335"/>
            <p:cNvSpPr>
              <a:spLocks noChangeAspect="1" noChangeArrowheads="1"/>
            </p:cNvSpPr>
            <p:nvPr/>
          </p:nvSpPr>
          <p:spPr bwMode="auto">
            <a:xfrm flipH="1" flipV="1">
              <a:off x="1286" y="923"/>
              <a:ext cx="5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00112" name="Line 336"/>
          <p:cNvSpPr>
            <a:spLocks noChangeShapeType="1"/>
          </p:cNvSpPr>
          <p:nvPr/>
        </p:nvSpPr>
        <p:spPr bwMode="auto">
          <a:xfrm>
            <a:off x="7823200" y="3230563"/>
            <a:ext cx="176213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0113" name="Line 337"/>
          <p:cNvSpPr>
            <a:spLocks noChangeShapeType="1"/>
          </p:cNvSpPr>
          <p:nvPr/>
        </p:nvSpPr>
        <p:spPr bwMode="auto">
          <a:xfrm>
            <a:off x="7713663" y="4487863"/>
            <a:ext cx="266700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0114" name="Line 338"/>
          <p:cNvSpPr>
            <a:spLocks noChangeShapeType="1"/>
          </p:cNvSpPr>
          <p:nvPr/>
        </p:nvSpPr>
        <p:spPr bwMode="auto">
          <a:xfrm>
            <a:off x="8008938" y="3230563"/>
            <a:ext cx="0" cy="1262062"/>
          </a:xfrm>
          <a:prstGeom prst="line">
            <a:avLst/>
          </a:prstGeom>
          <a:noFill/>
          <a:ln w="2540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00115" name="Group 339"/>
          <p:cNvGrpSpPr>
            <a:grpSpLocks/>
          </p:cNvGrpSpPr>
          <p:nvPr/>
        </p:nvGrpSpPr>
        <p:grpSpPr bwMode="auto">
          <a:xfrm>
            <a:off x="7918450" y="4397375"/>
            <a:ext cx="182563" cy="182563"/>
            <a:chOff x="1257" y="894"/>
            <a:chExt cx="115" cy="115"/>
          </a:xfrm>
        </p:grpSpPr>
        <p:sp>
          <p:nvSpPr>
            <p:cNvPr id="12395" name="Rectangle 340"/>
            <p:cNvSpPr>
              <a:spLocks noChangeAspect="1" noChangeArrowheads="1"/>
            </p:cNvSpPr>
            <p:nvPr/>
          </p:nvSpPr>
          <p:spPr bwMode="auto">
            <a:xfrm flipH="1" flipV="1">
              <a:off x="1257" y="894"/>
              <a:ext cx="115" cy="115"/>
            </a:xfrm>
            <a:prstGeom prst="rect">
              <a:avLst/>
            </a:prstGeom>
            <a:solidFill>
              <a:srgbClr val="DFDFDF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96" name="Rectangle 341"/>
            <p:cNvSpPr>
              <a:spLocks noChangeAspect="1" noChangeArrowheads="1"/>
            </p:cNvSpPr>
            <p:nvPr/>
          </p:nvSpPr>
          <p:spPr bwMode="auto">
            <a:xfrm flipH="1" flipV="1">
              <a:off x="1286" y="923"/>
              <a:ext cx="5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118" name="Group 342"/>
          <p:cNvGrpSpPr>
            <a:grpSpLocks/>
          </p:cNvGrpSpPr>
          <p:nvPr/>
        </p:nvGrpSpPr>
        <p:grpSpPr bwMode="auto">
          <a:xfrm>
            <a:off x="7918450" y="3144838"/>
            <a:ext cx="182563" cy="182562"/>
            <a:chOff x="1257" y="894"/>
            <a:chExt cx="115" cy="115"/>
          </a:xfrm>
        </p:grpSpPr>
        <p:sp>
          <p:nvSpPr>
            <p:cNvPr id="12393" name="Rectangle 343"/>
            <p:cNvSpPr>
              <a:spLocks noChangeAspect="1" noChangeArrowheads="1"/>
            </p:cNvSpPr>
            <p:nvPr/>
          </p:nvSpPr>
          <p:spPr bwMode="auto">
            <a:xfrm flipH="1" flipV="1">
              <a:off x="1257" y="894"/>
              <a:ext cx="115" cy="115"/>
            </a:xfrm>
            <a:prstGeom prst="rect">
              <a:avLst/>
            </a:prstGeom>
            <a:solidFill>
              <a:srgbClr val="DFDFDF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2394" name="Rectangle 344"/>
            <p:cNvSpPr>
              <a:spLocks noChangeAspect="1" noChangeArrowheads="1"/>
            </p:cNvSpPr>
            <p:nvPr/>
          </p:nvSpPr>
          <p:spPr bwMode="auto">
            <a:xfrm flipH="1" flipV="1">
              <a:off x="1286" y="923"/>
              <a:ext cx="58" cy="58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130" name="Group 354"/>
          <p:cNvGrpSpPr>
            <a:grpSpLocks/>
          </p:cNvGrpSpPr>
          <p:nvPr/>
        </p:nvGrpSpPr>
        <p:grpSpPr bwMode="auto">
          <a:xfrm>
            <a:off x="3825875" y="5445125"/>
            <a:ext cx="4346575" cy="1008063"/>
            <a:chOff x="2410" y="3430"/>
            <a:chExt cx="2738" cy="635"/>
          </a:xfrm>
        </p:grpSpPr>
        <p:sp>
          <p:nvSpPr>
            <p:cNvPr id="12383" name="Rectangle 199"/>
            <p:cNvSpPr>
              <a:spLocks noChangeArrowheads="1"/>
            </p:cNvSpPr>
            <p:nvPr/>
          </p:nvSpPr>
          <p:spPr bwMode="auto">
            <a:xfrm>
              <a:off x="2410" y="3430"/>
              <a:ext cx="2738" cy="635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bg2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12384" name="Group 349"/>
            <p:cNvGrpSpPr>
              <a:grpSpLocks/>
            </p:cNvGrpSpPr>
            <p:nvPr/>
          </p:nvGrpSpPr>
          <p:grpSpPr bwMode="auto">
            <a:xfrm>
              <a:off x="2552" y="3521"/>
              <a:ext cx="924" cy="366"/>
              <a:chOff x="4638" y="1525"/>
              <a:chExt cx="924" cy="366"/>
            </a:xfrm>
          </p:grpSpPr>
          <p:sp>
            <p:nvSpPr>
              <p:cNvPr id="12391" name="Text Box 200"/>
              <p:cNvSpPr txBox="1">
                <a:spLocks noChangeArrowheads="1"/>
              </p:cNvSpPr>
              <p:nvPr/>
            </p:nvSpPr>
            <p:spPr bwMode="auto">
              <a:xfrm>
                <a:off x="4871" y="1525"/>
                <a:ext cx="691" cy="36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de-DE" sz="1600">
                    <a:ea typeface="宋体" panose="02010600030101010101" pitchFamily="2" charset="-122"/>
                  </a:rPr>
                  <a:t>Horizontal</a:t>
                </a:r>
                <a:br>
                  <a:rPr lang="de-DE" altLang="de-DE" sz="1600">
                    <a:ea typeface="宋体" panose="02010600030101010101" pitchFamily="2" charset="-122"/>
                  </a:rPr>
                </a:br>
                <a:r>
                  <a:rPr lang="de-DE" altLang="zh-CN" sz="1600">
                    <a:ea typeface="宋体" panose="02010600030101010101" pitchFamily="2" charset="-122"/>
                  </a:rPr>
                  <a:t>Segment</a:t>
                </a:r>
                <a:endParaRPr lang="en-US" altLang="zh-CN" sz="1600">
                  <a:ea typeface="宋体" panose="02010600030101010101" pitchFamily="2" charset="-122"/>
                </a:endParaRPr>
              </a:p>
            </p:txBody>
          </p:sp>
          <p:sp>
            <p:nvSpPr>
              <p:cNvPr id="12392" name="Line 201"/>
              <p:cNvSpPr>
                <a:spLocks noChangeShapeType="1"/>
              </p:cNvSpPr>
              <p:nvPr/>
            </p:nvSpPr>
            <p:spPr bwMode="auto">
              <a:xfrm flipV="1">
                <a:off x="4638" y="1713"/>
                <a:ext cx="179" cy="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12385" name="Text Box 203"/>
            <p:cNvSpPr txBox="1">
              <a:spLocks noChangeArrowheads="1"/>
            </p:cNvSpPr>
            <p:nvPr/>
          </p:nvSpPr>
          <p:spPr bwMode="auto">
            <a:xfrm>
              <a:off x="4740" y="3603"/>
              <a:ext cx="30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600">
                  <a:ea typeface="宋体" panose="02010600030101010101" pitchFamily="2" charset="-122"/>
                </a:rPr>
                <a:t>Via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grpSp>
          <p:nvGrpSpPr>
            <p:cNvPr id="12386" name="Group 209"/>
            <p:cNvGrpSpPr>
              <a:grpSpLocks/>
            </p:cNvGrpSpPr>
            <p:nvPr/>
          </p:nvGrpSpPr>
          <p:grpSpPr bwMode="auto">
            <a:xfrm>
              <a:off x="4579" y="3647"/>
              <a:ext cx="115" cy="115"/>
              <a:chOff x="1257" y="894"/>
              <a:chExt cx="115" cy="115"/>
            </a:xfrm>
          </p:grpSpPr>
          <p:sp>
            <p:nvSpPr>
              <p:cNvPr id="12389" name="Rectangle 210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57" y="894"/>
                <a:ext cx="115" cy="115"/>
              </a:xfrm>
              <a:prstGeom prst="rect">
                <a:avLst/>
              </a:prstGeom>
              <a:solidFill>
                <a:srgbClr val="DFDFDF"/>
              </a:solidFill>
              <a:ln w="317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12390" name="Rectangle 211"/>
              <p:cNvSpPr>
                <a:spLocks noChangeAspect="1" noChangeArrowheads="1"/>
              </p:cNvSpPr>
              <p:nvPr/>
            </p:nvSpPr>
            <p:spPr bwMode="auto">
              <a:xfrm flipH="1" flipV="1">
                <a:off x="1286" y="923"/>
                <a:ext cx="58" cy="58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12387" name="Text Box 202"/>
            <p:cNvSpPr txBox="1">
              <a:spLocks noChangeArrowheads="1"/>
            </p:cNvSpPr>
            <p:nvPr/>
          </p:nvSpPr>
          <p:spPr bwMode="auto">
            <a:xfrm>
              <a:off x="3614" y="3529"/>
              <a:ext cx="808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600">
                  <a:ea typeface="宋体" panose="02010600030101010101" pitchFamily="2" charset="-122"/>
                </a:rPr>
                <a:t>Vertical </a:t>
              </a:r>
              <a:br>
                <a:rPr lang="de-DE" altLang="de-DE" sz="1600">
                  <a:ea typeface="宋体" panose="02010600030101010101" pitchFamily="2" charset="-122"/>
                </a:rPr>
              </a:br>
              <a:r>
                <a:rPr lang="de-DE" altLang="de-DE" sz="1600">
                  <a:ea typeface="宋体" panose="02010600030101010101" pitchFamily="2" charset="-122"/>
                </a:rPr>
                <a:t>Segment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12388" name="Line 345"/>
            <p:cNvSpPr>
              <a:spLocks noChangeShapeType="1"/>
            </p:cNvSpPr>
            <p:nvPr/>
          </p:nvSpPr>
          <p:spPr bwMode="auto">
            <a:xfrm>
              <a:off x="3660" y="3548"/>
              <a:ext cx="0" cy="40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00122" name="Text Box 346"/>
          <p:cNvSpPr txBox="1">
            <a:spLocks noChangeArrowheads="1"/>
          </p:cNvSpPr>
          <p:nvPr/>
        </p:nvSpPr>
        <p:spPr bwMode="auto">
          <a:xfrm>
            <a:off x="5703888" y="1579563"/>
            <a:ext cx="16827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600">
                <a:ea typeface="宋体" panose="02010600030101010101" pitchFamily="2" charset="-122"/>
              </a:rPr>
              <a:t>Detailed Routing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12380" name="Rectangle 34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5.1	Introduction</a:t>
            </a:r>
          </a:p>
        </p:txBody>
      </p:sp>
      <p:sp>
        <p:nvSpPr>
          <p:cNvPr id="1100128" name="AutoShape 352"/>
          <p:cNvSpPr>
            <a:spLocks noChangeArrowheads="1"/>
          </p:cNvSpPr>
          <p:nvPr/>
        </p:nvSpPr>
        <p:spPr bwMode="auto">
          <a:xfrm>
            <a:off x="4335463" y="3322638"/>
            <a:ext cx="468312" cy="81915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382" name="Text Box 353"/>
          <p:cNvSpPr txBox="1">
            <a:spLocks noChangeArrowheads="1"/>
          </p:cNvSpPr>
          <p:nvPr/>
        </p:nvSpPr>
        <p:spPr bwMode="auto">
          <a:xfrm>
            <a:off x="827088" y="1522413"/>
            <a:ext cx="2376487" cy="3571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de-DE" altLang="de-DE"/>
              <a:t>Global Routing</a:t>
            </a:r>
            <a:endParaRPr lang="en-US" altLang="zh-CN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0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00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00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00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000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0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000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00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000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00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00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000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1000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000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000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100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100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000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1000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1000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100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100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1000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100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100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1100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100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100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100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1100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1100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1100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1100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1100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1100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1100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1100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1100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1100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1100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1100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1100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1100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1100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1100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1100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1100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0043" grpId="0" animBg="1"/>
      <p:bldP spid="1100044" grpId="0" animBg="1"/>
      <p:bldP spid="1100045" grpId="0" animBg="1"/>
      <p:bldP spid="1100046" grpId="0" animBg="1"/>
      <p:bldP spid="1100047" grpId="0" animBg="1"/>
      <p:bldP spid="1100048" grpId="0" animBg="1"/>
      <p:bldP spid="1100049" grpId="0" animBg="1"/>
      <p:bldP spid="1100056" grpId="0" animBg="1"/>
      <p:bldP spid="1100060" grpId="0" animBg="1"/>
      <p:bldP spid="1100076" grpId="0" animBg="1"/>
      <p:bldP spid="1100077" grpId="0" animBg="1"/>
      <p:bldP spid="1100078" grpId="0" animBg="1"/>
      <p:bldP spid="1100079" grpId="0" animBg="1"/>
      <p:bldP spid="1100080" grpId="0" animBg="1"/>
      <p:bldP spid="1100122" grpId="0"/>
      <p:bldP spid="110012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D30FF4E-B9E3-4E68-9B2C-1CF2C7E784B0}" type="slidenum">
              <a:rPr lang="en-US" altLang="de-DE" sz="1000">
                <a:solidFill>
                  <a:srgbClr val="C0C0C0"/>
                </a:solidFill>
              </a:rPr>
              <a:pPr/>
              <a:t>12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33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5.1.2	Globalverdrahtung</a:t>
            </a:r>
          </a:p>
        </p:txBody>
      </p:sp>
      <p:sp>
        <p:nvSpPr>
          <p:cNvPr id="13316" name="Rectangle 3"/>
          <p:cNvSpPr>
            <a:spLocks noChangeArrowheads="1"/>
          </p:cNvSpPr>
          <p:nvPr/>
        </p:nvSpPr>
        <p:spPr bwMode="auto">
          <a:xfrm>
            <a:off x="1588" y="0"/>
            <a:ext cx="9144000" cy="800100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100804" name="Group 4"/>
          <p:cNvGrpSpPr>
            <a:grpSpLocks/>
          </p:cNvGrpSpPr>
          <p:nvPr/>
        </p:nvGrpSpPr>
        <p:grpSpPr bwMode="auto">
          <a:xfrm>
            <a:off x="657225" y="3576638"/>
            <a:ext cx="3770313" cy="2876550"/>
            <a:chOff x="414" y="2253"/>
            <a:chExt cx="2375" cy="1812"/>
          </a:xfrm>
        </p:grpSpPr>
        <p:grpSp>
          <p:nvGrpSpPr>
            <p:cNvPr id="13332" name="Group 5"/>
            <p:cNvGrpSpPr>
              <a:grpSpLocks/>
            </p:cNvGrpSpPr>
            <p:nvPr/>
          </p:nvGrpSpPr>
          <p:grpSpPr bwMode="auto">
            <a:xfrm>
              <a:off x="414" y="2253"/>
              <a:ext cx="1809" cy="1812"/>
              <a:chOff x="414" y="2389"/>
              <a:chExt cx="1809" cy="1812"/>
            </a:xfrm>
          </p:grpSpPr>
          <p:pic>
            <p:nvPicPr>
              <p:cNvPr id="13334" name="Picture 6" descr="GRT_detailedRoute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36313" t="34160" r="764" b="1700"/>
              <a:stretch>
                <a:fillRect/>
              </a:stretch>
            </p:blipFill>
            <p:spPr bwMode="auto">
              <a:xfrm>
                <a:off x="414" y="2389"/>
                <a:ext cx="1809" cy="18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335" name="Text Box 7"/>
              <p:cNvSpPr txBox="1">
                <a:spLocks noChangeArrowheads="1"/>
              </p:cNvSpPr>
              <p:nvPr/>
            </p:nvSpPr>
            <p:spPr bwMode="auto">
              <a:xfrm>
                <a:off x="508" y="3892"/>
                <a:ext cx="1130" cy="22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r>
                  <a:rPr lang="de-DE" altLang="de-DE"/>
                  <a:t>Detailed Routing</a:t>
                </a:r>
                <a:endParaRPr lang="en-US" altLang="zh-CN"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13333" name="AutoShape 8"/>
            <p:cNvSpPr>
              <a:spLocks noChangeArrowheads="1"/>
            </p:cNvSpPr>
            <p:nvPr/>
          </p:nvSpPr>
          <p:spPr bwMode="auto">
            <a:xfrm rot="10800000">
              <a:off x="2425" y="3067"/>
              <a:ext cx="364" cy="364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809" name="Group 9"/>
          <p:cNvGrpSpPr>
            <a:grpSpLocks/>
          </p:cNvGrpSpPr>
          <p:nvPr/>
        </p:nvGrpSpPr>
        <p:grpSpPr bwMode="auto">
          <a:xfrm>
            <a:off x="107950" y="549275"/>
            <a:ext cx="2808288" cy="2794000"/>
            <a:chOff x="68" y="346"/>
            <a:chExt cx="1769" cy="1760"/>
          </a:xfrm>
        </p:grpSpPr>
        <p:pic>
          <p:nvPicPr>
            <p:cNvPr id="13330" name="Picture 10" descr="GRT_pl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501" t="35791" r="2182" b="2031"/>
            <a:stretch>
              <a:fillRect/>
            </a:stretch>
          </p:blipFill>
          <p:spPr bwMode="auto">
            <a:xfrm>
              <a:off x="68" y="346"/>
              <a:ext cx="1769" cy="17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31" name="Text Box 11"/>
            <p:cNvSpPr txBox="1">
              <a:spLocks noChangeArrowheads="1"/>
            </p:cNvSpPr>
            <p:nvPr/>
          </p:nvSpPr>
          <p:spPr bwMode="auto">
            <a:xfrm>
              <a:off x="184" y="1756"/>
              <a:ext cx="766" cy="2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Placement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grpSp>
        <p:nvGrpSpPr>
          <p:cNvPr id="1100812" name="Group 12"/>
          <p:cNvGrpSpPr>
            <a:grpSpLocks/>
          </p:cNvGrpSpPr>
          <p:nvPr/>
        </p:nvGrpSpPr>
        <p:grpSpPr bwMode="auto">
          <a:xfrm>
            <a:off x="5149850" y="3487738"/>
            <a:ext cx="2879725" cy="2933700"/>
            <a:chOff x="2926" y="2197"/>
            <a:chExt cx="1814" cy="1848"/>
          </a:xfrm>
        </p:grpSpPr>
        <p:pic>
          <p:nvPicPr>
            <p:cNvPr id="13328" name="Picture 13" descr="GRT_congMap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849" t="26546" r="7465" b="7909"/>
            <a:stretch>
              <a:fillRect/>
            </a:stretch>
          </p:blipFill>
          <p:spPr bwMode="auto">
            <a:xfrm>
              <a:off x="2926" y="2197"/>
              <a:ext cx="1814" cy="18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9" name="Text Box 14"/>
            <p:cNvSpPr txBox="1">
              <a:spLocks noChangeArrowheads="1"/>
            </p:cNvSpPr>
            <p:nvPr/>
          </p:nvSpPr>
          <p:spPr bwMode="auto">
            <a:xfrm>
              <a:off x="3061" y="3702"/>
              <a:ext cx="1115" cy="2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Congestion Map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grpSp>
        <p:nvGrpSpPr>
          <p:cNvPr id="1100823" name="Group 23"/>
          <p:cNvGrpSpPr>
            <a:grpSpLocks/>
          </p:cNvGrpSpPr>
          <p:nvPr/>
        </p:nvGrpSpPr>
        <p:grpSpPr bwMode="auto">
          <a:xfrm>
            <a:off x="2986088" y="115888"/>
            <a:ext cx="2738437" cy="2686050"/>
            <a:chOff x="1881" y="73"/>
            <a:chExt cx="1725" cy="1692"/>
          </a:xfrm>
        </p:grpSpPr>
        <p:pic>
          <p:nvPicPr>
            <p:cNvPr id="13325" name="Picture 16" descr="GRT_wireTrack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1316" t="39944" r="6946"/>
            <a:stretch>
              <a:fillRect/>
            </a:stretch>
          </p:blipFill>
          <p:spPr bwMode="auto">
            <a:xfrm>
              <a:off x="2109" y="73"/>
              <a:ext cx="1497" cy="16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17"/>
            <p:cNvSpPr txBox="1">
              <a:spLocks noChangeArrowheads="1"/>
            </p:cNvSpPr>
            <p:nvPr/>
          </p:nvSpPr>
          <p:spPr bwMode="auto">
            <a:xfrm>
              <a:off x="2193" y="1430"/>
              <a:ext cx="847" cy="2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Wire Tracks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13327" name="AutoShape 18"/>
            <p:cNvSpPr>
              <a:spLocks noChangeArrowheads="1"/>
            </p:cNvSpPr>
            <p:nvPr/>
          </p:nvSpPr>
          <p:spPr bwMode="auto">
            <a:xfrm>
              <a:off x="1881" y="1066"/>
              <a:ext cx="163" cy="364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00819" name="Group 19"/>
          <p:cNvGrpSpPr>
            <a:grpSpLocks/>
          </p:cNvGrpSpPr>
          <p:nvPr/>
        </p:nvGrpSpPr>
        <p:grpSpPr bwMode="auto">
          <a:xfrm>
            <a:off x="5826125" y="1557338"/>
            <a:ext cx="3138488" cy="2519362"/>
            <a:chOff x="3670" y="981"/>
            <a:chExt cx="1977" cy="1587"/>
          </a:xfrm>
        </p:grpSpPr>
        <p:pic>
          <p:nvPicPr>
            <p:cNvPr id="13322" name="Picture 20" descr="GRT_globalRoute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128" t="26279" r="6355" b="17365"/>
            <a:stretch>
              <a:fillRect/>
            </a:stretch>
          </p:blipFill>
          <p:spPr bwMode="auto">
            <a:xfrm>
              <a:off x="3924" y="981"/>
              <a:ext cx="1723" cy="1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21"/>
            <p:cNvSpPr txBox="1">
              <a:spLocks noChangeArrowheads="1"/>
            </p:cNvSpPr>
            <p:nvPr/>
          </p:nvSpPr>
          <p:spPr bwMode="auto">
            <a:xfrm>
              <a:off x="4063" y="2255"/>
              <a:ext cx="1024" cy="22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Global Routing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13324" name="AutoShape 22"/>
            <p:cNvSpPr>
              <a:spLocks noChangeArrowheads="1"/>
            </p:cNvSpPr>
            <p:nvPr/>
          </p:nvSpPr>
          <p:spPr bwMode="auto">
            <a:xfrm rot="373402">
              <a:off x="3670" y="1116"/>
              <a:ext cx="163" cy="364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0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08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0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0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00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Slide Number Placeholder 1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6E841AF-C616-4161-B486-018238CDB3FF}" type="slidenum">
              <a:rPr lang="en-US" altLang="de-DE" sz="1000">
                <a:solidFill>
                  <a:srgbClr val="C0C0C0"/>
                </a:solidFill>
              </a:rPr>
              <a:pPr/>
              <a:t>13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4339" name="Slide Number Placeholder 3"/>
          <p:cNvSpPr txBox="1">
            <a:spLocks noGrp="1"/>
          </p:cNvSpPr>
          <p:nvPr/>
        </p:nvSpPr>
        <p:spPr bwMode="auto">
          <a:xfrm>
            <a:off x="7910513" y="6473825"/>
            <a:ext cx="1081087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D20DAF0B-0259-4FBA-B39C-CA1879FB61C7}" type="slidenum">
              <a:rPr lang="en-US" altLang="de-DE" sz="1000">
                <a:solidFill>
                  <a:srgbClr val="C0C0C0"/>
                </a:solidFill>
              </a:rPr>
              <a:pPr algn="r">
                <a:spcBef>
                  <a:spcPct val="0"/>
                </a:spcBef>
              </a:pPr>
              <a:t>13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4340" name="Rectangle 15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  <p:sp>
        <p:nvSpPr>
          <p:cNvPr id="11" name="Rectangle 9"/>
          <p:cNvSpPr txBox="1">
            <a:spLocks noChangeArrowheads="1"/>
          </p:cNvSpPr>
          <p:nvPr/>
        </p:nvSpPr>
        <p:spPr bwMode="auto">
          <a:xfrm>
            <a:off x="611188" y="1773238"/>
            <a:ext cx="8193087" cy="39608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marL="323850" indent="-3238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Routing Track: Horizontal wiring path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Routing Column: Vertical wiring path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Routing Region: Region that contains routing tracks or columns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Uniform Routing Region: Evenly spaced horizontal/vertical grid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Non-uniform Routing Region: Horizontal and vertical boundaries that are aligned to external pin connections or macro-cell boundaries resulting in routing regions that have differing sizes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endParaRPr lang="en-US" altLang="zh-CN">
              <a:ea typeface="宋体" panose="02010600030101010101" pitchFamily="2" charset="-122"/>
              <a:cs typeface="Arial" panose="020B0604020202020204" pitchFamily="34" charset="0"/>
              <a:sym typeface="Symbol" panose="05050102010706020507" pitchFamily="18" charset="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E0A7677-5A98-44E7-8861-2CA3F1254990}" type="slidenum">
              <a:rPr lang="en-US" altLang="de-DE" sz="1000">
                <a:solidFill>
                  <a:srgbClr val="C0C0C0"/>
                </a:solidFill>
              </a:rPr>
              <a:pPr/>
              <a:t>14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pic>
        <p:nvPicPr>
          <p:cNvPr id="11018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3138" y="2363788"/>
            <a:ext cx="306705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4" name="Text Box 4"/>
          <p:cNvSpPr txBox="1">
            <a:spLocks noChangeArrowheads="1"/>
          </p:cNvSpPr>
          <p:nvPr/>
        </p:nvSpPr>
        <p:spPr bwMode="auto">
          <a:xfrm>
            <a:off x="836613" y="1522413"/>
            <a:ext cx="1143000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de-DE" altLang="de-DE"/>
              <a:t>Channel</a:t>
            </a:r>
          </a:p>
        </p:txBody>
      </p:sp>
      <p:pic>
        <p:nvPicPr>
          <p:cNvPr id="110182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1931"/>
          <a:stretch>
            <a:fillRect/>
          </a:stretch>
        </p:blipFill>
        <p:spPr bwMode="auto">
          <a:xfrm>
            <a:off x="2532063" y="2743200"/>
            <a:ext cx="1433512" cy="142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1830" name="Oval 6"/>
          <p:cNvSpPr>
            <a:spLocks noChangeArrowheads="1"/>
          </p:cNvSpPr>
          <p:nvPr/>
        </p:nvSpPr>
        <p:spPr bwMode="auto">
          <a:xfrm>
            <a:off x="5137150" y="3262313"/>
            <a:ext cx="273050" cy="203200"/>
          </a:xfrm>
          <a:prstGeom prst="ellipse">
            <a:avLst/>
          </a:prstGeom>
          <a:noFill/>
          <a:ln w="33338" cap="rnd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1831" name="Line 7"/>
          <p:cNvSpPr>
            <a:spLocks noChangeShapeType="1"/>
          </p:cNvSpPr>
          <p:nvPr/>
        </p:nvSpPr>
        <p:spPr bwMode="auto">
          <a:xfrm flipH="1">
            <a:off x="3978275" y="3460750"/>
            <a:ext cx="1303338" cy="704850"/>
          </a:xfrm>
          <a:prstGeom prst="line">
            <a:avLst/>
          </a:prstGeom>
          <a:noFill/>
          <a:ln w="3333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1832" name="Line 8"/>
          <p:cNvSpPr>
            <a:spLocks noChangeShapeType="1"/>
          </p:cNvSpPr>
          <p:nvPr/>
        </p:nvSpPr>
        <p:spPr bwMode="auto">
          <a:xfrm flipH="1" flipV="1">
            <a:off x="3971925" y="2760663"/>
            <a:ext cx="1309688" cy="492125"/>
          </a:xfrm>
          <a:prstGeom prst="line">
            <a:avLst/>
          </a:prstGeom>
          <a:noFill/>
          <a:ln w="3333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1834" name="Text Box 10"/>
          <p:cNvSpPr txBox="1">
            <a:spLocks noChangeArrowheads="1"/>
          </p:cNvSpPr>
          <p:nvPr/>
        </p:nvSpPr>
        <p:spPr bwMode="auto">
          <a:xfrm>
            <a:off x="4500563" y="5175250"/>
            <a:ext cx="3719512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de-DE" altLang="de-DE" sz="1600"/>
              <a:t>Standard cell layout (Two-layer routing)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15370" name="Rectangle 1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  <p:sp>
        <p:nvSpPr>
          <p:cNvPr id="15371" name="Rectangle 9"/>
          <p:cNvSpPr txBox="1">
            <a:spLocks noChangeArrowheads="1"/>
          </p:cNvSpPr>
          <p:nvPr/>
        </p:nvSpPr>
        <p:spPr bwMode="auto">
          <a:xfrm>
            <a:off x="755650" y="1924050"/>
            <a:ext cx="605472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Rectangular routing region with pins on two opposite sides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1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018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018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018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018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1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1830" grpId="0" animBg="1"/>
      <p:bldP spid="110183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74D9CDE-B9F4-42E5-92B6-F5082E370D0B}" type="slidenum">
              <a:rPr lang="en-US" altLang="de-DE" sz="1000">
                <a:solidFill>
                  <a:srgbClr val="C0C0C0"/>
                </a:solidFill>
              </a:rPr>
              <a:pPr/>
              <a:t>15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6387" name="Text Box 74"/>
          <p:cNvSpPr txBox="1">
            <a:spLocks noChangeArrowheads="1"/>
          </p:cNvSpPr>
          <p:nvPr/>
        </p:nvSpPr>
        <p:spPr bwMode="auto">
          <a:xfrm>
            <a:off x="1527175" y="3173413"/>
            <a:ext cx="158115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400"/>
              <a:t>Routing channel</a:t>
            </a:r>
          </a:p>
        </p:txBody>
      </p:sp>
      <p:pic>
        <p:nvPicPr>
          <p:cNvPr id="16388" name="Picture 7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3138" y="2363788"/>
            <a:ext cx="306705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9" name="Text Box 83"/>
          <p:cNvSpPr txBox="1">
            <a:spLocks noChangeArrowheads="1"/>
          </p:cNvSpPr>
          <p:nvPr/>
        </p:nvSpPr>
        <p:spPr bwMode="auto">
          <a:xfrm>
            <a:off x="836613" y="1522413"/>
            <a:ext cx="1143000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de-DE" altLang="de-DE"/>
              <a:t>Channel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6390" name="Rectangle 84"/>
          <p:cNvSpPr>
            <a:spLocks noChangeArrowheads="1"/>
          </p:cNvSpPr>
          <p:nvPr/>
        </p:nvSpPr>
        <p:spPr bwMode="auto">
          <a:xfrm>
            <a:off x="1392238" y="4103688"/>
            <a:ext cx="1828800" cy="228600"/>
          </a:xfrm>
          <a:prstGeom prst="rect">
            <a:avLst/>
          </a:prstGeom>
          <a:solidFill>
            <a:srgbClr val="DDDDDD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1" name="Rectangle 85"/>
          <p:cNvSpPr>
            <a:spLocks noChangeArrowheads="1"/>
          </p:cNvSpPr>
          <p:nvPr/>
        </p:nvSpPr>
        <p:spPr bwMode="auto">
          <a:xfrm>
            <a:off x="1208088" y="2733675"/>
            <a:ext cx="2171700" cy="18986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2" name="Rectangle 86"/>
          <p:cNvSpPr>
            <a:spLocks noChangeArrowheads="1"/>
          </p:cNvSpPr>
          <p:nvPr/>
        </p:nvSpPr>
        <p:spPr bwMode="auto">
          <a:xfrm>
            <a:off x="827088" y="2362200"/>
            <a:ext cx="2928937" cy="26511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3" name="Rectangle 87"/>
          <p:cNvSpPr>
            <a:spLocks noChangeArrowheads="1"/>
          </p:cNvSpPr>
          <p:nvPr/>
        </p:nvSpPr>
        <p:spPr bwMode="auto">
          <a:xfrm>
            <a:off x="827088" y="2362200"/>
            <a:ext cx="381000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4" name="Rectangle 88"/>
          <p:cNvSpPr>
            <a:spLocks noChangeArrowheads="1"/>
          </p:cNvSpPr>
          <p:nvPr/>
        </p:nvSpPr>
        <p:spPr bwMode="auto">
          <a:xfrm>
            <a:off x="3379788" y="2362200"/>
            <a:ext cx="376237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5" name="Rectangle 89"/>
          <p:cNvSpPr>
            <a:spLocks noChangeArrowheads="1"/>
          </p:cNvSpPr>
          <p:nvPr/>
        </p:nvSpPr>
        <p:spPr bwMode="auto">
          <a:xfrm>
            <a:off x="3379788" y="4632325"/>
            <a:ext cx="3762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6" name="Rectangle 90"/>
          <p:cNvSpPr>
            <a:spLocks noChangeArrowheads="1"/>
          </p:cNvSpPr>
          <p:nvPr/>
        </p:nvSpPr>
        <p:spPr bwMode="auto">
          <a:xfrm>
            <a:off x="827088" y="4632325"/>
            <a:ext cx="381000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7" name="Rectangle 91"/>
          <p:cNvSpPr>
            <a:spLocks noChangeArrowheads="1"/>
          </p:cNvSpPr>
          <p:nvPr/>
        </p:nvSpPr>
        <p:spPr bwMode="auto">
          <a:xfrm>
            <a:off x="1209675" y="2362200"/>
            <a:ext cx="325438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8" name="Rectangle 92"/>
          <p:cNvSpPr>
            <a:spLocks noChangeArrowheads="1"/>
          </p:cNvSpPr>
          <p:nvPr/>
        </p:nvSpPr>
        <p:spPr bwMode="auto">
          <a:xfrm>
            <a:off x="1589088" y="2362200"/>
            <a:ext cx="323850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399" name="Rectangle 93"/>
          <p:cNvSpPr>
            <a:spLocks noChangeArrowheads="1"/>
          </p:cNvSpPr>
          <p:nvPr/>
        </p:nvSpPr>
        <p:spPr bwMode="auto">
          <a:xfrm>
            <a:off x="2049463" y="2362200"/>
            <a:ext cx="296862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0" name="Rectangle 94"/>
          <p:cNvSpPr>
            <a:spLocks noChangeArrowheads="1"/>
          </p:cNvSpPr>
          <p:nvPr/>
        </p:nvSpPr>
        <p:spPr bwMode="auto">
          <a:xfrm>
            <a:off x="2389188" y="2362200"/>
            <a:ext cx="296862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1" name="Rectangle 95"/>
          <p:cNvSpPr>
            <a:spLocks noChangeArrowheads="1"/>
          </p:cNvSpPr>
          <p:nvPr/>
        </p:nvSpPr>
        <p:spPr bwMode="auto">
          <a:xfrm>
            <a:off x="2728913" y="2362200"/>
            <a:ext cx="298450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2" name="Rectangle 96"/>
          <p:cNvSpPr>
            <a:spLocks noChangeArrowheads="1"/>
          </p:cNvSpPr>
          <p:nvPr/>
        </p:nvSpPr>
        <p:spPr bwMode="auto">
          <a:xfrm>
            <a:off x="3054350" y="2362200"/>
            <a:ext cx="298450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3" name="Rectangle 97"/>
          <p:cNvSpPr>
            <a:spLocks noChangeArrowheads="1"/>
          </p:cNvSpPr>
          <p:nvPr/>
        </p:nvSpPr>
        <p:spPr bwMode="auto">
          <a:xfrm>
            <a:off x="2105025" y="24622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4" name="Rectangle 98"/>
          <p:cNvSpPr>
            <a:spLocks noChangeArrowheads="1"/>
          </p:cNvSpPr>
          <p:nvPr/>
        </p:nvSpPr>
        <p:spPr bwMode="auto">
          <a:xfrm>
            <a:off x="2441575" y="24622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5" name="Rectangle 99"/>
          <p:cNvSpPr>
            <a:spLocks noChangeArrowheads="1"/>
          </p:cNvSpPr>
          <p:nvPr/>
        </p:nvSpPr>
        <p:spPr bwMode="auto">
          <a:xfrm>
            <a:off x="2786063" y="2462213"/>
            <a:ext cx="188912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6" name="Rectangle 100"/>
          <p:cNvSpPr>
            <a:spLocks noChangeArrowheads="1"/>
          </p:cNvSpPr>
          <p:nvPr/>
        </p:nvSpPr>
        <p:spPr bwMode="auto">
          <a:xfrm>
            <a:off x="3108325" y="24622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7" name="Rectangle 101"/>
          <p:cNvSpPr>
            <a:spLocks noChangeArrowheads="1"/>
          </p:cNvSpPr>
          <p:nvPr/>
        </p:nvSpPr>
        <p:spPr bwMode="auto">
          <a:xfrm>
            <a:off x="1670050" y="24622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8" name="Rectangle 102"/>
          <p:cNvSpPr>
            <a:spLocks noChangeArrowheads="1"/>
          </p:cNvSpPr>
          <p:nvPr/>
        </p:nvSpPr>
        <p:spPr bwMode="auto">
          <a:xfrm>
            <a:off x="1277938" y="2462213"/>
            <a:ext cx="188912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09" name="Rectangle 103"/>
          <p:cNvSpPr>
            <a:spLocks noChangeArrowheads="1"/>
          </p:cNvSpPr>
          <p:nvPr/>
        </p:nvSpPr>
        <p:spPr bwMode="auto">
          <a:xfrm>
            <a:off x="827088" y="2778125"/>
            <a:ext cx="381000" cy="2333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0" name="Rectangle 104"/>
          <p:cNvSpPr>
            <a:spLocks noChangeArrowheads="1"/>
          </p:cNvSpPr>
          <p:nvPr/>
        </p:nvSpPr>
        <p:spPr bwMode="auto">
          <a:xfrm>
            <a:off x="827088" y="4360863"/>
            <a:ext cx="381000" cy="2333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1" name="Rectangle 105"/>
          <p:cNvSpPr>
            <a:spLocks noChangeArrowheads="1"/>
          </p:cNvSpPr>
          <p:nvPr/>
        </p:nvSpPr>
        <p:spPr bwMode="auto">
          <a:xfrm>
            <a:off x="827088" y="4052888"/>
            <a:ext cx="381000" cy="2333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2" name="Rectangle 106"/>
          <p:cNvSpPr>
            <a:spLocks noChangeArrowheads="1"/>
          </p:cNvSpPr>
          <p:nvPr/>
        </p:nvSpPr>
        <p:spPr bwMode="auto">
          <a:xfrm>
            <a:off x="827088" y="3656013"/>
            <a:ext cx="381000" cy="2333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3" name="Rectangle 107"/>
          <p:cNvSpPr>
            <a:spLocks noChangeArrowheads="1"/>
          </p:cNvSpPr>
          <p:nvPr/>
        </p:nvSpPr>
        <p:spPr bwMode="auto">
          <a:xfrm>
            <a:off x="827088" y="3259138"/>
            <a:ext cx="381000" cy="2333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4" name="Rectangle 108"/>
          <p:cNvSpPr>
            <a:spLocks noChangeArrowheads="1"/>
          </p:cNvSpPr>
          <p:nvPr/>
        </p:nvSpPr>
        <p:spPr bwMode="auto">
          <a:xfrm>
            <a:off x="908050" y="27924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5" name="Rectangle 109"/>
          <p:cNvSpPr>
            <a:spLocks noChangeArrowheads="1"/>
          </p:cNvSpPr>
          <p:nvPr/>
        </p:nvSpPr>
        <p:spPr bwMode="auto">
          <a:xfrm>
            <a:off x="908050" y="3287713"/>
            <a:ext cx="190500" cy="188912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6" name="Rectangle 110"/>
          <p:cNvSpPr>
            <a:spLocks noChangeArrowheads="1"/>
          </p:cNvSpPr>
          <p:nvPr/>
        </p:nvSpPr>
        <p:spPr bwMode="auto">
          <a:xfrm>
            <a:off x="908050" y="3683000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7" name="Rectangle 111"/>
          <p:cNvSpPr>
            <a:spLocks noChangeArrowheads="1"/>
          </p:cNvSpPr>
          <p:nvPr/>
        </p:nvSpPr>
        <p:spPr bwMode="auto">
          <a:xfrm>
            <a:off x="908050" y="408146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8" name="Rectangle 112"/>
          <p:cNvSpPr>
            <a:spLocks noChangeArrowheads="1"/>
          </p:cNvSpPr>
          <p:nvPr/>
        </p:nvSpPr>
        <p:spPr bwMode="auto">
          <a:xfrm>
            <a:off x="908050" y="4383088"/>
            <a:ext cx="190500" cy="188912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19" name="Rectangle 113"/>
          <p:cNvSpPr>
            <a:spLocks noChangeArrowheads="1"/>
          </p:cNvSpPr>
          <p:nvPr/>
        </p:nvSpPr>
        <p:spPr bwMode="auto">
          <a:xfrm>
            <a:off x="3379788" y="2924175"/>
            <a:ext cx="376237" cy="271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0" name="Rectangle 114"/>
          <p:cNvSpPr>
            <a:spLocks noChangeArrowheads="1"/>
          </p:cNvSpPr>
          <p:nvPr/>
        </p:nvSpPr>
        <p:spPr bwMode="auto">
          <a:xfrm>
            <a:off x="3379788" y="3276600"/>
            <a:ext cx="376237" cy="271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1" name="Rectangle 115"/>
          <p:cNvSpPr>
            <a:spLocks noChangeArrowheads="1"/>
          </p:cNvSpPr>
          <p:nvPr/>
        </p:nvSpPr>
        <p:spPr bwMode="auto">
          <a:xfrm>
            <a:off x="3379788" y="3873500"/>
            <a:ext cx="376237" cy="271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2" name="Rectangle 116"/>
          <p:cNvSpPr>
            <a:spLocks noChangeArrowheads="1"/>
          </p:cNvSpPr>
          <p:nvPr/>
        </p:nvSpPr>
        <p:spPr bwMode="auto">
          <a:xfrm>
            <a:off x="3379788" y="4251325"/>
            <a:ext cx="376237" cy="271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3" name="Rectangle 117"/>
          <p:cNvSpPr>
            <a:spLocks noChangeArrowheads="1"/>
          </p:cNvSpPr>
          <p:nvPr/>
        </p:nvSpPr>
        <p:spPr bwMode="auto">
          <a:xfrm>
            <a:off x="3489325" y="4295775"/>
            <a:ext cx="188913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4" name="Rectangle 118"/>
          <p:cNvSpPr>
            <a:spLocks noChangeArrowheads="1"/>
          </p:cNvSpPr>
          <p:nvPr/>
        </p:nvSpPr>
        <p:spPr bwMode="auto">
          <a:xfrm>
            <a:off x="3489325" y="3927475"/>
            <a:ext cx="188913" cy="188913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5" name="Rectangle 119"/>
          <p:cNvSpPr>
            <a:spLocks noChangeArrowheads="1"/>
          </p:cNvSpPr>
          <p:nvPr/>
        </p:nvSpPr>
        <p:spPr bwMode="auto">
          <a:xfrm>
            <a:off x="3489325" y="3330575"/>
            <a:ext cx="188913" cy="188913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6" name="Rectangle 120"/>
          <p:cNvSpPr>
            <a:spLocks noChangeArrowheads="1"/>
          </p:cNvSpPr>
          <p:nvPr/>
        </p:nvSpPr>
        <p:spPr bwMode="auto">
          <a:xfrm>
            <a:off x="3489325" y="2982913"/>
            <a:ext cx="188913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7" name="Rectangle 121"/>
          <p:cNvSpPr>
            <a:spLocks noChangeArrowheads="1"/>
          </p:cNvSpPr>
          <p:nvPr/>
        </p:nvSpPr>
        <p:spPr bwMode="auto">
          <a:xfrm>
            <a:off x="1290638" y="4632325"/>
            <a:ext cx="3254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8" name="Rectangle 122"/>
          <p:cNvSpPr>
            <a:spLocks noChangeArrowheads="1"/>
          </p:cNvSpPr>
          <p:nvPr/>
        </p:nvSpPr>
        <p:spPr bwMode="auto">
          <a:xfrm>
            <a:off x="1751013" y="4632325"/>
            <a:ext cx="3254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29" name="Rectangle 123"/>
          <p:cNvSpPr>
            <a:spLocks noChangeArrowheads="1"/>
          </p:cNvSpPr>
          <p:nvPr/>
        </p:nvSpPr>
        <p:spPr bwMode="auto">
          <a:xfrm>
            <a:off x="3027363" y="4632325"/>
            <a:ext cx="3254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30" name="Rectangle 124"/>
          <p:cNvSpPr>
            <a:spLocks noChangeArrowheads="1"/>
          </p:cNvSpPr>
          <p:nvPr/>
        </p:nvSpPr>
        <p:spPr bwMode="auto">
          <a:xfrm>
            <a:off x="2649538" y="4632325"/>
            <a:ext cx="3254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31" name="Rectangle 125"/>
          <p:cNvSpPr>
            <a:spLocks noChangeArrowheads="1"/>
          </p:cNvSpPr>
          <p:nvPr/>
        </p:nvSpPr>
        <p:spPr bwMode="auto">
          <a:xfrm>
            <a:off x="2279650" y="4632325"/>
            <a:ext cx="325438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32" name="Rectangle 126"/>
          <p:cNvSpPr>
            <a:spLocks noChangeArrowheads="1"/>
          </p:cNvSpPr>
          <p:nvPr/>
        </p:nvSpPr>
        <p:spPr bwMode="auto">
          <a:xfrm>
            <a:off x="1357313" y="4740275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33" name="Rectangle 127"/>
          <p:cNvSpPr>
            <a:spLocks noChangeArrowheads="1"/>
          </p:cNvSpPr>
          <p:nvPr/>
        </p:nvSpPr>
        <p:spPr bwMode="auto">
          <a:xfrm>
            <a:off x="1817688" y="4740275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34" name="Rectangle 128"/>
          <p:cNvSpPr>
            <a:spLocks noChangeArrowheads="1"/>
          </p:cNvSpPr>
          <p:nvPr/>
        </p:nvSpPr>
        <p:spPr bwMode="auto">
          <a:xfrm>
            <a:off x="2349500" y="4740275"/>
            <a:ext cx="188913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35" name="Rectangle 129"/>
          <p:cNvSpPr>
            <a:spLocks noChangeArrowheads="1"/>
          </p:cNvSpPr>
          <p:nvPr/>
        </p:nvSpPr>
        <p:spPr bwMode="auto">
          <a:xfrm>
            <a:off x="2713038" y="4740275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36" name="Rectangle 130"/>
          <p:cNvSpPr>
            <a:spLocks noChangeArrowheads="1"/>
          </p:cNvSpPr>
          <p:nvPr/>
        </p:nvSpPr>
        <p:spPr bwMode="auto">
          <a:xfrm>
            <a:off x="3092450" y="4740275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37" name="Line 131"/>
          <p:cNvSpPr>
            <a:spLocks noChangeShapeType="1"/>
          </p:cNvSpPr>
          <p:nvPr/>
        </p:nvSpPr>
        <p:spPr bwMode="auto">
          <a:xfrm>
            <a:off x="1717675" y="410686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38" name="Line 132"/>
          <p:cNvSpPr>
            <a:spLocks noChangeShapeType="1"/>
          </p:cNvSpPr>
          <p:nvPr/>
        </p:nvSpPr>
        <p:spPr bwMode="auto">
          <a:xfrm>
            <a:off x="2095500" y="4108450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39" name="Line 133"/>
          <p:cNvSpPr>
            <a:spLocks noChangeShapeType="1"/>
          </p:cNvSpPr>
          <p:nvPr/>
        </p:nvSpPr>
        <p:spPr bwMode="auto">
          <a:xfrm>
            <a:off x="2424113" y="4103688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40" name="Line 134"/>
          <p:cNvSpPr>
            <a:spLocks noChangeShapeType="1"/>
          </p:cNvSpPr>
          <p:nvPr/>
        </p:nvSpPr>
        <p:spPr bwMode="auto">
          <a:xfrm>
            <a:off x="2606675" y="410051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41" name="Line 135"/>
          <p:cNvSpPr>
            <a:spLocks noChangeShapeType="1"/>
          </p:cNvSpPr>
          <p:nvPr/>
        </p:nvSpPr>
        <p:spPr bwMode="auto">
          <a:xfrm>
            <a:off x="2949575" y="410051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42" name="Rectangle 136"/>
          <p:cNvSpPr>
            <a:spLocks noChangeArrowheads="1"/>
          </p:cNvSpPr>
          <p:nvPr/>
        </p:nvSpPr>
        <p:spPr bwMode="auto">
          <a:xfrm>
            <a:off x="1389063" y="3505200"/>
            <a:ext cx="1828800" cy="228600"/>
          </a:xfrm>
          <a:prstGeom prst="rect">
            <a:avLst/>
          </a:prstGeom>
          <a:solidFill>
            <a:srgbClr val="DDDDDD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43" name="Line 137"/>
          <p:cNvSpPr>
            <a:spLocks noChangeShapeType="1"/>
          </p:cNvSpPr>
          <p:nvPr/>
        </p:nvSpPr>
        <p:spPr bwMode="auto">
          <a:xfrm>
            <a:off x="1585913" y="350837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44" name="Line 138"/>
          <p:cNvSpPr>
            <a:spLocks noChangeShapeType="1"/>
          </p:cNvSpPr>
          <p:nvPr/>
        </p:nvSpPr>
        <p:spPr bwMode="auto">
          <a:xfrm>
            <a:off x="1949450" y="350996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45" name="Line 139"/>
          <p:cNvSpPr>
            <a:spLocks noChangeShapeType="1"/>
          </p:cNvSpPr>
          <p:nvPr/>
        </p:nvSpPr>
        <p:spPr bwMode="auto">
          <a:xfrm>
            <a:off x="2144713" y="3505200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46" name="Line 140"/>
          <p:cNvSpPr>
            <a:spLocks noChangeShapeType="1"/>
          </p:cNvSpPr>
          <p:nvPr/>
        </p:nvSpPr>
        <p:spPr bwMode="auto">
          <a:xfrm>
            <a:off x="2608263" y="350202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47" name="Line 141"/>
          <p:cNvSpPr>
            <a:spLocks noChangeShapeType="1"/>
          </p:cNvSpPr>
          <p:nvPr/>
        </p:nvSpPr>
        <p:spPr bwMode="auto">
          <a:xfrm>
            <a:off x="3008313" y="350202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48" name="Line 142"/>
          <p:cNvSpPr>
            <a:spLocks noChangeShapeType="1"/>
          </p:cNvSpPr>
          <p:nvPr/>
        </p:nvSpPr>
        <p:spPr bwMode="auto">
          <a:xfrm>
            <a:off x="2470150" y="3506788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49" name="Rectangle 143"/>
          <p:cNvSpPr>
            <a:spLocks noChangeArrowheads="1"/>
          </p:cNvSpPr>
          <p:nvPr/>
        </p:nvSpPr>
        <p:spPr bwMode="auto">
          <a:xfrm>
            <a:off x="1385888" y="2921000"/>
            <a:ext cx="1828800" cy="228600"/>
          </a:xfrm>
          <a:prstGeom prst="rect">
            <a:avLst/>
          </a:prstGeom>
          <a:solidFill>
            <a:srgbClr val="DDDDDD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6450" name="Line 144"/>
          <p:cNvSpPr>
            <a:spLocks noChangeShapeType="1"/>
          </p:cNvSpPr>
          <p:nvPr/>
        </p:nvSpPr>
        <p:spPr bwMode="auto">
          <a:xfrm>
            <a:off x="1687513" y="291941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51" name="Line 145"/>
          <p:cNvSpPr>
            <a:spLocks noChangeShapeType="1"/>
          </p:cNvSpPr>
          <p:nvPr/>
        </p:nvSpPr>
        <p:spPr bwMode="auto">
          <a:xfrm>
            <a:off x="1798638" y="292576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52" name="Line 146"/>
          <p:cNvSpPr>
            <a:spLocks noChangeShapeType="1"/>
          </p:cNvSpPr>
          <p:nvPr/>
        </p:nvSpPr>
        <p:spPr bwMode="auto">
          <a:xfrm>
            <a:off x="2141538" y="2921000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53" name="Line 147"/>
          <p:cNvSpPr>
            <a:spLocks noChangeShapeType="1"/>
          </p:cNvSpPr>
          <p:nvPr/>
        </p:nvSpPr>
        <p:spPr bwMode="auto">
          <a:xfrm>
            <a:off x="2605088" y="291782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54" name="Line 148"/>
          <p:cNvSpPr>
            <a:spLocks noChangeShapeType="1"/>
          </p:cNvSpPr>
          <p:nvPr/>
        </p:nvSpPr>
        <p:spPr bwMode="auto">
          <a:xfrm>
            <a:off x="2819400" y="291782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55" name="Line 149"/>
          <p:cNvSpPr>
            <a:spLocks noChangeShapeType="1"/>
          </p:cNvSpPr>
          <p:nvPr/>
        </p:nvSpPr>
        <p:spPr bwMode="auto">
          <a:xfrm>
            <a:off x="2271713" y="2922588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56" name="Line 150"/>
          <p:cNvSpPr>
            <a:spLocks noChangeShapeType="1"/>
          </p:cNvSpPr>
          <p:nvPr/>
        </p:nvSpPr>
        <p:spPr bwMode="auto">
          <a:xfrm>
            <a:off x="2968625" y="291941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6457" name="Text Box 152"/>
          <p:cNvSpPr txBox="1">
            <a:spLocks noChangeArrowheads="1"/>
          </p:cNvSpPr>
          <p:nvPr/>
        </p:nvSpPr>
        <p:spPr bwMode="auto">
          <a:xfrm>
            <a:off x="1476375" y="3800475"/>
            <a:ext cx="158115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400"/>
              <a:t>Routing channel</a:t>
            </a:r>
          </a:p>
        </p:txBody>
      </p:sp>
      <p:sp>
        <p:nvSpPr>
          <p:cNvPr id="16458" name="Rectangle 15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  <p:sp>
        <p:nvSpPr>
          <p:cNvPr id="16459" name="Text Box 155"/>
          <p:cNvSpPr txBox="1">
            <a:spLocks noChangeArrowheads="1"/>
          </p:cNvSpPr>
          <p:nvPr/>
        </p:nvSpPr>
        <p:spPr bwMode="auto">
          <a:xfrm>
            <a:off x="4500563" y="5175250"/>
            <a:ext cx="3719512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de-DE" altLang="de-DE" sz="1600"/>
              <a:t>Standard cell layout (Two-layer routing)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16460" name="Rectangle 9"/>
          <p:cNvSpPr txBox="1">
            <a:spLocks noChangeArrowheads="1"/>
          </p:cNvSpPr>
          <p:nvPr/>
        </p:nvSpPr>
        <p:spPr bwMode="auto">
          <a:xfrm>
            <a:off x="755650" y="1924050"/>
            <a:ext cx="6054725" cy="496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Rectangular routing region with pins on two opposite sides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F7805B6-D9F8-4ED8-A17B-C12645E068DE}" type="slidenum">
              <a:rPr lang="en-US" altLang="de-DE" sz="1000">
                <a:solidFill>
                  <a:srgbClr val="C0C0C0"/>
                </a:solidFill>
              </a:rPr>
              <a:pPr/>
              <a:t>16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7411" name="Text Box 218"/>
          <p:cNvSpPr txBox="1">
            <a:spLocks noChangeArrowheads="1"/>
          </p:cNvSpPr>
          <p:nvPr/>
        </p:nvSpPr>
        <p:spPr bwMode="auto">
          <a:xfrm>
            <a:off x="836613" y="1522413"/>
            <a:ext cx="1400175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de-DE" altLang="de-DE"/>
              <a:t>Capacity</a:t>
            </a:r>
          </a:p>
        </p:txBody>
      </p:sp>
      <p:sp>
        <p:nvSpPr>
          <p:cNvPr id="17412" name="Rectangle 563"/>
          <p:cNvSpPr>
            <a:spLocks noChangeArrowheads="1"/>
          </p:cNvSpPr>
          <p:nvPr/>
        </p:nvSpPr>
        <p:spPr bwMode="auto">
          <a:xfrm>
            <a:off x="1392238" y="4103688"/>
            <a:ext cx="1828800" cy="228600"/>
          </a:xfrm>
          <a:prstGeom prst="rect">
            <a:avLst/>
          </a:prstGeom>
          <a:solidFill>
            <a:srgbClr val="DDDDDD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3" name="Rectangle 565"/>
          <p:cNvSpPr>
            <a:spLocks noChangeArrowheads="1"/>
          </p:cNvSpPr>
          <p:nvPr/>
        </p:nvSpPr>
        <p:spPr bwMode="auto">
          <a:xfrm>
            <a:off x="1208088" y="2733675"/>
            <a:ext cx="2171700" cy="18986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4" name="Rectangle 566"/>
          <p:cNvSpPr>
            <a:spLocks noChangeArrowheads="1"/>
          </p:cNvSpPr>
          <p:nvPr/>
        </p:nvSpPr>
        <p:spPr bwMode="auto">
          <a:xfrm>
            <a:off x="827088" y="2362200"/>
            <a:ext cx="2928937" cy="26511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5" name="Rectangle 567"/>
          <p:cNvSpPr>
            <a:spLocks noChangeArrowheads="1"/>
          </p:cNvSpPr>
          <p:nvPr/>
        </p:nvSpPr>
        <p:spPr bwMode="auto">
          <a:xfrm>
            <a:off x="827088" y="2362200"/>
            <a:ext cx="381000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6" name="Rectangle 568"/>
          <p:cNvSpPr>
            <a:spLocks noChangeArrowheads="1"/>
          </p:cNvSpPr>
          <p:nvPr/>
        </p:nvSpPr>
        <p:spPr bwMode="auto">
          <a:xfrm>
            <a:off x="3379788" y="2362200"/>
            <a:ext cx="376237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7" name="Rectangle 569"/>
          <p:cNvSpPr>
            <a:spLocks noChangeArrowheads="1"/>
          </p:cNvSpPr>
          <p:nvPr/>
        </p:nvSpPr>
        <p:spPr bwMode="auto">
          <a:xfrm>
            <a:off x="3379788" y="4632325"/>
            <a:ext cx="3762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8" name="Rectangle 570"/>
          <p:cNvSpPr>
            <a:spLocks noChangeArrowheads="1"/>
          </p:cNvSpPr>
          <p:nvPr/>
        </p:nvSpPr>
        <p:spPr bwMode="auto">
          <a:xfrm>
            <a:off x="827088" y="4632325"/>
            <a:ext cx="381000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19" name="Rectangle 571"/>
          <p:cNvSpPr>
            <a:spLocks noChangeArrowheads="1"/>
          </p:cNvSpPr>
          <p:nvPr/>
        </p:nvSpPr>
        <p:spPr bwMode="auto">
          <a:xfrm>
            <a:off x="1209675" y="2362200"/>
            <a:ext cx="325438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0" name="Rectangle 572"/>
          <p:cNvSpPr>
            <a:spLocks noChangeArrowheads="1"/>
          </p:cNvSpPr>
          <p:nvPr/>
        </p:nvSpPr>
        <p:spPr bwMode="auto">
          <a:xfrm>
            <a:off x="1589088" y="2362200"/>
            <a:ext cx="323850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1" name="Rectangle 573"/>
          <p:cNvSpPr>
            <a:spLocks noChangeArrowheads="1"/>
          </p:cNvSpPr>
          <p:nvPr/>
        </p:nvSpPr>
        <p:spPr bwMode="auto">
          <a:xfrm>
            <a:off x="2049463" y="2362200"/>
            <a:ext cx="296862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2" name="Rectangle 574"/>
          <p:cNvSpPr>
            <a:spLocks noChangeArrowheads="1"/>
          </p:cNvSpPr>
          <p:nvPr/>
        </p:nvSpPr>
        <p:spPr bwMode="auto">
          <a:xfrm>
            <a:off x="2389188" y="2362200"/>
            <a:ext cx="296862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3" name="Rectangle 575"/>
          <p:cNvSpPr>
            <a:spLocks noChangeArrowheads="1"/>
          </p:cNvSpPr>
          <p:nvPr/>
        </p:nvSpPr>
        <p:spPr bwMode="auto">
          <a:xfrm>
            <a:off x="2728913" y="2362200"/>
            <a:ext cx="298450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4" name="Rectangle 576"/>
          <p:cNvSpPr>
            <a:spLocks noChangeArrowheads="1"/>
          </p:cNvSpPr>
          <p:nvPr/>
        </p:nvSpPr>
        <p:spPr bwMode="auto">
          <a:xfrm>
            <a:off x="3054350" y="2362200"/>
            <a:ext cx="298450" cy="371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5" name="Rectangle 577"/>
          <p:cNvSpPr>
            <a:spLocks noChangeArrowheads="1"/>
          </p:cNvSpPr>
          <p:nvPr/>
        </p:nvSpPr>
        <p:spPr bwMode="auto">
          <a:xfrm>
            <a:off x="2105025" y="24622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6" name="Rectangle 578"/>
          <p:cNvSpPr>
            <a:spLocks noChangeArrowheads="1"/>
          </p:cNvSpPr>
          <p:nvPr/>
        </p:nvSpPr>
        <p:spPr bwMode="auto">
          <a:xfrm>
            <a:off x="2441575" y="24622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7" name="Rectangle 579"/>
          <p:cNvSpPr>
            <a:spLocks noChangeArrowheads="1"/>
          </p:cNvSpPr>
          <p:nvPr/>
        </p:nvSpPr>
        <p:spPr bwMode="auto">
          <a:xfrm>
            <a:off x="2786063" y="2462213"/>
            <a:ext cx="188912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8" name="Rectangle 580"/>
          <p:cNvSpPr>
            <a:spLocks noChangeArrowheads="1"/>
          </p:cNvSpPr>
          <p:nvPr/>
        </p:nvSpPr>
        <p:spPr bwMode="auto">
          <a:xfrm>
            <a:off x="3108325" y="24622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29" name="Rectangle 581"/>
          <p:cNvSpPr>
            <a:spLocks noChangeArrowheads="1"/>
          </p:cNvSpPr>
          <p:nvPr/>
        </p:nvSpPr>
        <p:spPr bwMode="auto">
          <a:xfrm>
            <a:off x="1670050" y="24622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0" name="Rectangle 582"/>
          <p:cNvSpPr>
            <a:spLocks noChangeArrowheads="1"/>
          </p:cNvSpPr>
          <p:nvPr/>
        </p:nvSpPr>
        <p:spPr bwMode="auto">
          <a:xfrm>
            <a:off x="1277938" y="2462213"/>
            <a:ext cx="188912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1" name="Rectangle 583"/>
          <p:cNvSpPr>
            <a:spLocks noChangeArrowheads="1"/>
          </p:cNvSpPr>
          <p:nvPr/>
        </p:nvSpPr>
        <p:spPr bwMode="auto">
          <a:xfrm>
            <a:off x="827088" y="2778125"/>
            <a:ext cx="381000" cy="2333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2" name="Rectangle 584"/>
          <p:cNvSpPr>
            <a:spLocks noChangeArrowheads="1"/>
          </p:cNvSpPr>
          <p:nvPr/>
        </p:nvSpPr>
        <p:spPr bwMode="auto">
          <a:xfrm>
            <a:off x="827088" y="4360863"/>
            <a:ext cx="381000" cy="2333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3" name="Rectangle 585"/>
          <p:cNvSpPr>
            <a:spLocks noChangeArrowheads="1"/>
          </p:cNvSpPr>
          <p:nvPr/>
        </p:nvSpPr>
        <p:spPr bwMode="auto">
          <a:xfrm>
            <a:off x="827088" y="4052888"/>
            <a:ext cx="381000" cy="2333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4" name="Rectangle 586"/>
          <p:cNvSpPr>
            <a:spLocks noChangeArrowheads="1"/>
          </p:cNvSpPr>
          <p:nvPr/>
        </p:nvSpPr>
        <p:spPr bwMode="auto">
          <a:xfrm>
            <a:off x="827088" y="3656013"/>
            <a:ext cx="381000" cy="2333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5" name="Rectangle 587"/>
          <p:cNvSpPr>
            <a:spLocks noChangeArrowheads="1"/>
          </p:cNvSpPr>
          <p:nvPr/>
        </p:nvSpPr>
        <p:spPr bwMode="auto">
          <a:xfrm>
            <a:off x="827088" y="3259138"/>
            <a:ext cx="381000" cy="23336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6" name="Rectangle 588"/>
          <p:cNvSpPr>
            <a:spLocks noChangeArrowheads="1"/>
          </p:cNvSpPr>
          <p:nvPr/>
        </p:nvSpPr>
        <p:spPr bwMode="auto">
          <a:xfrm>
            <a:off x="908050" y="279241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7" name="Rectangle 589"/>
          <p:cNvSpPr>
            <a:spLocks noChangeArrowheads="1"/>
          </p:cNvSpPr>
          <p:nvPr/>
        </p:nvSpPr>
        <p:spPr bwMode="auto">
          <a:xfrm>
            <a:off x="908050" y="3287713"/>
            <a:ext cx="190500" cy="188912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8" name="Rectangle 590"/>
          <p:cNvSpPr>
            <a:spLocks noChangeArrowheads="1"/>
          </p:cNvSpPr>
          <p:nvPr/>
        </p:nvSpPr>
        <p:spPr bwMode="auto">
          <a:xfrm>
            <a:off x="908050" y="3683000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39" name="Rectangle 591"/>
          <p:cNvSpPr>
            <a:spLocks noChangeArrowheads="1"/>
          </p:cNvSpPr>
          <p:nvPr/>
        </p:nvSpPr>
        <p:spPr bwMode="auto">
          <a:xfrm>
            <a:off x="908050" y="4081463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0" name="Rectangle 592"/>
          <p:cNvSpPr>
            <a:spLocks noChangeArrowheads="1"/>
          </p:cNvSpPr>
          <p:nvPr/>
        </p:nvSpPr>
        <p:spPr bwMode="auto">
          <a:xfrm>
            <a:off x="908050" y="4383088"/>
            <a:ext cx="190500" cy="188912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1" name="Rectangle 593"/>
          <p:cNvSpPr>
            <a:spLocks noChangeArrowheads="1"/>
          </p:cNvSpPr>
          <p:nvPr/>
        </p:nvSpPr>
        <p:spPr bwMode="auto">
          <a:xfrm>
            <a:off x="3379788" y="2924175"/>
            <a:ext cx="376237" cy="271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2" name="Rectangle 594"/>
          <p:cNvSpPr>
            <a:spLocks noChangeArrowheads="1"/>
          </p:cNvSpPr>
          <p:nvPr/>
        </p:nvSpPr>
        <p:spPr bwMode="auto">
          <a:xfrm>
            <a:off x="3379788" y="3276600"/>
            <a:ext cx="376237" cy="271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3" name="Rectangle 595"/>
          <p:cNvSpPr>
            <a:spLocks noChangeArrowheads="1"/>
          </p:cNvSpPr>
          <p:nvPr/>
        </p:nvSpPr>
        <p:spPr bwMode="auto">
          <a:xfrm>
            <a:off x="3379788" y="3873500"/>
            <a:ext cx="376237" cy="271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4" name="Rectangle 596"/>
          <p:cNvSpPr>
            <a:spLocks noChangeArrowheads="1"/>
          </p:cNvSpPr>
          <p:nvPr/>
        </p:nvSpPr>
        <p:spPr bwMode="auto">
          <a:xfrm>
            <a:off x="3379788" y="4251325"/>
            <a:ext cx="376237" cy="271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5" name="Rectangle 597"/>
          <p:cNvSpPr>
            <a:spLocks noChangeArrowheads="1"/>
          </p:cNvSpPr>
          <p:nvPr/>
        </p:nvSpPr>
        <p:spPr bwMode="auto">
          <a:xfrm>
            <a:off x="3489325" y="4295775"/>
            <a:ext cx="188913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6" name="Rectangle 598"/>
          <p:cNvSpPr>
            <a:spLocks noChangeArrowheads="1"/>
          </p:cNvSpPr>
          <p:nvPr/>
        </p:nvSpPr>
        <p:spPr bwMode="auto">
          <a:xfrm>
            <a:off x="3489325" y="3927475"/>
            <a:ext cx="188913" cy="188913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7" name="Rectangle 599"/>
          <p:cNvSpPr>
            <a:spLocks noChangeArrowheads="1"/>
          </p:cNvSpPr>
          <p:nvPr/>
        </p:nvSpPr>
        <p:spPr bwMode="auto">
          <a:xfrm>
            <a:off x="3489325" y="3330575"/>
            <a:ext cx="188913" cy="188913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8" name="Rectangle 600"/>
          <p:cNvSpPr>
            <a:spLocks noChangeArrowheads="1"/>
          </p:cNvSpPr>
          <p:nvPr/>
        </p:nvSpPr>
        <p:spPr bwMode="auto">
          <a:xfrm>
            <a:off x="3489325" y="2982913"/>
            <a:ext cx="188913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49" name="Rectangle 601"/>
          <p:cNvSpPr>
            <a:spLocks noChangeArrowheads="1"/>
          </p:cNvSpPr>
          <p:nvPr/>
        </p:nvSpPr>
        <p:spPr bwMode="auto">
          <a:xfrm>
            <a:off x="1290638" y="4632325"/>
            <a:ext cx="3254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0" name="Rectangle 602"/>
          <p:cNvSpPr>
            <a:spLocks noChangeArrowheads="1"/>
          </p:cNvSpPr>
          <p:nvPr/>
        </p:nvSpPr>
        <p:spPr bwMode="auto">
          <a:xfrm>
            <a:off x="1751013" y="4632325"/>
            <a:ext cx="3254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1" name="Rectangle 603"/>
          <p:cNvSpPr>
            <a:spLocks noChangeArrowheads="1"/>
          </p:cNvSpPr>
          <p:nvPr/>
        </p:nvSpPr>
        <p:spPr bwMode="auto">
          <a:xfrm>
            <a:off x="3027363" y="4632325"/>
            <a:ext cx="3254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2" name="Rectangle 604"/>
          <p:cNvSpPr>
            <a:spLocks noChangeArrowheads="1"/>
          </p:cNvSpPr>
          <p:nvPr/>
        </p:nvSpPr>
        <p:spPr bwMode="auto">
          <a:xfrm>
            <a:off x="2649538" y="4632325"/>
            <a:ext cx="325437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3" name="Rectangle 605"/>
          <p:cNvSpPr>
            <a:spLocks noChangeArrowheads="1"/>
          </p:cNvSpPr>
          <p:nvPr/>
        </p:nvSpPr>
        <p:spPr bwMode="auto">
          <a:xfrm>
            <a:off x="2279650" y="4632325"/>
            <a:ext cx="325438" cy="381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4" name="Rectangle 606"/>
          <p:cNvSpPr>
            <a:spLocks noChangeArrowheads="1"/>
          </p:cNvSpPr>
          <p:nvPr/>
        </p:nvSpPr>
        <p:spPr bwMode="auto">
          <a:xfrm>
            <a:off x="1357313" y="4740275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5" name="Rectangle 607"/>
          <p:cNvSpPr>
            <a:spLocks noChangeArrowheads="1"/>
          </p:cNvSpPr>
          <p:nvPr/>
        </p:nvSpPr>
        <p:spPr bwMode="auto">
          <a:xfrm>
            <a:off x="1817688" y="4740275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6" name="Rectangle 608"/>
          <p:cNvSpPr>
            <a:spLocks noChangeArrowheads="1"/>
          </p:cNvSpPr>
          <p:nvPr/>
        </p:nvSpPr>
        <p:spPr bwMode="auto">
          <a:xfrm>
            <a:off x="2349500" y="4740275"/>
            <a:ext cx="188913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7" name="Rectangle 609"/>
          <p:cNvSpPr>
            <a:spLocks noChangeArrowheads="1"/>
          </p:cNvSpPr>
          <p:nvPr/>
        </p:nvSpPr>
        <p:spPr bwMode="auto">
          <a:xfrm>
            <a:off x="2713038" y="4740275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8" name="Rectangle 610"/>
          <p:cNvSpPr>
            <a:spLocks noChangeArrowheads="1"/>
          </p:cNvSpPr>
          <p:nvPr/>
        </p:nvSpPr>
        <p:spPr bwMode="auto">
          <a:xfrm>
            <a:off x="3092450" y="4740275"/>
            <a:ext cx="190500" cy="190500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59" name="Line 612"/>
          <p:cNvSpPr>
            <a:spLocks noChangeShapeType="1"/>
          </p:cNvSpPr>
          <p:nvPr/>
        </p:nvSpPr>
        <p:spPr bwMode="auto">
          <a:xfrm>
            <a:off x="1717675" y="410686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60" name="Line 613"/>
          <p:cNvSpPr>
            <a:spLocks noChangeShapeType="1"/>
          </p:cNvSpPr>
          <p:nvPr/>
        </p:nvSpPr>
        <p:spPr bwMode="auto">
          <a:xfrm>
            <a:off x="2095500" y="4108450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61" name="Line 614"/>
          <p:cNvSpPr>
            <a:spLocks noChangeShapeType="1"/>
          </p:cNvSpPr>
          <p:nvPr/>
        </p:nvSpPr>
        <p:spPr bwMode="auto">
          <a:xfrm>
            <a:off x="2424113" y="4103688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62" name="Line 615"/>
          <p:cNvSpPr>
            <a:spLocks noChangeShapeType="1"/>
          </p:cNvSpPr>
          <p:nvPr/>
        </p:nvSpPr>
        <p:spPr bwMode="auto">
          <a:xfrm>
            <a:off x="2606675" y="410051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63" name="Line 616"/>
          <p:cNvSpPr>
            <a:spLocks noChangeShapeType="1"/>
          </p:cNvSpPr>
          <p:nvPr/>
        </p:nvSpPr>
        <p:spPr bwMode="auto">
          <a:xfrm>
            <a:off x="2949575" y="410051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64" name="Rectangle 617"/>
          <p:cNvSpPr>
            <a:spLocks noChangeArrowheads="1"/>
          </p:cNvSpPr>
          <p:nvPr/>
        </p:nvSpPr>
        <p:spPr bwMode="auto">
          <a:xfrm>
            <a:off x="1389063" y="3505200"/>
            <a:ext cx="1828800" cy="228600"/>
          </a:xfrm>
          <a:prstGeom prst="rect">
            <a:avLst/>
          </a:prstGeom>
          <a:solidFill>
            <a:srgbClr val="DDDDDD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65" name="Line 618"/>
          <p:cNvSpPr>
            <a:spLocks noChangeShapeType="1"/>
          </p:cNvSpPr>
          <p:nvPr/>
        </p:nvSpPr>
        <p:spPr bwMode="auto">
          <a:xfrm>
            <a:off x="1585913" y="350837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66" name="Line 619"/>
          <p:cNvSpPr>
            <a:spLocks noChangeShapeType="1"/>
          </p:cNvSpPr>
          <p:nvPr/>
        </p:nvSpPr>
        <p:spPr bwMode="auto">
          <a:xfrm>
            <a:off x="1949450" y="350996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67" name="Line 620"/>
          <p:cNvSpPr>
            <a:spLocks noChangeShapeType="1"/>
          </p:cNvSpPr>
          <p:nvPr/>
        </p:nvSpPr>
        <p:spPr bwMode="auto">
          <a:xfrm>
            <a:off x="2144713" y="3505200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68" name="Line 621"/>
          <p:cNvSpPr>
            <a:spLocks noChangeShapeType="1"/>
          </p:cNvSpPr>
          <p:nvPr/>
        </p:nvSpPr>
        <p:spPr bwMode="auto">
          <a:xfrm>
            <a:off x="2608263" y="350202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69" name="Line 622"/>
          <p:cNvSpPr>
            <a:spLocks noChangeShapeType="1"/>
          </p:cNvSpPr>
          <p:nvPr/>
        </p:nvSpPr>
        <p:spPr bwMode="auto">
          <a:xfrm>
            <a:off x="3008313" y="350202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70" name="Line 623"/>
          <p:cNvSpPr>
            <a:spLocks noChangeShapeType="1"/>
          </p:cNvSpPr>
          <p:nvPr/>
        </p:nvSpPr>
        <p:spPr bwMode="auto">
          <a:xfrm>
            <a:off x="2470150" y="3506788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71" name="Rectangle 624"/>
          <p:cNvSpPr>
            <a:spLocks noChangeArrowheads="1"/>
          </p:cNvSpPr>
          <p:nvPr/>
        </p:nvSpPr>
        <p:spPr bwMode="auto">
          <a:xfrm>
            <a:off x="1385888" y="2921000"/>
            <a:ext cx="1828800" cy="228600"/>
          </a:xfrm>
          <a:prstGeom prst="rect">
            <a:avLst/>
          </a:prstGeom>
          <a:solidFill>
            <a:srgbClr val="DDDDDD"/>
          </a:solidFill>
          <a:ln w="12700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7472" name="Line 625"/>
          <p:cNvSpPr>
            <a:spLocks noChangeShapeType="1"/>
          </p:cNvSpPr>
          <p:nvPr/>
        </p:nvSpPr>
        <p:spPr bwMode="auto">
          <a:xfrm>
            <a:off x="1687513" y="291941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73" name="Line 626"/>
          <p:cNvSpPr>
            <a:spLocks noChangeShapeType="1"/>
          </p:cNvSpPr>
          <p:nvPr/>
        </p:nvSpPr>
        <p:spPr bwMode="auto">
          <a:xfrm>
            <a:off x="1798638" y="292576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74" name="Line 627"/>
          <p:cNvSpPr>
            <a:spLocks noChangeShapeType="1"/>
          </p:cNvSpPr>
          <p:nvPr/>
        </p:nvSpPr>
        <p:spPr bwMode="auto">
          <a:xfrm>
            <a:off x="2141538" y="2921000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75" name="Line 628"/>
          <p:cNvSpPr>
            <a:spLocks noChangeShapeType="1"/>
          </p:cNvSpPr>
          <p:nvPr/>
        </p:nvSpPr>
        <p:spPr bwMode="auto">
          <a:xfrm>
            <a:off x="2605088" y="291782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76" name="Line 629"/>
          <p:cNvSpPr>
            <a:spLocks noChangeShapeType="1"/>
          </p:cNvSpPr>
          <p:nvPr/>
        </p:nvSpPr>
        <p:spPr bwMode="auto">
          <a:xfrm>
            <a:off x="2819400" y="2917825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77" name="Line 630"/>
          <p:cNvSpPr>
            <a:spLocks noChangeShapeType="1"/>
          </p:cNvSpPr>
          <p:nvPr/>
        </p:nvSpPr>
        <p:spPr bwMode="auto">
          <a:xfrm>
            <a:off x="2271713" y="2922588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7478" name="Line 631"/>
          <p:cNvSpPr>
            <a:spLocks noChangeShapeType="1"/>
          </p:cNvSpPr>
          <p:nvPr/>
        </p:nvSpPr>
        <p:spPr bwMode="auto">
          <a:xfrm>
            <a:off x="2968625" y="2919413"/>
            <a:ext cx="0" cy="2286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04512" name="Group 640"/>
          <p:cNvGrpSpPr>
            <a:grpSpLocks/>
          </p:cNvGrpSpPr>
          <p:nvPr/>
        </p:nvGrpSpPr>
        <p:grpSpPr bwMode="auto">
          <a:xfrm>
            <a:off x="2498725" y="1633538"/>
            <a:ext cx="6402388" cy="3179762"/>
            <a:chOff x="1574" y="1029"/>
            <a:chExt cx="4033" cy="2003"/>
          </a:xfrm>
        </p:grpSpPr>
        <p:sp>
          <p:nvSpPr>
            <p:cNvPr id="17482" name="Freeform 143"/>
            <p:cNvSpPr>
              <a:spLocks/>
            </p:cNvSpPr>
            <p:nvPr/>
          </p:nvSpPr>
          <p:spPr bwMode="auto">
            <a:xfrm flipV="1">
              <a:off x="2979" y="1029"/>
              <a:ext cx="2066" cy="267"/>
            </a:xfrm>
            <a:custGeom>
              <a:avLst/>
              <a:gdLst>
                <a:gd name="T0" fmla="*/ 14 w 2711"/>
                <a:gd name="T1" fmla="*/ 61 h 259"/>
                <a:gd name="T2" fmla="*/ 103 w 2711"/>
                <a:gd name="T3" fmla="*/ 6 h 259"/>
                <a:gd name="T4" fmla="*/ 319 w 2711"/>
                <a:gd name="T5" fmla="*/ 48 h 259"/>
                <a:gd name="T6" fmla="*/ 418 w 2711"/>
                <a:gd name="T7" fmla="*/ 114 h 259"/>
                <a:gd name="T8" fmla="*/ 543 w 2711"/>
                <a:gd name="T9" fmla="*/ 85 h 259"/>
                <a:gd name="T10" fmla="*/ 655 w 2711"/>
                <a:gd name="T11" fmla="*/ 55 h 259"/>
                <a:gd name="T12" fmla="*/ 748 w 2711"/>
                <a:gd name="T13" fmla="*/ 6 h 259"/>
                <a:gd name="T14" fmla="*/ 895 w 2711"/>
                <a:gd name="T15" fmla="*/ 11 h 259"/>
                <a:gd name="T16" fmla="*/ 937 w 2711"/>
                <a:gd name="T17" fmla="*/ 48 h 259"/>
                <a:gd name="T18" fmla="*/ 1050 w 2711"/>
                <a:gd name="T19" fmla="*/ 97 h 259"/>
                <a:gd name="T20" fmla="*/ 1143 w 2711"/>
                <a:gd name="T21" fmla="*/ 78 h 259"/>
                <a:gd name="T22" fmla="*/ 1248 w 2711"/>
                <a:gd name="T23" fmla="*/ 25 h 259"/>
                <a:gd name="T24" fmla="*/ 1302 w 2711"/>
                <a:gd name="T25" fmla="*/ 11 h 259"/>
                <a:gd name="T26" fmla="*/ 1355 w 2711"/>
                <a:gd name="T27" fmla="*/ 0 h 259"/>
                <a:gd name="T28" fmla="*/ 1534 w 2711"/>
                <a:gd name="T29" fmla="*/ 30 h 259"/>
                <a:gd name="T30" fmla="*/ 1554 w 2711"/>
                <a:gd name="T31" fmla="*/ 206 h 259"/>
                <a:gd name="T32" fmla="*/ 1335 w 2711"/>
                <a:gd name="T33" fmla="*/ 236 h 259"/>
                <a:gd name="T34" fmla="*/ 974 w 2711"/>
                <a:gd name="T35" fmla="*/ 242 h 259"/>
                <a:gd name="T36" fmla="*/ 748 w 2711"/>
                <a:gd name="T37" fmla="*/ 206 h 259"/>
                <a:gd name="T38" fmla="*/ 607 w 2711"/>
                <a:gd name="T39" fmla="*/ 175 h 259"/>
                <a:gd name="T40" fmla="*/ 553 w 2711"/>
                <a:gd name="T41" fmla="*/ 164 h 259"/>
                <a:gd name="T42" fmla="*/ 0 w 2711"/>
                <a:gd name="T43" fmla="*/ 128 h 259"/>
                <a:gd name="T44" fmla="*/ 14 w 2711"/>
                <a:gd name="T45" fmla="*/ 61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83" name="Line 431"/>
            <p:cNvSpPr>
              <a:spLocks noChangeShapeType="1"/>
            </p:cNvSpPr>
            <p:nvPr/>
          </p:nvSpPr>
          <p:spPr bwMode="auto">
            <a:xfrm>
              <a:off x="1979" y="2653"/>
              <a:ext cx="3045" cy="37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84" name="Line 432"/>
            <p:cNvSpPr>
              <a:spLocks noChangeShapeType="1"/>
            </p:cNvSpPr>
            <p:nvPr/>
          </p:nvSpPr>
          <p:spPr bwMode="auto">
            <a:xfrm flipV="1">
              <a:off x="1979" y="1722"/>
              <a:ext cx="3031" cy="5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85" name="Rectangle 433"/>
            <p:cNvSpPr>
              <a:spLocks noChangeArrowheads="1"/>
            </p:cNvSpPr>
            <p:nvPr/>
          </p:nvSpPr>
          <p:spPr bwMode="auto">
            <a:xfrm>
              <a:off x="3061" y="1710"/>
              <a:ext cx="1970" cy="132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86" name="Rectangle 434"/>
            <p:cNvSpPr>
              <a:spLocks noChangeArrowheads="1"/>
            </p:cNvSpPr>
            <p:nvPr/>
          </p:nvSpPr>
          <p:spPr bwMode="auto">
            <a:xfrm>
              <a:off x="3068" y="1710"/>
              <a:ext cx="1958" cy="28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87" name="Rectangle 435"/>
            <p:cNvSpPr>
              <a:spLocks noChangeArrowheads="1"/>
            </p:cNvSpPr>
            <p:nvPr/>
          </p:nvSpPr>
          <p:spPr bwMode="auto">
            <a:xfrm>
              <a:off x="3067" y="2738"/>
              <a:ext cx="1958" cy="288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88" name="Line 436"/>
            <p:cNvSpPr>
              <a:spLocks noChangeShapeType="1"/>
            </p:cNvSpPr>
            <p:nvPr/>
          </p:nvSpPr>
          <p:spPr bwMode="auto">
            <a:xfrm flipH="1" flipV="1">
              <a:off x="3072" y="2738"/>
              <a:ext cx="1950" cy="1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89" name="Line 437"/>
            <p:cNvSpPr>
              <a:spLocks noChangeShapeType="1"/>
            </p:cNvSpPr>
            <p:nvPr/>
          </p:nvSpPr>
          <p:spPr bwMode="auto">
            <a:xfrm flipH="1" flipV="1">
              <a:off x="3071" y="2004"/>
              <a:ext cx="1953" cy="0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490" name="Rectangle 438"/>
            <p:cNvSpPr>
              <a:spLocks noChangeArrowheads="1"/>
            </p:cNvSpPr>
            <p:nvPr/>
          </p:nvSpPr>
          <p:spPr bwMode="auto">
            <a:xfrm flipH="1" flipV="1">
              <a:off x="4715" y="2502"/>
              <a:ext cx="143" cy="373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91" name="Rectangle 439"/>
            <p:cNvSpPr>
              <a:spLocks noChangeArrowheads="1"/>
            </p:cNvSpPr>
            <p:nvPr/>
          </p:nvSpPr>
          <p:spPr bwMode="auto">
            <a:xfrm flipH="1" flipV="1">
              <a:off x="4715" y="2502"/>
              <a:ext cx="143" cy="37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92" name="Rectangle 440"/>
            <p:cNvSpPr>
              <a:spLocks noChangeArrowheads="1"/>
            </p:cNvSpPr>
            <p:nvPr/>
          </p:nvSpPr>
          <p:spPr bwMode="auto">
            <a:xfrm flipH="1" flipV="1">
              <a:off x="4715" y="1861"/>
              <a:ext cx="143" cy="570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93" name="Rectangle 441"/>
            <p:cNvSpPr>
              <a:spLocks noChangeArrowheads="1"/>
            </p:cNvSpPr>
            <p:nvPr/>
          </p:nvSpPr>
          <p:spPr bwMode="auto">
            <a:xfrm flipH="1" flipV="1">
              <a:off x="4715" y="1861"/>
              <a:ext cx="143" cy="57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94" name="Rectangle 442"/>
            <p:cNvSpPr>
              <a:spLocks noChangeArrowheads="1"/>
            </p:cNvSpPr>
            <p:nvPr/>
          </p:nvSpPr>
          <p:spPr bwMode="auto">
            <a:xfrm flipH="1" flipV="1">
              <a:off x="4504" y="1861"/>
              <a:ext cx="143" cy="1014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95" name="Rectangle 443"/>
            <p:cNvSpPr>
              <a:spLocks noChangeArrowheads="1"/>
            </p:cNvSpPr>
            <p:nvPr/>
          </p:nvSpPr>
          <p:spPr bwMode="auto">
            <a:xfrm flipH="1" flipV="1">
              <a:off x="4504" y="1861"/>
              <a:ext cx="143" cy="102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96" name="Rectangle 444"/>
            <p:cNvSpPr>
              <a:spLocks noChangeArrowheads="1"/>
            </p:cNvSpPr>
            <p:nvPr/>
          </p:nvSpPr>
          <p:spPr bwMode="auto">
            <a:xfrm flipH="1" flipV="1">
              <a:off x="4289" y="1861"/>
              <a:ext cx="143" cy="1014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97" name="Rectangle 445"/>
            <p:cNvSpPr>
              <a:spLocks noChangeArrowheads="1"/>
            </p:cNvSpPr>
            <p:nvPr/>
          </p:nvSpPr>
          <p:spPr bwMode="auto">
            <a:xfrm flipH="1" flipV="1">
              <a:off x="4289" y="1861"/>
              <a:ext cx="143" cy="1014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98" name="Rectangle 446"/>
            <p:cNvSpPr>
              <a:spLocks noChangeArrowheads="1"/>
            </p:cNvSpPr>
            <p:nvPr/>
          </p:nvSpPr>
          <p:spPr bwMode="auto">
            <a:xfrm flipH="1" flipV="1">
              <a:off x="4074" y="1861"/>
              <a:ext cx="143" cy="785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499" name="Rectangle 447"/>
            <p:cNvSpPr>
              <a:spLocks noChangeArrowheads="1"/>
            </p:cNvSpPr>
            <p:nvPr/>
          </p:nvSpPr>
          <p:spPr bwMode="auto">
            <a:xfrm flipH="1" flipV="1">
              <a:off x="4074" y="1861"/>
              <a:ext cx="143" cy="78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0" name="Rectangle 448"/>
            <p:cNvSpPr>
              <a:spLocks noChangeArrowheads="1"/>
            </p:cNvSpPr>
            <p:nvPr/>
          </p:nvSpPr>
          <p:spPr bwMode="auto">
            <a:xfrm flipH="1" flipV="1">
              <a:off x="3661" y="2532"/>
              <a:ext cx="144" cy="355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1" name="Rectangle 449"/>
            <p:cNvSpPr>
              <a:spLocks noChangeArrowheads="1"/>
            </p:cNvSpPr>
            <p:nvPr/>
          </p:nvSpPr>
          <p:spPr bwMode="auto">
            <a:xfrm flipH="1" flipV="1">
              <a:off x="3661" y="2532"/>
              <a:ext cx="144" cy="3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2" name="Rectangle 450"/>
            <p:cNvSpPr>
              <a:spLocks noChangeArrowheads="1"/>
            </p:cNvSpPr>
            <p:nvPr/>
          </p:nvSpPr>
          <p:spPr bwMode="auto">
            <a:xfrm flipH="1" flipV="1">
              <a:off x="3859" y="2288"/>
              <a:ext cx="144" cy="587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3" name="Rectangle 451"/>
            <p:cNvSpPr>
              <a:spLocks noChangeArrowheads="1"/>
            </p:cNvSpPr>
            <p:nvPr/>
          </p:nvSpPr>
          <p:spPr bwMode="auto">
            <a:xfrm flipH="1" flipV="1">
              <a:off x="3859" y="2288"/>
              <a:ext cx="144" cy="587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4" name="Rectangle 452"/>
            <p:cNvSpPr>
              <a:spLocks noChangeArrowheads="1"/>
            </p:cNvSpPr>
            <p:nvPr/>
          </p:nvSpPr>
          <p:spPr bwMode="auto">
            <a:xfrm flipH="1" flipV="1">
              <a:off x="3859" y="1861"/>
              <a:ext cx="144" cy="359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5" name="Rectangle 453"/>
            <p:cNvSpPr>
              <a:spLocks noChangeArrowheads="1"/>
            </p:cNvSpPr>
            <p:nvPr/>
          </p:nvSpPr>
          <p:spPr bwMode="auto">
            <a:xfrm flipH="1" flipV="1">
              <a:off x="3859" y="1861"/>
              <a:ext cx="144" cy="359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6" name="Rectangle 454"/>
            <p:cNvSpPr>
              <a:spLocks noChangeArrowheads="1"/>
            </p:cNvSpPr>
            <p:nvPr/>
          </p:nvSpPr>
          <p:spPr bwMode="auto">
            <a:xfrm flipH="1" flipV="1">
              <a:off x="3649" y="1861"/>
              <a:ext cx="143" cy="570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7" name="Rectangle 455"/>
            <p:cNvSpPr>
              <a:spLocks noChangeArrowheads="1"/>
            </p:cNvSpPr>
            <p:nvPr/>
          </p:nvSpPr>
          <p:spPr bwMode="auto">
            <a:xfrm flipH="1" flipV="1">
              <a:off x="3649" y="1861"/>
              <a:ext cx="143" cy="57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8" name="Rectangle 456"/>
            <p:cNvSpPr>
              <a:spLocks noChangeArrowheads="1"/>
            </p:cNvSpPr>
            <p:nvPr/>
          </p:nvSpPr>
          <p:spPr bwMode="auto">
            <a:xfrm flipH="1" flipV="1">
              <a:off x="3433" y="2077"/>
              <a:ext cx="144" cy="798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09" name="Rectangle 457"/>
            <p:cNvSpPr>
              <a:spLocks noChangeArrowheads="1"/>
            </p:cNvSpPr>
            <p:nvPr/>
          </p:nvSpPr>
          <p:spPr bwMode="auto">
            <a:xfrm flipH="1" flipV="1">
              <a:off x="3433" y="2077"/>
              <a:ext cx="144" cy="798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0" name="Rectangle 458"/>
            <p:cNvSpPr>
              <a:spLocks noChangeArrowheads="1"/>
            </p:cNvSpPr>
            <p:nvPr/>
          </p:nvSpPr>
          <p:spPr bwMode="auto">
            <a:xfrm flipH="1" flipV="1">
              <a:off x="3218" y="2532"/>
              <a:ext cx="144" cy="355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1" name="Rectangle 459"/>
            <p:cNvSpPr>
              <a:spLocks noChangeArrowheads="1"/>
            </p:cNvSpPr>
            <p:nvPr/>
          </p:nvSpPr>
          <p:spPr bwMode="auto">
            <a:xfrm flipH="1" flipV="1">
              <a:off x="3218" y="2532"/>
              <a:ext cx="144" cy="3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2" name="Rectangle 460"/>
            <p:cNvSpPr>
              <a:spLocks noChangeArrowheads="1"/>
            </p:cNvSpPr>
            <p:nvPr/>
          </p:nvSpPr>
          <p:spPr bwMode="auto">
            <a:xfrm flipH="1" flipV="1">
              <a:off x="3218" y="1861"/>
              <a:ext cx="144" cy="570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3" name="Rectangle 461"/>
            <p:cNvSpPr>
              <a:spLocks noChangeArrowheads="1"/>
            </p:cNvSpPr>
            <p:nvPr/>
          </p:nvSpPr>
          <p:spPr bwMode="auto">
            <a:xfrm flipH="1" flipV="1">
              <a:off x="3218" y="1861"/>
              <a:ext cx="144" cy="57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4" name="Rectangle 462"/>
            <p:cNvSpPr>
              <a:spLocks noChangeArrowheads="1"/>
            </p:cNvSpPr>
            <p:nvPr/>
          </p:nvSpPr>
          <p:spPr bwMode="auto">
            <a:xfrm flipH="1" flipV="1">
              <a:off x="4715" y="2737"/>
              <a:ext cx="143" cy="14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5" name="Rectangle 463"/>
            <p:cNvSpPr>
              <a:spLocks noChangeArrowheads="1"/>
            </p:cNvSpPr>
            <p:nvPr/>
          </p:nvSpPr>
          <p:spPr bwMode="auto">
            <a:xfrm flipH="1" flipV="1">
              <a:off x="4509" y="2737"/>
              <a:ext cx="143" cy="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6" name="Rectangle 464"/>
            <p:cNvSpPr>
              <a:spLocks noChangeArrowheads="1"/>
            </p:cNvSpPr>
            <p:nvPr/>
          </p:nvSpPr>
          <p:spPr bwMode="auto">
            <a:xfrm flipH="1" flipV="1">
              <a:off x="4289" y="2735"/>
              <a:ext cx="143" cy="14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7" name="Rectangle 465"/>
            <p:cNvSpPr>
              <a:spLocks noChangeArrowheads="1"/>
            </p:cNvSpPr>
            <p:nvPr/>
          </p:nvSpPr>
          <p:spPr bwMode="auto">
            <a:xfrm flipH="1" flipV="1">
              <a:off x="3661" y="2738"/>
              <a:ext cx="144" cy="1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8" name="Rectangle 466"/>
            <p:cNvSpPr>
              <a:spLocks noChangeArrowheads="1"/>
            </p:cNvSpPr>
            <p:nvPr/>
          </p:nvSpPr>
          <p:spPr bwMode="auto">
            <a:xfrm flipH="1" flipV="1">
              <a:off x="3859" y="2737"/>
              <a:ext cx="144" cy="14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19" name="Rectangle 467"/>
            <p:cNvSpPr>
              <a:spLocks noChangeArrowheads="1"/>
            </p:cNvSpPr>
            <p:nvPr/>
          </p:nvSpPr>
          <p:spPr bwMode="auto">
            <a:xfrm flipH="1" flipV="1">
              <a:off x="3433" y="2737"/>
              <a:ext cx="144" cy="14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0" name="Rectangle 468"/>
            <p:cNvSpPr>
              <a:spLocks noChangeArrowheads="1"/>
            </p:cNvSpPr>
            <p:nvPr/>
          </p:nvSpPr>
          <p:spPr bwMode="auto">
            <a:xfrm flipH="1" flipV="1">
              <a:off x="3218" y="2737"/>
              <a:ext cx="144" cy="140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1" name="Rectangle 469"/>
            <p:cNvSpPr>
              <a:spLocks noChangeArrowheads="1"/>
            </p:cNvSpPr>
            <p:nvPr/>
          </p:nvSpPr>
          <p:spPr bwMode="auto">
            <a:xfrm flipH="1" flipV="1">
              <a:off x="4715" y="1861"/>
              <a:ext cx="143" cy="143"/>
            </a:xfrm>
            <a:prstGeom prst="rect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2" name="Rectangle 470"/>
            <p:cNvSpPr>
              <a:spLocks noChangeArrowheads="1"/>
            </p:cNvSpPr>
            <p:nvPr/>
          </p:nvSpPr>
          <p:spPr bwMode="auto">
            <a:xfrm flipH="1" flipV="1">
              <a:off x="4504" y="1861"/>
              <a:ext cx="143" cy="143"/>
            </a:xfrm>
            <a:prstGeom prst="rect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3" name="Rectangle 471"/>
            <p:cNvSpPr>
              <a:spLocks noChangeArrowheads="1"/>
            </p:cNvSpPr>
            <p:nvPr/>
          </p:nvSpPr>
          <p:spPr bwMode="auto">
            <a:xfrm flipH="1" flipV="1">
              <a:off x="4289" y="1861"/>
              <a:ext cx="143" cy="143"/>
            </a:xfrm>
            <a:prstGeom prst="rect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4" name="Rectangle 472"/>
            <p:cNvSpPr>
              <a:spLocks noChangeArrowheads="1"/>
            </p:cNvSpPr>
            <p:nvPr/>
          </p:nvSpPr>
          <p:spPr bwMode="auto">
            <a:xfrm flipH="1" flipV="1">
              <a:off x="4074" y="1861"/>
              <a:ext cx="143" cy="143"/>
            </a:xfrm>
            <a:prstGeom prst="rect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5" name="Rectangle 473"/>
            <p:cNvSpPr>
              <a:spLocks noChangeArrowheads="1"/>
            </p:cNvSpPr>
            <p:nvPr/>
          </p:nvSpPr>
          <p:spPr bwMode="auto">
            <a:xfrm flipH="1" flipV="1">
              <a:off x="3859" y="1861"/>
              <a:ext cx="144" cy="143"/>
            </a:xfrm>
            <a:prstGeom prst="rect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6" name="Rectangle 474"/>
            <p:cNvSpPr>
              <a:spLocks noChangeArrowheads="1"/>
            </p:cNvSpPr>
            <p:nvPr/>
          </p:nvSpPr>
          <p:spPr bwMode="auto">
            <a:xfrm flipH="1" flipV="1">
              <a:off x="3649" y="1861"/>
              <a:ext cx="143" cy="143"/>
            </a:xfrm>
            <a:prstGeom prst="rect">
              <a:avLst/>
            </a:prstGeom>
            <a:noFill/>
            <a:ln w="381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7" name="Rectangle 475"/>
            <p:cNvSpPr>
              <a:spLocks noChangeArrowheads="1"/>
            </p:cNvSpPr>
            <p:nvPr/>
          </p:nvSpPr>
          <p:spPr bwMode="auto">
            <a:xfrm flipH="1" flipV="1">
              <a:off x="3218" y="1861"/>
              <a:ext cx="144" cy="143"/>
            </a:xfrm>
            <a:prstGeom prst="rect">
              <a:avLst/>
            </a:prstGeom>
            <a:solidFill>
              <a:srgbClr val="80808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8" name="Rectangle 476"/>
            <p:cNvSpPr>
              <a:spLocks noChangeArrowheads="1"/>
            </p:cNvSpPr>
            <p:nvPr/>
          </p:nvSpPr>
          <p:spPr bwMode="auto">
            <a:xfrm flipH="1" flipV="1">
              <a:off x="4715" y="2502"/>
              <a:ext cx="143" cy="144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29" name="Rectangle 477"/>
            <p:cNvSpPr>
              <a:spLocks noChangeArrowheads="1"/>
            </p:cNvSpPr>
            <p:nvPr/>
          </p:nvSpPr>
          <p:spPr bwMode="auto">
            <a:xfrm flipH="1" flipV="1">
              <a:off x="4715" y="2502"/>
              <a:ext cx="143" cy="144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0" name="Rectangle 478"/>
            <p:cNvSpPr>
              <a:spLocks noChangeArrowheads="1"/>
            </p:cNvSpPr>
            <p:nvPr/>
          </p:nvSpPr>
          <p:spPr bwMode="auto">
            <a:xfrm flipH="1" flipV="1">
              <a:off x="4074" y="2502"/>
              <a:ext cx="143" cy="144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1" name="Rectangle 479"/>
            <p:cNvSpPr>
              <a:spLocks noChangeArrowheads="1"/>
            </p:cNvSpPr>
            <p:nvPr/>
          </p:nvSpPr>
          <p:spPr bwMode="auto">
            <a:xfrm flipH="1" flipV="1">
              <a:off x="4074" y="2502"/>
              <a:ext cx="143" cy="144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2" name="Rectangle 480"/>
            <p:cNvSpPr>
              <a:spLocks noChangeArrowheads="1"/>
            </p:cNvSpPr>
            <p:nvPr/>
          </p:nvSpPr>
          <p:spPr bwMode="auto">
            <a:xfrm flipH="1" flipV="1">
              <a:off x="3661" y="2499"/>
              <a:ext cx="144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3" name="Rectangle 481"/>
            <p:cNvSpPr>
              <a:spLocks noChangeArrowheads="1"/>
            </p:cNvSpPr>
            <p:nvPr/>
          </p:nvSpPr>
          <p:spPr bwMode="auto">
            <a:xfrm flipH="1" flipV="1">
              <a:off x="3661" y="2499"/>
              <a:ext cx="144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4" name="Rectangle 482"/>
            <p:cNvSpPr>
              <a:spLocks noChangeArrowheads="1"/>
            </p:cNvSpPr>
            <p:nvPr/>
          </p:nvSpPr>
          <p:spPr bwMode="auto">
            <a:xfrm flipH="1" flipV="1">
              <a:off x="3218" y="2499"/>
              <a:ext cx="144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5" name="Rectangle 483"/>
            <p:cNvSpPr>
              <a:spLocks noChangeArrowheads="1"/>
            </p:cNvSpPr>
            <p:nvPr/>
          </p:nvSpPr>
          <p:spPr bwMode="auto">
            <a:xfrm flipH="1" flipV="1">
              <a:off x="3218" y="2499"/>
              <a:ext cx="144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6" name="Rectangle 484"/>
            <p:cNvSpPr>
              <a:spLocks noChangeArrowheads="1"/>
            </p:cNvSpPr>
            <p:nvPr/>
          </p:nvSpPr>
          <p:spPr bwMode="auto">
            <a:xfrm flipH="1" flipV="1">
              <a:off x="4715" y="2288"/>
              <a:ext cx="143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7" name="Rectangle 485"/>
            <p:cNvSpPr>
              <a:spLocks noChangeArrowheads="1"/>
            </p:cNvSpPr>
            <p:nvPr/>
          </p:nvSpPr>
          <p:spPr bwMode="auto">
            <a:xfrm flipH="1" flipV="1">
              <a:off x="4715" y="2288"/>
              <a:ext cx="143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8" name="Rectangle 486"/>
            <p:cNvSpPr>
              <a:spLocks noChangeArrowheads="1"/>
            </p:cNvSpPr>
            <p:nvPr/>
          </p:nvSpPr>
          <p:spPr bwMode="auto">
            <a:xfrm flipH="1" flipV="1">
              <a:off x="4289" y="2288"/>
              <a:ext cx="143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39" name="Rectangle 487"/>
            <p:cNvSpPr>
              <a:spLocks noChangeArrowheads="1"/>
            </p:cNvSpPr>
            <p:nvPr/>
          </p:nvSpPr>
          <p:spPr bwMode="auto">
            <a:xfrm flipH="1" flipV="1">
              <a:off x="4289" y="2288"/>
              <a:ext cx="143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0" name="Rectangle 488"/>
            <p:cNvSpPr>
              <a:spLocks noChangeArrowheads="1"/>
            </p:cNvSpPr>
            <p:nvPr/>
          </p:nvSpPr>
          <p:spPr bwMode="auto">
            <a:xfrm flipH="1" flipV="1">
              <a:off x="3859" y="2288"/>
              <a:ext cx="144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1" name="Rectangle 489"/>
            <p:cNvSpPr>
              <a:spLocks noChangeArrowheads="1"/>
            </p:cNvSpPr>
            <p:nvPr/>
          </p:nvSpPr>
          <p:spPr bwMode="auto">
            <a:xfrm flipH="1" flipV="1">
              <a:off x="3859" y="2288"/>
              <a:ext cx="144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2" name="Rectangle 490"/>
            <p:cNvSpPr>
              <a:spLocks noChangeArrowheads="1"/>
            </p:cNvSpPr>
            <p:nvPr/>
          </p:nvSpPr>
          <p:spPr bwMode="auto">
            <a:xfrm flipH="1" flipV="1">
              <a:off x="3649" y="2288"/>
              <a:ext cx="143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3" name="Rectangle 491"/>
            <p:cNvSpPr>
              <a:spLocks noChangeArrowheads="1"/>
            </p:cNvSpPr>
            <p:nvPr/>
          </p:nvSpPr>
          <p:spPr bwMode="auto">
            <a:xfrm flipH="1" flipV="1">
              <a:off x="3649" y="2288"/>
              <a:ext cx="143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4" name="Rectangle 492"/>
            <p:cNvSpPr>
              <a:spLocks noChangeArrowheads="1"/>
            </p:cNvSpPr>
            <p:nvPr/>
          </p:nvSpPr>
          <p:spPr bwMode="auto">
            <a:xfrm flipH="1" flipV="1">
              <a:off x="3218" y="2288"/>
              <a:ext cx="144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5" name="Rectangle 493"/>
            <p:cNvSpPr>
              <a:spLocks noChangeArrowheads="1"/>
            </p:cNvSpPr>
            <p:nvPr/>
          </p:nvSpPr>
          <p:spPr bwMode="auto">
            <a:xfrm flipH="1" flipV="1">
              <a:off x="3218" y="2288"/>
              <a:ext cx="144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6" name="Rectangle 494"/>
            <p:cNvSpPr>
              <a:spLocks noChangeArrowheads="1"/>
            </p:cNvSpPr>
            <p:nvPr/>
          </p:nvSpPr>
          <p:spPr bwMode="auto">
            <a:xfrm flipH="1" flipV="1">
              <a:off x="4504" y="2077"/>
              <a:ext cx="143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7" name="Rectangle 495"/>
            <p:cNvSpPr>
              <a:spLocks noChangeArrowheads="1"/>
            </p:cNvSpPr>
            <p:nvPr/>
          </p:nvSpPr>
          <p:spPr bwMode="auto">
            <a:xfrm flipH="1" flipV="1">
              <a:off x="4504" y="2077"/>
              <a:ext cx="143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8" name="Rectangle 496"/>
            <p:cNvSpPr>
              <a:spLocks noChangeArrowheads="1"/>
            </p:cNvSpPr>
            <p:nvPr/>
          </p:nvSpPr>
          <p:spPr bwMode="auto">
            <a:xfrm flipH="1" flipV="1">
              <a:off x="3859" y="2077"/>
              <a:ext cx="144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49" name="Rectangle 497"/>
            <p:cNvSpPr>
              <a:spLocks noChangeArrowheads="1"/>
            </p:cNvSpPr>
            <p:nvPr/>
          </p:nvSpPr>
          <p:spPr bwMode="auto">
            <a:xfrm flipH="1" flipV="1">
              <a:off x="3859" y="2077"/>
              <a:ext cx="144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0" name="Rectangle 498"/>
            <p:cNvSpPr>
              <a:spLocks noChangeArrowheads="1"/>
            </p:cNvSpPr>
            <p:nvPr/>
          </p:nvSpPr>
          <p:spPr bwMode="auto">
            <a:xfrm flipH="1" flipV="1">
              <a:off x="3433" y="2077"/>
              <a:ext cx="144" cy="143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1" name="Rectangle 499"/>
            <p:cNvSpPr>
              <a:spLocks noChangeArrowheads="1"/>
            </p:cNvSpPr>
            <p:nvPr/>
          </p:nvSpPr>
          <p:spPr bwMode="auto">
            <a:xfrm flipH="1" flipV="1">
              <a:off x="3433" y="2077"/>
              <a:ext cx="144" cy="14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2" name="Rectangle 500"/>
            <p:cNvSpPr>
              <a:spLocks noChangeArrowheads="1"/>
            </p:cNvSpPr>
            <p:nvPr/>
          </p:nvSpPr>
          <p:spPr bwMode="auto">
            <a:xfrm flipH="1" flipV="1">
              <a:off x="3792" y="2325"/>
              <a:ext cx="67" cy="72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3" name="Rectangle 501"/>
            <p:cNvSpPr>
              <a:spLocks noChangeArrowheads="1"/>
            </p:cNvSpPr>
            <p:nvPr/>
          </p:nvSpPr>
          <p:spPr bwMode="auto">
            <a:xfrm flipH="1" flipV="1">
              <a:off x="3792" y="2325"/>
              <a:ext cx="67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4" name="Rectangle 502"/>
            <p:cNvSpPr>
              <a:spLocks noChangeArrowheads="1"/>
            </p:cNvSpPr>
            <p:nvPr/>
          </p:nvSpPr>
          <p:spPr bwMode="auto">
            <a:xfrm flipH="1" flipV="1">
              <a:off x="3364" y="2532"/>
              <a:ext cx="284" cy="74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5" name="Rectangle 503"/>
            <p:cNvSpPr>
              <a:spLocks noChangeArrowheads="1"/>
            </p:cNvSpPr>
            <p:nvPr/>
          </p:nvSpPr>
          <p:spPr bwMode="auto">
            <a:xfrm flipH="1" flipV="1">
              <a:off x="4217" y="2540"/>
              <a:ext cx="498" cy="72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6" name="Rectangle 504"/>
            <p:cNvSpPr>
              <a:spLocks noChangeArrowheads="1"/>
            </p:cNvSpPr>
            <p:nvPr/>
          </p:nvSpPr>
          <p:spPr bwMode="auto">
            <a:xfrm flipH="1" flipV="1">
              <a:off x="4217" y="2540"/>
              <a:ext cx="498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7" name="Rectangle 505"/>
            <p:cNvSpPr>
              <a:spLocks noChangeArrowheads="1"/>
            </p:cNvSpPr>
            <p:nvPr/>
          </p:nvSpPr>
          <p:spPr bwMode="auto">
            <a:xfrm flipH="1" flipV="1">
              <a:off x="4432" y="2325"/>
              <a:ext cx="283" cy="72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8" name="Rectangle 506"/>
            <p:cNvSpPr>
              <a:spLocks noChangeArrowheads="1"/>
            </p:cNvSpPr>
            <p:nvPr/>
          </p:nvSpPr>
          <p:spPr bwMode="auto">
            <a:xfrm flipH="1" flipV="1">
              <a:off x="4432" y="2325"/>
              <a:ext cx="283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59" name="Rectangle 507"/>
            <p:cNvSpPr>
              <a:spLocks noChangeArrowheads="1"/>
            </p:cNvSpPr>
            <p:nvPr/>
          </p:nvSpPr>
          <p:spPr bwMode="auto">
            <a:xfrm flipH="1" flipV="1">
              <a:off x="4003" y="2325"/>
              <a:ext cx="286" cy="72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0" name="Rectangle 508"/>
            <p:cNvSpPr>
              <a:spLocks noChangeArrowheads="1"/>
            </p:cNvSpPr>
            <p:nvPr/>
          </p:nvSpPr>
          <p:spPr bwMode="auto">
            <a:xfrm flipH="1" flipV="1">
              <a:off x="4003" y="2325"/>
              <a:ext cx="286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1" name="Rectangle 509"/>
            <p:cNvSpPr>
              <a:spLocks noChangeArrowheads="1"/>
            </p:cNvSpPr>
            <p:nvPr/>
          </p:nvSpPr>
          <p:spPr bwMode="auto">
            <a:xfrm flipH="1" flipV="1">
              <a:off x="3362" y="2325"/>
              <a:ext cx="287" cy="72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2" name="Rectangle 510"/>
            <p:cNvSpPr>
              <a:spLocks noChangeArrowheads="1"/>
            </p:cNvSpPr>
            <p:nvPr/>
          </p:nvSpPr>
          <p:spPr bwMode="auto">
            <a:xfrm flipH="1" flipV="1">
              <a:off x="3362" y="2325"/>
              <a:ext cx="287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3" name="Rectangle 511"/>
            <p:cNvSpPr>
              <a:spLocks noChangeArrowheads="1"/>
            </p:cNvSpPr>
            <p:nvPr/>
          </p:nvSpPr>
          <p:spPr bwMode="auto">
            <a:xfrm flipH="1" flipV="1">
              <a:off x="3577" y="2111"/>
              <a:ext cx="282" cy="71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4" name="Rectangle 512"/>
            <p:cNvSpPr>
              <a:spLocks noChangeArrowheads="1"/>
            </p:cNvSpPr>
            <p:nvPr/>
          </p:nvSpPr>
          <p:spPr bwMode="auto">
            <a:xfrm flipH="1" flipV="1">
              <a:off x="3577" y="2111"/>
              <a:ext cx="282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5" name="Rectangle 513"/>
            <p:cNvSpPr>
              <a:spLocks noChangeArrowheads="1"/>
            </p:cNvSpPr>
            <p:nvPr/>
          </p:nvSpPr>
          <p:spPr bwMode="auto">
            <a:xfrm flipH="1" flipV="1">
              <a:off x="4003" y="2111"/>
              <a:ext cx="501" cy="71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6" name="Rectangle 514"/>
            <p:cNvSpPr>
              <a:spLocks noChangeArrowheads="1"/>
            </p:cNvSpPr>
            <p:nvPr/>
          </p:nvSpPr>
          <p:spPr bwMode="auto">
            <a:xfrm flipH="1" flipV="1">
              <a:off x="4003" y="2111"/>
              <a:ext cx="501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7" name="Rectangle 515"/>
            <p:cNvSpPr>
              <a:spLocks noChangeArrowheads="1"/>
            </p:cNvSpPr>
            <p:nvPr/>
          </p:nvSpPr>
          <p:spPr bwMode="auto">
            <a:xfrm flipH="1" flipV="1">
              <a:off x="3699" y="2532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8" name="Rectangle 516"/>
            <p:cNvSpPr>
              <a:spLocks noChangeArrowheads="1"/>
            </p:cNvSpPr>
            <p:nvPr/>
          </p:nvSpPr>
          <p:spPr bwMode="auto">
            <a:xfrm flipH="1" flipV="1">
              <a:off x="3699" y="2532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69" name="Rectangle 517"/>
            <p:cNvSpPr>
              <a:spLocks noChangeArrowheads="1"/>
            </p:cNvSpPr>
            <p:nvPr/>
          </p:nvSpPr>
          <p:spPr bwMode="auto">
            <a:xfrm flipH="1" flipV="1">
              <a:off x="3256" y="2532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0" name="Rectangle 518"/>
            <p:cNvSpPr>
              <a:spLocks noChangeArrowheads="1"/>
            </p:cNvSpPr>
            <p:nvPr/>
          </p:nvSpPr>
          <p:spPr bwMode="auto">
            <a:xfrm flipH="1" flipV="1">
              <a:off x="3256" y="2532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1" name="Rectangle 519"/>
            <p:cNvSpPr>
              <a:spLocks noChangeArrowheads="1"/>
            </p:cNvSpPr>
            <p:nvPr/>
          </p:nvSpPr>
          <p:spPr bwMode="auto">
            <a:xfrm flipH="1" flipV="1">
              <a:off x="4753" y="2540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2" name="Rectangle 520"/>
            <p:cNvSpPr>
              <a:spLocks noChangeArrowheads="1"/>
            </p:cNvSpPr>
            <p:nvPr/>
          </p:nvSpPr>
          <p:spPr bwMode="auto">
            <a:xfrm flipH="1" flipV="1">
              <a:off x="4753" y="2540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3" name="Rectangle 521"/>
            <p:cNvSpPr>
              <a:spLocks noChangeArrowheads="1"/>
            </p:cNvSpPr>
            <p:nvPr/>
          </p:nvSpPr>
          <p:spPr bwMode="auto">
            <a:xfrm flipH="1" flipV="1">
              <a:off x="4112" y="2540"/>
              <a:ext cx="71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4" name="Rectangle 522"/>
            <p:cNvSpPr>
              <a:spLocks noChangeArrowheads="1"/>
            </p:cNvSpPr>
            <p:nvPr/>
          </p:nvSpPr>
          <p:spPr bwMode="auto">
            <a:xfrm flipH="1" flipV="1">
              <a:off x="4112" y="2540"/>
              <a:ext cx="71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5" name="Rectangle 523"/>
            <p:cNvSpPr>
              <a:spLocks noChangeArrowheads="1"/>
            </p:cNvSpPr>
            <p:nvPr/>
          </p:nvSpPr>
          <p:spPr bwMode="auto">
            <a:xfrm flipH="1" flipV="1">
              <a:off x="4753" y="2325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6" name="Rectangle 524"/>
            <p:cNvSpPr>
              <a:spLocks noChangeArrowheads="1"/>
            </p:cNvSpPr>
            <p:nvPr/>
          </p:nvSpPr>
          <p:spPr bwMode="auto">
            <a:xfrm flipH="1" flipV="1">
              <a:off x="4753" y="2325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7" name="Rectangle 525"/>
            <p:cNvSpPr>
              <a:spLocks noChangeArrowheads="1"/>
            </p:cNvSpPr>
            <p:nvPr/>
          </p:nvSpPr>
          <p:spPr bwMode="auto">
            <a:xfrm flipH="1" flipV="1">
              <a:off x="4323" y="2325"/>
              <a:ext cx="71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8" name="Rectangle 526"/>
            <p:cNvSpPr>
              <a:spLocks noChangeArrowheads="1"/>
            </p:cNvSpPr>
            <p:nvPr/>
          </p:nvSpPr>
          <p:spPr bwMode="auto">
            <a:xfrm flipH="1" flipV="1">
              <a:off x="4323" y="2325"/>
              <a:ext cx="71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79" name="Rectangle 527"/>
            <p:cNvSpPr>
              <a:spLocks noChangeArrowheads="1"/>
            </p:cNvSpPr>
            <p:nvPr/>
          </p:nvSpPr>
          <p:spPr bwMode="auto">
            <a:xfrm flipH="1" flipV="1">
              <a:off x="3897" y="2325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0" name="Rectangle 528"/>
            <p:cNvSpPr>
              <a:spLocks noChangeArrowheads="1"/>
            </p:cNvSpPr>
            <p:nvPr/>
          </p:nvSpPr>
          <p:spPr bwMode="auto">
            <a:xfrm flipH="1" flipV="1">
              <a:off x="3897" y="2325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1" name="Rectangle 529"/>
            <p:cNvSpPr>
              <a:spLocks noChangeArrowheads="1"/>
            </p:cNvSpPr>
            <p:nvPr/>
          </p:nvSpPr>
          <p:spPr bwMode="auto">
            <a:xfrm flipH="1" flipV="1">
              <a:off x="3682" y="2325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2" name="Rectangle 530"/>
            <p:cNvSpPr>
              <a:spLocks noChangeArrowheads="1"/>
            </p:cNvSpPr>
            <p:nvPr/>
          </p:nvSpPr>
          <p:spPr bwMode="auto">
            <a:xfrm flipH="1" flipV="1">
              <a:off x="3682" y="2325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3" name="Rectangle 531"/>
            <p:cNvSpPr>
              <a:spLocks noChangeArrowheads="1"/>
            </p:cNvSpPr>
            <p:nvPr/>
          </p:nvSpPr>
          <p:spPr bwMode="auto">
            <a:xfrm flipH="1" flipV="1">
              <a:off x="3256" y="2325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4" name="Rectangle 532"/>
            <p:cNvSpPr>
              <a:spLocks noChangeArrowheads="1"/>
            </p:cNvSpPr>
            <p:nvPr/>
          </p:nvSpPr>
          <p:spPr bwMode="auto">
            <a:xfrm flipH="1" flipV="1">
              <a:off x="3256" y="2325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5" name="Rectangle 533"/>
            <p:cNvSpPr>
              <a:spLocks noChangeArrowheads="1"/>
            </p:cNvSpPr>
            <p:nvPr/>
          </p:nvSpPr>
          <p:spPr bwMode="auto">
            <a:xfrm flipH="1" flipV="1">
              <a:off x="4538" y="2111"/>
              <a:ext cx="72" cy="7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6" name="Rectangle 534"/>
            <p:cNvSpPr>
              <a:spLocks noChangeArrowheads="1"/>
            </p:cNvSpPr>
            <p:nvPr/>
          </p:nvSpPr>
          <p:spPr bwMode="auto">
            <a:xfrm flipH="1" flipV="1">
              <a:off x="4538" y="2111"/>
              <a:ext cx="72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7" name="Rectangle 535"/>
            <p:cNvSpPr>
              <a:spLocks noChangeArrowheads="1"/>
            </p:cNvSpPr>
            <p:nvPr/>
          </p:nvSpPr>
          <p:spPr bwMode="auto">
            <a:xfrm flipH="1" flipV="1">
              <a:off x="3897" y="2111"/>
              <a:ext cx="72" cy="7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8" name="Rectangle 536"/>
            <p:cNvSpPr>
              <a:spLocks noChangeArrowheads="1"/>
            </p:cNvSpPr>
            <p:nvPr/>
          </p:nvSpPr>
          <p:spPr bwMode="auto">
            <a:xfrm flipH="1" flipV="1">
              <a:off x="3897" y="2111"/>
              <a:ext cx="72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89" name="Rectangle 537"/>
            <p:cNvSpPr>
              <a:spLocks noChangeArrowheads="1"/>
            </p:cNvSpPr>
            <p:nvPr/>
          </p:nvSpPr>
          <p:spPr bwMode="auto">
            <a:xfrm flipH="1" flipV="1">
              <a:off x="3471" y="2111"/>
              <a:ext cx="68" cy="7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90" name="Rectangle 538"/>
            <p:cNvSpPr>
              <a:spLocks noChangeArrowheads="1"/>
            </p:cNvSpPr>
            <p:nvPr/>
          </p:nvSpPr>
          <p:spPr bwMode="auto">
            <a:xfrm flipH="1" flipV="1">
              <a:off x="3471" y="2111"/>
              <a:ext cx="68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91" name="Rectangle 539"/>
            <p:cNvSpPr>
              <a:spLocks noChangeArrowheads="1"/>
            </p:cNvSpPr>
            <p:nvPr/>
          </p:nvSpPr>
          <p:spPr bwMode="auto">
            <a:xfrm flipH="1" flipV="1">
              <a:off x="3362" y="2532"/>
              <a:ext cx="300" cy="78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592" name="Text Box 540"/>
            <p:cNvSpPr txBox="1">
              <a:spLocks noChangeArrowheads="1"/>
            </p:cNvSpPr>
            <p:nvPr/>
          </p:nvSpPr>
          <p:spPr bwMode="auto">
            <a:xfrm>
              <a:off x="3180" y="2689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A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593" name="Text Box 541"/>
            <p:cNvSpPr txBox="1">
              <a:spLocks noChangeArrowheads="1"/>
            </p:cNvSpPr>
            <p:nvPr/>
          </p:nvSpPr>
          <p:spPr bwMode="auto">
            <a:xfrm>
              <a:off x="3624" y="2689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A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594" name="Text Box 542"/>
            <p:cNvSpPr txBox="1">
              <a:spLocks noChangeArrowheads="1"/>
            </p:cNvSpPr>
            <p:nvPr/>
          </p:nvSpPr>
          <p:spPr bwMode="auto">
            <a:xfrm>
              <a:off x="3183" y="1816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B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595" name="Text Box 543"/>
            <p:cNvSpPr txBox="1">
              <a:spLocks noChangeArrowheads="1"/>
            </p:cNvSpPr>
            <p:nvPr/>
          </p:nvSpPr>
          <p:spPr bwMode="auto">
            <a:xfrm>
              <a:off x="3614" y="1813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B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596" name="Text Box 544"/>
            <p:cNvSpPr txBox="1">
              <a:spLocks noChangeArrowheads="1"/>
            </p:cNvSpPr>
            <p:nvPr/>
          </p:nvSpPr>
          <p:spPr bwMode="auto">
            <a:xfrm>
              <a:off x="3823" y="2689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B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597" name="Text Box 545"/>
            <p:cNvSpPr txBox="1">
              <a:spLocks noChangeArrowheads="1"/>
            </p:cNvSpPr>
            <p:nvPr/>
          </p:nvSpPr>
          <p:spPr bwMode="auto">
            <a:xfrm>
              <a:off x="4252" y="1813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B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598" name="Text Box 546"/>
            <p:cNvSpPr txBox="1">
              <a:spLocks noChangeArrowheads="1"/>
            </p:cNvSpPr>
            <p:nvPr/>
          </p:nvSpPr>
          <p:spPr bwMode="auto">
            <a:xfrm>
              <a:off x="4677" y="1813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B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599" name="Text Box 547"/>
            <p:cNvSpPr txBox="1">
              <a:spLocks noChangeArrowheads="1"/>
            </p:cNvSpPr>
            <p:nvPr/>
          </p:nvSpPr>
          <p:spPr bwMode="auto">
            <a:xfrm>
              <a:off x="4252" y="2689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B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600" name="Text Box 548"/>
            <p:cNvSpPr txBox="1">
              <a:spLocks noChangeArrowheads="1"/>
            </p:cNvSpPr>
            <p:nvPr/>
          </p:nvSpPr>
          <p:spPr bwMode="auto">
            <a:xfrm>
              <a:off x="3393" y="2689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C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601" name="Text Box 549"/>
            <p:cNvSpPr txBox="1">
              <a:spLocks noChangeArrowheads="1"/>
            </p:cNvSpPr>
            <p:nvPr/>
          </p:nvSpPr>
          <p:spPr bwMode="auto">
            <a:xfrm>
              <a:off x="3816" y="1813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C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602" name="Text Box 550"/>
            <p:cNvSpPr txBox="1">
              <a:spLocks noChangeArrowheads="1"/>
            </p:cNvSpPr>
            <p:nvPr/>
          </p:nvSpPr>
          <p:spPr bwMode="auto">
            <a:xfrm>
              <a:off x="4673" y="2689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D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603" name="Text Box 551"/>
            <p:cNvSpPr txBox="1">
              <a:spLocks noChangeArrowheads="1"/>
            </p:cNvSpPr>
            <p:nvPr/>
          </p:nvSpPr>
          <p:spPr bwMode="auto">
            <a:xfrm>
              <a:off x="4461" y="2689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C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604" name="Text Box 552"/>
            <p:cNvSpPr txBox="1">
              <a:spLocks noChangeArrowheads="1"/>
            </p:cNvSpPr>
            <p:nvPr/>
          </p:nvSpPr>
          <p:spPr bwMode="auto">
            <a:xfrm>
              <a:off x="4461" y="1813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C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605" name="Text Box 553"/>
            <p:cNvSpPr txBox="1">
              <a:spLocks noChangeArrowheads="1"/>
            </p:cNvSpPr>
            <p:nvPr/>
          </p:nvSpPr>
          <p:spPr bwMode="auto">
            <a:xfrm>
              <a:off x="4033" y="1813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800" i="1">
                  <a:solidFill>
                    <a:srgbClr val="FFFFFF"/>
                  </a:solidFill>
                  <a:ea typeface="宋体" panose="02010600030101010101" pitchFamily="2" charset="-122"/>
                </a:rPr>
                <a:t>D</a:t>
              </a:r>
              <a:endParaRPr lang="en-US" altLang="zh-CN" sz="1800" i="1">
                <a:solidFill>
                  <a:srgbClr val="FFFFFF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606" name="Line 554"/>
            <p:cNvSpPr>
              <a:spLocks noChangeShapeType="1"/>
            </p:cNvSpPr>
            <p:nvPr/>
          </p:nvSpPr>
          <p:spPr bwMode="auto">
            <a:xfrm>
              <a:off x="4885" y="2362"/>
              <a:ext cx="52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07" name="Line 555"/>
            <p:cNvSpPr>
              <a:spLocks noChangeShapeType="1"/>
            </p:cNvSpPr>
            <p:nvPr/>
          </p:nvSpPr>
          <p:spPr bwMode="auto">
            <a:xfrm>
              <a:off x="4885" y="2567"/>
              <a:ext cx="52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08" name="Line 556"/>
            <p:cNvSpPr>
              <a:spLocks noChangeShapeType="1"/>
            </p:cNvSpPr>
            <p:nvPr/>
          </p:nvSpPr>
          <p:spPr bwMode="auto">
            <a:xfrm>
              <a:off x="5241" y="2225"/>
              <a:ext cx="0" cy="13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09" name="Line 557"/>
            <p:cNvSpPr>
              <a:spLocks noChangeShapeType="1"/>
            </p:cNvSpPr>
            <p:nvPr/>
          </p:nvSpPr>
          <p:spPr bwMode="auto">
            <a:xfrm flipV="1">
              <a:off x="5241" y="2567"/>
              <a:ext cx="0" cy="136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10" name="Line 558"/>
            <p:cNvSpPr>
              <a:spLocks noChangeShapeType="1"/>
            </p:cNvSpPr>
            <p:nvPr/>
          </p:nvSpPr>
          <p:spPr bwMode="auto">
            <a:xfrm>
              <a:off x="5206" y="2738"/>
              <a:ext cx="376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11" name="Line 559"/>
            <p:cNvSpPr>
              <a:spLocks noChangeShapeType="1"/>
            </p:cNvSpPr>
            <p:nvPr/>
          </p:nvSpPr>
          <p:spPr bwMode="auto">
            <a:xfrm>
              <a:off x="5211" y="2020"/>
              <a:ext cx="375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12" name="Line 560"/>
            <p:cNvSpPr>
              <a:spLocks noChangeShapeType="1"/>
            </p:cNvSpPr>
            <p:nvPr/>
          </p:nvSpPr>
          <p:spPr bwMode="auto">
            <a:xfrm>
              <a:off x="5513" y="2020"/>
              <a:ext cx="0" cy="71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stealth" w="lg" len="lg"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13" name="Text Box 561"/>
            <p:cNvSpPr txBox="1">
              <a:spLocks noChangeArrowheads="1"/>
            </p:cNvSpPr>
            <p:nvPr/>
          </p:nvSpPr>
          <p:spPr bwMode="auto">
            <a:xfrm>
              <a:off x="5033" y="2329"/>
              <a:ext cx="39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800" i="1">
                  <a:solidFill>
                    <a:srgbClr val="000000"/>
                  </a:solidFill>
                </a:rPr>
                <a:t>d</a:t>
              </a:r>
              <a:r>
                <a:rPr lang="de-DE" altLang="de-DE" sz="1800" i="1" baseline="-25000">
                  <a:solidFill>
                    <a:srgbClr val="000000"/>
                  </a:solidFill>
                </a:rPr>
                <a:t>pitch</a:t>
              </a:r>
              <a:endParaRPr lang="en-US" altLang="zh-CN" sz="1800" i="1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614" name="Text Box 562"/>
            <p:cNvSpPr txBox="1">
              <a:spLocks noChangeArrowheads="1"/>
            </p:cNvSpPr>
            <p:nvPr/>
          </p:nvSpPr>
          <p:spPr bwMode="auto">
            <a:xfrm>
              <a:off x="5411" y="2256"/>
              <a:ext cx="196" cy="231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800" i="1">
                  <a:solidFill>
                    <a:srgbClr val="000000"/>
                  </a:solidFill>
                </a:rPr>
                <a:t>h</a:t>
              </a:r>
              <a:endParaRPr lang="en-US" altLang="zh-CN" sz="1800" i="1">
                <a:solidFill>
                  <a:srgbClr val="00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7615" name="Text Box 564"/>
            <p:cNvSpPr txBox="1">
              <a:spLocks noChangeArrowheads="1"/>
            </p:cNvSpPr>
            <p:nvPr/>
          </p:nvSpPr>
          <p:spPr bwMode="auto">
            <a:xfrm>
              <a:off x="2925" y="1452"/>
              <a:ext cx="2085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600">
                  <a:solidFill>
                    <a:srgbClr val="000000"/>
                  </a:solidFill>
                </a:rPr>
                <a:t>Horizontal Routing Channel</a:t>
              </a:r>
            </a:p>
          </p:txBody>
        </p:sp>
        <p:sp>
          <p:nvSpPr>
            <p:cNvPr id="17616" name="Line 611"/>
            <p:cNvSpPr>
              <a:spLocks noChangeShapeType="1"/>
            </p:cNvSpPr>
            <p:nvPr/>
          </p:nvSpPr>
          <p:spPr bwMode="auto">
            <a:xfrm>
              <a:off x="1580" y="2654"/>
              <a:ext cx="1481" cy="37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17" name="Rectangle 632"/>
            <p:cNvSpPr>
              <a:spLocks noChangeArrowheads="1"/>
            </p:cNvSpPr>
            <p:nvPr/>
          </p:nvSpPr>
          <p:spPr bwMode="auto">
            <a:xfrm>
              <a:off x="1574" y="2284"/>
              <a:ext cx="405" cy="369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7618" name="Line 633"/>
            <p:cNvSpPr>
              <a:spLocks noChangeShapeType="1"/>
            </p:cNvSpPr>
            <p:nvPr/>
          </p:nvSpPr>
          <p:spPr bwMode="auto">
            <a:xfrm flipV="1">
              <a:off x="1575" y="1722"/>
              <a:ext cx="1486" cy="5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19" name="Line 634"/>
            <p:cNvSpPr>
              <a:spLocks noChangeShapeType="1"/>
            </p:cNvSpPr>
            <p:nvPr/>
          </p:nvSpPr>
          <p:spPr bwMode="auto">
            <a:xfrm>
              <a:off x="3604" y="1710"/>
              <a:ext cx="0" cy="288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20" name="Line 635"/>
            <p:cNvSpPr>
              <a:spLocks noChangeShapeType="1"/>
            </p:cNvSpPr>
            <p:nvPr/>
          </p:nvSpPr>
          <p:spPr bwMode="auto">
            <a:xfrm>
              <a:off x="4469" y="1711"/>
              <a:ext cx="0" cy="288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21" name="Line 636"/>
            <p:cNvSpPr>
              <a:spLocks noChangeShapeType="1"/>
            </p:cNvSpPr>
            <p:nvPr/>
          </p:nvSpPr>
          <p:spPr bwMode="auto">
            <a:xfrm>
              <a:off x="3620" y="2740"/>
              <a:ext cx="0" cy="288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7622" name="Line 637"/>
            <p:cNvSpPr>
              <a:spLocks noChangeShapeType="1"/>
            </p:cNvSpPr>
            <p:nvPr/>
          </p:nvSpPr>
          <p:spPr bwMode="auto">
            <a:xfrm>
              <a:off x="4250" y="2740"/>
              <a:ext cx="0" cy="288"/>
            </a:xfrm>
            <a:prstGeom prst="line">
              <a:avLst/>
            </a:prstGeom>
            <a:noFill/>
            <a:ln w="381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7480" name="Rectangle 63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  <p:sp>
        <p:nvSpPr>
          <p:cNvPr id="17481" name="Rectangle 9"/>
          <p:cNvSpPr txBox="1">
            <a:spLocks noChangeArrowheads="1"/>
          </p:cNvSpPr>
          <p:nvPr/>
        </p:nvSpPr>
        <p:spPr bwMode="auto">
          <a:xfrm>
            <a:off x="684213" y="1884363"/>
            <a:ext cx="605472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Number of available routing tracks or columns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4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A72A03E-6614-44FD-9EEE-8767C8041032}" type="slidenum">
              <a:rPr lang="en-US" altLang="de-DE" sz="1000">
                <a:solidFill>
                  <a:srgbClr val="C0C0C0"/>
                </a:solidFill>
              </a:rPr>
              <a:pPr/>
              <a:t>17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1048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2251075"/>
            <a:ext cx="3892550" cy="3841750"/>
          </a:xfrm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For single-layer routing, the capacity is the height </a:t>
            </a:r>
            <a:r>
              <a:rPr lang="en-US" altLang="zh-CN" i="1" smtClean="0">
                <a:ea typeface="宋体" panose="02010600030101010101" pitchFamily="2" charset="-122"/>
              </a:rPr>
              <a:t>h</a:t>
            </a:r>
            <a:r>
              <a:rPr lang="en-US" altLang="zh-CN" smtClean="0">
                <a:ea typeface="宋体" panose="02010600030101010101" pitchFamily="2" charset="-122"/>
              </a:rPr>
              <a:t> of the channel divided by the pitch</a:t>
            </a:r>
            <a:r>
              <a:rPr lang="en-US" altLang="zh-CN" i="1" smtClean="0">
                <a:ea typeface="宋体" panose="02010600030101010101" pitchFamily="2" charset="-122"/>
              </a:rPr>
              <a:t> d</a:t>
            </a:r>
            <a:r>
              <a:rPr lang="en-US" altLang="zh-CN" i="1" baseline="-25000" smtClean="0">
                <a:ea typeface="宋体" panose="02010600030101010101" pitchFamily="2" charset="-122"/>
              </a:rPr>
              <a:t>pitch</a:t>
            </a:r>
            <a:br>
              <a:rPr lang="en-US" altLang="zh-CN" i="1" baseline="-25000" smtClean="0">
                <a:ea typeface="宋体" panose="02010600030101010101" pitchFamily="2" charset="-122"/>
              </a:rPr>
            </a:br>
            <a:endParaRPr lang="de-DE" altLang="de-DE" smtClean="0"/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For multilayer routing, the capacity σ is the sum of the capacities of all layers.</a:t>
            </a:r>
            <a:endParaRPr lang="de-DE" altLang="de-DE" smtClean="0"/>
          </a:p>
        </p:txBody>
      </p:sp>
      <p:sp>
        <p:nvSpPr>
          <p:cNvPr id="18436" name="Rectangle 5"/>
          <p:cNvSpPr>
            <a:spLocks noChangeArrowheads="1"/>
          </p:cNvSpPr>
          <p:nvPr/>
        </p:nvSpPr>
        <p:spPr bwMode="auto">
          <a:xfrm>
            <a:off x="0" y="3222625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37" name="Text Box 148"/>
          <p:cNvSpPr txBox="1">
            <a:spLocks noChangeArrowheads="1"/>
          </p:cNvSpPr>
          <p:nvPr/>
        </p:nvSpPr>
        <p:spPr bwMode="auto">
          <a:xfrm>
            <a:off x="836613" y="1522413"/>
            <a:ext cx="1400175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de-DE" altLang="de-DE"/>
              <a:t>Capacity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8438" name="Rectangle 151"/>
          <p:cNvSpPr>
            <a:spLocks noChangeArrowheads="1"/>
          </p:cNvSpPr>
          <p:nvPr/>
        </p:nvSpPr>
        <p:spPr bwMode="auto">
          <a:xfrm>
            <a:off x="0" y="3224213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105046" name="Object 150"/>
          <p:cNvGraphicFramePr>
            <a:graphicFrameLocks noChangeAspect="1"/>
          </p:cNvGraphicFramePr>
          <p:nvPr/>
        </p:nvGraphicFramePr>
        <p:xfrm>
          <a:off x="1116013" y="4581525"/>
          <a:ext cx="3578225" cy="742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579" name="Formel" r:id="rId3" imgW="1968500" imgH="457200" progId="Equation.3">
                  <p:embed/>
                </p:oleObj>
              </mc:Choice>
              <mc:Fallback>
                <p:oleObj name="Formel" r:id="rId3" imgW="1968500" imgH="457200" progId="Equation.3">
                  <p:embed/>
                  <p:pic>
                    <p:nvPicPr>
                      <p:cNvPr id="0" name="Object 15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5556" b="5556"/>
                      <a:stretch>
                        <a:fillRect/>
                      </a:stretch>
                    </p:blipFill>
                    <p:spPr bwMode="auto">
                      <a:xfrm>
                        <a:off x="1116013" y="4581525"/>
                        <a:ext cx="3578225" cy="742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440" name="Rectangle 293"/>
          <p:cNvSpPr>
            <a:spLocks noChangeArrowheads="1"/>
          </p:cNvSpPr>
          <p:nvPr/>
        </p:nvSpPr>
        <p:spPr bwMode="auto">
          <a:xfrm>
            <a:off x="4859338" y="2714625"/>
            <a:ext cx="3127375" cy="20986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prstDash val="dash"/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41" name="Rectangle 294"/>
          <p:cNvSpPr>
            <a:spLocks noChangeArrowheads="1"/>
          </p:cNvSpPr>
          <p:nvPr/>
        </p:nvSpPr>
        <p:spPr bwMode="auto">
          <a:xfrm>
            <a:off x="4870450" y="2714625"/>
            <a:ext cx="3108325" cy="4572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42" name="Rectangle 295"/>
          <p:cNvSpPr>
            <a:spLocks noChangeArrowheads="1"/>
          </p:cNvSpPr>
          <p:nvPr/>
        </p:nvSpPr>
        <p:spPr bwMode="auto">
          <a:xfrm>
            <a:off x="4868863" y="4346575"/>
            <a:ext cx="3108325" cy="4572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43" name="Line 296"/>
          <p:cNvSpPr>
            <a:spLocks noChangeShapeType="1"/>
          </p:cNvSpPr>
          <p:nvPr/>
        </p:nvSpPr>
        <p:spPr bwMode="auto">
          <a:xfrm flipH="1" flipV="1">
            <a:off x="4876800" y="4346575"/>
            <a:ext cx="3095625" cy="1588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44" name="Line 297"/>
          <p:cNvSpPr>
            <a:spLocks noChangeShapeType="1"/>
          </p:cNvSpPr>
          <p:nvPr/>
        </p:nvSpPr>
        <p:spPr bwMode="auto">
          <a:xfrm flipH="1" flipV="1">
            <a:off x="4875213" y="3181350"/>
            <a:ext cx="3100387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445" name="Rectangle 298"/>
          <p:cNvSpPr>
            <a:spLocks noChangeArrowheads="1"/>
          </p:cNvSpPr>
          <p:nvPr/>
        </p:nvSpPr>
        <p:spPr bwMode="auto">
          <a:xfrm flipH="1" flipV="1">
            <a:off x="7485063" y="3971925"/>
            <a:ext cx="227012" cy="592138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46" name="Rectangle 299"/>
          <p:cNvSpPr>
            <a:spLocks noChangeArrowheads="1"/>
          </p:cNvSpPr>
          <p:nvPr/>
        </p:nvSpPr>
        <p:spPr bwMode="auto">
          <a:xfrm flipH="1" flipV="1">
            <a:off x="7485063" y="3971925"/>
            <a:ext cx="227012" cy="592138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47" name="Rectangle 300"/>
          <p:cNvSpPr>
            <a:spLocks noChangeArrowheads="1"/>
          </p:cNvSpPr>
          <p:nvPr/>
        </p:nvSpPr>
        <p:spPr bwMode="auto">
          <a:xfrm flipH="1" flipV="1">
            <a:off x="7485063" y="2954338"/>
            <a:ext cx="227012" cy="904875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48" name="Rectangle 301"/>
          <p:cNvSpPr>
            <a:spLocks noChangeArrowheads="1"/>
          </p:cNvSpPr>
          <p:nvPr/>
        </p:nvSpPr>
        <p:spPr bwMode="auto">
          <a:xfrm flipH="1" flipV="1">
            <a:off x="7485063" y="2954338"/>
            <a:ext cx="227012" cy="9048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49" name="Rectangle 302"/>
          <p:cNvSpPr>
            <a:spLocks noChangeArrowheads="1"/>
          </p:cNvSpPr>
          <p:nvPr/>
        </p:nvSpPr>
        <p:spPr bwMode="auto">
          <a:xfrm flipH="1" flipV="1">
            <a:off x="7150100" y="2954338"/>
            <a:ext cx="227013" cy="1609725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0" name="Rectangle 303"/>
          <p:cNvSpPr>
            <a:spLocks noChangeArrowheads="1"/>
          </p:cNvSpPr>
          <p:nvPr/>
        </p:nvSpPr>
        <p:spPr bwMode="auto">
          <a:xfrm flipH="1" flipV="1">
            <a:off x="7150100" y="2954338"/>
            <a:ext cx="227013" cy="1620837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1" name="Rectangle 304"/>
          <p:cNvSpPr>
            <a:spLocks noChangeArrowheads="1"/>
          </p:cNvSpPr>
          <p:nvPr/>
        </p:nvSpPr>
        <p:spPr bwMode="auto">
          <a:xfrm flipH="1" flipV="1">
            <a:off x="6808788" y="2954338"/>
            <a:ext cx="227012" cy="1609725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2" name="Rectangle 305"/>
          <p:cNvSpPr>
            <a:spLocks noChangeArrowheads="1"/>
          </p:cNvSpPr>
          <p:nvPr/>
        </p:nvSpPr>
        <p:spPr bwMode="auto">
          <a:xfrm flipH="1" flipV="1">
            <a:off x="6808788" y="2954338"/>
            <a:ext cx="227012" cy="160972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3" name="Rectangle 306"/>
          <p:cNvSpPr>
            <a:spLocks noChangeArrowheads="1"/>
          </p:cNvSpPr>
          <p:nvPr/>
        </p:nvSpPr>
        <p:spPr bwMode="auto">
          <a:xfrm flipH="1" flipV="1">
            <a:off x="6467475" y="2954338"/>
            <a:ext cx="227013" cy="1246187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4" name="Rectangle 307"/>
          <p:cNvSpPr>
            <a:spLocks noChangeArrowheads="1"/>
          </p:cNvSpPr>
          <p:nvPr/>
        </p:nvSpPr>
        <p:spPr bwMode="auto">
          <a:xfrm flipH="1" flipV="1">
            <a:off x="6467475" y="2954338"/>
            <a:ext cx="227013" cy="1246187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5" name="Rectangle 308"/>
          <p:cNvSpPr>
            <a:spLocks noChangeArrowheads="1"/>
          </p:cNvSpPr>
          <p:nvPr/>
        </p:nvSpPr>
        <p:spPr bwMode="auto">
          <a:xfrm flipH="1" flipV="1">
            <a:off x="5811838" y="4019550"/>
            <a:ext cx="228600" cy="563563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6" name="Rectangle 309"/>
          <p:cNvSpPr>
            <a:spLocks noChangeArrowheads="1"/>
          </p:cNvSpPr>
          <p:nvPr/>
        </p:nvSpPr>
        <p:spPr bwMode="auto">
          <a:xfrm flipH="1" flipV="1">
            <a:off x="5811838" y="4019550"/>
            <a:ext cx="228600" cy="54451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7" name="Rectangle 310"/>
          <p:cNvSpPr>
            <a:spLocks noChangeArrowheads="1"/>
          </p:cNvSpPr>
          <p:nvPr/>
        </p:nvSpPr>
        <p:spPr bwMode="auto">
          <a:xfrm flipH="1" flipV="1">
            <a:off x="6126163" y="3632200"/>
            <a:ext cx="228600" cy="931863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8" name="Rectangle 311"/>
          <p:cNvSpPr>
            <a:spLocks noChangeArrowheads="1"/>
          </p:cNvSpPr>
          <p:nvPr/>
        </p:nvSpPr>
        <p:spPr bwMode="auto">
          <a:xfrm flipH="1" flipV="1">
            <a:off x="6126163" y="3632200"/>
            <a:ext cx="228600" cy="93186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59" name="Rectangle 312"/>
          <p:cNvSpPr>
            <a:spLocks noChangeArrowheads="1"/>
          </p:cNvSpPr>
          <p:nvPr/>
        </p:nvSpPr>
        <p:spPr bwMode="auto">
          <a:xfrm flipH="1" flipV="1">
            <a:off x="6126163" y="2954338"/>
            <a:ext cx="228600" cy="569912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0" name="Rectangle 313"/>
          <p:cNvSpPr>
            <a:spLocks noChangeArrowheads="1"/>
          </p:cNvSpPr>
          <p:nvPr/>
        </p:nvSpPr>
        <p:spPr bwMode="auto">
          <a:xfrm flipH="1" flipV="1">
            <a:off x="6126163" y="2954338"/>
            <a:ext cx="228600" cy="5699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1" name="Rectangle 314"/>
          <p:cNvSpPr>
            <a:spLocks noChangeArrowheads="1"/>
          </p:cNvSpPr>
          <p:nvPr/>
        </p:nvSpPr>
        <p:spPr bwMode="auto">
          <a:xfrm flipH="1" flipV="1">
            <a:off x="5792788" y="2954338"/>
            <a:ext cx="227012" cy="904875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2" name="Rectangle 315"/>
          <p:cNvSpPr>
            <a:spLocks noChangeArrowheads="1"/>
          </p:cNvSpPr>
          <p:nvPr/>
        </p:nvSpPr>
        <p:spPr bwMode="auto">
          <a:xfrm flipH="1" flipV="1">
            <a:off x="5792788" y="2954338"/>
            <a:ext cx="227012" cy="9048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3" name="Rectangle 316"/>
          <p:cNvSpPr>
            <a:spLocks noChangeArrowheads="1"/>
          </p:cNvSpPr>
          <p:nvPr/>
        </p:nvSpPr>
        <p:spPr bwMode="auto">
          <a:xfrm flipH="1" flipV="1">
            <a:off x="5449888" y="3297238"/>
            <a:ext cx="228600" cy="1266825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4" name="Rectangle 317"/>
          <p:cNvSpPr>
            <a:spLocks noChangeArrowheads="1"/>
          </p:cNvSpPr>
          <p:nvPr/>
        </p:nvSpPr>
        <p:spPr bwMode="auto">
          <a:xfrm flipH="1" flipV="1">
            <a:off x="5449888" y="3297238"/>
            <a:ext cx="228600" cy="126682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5" name="Rectangle 318"/>
          <p:cNvSpPr>
            <a:spLocks noChangeArrowheads="1"/>
          </p:cNvSpPr>
          <p:nvPr/>
        </p:nvSpPr>
        <p:spPr bwMode="auto">
          <a:xfrm flipH="1" flipV="1">
            <a:off x="5108575" y="4019550"/>
            <a:ext cx="228600" cy="563563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6" name="Rectangle 319"/>
          <p:cNvSpPr>
            <a:spLocks noChangeArrowheads="1"/>
          </p:cNvSpPr>
          <p:nvPr/>
        </p:nvSpPr>
        <p:spPr bwMode="auto">
          <a:xfrm flipH="1" flipV="1">
            <a:off x="5108575" y="4019550"/>
            <a:ext cx="228600" cy="54451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7" name="Rectangle 320"/>
          <p:cNvSpPr>
            <a:spLocks noChangeArrowheads="1"/>
          </p:cNvSpPr>
          <p:nvPr/>
        </p:nvSpPr>
        <p:spPr bwMode="auto">
          <a:xfrm flipH="1" flipV="1">
            <a:off x="5108575" y="2954338"/>
            <a:ext cx="228600" cy="904875"/>
          </a:xfrm>
          <a:prstGeom prst="rect">
            <a:avLst/>
          </a:prstGeom>
          <a:solidFill>
            <a:srgbClr val="808080"/>
          </a:solidFill>
          <a:ln w="0">
            <a:solidFill>
              <a:srgbClr val="80808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8" name="Rectangle 321"/>
          <p:cNvSpPr>
            <a:spLocks noChangeArrowheads="1"/>
          </p:cNvSpPr>
          <p:nvPr/>
        </p:nvSpPr>
        <p:spPr bwMode="auto">
          <a:xfrm flipH="1" flipV="1">
            <a:off x="5108575" y="2954338"/>
            <a:ext cx="228600" cy="9048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69" name="Rectangle 322"/>
          <p:cNvSpPr>
            <a:spLocks noChangeArrowheads="1"/>
          </p:cNvSpPr>
          <p:nvPr/>
        </p:nvSpPr>
        <p:spPr bwMode="auto">
          <a:xfrm flipH="1" flipV="1">
            <a:off x="7485063" y="4344988"/>
            <a:ext cx="227012" cy="2222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0" name="Rectangle 323"/>
          <p:cNvSpPr>
            <a:spLocks noChangeArrowheads="1"/>
          </p:cNvSpPr>
          <p:nvPr/>
        </p:nvSpPr>
        <p:spPr bwMode="auto">
          <a:xfrm flipH="1" flipV="1">
            <a:off x="7158038" y="4344988"/>
            <a:ext cx="227012" cy="2174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1" name="Rectangle 324"/>
          <p:cNvSpPr>
            <a:spLocks noChangeArrowheads="1"/>
          </p:cNvSpPr>
          <p:nvPr/>
        </p:nvSpPr>
        <p:spPr bwMode="auto">
          <a:xfrm flipH="1" flipV="1">
            <a:off x="6808788" y="4341813"/>
            <a:ext cx="227012" cy="2222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2" name="Rectangle 325"/>
          <p:cNvSpPr>
            <a:spLocks noChangeArrowheads="1"/>
          </p:cNvSpPr>
          <p:nvPr/>
        </p:nvSpPr>
        <p:spPr bwMode="auto">
          <a:xfrm flipH="1" flipV="1">
            <a:off x="5811838" y="4346575"/>
            <a:ext cx="228600" cy="2174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3" name="Rectangle 326"/>
          <p:cNvSpPr>
            <a:spLocks noChangeArrowheads="1"/>
          </p:cNvSpPr>
          <p:nvPr/>
        </p:nvSpPr>
        <p:spPr bwMode="auto">
          <a:xfrm flipH="1" flipV="1">
            <a:off x="6126163" y="4344988"/>
            <a:ext cx="228600" cy="2222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4" name="Rectangle 327"/>
          <p:cNvSpPr>
            <a:spLocks noChangeArrowheads="1"/>
          </p:cNvSpPr>
          <p:nvPr/>
        </p:nvSpPr>
        <p:spPr bwMode="auto">
          <a:xfrm flipH="1" flipV="1">
            <a:off x="5449888" y="4344988"/>
            <a:ext cx="228600" cy="2222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5" name="Rectangle 328"/>
          <p:cNvSpPr>
            <a:spLocks noChangeArrowheads="1"/>
          </p:cNvSpPr>
          <p:nvPr/>
        </p:nvSpPr>
        <p:spPr bwMode="auto">
          <a:xfrm flipH="1" flipV="1">
            <a:off x="5108575" y="4344988"/>
            <a:ext cx="228600" cy="222250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6" name="Rectangle 329"/>
          <p:cNvSpPr>
            <a:spLocks noChangeArrowheads="1"/>
          </p:cNvSpPr>
          <p:nvPr/>
        </p:nvSpPr>
        <p:spPr bwMode="auto">
          <a:xfrm flipH="1" flipV="1">
            <a:off x="7485063" y="2954338"/>
            <a:ext cx="227012" cy="227012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7" name="Rectangle 330"/>
          <p:cNvSpPr>
            <a:spLocks noChangeArrowheads="1"/>
          </p:cNvSpPr>
          <p:nvPr/>
        </p:nvSpPr>
        <p:spPr bwMode="auto">
          <a:xfrm flipH="1" flipV="1">
            <a:off x="7150100" y="2954338"/>
            <a:ext cx="227013" cy="227012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8" name="Rectangle 331"/>
          <p:cNvSpPr>
            <a:spLocks noChangeArrowheads="1"/>
          </p:cNvSpPr>
          <p:nvPr/>
        </p:nvSpPr>
        <p:spPr bwMode="auto">
          <a:xfrm flipH="1" flipV="1">
            <a:off x="6808788" y="2954338"/>
            <a:ext cx="227012" cy="227012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79" name="Rectangle 332"/>
          <p:cNvSpPr>
            <a:spLocks noChangeArrowheads="1"/>
          </p:cNvSpPr>
          <p:nvPr/>
        </p:nvSpPr>
        <p:spPr bwMode="auto">
          <a:xfrm flipH="1" flipV="1">
            <a:off x="6467475" y="2954338"/>
            <a:ext cx="227013" cy="227012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0" name="Rectangle 333"/>
          <p:cNvSpPr>
            <a:spLocks noChangeArrowheads="1"/>
          </p:cNvSpPr>
          <p:nvPr/>
        </p:nvSpPr>
        <p:spPr bwMode="auto">
          <a:xfrm flipH="1" flipV="1">
            <a:off x="6126163" y="2954338"/>
            <a:ext cx="228600" cy="227012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1" name="Rectangle 334"/>
          <p:cNvSpPr>
            <a:spLocks noChangeArrowheads="1"/>
          </p:cNvSpPr>
          <p:nvPr/>
        </p:nvSpPr>
        <p:spPr bwMode="auto">
          <a:xfrm flipH="1" flipV="1">
            <a:off x="5792788" y="2954338"/>
            <a:ext cx="227012" cy="227012"/>
          </a:xfrm>
          <a:prstGeom prst="rect">
            <a:avLst/>
          </a:prstGeom>
          <a:noFill/>
          <a:ln w="381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2" name="Rectangle 335"/>
          <p:cNvSpPr>
            <a:spLocks noChangeArrowheads="1"/>
          </p:cNvSpPr>
          <p:nvPr/>
        </p:nvSpPr>
        <p:spPr bwMode="auto">
          <a:xfrm flipH="1" flipV="1">
            <a:off x="5108575" y="2954338"/>
            <a:ext cx="228600" cy="227012"/>
          </a:xfrm>
          <a:prstGeom prst="rect">
            <a:avLst/>
          </a:prstGeom>
          <a:solidFill>
            <a:srgbClr val="808080"/>
          </a:solidFill>
          <a:ln w="381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3" name="Rectangle 336"/>
          <p:cNvSpPr>
            <a:spLocks noChangeArrowheads="1"/>
          </p:cNvSpPr>
          <p:nvPr/>
        </p:nvSpPr>
        <p:spPr bwMode="auto">
          <a:xfrm flipH="1" flipV="1">
            <a:off x="7485063" y="3971925"/>
            <a:ext cx="227012" cy="228600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4" name="Rectangle 337"/>
          <p:cNvSpPr>
            <a:spLocks noChangeArrowheads="1"/>
          </p:cNvSpPr>
          <p:nvPr/>
        </p:nvSpPr>
        <p:spPr bwMode="auto">
          <a:xfrm flipH="1" flipV="1">
            <a:off x="7485063" y="3971925"/>
            <a:ext cx="227012" cy="2286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5" name="Rectangle 338"/>
          <p:cNvSpPr>
            <a:spLocks noChangeArrowheads="1"/>
          </p:cNvSpPr>
          <p:nvPr/>
        </p:nvSpPr>
        <p:spPr bwMode="auto">
          <a:xfrm flipH="1" flipV="1">
            <a:off x="6467475" y="3971925"/>
            <a:ext cx="227013" cy="228600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6" name="Rectangle 339"/>
          <p:cNvSpPr>
            <a:spLocks noChangeArrowheads="1"/>
          </p:cNvSpPr>
          <p:nvPr/>
        </p:nvSpPr>
        <p:spPr bwMode="auto">
          <a:xfrm flipH="1" flipV="1">
            <a:off x="6467475" y="3971925"/>
            <a:ext cx="227013" cy="2286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7" name="Rectangle 340"/>
          <p:cNvSpPr>
            <a:spLocks noChangeArrowheads="1"/>
          </p:cNvSpPr>
          <p:nvPr/>
        </p:nvSpPr>
        <p:spPr bwMode="auto">
          <a:xfrm flipH="1" flipV="1">
            <a:off x="5811838" y="3967163"/>
            <a:ext cx="228600" cy="22701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8" name="Rectangle 341"/>
          <p:cNvSpPr>
            <a:spLocks noChangeArrowheads="1"/>
          </p:cNvSpPr>
          <p:nvPr/>
        </p:nvSpPr>
        <p:spPr bwMode="auto">
          <a:xfrm flipH="1" flipV="1">
            <a:off x="5811838" y="3967163"/>
            <a:ext cx="228600" cy="2270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89" name="Rectangle 342"/>
          <p:cNvSpPr>
            <a:spLocks noChangeArrowheads="1"/>
          </p:cNvSpPr>
          <p:nvPr/>
        </p:nvSpPr>
        <p:spPr bwMode="auto">
          <a:xfrm flipH="1" flipV="1">
            <a:off x="5108575" y="3967163"/>
            <a:ext cx="228600" cy="22701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0" name="Rectangle 343"/>
          <p:cNvSpPr>
            <a:spLocks noChangeArrowheads="1"/>
          </p:cNvSpPr>
          <p:nvPr/>
        </p:nvSpPr>
        <p:spPr bwMode="auto">
          <a:xfrm flipH="1" flipV="1">
            <a:off x="5108575" y="3967163"/>
            <a:ext cx="228600" cy="2270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1" name="Rectangle 344"/>
          <p:cNvSpPr>
            <a:spLocks noChangeArrowheads="1"/>
          </p:cNvSpPr>
          <p:nvPr/>
        </p:nvSpPr>
        <p:spPr bwMode="auto">
          <a:xfrm flipH="1" flipV="1">
            <a:off x="7485063" y="3632200"/>
            <a:ext cx="227012" cy="227013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2" name="Rectangle 345"/>
          <p:cNvSpPr>
            <a:spLocks noChangeArrowheads="1"/>
          </p:cNvSpPr>
          <p:nvPr/>
        </p:nvSpPr>
        <p:spPr bwMode="auto">
          <a:xfrm flipH="1" flipV="1">
            <a:off x="7485063" y="3632200"/>
            <a:ext cx="227012" cy="22701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3" name="Rectangle 346"/>
          <p:cNvSpPr>
            <a:spLocks noChangeArrowheads="1"/>
          </p:cNvSpPr>
          <p:nvPr/>
        </p:nvSpPr>
        <p:spPr bwMode="auto">
          <a:xfrm flipH="1" flipV="1">
            <a:off x="6808788" y="3632200"/>
            <a:ext cx="227012" cy="227013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4" name="Rectangle 347"/>
          <p:cNvSpPr>
            <a:spLocks noChangeArrowheads="1"/>
          </p:cNvSpPr>
          <p:nvPr/>
        </p:nvSpPr>
        <p:spPr bwMode="auto">
          <a:xfrm flipH="1" flipV="1">
            <a:off x="6808788" y="3632200"/>
            <a:ext cx="227012" cy="22701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5" name="Rectangle 348"/>
          <p:cNvSpPr>
            <a:spLocks noChangeArrowheads="1"/>
          </p:cNvSpPr>
          <p:nvPr/>
        </p:nvSpPr>
        <p:spPr bwMode="auto">
          <a:xfrm flipH="1" flipV="1">
            <a:off x="6126163" y="3632200"/>
            <a:ext cx="228600" cy="227013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6" name="Rectangle 349"/>
          <p:cNvSpPr>
            <a:spLocks noChangeArrowheads="1"/>
          </p:cNvSpPr>
          <p:nvPr/>
        </p:nvSpPr>
        <p:spPr bwMode="auto">
          <a:xfrm flipH="1" flipV="1">
            <a:off x="6126163" y="3632200"/>
            <a:ext cx="228600" cy="22701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7" name="Rectangle 350"/>
          <p:cNvSpPr>
            <a:spLocks noChangeArrowheads="1"/>
          </p:cNvSpPr>
          <p:nvPr/>
        </p:nvSpPr>
        <p:spPr bwMode="auto">
          <a:xfrm flipH="1" flipV="1">
            <a:off x="5792788" y="3632200"/>
            <a:ext cx="227012" cy="227013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8" name="Rectangle 351"/>
          <p:cNvSpPr>
            <a:spLocks noChangeArrowheads="1"/>
          </p:cNvSpPr>
          <p:nvPr/>
        </p:nvSpPr>
        <p:spPr bwMode="auto">
          <a:xfrm flipH="1" flipV="1">
            <a:off x="5792788" y="3632200"/>
            <a:ext cx="227012" cy="22701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499" name="Rectangle 352"/>
          <p:cNvSpPr>
            <a:spLocks noChangeArrowheads="1"/>
          </p:cNvSpPr>
          <p:nvPr/>
        </p:nvSpPr>
        <p:spPr bwMode="auto">
          <a:xfrm flipH="1" flipV="1">
            <a:off x="5108575" y="3632200"/>
            <a:ext cx="228600" cy="227013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0" name="Rectangle 353"/>
          <p:cNvSpPr>
            <a:spLocks noChangeArrowheads="1"/>
          </p:cNvSpPr>
          <p:nvPr/>
        </p:nvSpPr>
        <p:spPr bwMode="auto">
          <a:xfrm flipH="1" flipV="1">
            <a:off x="5108575" y="3632200"/>
            <a:ext cx="228600" cy="22701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1" name="Rectangle 354"/>
          <p:cNvSpPr>
            <a:spLocks noChangeArrowheads="1"/>
          </p:cNvSpPr>
          <p:nvPr/>
        </p:nvSpPr>
        <p:spPr bwMode="auto">
          <a:xfrm flipH="1" flipV="1">
            <a:off x="7150100" y="3297238"/>
            <a:ext cx="227013" cy="22701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2" name="Rectangle 355"/>
          <p:cNvSpPr>
            <a:spLocks noChangeArrowheads="1"/>
          </p:cNvSpPr>
          <p:nvPr/>
        </p:nvSpPr>
        <p:spPr bwMode="auto">
          <a:xfrm flipH="1" flipV="1">
            <a:off x="7150100" y="3297238"/>
            <a:ext cx="227013" cy="2270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3" name="Rectangle 356"/>
          <p:cNvSpPr>
            <a:spLocks noChangeArrowheads="1"/>
          </p:cNvSpPr>
          <p:nvPr/>
        </p:nvSpPr>
        <p:spPr bwMode="auto">
          <a:xfrm flipH="1" flipV="1">
            <a:off x="6126163" y="3297238"/>
            <a:ext cx="228600" cy="22701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4" name="Rectangle 357"/>
          <p:cNvSpPr>
            <a:spLocks noChangeArrowheads="1"/>
          </p:cNvSpPr>
          <p:nvPr/>
        </p:nvSpPr>
        <p:spPr bwMode="auto">
          <a:xfrm flipH="1" flipV="1">
            <a:off x="6126163" y="3297238"/>
            <a:ext cx="228600" cy="2270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5" name="Rectangle 358"/>
          <p:cNvSpPr>
            <a:spLocks noChangeArrowheads="1"/>
          </p:cNvSpPr>
          <p:nvPr/>
        </p:nvSpPr>
        <p:spPr bwMode="auto">
          <a:xfrm flipH="1" flipV="1">
            <a:off x="5449888" y="3297238"/>
            <a:ext cx="228600" cy="22701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6" name="Rectangle 359"/>
          <p:cNvSpPr>
            <a:spLocks noChangeArrowheads="1"/>
          </p:cNvSpPr>
          <p:nvPr/>
        </p:nvSpPr>
        <p:spPr bwMode="auto">
          <a:xfrm flipH="1" flipV="1">
            <a:off x="5449888" y="3297238"/>
            <a:ext cx="228600" cy="2270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7" name="Rectangle 360"/>
          <p:cNvSpPr>
            <a:spLocks noChangeArrowheads="1"/>
          </p:cNvSpPr>
          <p:nvPr/>
        </p:nvSpPr>
        <p:spPr bwMode="auto">
          <a:xfrm flipH="1" flipV="1">
            <a:off x="6019800" y="3690938"/>
            <a:ext cx="106363" cy="114300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8" name="Rectangle 361"/>
          <p:cNvSpPr>
            <a:spLocks noChangeArrowheads="1"/>
          </p:cNvSpPr>
          <p:nvPr/>
        </p:nvSpPr>
        <p:spPr bwMode="auto">
          <a:xfrm flipH="1" flipV="1">
            <a:off x="6019800" y="3690938"/>
            <a:ext cx="106363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09" name="Rectangle 362"/>
          <p:cNvSpPr>
            <a:spLocks noChangeArrowheads="1"/>
          </p:cNvSpPr>
          <p:nvPr/>
        </p:nvSpPr>
        <p:spPr bwMode="auto">
          <a:xfrm flipH="1" flipV="1">
            <a:off x="5340350" y="4019550"/>
            <a:ext cx="450850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0" name="Rectangle 363"/>
          <p:cNvSpPr>
            <a:spLocks noChangeArrowheads="1"/>
          </p:cNvSpPr>
          <p:nvPr/>
        </p:nvSpPr>
        <p:spPr bwMode="auto">
          <a:xfrm flipH="1" flipV="1">
            <a:off x="6694488" y="4032250"/>
            <a:ext cx="790575" cy="114300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1" name="Rectangle 364"/>
          <p:cNvSpPr>
            <a:spLocks noChangeArrowheads="1"/>
          </p:cNvSpPr>
          <p:nvPr/>
        </p:nvSpPr>
        <p:spPr bwMode="auto">
          <a:xfrm flipH="1" flipV="1">
            <a:off x="6694488" y="4032250"/>
            <a:ext cx="790575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2" name="Rectangle 365"/>
          <p:cNvSpPr>
            <a:spLocks noChangeArrowheads="1"/>
          </p:cNvSpPr>
          <p:nvPr/>
        </p:nvSpPr>
        <p:spPr bwMode="auto">
          <a:xfrm flipH="1" flipV="1">
            <a:off x="7035800" y="3690938"/>
            <a:ext cx="449263" cy="114300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3" name="Rectangle 366"/>
          <p:cNvSpPr>
            <a:spLocks noChangeArrowheads="1"/>
          </p:cNvSpPr>
          <p:nvPr/>
        </p:nvSpPr>
        <p:spPr bwMode="auto">
          <a:xfrm flipH="1" flipV="1">
            <a:off x="7035800" y="3690938"/>
            <a:ext cx="449263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4" name="Rectangle 367"/>
          <p:cNvSpPr>
            <a:spLocks noChangeArrowheads="1"/>
          </p:cNvSpPr>
          <p:nvPr/>
        </p:nvSpPr>
        <p:spPr bwMode="auto">
          <a:xfrm flipH="1" flipV="1">
            <a:off x="6354763" y="3690938"/>
            <a:ext cx="454025" cy="114300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5" name="Rectangle 368"/>
          <p:cNvSpPr>
            <a:spLocks noChangeArrowheads="1"/>
          </p:cNvSpPr>
          <p:nvPr/>
        </p:nvSpPr>
        <p:spPr bwMode="auto">
          <a:xfrm flipH="1" flipV="1">
            <a:off x="6354763" y="3690938"/>
            <a:ext cx="454025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6" name="Rectangle 369"/>
          <p:cNvSpPr>
            <a:spLocks noChangeArrowheads="1"/>
          </p:cNvSpPr>
          <p:nvPr/>
        </p:nvSpPr>
        <p:spPr bwMode="auto">
          <a:xfrm flipH="1" flipV="1">
            <a:off x="5337175" y="3690938"/>
            <a:ext cx="455613" cy="114300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7" name="Rectangle 370"/>
          <p:cNvSpPr>
            <a:spLocks noChangeArrowheads="1"/>
          </p:cNvSpPr>
          <p:nvPr/>
        </p:nvSpPr>
        <p:spPr bwMode="auto">
          <a:xfrm flipH="1" flipV="1">
            <a:off x="5337175" y="3690938"/>
            <a:ext cx="455613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8" name="Rectangle 371"/>
          <p:cNvSpPr>
            <a:spLocks noChangeArrowheads="1"/>
          </p:cNvSpPr>
          <p:nvPr/>
        </p:nvSpPr>
        <p:spPr bwMode="auto">
          <a:xfrm flipH="1" flipV="1">
            <a:off x="5678488" y="3351213"/>
            <a:ext cx="447675" cy="11271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19" name="Rectangle 372"/>
          <p:cNvSpPr>
            <a:spLocks noChangeArrowheads="1"/>
          </p:cNvSpPr>
          <p:nvPr/>
        </p:nvSpPr>
        <p:spPr bwMode="auto">
          <a:xfrm flipH="1" flipV="1">
            <a:off x="5678488" y="3351213"/>
            <a:ext cx="447675" cy="1127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0" name="Rectangle 373"/>
          <p:cNvSpPr>
            <a:spLocks noChangeArrowheads="1"/>
          </p:cNvSpPr>
          <p:nvPr/>
        </p:nvSpPr>
        <p:spPr bwMode="auto">
          <a:xfrm flipH="1" flipV="1">
            <a:off x="6354763" y="3351213"/>
            <a:ext cx="795337" cy="11271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1" name="Rectangle 374"/>
          <p:cNvSpPr>
            <a:spLocks noChangeArrowheads="1"/>
          </p:cNvSpPr>
          <p:nvPr/>
        </p:nvSpPr>
        <p:spPr bwMode="auto">
          <a:xfrm flipH="1" flipV="1">
            <a:off x="6354763" y="3351213"/>
            <a:ext cx="795337" cy="1127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2" name="Rectangle 375"/>
          <p:cNvSpPr>
            <a:spLocks noChangeArrowheads="1"/>
          </p:cNvSpPr>
          <p:nvPr/>
        </p:nvSpPr>
        <p:spPr bwMode="auto">
          <a:xfrm flipH="1" flipV="1">
            <a:off x="5872163" y="4019550"/>
            <a:ext cx="114300" cy="1143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3" name="Rectangle 376"/>
          <p:cNvSpPr>
            <a:spLocks noChangeArrowheads="1"/>
          </p:cNvSpPr>
          <p:nvPr/>
        </p:nvSpPr>
        <p:spPr bwMode="auto">
          <a:xfrm flipH="1" flipV="1">
            <a:off x="5872163" y="4019550"/>
            <a:ext cx="114300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4" name="Rectangle 377"/>
          <p:cNvSpPr>
            <a:spLocks noChangeArrowheads="1"/>
          </p:cNvSpPr>
          <p:nvPr/>
        </p:nvSpPr>
        <p:spPr bwMode="auto">
          <a:xfrm flipH="1" flipV="1">
            <a:off x="5168900" y="4019550"/>
            <a:ext cx="114300" cy="1143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5" name="Rectangle 378"/>
          <p:cNvSpPr>
            <a:spLocks noChangeArrowheads="1"/>
          </p:cNvSpPr>
          <p:nvPr/>
        </p:nvSpPr>
        <p:spPr bwMode="auto">
          <a:xfrm flipH="1" flipV="1">
            <a:off x="5168900" y="4019550"/>
            <a:ext cx="114300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6" name="Rectangle 379"/>
          <p:cNvSpPr>
            <a:spLocks noChangeArrowheads="1"/>
          </p:cNvSpPr>
          <p:nvPr/>
        </p:nvSpPr>
        <p:spPr bwMode="auto">
          <a:xfrm flipH="1" flipV="1">
            <a:off x="7545388" y="4032250"/>
            <a:ext cx="114300" cy="1143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7" name="Rectangle 380"/>
          <p:cNvSpPr>
            <a:spLocks noChangeArrowheads="1"/>
          </p:cNvSpPr>
          <p:nvPr/>
        </p:nvSpPr>
        <p:spPr bwMode="auto">
          <a:xfrm flipH="1" flipV="1">
            <a:off x="7545388" y="4032250"/>
            <a:ext cx="114300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8" name="Rectangle 381"/>
          <p:cNvSpPr>
            <a:spLocks noChangeArrowheads="1"/>
          </p:cNvSpPr>
          <p:nvPr/>
        </p:nvSpPr>
        <p:spPr bwMode="auto">
          <a:xfrm flipH="1" flipV="1">
            <a:off x="6527800" y="4032250"/>
            <a:ext cx="112713" cy="1143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29" name="Rectangle 382"/>
          <p:cNvSpPr>
            <a:spLocks noChangeArrowheads="1"/>
          </p:cNvSpPr>
          <p:nvPr/>
        </p:nvSpPr>
        <p:spPr bwMode="auto">
          <a:xfrm flipH="1" flipV="1">
            <a:off x="6527800" y="4032250"/>
            <a:ext cx="112713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0" name="Rectangle 383"/>
          <p:cNvSpPr>
            <a:spLocks noChangeArrowheads="1"/>
          </p:cNvSpPr>
          <p:nvPr/>
        </p:nvSpPr>
        <p:spPr bwMode="auto">
          <a:xfrm flipH="1" flipV="1">
            <a:off x="7545388" y="3690938"/>
            <a:ext cx="114300" cy="1143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1" name="Rectangle 384"/>
          <p:cNvSpPr>
            <a:spLocks noChangeArrowheads="1"/>
          </p:cNvSpPr>
          <p:nvPr/>
        </p:nvSpPr>
        <p:spPr bwMode="auto">
          <a:xfrm flipH="1" flipV="1">
            <a:off x="7545388" y="3690938"/>
            <a:ext cx="114300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2" name="Rectangle 385"/>
          <p:cNvSpPr>
            <a:spLocks noChangeArrowheads="1"/>
          </p:cNvSpPr>
          <p:nvPr/>
        </p:nvSpPr>
        <p:spPr bwMode="auto">
          <a:xfrm flipH="1" flipV="1">
            <a:off x="6862763" y="3690938"/>
            <a:ext cx="112712" cy="1143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3" name="Rectangle 386"/>
          <p:cNvSpPr>
            <a:spLocks noChangeArrowheads="1"/>
          </p:cNvSpPr>
          <p:nvPr/>
        </p:nvSpPr>
        <p:spPr bwMode="auto">
          <a:xfrm flipH="1" flipV="1">
            <a:off x="6862763" y="3690938"/>
            <a:ext cx="112712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4" name="Rectangle 387"/>
          <p:cNvSpPr>
            <a:spLocks noChangeArrowheads="1"/>
          </p:cNvSpPr>
          <p:nvPr/>
        </p:nvSpPr>
        <p:spPr bwMode="auto">
          <a:xfrm flipH="1" flipV="1">
            <a:off x="6186488" y="3690938"/>
            <a:ext cx="114300" cy="1143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5" name="Rectangle 388"/>
          <p:cNvSpPr>
            <a:spLocks noChangeArrowheads="1"/>
          </p:cNvSpPr>
          <p:nvPr/>
        </p:nvSpPr>
        <p:spPr bwMode="auto">
          <a:xfrm flipH="1" flipV="1">
            <a:off x="6186488" y="3690938"/>
            <a:ext cx="114300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6" name="Rectangle 389"/>
          <p:cNvSpPr>
            <a:spLocks noChangeArrowheads="1"/>
          </p:cNvSpPr>
          <p:nvPr/>
        </p:nvSpPr>
        <p:spPr bwMode="auto">
          <a:xfrm flipH="1" flipV="1">
            <a:off x="5845175" y="3690938"/>
            <a:ext cx="114300" cy="1143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7" name="Rectangle 390"/>
          <p:cNvSpPr>
            <a:spLocks noChangeArrowheads="1"/>
          </p:cNvSpPr>
          <p:nvPr/>
        </p:nvSpPr>
        <p:spPr bwMode="auto">
          <a:xfrm flipH="1" flipV="1">
            <a:off x="5845175" y="3690938"/>
            <a:ext cx="114300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8" name="Rectangle 391"/>
          <p:cNvSpPr>
            <a:spLocks noChangeArrowheads="1"/>
          </p:cNvSpPr>
          <p:nvPr/>
        </p:nvSpPr>
        <p:spPr bwMode="auto">
          <a:xfrm flipH="1" flipV="1">
            <a:off x="5168900" y="3690938"/>
            <a:ext cx="114300" cy="114300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39" name="Rectangle 392"/>
          <p:cNvSpPr>
            <a:spLocks noChangeArrowheads="1"/>
          </p:cNvSpPr>
          <p:nvPr/>
        </p:nvSpPr>
        <p:spPr bwMode="auto">
          <a:xfrm flipH="1" flipV="1">
            <a:off x="5168900" y="3690938"/>
            <a:ext cx="114300" cy="114300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40" name="Rectangle 393"/>
          <p:cNvSpPr>
            <a:spLocks noChangeArrowheads="1"/>
          </p:cNvSpPr>
          <p:nvPr/>
        </p:nvSpPr>
        <p:spPr bwMode="auto">
          <a:xfrm flipH="1" flipV="1">
            <a:off x="7204075" y="3351213"/>
            <a:ext cx="114300" cy="1127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41" name="Rectangle 394"/>
          <p:cNvSpPr>
            <a:spLocks noChangeArrowheads="1"/>
          </p:cNvSpPr>
          <p:nvPr/>
        </p:nvSpPr>
        <p:spPr bwMode="auto">
          <a:xfrm flipH="1" flipV="1">
            <a:off x="7204075" y="3351213"/>
            <a:ext cx="114300" cy="1127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42" name="Rectangle 395"/>
          <p:cNvSpPr>
            <a:spLocks noChangeArrowheads="1"/>
          </p:cNvSpPr>
          <p:nvPr/>
        </p:nvSpPr>
        <p:spPr bwMode="auto">
          <a:xfrm flipH="1" flipV="1">
            <a:off x="6186488" y="3351213"/>
            <a:ext cx="114300" cy="1127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43" name="Rectangle 396"/>
          <p:cNvSpPr>
            <a:spLocks noChangeArrowheads="1"/>
          </p:cNvSpPr>
          <p:nvPr/>
        </p:nvSpPr>
        <p:spPr bwMode="auto">
          <a:xfrm flipH="1" flipV="1">
            <a:off x="6186488" y="3351213"/>
            <a:ext cx="114300" cy="1127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44" name="Rectangle 397"/>
          <p:cNvSpPr>
            <a:spLocks noChangeArrowheads="1"/>
          </p:cNvSpPr>
          <p:nvPr/>
        </p:nvSpPr>
        <p:spPr bwMode="auto">
          <a:xfrm flipH="1" flipV="1">
            <a:off x="5510213" y="3351213"/>
            <a:ext cx="107950" cy="112712"/>
          </a:xfrm>
          <a:prstGeom prst="rect">
            <a:avLst/>
          </a:prstGeom>
          <a:solidFill>
            <a:srgbClr val="00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45" name="Rectangle 398"/>
          <p:cNvSpPr>
            <a:spLocks noChangeArrowheads="1"/>
          </p:cNvSpPr>
          <p:nvPr/>
        </p:nvSpPr>
        <p:spPr bwMode="auto">
          <a:xfrm flipH="1" flipV="1">
            <a:off x="5510213" y="3351213"/>
            <a:ext cx="107950" cy="11271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46" name="Rectangle 399"/>
          <p:cNvSpPr>
            <a:spLocks noChangeArrowheads="1"/>
          </p:cNvSpPr>
          <p:nvPr/>
        </p:nvSpPr>
        <p:spPr bwMode="auto">
          <a:xfrm flipH="1" flipV="1">
            <a:off x="5337175" y="4019550"/>
            <a:ext cx="476250" cy="12382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8547" name="Text Box 400"/>
          <p:cNvSpPr txBox="1">
            <a:spLocks noChangeArrowheads="1"/>
          </p:cNvSpPr>
          <p:nvPr/>
        </p:nvSpPr>
        <p:spPr bwMode="auto">
          <a:xfrm>
            <a:off x="5048250" y="4268788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A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48" name="Text Box 401"/>
          <p:cNvSpPr txBox="1">
            <a:spLocks noChangeArrowheads="1"/>
          </p:cNvSpPr>
          <p:nvPr/>
        </p:nvSpPr>
        <p:spPr bwMode="auto">
          <a:xfrm>
            <a:off x="5753100" y="4268788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A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49" name="Text Box 402"/>
          <p:cNvSpPr txBox="1">
            <a:spLocks noChangeArrowheads="1"/>
          </p:cNvSpPr>
          <p:nvPr/>
        </p:nvSpPr>
        <p:spPr bwMode="auto">
          <a:xfrm>
            <a:off x="5053013" y="2882900"/>
            <a:ext cx="336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B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0" name="Text Box 403"/>
          <p:cNvSpPr txBox="1">
            <a:spLocks noChangeArrowheads="1"/>
          </p:cNvSpPr>
          <p:nvPr/>
        </p:nvSpPr>
        <p:spPr bwMode="auto">
          <a:xfrm>
            <a:off x="5737225" y="2878138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B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1" name="Text Box 404"/>
          <p:cNvSpPr txBox="1">
            <a:spLocks noChangeArrowheads="1"/>
          </p:cNvSpPr>
          <p:nvPr/>
        </p:nvSpPr>
        <p:spPr bwMode="auto">
          <a:xfrm>
            <a:off x="6069013" y="4268788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B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2" name="Text Box 405"/>
          <p:cNvSpPr txBox="1">
            <a:spLocks noChangeArrowheads="1"/>
          </p:cNvSpPr>
          <p:nvPr/>
        </p:nvSpPr>
        <p:spPr bwMode="auto">
          <a:xfrm>
            <a:off x="6750050" y="2878138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B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3" name="Text Box 406"/>
          <p:cNvSpPr txBox="1">
            <a:spLocks noChangeArrowheads="1"/>
          </p:cNvSpPr>
          <p:nvPr/>
        </p:nvSpPr>
        <p:spPr bwMode="auto">
          <a:xfrm>
            <a:off x="7424738" y="2878138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B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4" name="Text Box 407"/>
          <p:cNvSpPr txBox="1">
            <a:spLocks noChangeArrowheads="1"/>
          </p:cNvSpPr>
          <p:nvPr/>
        </p:nvSpPr>
        <p:spPr bwMode="auto">
          <a:xfrm>
            <a:off x="6750050" y="4268788"/>
            <a:ext cx="3365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B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5" name="Text Box 408"/>
          <p:cNvSpPr txBox="1">
            <a:spLocks noChangeArrowheads="1"/>
          </p:cNvSpPr>
          <p:nvPr/>
        </p:nvSpPr>
        <p:spPr bwMode="auto">
          <a:xfrm>
            <a:off x="5386388" y="4268788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C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6" name="Text Box 409"/>
          <p:cNvSpPr txBox="1">
            <a:spLocks noChangeArrowheads="1"/>
          </p:cNvSpPr>
          <p:nvPr/>
        </p:nvSpPr>
        <p:spPr bwMode="auto">
          <a:xfrm>
            <a:off x="6057900" y="2878138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C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7" name="Text Box 410"/>
          <p:cNvSpPr txBox="1">
            <a:spLocks noChangeArrowheads="1"/>
          </p:cNvSpPr>
          <p:nvPr/>
        </p:nvSpPr>
        <p:spPr bwMode="auto">
          <a:xfrm>
            <a:off x="7418388" y="4268788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D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8" name="Text Box 411"/>
          <p:cNvSpPr txBox="1">
            <a:spLocks noChangeArrowheads="1"/>
          </p:cNvSpPr>
          <p:nvPr/>
        </p:nvSpPr>
        <p:spPr bwMode="auto">
          <a:xfrm>
            <a:off x="7081838" y="4268788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C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59" name="Text Box 412"/>
          <p:cNvSpPr txBox="1">
            <a:spLocks noChangeArrowheads="1"/>
          </p:cNvSpPr>
          <p:nvPr/>
        </p:nvSpPr>
        <p:spPr bwMode="auto">
          <a:xfrm>
            <a:off x="7081838" y="2878138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C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60" name="Text Box 413"/>
          <p:cNvSpPr txBox="1">
            <a:spLocks noChangeArrowheads="1"/>
          </p:cNvSpPr>
          <p:nvPr/>
        </p:nvSpPr>
        <p:spPr bwMode="auto">
          <a:xfrm>
            <a:off x="6402388" y="2878138"/>
            <a:ext cx="349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zh-CN" sz="1800" i="1">
                <a:solidFill>
                  <a:srgbClr val="FFFFFF"/>
                </a:solidFill>
                <a:ea typeface="宋体" panose="02010600030101010101" pitchFamily="2" charset="-122"/>
              </a:rPr>
              <a:t>D</a:t>
            </a:r>
            <a:endParaRPr lang="en-US" altLang="zh-CN" sz="1800" i="1">
              <a:solidFill>
                <a:srgbClr val="FFFFFF"/>
              </a:solidFill>
              <a:ea typeface="宋体" panose="02010600030101010101" pitchFamily="2" charset="-122"/>
            </a:endParaRPr>
          </a:p>
        </p:txBody>
      </p:sp>
      <p:sp>
        <p:nvSpPr>
          <p:cNvPr id="18561" name="Line 414"/>
          <p:cNvSpPr>
            <a:spLocks noChangeShapeType="1"/>
          </p:cNvSpPr>
          <p:nvPr/>
        </p:nvSpPr>
        <p:spPr bwMode="auto">
          <a:xfrm>
            <a:off x="7754938" y="3749675"/>
            <a:ext cx="8350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62" name="Line 415"/>
          <p:cNvSpPr>
            <a:spLocks noChangeShapeType="1"/>
          </p:cNvSpPr>
          <p:nvPr/>
        </p:nvSpPr>
        <p:spPr bwMode="auto">
          <a:xfrm>
            <a:off x="7754938" y="4075113"/>
            <a:ext cx="8350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63" name="Line 416"/>
          <p:cNvSpPr>
            <a:spLocks noChangeShapeType="1"/>
          </p:cNvSpPr>
          <p:nvPr/>
        </p:nvSpPr>
        <p:spPr bwMode="auto">
          <a:xfrm>
            <a:off x="8320088" y="3532188"/>
            <a:ext cx="0" cy="215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64" name="Line 417"/>
          <p:cNvSpPr>
            <a:spLocks noChangeShapeType="1"/>
          </p:cNvSpPr>
          <p:nvPr/>
        </p:nvSpPr>
        <p:spPr bwMode="auto">
          <a:xfrm flipV="1">
            <a:off x="8320088" y="4075113"/>
            <a:ext cx="0" cy="2159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65" name="Line 418"/>
          <p:cNvSpPr>
            <a:spLocks noChangeShapeType="1"/>
          </p:cNvSpPr>
          <p:nvPr/>
        </p:nvSpPr>
        <p:spPr bwMode="auto">
          <a:xfrm>
            <a:off x="8264525" y="4346575"/>
            <a:ext cx="5969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66" name="Line 419"/>
          <p:cNvSpPr>
            <a:spLocks noChangeShapeType="1"/>
          </p:cNvSpPr>
          <p:nvPr/>
        </p:nvSpPr>
        <p:spPr bwMode="auto">
          <a:xfrm>
            <a:off x="8272463" y="3206750"/>
            <a:ext cx="59531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67" name="Line 420"/>
          <p:cNvSpPr>
            <a:spLocks noChangeShapeType="1"/>
          </p:cNvSpPr>
          <p:nvPr/>
        </p:nvSpPr>
        <p:spPr bwMode="auto">
          <a:xfrm>
            <a:off x="8751888" y="3206750"/>
            <a:ext cx="0" cy="1139825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68" name="Text Box 421"/>
          <p:cNvSpPr txBox="1">
            <a:spLocks noChangeArrowheads="1"/>
          </p:cNvSpPr>
          <p:nvPr/>
        </p:nvSpPr>
        <p:spPr bwMode="auto">
          <a:xfrm>
            <a:off x="7989888" y="3697288"/>
            <a:ext cx="63182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800" i="1">
                <a:solidFill>
                  <a:srgbClr val="000000"/>
                </a:solidFill>
              </a:rPr>
              <a:t>d</a:t>
            </a:r>
            <a:r>
              <a:rPr lang="de-DE" altLang="de-DE" sz="1800" i="1" baseline="-25000">
                <a:solidFill>
                  <a:srgbClr val="000000"/>
                </a:solidFill>
              </a:rPr>
              <a:t>pitch</a:t>
            </a:r>
            <a:endParaRPr lang="en-US" altLang="zh-CN" sz="1800" i="1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18569" name="Text Box 422"/>
          <p:cNvSpPr txBox="1">
            <a:spLocks noChangeArrowheads="1"/>
          </p:cNvSpPr>
          <p:nvPr/>
        </p:nvSpPr>
        <p:spPr bwMode="auto">
          <a:xfrm>
            <a:off x="8589963" y="3581400"/>
            <a:ext cx="311150" cy="366713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800" i="1">
                <a:solidFill>
                  <a:srgbClr val="000000"/>
                </a:solidFill>
              </a:rPr>
              <a:t>h</a:t>
            </a:r>
            <a:endParaRPr lang="en-US" altLang="zh-CN" sz="1800" i="1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18570" name="Text Box 423"/>
          <p:cNvSpPr txBox="1">
            <a:spLocks noChangeArrowheads="1"/>
          </p:cNvSpPr>
          <p:nvPr/>
        </p:nvSpPr>
        <p:spPr bwMode="auto">
          <a:xfrm>
            <a:off x="4643438" y="2305050"/>
            <a:ext cx="3309937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de-DE" altLang="de-DE" sz="1600">
                <a:solidFill>
                  <a:srgbClr val="000000"/>
                </a:solidFill>
              </a:rPr>
              <a:t>Horizontal Routing Channel</a:t>
            </a:r>
          </a:p>
        </p:txBody>
      </p:sp>
      <p:sp>
        <p:nvSpPr>
          <p:cNvPr id="18571" name="Line 424"/>
          <p:cNvSpPr>
            <a:spLocks noChangeShapeType="1"/>
          </p:cNvSpPr>
          <p:nvPr/>
        </p:nvSpPr>
        <p:spPr bwMode="auto">
          <a:xfrm>
            <a:off x="5721350" y="2714625"/>
            <a:ext cx="0" cy="4572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2" name="Line 425"/>
          <p:cNvSpPr>
            <a:spLocks noChangeShapeType="1"/>
          </p:cNvSpPr>
          <p:nvPr/>
        </p:nvSpPr>
        <p:spPr bwMode="auto">
          <a:xfrm>
            <a:off x="7094538" y="2716213"/>
            <a:ext cx="0" cy="4572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3" name="Line 426"/>
          <p:cNvSpPr>
            <a:spLocks noChangeShapeType="1"/>
          </p:cNvSpPr>
          <p:nvPr/>
        </p:nvSpPr>
        <p:spPr bwMode="auto">
          <a:xfrm>
            <a:off x="5746750" y="4349750"/>
            <a:ext cx="0" cy="4572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4" name="Line 427"/>
          <p:cNvSpPr>
            <a:spLocks noChangeShapeType="1"/>
          </p:cNvSpPr>
          <p:nvPr/>
        </p:nvSpPr>
        <p:spPr bwMode="auto">
          <a:xfrm>
            <a:off x="6746875" y="4349750"/>
            <a:ext cx="0" cy="4572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8575" name="Rectangle 42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  <p:sp>
        <p:nvSpPr>
          <p:cNvPr id="18576" name="Rectangle 9"/>
          <p:cNvSpPr txBox="1">
            <a:spLocks noChangeArrowheads="1"/>
          </p:cNvSpPr>
          <p:nvPr/>
        </p:nvSpPr>
        <p:spPr bwMode="auto">
          <a:xfrm>
            <a:off x="684213" y="1884363"/>
            <a:ext cx="6054725" cy="3444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Number of available routing tracks or columns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489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48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489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05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C61596C-5B74-47D5-B5C0-6E04D6E5CF64}" type="slidenum">
              <a:rPr lang="en-US" altLang="de-DE" sz="1000">
                <a:solidFill>
                  <a:srgbClr val="C0C0C0"/>
                </a:solidFill>
              </a:rPr>
              <a:pPr/>
              <a:t>18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9459" name="Rectangle 4"/>
          <p:cNvSpPr>
            <a:spLocks noChangeArrowheads="1"/>
          </p:cNvSpPr>
          <p:nvPr/>
        </p:nvSpPr>
        <p:spPr bwMode="auto">
          <a:xfrm>
            <a:off x="3154363" y="3603625"/>
            <a:ext cx="165100" cy="3302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0" name="Rectangle 54"/>
          <p:cNvSpPr>
            <a:spLocks noChangeArrowheads="1"/>
          </p:cNvSpPr>
          <p:nvPr/>
        </p:nvSpPr>
        <p:spPr bwMode="auto">
          <a:xfrm>
            <a:off x="1538288" y="3054350"/>
            <a:ext cx="273050" cy="2460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1" name="Rectangle 55"/>
          <p:cNvSpPr>
            <a:spLocks noChangeArrowheads="1"/>
          </p:cNvSpPr>
          <p:nvPr/>
        </p:nvSpPr>
        <p:spPr bwMode="auto">
          <a:xfrm>
            <a:off x="1811338" y="3054350"/>
            <a:ext cx="109537" cy="2460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2" name="Rectangle 56"/>
          <p:cNvSpPr>
            <a:spLocks noChangeArrowheads="1"/>
          </p:cNvSpPr>
          <p:nvPr/>
        </p:nvSpPr>
        <p:spPr bwMode="auto">
          <a:xfrm>
            <a:off x="1865313" y="3054350"/>
            <a:ext cx="247650" cy="2460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3" name="Rectangle 57"/>
          <p:cNvSpPr>
            <a:spLocks noChangeArrowheads="1"/>
          </p:cNvSpPr>
          <p:nvPr/>
        </p:nvSpPr>
        <p:spPr bwMode="auto">
          <a:xfrm>
            <a:off x="2470150" y="3054350"/>
            <a:ext cx="549275" cy="2460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4" name="Rectangle 58"/>
          <p:cNvSpPr>
            <a:spLocks noChangeArrowheads="1"/>
          </p:cNvSpPr>
          <p:nvPr/>
        </p:nvSpPr>
        <p:spPr bwMode="auto">
          <a:xfrm>
            <a:off x="3019425" y="3054350"/>
            <a:ext cx="219075" cy="2460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5" name="Rectangle 59"/>
          <p:cNvSpPr>
            <a:spLocks noChangeArrowheads="1"/>
          </p:cNvSpPr>
          <p:nvPr/>
        </p:nvSpPr>
        <p:spPr bwMode="auto">
          <a:xfrm>
            <a:off x="3375025" y="3054350"/>
            <a:ext cx="192088" cy="24606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6" name="Rectangle 60"/>
          <p:cNvSpPr>
            <a:spLocks noChangeArrowheads="1"/>
          </p:cNvSpPr>
          <p:nvPr/>
        </p:nvSpPr>
        <p:spPr bwMode="auto">
          <a:xfrm>
            <a:off x="2797175" y="3602038"/>
            <a:ext cx="442913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7" name="Rectangle 61"/>
          <p:cNvSpPr>
            <a:spLocks noChangeArrowheads="1"/>
          </p:cNvSpPr>
          <p:nvPr/>
        </p:nvSpPr>
        <p:spPr bwMode="auto">
          <a:xfrm>
            <a:off x="3375025" y="3602038"/>
            <a:ext cx="192088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8" name="Rectangle 62"/>
          <p:cNvSpPr>
            <a:spLocks noChangeArrowheads="1"/>
          </p:cNvSpPr>
          <p:nvPr/>
        </p:nvSpPr>
        <p:spPr bwMode="auto">
          <a:xfrm>
            <a:off x="2441575" y="3602038"/>
            <a:ext cx="493713" cy="3857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69" name="Rectangle 63"/>
          <p:cNvSpPr>
            <a:spLocks noChangeArrowheads="1"/>
          </p:cNvSpPr>
          <p:nvPr/>
        </p:nvSpPr>
        <p:spPr bwMode="auto">
          <a:xfrm>
            <a:off x="1809750" y="3602038"/>
            <a:ext cx="303213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70" name="Rectangle 64"/>
          <p:cNvSpPr>
            <a:spLocks noChangeArrowheads="1"/>
          </p:cNvSpPr>
          <p:nvPr/>
        </p:nvSpPr>
        <p:spPr bwMode="auto">
          <a:xfrm>
            <a:off x="1538288" y="3602038"/>
            <a:ext cx="273050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71" name="Rectangle 65"/>
          <p:cNvSpPr>
            <a:spLocks noChangeArrowheads="1"/>
          </p:cNvSpPr>
          <p:nvPr/>
        </p:nvSpPr>
        <p:spPr bwMode="auto">
          <a:xfrm>
            <a:off x="3373438" y="4043363"/>
            <a:ext cx="192087" cy="409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72" name="Rectangle 66"/>
          <p:cNvSpPr>
            <a:spLocks noChangeArrowheads="1"/>
          </p:cNvSpPr>
          <p:nvPr/>
        </p:nvSpPr>
        <p:spPr bwMode="auto">
          <a:xfrm>
            <a:off x="1538288" y="4205288"/>
            <a:ext cx="327025" cy="3873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73" name="Rectangle 67"/>
          <p:cNvSpPr>
            <a:spLocks noChangeArrowheads="1"/>
          </p:cNvSpPr>
          <p:nvPr/>
        </p:nvSpPr>
        <p:spPr bwMode="auto">
          <a:xfrm>
            <a:off x="2220913" y="4205288"/>
            <a:ext cx="385762" cy="3873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74" name="Rectangle 68"/>
          <p:cNvSpPr>
            <a:spLocks noChangeArrowheads="1"/>
          </p:cNvSpPr>
          <p:nvPr/>
        </p:nvSpPr>
        <p:spPr bwMode="auto">
          <a:xfrm>
            <a:off x="2606675" y="4205288"/>
            <a:ext cx="328613" cy="3873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75" name="Rectangle 69"/>
          <p:cNvSpPr>
            <a:spLocks noChangeArrowheads="1"/>
          </p:cNvSpPr>
          <p:nvPr/>
        </p:nvSpPr>
        <p:spPr bwMode="auto">
          <a:xfrm>
            <a:off x="3044825" y="4205288"/>
            <a:ext cx="328613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76" name="Rectangle 70"/>
          <p:cNvSpPr>
            <a:spLocks noChangeArrowheads="1"/>
          </p:cNvSpPr>
          <p:nvPr/>
        </p:nvSpPr>
        <p:spPr bwMode="auto">
          <a:xfrm>
            <a:off x="3182938" y="3054350"/>
            <a:ext cx="192087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7015" name="Oval 71"/>
          <p:cNvSpPr>
            <a:spLocks noChangeArrowheads="1"/>
          </p:cNvSpPr>
          <p:nvPr/>
        </p:nvSpPr>
        <p:spPr bwMode="auto">
          <a:xfrm>
            <a:off x="1920875" y="3165475"/>
            <a:ext cx="657225" cy="549275"/>
          </a:xfrm>
          <a:prstGeom prst="ellips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07029" name="Line 85"/>
          <p:cNvSpPr>
            <a:spLocks noChangeShapeType="1"/>
          </p:cNvSpPr>
          <p:nvPr/>
        </p:nvSpPr>
        <p:spPr bwMode="auto">
          <a:xfrm>
            <a:off x="2166938" y="3722688"/>
            <a:ext cx="3622675" cy="439737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07030" name="Line 86"/>
          <p:cNvSpPr>
            <a:spLocks noChangeShapeType="1"/>
          </p:cNvSpPr>
          <p:nvPr/>
        </p:nvSpPr>
        <p:spPr bwMode="auto">
          <a:xfrm flipV="1">
            <a:off x="2166938" y="2844800"/>
            <a:ext cx="3622675" cy="328613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07226" name="Group 282"/>
          <p:cNvGrpSpPr>
            <a:grpSpLocks/>
          </p:cNvGrpSpPr>
          <p:nvPr/>
        </p:nvGrpSpPr>
        <p:grpSpPr bwMode="auto">
          <a:xfrm>
            <a:off x="5251450" y="1389063"/>
            <a:ext cx="3898900" cy="3984625"/>
            <a:chOff x="3308" y="875"/>
            <a:chExt cx="2456" cy="2510"/>
          </a:xfrm>
        </p:grpSpPr>
        <p:sp>
          <p:nvSpPr>
            <p:cNvPr id="19536" name="Freeform 53"/>
            <p:cNvSpPr>
              <a:spLocks/>
            </p:cNvSpPr>
            <p:nvPr/>
          </p:nvSpPr>
          <p:spPr bwMode="auto">
            <a:xfrm flipV="1">
              <a:off x="3308" y="875"/>
              <a:ext cx="2067" cy="265"/>
            </a:xfrm>
            <a:custGeom>
              <a:avLst/>
              <a:gdLst>
                <a:gd name="T0" fmla="*/ 14 w 2711"/>
                <a:gd name="T1" fmla="*/ 59 h 259"/>
                <a:gd name="T2" fmla="*/ 103 w 2711"/>
                <a:gd name="T3" fmla="*/ 6 h 259"/>
                <a:gd name="T4" fmla="*/ 319 w 2711"/>
                <a:gd name="T5" fmla="*/ 48 h 259"/>
                <a:gd name="T6" fmla="*/ 418 w 2711"/>
                <a:gd name="T7" fmla="*/ 114 h 259"/>
                <a:gd name="T8" fmla="*/ 544 w 2711"/>
                <a:gd name="T9" fmla="*/ 84 h 259"/>
                <a:gd name="T10" fmla="*/ 656 w 2711"/>
                <a:gd name="T11" fmla="*/ 53 h 259"/>
                <a:gd name="T12" fmla="*/ 749 w 2711"/>
                <a:gd name="T13" fmla="*/ 6 h 259"/>
                <a:gd name="T14" fmla="*/ 895 w 2711"/>
                <a:gd name="T15" fmla="*/ 11 h 259"/>
                <a:gd name="T16" fmla="*/ 939 w 2711"/>
                <a:gd name="T17" fmla="*/ 48 h 259"/>
                <a:gd name="T18" fmla="*/ 1051 w 2711"/>
                <a:gd name="T19" fmla="*/ 95 h 259"/>
                <a:gd name="T20" fmla="*/ 1144 w 2711"/>
                <a:gd name="T21" fmla="*/ 78 h 259"/>
                <a:gd name="T22" fmla="*/ 1250 w 2711"/>
                <a:gd name="T23" fmla="*/ 25 h 259"/>
                <a:gd name="T24" fmla="*/ 1303 w 2711"/>
                <a:gd name="T25" fmla="*/ 11 h 259"/>
                <a:gd name="T26" fmla="*/ 1356 w 2711"/>
                <a:gd name="T27" fmla="*/ 0 h 259"/>
                <a:gd name="T28" fmla="*/ 1536 w 2711"/>
                <a:gd name="T29" fmla="*/ 30 h 259"/>
                <a:gd name="T30" fmla="*/ 1555 w 2711"/>
                <a:gd name="T31" fmla="*/ 203 h 259"/>
                <a:gd name="T32" fmla="*/ 1337 w 2711"/>
                <a:gd name="T33" fmla="*/ 232 h 259"/>
                <a:gd name="T34" fmla="*/ 975 w 2711"/>
                <a:gd name="T35" fmla="*/ 238 h 259"/>
                <a:gd name="T36" fmla="*/ 749 w 2711"/>
                <a:gd name="T37" fmla="*/ 203 h 259"/>
                <a:gd name="T38" fmla="*/ 607 w 2711"/>
                <a:gd name="T39" fmla="*/ 173 h 259"/>
                <a:gd name="T40" fmla="*/ 554 w 2711"/>
                <a:gd name="T41" fmla="*/ 162 h 259"/>
                <a:gd name="T42" fmla="*/ 0 w 2711"/>
                <a:gd name="T43" fmla="*/ 126 h 259"/>
                <a:gd name="T44" fmla="*/ 14 w 2711"/>
                <a:gd name="T45" fmla="*/ 59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7" name="Freeform 74"/>
            <p:cNvSpPr>
              <a:spLocks/>
            </p:cNvSpPr>
            <p:nvPr/>
          </p:nvSpPr>
          <p:spPr bwMode="auto">
            <a:xfrm rot="-9998247">
              <a:off x="3946" y="1348"/>
              <a:ext cx="1818" cy="415"/>
            </a:xfrm>
            <a:custGeom>
              <a:avLst/>
              <a:gdLst>
                <a:gd name="T0" fmla="*/ 10 w 2711"/>
                <a:gd name="T1" fmla="*/ 146 h 259"/>
                <a:gd name="T2" fmla="*/ 80 w 2711"/>
                <a:gd name="T3" fmla="*/ 16 h 259"/>
                <a:gd name="T4" fmla="*/ 246 w 2711"/>
                <a:gd name="T5" fmla="*/ 119 h 259"/>
                <a:gd name="T6" fmla="*/ 323 w 2711"/>
                <a:gd name="T7" fmla="*/ 277 h 259"/>
                <a:gd name="T8" fmla="*/ 421 w 2711"/>
                <a:gd name="T9" fmla="*/ 205 h 259"/>
                <a:gd name="T10" fmla="*/ 508 w 2711"/>
                <a:gd name="T11" fmla="*/ 131 h 259"/>
                <a:gd name="T12" fmla="*/ 579 w 2711"/>
                <a:gd name="T13" fmla="*/ 16 h 259"/>
                <a:gd name="T14" fmla="*/ 693 w 2711"/>
                <a:gd name="T15" fmla="*/ 29 h 259"/>
                <a:gd name="T16" fmla="*/ 726 w 2711"/>
                <a:gd name="T17" fmla="*/ 119 h 259"/>
                <a:gd name="T18" fmla="*/ 813 w 2711"/>
                <a:gd name="T19" fmla="*/ 234 h 259"/>
                <a:gd name="T20" fmla="*/ 885 w 2711"/>
                <a:gd name="T21" fmla="*/ 191 h 259"/>
                <a:gd name="T22" fmla="*/ 967 w 2711"/>
                <a:gd name="T23" fmla="*/ 59 h 259"/>
                <a:gd name="T24" fmla="*/ 1008 w 2711"/>
                <a:gd name="T25" fmla="*/ 29 h 259"/>
                <a:gd name="T26" fmla="*/ 1049 w 2711"/>
                <a:gd name="T27" fmla="*/ 0 h 259"/>
                <a:gd name="T28" fmla="*/ 1188 w 2711"/>
                <a:gd name="T29" fmla="*/ 72 h 259"/>
                <a:gd name="T30" fmla="*/ 1203 w 2711"/>
                <a:gd name="T31" fmla="*/ 498 h 259"/>
                <a:gd name="T32" fmla="*/ 1034 w 2711"/>
                <a:gd name="T33" fmla="*/ 570 h 259"/>
                <a:gd name="T34" fmla="*/ 754 w 2711"/>
                <a:gd name="T35" fmla="*/ 585 h 259"/>
                <a:gd name="T36" fmla="*/ 579 w 2711"/>
                <a:gd name="T37" fmla="*/ 498 h 259"/>
                <a:gd name="T38" fmla="*/ 469 w 2711"/>
                <a:gd name="T39" fmla="*/ 423 h 259"/>
                <a:gd name="T40" fmla="*/ 429 w 2711"/>
                <a:gd name="T41" fmla="*/ 396 h 259"/>
                <a:gd name="T42" fmla="*/ 0 w 2711"/>
                <a:gd name="T43" fmla="*/ 308 h 259"/>
                <a:gd name="T44" fmla="*/ 10 w 2711"/>
                <a:gd name="T45" fmla="*/ 146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38" name="Rectangle 3"/>
            <p:cNvSpPr>
              <a:spLocks noChangeArrowheads="1"/>
            </p:cNvSpPr>
            <p:nvPr/>
          </p:nvSpPr>
          <p:spPr bwMode="auto">
            <a:xfrm flipH="1" flipV="1">
              <a:off x="4504" y="1918"/>
              <a:ext cx="373" cy="81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39" name="Rectangle 5"/>
            <p:cNvSpPr>
              <a:spLocks noChangeArrowheads="1"/>
            </p:cNvSpPr>
            <p:nvPr/>
          </p:nvSpPr>
          <p:spPr bwMode="auto">
            <a:xfrm flipH="1" flipV="1">
              <a:off x="4158" y="2344"/>
              <a:ext cx="145" cy="658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0" name="Rectangle 6"/>
            <p:cNvSpPr>
              <a:spLocks noChangeArrowheads="1"/>
            </p:cNvSpPr>
            <p:nvPr/>
          </p:nvSpPr>
          <p:spPr bwMode="auto">
            <a:xfrm flipH="1" flipV="1">
              <a:off x="4158" y="2344"/>
              <a:ext cx="145" cy="658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1" name="Rectangle 7"/>
            <p:cNvSpPr>
              <a:spLocks noChangeArrowheads="1"/>
            </p:cNvSpPr>
            <p:nvPr/>
          </p:nvSpPr>
          <p:spPr bwMode="auto">
            <a:xfrm flipH="1" flipV="1">
              <a:off x="4359" y="2097"/>
              <a:ext cx="145" cy="905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2" name="Rectangle 8"/>
            <p:cNvSpPr>
              <a:spLocks noChangeArrowheads="1"/>
            </p:cNvSpPr>
            <p:nvPr/>
          </p:nvSpPr>
          <p:spPr bwMode="auto">
            <a:xfrm flipH="1" flipV="1">
              <a:off x="4359" y="2097"/>
              <a:ext cx="145" cy="90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3" name="Rectangle 9"/>
            <p:cNvSpPr>
              <a:spLocks noChangeArrowheads="1"/>
            </p:cNvSpPr>
            <p:nvPr/>
          </p:nvSpPr>
          <p:spPr bwMode="auto">
            <a:xfrm flipH="1" flipV="1">
              <a:off x="4359" y="1445"/>
              <a:ext cx="145" cy="583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4" name="Rectangle 10"/>
            <p:cNvSpPr>
              <a:spLocks noChangeArrowheads="1"/>
            </p:cNvSpPr>
            <p:nvPr/>
          </p:nvSpPr>
          <p:spPr bwMode="auto">
            <a:xfrm flipH="1" flipV="1">
              <a:off x="4359" y="1445"/>
              <a:ext cx="145" cy="583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5" name="Rectangle 11"/>
            <p:cNvSpPr>
              <a:spLocks noChangeArrowheads="1"/>
            </p:cNvSpPr>
            <p:nvPr/>
          </p:nvSpPr>
          <p:spPr bwMode="auto">
            <a:xfrm flipH="1" flipV="1">
              <a:off x="4145" y="1445"/>
              <a:ext cx="145" cy="797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6" name="Rectangle 12"/>
            <p:cNvSpPr>
              <a:spLocks noChangeArrowheads="1"/>
            </p:cNvSpPr>
            <p:nvPr/>
          </p:nvSpPr>
          <p:spPr bwMode="auto">
            <a:xfrm flipH="1" flipV="1">
              <a:off x="4145" y="1445"/>
              <a:ext cx="145" cy="797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7" name="Rectangle 13"/>
            <p:cNvSpPr>
              <a:spLocks noChangeArrowheads="1"/>
            </p:cNvSpPr>
            <p:nvPr/>
          </p:nvSpPr>
          <p:spPr bwMode="auto">
            <a:xfrm flipH="1" flipV="1">
              <a:off x="3927" y="1883"/>
              <a:ext cx="146" cy="1119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8" name="Rectangle 14"/>
            <p:cNvSpPr>
              <a:spLocks noChangeArrowheads="1"/>
            </p:cNvSpPr>
            <p:nvPr/>
          </p:nvSpPr>
          <p:spPr bwMode="auto">
            <a:xfrm flipH="1" flipV="1">
              <a:off x="3927" y="1883"/>
              <a:ext cx="146" cy="1119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49" name="Rectangle 15"/>
            <p:cNvSpPr>
              <a:spLocks noChangeArrowheads="1"/>
            </p:cNvSpPr>
            <p:nvPr/>
          </p:nvSpPr>
          <p:spPr bwMode="auto">
            <a:xfrm flipH="1" flipV="1">
              <a:off x="4158" y="2309"/>
              <a:ext cx="145" cy="145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0" name="Rectangle 16"/>
            <p:cNvSpPr>
              <a:spLocks noChangeArrowheads="1"/>
            </p:cNvSpPr>
            <p:nvPr/>
          </p:nvSpPr>
          <p:spPr bwMode="auto">
            <a:xfrm flipH="1" flipV="1">
              <a:off x="4158" y="2309"/>
              <a:ext cx="145" cy="14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1" name="Rectangle 17"/>
            <p:cNvSpPr>
              <a:spLocks noChangeArrowheads="1"/>
            </p:cNvSpPr>
            <p:nvPr/>
          </p:nvSpPr>
          <p:spPr bwMode="auto">
            <a:xfrm flipH="1" flipV="1">
              <a:off x="4359" y="2097"/>
              <a:ext cx="145" cy="145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2" name="Rectangle 18"/>
            <p:cNvSpPr>
              <a:spLocks noChangeArrowheads="1"/>
            </p:cNvSpPr>
            <p:nvPr/>
          </p:nvSpPr>
          <p:spPr bwMode="auto">
            <a:xfrm flipH="1" flipV="1">
              <a:off x="4359" y="2097"/>
              <a:ext cx="145" cy="14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3" name="Rectangle 19"/>
            <p:cNvSpPr>
              <a:spLocks noChangeArrowheads="1"/>
            </p:cNvSpPr>
            <p:nvPr/>
          </p:nvSpPr>
          <p:spPr bwMode="auto">
            <a:xfrm flipH="1" flipV="1">
              <a:off x="4145" y="2097"/>
              <a:ext cx="145" cy="145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4" name="Rectangle 20"/>
            <p:cNvSpPr>
              <a:spLocks noChangeArrowheads="1"/>
            </p:cNvSpPr>
            <p:nvPr/>
          </p:nvSpPr>
          <p:spPr bwMode="auto">
            <a:xfrm flipH="1" flipV="1">
              <a:off x="4145" y="2097"/>
              <a:ext cx="145" cy="14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5" name="Rectangle 21"/>
            <p:cNvSpPr>
              <a:spLocks noChangeArrowheads="1"/>
            </p:cNvSpPr>
            <p:nvPr/>
          </p:nvSpPr>
          <p:spPr bwMode="auto">
            <a:xfrm flipH="1" flipV="1">
              <a:off x="4359" y="1883"/>
              <a:ext cx="145" cy="145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6" name="Rectangle 22"/>
            <p:cNvSpPr>
              <a:spLocks noChangeArrowheads="1"/>
            </p:cNvSpPr>
            <p:nvPr/>
          </p:nvSpPr>
          <p:spPr bwMode="auto">
            <a:xfrm flipH="1" flipV="1">
              <a:off x="4359" y="1883"/>
              <a:ext cx="145" cy="14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7" name="Rectangle 23"/>
            <p:cNvSpPr>
              <a:spLocks noChangeArrowheads="1"/>
            </p:cNvSpPr>
            <p:nvPr/>
          </p:nvSpPr>
          <p:spPr bwMode="auto">
            <a:xfrm flipH="1" flipV="1">
              <a:off x="3927" y="1883"/>
              <a:ext cx="146" cy="145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8" name="Rectangle 24"/>
            <p:cNvSpPr>
              <a:spLocks noChangeArrowheads="1"/>
            </p:cNvSpPr>
            <p:nvPr/>
          </p:nvSpPr>
          <p:spPr bwMode="auto">
            <a:xfrm flipH="1" flipV="1">
              <a:off x="3927" y="1883"/>
              <a:ext cx="146" cy="145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59" name="Rectangle 25"/>
            <p:cNvSpPr>
              <a:spLocks noChangeArrowheads="1"/>
            </p:cNvSpPr>
            <p:nvPr/>
          </p:nvSpPr>
          <p:spPr bwMode="auto">
            <a:xfrm flipH="1" flipV="1">
              <a:off x="4290" y="2135"/>
              <a:ext cx="69" cy="72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0" name="Rectangle 26"/>
            <p:cNvSpPr>
              <a:spLocks noChangeArrowheads="1"/>
            </p:cNvSpPr>
            <p:nvPr/>
          </p:nvSpPr>
          <p:spPr bwMode="auto">
            <a:xfrm flipH="1" flipV="1">
              <a:off x="4290" y="2135"/>
              <a:ext cx="69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1" name="Rectangle 27"/>
            <p:cNvSpPr>
              <a:spLocks noChangeArrowheads="1"/>
            </p:cNvSpPr>
            <p:nvPr/>
          </p:nvSpPr>
          <p:spPr bwMode="auto">
            <a:xfrm flipH="1" flipV="1">
              <a:off x="3425" y="2344"/>
              <a:ext cx="717" cy="69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2" name="Rectangle 28"/>
            <p:cNvSpPr>
              <a:spLocks noChangeArrowheads="1"/>
            </p:cNvSpPr>
            <p:nvPr/>
          </p:nvSpPr>
          <p:spPr bwMode="auto">
            <a:xfrm flipH="1" flipV="1">
              <a:off x="4496" y="2137"/>
              <a:ext cx="416" cy="69"/>
            </a:xfrm>
            <a:prstGeom prst="rect">
              <a:avLst/>
            </a:prstGeom>
            <a:solidFill>
              <a:srgbClr val="EAEAEA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3" name="Rectangle 29"/>
            <p:cNvSpPr>
              <a:spLocks noChangeArrowheads="1"/>
            </p:cNvSpPr>
            <p:nvPr/>
          </p:nvSpPr>
          <p:spPr bwMode="auto">
            <a:xfrm flipH="1" flipV="1">
              <a:off x="3425" y="2135"/>
              <a:ext cx="720" cy="71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4" name="Rectangle 30"/>
            <p:cNvSpPr>
              <a:spLocks noChangeArrowheads="1"/>
            </p:cNvSpPr>
            <p:nvPr/>
          </p:nvSpPr>
          <p:spPr bwMode="auto">
            <a:xfrm flipH="1" flipV="1">
              <a:off x="3425" y="2135"/>
              <a:ext cx="720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5" name="Rectangle 31"/>
            <p:cNvSpPr>
              <a:spLocks noChangeArrowheads="1"/>
            </p:cNvSpPr>
            <p:nvPr/>
          </p:nvSpPr>
          <p:spPr bwMode="auto">
            <a:xfrm flipH="1" flipV="1">
              <a:off x="4073" y="1918"/>
              <a:ext cx="286" cy="72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6" name="Rectangle 32"/>
            <p:cNvSpPr>
              <a:spLocks noChangeArrowheads="1"/>
            </p:cNvSpPr>
            <p:nvPr/>
          </p:nvSpPr>
          <p:spPr bwMode="auto">
            <a:xfrm flipH="1" flipV="1">
              <a:off x="4073" y="1918"/>
              <a:ext cx="286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7" name="Rectangle 33"/>
            <p:cNvSpPr>
              <a:spLocks noChangeArrowheads="1"/>
            </p:cNvSpPr>
            <p:nvPr/>
          </p:nvSpPr>
          <p:spPr bwMode="auto">
            <a:xfrm flipH="1" flipV="1">
              <a:off x="4504" y="1918"/>
              <a:ext cx="373" cy="8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8" name="Rectangle 34"/>
            <p:cNvSpPr>
              <a:spLocks noChangeArrowheads="1"/>
            </p:cNvSpPr>
            <p:nvPr/>
          </p:nvSpPr>
          <p:spPr bwMode="auto">
            <a:xfrm flipH="1" flipV="1">
              <a:off x="4196" y="2344"/>
              <a:ext cx="73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69" name="Rectangle 35"/>
            <p:cNvSpPr>
              <a:spLocks noChangeArrowheads="1"/>
            </p:cNvSpPr>
            <p:nvPr/>
          </p:nvSpPr>
          <p:spPr bwMode="auto">
            <a:xfrm flipH="1" flipV="1">
              <a:off x="4196" y="2344"/>
              <a:ext cx="73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0" name="Rectangle 36"/>
            <p:cNvSpPr>
              <a:spLocks noChangeArrowheads="1"/>
            </p:cNvSpPr>
            <p:nvPr/>
          </p:nvSpPr>
          <p:spPr bwMode="auto">
            <a:xfrm flipH="1" flipV="1">
              <a:off x="4397" y="2135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1" name="Rectangle 37"/>
            <p:cNvSpPr>
              <a:spLocks noChangeArrowheads="1"/>
            </p:cNvSpPr>
            <p:nvPr/>
          </p:nvSpPr>
          <p:spPr bwMode="auto">
            <a:xfrm flipH="1" flipV="1">
              <a:off x="4397" y="2135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2" name="Rectangle 38"/>
            <p:cNvSpPr>
              <a:spLocks noChangeArrowheads="1"/>
            </p:cNvSpPr>
            <p:nvPr/>
          </p:nvSpPr>
          <p:spPr bwMode="auto">
            <a:xfrm flipH="1" flipV="1">
              <a:off x="4180" y="2135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3" name="Rectangle 39"/>
            <p:cNvSpPr>
              <a:spLocks noChangeArrowheads="1"/>
            </p:cNvSpPr>
            <p:nvPr/>
          </p:nvSpPr>
          <p:spPr bwMode="auto">
            <a:xfrm flipH="1" flipV="1">
              <a:off x="4180" y="2135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4" name="Rectangle 40"/>
            <p:cNvSpPr>
              <a:spLocks noChangeArrowheads="1"/>
            </p:cNvSpPr>
            <p:nvPr/>
          </p:nvSpPr>
          <p:spPr bwMode="auto">
            <a:xfrm flipH="1" flipV="1">
              <a:off x="4397" y="1918"/>
              <a:ext cx="72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5" name="Rectangle 41"/>
            <p:cNvSpPr>
              <a:spLocks noChangeArrowheads="1"/>
            </p:cNvSpPr>
            <p:nvPr/>
          </p:nvSpPr>
          <p:spPr bwMode="auto">
            <a:xfrm flipH="1" flipV="1">
              <a:off x="4397" y="1918"/>
              <a:ext cx="72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6" name="Rectangle 42"/>
            <p:cNvSpPr>
              <a:spLocks noChangeArrowheads="1"/>
            </p:cNvSpPr>
            <p:nvPr/>
          </p:nvSpPr>
          <p:spPr bwMode="auto">
            <a:xfrm flipH="1" flipV="1">
              <a:off x="3965" y="1918"/>
              <a:ext cx="70" cy="72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7" name="Rectangle 43"/>
            <p:cNvSpPr>
              <a:spLocks noChangeArrowheads="1"/>
            </p:cNvSpPr>
            <p:nvPr/>
          </p:nvSpPr>
          <p:spPr bwMode="auto">
            <a:xfrm flipH="1" flipV="1">
              <a:off x="3965" y="1918"/>
              <a:ext cx="70" cy="72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8" name="Rectangle 44"/>
            <p:cNvSpPr>
              <a:spLocks noChangeArrowheads="1"/>
            </p:cNvSpPr>
            <p:nvPr/>
          </p:nvSpPr>
          <p:spPr bwMode="auto">
            <a:xfrm flipH="1" flipV="1">
              <a:off x="3425" y="2344"/>
              <a:ext cx="734" cy="69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79" name="Text Box 45"/>
            <p:cNvSpPr txBox="1">
              <a:spLocks noChangeArrowheads="1"/>
            </p:cNvSpPr>
            <p:nvPr/>
          </p:nvSpPr>
          <p:spPr bwMode="auto">
            <a:xfrm>
              <a:off x="4134" y="2603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A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19580" name="Text Box 46"/>
            <p:cNvSpPr txBox="1">
              <a:spLocks noChangeArrowheads="1"/>
            </p:cNvSpPr>
            <p:nvPr/>
          </p:nvSpPr>
          <p:spPr bwMode="auto">
            <a:xfrm>
              <a:off x="4113" y="1567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B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19581" name="Text Box 47"/>
            <p:cNvSpPr txBox="1">
              <a:spLocks noChangeArrowheads="1"/>
            </p:cNvSpPr>
            <p:nvPr/>
          </p:nvSpPr>
          <p:spPr bwMode="auto">
            <a:xfrm>
              <a:off x="4338" y="2603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B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19582" name="Text Box 48"/>
            <p:cNvSpPr txBox="1">
              <a:spLocks noChangeArrowheads="1"/>
            </p:cNvSpPr>
            <p:nvPr/>
          </p:nvSpPr>
          <p:spPr bwMode="auto">
            <a:xfrm>
              <a:off x="3903" y="2603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C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19583" name="Text Box 49"/>
            <p:cNvSpPr txBox="1">
              <a:spLocks noChangeArrowheads="1"/>
            </p:cNvSpPr>
            <p:nvPr/>
          </p:nvSpPr>
          <p:spPr bwMode="auto">
            <a:xfrm>
              <a:off x="4338" y="1567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C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19584" name="Rectangle 50"/>
            <p:cNvSpPr>
              <a:spLocks noChangeArrowheads="1"/>
            </p:cNvSpPr>
            <p:nvPr/>
          </p:nvSpPr>
          <p:spPr bwMode="auto">
            <a:xfrm>
              <a:off x="4101" y="2570"/>
              <a:ext cx="33" cy="708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85" name="Rectangle 51"/>
            <p:cNvSpPr>
              <a:spLocks noChangeArrowheads="1"/>
            </p:cNvSpPr>
            <p:nvPr/>
          </p:nvSpPr>
          <p:spPr bwMode="auto">
            <a:xfrm>
              <a:off x="4735" y="2566"/>
              <a:ext cx="33" cy="643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86" name="Rectangle 52"/>
            <p:cNvSpPr>
              <a:spLocks noChangeArrowheads="1"/>
            </p:cNvSpPr>
            <p:nvPr/>
          </p:nvSpPr>
          <p:spPr bwMode="auto">
            <a:xfrm>
              <a:off x="3878" y="1012"/>
              <a:ext cx="34" cy="728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87" name="Freeform 72"/>
            <p:cNvSpPr>
              <a:spLocks/>
            </p:cNvSpPr>
            <p:nvPr/>
          </p:nvSpPr>
          <p:spPr bwMode="auto">
            <a:xfrm>
              <a:off x="3425" y="2794"/>
              <a:ext cx="2066" cy="415"/>
            </a:xfrm>
            <a:custGeom>
              <a:avLst/>
              <a:gdLst>
                <a:gd name="T0" fmla="*/ 14 w 2711"/>
                <a:gd name="T1" fmla="*/ 146 h 259"/>
                <a:gd name="T2" fmla="*/ 103 w 2711"/>
                <a:gd name="T3" fmla="*/ 16 h 259"/>
                <a:gd name="T4" fmla="*/ 319 w 2711"/>
                <a:gd name="T5" fmla="*/ 119 h 259"/>
                <a:gd name="T6" fmla="*/ 418 w 2711"/>
                <a:gd name="T7" fmla="*/ 277 h 259"/>
                <a:gd name="T8" fmla="*/ 543 w 2711"/>
                <a:gd name="T9" fmla="*/ 205 h 259"/>
                <a:gd name="T10" fmla="*/ 655 w 2711"/>
                <a:gd name="T11" fmla="*/ 131 h 259"/>
                <a:gd name="T12" fmla="*/ 748 w 2711"/>
                <a:gd name="T13" fmla="*/ 16 h 259"/>
                <a:gd name="T14" fmla="*/ 895 w 2711"/>
                <a:gd name="T15" fmla="*/ 29 h 259"/>
                <a:gd name="T16" fmla="*/ 937 w 2711"/>
                <a:gd name="T17" fmla="*/ 119 h 259"/>
                <a:gd name="T18" fmla="*/ 1050 w 2711"/>
                <a:gd name="T19" fmla="*/ 234 h 259"/>
                <a:gd name="T20" fmla="*/ 1143 w 2711"/>
                <a:gd name="T21" fmla="*/ 191 h 259"/>
                <a:gd name="T22" fmla="*/ 1248 w 2711"/>
                <a:gd name="T23" fmla="*/ 59 h 259"/>
                <a:gd name="T24" fmla="*/ 1302 w 2711"/>
                <a:gd name="T25" fmla="*/ 29 h 259"/>
                <a:gd name="T26" fmla="*/ 1355 w 2711"/>
                <a:gd name="T27" fmla="*/ 0 h 259"/>
                <a:gd name="T28" fmla="*/ 1534 w 2711"/>
                <a:gd name="T29" fmla="*/ 72 h 259"/>
                <a:gd name="T30" fmla="*/ 1554 w 2711"/>
                <a:gd name="T31" fmla="*/ 498 h 259"/>
                <a:gd name="T32" fmla="*/ 1335 w 2711"/>
                <a:gd name="T33" fmla="*/ 570 h 259"/>
                <a:gd name="T34" fmla="*/ 974 w 2711"/>
                <a:gd name="T35" fmla="*/ 585 h 259"/>
                <a:gd name="T36" fmla="*/ 748 w 2711"/>
                <a:gd name="T37" fmla="*/ 498 h 259"/>
                <a:gd name="T38" fmla="*/ 607 w 2711"/>
                <a:gd name="T39" fmla="*/ 423 h 259"/>
                <a:gd name="T40" fmla="*/ 553 w 2711"/>
                <a:gd name="T41" fmla="*/ 396 h 259"/>
                <a:gd name="T42" fmla="*/ 0 w 2711"/>
                <a:gd name="T43" fmla="*/ 308 h 259"/>
                <a:gd name="T44" fmla="*/ 14 w 2711"/>
                <a:gd name="T45" fmla="*/ 146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8" name="Freeform 73"/>
            <p:cNvSpPr>
              <a:spLocks/>
            </p:cNvSpPr>
            <p:nvPr/>
          </p:nvSpPr>
          <p:spPr bwMode="auto">
            <a:xfrm rot="-5639681">
              <a:off x="4243" y="2356"/>
              <a:ext cx="1346" cy="286"/>
            </a:xfrm>
            <a:custGeom>
              <a:avLst/>
              <a:gdLst>
                <a:gd name="T0" fmla="*/ 5 w 2711"/>
                <a:gd name="T1" fmla="*/ 70 h 259"/>
                <a:gd name="T2" fmla="*/ 44 w 2711"/>
                <a:gd name="T3" fmla="*/ 8 h 259"/>
                <a:gd name="T4" fmla="*/ 135 w 2711"/>
                <a:gd name="T5" fmla="*/ 56 h 259"/>
                <a:gd name="T6" fmla="*/ 177 w 2711"/>
                <a:gd name="T7" fmla="*/ 131 h 259"/>
                <a:gd name="T8" fmla="*/ 231 w 2711"/>
                <a:gd name="T9" fmla="*/ 97 h 259"/>
                <a:gd name="T10" fmla="*/ 279 w 2711"/>
                <a:gd name="T11" fmla="*/ 62 h 259"/>
                <a:gd name="T12" fmla="*/ 318 w 2711"/>
                <a:gd name="T13" fmla="*/ 8 h 259"/>
                <a:gd name="T14" fmla="*/ 380 w 2711"/>
                <a:gd name="T15" fmla="*/ 13 h 259"/>
                <a:gd name="T16" fmla="*/ 398 w 2711"/>
                <a:gd name="T17" fmla="*/ 56 h 259"/>
                <a:gd name="T18" fmla="*/ 446 w 2711"/>
                <a:gd name="T19" fmla="*/ 110 h 259"/>
                <a:gd name="T20" fmla="*/ 485 w 2711"/>
                <a:gd name="T21" fmla="*/ 91 h 259"/>
                <a:gd name="T22" fmla="*/ 530 w 2711"/>
                <a:gd name="T23" fmla="*/ 28 h 259"/>
                <a:gd name="T24" fmla="*/ 553 w 2711"/>
                <a:gd name="T25" fmla="*/ 13 h 259"/>
                <a:gd name="T26" fmla="*/ 575 w 2711"/>
                <a:gd name="T27" fmla="*/ 0 h 259"/>
                <a:gd name="T28" fmla="*/ 651 w 2711"/>
                <a:gd name="T29" fmla="*/ 34 h 259"/>
                <a:gd name="T30" fmla="*/ 659 w 2711"/>
                <a:gd name="T31" fmla="*/ 236 h 259"/>
                <a:gd name="T32" fmla="*/ 567 w 2711"/>
                <a:gd name="T33" fmla="*/ 271 h 259"/>
                <a:gd name="T34" fmla="*/ 414 w 2711"/>
                <a:gd name="T35" fmla="*/ 278 h 259"/>
                <a:gd name="T36" fmla="*/ 318 w 2711"/>
                <a:gd name="T37" fmla="*/ 236 h 259"/>
                <a:gd name="T38" fmla="*/ 257 w 2711"/>
                <a:gd name="T39" fmla="*/ 201 h 259"/>
                <a:gd name="T40" fmla="*/ 235 w 2711"/>
                <a:gd name="T41" fmla="*/ 188 h 259"/>
                <a:gd name="T42" fmla="*/ 0 w 2711"/>
                <a:gd name="T43" fmla="*/ 147 h 259"/>
                <a:gd name="T44" fmla="*/ 5 w 2711"/>
                <a:gd name="T45" fmla="*/ 70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89" name="Freeform 75"/>
            <p:cNvSpPr>
              <a:spLocks/>
            </p:cNvSpPr>
            <p:nvPr/>
          </p:nvSpPr>
          <p:spPr bwMode="auto">
            <a:xfrm rot="7219006">
              <a:off x="2991" y="1707"/>
              <a:ext cx="1319" cy="415"/>
            </a:xfrm>
            <a:custGeom>
              <a:avLst/>
              <a:gdLst>
                <a:gd name="T0" fmla="*/ 5 w 2711"/>
                <a:gd name="T1" fmla="*/ 146 h 259"/>
                <a:gd name="T2" fmla="*/ 42 w 2711"/>
                <a:gd name="T3" fmla="*/ 16 h 259"/>
                <a:gd name="T4" fmla="*/ 130 w 2711"/>
                <a:gd name="T5" fmla="*/ 119 h 259"/>
                <a:gd name="T6" fmla="*/ 170 w 2711"/>
                <a:gd name="T7" fmla="*/ 277 h 259"/>
                <a:gd name="T8" fmla="*/ 221 w 2711"/>
                <a:gd name="T9" fmla="*/ 205 h 259"/>
                <a:gd name="T10" fmla="*/ 267 w 2711"/>
                <a:gd name="T11" fmla="*/ 131 h 259"/>
                <a:gd name="T12" fmla="*/ 305 w 2711"/>
                <a:gd name="T13" fmla="*/ 16 h 259"/>
                <a:gd name="T14" fmla="*/ 364 w 2711"/>
                <a:gd name="T15" fmla="*/ 29 h 259"/>
                <a:gd name="T16" fmla="*/ 382 w 2711"/>
                <a:gd name="T17" fmla="*/ 119 h 259"/>
                <a:gd name="T18" fmla="*/ 428 w 2711"/>
                <a:gd name="T19" fmla="*/ 234 h 259"/>
                <a:gd name="T20" fmla="*/ 466 w 2711"/>
                <a:gd name="T21" fmla="*/ 191 h 259"/>
                <a:gd name="T22" fmla="*/ 509 w 2711"/>
                <a:gd name="T23" fmla="*/ 59 h 259"/>
                <a:gd name="T24" fmla="*/ 531 w 2711"/>
                <a:gd name="T25" fmla="*/ 29 h 259"/>
                <a:gd name="T26" fmla="*/ 552 w 2711"/>
                <a:gd name="T27" fmla="*/ 0 h 259"/>
                <a:gd name="T28" fmla="*/ 625 w 2711"/>
                <a:gd name="T29" fmla="*/ 72 h 259"/>
                <a:gd name="T30" fmla="*/ 633 w 2711"/>
                <a:gd name="T31" fmla="*/ 498 h 259"/>
                <a:gd name="T32" fmla="*/ 544 w 2711"/>
                <a:gd name="T33" fmla="*/ 570 h 259"/>
                <a:gd name="T34" fmla="*/ 397 w 2711"/>
                <a:gd name="T35" fmla="*/ 585 h 259"/>
                <a:gd name="T36" fmla="*/ 305 w 2711"/>
                <a:gd name="T37" fmla="*/ 498 h 259"/>
                <a:gd name="T38" fmla="*/ 247 w 2711"/>
                <a:gd name="T39" fmla="*/ 423 h 259"/>
                <a:gd name="T40" fmla="*/ 226 w 2711"/>
                <a:gd name="T41" fmla="*/ 396 h 259"/>
                <a:gd name="T42" fmla="*/ 0 w 2711"/>
                <a:gd name="T43" fmla="*/ 308 h 259"/>
                <a:gd name="T44" fmla="*/ 5 w 2711"/>
                <a:gd name="T45" fmla="*/ 146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0" name="Text Box 76"/>
            <p:cNvSpPr txBox="1">
              <a:spLocks noChangeArrowheads="1"/>
            </p:cNvSpPr>
            <p:nvPr/>
          </p:nvSpPr>
          <p:spPr bwMode="auto">
            <a:xfrm>
              <a:off x="4812" y="1846"/>
              <a:ext cx="1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3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19591" name="Text Box 77"/>
            <p:cNvSpPr txBox="1">
              <a:spLocks noChangeArrowheads="1"/>
            </p:cNvSpPr>
            <p:nvPr/>
          </p:nvSpPr>
          <p:spPr bwMode="auto">
            <a:xfrm>
              <a:off x="4812" y="2057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B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19592" name="Text Box 78"/>
            <p:cNvSpPr txBox="1">
              <a:spLocks noChangeArrowheads="1"/>
            </p:cNvSpPr>
            <p:nvPr/>
          </p:nvSpPr>
          <p:spPr bwMode="auto">
            <a:xfrm>
              <a:off x="3400" y="2259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A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19593" name="Text Box 79"/>
            <p:cNvSpPr txBox="1">
              <a:spLocks noChangeArrowheads="1"/>
            </p:cNvSpPr>
            <p:nvPr/>
          </p:nvSpPr>
          <p:spPr bwMode="auto">
            <a:xfrm>
              <a:off x="3400" y="2050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B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19594" name="Freeform 80"/>
            <p:cNvSpPr>
              <a:spLocks/>
            </p:cNvSpPr>
            <p:nvPr/>
          </p:nvSpPr>
          <p:spPr bwMode="auto">
            <a:xfrm>
              <a:off x="3459" y="2517"/>
              <a:ext cx="359" cy="356"/>
            </a:xfrm>
            <a:custGeom>
              <a:avLst/>
              <a:gdLst>
                <a:gd name="T0" fmla="*/ 0 w 470"/>
                <a:gd name="T1" fmla="*/ 2 h 466"/>
                <a:gd name="T2" fmla="*/ 31 w 470"/>
                <a:gd name="T3" fmla="*/ 6 h 466"/>
                <a:gd name="T4" fmla="*/ 76 w 470"/>
                <a:gd name="T5" fmla="*/ 6 h 466"/>
                <a:gd name="T6" fmla="*/ 113 w 470"/>
                <a:gd name="T7" fmla="*/ 9 h 466"/>
                <a:gd name="T8" fmla="*/ 263 w 470"/>
                <a:gd name="T9" fmla="*/ 9 h 466"/>
                <a:gd name="T10" fmla="*/ 266 w 470"/>
                <a:gd name="T11" fmla="*/ 46 h 466"/>
                <a:gd name="T12" fmla="*/ 263 w 470"/>
                <a:gd name="T13" fmla="*/ 176 h 466"/>
                <a:gd name="T14" fmla="*/ 264 w 470"/>
                <a:gd name="T15" fmla="*/ 241 h 466"/>
                <a:gd name="T16" fmla="*/ 265 w 470"/>
                <a:gd name="T17" fmla="*/ 270 h 466"/>
                <a:gd name="T18" fmla="*/ 264 w 470"/>
                <a:gd name="T19" fmla="*/ 263 h 466"/>
                <a:gd name="T20" fmla="*/ 256 w 470"/>
                <a:gd name="T21" fmla="*/ 251 h 466"/>
                <a:gd name="T22" fmla="*/ 219 w 470"/>
                <a:gd name="T23" fmla="*/ 226 h 466"/>
                <a:gd name="T24" fmla="*/ 199 w 470"/>
                <a:gd name="T25" fmla="*/ 209 h 466"/>
                <a:gd name="T26" fmla="*/ 174 w 470"/>
                <a:gd name="T27" fmla="*/ 197 h 466"/>
                <a:gd name="T28" fmla="*/ 115 w 470"/>
                <a:gd name="T29" fmla="*/ 176 h 466"/>
                <a:gd name="T30" fmla="*/ 104 w 470"/>
                <a:gd name="T31" fmla="*/ 150 h 466"/>
                <a:gd name="T32" fmla="*/ 104 w 470"/>
                <a:gd name="T33" fmla="*/ 111 h 466"/>
                <a:gd name="T34" fmla="*/ 86 w 470"/>
                <a:gd name="T35" fmla="*/ 88 h 466"/>
                <a:gd name="T36" fmla="*/ 38 w 470"/>
                <a:gd name="T37" fmla="*/ 57 h 466"/>
                <a:gd name="T38" fmla="*/ 6 w 470"/>
                <a:gd name="T39" fmla="*/ 36 h 466"/>
                <a:gd name="T40" fmla="*/ 0 w 470"/>
                <a:gd name="T41" fmla="*/ 2 h 4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0" h="466">
                  <a:moveTo>
                    <a:pt x="0" y="4"/>
                  </a:moveTo>
                  <a:cubicBezTo>
                    <a:pt x="20" y="7"/>
                    <a:pt x="31" y="9"/>
                    <a:pt x="54" y="10"/>
                  </a:cubicBezTo>
                  <a:cubicBezTo>
                    <a:pt x="80" y="13"/>
                    <a:pt x="103" y="12"/>
                    <a:pt x="130" y="10"/>
                  </a:cubicBezTo>
                  <a:cubicBezTo>
                    <a:pt x="153" y="5"/>
                    <a:pt x="173" y="9"/>
                    <a:pt x="194" y="16"/>
                  </a:cubicBezTo>
                  <a:cubicBezTo>
                    <a:pt x="279" y="8"/>
                    <a:pt x="366" y="0"/>
                    <a:pt x="450" y="16"/>
                  </a:cubicBezTo>
                  <a:cubicBezTo>
                    <a:pt x="470" y="20"/>
                    <a:pt x="451" y="58"/>
                    <a:pt x="456" y="78"/>
                  </a:cubicBezTo>
                  <a:cubicBezTo>
                    <a:pt x="455" y="165"/>
                    <a:pt x="456" y="225"/>
                    <a:pt x="450" y="302"/>
                  </a:cubicBezTo>
                  <a:cubicBezTo>
                    <a:pt x="454" y="342"/>
                    <a:pt x="453" y="366"/>
                    <a:pt x="452" y="412"/>
                  </a:cubicBezTo>
                  <a:cubicBezTo>
                    <a:pt x="453" y="429"/>
                    <a:pt x="454" y="445"/>
                    <a:pt x="454" y="462"/>
                  </a:cubicBezTo>
                  <a:cubicBezTo>
                    <a:pt x="454" y="466"/>
                    <a:pt x="453" y="454"/>
                    <a:pt x="452" y="450"/>
                  </a:cubicBezTo>
                  <a:cubicBezTo>
                    <a:pt x="450" y="442"/>
                    <a:pt x="444" y="435"/>
                    <a:pt x="438" y="430"/>
                  </a:cubicBezTo>
                  <a:cubicBezTo>
                    <a:pt x="419" y="414"/>
                    <a:pt x="397" y="402"/>
                    <a:pt x="376" y="388"/>
                  </a:cubicBezTo>
                  <a:cubicBezTo>
                    <a:pt x="363" y="380"/>
                    <a:pt x="353" y="369"/>
                    <a:pt x="342" y="358"/>
                  </a:cubicBezTo>
                  <a:cubicBezTo>
                    <a:pt x="335" y="351"/>
                    <a:pt x="307" y="341"/>
                    <a:pt x="298" y="338"/>
                  </a:cubicBezTo>
                  <a:cubicBezTo>
                    <a:pt x="265" y="327"/>
                    <a:pt x="227" y="321"/>
                    <a:pt x="198" y="302"/>
                  </a:cubicBezTo>
                  <a:cubicBezTo>
                    <a:pt x="188" y="287"/>
                    <a:pt x="181" y="276"/>
                    <a:pt x="178" y="258"/>
                  </a:cubicBezTo>
                  <a:cubicBezTo>
                    <a:pt x="180" y="230"/>
                    <a:pt x="182" y="221"/>
                    <a:pt x="178" y="190"/>
                  </a:cubicBezTo>
                  <a:cubicBezTo>
                    <a:pt x="176" y="174"/>
                    <a:pt x="157" y="159"/>
                    <a:pt x="146" y="150"/>
                  </a:cubicBezTo>
                  <a:cubicBezTo>
                    <a:pt x="120" y="131"/>
                    <a:pt x="94" y="114"/>
                    <a:pt x="66" y="98"/>
                  </a:cubicBezTo>
                  <a:cubicBezTo>
                    <a:pt x="46" y="86"/>
                    <a:pt x="24" y="83"/>
                    <a:pt x="10" y="62"/>
                  </a:cubicBezTo>
                  <a:cubicBezTo>
                    <a:pt x="8" y="39"/>
                    <a:pt x="3" y="26"/>
                    <a:pt x="0" y="4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5" name="Freeform 81"/>
            <p:cNvSpPr>
              <a:spLocks/>
            </p:cNvSpPr>
            <p:nvPr/>
          </p:nvSpPr>
          <p:spPr bwMode="auto">
            <a:xfrm rot="-5400000">
              <a:off x="4598" y="2520"/>
              <a:ext cx="359" cy="354"/>
            </a:xfrm>
            <a:custGeom>
              <a:avLst/>
              <a:gdLst>
                <a:gd name="T0" fmla="*/ 0 w 470"/>
                <a:gd name="T1" fmla="*/ 2 h 466"/>
                <a:gd name="T2" fmla="*/ 31 w 470"/>
                <a:gd name="T3" fmla="*/ 6 h 466"/>
                <a:gd name="T4" fmla="*/ 76 w 470"/>
                <a:gd name="T5" fmla="*/ 6 h 466"/>
                <a:gd name="T6" fmla="*/ 113 w 470"/>
                <a:gd name="T7" fmla="*/ 9 h 466"/>
                <a:gd name="T8" fmla="*/ 263 w 470"/>
                <a:gd name="T9" fmla="*/ 9 h 466"/>
                <a:gd name="T10" fmla="*/ 266 w 470"/>
                <a:gd name="T11" fmla="*/ 45 h 466"/>
                <a:gd name="T12" fmla="*/ 263 w 470"/>
                <a:gd name="T13" fmla="*/ 174 h 466"/>
                <a:gd name="T14" fmla="*/ 264 w 470"/>
                <a:gd name="T15" fmla="*/ 238 h 466"/>
                <a:gd name="T16" fmla="*/ 265 w 470"/>
                <a:gd name="T17" fmla="*/ 267 h 466"/>
                <a:gd name="T18" fmla="*/ 264 w 470"/>
                <a:gd name="T19" fmla="*/ 260 h 466"/>
                <a:gd name="T20" fmla="*/ 256 w 470"/>
                <a:gd name="T21" fmla="*/ 248 h 466"/>
                <a:gd name="T22" fmla="*/ 219 w 470"/>
                <a:gd name="T23" fmla="*/ 224 h 466"/>
                <a:gd name="T24" fmla="*/ 199 w 470"/>
                <a:gd name="T25" fmla="*/ 207 h 466"/>
                <a:gd name="T26" fmla="*/ 174 w 470"/>
                <a:gd name="T27" fmla="*/ 195 h 466"/>
                <a:gd name="T28" fmla="*/ 115 w 470"/>
                <a:gd name="T29" fmla="*/ 174 h 466"/>
                <a:gd name="T30" fmla="*/ 104 w 470"/>
                <a:gd name="T31" fmla="*/ 149 h 466"/>
                <a:gd name="T32" fmla="*/ 104 w 470"/>
                <a:gd name="T33" fmla="*/ 109 h 466"/>
                <a:gd name="T34" fmla="*/ 86 w 470"/>
                <a:gd name="T35" fmla="*/ 87 h 466"/>
                <a:gd name="T36" fmla="*/ 38 w 470"/>
                <a:gd name="T37" fmla="*/ 56 h 466"/>
                <a:gd name="T38" fmla="*/ 6 w 470"/>
                <a:gd name="T39" fmla="*/ 36 h 466"/>
                <a:gd name="T40" fmla="*/ 0 w 470"/>
                <a:gd name="T41" fmla="*/ 2 h 4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0" h="466">
                  <a:moveTo>
                    <a:pt x="0" y="4"/>
                  </a:moveTo>
                  <a:cubicBezTo>
                    <a:pt x="20" y="7"/>
                    <a:pt x="31" y="9"/>
                    <a:pt x="54" y="10"/>
                  </a:cubicBezTo>
                  <a:cubicBezTo>
                    <a:pt x="80" y="13"/>
                    <a:pt x="103" y="12"/>
                    <a:pt x="130" y="10"/>
                  </a:cubicBezTo>
                  <a:cubicBezTo>
                    <a:pt x="153" y="5"/>
                    <a:pt x="173" y="9"/>
                    <a:pt x="194" y="16"/>
                  </a:cubicBezTo>
                  <a:cubicBezTo>
                    <a:pt x="279" y="8"/>
                    <a:pt x="366" y="0"/>
                    <a:pt x="450" y="16"/>
                  </a:cubicBezTo>
                  <a:cubicBezTo>
                    <a:pt x="470" y="20"/>
                    <a:pt x="451" y="58"/>
                    <a:pt x="456" y="78"/>
                  </a:cubicBezTo>
                  <a:cubicBezTo>
                    <a:pt x="455" y="165"/>
                    <a:pt x="456" y="225"/>
                    <a:pt x="450" y="302"/>
                  </a:cubicBezTo>
                  <a:cubicBezTo>
                    <a:pt x="454" y="342"/>
                    <a:pt x="453" y="366"/>
                    <a:pt x="452" y="412"/>
                  </a:cubicBezTo>
                  <a:cubicBezTo>
                    <a:pt x="453" y="429"/>
                    <a:pt x="454" y="445"/>
                    <a:pt x="454" y="462"/>
                  </a:cubicBezTo>
                  <a:cubicBezTo>
                    <a:pt x="454" y="466"/>
                    <a:pt x="453" y="454"/>
                    <a:pt x="452" y="450"/>
                  </a:cubicBezTo>
                  <a:cubicBezTo>
                    <a:pt x="450" y="442"/>
                    <a:pt x="444" y="435"/>
                    <a:pt x="438" y="430"/>
                  </a:cubicBezTo>
                  <a:cubicBezTo>
                    <a:pt x="419" y="414"/>
                    <a:pt x="397" y="402"/>
                    <a:pt x="376" y="388"/>
                  </a:cubicBezTo>
                  <a:cubicBezTo>
                    <a:pt x="363" y="380"/>
                    <a:pt x="353" y="369"/>
                    <a:pt x="342" y="358"/>
                  </a:cubicBezTo>
                  <a:cubicBezTo>
                    <a:pt x="335" y="351"/>
                    <a:pt x="307" y="341"/>
                    <a:pt x="298" y="338"/>
                  </a:cubicBezTo>
                  <a:cubicBezTo>
                    <a:pt x="265" y="327"/>
                    <a:pt x="227" y="321"/>
                    <a:pt x="198" y="302"/>
                  </a:cubicBezTo>
                  <a:cubicBezTo>
                    <a:pt x="188" y="287"/>
                    <a:pt x="181" y="276"/>
                    <a:pt x="178" y="258"/>
                  </a:cubicBezTo>
                  <a:cubicBezTo>
                    <a:pt x="180" y="230"/>
                    <a:pt x="182" y="221"/>
                    <a:pt x="178" y="190"/>
                  </a:cubicBezTo>
                  <a:cubicBezTo>
                    <a:pt x="176" y="174"/>
                    <a:pt x="157" y="159"/>
                    <a:pt x="146" y="150"/>
                  </a:cubicBezTo>
                  <a:cubicBezTo>
                    <a:pt x="120" y="131"/>
                    <a:pt x="94" y="114"/>
                    <a:pt x="66" y="98"/>
                  </a:cubicBezTo>
                  <a:cubicBezTo>
                    <a:pt x="46" y="86"/>
                    <a:pt x="24" y="83"/>
                    <a:pt x="10" y="62"/>
                  </a:cubicBezTo>
                  <a:cubicBezTo>
                    <a:pt x="8" y="39"/>
                    <a:pt x="3" y="26"/>
                    <a:pt x="0" y="4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6" name="Freeform 82"/>
            <p:cNvSpPr>
              <a:spLocks/>
            </p:cNvSpPr>
            <p:nvPr/>
          </p:nvSpPr>
          <p:spPr bwMode="auto">
            <a:xfrm rot="10800000">
              <a:off x="4601" y="1480"/>
              <a:ext cx="357" cy="355"/>
            </a:xfrm>
            <a:custGeom>
              <a:avLst/>
              <a:gdLst>
                <a:gd name="T0" fmla="*/ 0 w 470"/>
                <a:gd name="T1" fmla="*/ 2 h 466"/>
                <a:gd name="T2" fmla="*/ 31 w 470"/>
                <a:gd name="T3" fmla="*/ 6 h 466"/>
                <a:gd name="T4" fmla="*/ 75 w 470"/>
                <a:gd name="T5" fmla="*/ 6 h 466"/>
                <a:gd name="T6" fmla="*/ 112 w 470"/>
                <a:gd name="T7" fmla="*/ 9 h 466"/>
                <a:gd name="T8" fmla="*/ 260 w 470"/>
                <a:gd name="T9" fmla="*/ 9 h 466"/>
                <a:gd name="T10" fmla="*/ 263 w 470"/>
                <a:gd name="T11" fmla="*/ 45 h 466"/>
                <a:gd name="T12" fmla="*/ 260 w 470"/>
                <a:gd name="T13" fmla="*/ 175 h 466"/>
                <a:gd name="T14" fmla="*/ 261 w 470"/>
                <a:gd name="T15" fmla="*/ 239 h 466"/>
                <a:gd name="T16" fmla="*/ 262 w 470"/>
                <a:gd name="T17" fmla="*/ 268 h 466"/>
                <a:gd name="T18" fmla="*/ 261 w 470"/>
                <a:gd name="T19" fmla="*/ 261 h 466"/>
                <a:gd name="T20" fmla="*/ 253 w 470"/>
                <a:gd name="T21" fmla="*/ 250 h 466"/>
                <a:gd name="T22" fmla="*/ 217 w 470"/>
                <a:gd name="T23" fmla="*/ 225 h 466"/>
                <a:gd name="T24" fmla="*/ 197 w 470"/>
                <a:gd name="T25" fmla="*/ 208 h 466"/>
                <a:gd name="T26" fmla="*/ 172 w 470"/>
                <a:gd name="T27" fmla="*/ 196 h 466"/>
                <a:gd name="T28" fmla="*/ 114 w 470"/>
                <a:gd name="T29" fmla="*/ 175 h 466"/>
                <a:gd name="T30" fmla="*/ 103 w 470"/>
                <a:gd name="T31" fmla="*/ 150 h 466"/>
                <a:gd name="T32" fmla="*/ 103 w 470"/>
                <a:gd name="T33" fmla="*/ 110 h 466"/>
                <a:gd name="T34" fmla="*/ 84 w 470"/>
                <a:gd name="T35" fmla="*/ 87 h 466"/>
                <a:gd name="T36" fmla="*/ 38 w 470"/>
                <a:gd name="T37" fmla="*/ 57 h 466"/>
                <a:gd name="T38" fmla="*/ 6 w 470"/>
                <a:gd name="T39" fmla="*/ 36 h 466"/>
                <a:gd name="T40" fmla="*/ 0 w 470"/>
                <a:gd name="T41" fmla="*/ 2 h 4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0" h="466">
                  <a:moveTo>
                    <a:pt x="0" y="4"/>
                  </a:moveTo>
                  <a:cubicBezTo>
                    <a:pt x="20" y="7"/>
                    <a:pt x="31" y="9"/>
                    <a:pt x="54" y="10"/>
                  </a:cubicBezTo>
                  <a:cubicBezTo>
                    <a:pt x="80" y="13"/>
                    <a:pt x="103" y="12"/>
                    <a:pt x="130" y="10"/>
                  </a:cubicBezTo>
                  <a:cubicBezTo>
                    <a:pt x="153" y="5"/>
                    <a:pt x="173" y="9"/>
                    <a:pt x="194" y="16"/>
                  </a:cubicBezTo>
                  <a:cubicBezTo>
                    <a:pt x="279" y="8"/>
                    <a:pt x="366" y="0"/>
                    <a:pt x="450" y="16"/>
                  </a:cubicBezTo>
                  <a:cubicBezTo>
                    <a:pt x="470" y="20"/>
                    <a:pt x="451" y="58"/>
                    <a:pt x="456" y="78"/>
                  </a:cubicBezTo>
                  <a:cubicBezTo>
                    <a:pt x="455" y="165"/>
                    <a:pt x="456" y="225"/>
                    <a:pt x="450" y="302"/>
                  </a:cubicBezTo>
                  <a:cubicBezTo>
                    <a:pt x="454" y="342"/>
                    <a:pt x="453" y="366"/>
                    <a:pt x="452" y="412"/>
                  </a:cubicBezTo>
                  <a:cubicBezTo>
                    <a:pt x="453" y="429"/>
                    <a:pt x="454" y="445"/>
                    <a:pt x="454" y="462"/>
                  </a:cubicBezTo>
                  <a:cubicBezTo>
                    <a:pt x="454" y="466"/>
                    <a:pt x="453" y="454"/>
                    <a:pt x="452" y="450"/>
                  </a:cubicBezTo>
                  <a:cubicBezTo>
                    <a:pt x="450" y="442"/>
                    <a:pt x="444" y="435"/>
                    <a:pt x="438" y="430"/>
                  </a:cubicBezTo>
                  <a:cubicBezTo>
                    <a:pt x="419" y="414"/>
                    <a:pt x="397" y="402"/>
                    <a:pt x="376" y="388"/>
                  </a:cubicBezTo>
                  <a:cubicBezTo>
                    <a:pt x="363" y="380"/>
                    <a:pt x="353" y="369"/>
                    <a:pt x="342" y="358"/>
                  </a:cubicBezTo>
                  <a:cubicBezTo>
                    <a:pt x="335" y="351"/>
                    <a:pt x="307" y="341"/>
                    <a:pt x="298" y="338"/>
                  </a:cubicBezTo>
                  <a:cubicBezTo>
                    <a:pt x="265" y="327"/>
                    <a:pt x="227" y="321"/>
                    <a:pt x="198" y="302"/>
                  </a:cubicBezTo>
                  <a:cubicBezTo>
                    <a:pt x="188" y="287"/>
                    <a:pt x="181" y="276"/>
                    <a:pt x="178" y="258"/>
                  </a:cubicBezTo>
                  <a:cubicBezTo>
                    <a:pt x="180" y="230"/>
                    <a:pt x="182" y="221"/>
                    <a:pt x="178" y="190"/>
                  </a:cubicBezTo>
                  <a:cubicBezTo>
                    <a:pt x="176" y="174"/>
                    <a:pt x="157" y="159"/>
                    <a:pt x="146" y="150"/>
                  </a:cubicBezTo>
                  <a:cubicBezTo>
                    <a:pt x="120" y="131"/>
                    <a:pt x="94" y="114"/>
                    <a:pt x="66" y="98"/>
                  </a:cubicBezTo>
                  <a:cubicBezTo>
                    <a:pt x="46" y="86"/>
                    <a:pt x="24" y="83"/>
                    <a:pt x="10" y="62"/>
                  </a:cubicBezTo>
                  <a:cubicBezTo>
                    <a:pt x="8" y="39"/>
                    <a:pt x="3" y="26"/>
                    <a:pt x="0" y="4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7" name="Freeform 83"/>
            <p:cNvSpPr>
              <a:spLocks/>
            </p:cNvSpPr>
            <p:nvPr/>
          </p:nvSpPr>
          <p:spPr bwMode="auto">
            <a:xfrm rot="5400000">
              <a:off x="3458" y="1481"/>
              <a:ext cx="358" cy="356"/>
            </a:xfrm>
            <a:custGeom>
              <a:avLst/>
              <a:gdLst>
                <a:gd name="T0" fmla="*/ 0 w 470"/>
                <a:gd name="T1" fmla="*/ 2 h 466"/>
                <a:gd name="T2" fmla="*/ 31 w 470"/>
                <a:gd name="T3" fmla="*/ 6 h 466"/>
                <a:gd name="T4" fmla="*/ 75 w 470"/>
                <a:gd name="T5" fmla="*/ 6 h 466"/>
                <a:gd name="T6" fmla="*/ 113 w 470"/>
                <a:gd name="T7" fmla="*/ 9 h 466"/>
                <a:gd name="T8" fmla="*/ 261 w 470"/>
                <a:gd name="T9" fmla="*/ 9 h 466"/>
                <a:gd name="T10" fmla="*/ 264 w 470"/>
                <a:gd name="T11" fmla="*/ 46 h 466"/>
                <a:gd name="T12" fmla="*/ 261 w 470"/>
                <a:gd name="T13" fmla="*/ 176 h 466"/>
                <a:gd name="T14" fmla="*/ 262 w 470"/>
                <a:gd name="T15" fmla="*/ 241 h 466"/>
                <a:gd name="T16" fmla="*/ 264 w 470"/>
                <a:gd name="T17" fmla="*/ 270 h 466"/>
                <a:gd name="T18" fmla="*/ 262 w 470"/>
                <a:gd name="T19" fmla="*/ 263 h 466"/>
                <a:gd name="T20" fmla="*/ 254 w 470"/>
                <a:gd name="T21" fmla="*/ 251 h 466"/>
                <a:gd name="T22" fmla="*/ 218 w 470"/>
                <a:gd name="T23" fmla="*/ 226 h 466"/>
                <a:gd name="T24" fmla="*/ 199 w 470"/>
                <a:gd name="T25" fmla="*/ 209 h 466"/>
                <a:gd name="T26" fmla="*/ 173 w 470"/>
                <a:gd name="T27" fmla="*/ 197 h 466"/>
                <a:gd name="T28" fmla="*/ 115 w 470"/>
                <a:gd name="T29" fmla="*/ 176 h 466"/>
                <a:gd name="T30" fmla="*/ 104 w 470"/>
                <a:gd name="T31" fmla="*/ 150 h 466"/>
                <a:gd name="T32" fmla="*/ 104 w 470"/>
                <a:gd name="T33" fmla="*/ 111 h 466"/>
                <a:gd name="T34" fmla="*/ 85 w 470"/>
                <a:gd name="T35" fmla="*/ 88 h 466"/>
                <a:gd name="T36" fmla="*/ 38 w 470"/>
                <a:gd name="T37" fmla="*/ 57 h 466"/>
                <a:gd name="T38" fmla="*/ 6 w 470"/>
                <a:gd name="T39" fmla="*/ 36 h 466"/>
                <a:gd name="T40" fmla="*/ 0 w 470"/>
                <a:gd name="T41" fmla="*/ 2 h 4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0" h="466">
                  <a:moveTo>
                    <a:pt x="0" y="4"/>
                  </a:moveTo>
                  <a:cubicBezTo>
                    <a:pt x="20" y="7"/>
                    <a:pt x="31" y="9"/>
                    <a:pt x="54" y="10"/>
                  </a:cubicBezTo>
                  <a:cubicBezTo>
                    <a:pt x="80" y="13"/>
                    <a:pt x="103" y="12"/>
                    <a:pt x="130" y="10"/>
                  </a:cubicBezTo>
                  <a:cubicBezTo>
                    <a:pt x="153" y="5"/>
                    <a:pt x="173" y="9"/>
                    <a:pt x="194" y="16"/>
                  </a:cubicBezTo>
                  <a:cubicBezTo>
                    <a:pt x="279" y="8"/>
                    <a:pt x="366" y="0"/>
                    <a:pt x="450" y="16"/>
                  </a:cubicBezTo>
                  <a:cubicBezTo>
                    <a:pt x="470" y="20"/>
                    <a:pt x="451" y="58"/>
                    <a:pt x="456" y="78"/>
                  </a:cubicBezTo>
                  <a:cubicBezTo>
                    <a:pt x="455" y="165"/>
                    <a:pt x="456" y="225"/>
                    <a:pt x="450" y="302"/>
                  </a:cubicBezTo>
                  <a:cubicBezTo>
                    <a:pt x="454" y="342"/>
                    <a:pt x="453" y="366"/>
                    <a:pt x="452" y="412"/>
                  </a:cubicBezTo>
                  <a:cubicBezTo>
                    <a:pt x="453" y="429"/>
                    <a:pt x="454" y="445"/>
                    <a:pt x="454" y="462"/>
                  </a:cubicBezTo>
                  <a:cubicBezTo>
                    <a:pt x="454" y="466"/>
                    <a:pt x="453" y="454"/>
                    <a:pt x="452" y="450"/>
                  </a:cubicBezTo>
                  <a:cubicBezTo>
                    <a:pt x="450" y="442"/>
                    <a:pt x="444" y="435"/>
                    <a:pt x="438" y="430"/>
                  </a:cubicBezTo>
                  <a:cubicBezTo>
                    <a:pt x="419" y="414"/>
                    <a:pt x="397" y="402"/>
                    <a:pt x="376" y="388"/>
                  </a:cubicBezTo>
                  <a:cubicBezTo>
                    <a:pt x="363" y="380"/>
                    <a:pt x="353" y="369"/>
                    <a:pt x="342" y="358"/>
                  </a:cubicBezTo>
                  <a:cubicBezTo>
                    <a:pt x="335" y="351"/>
                    <a:pt x="307" y="341"/>
                    <a:pt x="298" y="338"/>
                  </a:cubicBezTo>
                  <a:cubicBezTo>
                    <a:pt x="265" y="327"/>
                    <a:pt x="227" y="321"/>
                    <a:pt x="198" y="302"/>
                  </a:cubicBezTo>
                  <a:cubicBezTo>
                    <a:pt x="188" y="287"/>
                    <a:pt x="181" y="276"/>
                    <a:pt x="178" y="258"/>
                  </a:cubicBezTo>
                  <a:cubicBezTo>
                    <a:pt x="180" y="230"/>
                    <a:pt x="182" y="221"/>
                    <a:pt x="178" y="190"/>
                  </a:cubicBezTo>
                  <a:cubicBezTo>
                    <a:pt x="176" y="174"/>
                    <a:pt x="157" y="159"/>
                    <a:pt x="146" y="150"/>
                  </a:cubicBezTo>
                  <a:cubicBezTo>
                    <a:pt x="120" y="131"/>
                    <a:pt x="94" y="114"/>
                    <a:pt x="66" y="98"/>
                  </a:cubicBezTo>
                  <a:cubicBezTo>
                    <a:pt x="46" y="86"/>
                    <a:pt x="24" y="83"/>
                    <a:pt x="10" y="62"/>
                  </a:cubicBezTo>
                  <a:cubicBezTo>
                    <a:pt x="8" y="39"/>
                    <a:pt x="3" y="26"/>
                    <a:pt x="0" y="4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19598" name="Rectangle 84"/>
            <p:cNvSpPr>
              <a:spLocks noChangeArrowheads="1"/>
            </p:cNvSpPr>
            <p:nvPr/>
          </p:nvSpPr>
          <p:spPr bwMode="auto">
            <a:xfrm>
              <a:off x="3771" y="1792"/>
              <a:ext cx="933" cy="830"/>
            </a:xfrm>
            <a:prstGeom prst="rect">
              <a:avLst/>
            </a:prstGeom>
            <a:noFill/>
            <a:ln w="571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19599" name="Text Box 87"/>
            <p:cNvSpPr txBox="1">
              <a:spLocks noChangeArrowheads="1"/>
            </p:cNvSpPr>
            <p:nvPr/>
          </p:nvSpPr>
          <p:spPr bwMode="auto">
            <a:xfrm>
              <a:off x="3968" y="3037"/>
              <a:ext cx="899" cy="3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>
                  <a:solidFill>
                    <a:srgbClr val="808080"/>
                  </a:solidFill>
                </a:rPr>
                <a:t>Vertical</a:t>
              </a:r>
              <a:br>
                <a:rPr lang="de-DE" altLang="de-DE" sz="1500">
                  <a:solidFill>
                    <a:srgbClr val="808080"/>
                  </a:solidFill>
                </a:rPr>
              </a:br>
              <a:r>
                <a:rPr lang="de-DE" altLang="de-DE" sz="1500">
                  <a:solidFill>
                    <a:srgbClr val="808080"/>
                  </a:solidFill>
                </a:rPr>
                <a:t>Channel</a:t>
              </a:r>
              <a:endParaRPr lang="en-US" altLang="zh-CN" sz="1500">
                <a:solidFill>
                  <a:srgbClr val="80808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9600" name="Text Box 88"/>
            <p:cNvSpPr txBox="1">
              <a:spLocks noChangeArrowheads="1"/>
            </p:cNvSpPr>
            <p:nvPr/>
          </p:nvSpPr>
          <p:spPr bwMode="auto">
            <a:xfrm>
              <a:off x="3968" y="981"/>
              <a:ext cx="571" cy="3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>
                  <a:solidFill>
                    <a:srgbClr val="808080"/>
                  </a:solidFill>
                </a:rPr>
                <a:t>Vertical</a:t>
              </a:r>
              <a:br>
                <a:rPr lang="de-DE" altLang="de-DE" sz="1500">
                  <a:solidFill>
                    <a:srgbClr val="808080"/>
                  </a:solidFill>
                </a:rPr>
              </a:br>
              <a:r>
                <a:rPr lang="de-DE" altLang="de-DE" sz="1500">
                  <a:solidFill>
                    <a:srgbClr val="808080"/>
                  </a:solidFill>
                </a:rPr>
                <a:t>Channel</a:t>
              </a:r>
              <a:endParaRPr lang="en-US" altLang="zh-CN" sz="1500">
                <a:solidFill>
                  <a:srgbClr val="80808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19601" name="Text Box 89"/>
            <p:cNvSpPr txBox="1">
              <a:spLocks noChangeArrowheads="1"/>
            </p:cNvSpPr>
            <p:nvPr/>
          </p:nvSpPr>
          <p:spPr bwMode="auto">
            <a:xfrm>
              <a:off x="5012" y="2045"/>
              <a:ext cx="664" cy="3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>
                  <a:solidFill>
                    <a:srgbClr val="808080"/>
                  </a:solidFill>
                </a:rPr>
                <a:t>Horizontal</a:t>
              </a:r>
              <a:br>
                <a:rPr lang="de-DE" altLang="de-DE" sz="1500">
                  <a:solidFill>
                    <a:srgbClr val="808080"/>
                  </a:solidFill>
                </a:rPr>
              </a:br>
              <a:r>
                <a:rPr lang="de-DE" altLang="de-DE" sz="1500">
                  <a:solidFill>
                    <a:srgbClr val="808080"/>
                  </a:solidFill>
                </a:rPr>
                <a:t>Channel</a:t>
              </a:r>
              <a:endParaRPr lang="en-US" altLang="zh-CN" sz="1500">
                <a:solidFill>
                  <a:srgbClr val="808080"/>
                </a:solidFill>
                <a:ea typeface="宋体" panose="02010600030101010101" pitchFamily="2" charset="-122"/>
              </a:endParaRPr>
            </a:p>
          </p:txBody>
        </p:sp>
      </p:grpSp>
      <p:sp>
        <p:nvSpPr>
          <p:cNvPr id="1107034" name="Text Box 90"/>
          <p:cNvSpPr txBox="1">
            <a:spLocks noChangeArrowheads="1"/>
          </p:cNvSpPr>
          <p:nvPr/>
        </p:nvSpPr>
        <p:spPr bwMode="auto">
          <a:xfrm>
            <a:off x="4381500" y="3206750"/>
            <a:ext cx="1054100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>
                <a:solidFill>
                  <a:srgbClr val="808080"/>
                </a:solidFill>
              </a:rPr>
              <a:t>Horizontal</a:t>
            </a:r>
            <a:br>
              <a:rPr lang="de-DE" altLang="de-DE" sz="1500">
                <a:solidFill>
                  <a:srgbClr val="808080"/>
                </a:solidFill>
              </a:rPr>
            </a:br>
            <a:r>
              <a:rPr lang="de-DE" altLang="de-DE" sz="1500">
                <a:solidFill>
                  <a:srgbClr val="808080"/>
                </a:solidFill>
              </a:rPr>
              <a:t>Channel</a:t>
            </a:r>
            <a:endParaRPr lang="en-US" altLang="zh-CN" sz="1500">
              <a:solidFill>
                <a:srgbClr val="808080"/>
              </a:solidFill>
              <a:ea typeface="宋体" panose="02010600030101010101" pitchFamily="2" charset="-122"/>
            </a:endParaRPr>
          </a:p>
        </p:txBody>
      </p:sp>
      <p:sp>
        <p:nvSpPr>
          <p:cNvPr id="19482" name="Rectangle 91"/>
          <p:cNvSpPr>
            <a:spLocks noChangeArrowheads="1"/>
          </p:cNvSpPr>
          <p:nvPr/>
        </p:nvSpPr>
        <p:spPr bwMode="auto">
          <a:xfrm>
            <a:off x="1211263" y="2813050"/>
            <a:ext cx="2606675" cy="1922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83" name="Rectangle 92"/>
          <p:cNvSpPr>
            <a:spLocks noChangeArrowheads="1"/>
          </p:cNvSpPr>
          <p:nvPr/>
        </p:nvSpPr>
        <p:spPr bwMode="auto">
          <a:xfrm>
            <a:off x="827088" y="2436813"/>
            <a:ext cx="3370262" cy="26844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84" name="Rectangle 93"/>
          <p:cNvSpPr>
            <a:spLocks noChangeArrowheads="1"/>
          </p:cNvSpPr>
          <p:nvPr/>
        </p:nvSpPr>
        <p:spPr bwMode="auto">
          <a:xfrm>
            <a:off x="827088" y="2436813"/>
            <a:ext cx="3841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85" name="Rectangle 94"/>
          <p:cNvSpPr>
            <a:spLocks noChangeArrowheads="1"/>
          </p:cNvSpPr>
          <p:nvPr/>
        </p:nvSpPr>
        <p:spPr bwMode="auto">
          <a:xfrm>
            <a:off x="3817938" y="2436813"/>
            <a:ext cx="3794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86" name="Rectangle 95"/>
          <p:cNvSpPr>
            <a:spLocks noChangeArrowheads="1"/>
          </p:cNvSpPr>
          <p:nvPr/>
        </p:nvSpPr>
        <p:spPr bwMode="auto">
          <a:xfrm>
            <a:off x="3817938" y="4735513"/>
            <a:ext cx="379412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87" name="Rectangle 96"/>
          <p:cNvSpPr>
            <a:spLocks noChangeArrowheads="1"/>
          </p:cNvSpPr>
          <p:nvPr/>
        </p:nvSpPr>
        <p:spPr bwMode="auto">
          <a:xfrm>
            <a:off x="827088" y="4735513"/>
            <a:ext cx="384175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88" name="Rectangle 97"/>
          <p:cNvSpPr>
            <a:spLocks noChangeArrowheads="1"/>
          </p:cNvSpPr>
          <p:nvPr/>
        </p:nvSpPr>
        <p:spPr bwMode="auto">
          <a:xfrm>
            <a:off x="1238250" y="2436813"/>
            <a:ext cx="330200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89" name="Rectangle 98"/>
          <p:cNvSpPr>
            <a:spLocks noChangeArrowheads="1"/>
          </p:cNvSpPr>
          <p:nvPr/>
        </p:nvSpPr>
        <p:spPr bwMode="auto">
          <a:xfrm>
            <a:off x="1620838" y="2436813"/>
            <a:ext cx="330200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0" name="Rectangle 99"/>
          <p:cNvSpPr>
            <a:spLocks noChangeArrowheads="1"/>
          </p:cNvSpPr>
          <p:nvPr/>
        </p:nvSpPr>
        <p:spPr bwMode="auto">
          <a:xfrm>
            <a:off x="2005013" y="2436813"/>
            <a:ext cx="3286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1" name="Rectangle 100"/>
          <p:cNvSpPr>
            <a:spLocks noChangeArrowheads="1"/>
          </p:cNvSpPr>
          <p:nvPr/>
        </p:nvSpPr>
        <p:spPr bwMode="auto">
          <a:xfrm>
            <a:off x="2471738" y="2436813"/>
            <a:ext cx="30162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2" name="Rectangle 101"/>
          <p:cNvSpPr>
            <a:spLocks noChangeArrowheads="1"/>
          </p:cNvSpPr>
          <p:nvPr/>
        </p:nvSpPr>
        <p:spPr bwMode="auto">
          <a:xfrm>
            <a:off x="2814638" y="2436813"/>
            <a:ext cx="30162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3" name="Rectangle 102"/>
          <p:cNvSpPr>
            <a:spLocks noChangeArrowheads="1"/>
          </p:cNvSpPr>
          <p:nvPr/>
        </p:nvSpPr>
        <p:spPr bwMode="auto">
          <a:xfrm>
            <a:off x="3159125" y="2436813"/>
            <a:ext cx="30162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4" name="Rectangle 103"/>
          <p:cNvSpPr>
            <a:spLocks noChangeArrowheads="1"/>
          </p:cNvSpPr>
          <p:nvPr/>
        </p:nvSpPr>
        <p:spPr bwMode="auto">
          <a:xfrm>
            <a:off x="3489325" y="2436813"/>
            <a:ext cx="300038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5" name="Rectangle 104"/>
          <p:cNvSpPr>
            <a:spLocks noChangeArrowheads="1"/>
          </p:cNvSpPr>
          <p:nvPr/>
        </p:nvSpPr>
        <p:spPr bwMode="auto">
          <a:xfrm>
            <a:off x="1304925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6" name="Rectangle 105"/>
          <p:cNvSpPr>
            <a:spLocks noChangeArrowheads="1"/>
          </p:cNvSpPr>
          <p:nvPr/>
        </p:nvSpPr>
        <p:spPr bwMode="auto">
          <a:xfrm>
            <a:off x="2527300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7" name="Rectangle 106"/>
          <p:cNvSpPr>
            <a:spLocks noChangeArrowheads="1"/>
          </p:cNvSpPr>
          <p:nvPr/>
        </p:nvSpPr>
        <p:spPr bwMode="auto">
          <a:xfrm>
            <a:off x="2868613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8" name="Rectangle 107"/>
          <p:cNvSpPr>
            <a:spLocks noChangeArrowheads="1"/>
          </p:cNvSpPr>
          <p:nvPr/>
        </p:nvSpPr>
        <p:spPr bwMode="auto">
          <a:xfrm>
            <a:off x="3216275" y="2538413"/>
            <a:ext cx="192088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499" name="Rectangle 108"/>
          <p:cNvSpPr>
            <a:spLocks noChangeArrowheads="1"/>
          </p:cNvSpPr>
          <p:nvPr/>
        </p:nvSpPr>
        <p:spPr bwMode="auto">
          <a:xfrm>
            <a:off x="3541713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0" name="Rectangle 109"/>
          <p:cNvSpPr>
            <a:spLocks noChangeArrowheads="1"/>
          </p:cNvSpPr>
          <p:nvPr/>
        </p:nvSpPr>
        <p:spPr bwMode="auto">
          <a:xfrm>
            <a:off x="2087563" y="2538413"/>
            <a:ext cx="192087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1" name="Rectangle 110"/>
          <p:cNvSpPr>
            <a:spLocks noChangeArrowheads="1"/>
          </p:cNvSpPr>
          <p:nvPr/>
        </p:nvSpPr>
        <p:spPr bwMode="auto">
          <a:xfrm>
            <a:off x="1690688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2" name="Rectangle 111"/>
          <p:cNvSpPr>
            <a:spLocks noChangeArrowheads="1"/>
          </p:cNvSpPr>
          <p:nvPr/>
        </p:nvSpPr>
        <p:spPr bwMode="auto">
          <a:xfrm>
            <a:off x="827088" y="2857500"/>
            <a:ext cx="384175" cy="2349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3" name="Rectangle 112"/>
          <p:cNvSpPr>
            <a:spLocks noChangeArrowheads="1"/>
          </p:cNvSpPr>
          <p:nvPr/>
        </p:nvSpPr>
        <p:spPr bwMode="auto">
          <a:xfrm>
            <a:off x="827088" y="4460875"/>
            <a:ext cx="384175" cy="2349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4" name="Rectangle 113"/>
          <p:cNvSpPr>
            <a:spLocks noChangeArrowheads="1"/>
          </p:cNvSpPr>
          <p:nvPr/>
        </p:nvSpPr>
        <p:spPr bwMode="auto">
          <a:xfrm>
            <a:off x="827088" y="4148138"/>
            <a:ext cx="384175" cy="2381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5" name="Rectangle 114"/>
          <p:cNvSpPr>
            <a:spLocks noChangeArrowheads="1"/>
          </p:cNvSpPr>
          <p:nvPr/>
        </p:nvSpPr>
        <p:spPr bwMode="auto">
          <a:xfrm>
            <a:off x="827088" y="3746500"/>
            <a:ext cx="384175" cy="2381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6" name="Rectangle 115"/>
          <p:cNvSpPr>
            <a:spLocks noChangeArrowheads="1"/>
          </p:cNvSpPr>
          <p:nvPr/>
        </p:nvSpPr>
        <p:spPr bwMode="auto">
          <a:xfrm>
            <a:off x="827088" y="3344863"/>
            <a:ext cx="384175" cy="2365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7" name="Rectangle 116"/>
          <p:cNvSpPr>
            <a:spLocks noChangeArrowheads="1"/>
          </p:cNvSpPr>
          <p:nvPr/>
        </p:nvSpPr>
        <p:spPr bwMode="auto">
          <a:xfrm>
            <a:off x="909638" y="2873375"/>
            <a:ext cx="190500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8" name="Rectangle 117"/>
          <p:cNvSpPr>
            <a:spLocks noChangeArrowheads="1"/>
          </p:cNvSpPr>
          <p:nvPr/>
        </p:nvSpPr>
        <p:spPr bwMode="auto">
          <a:xfrm>
            <a:off x="909638" y="3373438"/>
            <a:ext cx="190500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09" name="Rectangle 118"/>
          <p:cNvSpPr>
            <a:spLocks noChangeArrowheads="1"/>
          </p:cNvSpPr>
          <p:nvPr/>
        </p:nvSpPr>
        <p:spPr bwMode="auto">
          <a:xfrm>
            <a:off x="909638" y="3773488"/>
            <a:ext cx="190500" cy="193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0" name="Rectangle 119"/>
          <p:cNvSpPr>
            <a:spLocks noChangeArrowheads="1"/>
          </p:cNvSpPr>
          <p:nvPr/>
        </p:nvSpPr>
        <p:spPr bwMode="auto">
          <a:xfrm>
            <a:off x="909638" y="4176713"/>
            <a:ext cx="190500" cy="193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1" name="Rectangle 120"/>
          <p:cNvSpPr>
            <a:spLocks noChangeArrowheads="1"/>
          </p:cNvSpPr>
          <p:nvPr/>
        </p:nvSpPr>
        <p:spPr bwMode="auto">
          <a:xfrm>
            <a:off x="909638" y="4486275"/>
            <a:ext cx="190500" cy="193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2" name="Rectangle 121"/>
          <p:cNvSpPr>
            <a:spLocks noChangeArrowheads="1"/>
          </p:cNvSpPr>
          <p:nvPr/>
        </p:nvSpPr>
        <p:spPr bwMode="auto">
          <a:xfrm>
            <a:off x="3817938" y="3005138"/>
            <a:ext cx="379412" cy="2746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3" name="Rectangle 122"/>
          <p:cNvSpPr>
            <a:spLocks noChangeArrowheads="1"/>
          </p:cNvSpPr>
          <p:nvPr/>
        </p:nvSpPr>
        <p:spPr bwMode="auto">
          <a:xfrm>
            <a:off x="3817938" y="3362325"/>
            <a:ext cx="379412" cy="2746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4" name="Rectangle 123"/>
          <p:cNvSpPr>
            <a:spLocks noChangeArrowheads="1"/>
          </p:cNvSpPr>
          <p:nvPr/>
        </p:nvSpPr>
        <p:spPr bwMode="auto">
          <a:xfrm>
            <a:off x="3817938" y="3967163"/>
            <a:ext cx="379412" cy="2746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5" name="Rectangle 124"/>
          <p:cNvSpPr>
            <a:spLocks noChangeArrowheads="1"/>
          </p:cNvSpPr>
          <p:nvPr/>
        </p:nvSpPr>
        <p:spPr bwMode="auto">
          <a:xfrm>
            <a:off x="3817938" y="4348163"/>
            <a:ext cx="379412" cy="2762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6" name="Rectangle 125"/>
          <p:cNvSpPr>
            <a:spLocks noChangeArrowheads="1"/>
          </p:cNvSpPr>
          <p:nvPr/>
        </p:nvSpPr>
        <p:spPr bwMode="auto">
          <a:xfrm>
            <a:off x="3927475" y="4395788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7" name="Rectangle 126"/>
          <p:cNvSpPr>
            <a:spLocks noChangeArrowheads="1"/>
          </p:cNvSpPr>
          <p:nvPr/>
        </p:nvSpPr>
        <p:spPr bwMode="auto">
          <a:xfrm>
            <a:off x="3927475" y="4021138"/>
            <a:ext cx="193675" cy="193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8" name="Rectangle 127"/>
          <p:cNvSpPr>
            <a:spLocks noChangeArrowheads="1"/>
          </p:cNvSpPr>
          <p:nvPr/>
        </p:nvSpPr>
        <p:spPr bwMode="auto">
          <a:xfrm>
            <a:off x="3927475" y="3417888"/>
            <a:ext cx="193675" cy="1905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19" name="Rectangle 128"/>
          <p:cNvSpPr>
            <a:spLocks noChangeArrowheads="1"/>
          </p:cNvSpPr>
          <p:nvPr/>
        </p:nvSpPr>
        <p:spPr bwMode="auto">
          <a:xfrm>
            <a:off x="3927475" y="306546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0" name="Rectangle 129"/>
          <p:cNvSpPr>
            <a:spLocks noChangeArrowheads="1"/>
          </p:cNvSpPr>
          <p:nvPr/>
        </p:nvSpPr>
        <p:spPr bwMode="auto">
          <a:xfrm>
            <a:off x="1320800" y="4735513"/>
            <a:ext cx="328613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1" name="Rectangle 130"/>
          <p:cNvSpPr>
            <a:spLocks noChangeArrowheads="1"/>
          </p:cNvSpPr>
          <p:nvPr/>
        </p:nvSpPr>
        <p:spPr bwMode="auto">
          <a:xfrm>
            <a:off x="1703388" y="4735513"/>
            <a:ext cx="330200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2" name="Rectangle 131"/>
          <p:cNvSpPr>
            <a:spLocks noChangeArrowheads="1"/>
          </p:cNvSpPr>
          <p:nvPr/>
        </p:nvSpPr>
        <p:spPr bwMode="auto">
          <a:xfrm>
            <a:off x="2170113" y="4735513"/>
            <a:ext cx="328612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3" name="Rectangle 132"/>
          <p:cNvSpPr>
            <a:spLocks noChangeArrowheads="1"/>
          </p:cNvSpPr>
          <p:nvPr/>
        </p:nvSpPr>
        <p:spPr bwMode="auto">
          <a:xfrm>
            <a:off x="3460750" y="4735513"/>
            <a:ext cx="328613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4" name="Rectangle 133"/>
          <p:cNvSpPr>
            <a:spLocks noChangeArrowheads="1"/>
          </p:cNvSpPr>
          <p:nvPr/>
        </p:nvSpPr>
        <p:spPr bwMode="auto">
          <a:xfrm>
            <a:off x="3079750" y="4735513"/>
            <a:ext cx="328613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5" name="Rectangle 134"/>
          <p:cNvSpPr>
            <a:spLocks noChangeArrowheads="1"/>
          </p:cNvSpPr>
          <p:nvPr/>
        </p:nvSpPr>
        <p:spPr bwMode="auto">
          <a:xfrm>
            <a:off x="2705100" y="4735513"/>
            <a:ext cx="328613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6" name="Rectangle 135"/>
          <p:cNvSpPr>
            <a:spLocks noChangeArrowheads="1"/>
          </p:cNvSpPr>
          <p:nvPr/>
        </p:nvSpPr>
        <p:spPr bwMode="auto">
          <a:xfrm>
            <a:off x="1387475" y="4845050"/>
            <a:ext cx="193675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7" name="Rectangle 136"/>
          <p:cNvSpPr>
            <a:spLocks noChangeArrowheads="1"/>
          </p:cNvSpPr>
          <p:nvPr/>
        </p:nvSpPr>
        <p:spPr bwMode="auto">
          <a:xfrm>
            <a:off x="1773238" y="4845050"/>
            <a:ext cx="190500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8" name="Rectangle 137"/>
          <p:cNvSpPr>
            <a:spLocks noChangeArrowheads="1"/>
          </p:cNvSpPr>
          <p:nvPr/>
        </p:nvSpPr>
        <p:spPr bwMode="auto">
          <a:xfrm>
            <a:off x="2238375" y="4845050"/>
            <a:ext cx="192088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29" name="Rectangle 138"/>
          <p:cNvSpPr>
            <a:spLocks noChangeArrowheads="1"/>
          </p:cNvSpPr>
          <p:nvPr/>
        </p:nvSpPr>
        <p:spPr bwMode="auto">
          <a:xfrm>
            <a:off x="2774950" y="4845050"/>
            <a:ext cx="192088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30" name="Rectangle 139"/>
          <p:cNvSpPr>
            <a:spLocks noChangeArrowheads="1"/>
          </p:cNvSpPr>
          <p:nvPr/>
        </p:nvSpPr>
        <p:spPr bwMode="auto">
          <a:xfrm>
            <a:off x="3144838" y="4845050"/>
            <a:ext cx="190500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31" name="Rectangle 140"/>
          <p:cNvSpPr>
            <a:spLocks noChangeArrowheads="1"/>
          </p:cNvSpPr>
          <p:nvPr/>
        </p:nvSpPr>
        <p:spPr bwMode="auto">
          <a:xfrm>
            <a:off x="3527425" y="4845050"/>
            <a:ext cx="192088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9532" name="Text Box 141"/>
          <p:cNvSpPr txBox="1">
            <a:spLocks noChangeArrowheads="1"/>
          </p:cNvSpPr>
          <p:nvPr/>
        </p:nvSpPr>
        <p:spPr bwMode="auto">
          <a:xfrm>
            <a:off x="836613" y="1522413"/>
            <a:ext cx="4241800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Switchbox  (Two-layer macro cell layout)</a:t>
            </a:r>
          </a:p>
        </p:txBody>
      </p:sp>
      <p:sp>
        <p:nvSpPr>
          <p:cNvPr id="19533" name="Rectangle 28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  <p:sp>
        <p:nvSpPr>
          <p:cNvPr id="19534" name="Rectangle 9"/>
          <p:cNvSpPr txBox="1">
            <a:spLocks noChangeArrowheads="1"/>
          </p:cNvSpPr>
          <p:nvPr/>
        </p:nvSpPr>
        <p:spPr bwMode="auto">
          <a:xfrm>
            <a:off x="611188" y="1882775"/>
            <a:ext cx="4879975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Intersection of horizontal and vertical channels</a:t>
            </a:r>
          </a:p>
        </p:txBody>
      </p:sp>
      <p:sp>
        <p:nvSpPr>
          <p:cNvPr id="149" name="Rectangle 9"/>
          <p:cNvSpPr txBox="1">
            <a:spLocks noChangeArrowheads="1"/>
          </p:cNvSpPr>
          <p:nvPr/>
        </p:nvSpPr>
        <p:spPr bwMode="auto">
          <a:xfrm>
            <a:off x="615950" y="5483225"/>
            <a:ext cx="60547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Horizontal channel is routed after vertical channel is routed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7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07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07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07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07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7015" grpId="0" animBg="1"/>
      <p:bldP spid="149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6789151-55F6-4033-83CF-200E9A1B5A99}" type="slidenum">
              <a:rPr lang="en-US" altLang="de-DE" sz="1000">
                <a:solidFill>
                  <a:srgbClr val="C0C0C0"/>
                </a:solidFill>
              </a:rPr>
              <a:pPr/>
              <a:t>19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0483" name="Rectangle 147"/>
          <p:cNvSpPr>
            <a:spLocks noChangeArrowheads="1"/>
          </p:cNvSpPr>
          <p:nvPr/>
        </p:nvSpPr>
        <p:spPr bwMode="auto">
          <a:xfrm>
            <a:off x="3154363" y="3603625"/>
            <a:ext cx="165100" cy="3302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84" name="Rectangle 148"/>
          <p:cNvSpPr>
            <a:spLocks noChangeArrowheads="1"/>
          </p:cNvSpPr>
          <p:nvPr/>
        </p:nvSpPr>
        <p:spPr bwMode="auto">
          <a:xfrm>
            <a:off x="1538288" y="3055938"/>
            <a:ext cx="273050" cy="2460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85" name="Rectangle 149"/>
          <p:cNvSpPr>
            <a:spLocks noChangeArrowheads="1"/>
          </p:cNvSpPr>
          <p:nvPr/>
        </p:nvSpPr>
        <p:spPr bwMode="auto">
          <a:xfrm>
            <a:off x="1811338" y="3055938"/>
            <a:ext cx="109537" cy="2460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86" name="Rectangle 150"/>
          <p:cNvSpPr>
            <a:spLocks noChangeArrowheads="1"/>
          </p:cNvSpPr>
          <p:nvPr/>
        </p:nvSpPr>
        <p:spPr bwMode="auto">
          <a:xfrm>
            <a:off x="1865313" y="3055938"/>
            <a:ext cx="301625" cy="2460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87" name="Rectangle 151"/>
          <p:cNvSpPr>
            <a:spLocks noChangeArrowheads="1"/>
          </p:cNvSpPr>
          <p:nvPr/>
        </p:nvSpPr>
        <p:spPr bwMode="auto">
          <a:xfrm>
            <a:off x="2470150" y="3055938"/>
            <a:ext cx="549275" cy="2460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88" name="Rectangle 152"/>
          <p:cNvSpPr>
            <a:spLocks noChangeArrowheads="1"/>
          </p:cNvSpPr>
          <p:nvPr/>
        </p:nvSpPr>
        <p:spPr bwMode="auto">
          <a:xfrm>
            <a:off x="3019425" y="3055938"/>
            <a:ext cx="219075" cy="2460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89" name="Rectangle 153"/>
          <p:cNvSpPr>
            <a:spLocks noChangeArrowheads="1"/>
          </p:cNvSpPr>
          <p:nvPr/>
        </p:nvSpPr>
        <p:spPr bwMode="auto">
          <a:xfrm>
            <a:off x="3375025" y="3055938"/>
            <a:ext cx="192088" cy="2460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0" name="Rectangle 154"/>
          <p:cNvSpPr>
            <a:spLocks noChangeArrowheads="1"/>
          </p:cNvSpPr>
          <p:nvPr/>
        </p:nvSpPr>
        <p:spPr bwMode="auto">
          <a:xfrm>
            <a:off x="2797175" y="3602038"/>
            <a:ext cx="442913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1" name="Rectangle 155"/>
          <p:cNvSpPr>
            <a:spLocks noChangeArrowheads="1"/>
          </p:cNvSpPr>
          <p:nvPr/>
        </p:nvSpPr>
        <p:spPr bwMode="auto">
          <a:xfrm>
            <a:off x="3375025" y="3602038"/>
            <a:ext cx="192088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2" name="Rectangle 156"/>
          <p:cNvSpPr>
            <a:spLocks noChangeArrowheads="1"/>
          </p:cNvSpPr>
          <p:nvPr/>
        </p:nvSpPr>
        <p:spPr bwMode="auto">
          <a:xfrm>
            <a:off x="2441575" y="3602038"/>
            <a:ext cx="493713" cy="3857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3" name="Rectangle 157"/>
          <p:cNvSpPr>
            <a:spLocks noChangeArrowheads="1"/>
          </p:cNvSpPr>
          <p:nvPr/>
        </p:nvSpPr>
        <p:spPr bwMode="auto">
          <a:xfrm>
            <a:off x="1809750" y="3602038"/>
            <a:ext cx="303213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4" name="Rectangle 158"/>
          <p:cNvSpPr>
            <a:spLocks noChangeArrowheads="1"/>
          </p:cNvSpPr>
          <p:nvPr/>
        </p:nvSpPr>
        <p:spPr bwMode="auto">
          <a:xfrm>
            <a:off x="1538288" y="3602038"/>
            <a:ext cx="273050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5" name="Rectangle 159"/>
          <p:cNvSpPr>
            <a:spLocks noChangeArrowheads="1"/>
          </p:cNvSpPr>
          <p:nvPr/>
        </p:nvSpPr>
        <p:spPr bwMode="auto">
          <a:xfrm>
            <a:off x="3373438" y="4043363"/>
            <a:ext cx="192087" cy="409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6" name="Rectangle 160"/>
          <p:cNvSpPr>
            <a:spLocks noChangeArrowheads="1"/>
          </p:cNvSpPr>
          <p:nvPr/>
        </p:nvSpPr>
        <p:spPr bwMode="auto">
          <a:xfrm>
            <a:off x="1538288" y="4205288"/>
            <a:ext cx="327025" cy="3873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7" name="Rectangle 161"/>
          <p:cNvSpPr>
            <a:spLocks noChangeArrowheads="1"/>
          </p:cNvSpPr>
          <p:nvPr/>
        </p:nvSpPr>
        <p:spPr bwMode="auto">
          <a:xfrm>
            <a:off x="2220913" y="4205288"/>
            <a:ext cx="385762" cy="3873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8" name="Rectangle 162"/>
          <p:cNvSpPr>
            <a:spLocks noChangeArrowheads="1"/>
          </p:cNvSpPr>
          <p:nvPr/>
        </p:nvSpPr>
        <p:spPr bwMode="auto">
          <a:xfrm>
            <a:off x="2606675" y="4205288"/>
            <a:ext cx="328613" cy="3873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499" name="Rectangle 163"/>
          <p:cNvSpPr>
            <a:spLocks noChangeArrowheads="1"/>
          </p:cNvSpPr>
          <p:nvPr/>
        </p:nvSpPr>
        <p:spPr bwMode="auto">
          <a:xfrm>
            <a:off x="3044825" y="4205288"/>
            <a:ext cx="328613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00" name="Rectangle 164"/>
          <p:cNvSpPr>
            <a:spLocks noChangeArrowheads="1"/>
          </p:cNvSpPr>
          <p:nvPr/>
        </p:nvSpPr>
        <p:spPr bwMode="auto">
          <a:xfrm>
            <a:off x="3182938" y="3054350"/>
            <a:ext cx="192087" cy="2476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13254" name="Line 166"/>
          <p:cNvSpPr>
            <a:spLocks noChangeShapeType="1"/>
          </p:cNvSpPr>
          <p:nvPr/>
        </p:nvSpPr>
        <p:spPr bwMode="auto">
          <a:xfrm>
            <a:off x="2166938" y="3722688"/>
            <a:ext cx="3622675" cy="439737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502" name="Rectangle 169"/>
          <p:cNvSpPr>
            <a:spLocks noChangeArrowheads="1"/>
          </p:cNvSpPr>
          <p:nvPr/>
        </p:nvSpPr>
        <p:spPr bwMode="auto">
          <a:xfrm>
            <a:off x="1211263" y="2813050"/>
            <a:ext cx="2606675" cy="1922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03" name="Rectangle 170"/>
          <p:cNvSpPr>
            <a:spLocks noChangeArrowheads="1"/>
          </p:cNvSpPr>
          <p:nvPr/>
        </p:nvSpPr>
        <p:spPr bwMode="auto">
          <a:xfrm>
            <a:off x="827088" y="2436813"/>
            <a:ext cx="3370262" cy="26844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04" name="Rectangle 171"/>
          <p:cNvSpPr>
            <a:spLocks noChangeArrowheads="1"/>
          </p:cNvSpPr>
          <p:nvPr/>
        </p:nvSpPr>
        <p:spPr bwMode="auto">
          <a:xfrm>
            <a:off x="827088" y="2436813"/>
            <a:ext cx="3841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05" name="Rectangle 172"/>
          <p:cNvSpPr>
            <a:spLocks noChangeArrowheads="1"/>
          </p:cNvSpPr>
          <p:nvPr/>
        </p:nvSpPr>
        <p:spPr bwMode="auto">
          <a:xfrm>
            <a:off x="3817938" y="2436813"/>
            <a:ext cx="3794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06" name="Rectangle 173"/>
          <p:cNvSpPr>
            <a:spLocks noChangeArrowheads="1"/>
          </p:cNvSpPr>
          <p:nvPr/>
        </p:nvSpPr>
        <p:spPr bwMode="auto">
          <a:xfrm>
            <a:off x="3817938" y="4735513"/>
            <a:ext cx="379412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07" name="Rectangle 174"/>
          <p:cNvSpPr>
            <a:spLocks noChangeArrowheads="1"/>
          </p:cNvSpPr>
          <p:nvPr/>
        </p:nvSpPr>
        <p:spPr bwMode="auto">
          <a:xfrm>
            <a:off x="827088" y="4735513"/>
            <a:ext cx="384175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08" name="Rectangle 175"/>
          <p:cNvSpPr>
            <a:spLocks noChangeArrowheads="1"/>
          </p:cNvSpPr>
          <p:nvPr/>
        </p:nvSpPr>
        <p:spPr bwMode="auto">
          <a:xfrm>
            <a:off x="1238250" y="2436813"/>
            <a:ext cx="330200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09" name="Rectangle 176"/>
          <p:cNvSpPr>
            <a:spLocks noChangeArrowheads="1"/>
          </p:cNvSpPr>
          <p:nvPr/>
        </p:nvSpPr>
        <p:spPr bwMode="auto">
          <a:xfrm>
            <a:off x="1620838" y="2436813"/>
            <a:ext cx="330200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0" name="Rectangle 177"/>
          <p:cNvSpPr>
            <a:spLocks noChangeArrowheads="1"/>
          </p:cNvSpPr>
          <p:nvPr/>
        </p:nvSpPr>
        <p:spPr bwMode="auto">
          <a:xfrm>
            <a:off x="2005013" y="2436813"/>
            <a:ext cx="3286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1" name="Rectangle 178"/>
          <p:cNvSpPr>
            <a:spLocks noChangeArrowheads="1"/>
          </p:cNvSpPr>
          <p:nvPr/>
        </p:nvSpPr>
        <p:spPr bwMode="auto">
          <a:xfrm>
            <a:off x="2471738" y="2436813"/>
            <a:ext cx="30162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2" name="Rectangle 179"/>
          <p:cNvSpPr>
            <a:spLocks noChangeArrowheads="1"/>
          </p:cNvSpPr>
          <p:nvPr/>
        </p:nvSpPr>
        <p:spPr bwMode="auto">
          <a:xfrm>
            <a:off x="2814638" y="2436813"/>
            <a:ext cx="30162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3" name="Rectangle 180"/>
          <p:cNvSpPr>
            <a:spLocks noChangeArrowheads="1"/>
          </p:cNvSpPr>
          <p:nvPr/>
        </p:nvSpPr>
        <p:spPr bwMode="auto">
          <a:xfrm>
            <a:off x="3159125" y="2436813"/>
            <a:ext cx="30162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4" name="Rectangle 181"/>
          <p:cNvSpPr>
            <a:spLocks noChangeArrowheads="1"/>
          </p:cNvSpPr>
          <p:nvPr/>
        </p:nvSpPr>
        <p:spPr bwMode="auto">
          <a:xfrm>
            <a:off x="3489325" y="2436813"/>
            <a:ext cx="300038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5" name="Rectangle 182"/>
          <p:cNvSpPr>
            <a:spLocks noChangeArrowheads="1"/>
          </p:cNvSpPr>
          <p:nvPr/>
        </p:nvSpPr>
        <p:spPr bwMode="auto">
          <a:xfrm>
            <a:off x="1304925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6" name="Rectangle 183"/>
          <p:cNvSpPr>
            <a:spLocks noChangeArrowheads="1"/>
          </p:cNvSpPr>
          <p:nvPr/>
        </p:nvSpPr>
        <p:spPr bwMode="auto">
          <a:xfrm>
            <a:off x="2527300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7" name="Rectangle 184"/>
          <p:cNvSpPr>
            <a:spLocks noChangeArrowheads="1"/>
          </p:cNvSpPr>
          <p:nvPr/>
        </p:nvSpPr>
        <p:spPr bwMode="auto">
          <a:xfrm>
            <a:off x="2868613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8" name="Rectangle 185"/>
          <p:cNvSpPr>
            <a:spLocks noChangeArrowheads="1"/>
          </p:cNvSpPr>
          <p:nvPr/>
        </p:nvSpPr>
        <p:spPr bwMode="auto">
          <a:xfrm>
            <a:off x="3216275" y="2538413"/>
            <a:ext cx="192088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19" name="Rectangle 186"/>
          <p:cNvSpPr>
            <a:spLocks noChangeArrowheads="1"/>
          </p:cNvSpPr>
          <p:nvPr/>
        </p:nvSpPr>
        <p:spPr bwMode="auto">
          <a:xfrm>
            <a:off x="3541713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0" name="Rectangle 187"/>
          <p:cNvSpPr>
            <a:spLocks noChangeArrowheads="1"/>
          </p:cNvSpPr>
          <p:nvPr/>
        </p:nvSpPr>
        <p:spPr bwMode="auto">
          <a:xfrm>
            <a:off x="2087563" y="2538413"/>
            <a:ext cx="192087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1" name="Rectangle 188"/>
          <p:cNvSpPr>
            <a:spLocks noChangeArrowheads="1"/>
          </p:cNvSpPr>
          <p:nvPr/>
        </p:nvSpPr>
        <p:spPr bwMode="auto">
          <a:xfrm>
            <a:off x="1690688" y="253841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2" name="Rectangle 189"/>
          <p:cNvSpPr>
            <a:spLocks noChangeArrowheads="1"/>
          </p:cNvSpPr>
          <p:nvPr/>
        </p:nvSpPr>
        <p:spPr bwMode="auto">
          <a:xfrm>
            <a:off x="827088" y="2857500"/>
            <a:ext cx="384175" cy="2349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3" name="Rectangle 190"/>
          <p:cNvSpPr>
            <a:spLocks noChangeArrowheads="1"/>
          </p:cNvSpPr>
          <p:nvPr/>
        </p:nvSpPr>
        <p:spPr bwMode="auto">
          <a:xfrm>
            <a:off x="827088" y="4460875"/>
            <a:ext cx="384175" cy="2349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4" name="Rectangle 191"/>
          <p:cNvSpPr>
            <a:spLocks noChangeArrowheads="1"/>
          </p:cNvSpPr>
          <p:nvPr/>
        </p:nvSpPr>
        <p:spPr bwMode="auto">
          <a:xfrm>
            <a:off x="827088" y="4148138"/>
            <a:ext cx="384175" cy="2381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5" name="Rectangle 192"/>
          <p:cNvSpPr>
            <a:spLocks noChangeArrowheads="1"/>
          </p:cNvSpPr>
          <p:nvPr/>
        </p:nvSpPr>
        <p:spPr bwMode="auto">
          <a:xfrm>
            <a:off x="827088" y="3746500"/>
            <a:ext cx="384175" cy="2381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6" name="Rectangle 193"/>
          <p:cNvSpPr>
            <a:spLocks noChangeArrowheads="1"/>
          </p:cNvSpPr>
          <p:nvPr/>
        </p:nvSpPr>
        <p:spPr bwMode="auto">
          <a:xfrm>
            <a:off x="827088" y="3344863"/>
            <a:ext cx="384175" cy="2365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7" name="Rectangle 194"/>
          <p:cNvSpPr>
            <a:spLocks noChangeArrowheads="1"/>
          </p:cNvSpPr>
          <p:nvPr/>
        </p:nvSpPr>
        <p:spPr bwMode="auto">
          <a:xfrm>
            <a:off x="909638" y="2873375"/>
            <a:ext cx="190500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8" name="Rectangle 195"/>
          <p:cNvSpPr>
            <a:spLocks noChangeArrowheads="1"/>
          </p:cNvSpPr>
          <p:nvPr/>
        </p:nvSpPr>
        <p:spPr bwMode="auto">
          <a:xfrm>
            <a:off x="909638" y="3373438"/>
            <a:ext cx="190500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29" name="Rectangle 196"/>
          <p:cNvSpPr>
            <a:spLocks noChangeArrowheads="1"/>
          </p:cNvSpPr>
          <p:nvPr/>
        </p:nvSpPr>
        <p:spPr bwMode="auto">
          <a:xfrm>
            <a:off x="909638" y="3773488"/>
            <a:ext cx="190500" cy="193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0" name="Rectangle 197"/>
          <p:cNvSpPr>
            <a:spLocks noChangeArrowheads="1"/>
          </p:cNvSpPr>
          <p:nvPr/>
        </p:nvSpPr>
        <p:spPr bwMode="auto">
          <a:xfrm>
            <a:off x="909638" y="4176713"/>
            <a:ext cx="190500" cy="193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1" name="Rectangle 198"/>
          <p:cNvSpPr>
            <a:spLocks noChangeArrowheads="1"/>
          </p:cNvSpPr>
          <p:nvPr/>
        </p:nvSpPr>
        <p:spPr bwMode="auto">
          <a:xfrm>
            <a:off x="909638" y="4486275"/>
            <a:ext cx="190500" cy="193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2" name="Rectangle 199"/>
          <p:cNvSpPr>
            <a:spLocks noChangeArrowheads="1"/>
          </p:cNvSpPr>
          <p:nvPr/>
        </p:nvSpPr>
        <p:spPr bwMode="auto">
          <a:xfrm>
            <a:off x="3817938" y="3005138"/>
            <a:ext cx="379412" cy="2746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3" name="Rectangle 200"/>
          <p:cNvSpPr>
            <a:spLocks noChangeArrowheads="1"/>
          </p:cNvSpPr>
          <p:nvPr/>
        </p:nvSpPr>
        <p:spPr bwMode="auto">
          <a:xfrm>
            <a:off x="3817938" y="3362325"/>
            <a:ext cx="379412" cy="2746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4" name="Rectangle 201"/>
          <p:cNvSpPr>
            <a:spLocks noChangeArrowheads="1"/>
          </p:cNvSpPr>
          <p:nvPr/>
        </p:nvSpPr>
        <p:spPr bwMode="auto">
          <a:xfrm>
            <a:off x="3817938" y="3967163"/>
            <a:ext cx="379412" cy="2746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5" name="Rectangle 202"/>
          <p:cNvSpPr>
            <a:spLocks noChangeArrowheads="1"/>
          </p:cNvSpPr>
          <p:nvPr/>
        </p:nvSpPr>
        <p:spPr bwMode="auto">
          <a:xfrm>
            <a:off x="3817938" y="4348163"/>
            <a:ext cx="379412" cy="2762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6" name="Rectangle 203"/>
          <p:cNvSpPr>
            <a:spLocks noChangeArrowheads="1"/>
          </p:cNvSpPr>
          <p:nvPr/>
        </p:nvSpPr>
        <p:spPr bwMode="auto">
          <a:xfrm>
            <a:off x="3927475" y="4395788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7" name="Rectangle 204"/>
          <p:cNvSpPr>
            <a:spLocks noChangeArrowheads="1"/>
          </p:cNvSpPr>
          <p:nvPr/>
        </p:nvSpPr>
        <p:spPr bwMode="auto">
          <a:xfrm>
            <a:off x="3927475" y="4021138"/>
            <a:ext cx="193675" cy="1936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8" name="Rectangle 205"/>
          <p:cNvSpPr>
            <a:spLocks noChangeArrowheads="1"/>
          </p:cNvSpPr>
          <p:nvPr/>
        </p:nvSpPr>
        <p:spPr bwMode="auto">
          <a:xfrm>
            <a:off x="3927475" y="3417888"/>
            <a:ext cx="193675" cy="1905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39" name="Rectangle 206"/>
          <p:cNvSpPr>
            <a:spLocks noChangeArrowheads="1"/>
          </p:cNvSpPr>
          <p:nvPr/>
        </p:nvSpPr>
        <p:spPr bwMode="auto">
          <a:xfrm>
            <a:off x="3927475" y="3065463"/>
            <a:ext cx="193675" cy="192087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0" name="Rectangle 207"/>
          <p:cNvSpPr>
            <a:spLocks noChangeArrowheads="1"/>
          </p:cNvSpPr>
          <p:nvPr/>
        </p:nvSpPr>
        <p:spPr bwMode="auto">
          <a:xfrm>
            <a:off x="1320800" y="4735513"/>
            <a:ext cx="328613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1" name="Rectangle 208"/>
          <p:cNvSpPr>
            <a:spLocks noChangeArrowheads="1"/>
          </p:cNvSpPr>
          <p:nvPr/>
        </p:nvSpPr>
        <p:spPr bwMode="auto">
          <a:xfrm>
            <a:off x="1703388" y="4735513"/>
            <a:ext cx="330200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2" name="Rectangle 209"/>
          <p:cNvSpPr>
            <a:spLocks noChangeArrowheads="1"/>
          </p:cNvSpPr>
          <p:nvPr/>
        </p:nvSpPr>
        <p:spPr bwMode="auto">
          <a:xfrm>
            <a:off x="2170113" y="4735513"/>
            <a:ext cx="328612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3" name="Rectangle 210"/>
          <p:cNvSpPr>
            <a:spLocks noChangeArrowheads="1"/>
          </p:cNvSpPr>
          <p:nvPr/>
        </p:nvSpPr>
        <p:spPr bwMode="auto">
          <a:xfrm>
            <a:off x="3460750" y="4735513"/>
            <a:ext cx="328613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4" name="Rectangle 211"/>
          <p:cNvSpPr>
            <a:spLocks noChangeArrowheads="1"/>
          </p:cNvSpPr>
          <p:nvPr/>
        </p:nvSpPr>
        <p:spPr bwMode="auto">
          <a:xfrm>
            <a:off x="3079750" y="4735513"/>
            <a:ext cx="328613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5" name="Rectangle 212"/>
          <p:cNvSpPr>
            <a:spLocks noChangeArrowheads="1"/>
          </p:cNvSpPr>
          <p:nvPr/>
        </p:nvSpPr>
        <p:spPr bwMode="auto">
          <a:xfrm>
            <a:off x="2705100" y="4735513"/>
            <a:ext cx="328613" cy="3857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6" name="Rectangle 213"/>
          <p:cNvSpPr>
            <a:spLocks noChangeArrowheads="1"/>
          </p:cNvSpPr>
          <p:nvPr/>
        </p:nvSpPr>
        <p:spPr bwMode="auto">
          <a:xfrm>
            <a:off x="1387475" y="4845050"/>
            <a:ext cx="193675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7" name="Rectangle 214"/>
          <p:cNvSpPr>
            <a:spLocks noChangeArrowheads="1"/>
          </p:cNvSpPr>
          <p:nvPr/>
        </p:nvSpPr>
        <p:spPr bwMode="auto">
          <a:xfrm>
            <a:off x="1773238" y="4845050"/>
            <a:ext cx="190500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8" name="Rectangle 215"/>
          <p:cNvSpPr>
            <a:spLocks noChangeArrowheads="1"/>
          </p:cNvSpPr>
          <p:nvPr/>
        </p:nvSpPr>
        <p:spPr bwMode="auto">
          <a:xfrm>
            <a:off x="2238375" y="4845050"/>
            <a:ext cx="192088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49" name="Rectangle 216"/>
          <p:cNvSpPr>
            <a:spLocks noChangeArrowheads="1"/>
          </p:cNvSpPr>
          <p:nvPr/>
        </p:nvSpPr>
        <p:spPr bwMode="auto">
          <a:xfrm>
            <a:off x="2774950" y="4845050"/>
            <a:ext cx="192088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50" name="Rectangle 217"/>
          <p:cNvSpPr>
            <a:spLocks noChangeArrowheads="1"/>
          </p:cNvSpPr>
          <p:nvPr/>
        </p:nvSpPr>
        <p:spPr bwMode="auto">
          <a:xfrm>
            <a:off x="3144838" y="4845050"/>
            <a:ext cx="190500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0551" name="Rectangle 218"/>
          <p:cNvSpPr>
            <a:spLocks noChangeArrowheads="1"/>
          </p:cNvSpPr>
          <p:nvPr/>
        </p:nvSpPr>
        <p:spPr bwMode="auto">
          <a:xfrm>
            <a:off x="3527425" y="4845050"/>
            <a:ext cx="192088" cy="192088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113311" name="Group 223"/>
          <p:cNvGrpSpPr>
            <a:grpSpLocks/>
          </p:cNvGrpSpPr>
          <p:nvPr/>
        </p:nvGrpSpPr>
        <p:grpSpPr bwMode="auto">
          <a:xfrm>
            <a:off x="5224463" y="1751013"/>
            <a:ext cx="3919537" cy="3622675"/>
            <a:chOff x="3291" y="1103"/>
            <a:chExt cx="2469" cy="2282"/>
          </a:xfrm>
        </p:grpSpPr>
        <p:sp>
          <p:nvSpPr>
            <p:cNvPr id="20558" name="Rectangle 3"/>
            <p:cNvSpPr>
              <a:spLocks noChangeArrowheads="1"/>
            </p:cNvSpPr>
            <p:nvPr/>
          </p:nvSpPr>
          <p:spPr bwMode="auto">
            <a:xfrm flipH="1" flipV="1">
              <a:off x="4340" y="1931"/>
              <a:ext cx="363" cy="8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59" name="Rectangle 5"/>
            <p:cNvSpPr>
              <a:spLocks noChangeArrowheads="1"/>
            </p:cNvSpPr>
            <p:nvPr/>
          </p:nvSpPr>
          <p:spPr bwMode="auto">
            <a:xfrm flipH="1" flipV="1">
              <a:off x="4005" y="2346"/>
              <a:ext cx="141" cy="639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0" name="Rectangle 6"/>
            <p:cNvSpPr>
              <a:spLocks noChangeArrowheads="1"/>
            </p:cNvSpPr>
            <p:nvPr/>
          </p:nvSpPr>
          <p:spPr bwMode="auto">
            <a:xfrm flipH="1" flipV="1">
              <a:off x="4005" y="2346"/>
              <a:ext cx="141" cy="639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1" name="Rectangle 7"/>
            <p:cNvSpPr>
              <a:spLocks noChangeArrowheads="1"/>
            </p:cNvSpPr>
            <p:nvPr/>
          </p:nvSpPr>
          <p:spPr bwMode="auto">
            <a:xfrm flipH="1" flipV="1">
              <a:off x="4200" y="2106"/>
              <a:ext cx="140" cy="879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2" name="Rectangle 8"/>
            <p:cNvSpPr>
              <a:spLocks noChangeArrowheads="1"/>
            </p:cNvSpPr>
            <p:nvPr/>
          </p:nvSpPr>
          <p:spPr bwMode="auto">
            <a:xfrm flipH="1" flipV="1">
              <a:off x="4200" y="2106"/>
              <a:ext cx="140" cy="879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3" name="Rectangle 9"/>
            <p:cNvSpPr>
              <a:spLocks noChangeArrowheads="1"/>
            </p:cNvSpPr>
            <p:nvPr/>
          </p:nvSpPr>
          <p:spPr bwMode="auto">
            <a:xfrm flipH="1" flipV="1">
              <a:off x="4200" y="1473"/>
              <a:ext cx="140" cy="566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4" name="Rectangle 10"/>
            <p:cNvSpPr>
              <a:spLocks noChangeArrowheads="1"/>
            </p:cNvSpPr>
            <p:nvPr/>
          </p:nvSpPr>
          <p:spPr bwMode="auto">
            <a:xfrm flipH="1" flipV="1">
              <a:off x="4200" y="1473"/>
              <a:ext cx="140" cy="566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5" name="Rectangle 11"/>
            <p:cNvSpPr>
              <a:spLocks noChangeArrowheads="1"/>
            </p:cNvSpPr>
            <p:nvPr/>
          </p:nvSpPr>
          <p:spPr bwMode="auto">
            <a:xfrm flipH="1" flipV="1">
              <a:off x="3992" y="1473"/>
              <a:ext cx="141" cy="774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6" name="Rectangle 12"/>
            <p:cNvSpPr>
              <a:spLocks noChangeArrowheads="1"/>
            </p:cNvSpPr>
            <p:nvPr/>
          </p:nvSpPr>
          <p:spPr bwMode="auto">
            <a:xfrm flipH="1" flipV="1">
              <a:off x="3992" y="1473"/>
              <a:ext cx="141" cy="774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7" name="Rectangle 13"/>
            <p:cNvSpPr>
              <a:spLocks noChangeArrowheads="1"/>
            </p:cNvSpPr>
            <p:nvPr/>
          </p:nvSpPr>
          <p:spPr bwMode="auto">
            <a:xfrm flipH="1" flipV="1">
              <a:off x="3780" y="1898"/>
              <a:ext cx="142" cy="1087"/>
            </a:xfrm>
            <a:prstGeom prst="rect">
              <a:avLst/>
            </a:prstGeom>
            <a:solidFill>
              <a:srgbClr val="808080"/>
            </a:solidFill>
            <a:ln w="0">
              <a:solidFill>
                <a:srgbClr val="80808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8" name="Rectangle 14"/>
            <p:cNvSpPr>
              <a:spLocks noChangeArrowheads="1"/>
            </p:cNvSpPr>
            <p:nvPr/>
          </p:nvSpPr>
          <p:spPr bwMode="auto">
            <a:xfrm flipH="1" flipV="1">
              <a:off x="3780" y="1898"/>
              <a:ext cx="142" cy="1087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69" name="Rectangle 15"/>
            <p:cNvSpPr>
              <a:spLocks noChangeArrowheads="1"/>
            </p:cNvSpPr>
            <p:nvPr/>
          </p:nvSpPr>
          <p:spPr bwMode="auto">
            <a:xfrm flipH="1" flipV="1">
              <a:off x="4005" y="2314"/>
              <a:ext cx="141" cy="14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0" name="Rectangle 16"/>
            <p:cNvSpPr>
              <a:spLocks noChangeArrowheads="1"/>
            </p:cNvSpPr>
            <p:nvPr/>
          </p:nvSpPr>
          <p:spPr bwMode="auto">
            <a:xfrm flipH="1" flipV="1">
              <a:off x="4005" y="2314"/>
              <a:ext cx="141" cy="14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1" name="Rectangle 17"/>
            <p:cNvSpPr>
              <a:spLocks noChangeArrowheads="1"/>
            </p:cNvSpPr>
            <p:nvPr/>
          </p:nvSpPr>
          <p:spPr bwMode="auto">
            <a:xfrm flipH="1" flipV="1">
              <a:off x="4200" y="2106"/>
              <a:ext cx="140" cy="141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2" name="Rectangle 18"/>
            <p:cNvSpPr>
              <a:spLocks noChangeArrowheads="1"/>
            </p:cNvSpPr>
            <p:nvPr/>
          </p:nvSpPr>
          <p:spPr bwMode="auto">
            <a:xfrm flipH="1" flipV="1">
              <a:off x="4200" y="2106"/>
              <a:ext cx="140" cy="14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3" name="Rectangle 19"/>
            <p:cNvSpPr>
              <a:spLocks noChangeArrowheads="1"/>
            </p:cNvSpPr>
            <p:nvPr/>
          </p:nvSpPr>
          <p:spPr bwMode="auto">
            <a:xfrm flipH="1" flipV="1">
              <a:off x="3992" y="2106"/>
              <a:ext cx="141" cy="141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4" name="Rectangle 20"/>
            <p:cNvSpPr>
              <a:spLocks noChangeArrowheads="1"/>
            </p:cNvSpPr>
            <p:nvPr/>
          </p:nvSpPr>
          <p:spPr bwMode="auto">
            <a:xfrm flipH="1" flipV="1">
              <a:off x="3992" y="2106"/>
              <a:ext cx="141" cy="14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5" name="Rectangle 21"/>
            <p:cNvSpPr>
              <a:spLocks noChangeArrowheads="1"/>
            </p:cNvSpPr>
            <p:nvPr/>
          </p:nvSpPr>
          <p:spPr bwMode="auto">
            <a:xfrm flipH="1" flipV="1">
              <a:off x="4200" y="1898"/>
              <a:ext cx="140" cy="141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6" name="Rectangle 22"/>
            <p:cNvSpPr>
              <a:spLocks noChangeArrowheads="1"/>
            </p:cNvSpPr>
            <p:nvPr/>
          </p:nvSpPr>
          <p:spPr bwMode="auto">
            <a:xfrm flipH="1" flipV="1">
              <a:off x="4200" y="1898"/>
              <a:ext cx="140" cy="14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7" name="Rectangle 23"/>
            <p:cNvSpPr>
              <a:spLocks noChangeArrowheads="1"/>
            </p:cNvSpPr>
            <p:nvPr/>
          </p:nvSpPr>
          <p:spPr bwMode="auto">
            <a:xfrm flipH="1" flipV="1">
              <a:off x="3780" y="1898"/>
              <a:ext cx="142" cy="141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8" name="Rectangle 24"/>
            <p:cNvSpPr>
              <a:spLocks noChangeArrowheads="1"/>
            </p:cNvSpPr>
            <p:nvPr/>
          </p:nvSpPr>
          <p:spPr bwMode="auto">
            <a:xfrm flipH="1" flipV="1">
              <a:off x="3780" y="1898"/>
              <a:ext cx="142" cy="14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79" name="Rectangle 25"/>
            <p:cNvSpPr>
              <a:spLocks noChangeArrowheads="1"/>
            </p:cNvSpPr>
            <p:nvPr/>
          </p:nvSpPr>
          <p:spPr bwMode="auto">
            <a:xfrm flipH="1" flipV="1">
              <a:off x="4133" y="2143"/>
              <a:ext cx="67" cy="7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0" name="Rectangle 26"/>
            <p:cNvSpPr>
              <a:spLocks noChangeArrowheads="1"/>
            </p:cNvSpPr>
            <p:nvPr/>
          </p:nvSpPr>
          <p:spPr bwMode="auto">
            <a:xfrm flipH="1" flipV="1">
              <a:off x="4133" y="2143"/>
              <a:ext cx="67" cy="7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1" name="Rectangle 27"/>
            <p:cNvSpPr>
              <a:spLocks noChangeArrowheads="1"/>
            </p:cNvSpPr>
            <p:nvPr/>
          </p:nvSpPr>
          <p:spPr bwMode="auto">
            <a:xfrm flipH="1" flipV="1">
              <a:off x="3291" y="2346"/>
              <a:ext cx="699" cy="68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2" name="Rectangle 28"/>
            <p:cNvSpPr>
              <a:spLocks noChangeArrowheads="1"/>
            </p:cNvSpPr>
            <p:nvPr/>
          </p:nvSpPr>
          <p:spPr bwMode="auto">
            <a:xfrm flipH="1" flipV="1">
              <a:off x="4333" y="2145"/>
              <a:ext cx="404" cy="68"/>
            </a:xfrm>
            <a:prstGeom prst="rect">
              <a:avLst/>
            </a:prstGeom>
            <a:solidFill>
              <a:srgbClr val="EAEAEA"/>
            </a:solidFill>
            <a:ln w="317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3" name="Rectangle 29"/>
            <p:cNvSpPr>
              <a:spLocks noChangeArrowheads="1"/>
            </p:cNvSpPr>
            <p:nvPr/>
          </p:nvSpPr>
          <p:spPr bwMode="auto">
            <a:xfrm flipH="1" flipV="1">
              <a:off x="3291" y="2143"/>
              <a:ext cx="701" cy="70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4" name="Rectangle 30"/>
            <p:cNvSpPr>
              <a:spLocks noChangeArrowheads="1"/>
            </p:cNvSpPr>
            <p:nvPr/>
          </p:nvSpPr>
          <p:spPr bwMode="auto">
            <a:xfrm flipH="1" flipV="1">
              <a:off x="3291" y="2143"/>
              <a:ext cx="701" cy="7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5" name="Rectangle 31"/>
            <p:cNvSpPr>
              <a:spLocks noChangeArrowheads="1"/>
            </p:cNvSpPr>
            <p:nvPr/>
          </p:nvSpPr>
          <p:spPr bwMode="auto">
            <a:xfrm flipH="1" flipV="1">
              <a:off x="3922" y="1931"/>
              <a:ext cx="278" cy="71"/>
            </a:xfrm>
            <a:prstGeom prst="rect">
              <a:avLst/>
            </a:prstGeom>
            <a:solidFill>
              <a:srgbClr val="DFDFDF"/>
            </a:solidFill>
            <a:ln w="0">
              <a:solidFill>
                <a:srgbClr val="DFDFD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6" name="Rectangle 32"/>
            <p:cNvSpPr>
              <a:spLocks noChangeArrowheads="1"/>
            </p:cNvSpPr>
            <p:nvPr/>
          </p:nvSpPr>
          <p:spPr bwMode="auto">
            <a:xfrm flipH="1" flipV="1">
              <a:off x="3922" y="1931"/>
              <a:ext cx="278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7" name="Rectangle 33"/>
            <p:cNvSpPr>
              <a:spLocks noChangeArrowheads="1"/>
            </p:cNvSpPr>
            <p:nvPr/>
          </p:nvSpPr>
          <p:spPr bwMode="auto">
            <a:xfrm flipH="1" flipV="1">
              <a:off x="4340" y="1931"/>
              <a:ext cx="363" cy="8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8" name="Rectangle 34"/>
            <p:cNvSpPr>
              <a:spLocks noChangeArrowheads="1"/>
            </p:cNvSpPr>
            <p:nvPr/>
          </p:nvSpPr>
          <p:spPr bwMode="auto">
            <a:xfrm flipH="1" flipV="1">
              <a:off x="4042" y="2346"/>
              <a:ext cx="71" cy="7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89" name="Rectangle 35"/>
            <p:cNvSpPr>
              <a:spLocks noChangeArrowheads="1"/>
            </p:cNvSpPr>
            <p:nvPr/>
          </p:nvSpPr>
          <p:spPr bwMode="auto">
            <a:xfrm flipH="1" flipV="1">
              <a:off x="4042" y="2346"/>
              <a:ext cx="71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0" name="Rectangle 36"/>
            <p:cNvSpPr>
              <a:spLocks noChangeArrowheads="1"/>
            </p:cNvSpPr>
            <p:nvPr/>
          </p:nvSpPr>
          <p:spPr bwMode="auto">
            <a:xfrm flipH="1" flipV="1">
              <a:off x="4237" y="2143"/>
              <a:ext cx="71" cy="7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1" name="Rectangle 37"/>
            <p:cNvSpPr>
              <a:spLocks noChangeArrowheads="1"/>
            </p:cNvSpPr>
            <p:nvPr/>
          </p:nvSpPr>
          <p:spPr bwMode="auto">
            <a:xfrm flipH="1" flipV="1">
              <a:off x="4237" y="2143"/>
              <a:ext cx="71" cy="7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2" name="Rectangle 38"/>
            <p:cNvSpPr>
              <a:spLocks noChangeArrowheads="1"/>
            </p:cNvSpPr>
            <p:nvPr/>
          </p:nvSpPr>
          <p:spPr bwMode="auto">
            <a:xfrm flipH="1" flipV="1">
              <a:off x="4026" y="2143"/>
              <a:ext cx="70" cy="70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3" name="Rectangle 39"/>
            <p:cNvSpPr>
              <a:spLocks noChangeArrowheads="1"/>
            </p:cNvSpPr>
            <p:nvPr/>
          </p:nvSpPr>
          <p:spPr bwMode="auto">
            <a:xfrm flipH="1" flipV="1">
              <a:off x="4026" y="2143"/>
              <a:ext cx="70" cy="70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4" name="Rectangle 40"/>
            <p:cNvSpPr>
              <a:spLocks noChangeArrowheads="1"/>
            </p:cNvSpPr>
            <p:nvPr/>
          </p:nvSpPr>
          <p:spPr bwMode="auto">
            <a:xfrm flipH="1" flipV="1">
              <a:off x="4237" y="1931"/>
              <a:ext cx="71" cy="7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5" name="Rectangle 41"/>
            <p:cNvSpPr>
              <a:spLocks noChangeArrowheads="1"/>
            </p:cNvSpPr>
            <p:nvPr/>
          </p:nvSpPr>
          <p:spPr bwMode="auto">
            <a:xfrm flipH="1" flipV="1">
              <a:off x="4237" y="1931"/>
              <a:ext cx="71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6" name="Rectangle 42"/>
            <p:cNvSpPr>
              <a:spLocks noChangeArrowheads="1"/>
            </p:cNvSpPr>
            <p:nvPr/>
          </p:nvSpPr>
          <p:spPr bwMode="auto">
            <a:xfrm flipH="1" flipV="1">
              <a:off x="3817" y="1931"/>
              <a:ext cx="68" cy="71"/>
            </a:xfrm>
            <a:prstGeom prst="rect">
              <a:avLst/>
            </a:prstGeom>
            <a:solidFill>
              <a:srgbClr val="000000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7" name="Rectangle 43"/>
            <p:cNvSpPr>
              <a:spLocks noChangeArrowheads="1"/>
            </p:cNvSpPr>
            <p:nvPr/>
          </p:nvSpPr>
          <p:spPr bwMode="auto">
            <a:xfrm flipH="1" flipV="1">
              <a:off x="3817" y="1931"/>
              <a:ext cx="68" cy="71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8" name="Rectangle 44"/>
            <p:cNvSpPr>
              <a:spLocks noChangeArrowheads="1"/>
            </p:cNvSpPr>
            <p:nvPr/>
          </p:nvSpPr>
          <p:spPr bwMode="auto">
            <a:xfrm flipH="1" flipV="1">
              <a:off x="3291" y="2346"/>
              <a:ext cx="715" cy="68"/>
            </a:xfrm>
            <a:prstGeom prst="rect">
              <a:avLst/>
            </a:prstGeom>
            <a:noFill/>
            <a:ln w="3175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599" name="Text Box 45"/>
            <p:cNvSpPr txBox="1">
              <a:spLocks noChangeArrowheads="1"/>
            </p:cNvSpPr>
            <p:nvPr/>
          </p:nvSpPr>
          <p:spPr bwMode="auto">
            <a:xfrm>
              <a:off x="3982" y="2592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A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20600" name="Text Box 46"/>
            <p:cNvSpPr txBox="1">
              <a:spLocks noChangeArrowheads="1"/>
            </p:cNvSpPr>
            <p:nvPr/>
          </p:nvSpPr>
          <p:spPr bwMode="auto">
            <a:xfrm>
              <a:off x="4179" y="2592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B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20601" name="Text Box 47"/>
            <p:cNvSpPr txBox="1">
              <a:spLocks noChangeArrowheads="1"/>
            </p:cNvSpPr>
            <p:nvPr/>
          </p:nvSpPr>
          <p:spPr bwMode="auto">
            <a:xfrm>
              <a:off x="3751" y="2592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C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20602" name="Rectangle 48"/>
            <p:cNvSpPr>
              <a:spLocks noChangeArrowheads="1"/>
            </p:cNvSpPr>
            <p:nvPr/>
          </p:nvSpPr>
          <p:spPr bwMode="auto">
            <a:xfrm>
              <a:off x="3949" y="2566"/>
              <a:ext cx="33" cy="688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603" name="Rectangle 49"/>
            <p:cNvSpPr>
              <a:spLocks noChangeArrowheads="1"/>
            </p:cNvSpPr>
            <p:nvPr/>
          </p:nvSpPr>
          <p:spPr bwMode="auto">
            <a:xfrm>
              <a:off x="4566" y="2561"/>
              <a:ext cx="32" cy="626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604" name="Freeform 115"/>
            <p:cNvSpPr>
              <a:spLocks/>
            </p:cNvSpPr>
            <p:nvPr/>
          </p:nvSpPr>
          <p:spPr bwMode="auto">
            <a:xfrm>
              <a:off x="3291" y="2784"/>
              <a:ext cx="2010" cy="403"/>
            </a:xfrm>
            <a:custGeom>
              <a:avLst/>
              <a:gdLst>
                <a:gd name="T0" fmla="*/ 13 w 2711"/>
                <a:gd name="T1" fmla="*/ 138 h 259"/>
                <a:gd name="T2" fmla="*/ 97 w 2711"/>
                <a:gd name="T3" fmla="*/ 14 h 259"/>
                <a:gd name="T4" fmla="*/ 301 w 2711"/>
                <a:gd name="T5" fmla="*/ 112 h 259"/>
                <a:gd name="T6" fmla="*/ 395 w 2711"/>
                <a:gd name="T7" fmla="*/ 261 h 259"/>
                <a:gd name="T8" fmla="*/ 515 w 2711"/>
                <a:gd name="T9" fmla="*/ 193 h 259"/>
                <a:gd name="T10" fmla="*/ 621 w 2711"/>
                <a:gd name="T11" fmla="*/ 123 h 259"/>
                <a:gd name="T12" fmla="*/ 709 w 2711"/>
                <a:gd name="T13" fmla="*/ 14 h 259"/>
                <a:gd name="T14" fmla="*/ 847 w 2711"/>
                <a:gd name="T15" fmla="*/ 26 h 259"/>
                <a:gd name="T16" fmla="*/ 887 w 2711"/>
                <a:gd name="T17" fmla="*/ 112 h 259"/>
                <a:gd name="T18" fmla="*/ 994 w 2711"/>
                <a:gd name="T19" fmla="*/ 221 h 259"/>
                <a:gd name="T20" fmla="*/ 1082 w 2711"/>
                <a:gd name="T21" fmla="*/ 179 h 259"/>
                <a:gd name="T22" fmla="*/ 1182 w 2711"/>
                <a:gd name="T23" fmla="*/ 56 h 259"/>
                <a:gd name="T24" fmla="*/ 1232 w 2711"/>
                <a:gd name="T25" fmla="*/ 26 h 259"/>
                <a:gd name="T26" fmla="*/ 1283 w 2711"/>
                <a:gd name="T27" fmla="*/ 0 h 259"/>
                <a:gd name="T28" fmla="*/ 1452 w 2711"/>
                <a:gd name="T29" fmla="*/ 68 h 259"/>
                <a:gd name="T30" fmla="*/ 1470 w 2711"/>
                <a:gd name="T31" fmla="*/ 470 h 259"/>
                <a:gd name="T32" fmla="*/ 1264 w 2711"/>
                <a:gd name="T33" fmla="*/ 537 h 259"/>
                <a:gd name="T34" fmla="*/ 922 w 2711"/>
                <a:gd name="T35" fmla="*/ 552 h 259"/>
                <a:gd name="T36" fmla="*/ 709 w 2711"/>
                <a:gd name="T37" fmla="*/ 470 h 259"/>
                <a:gd name="T38" fmla="*/ 574 w 2711"/>
                <a:gd name="T39" fmla="*/ 400 h 259"/>
                <a:gd name="T40" fmla="*/ 524 w 2711"/>
                <a:gd name="T41" fmla="*/ 373 h 259"/>
                <a:gd name="T42" fmla="*/ 0 w 2711"/>
                <a:gd name="T43" fmla="*/ 291 h 259"/>
                <a:gd name="T44" fmla="*/ 13 w 2711"/>
                <a:gd name="T45" fmla="*/ 138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5" name="Freeform 116"/>
            <p:cNvSpPr>
              <a:spLocks/>
            </p:cNvSpPr>
            <p:nvPr/>
          </p:nvSpPr>
          <p:spPr bwMode="auto">
            <a:xfrm rot="-5639681">
              <a:off x="4087" y="2358"/>
              <a:ext cx="1309" cy="277"/>
            </a:xfrm>
            <a:custGeom>
              <a:avLst/>
              <a:gdLst>
                <a:gd name="T0" fmla="*/ 5 w 2711"/>
                <a:gd name="T1" fmla="*/ 65 h 259"/>
                <a:gd name="T2" fmla="*/ 41 w 2711"/>
                <a:gd name="T3" fmla="*/ 6 h 259"/>
                <a:gd name="T4" fmla="*/ 128 w 2711"/>
                <a:gd name="T5" fmla="*/ 52 h 259"/>
                <a:gd name="T6" fmla="*/ 168 w 2711"/>
                <a:gd name="T7" fmla="*/ 124 h 259"/>
                <a:gd name="T8" fmla="*/ 218 w 2711"/>
                <a:gd name="T9" fmla="*/ 92 h 259"/>
                <a:gd name="T10" fmla="*/ 263 w 2711"/>
                <a:gd name="T11" fmla="*/ 59 h 259"/>
                <a:gd name="T12" fmla="*/ 300 w 2711"/>
                <a:gd name="T13" fmla="*/ 6 h 259"/>
                <a:gd name="T14" fmla="*/ 359 w 2711"/>
                <a:gd name="T15" fmla="*/ 13 h 259"/>
                <a:gd name="T16" fmla="*/ 376 w 2711"/>
                <a:gd name="T17" fmla="*/ 52 h 259"/>
                <a:gd name="T18" fmla="*/ 422 w 2711"/>
                <a:gd name="T19" fmla="*/ 104 h 259"/>
                <a:gd name="T20" fmla="*/ 459 w 2711"/>
                <a:gd name="T21" fmla="*/ 84 h 259"/>
                <a:gd name="T22" fmla="*/ 501 w 2711"/>
                <a:gd name="T23" fmla="*/ 27 h 259"/>
                <a:gd name="T24" fmla="*/ 523 w 2711"/>
                <a:gd name="T25" fmla="*/ 13 h 259"/>
                <a:gd name="T26" fmla="*/ 544 w 2711"/>
                <a:gd name="T27" fmla="*/ 0 h 259"/>
                <a:gd name="T28" fmla="*/ 616 w 2711"/>
                <a:gd name="T29" fmla="*/ 32 h 259"/>
                <a:gd name="T30" fmla="*/ 624 w 2711"/>
                <a:gd name="T31" fmla="*/ 221 h 259"/>
                <a:gd name="T32" fmla="*/ 536 w 2711"/>
                <a:gd name="T33" fmla="*/ 253 h 259"/>
                <a:gd name="T34" fmla="*/ 391 w 2711"/>
                <a:gd name="T35" fmla="*/ 261 h 259"/>
                <a:gd name="T36" fmla="*/ 300 w 2711"/>
                <a:gd name="T37" fmla="*/ 221 h 259"/>
                <a:gd name="T38" fmla="*/ 243 w 2711"/>
                <a:gd name="T39" fmla="*/ 188 h 259"/>
                <a:gd name="T40" fmla="*/ 222 w 2711"/>
                <a:gd name="T41" fmla="*/ 176 h 259"/>
                <a:gd name="T42" fmla="*/ 0 w 2711"/>
                <a:gd name="T43" fmla="*/ 137 h 259"/>
                <a:gd name="T44" fmla="*/ 5 w 2711"/>
                <a:gd name="T45" fmla="*/ 65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6" name="Freeform 117"/>
            <p:cNvSpPr>
              <a:spLocks/>
            </p:cNvSpPr>
            <p:nvPr/>
          </p:nvSpPr>
          <p:spPr bwMode="auto">
            <a:xfrm rot="-9998247">
              <a:off x="3789" y="1401"/>
              <a:ext cx="1971" cy="403"/>
            </a:xfrm>
            <a:custGeom>
              <a:avLst/>
              <a:gdLst>
                <a:gd name="T0" fmla="*/ 12 w 2711"/>
                <a:gd name="T1" fmla="*/ 138 h 259"/>
                <a:gd name="T2" fmla="*/ 94 w 2711"/>
                <a:gd name="T3" fmla="*/ 14 h 259"/>
                <a:gd name="T4" fmla="*/ 289 w 2711"/>
                <a:gd name="T5" fmla="*/ 112 h 259"/>
                <a:gd name="T6" fmla="*/ 380 w 2711"/>
                <a:gd name="T7" fmla="*/ 261 h 259"/>
                <a:gd name="T8" fmla="*/ 495 w 2711"/>
                <a:gd name="T9" fmla="*/ 193 h 259"/>
                <a:gd name="T10" fmla="*/ 597 w 2711"/>
                <a:gd name="T11" fmla="*/ 123 h 259"/>
                <a:gd name="T12" fmla="*/ 681 w 2711"/>
                <a:gd name="T13" fmla="*/ 14 h 259"/>
                <a:gd name="T14" fmla="*/ 814 w 2711"/>
                <a:gd name="T15" fmla="*/ 26 h 259"/>
                <a:gd name="T16" fmla="*/ 853 w 2711"/>
                <a:gd name="T17" fmla="*/ 112 h 259"/>
                <a:gd name="T18" fmla="*/ 955 w 2711"/>
                <a:gd name="T19" fmla="*/ 221 h 259"/>
                <a:gd name="T20" fmla="*/ 1040 w 2711"/>
                <a:gd name="T21" fmla="*/ 179 h 259"/>
                <a:gd name="T22" fmla="*/ 1136 w 2711"/>
                <a:gd name="T23" fmla="*/ 56 h 259"/>
                <a:gd name="T24" fmla="*/ 1185 w 2711"/>
                <a:gd name="T25" fmla="*/ 26 h 259"/>
                <a:gd name="T26" fmla="*/ 1233 w 2711"/>
                <a:gd name="T27" fmla="*/ 0 h 259"/>
                <a:gd name="T28" fmla="*/ 1396 w 2711"/>
                <a:gd name="T29" fmla="*/ 68 h 259"/>
                <a:gd name="T30" fmla="*/ 1414 w 2711"/>
                <a:gd name="T31" fmla="*/ 470 h 259"/>
                <a:gd name="T32" fmla="*/ 1215 w 2711"/>
                <a:gd name="T33" fmla="*/ 537 h 259"/>
                <a:gd name="T34" fmla="*/ 886 w 2711"/>
                <a:gd name="T35" fmla="*/ 552 h 259"/>
                <a:gd name="T36" fmla="*/ 681 w 2711"/>
                <a:gd name="T37" fmla="*/ 470 h 259"/>
                <a:gd name="T38" fmla="*/ 552 w 2711"/>
                <a:gd name="T39" fmla="*/ 400 h 259"/>
                <a:gd name="T40" fmla="*/ 504 w 2711"/>
                <a:gd name="T41" fmla="*/ 373 h 259"/>
                <a:gd name="T42" fmla="*/ 0 w 2711"/>
                <a:gd name="T43" fmla="*/ 291 h 259"/>
                <a:gd name="T44" fmla="*/ 12 w 2711"/>
                <a:gd name="T45" fmla="*/ 138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7" name="Freeform 118"/>
            <p:cNvSpPr>
              <a:spLocks/>
            </p:cNvSpPr>
            <p:nvPr/>
          </p:nvSpPr>
          <p:spPr bwMode="auto">
            <a:xfrm rot="7219006">
              <a:off x="2870" y="1728"/>
              <a:ext cx="1282" cy="404"/>
            </a:xfrm>
            <a:custGeom>
              <a:avLst/>
              <a:gdLst>
                <a:gd name="T0" fmla="*/ 5 w 2711"/>
                <a:gd name="T1" fmla="*/ 139 h 259"/>
                <a:gd name="T2" fmla="*/ 40 w 2711"/>
                <a:gd name="T3" fmla="*/ 14 h 259"/>
                <a:gd name="T4" fmla="*/ 122 w 2711"/>
                <a:gd name="T5" fmla="*/ 112 h 259"/>
                <a:gd name="T6" fmla="*/ 161 w 2711"/>
                <a:gd name="T7" fmla="*/ 262 h 259"/>
                <a:gd name="T8" fmla="*/ 209 w 2711"/>
                <a:gd name="T9" fmla="*/ 195 h 259"/>
                <a:gd name="T10" fmla="*/ 253 w 2711"/>
                <a:gd name="T11" fmla="*/ 125 h 259"/>
                <a:gd name="T12" fmla="*/ 288 w 2711"/>
                <a:gd name="T13" fmla="*/ 14 h 259"/>
                <a:gd name="T14" fmla="*/ 344 w 2711"/>
                <a:gd name="T15" fmla="*/ 27 h 259"/>
                <a:gd name="T16" fmla="*/ 361 w 2711"/>
                <a:gd name="T17" fmla="*/ 112 h 259"/>
                <a:gd name="T18" fmla="*/ 404 w 2711"/>
                <a:gd name="T19" fmla="*/ 221 h 259"/>
                <a:gd name="T20" fmla="*/ 440 w 2711"/>
                <a:gd name="T21" fmla="*/ 179 h 259"/>
                <a:gd name="T22" fmla="*/ 481 w 2711"/>
                <a:gd name="T23" fmla="*/ 56 h 259"/>
                <a:gd name="T24" fmla="*/ 501 w 2711"/>
                <a:gd name="T25" fmla="*/ 27 h 259"/>
                <a:gd name="T26" fmla="*/ 522 w 2711"/>
                <a:gd name="T27" fmla="*/ 0 h 259"/>
                <a:gd name="T28" fmla="*/ 591 w 2711"/>
                <a:gd name="T29" fmla="*/ 69 h 259"/>
                <a:gd name="T30" fmla="*/ 598 w 2711"/>
                <a:gd name="T31" fmla="*/ 473 h 259"/>
                <a:gd name="T32" fmla="*/ 514 w 2711"/>
                <a:gd name="T33" fmla="*/ 540 h 259"/>
                <a:gd name="T34" fmla="*/ 375 w 2711"/>
                <a:gd name="T35" fmla="*/ 555 h 259"/>
                <a:gd name="T36" fmla="*/ 288 w 2711"/>
                <a:gd name="T37" fmla="*/ 473 h 259"/>
                <a:gd name="T38" fmla="*/ 234 w 2711"/>
                <a:gd name="T39" fmla="*/ 401 h 259"/>
                <a:gd name="T40" fmla="*/ 213 w 2711"/>
                <a:gd name="T41" fmla="*/ 374 h 259"/>
                <a:gd name="T42" fmla="*/ 0 w 2711"/>
                <a:gd name="T43" fmla="*/ 292 h 259"/>
                <a:gd name="T44" fmla="*/ 5 w 2711"/>
                <a:gd name="T45" fmla="*/ 139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08" name="Text Box 119"/>
            <p:cNvSpPr txBox="1">
              <a:spLocks noChangeArrowheads="1"/>
            </p:cNvSpPr>
            <p:nvPr/>
          </p:nvSpPr>
          <p:spPr bwMode="auto">
            <a:xfrm>
              <a:off x="4633" y="1850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C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20609" name="Text Box 120"/>
            <p:cNvSpPr txBox="1">
              <a:spLocks noChangeArrowheads="1"/>
            </p:cNvSpPr>
            <p:nvPr/>
          </p:nvSpPr>
          <p:spPr bwMode="auto">
            <a:xfrm>
              <a:off x="4638" y="2065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B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20610" name="Text Box 121"/>
            <p:cNvSpPr txBox="1">
              <a:spLocks noChangeArrowheads="1"/>
            </p:cNvSpPr>
            <p:nvPr/>
          </p:nvSpPr>
          <p:spPr bwMode="auto">
            <a:xfrm>
              <a:off x="3291" y="2257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A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20611" name="Text Box 122"/>
            <p:cNvSpPr txBox="1">
              <a:spLocks noChangeArrowheads="1"/>
            </p:cNvSpPr>
            <p:nvPr/>
          </p:nvSpPr>
          <p:spPr bwMode="auto">
            <a:xfrm>
              <a:off x="3291" y="2045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B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20612" name="Freeform 123"/>
            <p:cNvSpPr>
              <a:spLocks/>
            </p:cNvSpPr>
            <p:nvPr/>
          </p:nvSpPr>
          <p:spPr bwMode="auto">
            <a:xfrm>
              <a:off x="3325" y="2515"/>
              <a:ext cx="348" cy="345"/>
            </a:xfrm>
            <a:custGeom>
              <a:avLst/>
              <a:gdLst>
                <a:gd name="T0" fmla="*/ 0 w 470"/>
                <a:gd name="T1" fmla="*/ 2 h 466"/>
                <a:gd name="T2" fmla="*/ 30 w 470"/>
                <a:gd name="T3" fmla="*/ 5 h 466"/>
                <a:gd name="T4" fmla="*/ 71 w 470"/>
                <a:gd name="T5" fmla="*/ 5 h 466"/>
                <a:gd name="T6" fmla="*/ 107 w 470"/>
                <a:gd name="T7" fmla="*/ 9 h 466"/>
                <a:gd name="T8" fmla="*/ 247 w 470"/>
                <a:gd name="T9" fmla="*/ 9 h 466"/>
                <a:gd name="T10" fmla="*/ 250 w 470"/>
                <a:gd name="T11" fmla="*/ 43 h 466"/>
                <a:gd name="T12" fmla="*/ 247 w 470"/>
                <a:gd name="T13" fmla="*/ 166 h 466"/>
                <a:gd name="T14" fmla="*/ 248 w 470"/>
                <a:gd name="T15" fmla="*/ 226 h 466"/>
                <a:gd name="T16" fmla="*/ 249 w 470"/>
                <a:gd name="T17" fmla="*/ 253 h 466"/>
                <a:gd name="T18" fmla="*/ 248 w 470"/>
                <a:gd name="T19" fmla="*/ 247 h 466"/>
                <a:gd name="T20" fmla="*/ 240 w 470"/>
                <a:gd name="T21" fmla="*/ 235 h 466"/>
                <a:gd name="T22" fmla="*/ 206 w 470"/>
                <a:gd name="T23" fmla="*/ 212 h 466"/>
                <a:gd name="T24" fmla="*/ 187 w 470"/>
                <a:gd name="T25" fmla="*/ 196 h 466"/>
                <a:gd name="T26" fmla="*/ 164 w 470"/>
                <a:gd name="T27" fmla="*/ 185 h 466"/>
                <a:gd name="T28" fmla="*/ 109 w 470"/>
                <a:gd name="T29" fmla="*/ 166 h 466"/>
                <a:gd name="T30" fmla="*/ 98 w 470"/>
                <a:gd name="T31" fmla="*/ 141 h 466"/>
                <a:gd name="T32" fmla="*/ 98 w 470"/>
                <a:gd name="T33" fmla="*/ 104 h 466"/>
                <a:gd name="T34" fmla="*/ 80 w 470"/>
                <a:gd name="T35" fmla="*/ 82 h 466"/>
                <a:gd name="T36" fmla="*/ 36 w 470"/>
                <a:gd name="T37" fmla="*/ 54 h 466"/>
                <a:gd name="T38" fmla="*/ 5 w 470"/>
                <a:gd name="T39" fmla="*/ 34 h 466"/>
                <a:gd name="T40" fmla="*/ 0 w 470"/>
                <a:gd name="T41" fmla="*/ 2 h 4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0" h="466">
                  <a:moveTo>
                    <a:pt x="0" y="4"/>
                  </a:moveTo>
                  <a:cubicBezTo>
                    <a:pt x="20" y="7"/>
                    <a:pt x="31" y="9"/>
                    <a:pt x="54" y="10"/>
                  </a:cubicBezTo>
                  <a:cubicBezTo>
                    <a:pt x="80" y="13"/>
                    <a:pt x="103" y="12"/>
                    <a:pt x="130" y="10"/>
                  </a:cubicBezTo>
                  <a:cubicBezTo>
                    <a:pt x="153" y="5"/>
                    <a:pt x="173" y="9"/>
                    <a:pt x="194" y="16"/>
                  </a:cubicBezTo>
                  <a:cubicBezTo>
                    <a:pt x="279" y="8"/>
                    <a:pt x="366" y="0"/>
                    <a:pt x="450" y="16"/>
                  </a:cubicBezTo>
                  <a:cubicBezTo>
                    <a:pt x="470" y="20"/>
                    <a:pt x="451" y="58"/>
                    <a:pt x="456" y="78"/>
                  </a:cubicBezTo>
                  <a:cubicBezTo>
                    <a:pt x="455" y="165"/>
                    <a:pt x="456" y="225"/>
                    <a:pt x="450" y="302"/>
                  </a:cubicBezTo>
                  <a:cubicBezTo>
                    <a:pt x="454" y="342"/>
                    <a:pt x="453" y="366"/>
                    <a:pt x="452" y="412"/>
                  </a:cubicBezTo>
                  <a:cubicBezTo>
                    <a:pt x="453" y="429"/>
                    <a:pt x="454" y="445"/>
                    <a:pt x="454" y="462"/>
                  </a:cubicBezTo>
                  <a:cubicBezTo>
                    <a:pt x="454" y="466"/>
                    <a:pt x="453" y="454"/>
                    <a:pt x="452" y="450"/>
                  </a:cubicBezTo>
                  <a:cubicBezTo>
                    <a:pt x="450" y="442"/>
                    <a:pt x="444" y="435"/>
                    <a:pt x="438" y="430"/>
                  </a:cubicBezTo>
                  <a:cubicBezTo>
                    <a:pt x="419" y="414"/>
                    <a:pt x="397" y="402"/>
                    <a:pt x="376" y="388"/>
                  </a:cubicBezTo>
                  <a:cubicBezTo>
                    <a:pt x="363" y="380"/>
                    <a:pt x="353" y="369"/>
                    <a:pt x="342" y="358"/>
                  </a:cubicBezTo>
                  <a:cubicBezTo>
                    <a:pt x="335" y="351"/>
                    <a:pt x="307" y="341"/>
                    <a:pt x="298" y="338"/>
                  </a:cubicBezTo>
                  <a:cubicBezTo>
                    <a:pt x="265" y="327"/>
                    <a:pt x="227" y="321"/>
                    <a:pt x="198" y="302"/>
                  </a:cubicBezTo>
                  <a:cubicBezTo>
                    <a:pt x="188" y="287"/>
                    <a:pt x="181" y="276"/>
                    <a:pt x="178" y="258"/>
                  </a:cubicBezTo>
                  <a:cubicBezTo>
                    <a:pt x="180" y="230"/>
                    <a:pt x="182" y="221"/>
                    <a:pt x="178" y="190"/>
                  </a:cubicBezTo>
                  <a:cubicBezTo>
                    <a:pt x="176" y="174"/>
                    <a:pt x="157" y="159"/>
                    <a:pt x="146" y="150"/>
                  </a:cubicBezTo>
                  <a:cubicBezTo>
                    <a:pt x="120" y="131"/>
                    <a:pt x="94" y="114"/>
                    <a:pt x="66" y="98"/>
                  </a:cubicBezTo>
                  <a:cubicBezTo>
                    <a:pt x="46" y="86"/>
                    <a:pt x="24" y="83"/>
                    <a:pt x="10" y="62"/>
                  </a:cubicBezTo>
                  <a:cubicBezTo>
                    <a:pt x="8" y="39"/>
                    <a:pt x="3" y="26"/>
                    <a:pt x="0" y="4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3" name="Freeform 124"/>
            <p:cNvSpPr>
              <a:spLocks/>
            </p:cNvSpPr>
            <p:nvPr/>
          </p:nvSpPr>
          <p:spPr bwMode="auto">
            <a:xfrm rot="-5400000">
              <a:off x="4434" y="2516"/>
              <a:ext cx="348" cy="346"/>
            </a:xfrm>
            <a:custGeom>
              <a:avLst/>
              <a:gdLst>
                <a:gd name="T0" fmla="*/ 0 w 470"/>
                <a:gd name="T1" fmla="*/ 2 h 466"/>
                <a:gd name="T2" fmla="*/ 30 w 470"/>
                <a:gd name="T3" fmla="*/ 5 h 466"/>
                <a:gd name="T4" fmla="*/ 71 w 470"/>
                <a:gd name="T5" fmla="*/ 5 h 466"/>
                <a:gd name="T6" fmla="*/ 107 w 470"/>
                <a:gd name="T7" fmla="*/ 9 h 466"/>
                <a:gd name="T8" fmla="*/ 247 w 470"/>
                <a:gd name="T9" fmla="*/ 9 h 466"/>
                <a:gd name="T10" fmla="*/ 250 w 470"/>
                <a:gd name="T11" fmla="*/ 43 h 466"/>
                <a:gd name="T12" fmla="*/ 247 w 470"/>
                <a:gd name="T13" fmla="*/ 166 h 466"/>
                <a:gd name="T14" fmla="*/ 248 w 470"/>
                <a:gd name="T15" fmla="*/ 227 h 466"/>
                <a:gd name="T16" fmla="*/ 249 w 470"/>
                <a:gd name="T17" fmla="*/ 255 h 466"/>
                <a:gd name="T18" fmla="*/ 248 w 470"/>
                <a:gd name="T19" fmla="*/ 248 h 466"/>
                <a:gd name="T20" fmla="*/ 240 w 470"/>
                <a:gd name="T21" fmla="*/ 237 h 466"/>
                <a:gd name="T22" fmla="*/ 206 w 470"/>
                <a:gd name="T23" fmla="*/ 214 h 466"/>
                <a:gd name="T24" fmla="*/ 187 w 470"/>
                <a:gd name="T25" fmla="*/ 198 h 466"/>
                <a:gd name="T26" fmla="*/ 164 w 470"/>
                <a:gd name="T27" fmla="*/ 186 h 466"/>
                <a:gd name="T28" fmla="*/ 109 w 470"/>
                <a:gd name="T29" fmla="*/ 166 h 466"/>
                <a:gd name="T30" fmla="*/ 98 w 470"/>
                <a:gd name="T31" fmla="*/ 143 h 466"/>
                <a:gd name="T32" fmla="*/ 98 w 470"/>
                <a:gd name="T33" fmla="*/ 105 h 466"/>
                <a:gd name="T34" fmla="*/ 80 w 470"/>
                <a:gd name="T35" fmla="*/ 82 h 466"/>
                <a:gd name="T36" fmla="*/ 36 w 470"/>
                <a:gd name="T37" fmla="*/ 54 h 466"/>
                <a:gd name="T38" fmla="*/ 5 w 470"/>
                <a:gd name="T39" fmla="*/ 34 h 466"/>
                <a:gd name="T40" fmla="*/ 0 w 470"/>
                <a:gd name="T41" fmla="*/ 2 h 46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0" h="466">
                  <a:moveTo>
                    <a:pt x="0" y="4"/>
                  </a:moveTo>
                  <a:cubicBezTo>
                    <a:pt x="20" y="7"/>
                    <a:pt x="31" y="9"/>
                    <a:pt x="54" y="10"/>
                  </a:cubicBezTo>
                  <a:cubicBezTo>
                    <a:pt x="80" y="13"/>
                    <a:pt x="103" y="12"/>
                    <a:pt x="130" y="10"/>
                  </a:cubicBezTo>
                  <a:cubicBezTo>
                    <a:pt x="153" y="5"/>
                    <a:pt x="173" y="9"/>
                    <a:pt x="194" y="16"/>
                  </a:cubicBezTo>
                  <a:cubicBezTo>
                    <a:pt x="279" y="8"/>
                    <a:pt x="366" y="0"/>
                    <a:pt x="450" y="16"/>
                  </a:cubicBezTo>
                  <a:cubicBezTo>
                    <a:pt x="470" y="20"/>
                    <a:pt x="451" y="58"/>
                    <a:pt x="456" y="78"/>
                  </a:cubicBezTo>
                  <a:cubicBezTo>
                    <a:pt x="455" y="165"/>
                    <a:pt x="456" y="225"/>
                    <a:pt x="450" y="302"/>
                  </a:cubicBezTo>
                  <a:cubicBezTo>
                    <a:pt x="454" y="342"/>
                    <a:pt x="453" y="366"/>
                    <a:pt x="452" y="412"/>
                  </a:cubicBezTo>
                  <a:cubicBezTo>
                    <a:pt x="453" y="429"/>
                    <a:pt x="454" y="445"/>
                    <a:pt x="454" y="462"/>
                  </a:cubicBezTo>
                  <a:cubicBezTo>
                    <a:pt x="454" y="466"/>
                    <a:pt x="453" y="454"/>
                    <a:pt x="452" y="450"/>
                  </a:cubicBezTo>
                  <a:cubicBezTo>
                    <a:pt x="450" y="442"/>
                    <a:pt x="444" y="435"/>
                    <a:pt x="438" y="430"/>
                  </a:cubicBezTo>
                  <a:cubicBezTo>
                    <a:pt x="419" y="414"/>
                    <a:pt x="397" y="402"/>
                    <a:pt x="376" y="388"/>
                  </a:cubicBezTo>
                  <a:cubicBezTo>
                    <a:pt x="363" y="380"/>
                    <a:pt x="353" y="369"/>
                    <a:pt x="342" y="358"/>
                  </a:cubicBezTo>
                  <a:cubicBezTo>
                    <a:pt x="335" y="351"/>
                    <a:pt x="307" y="341"/>
                    <a:pt x="298" y="338"/>
                  </a:cubicBezTo>
                  <a:cubicBezTo>
                    <a:pt x="265" y="327"/>
                    <a:pt x="227" y="321"/>
                    <a:pt x="198" y="302"/>
                  </a:cubicBezTo>
                  <a:cubicBezTo>
                    <a:pt x="188" y="287"/>
                    <a:pt x="181" y="276"/>
                    <a:pt x="178" y="258"/>
                  </a:cubicBezTo>
                  <a:cubicBezTo>
                    <a:pt x="180" y="230"/>
                    <a:pt x="182" y="221"/>
                    <a:pt x="178" y="190"/>
                  </a:cubicBezTo>
                  <a:cubicBezTo>
                    <a:pt x="176" y="174"/>
                    <a:pt x="157" y="159"/>
                    <a:pt x="146" y="150"/>
                  </a:cubicBezTo>
                  <a:cubicBezTo>
                    <a:pt x="120" y="131"/>
                    <a:pt x="94" y="114"/>
                    <a:pt x="66" y="98"/>
                  </a:cubicBezTo>
                  <a:cubicBezTo>
                    <a:pt x="46" y="86"/>
                    <a:pt x="24" y="83"/>
                    <a:pt x="10" y="62"/>
                  </a:cubicBezTo>
                  <a:cubicBezTo>
                    <a:pt x="8" y="39"/>
                    <a:pt x="3" y="26"/>
                    <a:pt x="0" y="4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4" name="Rectangle 129"/>
            <p:cNvSpPr>
              <a:spLocks noChangeArrowheads="1"/>
            </p:cNvSpPr>
            <p:nvPr/>
          </p:nvSpPr>
          <p:spPr bwMode="auto">
            <a:xfrm>
              <a:off x="3444" y="1372"/>
              <a:ext cx="1882" cy="442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615" name="Line 130"/>
            <p:cNvSpPr>
              <a:spLocks noChangeShapeType="1"/>
            </p:cNvSpPr>
            <p:nvPr/>
          </p:nvSpPr>
          <p:spPr bwMode="auto">
            <a:xfrm flipH="1" flipV="1">
              <a:off x="3435" y="1826"/>
              <a:ext cx="1895" cy="2"/>
            </a:xfrm>
            <a:prstGeom prst="line">
              <a:avLst/>
            </a:prstGeom>
            <a:noFill/>
            <a:ln w="635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16" name="Rectangle 131"/>
            <p:cNvSpPr>
              <a:spLocks noChangeArrowheads="1"/>
            </p:cNvSpPr>
            <p:nvPr/>
          </p:nvSpPr>
          <p:spPr bwMode="auto">
            <a:xfrm flipH="1" flipV="1">
              <a:off x="3990" y="1687"/>
              <a:ext cx="141" cy="141"/>
            </a:xfrm>
            <a:prstGeom prst="rect">
              <a:avLst/>
            </a:prstGeom>
            <a:solidFill>
              <a:srgbClr val="80808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617" name="Text Box 132"/>
            <p:cNvSpPr txBox="1">
              <a:spLocks noChangeArrowheads="1"/>
            </p:cNvSpPr>
            <p:nvPr/>
          </p:nvSpPr>
          <p:spPr bwMode="auto">
            <a:xfrm>
              <a:off x="3949" y="1473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B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20618" name="Text Box 133"/>
            <p:cNvSpPr txBox="1">
              <a:spLocks noChangeArrowheads="1"/>
            </p:cNvSpPr>
            <p:nvPr/>
          </p:nvSpPr>
          <p:spPr bwMode="auto">
            <a:xfrm>
              <a:off x="4179" y="1473"/>
              <a:ext cx="220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b="1"/>
                <a:t>C</a:t>
              </a:r>
              <a:endParaRPr lang="en-US" altLang="zh-CN" b="1">
                <a:ea typeface="宋体" panose="02010600030101010101" pitchFamily="2" charset="-122"/>
              </a:endParaRPr>
            </a:p>
          </p:txBody>
        </p:sp>
        <p:sp>
          <p:nvSpPr>
            <p:cNvPr id="20619" name="Rectangle 134"/>
            <p:cNvSpPr>
              <a:spLocks noChangeArrowheads="1"/>
            </p:cNvSpPr>
            <p:nvPr/>
          </p:nvSpPr>
          <p:spPr bwMode="auto">
            <a:xfrm>
              <a:off x="3939" y="1103"/>
              <a:ext cx="33" cy="708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620" name="Rectangle 135"/>
            <p:cNvSpPr>
              <a:spLocks noChangeArrowheads="1"/>
            </p:cNvSpPr>
            <p:nvPr/>
          </p:nvSpPr>
          <p:spPr bwMode="auto">
            <a:xfrm>
              <a:off x="4792" y="1103"/>
              <a:ext cx="39" cy="707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621" name="Rectangle 136"/>
            <p:cNvSpPr>
              <a:spLocks noChangeArrowheads="1"/>
            </p:cNvSpPr>
            <p:nvPr/>
          </p:nvSpPr>
          <p:spPr bwMode="auto">
            <a:xfrm flipH="1" flipV="1">
              <a:off x="4199" y="1680"/>
              <a:ext cx="140" cy="141"/>
            </a:xfrm>
            <a:prstGeom prst="rect">
              <a:avLst/>
            </a:prstGeom>
            <a:solidFill>
              <a:srgbClr val="808080"/>
            </a:solidFill>
            <a:ln w="381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0622" name="Line 141"/>
            <p:cNvSpPr>
              <a:spLocks noChangeShapeType="1"/>
            </p:cNvSpPr>
            <p:nvPr/>
          </p:nvSpPr>
          <p:spPr bwMode="auto">
            <a:xfrm>
              <a:off x="4461" y="2515"/>
              <a:ext cx="336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3" name="Line 142"/>
            <p:cNvSpPr>
              <a:spLocks noChangeShapeType="1"/>
            </p:cNvSpPr>
            <p:nvPr/>
          </p:nvSpPr>
          <p:spPr bwMode="auto">
            <a:xfrm>
              <a:off x="3318" y="2515"/>
              <a:ext cx="336" cy="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4" name="Line 143"/>
            <p:cNvSpPr>
              <a:spLocks noChangeShapeType="1"/>
            </p:cNvSpPr>
            <p:nvPr/>
          </p:nvSpPr>
          <p:spPr bwMode="auto">
            <a:xfrm>
              <a:off x="4461" y="2515"/>
              <a:ext cx="0" cy="369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5" name="Line 144"/>
            <p:cNvSpPr>
              <a:spLocks noChangeShapeType="1"/>
            </p:cNvSpPr>
            <p:nvPr/>
          </p:nvSpPr>
          <p:spPr bwMode="auto">
            <a:xfrm>
              <a:off x="3654" y="2515"/>
              <a:ext cx="0" cy="369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6" name="Freeform 145"/>
            <p:cNvSpPr>
              <a:spLocks/>
            </p:cNvSpPr>
            <p:nvPr/>
          </p:nvSpPr>
          <p:spPr bwMode="auto">
            <a:xfrm flipV="1">
              <a:off x="3352" y="1204"/>
              <a:ext cx="2009" cy="269"/>
            </a:xfrm>
            <a:custGeom>
              <a:avLst/>
              <a:gdLst>
                <a:gd name="T0" fmla="*/ 13 w 2711"/>
                <a:gd name="T1" fmla="*/ 61 h 259"/>
                <a:gd name="T2" fmla="*/ 97 w 2711"/>
                <a:gd name="T3" fmla="*/ 6 h 259"/>
                <a:gd name="T4" fmla="*/ 301 w 2711"/>
                <a:gd name="T5" fmla="*/ 50 h 259"/>
                <a:gd name="T6" fmla="*/ 395 w 2711"/>
                <a:gd name="T7" fmla="*/ 116 h 259"/>
                <a:gd name="T8" fmla="*/ 514 w 2711"/>
                <a:gd name="T9" fmla="*/ 86 h 259"/>
                <a:gd name="T10" fmla="*/ 620 w 2711"/>
                <a:gd name="T11" fmla="*/ 55 h 259"/>
                <a:gd name="T12" fmla="*/ 708 w 2711"/>
                <a:gd name="T13" fmla="*/ 6 h 259"/>
                <a:gd name="T14" fmla="*/ 846 w 2711"/>
                <a:gd name="T15" fmla="*/ 11 h 259"/>
                <a:gd name="T16" fmla="*/ 886 w 2711"/>
                <a:gd name="T17" fmla="*/ 50 h 259"/>
                <a:gd name="T18" fmla="*/ 993 w 2711"/>
                <a:gd name="T19" fmla="*/ 99 h 259"/>
                <a:gd name="T20" fmla="*/ 1080 w 2711"/>
                <a:gd name="T21" fmla="*/ 80 h 259"/>
                <a:gd name="T22" fmla="*/ 1181 w 2711"/>
                <a:gd name="T23" fmla="*/ 25 h 259"/>
                <a:gd name="T24" fmla="*/ 1231 w 2711"/>
                <a:gd name="T25" fmla="*/ 11 h 259"/>
                <a:gd name="T26" fmla="*/ 1281 w 2711"/>
                <a:gd name="T27" fmla="*/ 0 h 259"/>
                <a:gd name="T28" fmla="*/ 1450 w 2711"/>
                <a:gd name="T29" fmla="*/ 30 h 259"/>
                <a:gd name="T30" fmla="*/ 1469 w 2711"/>
                <a:gd name="T31" fmla="*/ 209 h 259"/>
                <a:gd name="T32" fmla="*/ 1263 w 2711"/>
                <a:gd name="T33" fmla="*/ 240 h 259"/>
                <a:gd name="T34" fmla="*/ 921 w 2711"/>
                <a:gd name="T35" fmla="*/ 246 h 259"/>
                <a:gd name="T36" fmla="*/ 708 w 2711"/>
                <a:gd name="T37" fmla="*/ 209 h 259"/>
                <a:gd name="T38" fmla="*/ 574 w 2711"/>
                <a:gd name="T39" fmla="*/ 178 h 259"/>
                <a:gd name="T40" fmla="*/ 523 w 2711"/>
                <a:gd name="T41" fmla="*/ 166 h 259"/>
                <a:gd name="T42" fmla="*/ 0 w 2711"/>
                <a:gd name="T43" fmla="*/ 130 h 259"/>
                <a:gd name="T44" fmla="*/ 13 w 2711"/>
                <a:gd name="T45" fmla="*/ 61 h 25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11" h="259">
                  <a:moveTo>
                    <a:pt x="23" y="57"/>
                  </a:moveTo>
                  <a:cubicBezTo>
                    <a:pt x="75" y="39"/>
                    <a:pt x="124" y="22"/>
                    <a:pt x="177" y="6"/>
                  </a:cubicBezTo>
                  <a:cubicBezTo>
                    <a:pt x="300" y="10"/>
                    <a:pt x="427" y="20"/>
                    <a:pt x="548" y="46"/>
                  </a:cubicBezTo>
                  <a:cubicBezTo>
                    <a:pt x="608" y="59"/>
                    <a:pt x="657" y="97"/>
                    <a:pt x="719" y="108"/>
                  </a:cubicBezTo>
                  <a:cubicBezTo>
                    <a:pt x="793" y="103"/>
                    <a:pt x="862" y="86"/>
                    <a:pt x="936" y="80"/>
                  </a:cubicBezTo>
                  <a:cubicBezTo>
                    <a:pt x="1000" y="69"/>
                    <a:pt x="1066" y="66"/>
                    <a:pt x="1129" y="51"/>
                  </a:cubicBezTo>
                  <a:cubicBezTo>
                    <a:pt x="1194" y="35"/>
                    <a:pt x="1218" y="13"/>
                    <a:pt x="1289" y="6"/>
                  </a:cubicBezTo>
                  <a:cubicBezTo>
                    <a:pt x="1373" y="8"/>
                    <a:pt x="1457" y="3"/>
                    <a:pt x="1540" y="11"/>
                  </a:cubicBezTo>
                  <a:cubicBezTo>
                    <a:pt x="1605" y="17"/>
                    <a:pt x="1580" y="29"/>
                    <a:pt x="1614" y="46"/>
                  </a:cubicBezTo>
                  <a:cubicBezTo>
                    <a:pt x="1674" y="76"/>
                    <a:pt x="1742" y="85"/>
                    <a:pt x="1808" y="91"/>
                  </a:cubicBezTo>
                  <a:cubicBezTo>
                    <a:pt x="1860" y="87"/>
                    <a:pt x="1917" y="87"/>
                    <a:pt x="1968" y="74"/>
                  </a:cubicBezTo>
                  <a:cubicBezTo>
                    <a:pt x="2029" y="58"/>
                    <a:pt x="2088" y="35"/>
                    <a:pt x="2150" y="23"/>
                  </a:cubicBezTo>
                  <a:cubicBezTo>
                    <a:pt x="2194" y="14"/>
                    <a:pt x="2189" y="17"/>
                    <a:pt x="2242" y="11"/>
                  </a:cubicBezTo>
                  <a:cubicBezTo>
                    <a:pt x="2272" y="8"/>
                    <a:pt x="2333" y="0"/>
                    <a:pt x="2333" y="0"/>
                  </a:cubicBezTo>
                  <a:cubicBezTo>
                    <a:pt x="2440" y="4"/>
                    <a:pt x="2537" y="19"/>
                    <a:pt x="2641" y="28"/>
                  </a:cubicBezTo>
                  <a:cubicBezTo>
                    <a:pt x="2711" y="46"/>
                    <a:pt x="2659" y="134"/>
                    <a:pt x="2675" y="194"/>
                  </a:cubicBezTo>
                  <a:cubicBezTo>
                    <a:pt x="2572" y="230"/>
                    <a:pt x="2396" y="220"/>
                    <a:pt x="2299" y="222"/>
                  </a:cubicBezTo>
                  <a:cubicBezTo>
                    <a:pt x="2084" y="259"/>
                    <a:pt x="1965" y="231"/>
                    <a:pt x="1677" y="228"/>
                  </a:cubicBezTo>
                  <a:cubicBezTo>
                    <a:pt x="1547" y="221"/>
                    <a:pt x="1419" y="203"/>
                    <a:pt x="1289" y="194"/>
                  </a:cubicBezTo>
                  <a:cubicBezTo>
                    <a:pt x="1209" y="177"/>
                    <a:pt x="1125" y="173"/>
                    <a:pt x="1044" y="165"/>
                  </a:cubicBezTo>
                  <a:cubicBezTo>
                    <a:pt x="1014" y="162"/>
                    <a:pt x="953" y="154"/>
                    <a:pt x="953" y="154"/>
                  </a:cubicBezTo>
                  <a:cubicBezTo>
                    <a:pt x="627" y="158"/>
                    <a:pt x="320" y="151"/>
                    <a:pt x="0" y="120"/>
                  </a:cubicBezTo>
                  <a:cubicBezTo>
                    <a:pt x="17" y="96"/>
                    <a:pt x="9" y="57"/>
                    <a:pt x="23" y="57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0627" name="Text Box 219"/>
            <p:cNvSpPr txBox="1">
              <a:spLocks noChangeArrowheads="1"/>
            </p:cNvSpPr>
            <p:nvPr/>
          </p:nvSpPr>
          <p:spPr bwMode="auto">
            <a:xfrm>
              <a:off x="3787" y="3037"/>
              <a:ext cx="899" cy="3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>
                  <a:solidFill>
                    <a:srgbClr val="808080"/>
                  </a:solidFill>
                </a:rPr>
                <a:t>Vertical</a:t>
              </a:r>
              <a:br>
                <a:rPr lang="de-DE" altLang="de-DE" sz="1500">
                  <a:solidFill>
                    <a:srgbClr val="808080"/>
                  </a:solidFill>
                </a:rPr>
              </a:br>
              <a:r>
                <a:rPr lang="de-DE" altLang="de-DE" sz="1500">
                  <a:solidFill>
                    <a:srgbClr val="808080"/>
                  </a:solidFill>
                </a:rPr>
                <a:t>Channel</a:t>
              </a:r>
              <a:endParaRPr lang="en-US" altLang="zh-CN" sz="1500">
                <a:solidFill>
                  <a:srgbClr val="80808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20628" name="Text Box 220"/>
            <p:cNvSpPr txBox="1">
              <a:spLocks noChangeArrowheads="1"/>
            </p:cNvSpPr>
            <p:nvPr/>
          </p:nvSpPr>
          <p:spPr bwMode="auto">
            <a:xfrm>
              <a:off x="5012" y="2045"/>
              <a:ext cx="664" cy="3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>
                  <a:solidFill>
                    <a:srgbClr val="808080"/>
                  </a:solidFill>
                </a:rPr>
                <a:t>Horizontal</a:t>
              </a:r>
              <a:br>
                <a:rPr lang="de-DE" altLang="de-DE" sz="1500">
                  <a:solidFill>
                    <a:srgbClr val="808080"/>
                  </a:solidFill>
                </a:rPr>
              </a:br>
              <a:r>
                <a:rPr lang="de-DE" altLang="de-DE" sz="1500">
                  <a:solidFill>
                    <a:srgbClr val="808080"/>
                  </a:solidFill>
                </a:rPr>
                <a:t>Channel</a:t>
              </a:r>
              <a:endParaRPr lang="en-US" altLang="zh-CN" sz="1500">
                <a:solidFill>
                  <a:srgbClr val="808080"/>
                </a:solidFill>
                <a:ea typeface="宋体" panose="02010600030101010101" pitchFamily="2" charset="-122"/>
              </a:endParaRPr>
            </a:p>
          </p:txBody>
        </p:sp>
      </p:grpSp>
      <p:sp>
        <p:nvSpPr>
          <p:cNvPr id="20553" name="Text Box 221"/>
          <p:cNvSpPr txBox="1">
            <a:spLocks noChangeArrowheads="1"/>
          </p:cNvSpPr>
          <p:nvPr/>
        </p:nvSpPr>
        <p:spPr bwMode="auto">
          <a:xfrm>
            <a:off x="836613" y="1522413"/>
            <a:ext cx="4241800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T-junction  (Two-layer macro cell layout)</a:t>
            </a:r>
          </a:p>
        </p:txBody>
      </p:sp>
      <p:sp>
        <p:nvSpPr>
          <p:cNvPr id="20554" name="Rectangle 222"/>
          <p:cNvSpPr>
            <a:spLocks noChangeArrowheads="1"/>
          </p:cNvSpPr>
          <p:nvPr/>
        </p:nvSpPr>
        <p:spPr bwMode="auto">
          <a:xfrm>
            <a:off x="2176463" y="3055938"/>
            <a:ext cx="301625" cy="24606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13253" name="Oval 165"/>
          <p:cNvSpPr>
            <a:spLocks noChangeArrowheads="1"/>
          </p:cNvSpPr>
          <p:nvPr/>
        </p:nvSpPr>
        <p:spPr bwMode="auto">
          <a:xfrm>
            <a:off x="1920875" y="3165475"/>
            <a:ext cx="657225" cy="549275"/>
          </a:xfrm>
          <a:prstGeom prst="ellips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13255" name="Line 167"/>
          <p:cNvSpPr>
            <a:spLocks noChangeShapeType="1"/>
          </p:cNvSpPr>
          <p:nvPr/>
        </p:nvSpPr>
        <p:spPr bwMode="auto">
          <a:xfrm flipV="1">
            <a:off x="2166938" y="2844800"/>
            <a:ext cx="3622675" cy="328613"/>
          </a:xfrm>
          <a:prstGeom prst="line">
            <a:avLst/>
          </a:prstGeom>
          <a:noFill/>
          <a:ln w="1270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0557" name="Rectangle 22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13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13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13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13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325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4C464FB-5068-4AED-A768-E3C2CF050DB6}" type="slidenum">
              <a:rPr lang="en-US" altLang="de-DE" sz="1000">
                <a:solidFill>
                  <a:srgbClr val="C0C0C0"/>
                </a:solidFill>
              </a:rPr>
              <a:pPr/>
              <a:t>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0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smtClean="0">
                <a:ea typeface="宋体" panose="02010600030101010101" pitchFamily="2" charset="-122"/>
              </a:rPr>
              <a:t>Chapter 5 – Global Routing</a:t>
            </a:r>
          </a:p>
        </p:txBody>
      </p:sp>
      <p:sp>
        <p:nvSpPr>
          <p:cNvPr id="30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040312"/>
          </a:xfrm>
        </p:spPr>
        <p:txBody>
          <a:bodyPr/>
          <a:lstStyle/>
          <a:p>
            <a:pPr marL="0" indent="0">
              <a:lnSpc>
                <a:spcPct val="100000"/>
              </a:lnSpc>
              <a:spcBef>
                <a:spcPct val="35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5.1 	Introduction</a:t>
            </a:r>
          </a:p>
          <a:p>
            <a:pPr marL="0" indent="0">
              <a:lnSpc>
                <a:spcPct val="100000"/>
              </a:lnSpc>
              <a:spcBef>
                <a:spcPct val="35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5.2 	Terminology and Definitions</a:t>
            </a:r>
          </a:p>
          <a:p>
            <a:pPr marL="0" indent="0">
              <a:lnSpc>
                <a:spcPct val="100000"/>
              </a:lnSpc>
              <a:spcBef>
                <a:spcPct val="35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5.3 	Optimization Goals</a:t>
            </a:r>
          </a:p>
          <a:p>
            <a:pPr marL="0" indent="0">
              <a:lnSpc>
                <a:spcPct val="100000"/>
              </a:lnSpc>
              <a:spcBef>
                <a:spcPct val="35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5.4 	Representations of Routing Regions</a:t>
            </a:r>
          </a:p>
          <a:p>
            <a:pPr marL="0" indent="0">
              <a:lnSpc>
                <a:spcPct val="100000"/>
              </a:lnSpc>
              <a:spcBef>
                <a:spcPct val="35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5.5 	The Global Routing Flow</a:t>
            </a:r>
          </a:p>
          <a:p>
            <a:pPr marL="0" indent="0">
              <a:lnSpc>
                <a:spcPct val="100000"/>
              </a:lnSpc>
              <a:spcBef>
                <a:spcPct val="35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5.6 	Single-Net Routing</a:t>
            </a:r>
          </a:p>
          <a:p>
            <a:pPr lvl="2">
              <a:lnSpc>
                <a:spcPct val="100000"/>
              </a:lnSpc>
              <a:spcBef>
                <a:spcPct val="15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5.6.1 Rectilinear Routing</a:t>
            </a:r>
          </a:p>
          <a:p>
            <a:pPr lvl="2">
              <a:lnSpc>
                <a:spcPct val="100000"/>
              </a:lnSpc>
              <a:spcBef>
                <a:spcPct val="15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5.6.2 Global Routing in a Connectivity Graph</a:t>
            </a:r>
          </a:p>
          <a:p>
            <a:pPr lvl="2">
              <a:lnSpc>
                <a:spcPct val="100000"/>
              </a:lnSpc>
              <a:spcBef>
                <a:spcPct val="15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5.6.3 Finding Shortest Paths with Dijkstra’s Algorithm</a:t>
            </a:r>
          </a:p>
          <a:p>
            <a:pPr lvl="2">
              <a:lnSpc>
                <a:spcPct val="100000"/>
              </a:lnSpc>
              <a:spcBef>
                <a:spcPct val="15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5.6.4 Finding Shortest Paths with A* Search</a:t>
            </a:r>
          </a:p>
          <a:p>
            <a:pPr marL="0" indent="0">
              <a:lnSpc>
                <a:spcPct val="100000"/>
              </a:lnSpc>
              <a:spcBef>
                <a:spcPct val="35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5.7 	Full-Netlist Routing</a:t>
            </a:r>
          </a:p>
          <a:p>
            <a:pPr lvl="2">
              <a:lnSpc>
                <a:spcPct val="100000"/>
              </a:lnSpc>
              <a:spcBef>
                <a:spcPct val="15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5.7.1 Routing by Integer Linear Programming</a:t>
            </a:r>
          </a:p>
          <a:p>
            <a:pPr lvl="2">
              <a:lnSpc>
                <a:spcPct val="100000"/>
              </a:lnSpc>
              <a:spcBef>
                <a:spcPct val="15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5.7.2 Rip-Up and Reroute (RRR)</a:t>
            </a:r>
          </a:p>
          <a:p>
            <a:pPr marL="0" indent="0">
              <a:lnSpc>
                <a:spcPct val="100000"/>
              </a:lnSpc>
              <a:spcBef>
                <a:spcPct val="35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5.8 	Modern Global Routing	</a:t>
            </a:r>
          </a:p>
          <a:p>
            <a:pPr lvl="2">
              <a:lnSpc>
                <a:spcPct val="100000"/>
              </a:lnSpc>
              <a:spcBef>
                <a:spcPct val="15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5.8.1 Pattern Routing</a:t>
            </a:r>
          </a:p>
          <a:p>
            <a:pPr lvl="2">
              <a:lnSpc>
                <a:spcPct val="100000"/>
              </a:lnSpc>
              <a:spcBef>
                <a:spcPct val="15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5.8.2 Negotiated-Congestion Routing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7881656-77CE-4C32-A7CD-AF45017038CC}" type="slidenum">
              <a:rPr lang="en-US" altLang="de-DE" sz="1000">
                <a:solidFill>
                  <a:srgbClr val="C0C0C0"/>
                </a:solidFill>
              </a:rPr>
              <a:pPr/>
              <a:t>20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1507" name="Text Box 190"/>
          <p:cNvSpPr txBox="1">
            <a:spLocks noChangeArrowheads="1"/>
          </p:cNvSpPr>
          <p:nvPr/>
        </p:nvSpPr>
        <p:spPr bwMode="auto">
          <a:xfrm>
            <a:off x="836613" y="1522413"/>
            <a:ext cx="2557462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2D and 3D Switchboxes</a:t>
            </a:r>
          </a:p>
        </p:txBody>
      </p:sp>
      <p:grpSp>
        <p:nvGrpSpPr>
          <p:cNvPr id="21508" name="Group 192"/>
          <p:cNvGrpSpPr>
            <a:grpSpLocks/>
          </p:cNvGrpSpPr>
          <p:nvPr/>
        </p:nvGrpSpPr>
        <p:grpSpPr bwMode="auto">
          <a:xfrm>
            <a:off x="2697163" y="4503738"/>
            <a:ext cx="2727325" cy="1390650"/>
            <a:chOff x="3628" y="2488"/>
            <a:chExt cx="1718" cy="876"/>
          </a:xfrm>
        </p:grpSpPr>
        <p:sp>
          <p:nvSpPr>
            <p:cNvPr id="21664" name="Rectangle 193"/>
            <p:cNvSpPr>
              <a:spLocks noChangeArrowheads="1"/>
            </p:cNvSpPr>
            <p:nvPr/>
          </p:nvSpPr>
          <p:spPr bwMode="auto">
            <a:xfrm>
              <a:off x="3630" y="3270"/>
              <a:ext cx="1057" cy="94"/>
            </a:xfrm>
            <a:prstGeom prst="rect">
              <a:avLst/>
            </a:prstGeom>
            <a:solidFill>
              <a:srgbClr val="5F5F5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65" name="Freeform 194"/>
            <p:cNvSpPr>
              <a:spLocks/>
            </p:cNvSpPr>
            <p:nvPr/>
          </p:nvSpPr>
          <p:spPr bwMode="auto">
            <a:xfrm>
              <a:off x="3628" y="2490"/>
              <a:ext cx="1716" cy="780"/>
            </a:xfrm>
            <a:custGeom>
              <a:avLst/>
              <a:gdLst>
                <a:gd name="T0" fmla="*/ 0 w 1716"/>
                <a:gd name="T1" fmla="*/ 780 h 780"/>
                <a:gd name="T2" fmla="*/ 656 w 1716"/>
                <a:gd name="T3" fmla="*/ 0 h 780"/>
                <a:gd name="T4" fmla="*/ 1716 w 1716"/>
                <a:gd name="T5" fmla="*/ 0 h 780"/>
                <a:gd name="T6" fmla="*/ 1058 w 1716"/>
                <a:gd name="T7" fmla="*/ 780 h 780"/>
                <a:gd name="T8" fmla="*/ 0 w 1716"/>
                <a:gd name="T9" fmla="*/ 780 h 7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6" h="780">
                  <a:moveTo>
                    <a:pt x="0" y="780"/>
                  </a:moveTo>
                  <a:lnTo>
                    <a:pt x="656" y="0"/>
                  </a:lnTo>
                  <a:lnTo>
                    <a:pt x="1716" y="0"/>
                  </a:lnTo>
                  <a:lnTo>
                    <a:pt x="1058" y="780"/>
                  </a:lnTo>
                  <a:lnTo>
                    <a:pt x="0" y="780"/>
                  </a:lnTo>
                  <a:close/>
                </a:path>
              </a:pathLst>
            </a:custGeom>
            <a:solidFill>
              <a:srgbClr val="5F5F5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66" name="Freeform 195"/>
            <p:cNvSpPr>
              <a:spLocks/>
            </p:cNvSpPr>
            <p:nvPr/>
          </p:nvSpPr>
          <p:spPr bwMode="auto">
            <a:xfrm>
              <a:off x="4686" y="2488"/>
              <a:ext cx="660" cy="876"/>
            </a:xfrm>
            <a:custGeom>
              <a:avLst/>
              <a:gdLst>
                <a:gd name="T0" fmla="*/ 0 w 660"/>
                <a:gd name="T1" fmla="*/ 782 h 876"/>
                <a:gd name="T2" fmla="*/ 660 w 660"/>
                <a:gd name="T3" fmla="*/ 0 h 876"/>
                <a:gd name="T4" fmla="*/ 660 w 660"/>
                <a:gd name="T5" fmla="*/ 94 h 876"/>
                <a:gd name="T6" fmla="*/ 0 w 660"/>
                <a:gd name="T7" fmla="*/ 876 h 876"/>
                <a:gd name="T8" fmla="*/ 0 w 660"/>
                <a:gd name="T9" fmla="*/ 782 h 8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0" h="876">
                  <a:moveTo>
                    <a:pt x="0" y="782"/>
                  </a:moveTo>
                  <a:lnTo>
                    <a:pt x="660" y="0"/>
                  </a:lnTo>
                  <a:lnTo>
                    <a:pt x="660" y="94"/>
                  </a:lnTo>
                  <a:lnTo>
                    <a:pt x="0" y="876"/>
                  </a:lnTo>
                  <a:lnTo>
                    <a:pt x="0" y="782"/>
                  </a:lnTo>
                  <a:close/>
                </a:path>
              </a:pathLst>
            </a:custGeom>
            <a:solidFill>
              <a:srgbClr val="5F5F5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1509" name="Freeform 196"/>
          <p:cNvSpPr>
            <a:spLocks/>
          </p:cNvSpPr>
          <p:nvPr/>
        </p:nvSpPr>
        <p:spPr bwMode="auto">
          <a:xfrm>
            <a:off x="5297488" y="4373563"/>
            <a:ext cx="127000" cy="209550"/>
          </a:xfrm>
          <a:custGeom>
            <a:avLst/>
            <a:gdLst>
              <a:gd name="T0" fmla="*/ 0 w 81"/>
              <a:gd name="T1" fmla="*/ 332660625 h 132"/>
              <a:gd name="T2" fmla="*/ 199123457 w 81"/>
              <a:gd name="T3" fmla="*/ 95765938 h 132"/>
              <a:gd name="T4" fmla="*/ 199123457 w 81"/>
              <a:gd name="T5" fmla="*/ 0 h 132"/>
              <a:gd name="T6" fmla="*/ 0 w 81"/>
              <a:gd name="T7" fmla="*/ 239415638 h 132"/>
              <a:gd name="T8" fmla="*/ 0 w 81"/>
              <a:gd name="T9" fmla="*/ 332660625 h 1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32">
                <a:moveTo>
                  <a:pt x="0" y="132"/>
                </a:moveTo>
                <a:lnTo>
                  <a:pt x="81" y="38"/>
                </a:lnTo>
                <a:lnTo>
                  <a:pt x="81" y="0"/>
                </a:lnTo>
                <a:lnTo>
                  <a:pt x="0" y="95"/>
                </a:lnTo>
                <a:lnTo>
                  <a:pt x="0" y="132"/>
                </a:lnTo>
                <a:close/>
              </a:path>
            </a:pathLst>
          </a:custGeom>
          <a:solidFill>
            <a:srgbClr val="B2B2B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0" name="Freeform 197"/>
          <p:cNvSpPr>
            <a:spLocks/>
          </p:cNvSpPr>
          <p:nvPr/>
        </p:nvSpPr>
        <p:spPr bwMode="auto">
          <a:xfrm>
            <a:off x="4359275" y="2619375"/>
            <a:ext cx="1171575" cy="1382713"/>
          </a:xfrm>
          <a:custGeom>
            <a:avLst/>
            <a:gdLst>
              <a:gd name="T0" fmla="*/ 1701862726 w 734"/>
              <a:gd name="T1" fmla="*/ 2147483647 h 868"/>
              <a:gd name="T2" fmla="*/ 1870010873 w 734"/>
              <a:gd name="T3" fmla="*/ 1997097945 h 868"/>
              <a:gd name="T4" fmla="*/ 175790519 w 734"/>
              <a:gd name="T5" fmla="*/ 0 h 868"/>
              <a:gd name="T6" fmla="*/ 0 w 734"/>
              <a:gd name="T7" fmla="*/ 205546341 h 868"/>
              <a:gd name="T8" fmla="*/ 1701862726 w 734"/>
              <a:gd name="T9" fmla="*/ 2147483647 h 8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4" h="868">
                <a:moveTo>
                  <a:pt x="668" y="868"/>
                </a:moveTo>
                <a:lnTo>
                  <a:pt x="734" y="787"/>
                </a:lnTo>
                <a:lnTo>
                  <a:pt x="69" y="0"/>
                </a:lnTo>
                <a:lnTo>
                  <a:pt x="0" y="81"/>
                </a:lnTo>
                <a:lnTo>
                  <a:pt x="668" y="868"/>
                </a:lnTo>
                <a:close/>
              </a:path>
            </a:pathLst>
          </a:custGeom>
          <a:solidFill>
            <a:srgbClr val="F4F4F4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1" name="Line 198"/>
          <p:cNvSpPr>
            <a:spLocks noChangeShapeType="1"/>
          </p:cNvSpPr>
          <p:nvPr/>
        </p:nvSpPr>
        <p:spPr bwMode="auto">
          <a:xfrm>
            <a:off x="3751263" y="4003675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2" name="Line 199"/>
          <p:cNvSpPr>
            <a:spLocks noChangeShapeType="1"/>
          </p:cNvSpPr>
          <p:nvPr/>
        </p:nvSpPr>
        <p:spPr bwMode="auto">
          <a:xfrm>
            <a:off x="4370388" y="2749550"/>
            <a:ext cx="1052512" cy="1250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3" name="Line 200"/>
          <p:cNvSpPr>
            <a:spLocks noChangeShapeType="1"/>
          </p:cNvSpPr>
          <p:nvPr/>
        </p:nvSpPr>
        <p:spPr bwMode="auto">
          <a:xfrm>
            <a:off x="2684463" y="2746375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4" name="Line 201"/>
          <p:cNvSpPr>
            <a:spLocks noChangeShapeType="1"/>
          </p:cNvSpPr>
          <p:nvPr/>
        </p:nvSpPr>
        <p:spPr bwMode="auto">
          <a:xfrm>
            <a:off x="2890838" y="2505075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5" name="Line 202"/>
          <p:cNvSpPr>
            <a:spLocks noChangeShapeType="1"/>
          </p:cNvSpPr>
          <p:nvPr/>
        </p:nvSpPr>
        <p:spPr bwMode="auto">
          <a:xfrm>
            <a:off x="2789238" y="2628900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6" name="Freeform 203"/>
          <p:cNvSpPr>
            <a:spLocks/>
          </p:cNvSpPr>
          <p:nvPr/>
        </p:nvSpPr>
        <p:spPr bwMode="auto">
          <a:xfrm>
            <a:off x="2689225" y="2747963"/>
            <a:ext cx="2736850" cy="1254125"/>
          </a:xfrm>
          <a:custGeom>
            <a:avLst/>
            <a:gdLst>
              <a:gd name="T0" fmla="*/ 1678424063 w 1724"/>
              <a:gd name="T1" fmla="*/ 1990923438 h 790"/>
              <a:gd name="T2" fmla="*/ 0 w 1724"/>
              <a:gd name="T3" fmla="*/ 0 h 790"/>
              <a:gd name="T4" fmla="*/ 2147483647 w 1724"/>
              <a:gd name="T5" fmla="*/ 0 h 790"/>
              <a:gd name="T6" fmla="*/ 2147483647 w 1724"/>
              <a:gd name="T7" fmla="*/ 1990923438 h 790"/>
              <a:gd name="T8" fmla="*/ 1678424063 w 1724"/>
              <a:gd name="T9" fmla="*/ 1990923438 h 79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24" h="790">
                <a:moveTo>
                  <a:pt x="666" y="790"/>
                </a:moveTo>
                <a:lnTo>
                  <a:pt x="0" y="0"/>
                </a:lnTo>
                <a:lnTo>
                  <a:pt x="1056" y="0"/>
                </a:lnTo>
                <a:lnTo>
                  <a:pt x="1724" y="790"/>
                </a:lnTo>
                <a:lnTo>
                  <a:pt x="666" y="790"/>
                </a:lnTo>
                <a:close/>
              </a:path>
            </a:pathLst>
          </a:custGeom>
          <a:solidFill>
            <a:srgbClr val="F4F4F4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7" name="Freeform 204"/>
          <p:cNvSpPr>
            <a:spLocks/>
          </p:cNvSpPr>
          <p:nvPr/>
        </p:nvSpPr>
        <p:spPr bwMode="auto">
          <a:xfrm>
            <a:off x="2686050" y="2627313"/>
            <a:ext cx="1778000" cy="120650"/>
          </a:xfrm>
          <a:custGeom>
            <a:avLst/>
            <a:gdLst>
              <a:gd name="T0" fmla="*/ 0 w 1120"/>
              <a:gd name="T1" fmla="*/ 191531875 h 76"/>
              <a:gd name="T2" fmla="*/ 2147483647 w 1120"/>
              <a:gd name="T3" fmla="*/ 191531875 h 76"/>
              <a:gd name="T4" fmla="*/ 2147483647 w 1120"/>
              <a:gd name="T5" fmla="*/ 0 h 76"/>
              <a:gd name="T6" fmla="*/ 166330313 w 1120"/>
              <a:gd name="T7" fmla="*/ 0 h 76"/>
              <a:gd name="T8" fmla="*/ 0 w 1120"/>
              <a:gd name="T9" fmla="*/ 191531875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20" h="76">
                <a:moveTo>
                  <a:pt x="0" y="76"/>
                </a:moveTo>
                <a:lnTo>
                  <a:pt x="1056" y="76"/>
                </a:lnTo>
                <a:lnTo>
                  <a:pt x="1120" y="0"/>
                </a:lnTo>
                <a:lnTo>
                  <a:pt x="66" y="0"/>
                </a:lnTo>
                <a:lnTo>
                  <a:pt x="0" y="76"/>
                </a:lnTo>
                <a:close/>
              </a:path>
            </a:pathLst>
          </a:custGeom>
          <a:solidFill>
            <a:srgbClr val="F4F4F4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8" name="Freeform 205"/>
          <p:cNvSpPr>
            <a:spLocks/>
          </p:cNvSpPr>
          <p:nvPr/>
        </p:nvSpPr>
        <p:spPr bwMode="auto">
          <a:xfrm>
            <a:off x="2790825" y="2506663"/>
            <a:ext cx="1778000" cy="120650"/>
          </a:xfrm>
          <a:custGeom>
            <a:avLst/>
            <a:gdLst>
              <a:gd name="T0" fmla="*/ 0 w 1120"/>
              <a:gd name="T1" fmla="*/ 191531875 h 76"/>
              <a:gd name="T2" fmla="*/ 2147483647 w 1120"/>
              <a:gd name="T3" fmla="*/ 191531875 h 76"/>
              <a:gd name="T4" fmla="*/ 2147483647 w 1120"/>
              <a:gd name="T5" fmla="*/ 0 h 76"/>
              <a:gd name="T6" fmla="*/ 166330313 w 1120"/>
              <a:gd name="T7" fmla="*/ 0 h 76"/>
              <a:gd name="T8" fmla="*/ 0 w 1120"/>
              <a:gd name="T9" fmla="*/ 191531875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20" h="76">
                <a:moveTo>
                  <a:pt x="0" y="76"/>
                </a:moveTo>
                <a:lnTo>
                  <a:pt x="1056" y="76"/>
                </a:lnTo>
                <a:lnTo>
                  <a:pt x="1120" y="0"/>
                </a:lnTo>
                <a:lnTo>
                  <a:pt x="66" y="0"/>
                </a:lnTo>
                <a:lnTo>
                  <a:pt x="0" y="76"/>
                </a:lnTo>
                <a:close/>
              </a:path>
            </a:pathLst>
          </a:custGeom>
          <a:solidFill>
            <a:srgbClr val="F4F4F4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19" name="Freeform 206"/>
          <p:cNvSpPr>
            <a:spLocks/>
          </p:cNvSpPr>
          <p:nvPr/>
        </p:nvSpPr>
        <p:spPr bwMode="auto">
          <a:xfrm>
            <a:off x="4470400" y="2506663"/>
            <a:ext cx="1152525" cy="1368425"/>
          </a:xfrm>
          <a:custGeom>
            <a:avLst/>
            <a:gdLst>
              <a:gd name="T0" fmla="*/ 1678424063 w 726"/>
              <a:gd name="T1" fmla="*/ 2147483647 h 862"/>
              <a:gd name="T2" fmla="*/ 1829633438 w 726"/>
              <a:gd name="T3" fmla="*/ 1985883125 h 862"/>
              <a:gd name="T4" fmla="*/ 156249688 w 726"/>
              <a:gd name="T5" fmla="*/ 0 h 862"/>
              <a:gd name="T6" fmla="*/ 0 w 726"/>
              <a:gd name="T7" fmla="*/ 181451250 h 862"/>
              <a:gd name="T8" fmla="*/ 1678424063 w 726"/>
              <a:gd name="T9" fmla="*/ 2147483647 h 8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6" h="862">
                <a:moveTo>
                  <a:pt x="666" y="862"/>
                </a:moveTo>
                <a:lnTo>
                  <a:pt x="726" y="788"/>
                </a:lnTo>
                <a:lnTo>
                  <a:pt x="62" y="0"/>
                </a:lnTo>
                <a:lnTo>
                  <a:pt x="0" y="72"/>
                </a:lnTo>
                <a:lnTo>
                  <a:pt x="666" y="862"/>
                </a:lnTo>
                <a:close/>
              </a:path>
            </a:pathLst>
          </a:custGeom>
          <a:solidFill>
            <a:srgbClr val="F4F4F4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0" name="Line 207"/>
          <p:cNvSpPr>
            <a:spLocks noChangeShapeType="1"/>
          </p:cNvSpPr>
          <p:nvPr/>
        </p:nvSpPr>
        <p:spPr bwMode="auto">
          <a:xfrm flipV="1">
            <a:off x="4897438" y="3133725"/>
            <a:ext cx="200025" cy="2381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1" name="Line 208"/>
          <p:cNvSpPr>
            <a:spLocks noChangeShapeType="1"/>
          </p:cNvSpPr>
          <p:nvPr/>
        </p:nvSpPr>
        <p:spPr bwMode="auto">
          <a:xfrm flipV="1">
            <a:off x="4722813" y="2925763"/>
            <a:ext cx="198437" cy="2365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2" name="Line 209"/>
          <p:cNvSpPr>
            <a:spLocks noChangeShapeType="1"/>
          </p:cNvSpPr>
          <p:nvPr/>
        </p:nvSpPr>
        <p:spPr bwMode="auto">
          <a:xfrm flipV="1">
            <a:off x="5075238" y="3346450"/>
            <a:ext cx="203200" cy="241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3" name="Line 210"/>
          <p:cNvSpPr>
            <a:spLocks noChangeShapeType="1"/>
          </p:cNvSpPr>
          <p:nvPr/>
        </p:nvSpPr>
        <p:spPr bwMode="auto">
          <a:xfrm flipV="1">
            <a:off x="5249863" y="3557588"/>
            <a:ext cx="203200" cy="241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4" name="Line 211"/>
          <p:cNvSpPr>
            <a:spLocks noChangeShapeType="1"/>
          </p:cNvSpPr>
          <p:nvPr/>
        </p:nvSpPr>
        <p:spPr bwMode="auto">
          <a:xfrm flipV="1">
            <a:off x="4541838" y="2716213"/>
            <a:ext cx="203200" cy="241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5" name="Line 212"/>
          <p:cNvSpPr>
            <a:spLocks noChangeShapeType="1"/>
          </p:cNvSpPr>
          <p:nvPr/>
        </p:nvSpPr>
        <p:spPr bwMode="auto">
          <a:xfrm flipV="1">
            <a:off x="3509963" y="2508250"/>
            <a:ext cx="198437" cy="234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6" name="Line 213"/>
          <p:cNvSpPr>
            <a:spLocks noChangeShapeType="1"/>
          </p:cNvSpPr>
          <p:nvPr/>
        </p:nvSpPr>
        <p:spPr bwMode="auto">
          <a:xfrm flipV="1">
            <a:off x="3233738" y="2505075"/>
            <a:ext cx="201612" cy="2397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7" name="Line 214"/>
          <p:cNvSpPr>
            <a:spLocks noChangeShapeType="1"/>
          </p:cNvSpPr>
          <p:nvPr/>
        </p:nvSpPr>
        <p:spPr bwMode="auto">
          <a:xfrm flipV="1">
            <a:off x="3786188" y="2503488"/>
            <a:ext cx="201612" cy="2397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8" name="Line 215"/>
          <p:cNvSpPr>
            <a:spLocks noChangeShapeType="1"/>
          </p:cNvSpPr>
          <p:nvPr/>
        </p:nvSpPr>
        <p:spPr bwMode="auto">
          <a:xfrm flipV="1">
            <a:off x="4057650" y="2509838"/>
            <a:ext cx="203200" cy="241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29" name="Line 216"/>
          <p:cNvSpPr>
            <a:spLocks noChangeShapeType="1"/>
          </p:cNvSpPr>
          <p:nvPr/>
        </p:nvSpPr>
        <p:spPr bwMode="auto">
          <a:xfrm flipV="1">
            <a:off x="2957513" y="2511425"/>
            <a:ext cx="195262" cy="2317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0" name="Line 217"/>
          <p:cNvSpPr>
            <a:spLocks noChangeShapeType="1"/>
          </p:cNvSpPr>
          <p:nvPr/>
        </p:nvSpPr>
        <p:spPr bwMode="auto">
          <a:xfrm>
            <a:off x="2959100" y="2751138"/>
            <a:ext cx="1047750" cy="1244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1" name="Line 218"/>
          <p:cNvSpPr>
            <a:spLocks noChangeShapeType="1"/>
          </p:cNvSpPr>
          <p:nvPr/>
        </p:nvSpPr>
        <p:spPr bwMode="auto">
          <a:xfrm>
            <a:off x="3235325" y="2755900"/>
            <a:ext cx="1047750" cy="1244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2" name="Line 219"/>
          <p:cNvSpPr>
            <a:spLocks noChangeShapeType="1"/>
          </p:cNvSpPr>
          <p:nvPr/>
        </p:nvSpPr>
        <p:spPr bwMode="auto">
          <a:xfrm>
            <a:off x="3508375" y="2751138"/>
            <a:ext cx="1047750" cy="1244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3" name="Line 220"/>
          <p:cNvSpPr>
            <a:spLocks noChangeShapeType="1"/>
          </p:cNvSpPr>
          <p:nvPr/>
        </p:nvSpPr>
        <p:spPr bwMode="auto">
          <a:xfrm>
            <a:off x="3787775" y="2754313"/>
            <a:ext cx="1047750" cy="1244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4" name="Line 221"/>
          <p:cNvSpPr>
            <a:spLocks noChangeShapeType="1"/>
          </p:cNvSpPr>
          <p:nvPr/>
        </p:nvSpPr>
        <p:spPr bwMode="auto">
          <a:xfrm>
            <a:off x="4064000" y="2751138"/>
            <a:ext cx="1047750" cy="1244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5" name="Line 222"/>
          <p:cNvSpPr>
            <a:spLocks noChangeShapeType="1"/>
          </p:cNvSpPr>
          <p:nvPr/>
        </p:nvSpPr>
        <p:spPr bwMode="auto">
          <a:xfrm flipH="1">
            <a:off x="2863850" y="2957513"/>
            <a:ext cx="168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6" name="Line 223"/>
          <p:cNvSpPr>
            <a:spLocks noChangeShapeType="1"/>
          </p:cNvSpPr>
          <p:nvPr/>
        </p:nvSpPr>
        <p:spPr bwMode="auto">
          <a:xfrm flipH="1">
            <a:off x="3041650" y="3170238"/>
            <a:ext cx="168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7" name="Line 224"/>
          <p:cNvSpPr>
            <a:spLocks noChangeShapeType="1"/>
          </p:cNvSpPr>
          <p:nvPr/>
        </p:nvSpPr>
        <p:spPr bwMode="auto">
          <a:xfrm flipH="1">
            <a:off x="3216275" y="3376613"/>
            <a:ext cx="168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8" name="Line 225"/>
          <p:cNvSpPr>
            <a:spLocks noChangeShapeType="1"/>
          </p:cNvSpPr>
          <p:nvPr/>
        </p:nvSpPr>
        <p:spPr bwMode="auto">
          <a:xfrm flipH="1">
            <a:off x="3394075" y="3592513"/>
            <a:ext cx="168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39" name="Line 226"/>
          <p:cNvSpPr>
            <a:spLocks noChangeShapeType="1"/>
          </p:cNvSpPr>
          <p:nvPr/>
        </p:nvSpPr>
        <p:spPr bwMode="auto">
          <a:xfrm flipH="1">
            <a:off x="3571875" y="3798888"/>
            <a:ext cx="16827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0" name="Freeform 227"/>
          <p:cNvSpPr>
            <a:spLocks/>
          </p:cNvSpPr>
          <p:nvPr/>
        </p:nvSpPr>
        <p:spPr bwMode="auto">
          <a:xfrm>
            <a:off x="4070350" y="3883025"/>
            <a:ext cx="68263" cy="36513"/>
          </a:xfrm>
          <a:custGeom>
            <a:avLst/>
            <a:gdLst>
              <a:gd name="T0" fmla="*/ 11337179 w 136"/>
              <a:gd name="T1" fmla="*/ 14650540 h 91"/>
              <a:gd name="T2" fmla="*/ 34263509 w 136"/>
              <a:gd name="T3" fmla="*/ 14650540 h 91"/>
              <a:gd name="T4" fmla="*/ 22674359 w 136"/>
              <a:gd name="T5" fmla="*/ 0 h 91"/>
              <a:gd name="T6" fmla="*/ 0 w 136"/>
              <a:gd name="T7" fmla="*/ 0 h 91"/>
              <a:gd name="T8" fmla="*/ 11337179 w 136"/>
              <a:gd name="T9" fmla="*/ 14650540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1" name="Freeform 228"/>
          <p:cNvSpPr>
            <a:spLocks/>
          </p:cNvSpPr>
          <p:nvPr/>
        </p:nvSpPr>
        <p:spPr bwMode="auto">
          <a:xfrm>
            <a:off x="3700463" y="3889375"/>
            <a:ext cx="68262" cy="36513"/>
          </a:xfrm>
          <a:custGeom>
            <a:avLst/>
            <a:gdLst>
              <a:gd name="T0" fmla="*/ 11337013 w 136"/>
              <a:gd name="T1" fmla="*/ 14650540 h 91"/>
              <a:gd name="T2" fmla="*/ 34262505 w 136"/>
              <a:gd name="T3" fmla="*/ 14650540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50540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2" name="Freeform 229"/>
          <p:cNvSpPr>
            <a:spLocks/>
          </p:cNvSpPr>
          <p:nvPr/>
        </p:nvSpPr>
        <p:spPr bwMode="auto">
          <a:xfrm>
            <a:off x="5208588" y="3849688"/>
            <a:ext cx="68262" cy="36512"/>
          </a:xfrm>
          <a:custGeom>
            <a:avLst/>
            <a:gdLst>
              <a:gd name="T0" fmla="*/ 11337013 w 136"/>
              <a:gd name="T1" fmla="*/ 14649738 h 91"/>
              <a:gd name="T2" fmla="*/ 34262505 w 136"/>
              <a:gd name="T3" fmla="*/ 14649738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3" name="Freeform 230"/>
          <p:cNvSpPr>
            <a:spLocks/>
          </p:cNvSpPr>
          <p:nvPr/>
        </p:nvSpPr>
        <p:spPr bwMode="auto">
          <a:xfrm>
            <a:off x="3246438" y="3278188"/>
            <a:ext cx="68262" cy="36512"/>
          </a:xfrm>
          <a:custGeom>
            <a:avLst/>
            <a:gdLst>
              <a:gd name="T0" fmla="*/ 11337013 w 136"/>
              <a:gd name="T1" fmla="*/ 14649738 h 91"/>
              <a:gd name="T2" fmla="*/ 34262505 w 136"/>
              <a:gd name="T3" fmla="*/ 14649738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4" name="Freeform 231"/>
          <p:cNvSpPr>
            <a:spLocks/>
          </p:cNvSpPr>
          <p:nvPr/>
        </p:nvSpPr>
        <p:spPr bwMode="auto">
          <a:xfrm>
            <a:off x="3232150" y="3035300"/>
            <a:ext cx="68263" cy="36513"/>
          </a:xfrm>
          <a:custGeom>
            <a:avLst/>
            <a:gdLst>
              <a:gd name="T0" fmla="*/ 11337179 w 136"/>
              <a:gd name="T1" fmla="*/ 14650540 h 91"/>
              <a:gd name="T2" fmla="*/ 34263509 w 136"/>
              <a:gd name="T3" fmla="*/ 14650540 h 91"/>
              <a:gd name="T4" fmla="*/ 22674359 w 136"/>
              <a:gd name="T5" fmla="*/ 0 h 91"/>
              <a:gd name="T6" fmla="*/ 0 w 136"/>
              <a:gd name="T7" fmla="*/ 0 h 91"/>
              <a:gd name="T8" fmla="*/ 11337179 w 136"/>
              <a:gd name="T9" fmla="*/ 14650540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5" name="Freeform 232"/>
          <p:cNvSpPr>
            <a:spLocks/>
          </p:cNvSpPr>
          <p:nvPr/>
        </p:nvSpPr>
        <p:spPr bwMode="auto">
          <a:xfrm>
            <a:off x="4321175" y="3890963"/>
            <a:ext cx="68263" cy="36512"/>
          </a:xfrm>
          <a:custGeom>
            <a:avLst/>
            <a:gdLst>
              <a:gd name="T0" fmla="*/ 11337179 w 136"/>
              <a:gd name="T1" fmla="*/ 14649738 h 91"/>
              <a:gd name="T2" fmla="*/ 34263509 w 136"/>
              <a:gd name="T3" fmla="*/ 14649738 h 91"/>
              <a:gd name="T4" fmla="*/ 22674359 w 136"/>
              <a:gd name="T5" fmla="*/ 0 h 91"/>
              <a:gd name="T6" fmla="*/ 0 w 136"/>
              <a:gd name="T7" fmla="*/ 0 h 91"/>
              <a:gd name="T8" fmla="*/ 11337179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6" name="Freeform 233"/>
          <p:cNvSpPr>
            <a:spLocks/>
          </p:cNvSpPr>
          <p:nvPr/>
        </p:nvSpPr>
        <p:spPr bwMode="auto">
          <a:xfrm>
            <a:off x="3525838" y="3271838"/>
            <a:ext cx="68262" cy="36512"/>
          </a:xfrm>
          <a:custGeom>
            <a:avLst/>
            <a:gdLst>
              <a:gd name="T0" fmla="*/ 11337013 w 136"/>
              <a:gd name="T1" fmla="*/ 14649738 h 91"/>
              <a:gd name="T2" fmla="*/ 34262505 w 136"/>
              <a:gd name="T3" fmla="*/ 14649738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7" name="Freeform 234"/>
          <p:cNvSpPr>
            <a:spLocks/>
          </p:cNvSpPr>
          <p:nvPr/>
        </p:nvSpPr>
        <p:spPr bwMode="auto">
          <a:xfrm>
            <a:off x="4325938" y="2832100"/>
            <a:ext cx="68262" cy="36513"/>
          </a:xfrm>
          <a:custGeom>
            <a:avLst/>
            <a:gdLst>
              <a:gd name="T0" fmla="*/ 11337013 w 136"/>
              <a:gd name="T1" fmla="*/ 14650540 h 91"/>
              <a:gd name="T2" fmla="*/ 34262505 w 136"/>
              <a:gd name="T3" fmla="*/ 14650540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50540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8" name="Freeform 235"/>
          <p:cNvSpPr>
            <a:spLocks/>
          </p:cNvSpPr>
          <p:nvPr/>
        </p:nvSpPr>
        <p:spPr bwMode="auto">
          <a:xfrm>
            <a:off x="4554538" y="3108325"/>
            <a:ext cx="68262" cy="36513"/>
          </a:xfrm>
          <a:custGeom>
            <a:avLst/>
            <a:gdLst>
              <a:gd name="T0" fmla="*/ 11337013 w 136"/>
              <a:gd name="T1" fmla="*/ 14650540 h 91"/>
              <a:gd name="T2" fmla="*/ 34262505 w 136"/>
              <a:gd name="T3" fmla="*/ 14650540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50540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49" name="Freeform 236"/>
          <p:cNvSpPr>
            <a:spLocks/>
          </p:cNvSpPr>
          <p:nvPr/>
        </p:nvSpPr>
        <p:spPr bwMode="auto">
          <a:xfrm>
            <a:off x="4460875" y="2995613"/>
            <a:ext cx="68263" cy="36512"/>
          </a:xfrm>
          <a:custGeom>
            <a:avLst/>
            <a:gdLst>
              <a:gd name="T0" fmla="*/ 11337179 w 136"/>
              <a:gd name="T1" fmla="*/ 14649738 h 91"/>
              <a:gd name="T2" fmla="*/ 34263509 w 136"/>
              <a:gd name="T3" fmla="*/ 14649738 h 91"/>
              <a:gd name="T4" fmla="*/ 22674359 w 136"/>
              <a:gd name="T5" fmla="*/ 0 h 91"/>
              <a:gd name="T6" fmla="*/ 0 w 136"/>
              <a:gd name="T7" fmla="*/ 0 h 91"/>
              <a:gd name="T8" fmla="*/ 11337179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50" name="Freeform 237"/>
          <p:cNvSpPr>
            <a:spLocks/>
          </p:cNvSpPr>
          <p:nvPr/>
        </p:nvSpPr>
        <p:spPr bwMode="auto">
          <a:xfrm>
            <a:off x="3849688" y="3889375"/>
            <a:ext cx="68262" cy="36513"/>
          </a:xfrm>
          <a:custGeom>
            <a:avLst/>
            <a:gdLst>
              <a:gd name="T0" fmla="*/ 11337013 w 136"/>
              <a:gd name="T1" fmla="*/ 14650540 h 91"/>
              <a:gd name="T2" fmla="*/ 34262505 w 136"/>
              <a:gd name="T3" fmla="*/ 14650540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50540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51" name="Freeform 238"/>
          <p:cNvSpPr>
            <a:spLocks/>
          </p:cNvSpPr>
          <p:nvPr/>
        </p:nvSpPr>
        <p:spPr bwMode="auto">
          <a:xfrm>
            <a:off x="4670425" y="3236913"/>
            <a:ext cx="68263" cy="36512"/>
          </a:xfrm>
          <a:custGeom>
            <a:avLst/>
            <a:gdLst>
              <a:gd name="T0" fmla="*/ 11337179 w 136"/>
              <a:gd name="T1" fmla="*/ 14649738 h 91"/>
              <a:gd name="T2" fmla="*/ 34263509 w 136"/>
              <a:gd name="T3" fmla="*/ 14649738 h 91"/>
              <a:gd name="T4" fmla="*/ 22674359 w 136"/>
              <a:gd name="T5" fmla="*/ 0 h 91"/>
              <a:gd name="T6" fmla="*/ 0 w 136"/>
              <a:gd name="T7" fmla="*/ 0 h 91"/>
              <a:gd name="T8" fmla="*/ 11337179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52" name="Freeform 239"/>
          <p:cNvSpPr>
            <a:spLocks/>
          </p:cNvSpPr>
          <p:nvPr/>
        </p:nvSpPr>
        <p:spPr bwMode="auto">
          <a:xfrm>
            <a:off x="5029200" y="3856038"/>
            <a:ext cx="68263" cy="36512"/>
          </a:xfrm>
          <a:custGeom>
            <a:avLst/>
            <a:gdLst>
              <a:gd name="T0" fmla="*/ 11337179 w 136"/>
              <a:gd name="T1" fmla="*/ 14649738 h 91"/>
              <a:gd name="T2" fmla="*/ 34263509 w 136"/>
              <a:gd name="T3" fmla="*/ 14649738 h 91"/>
              <a:gd name="T4" fmla="*/ 22674359 w 136"/>
              <a:gd name="T5" fmla="*/ 0 h 91"/>
              <a:gd name="T6" fmla="*/ 0 w 136"/>
              <a:gd name="T7" fmla="*/ 0 h 91"/>
              <a:gd name="T8" fmla="*/ 11337179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53" name="Freeform 240"/>
          <p:cNvSpPr>
            <a:spLocks/>
          </p:cNvSpPr>
          <p:nvPr/>
        </p:nvSpPr>
        <p:spPr bwMode="auto">
          <a:xfrm rot="-1409586">
            <a:off x="2586038" y="3333750"/>
            <a:ext cx="666750" cy="1189038"/>
          </a:xfrm>
          <a:custGeom>
            <a:avLst/>
            <a:gdLst>
              <a:gd name="T0" fmla="*/ 146169063 w 420"/>
              <a:gd name="T1" fmla="*/ 1298265717 h 1089"/>
              <a:gd name="T2" fmla="*/ 30241875 w 420"/>
              <a:gd name="T3" fmla="*/ 810670604 h 1089"/>
              <a:gd name="T4" fmla="*/ 327620313 w 420"/>
              <a:gd name="T5" fmla="*/ 320691956 h 1089"/>
              <a:gd name="T6" fmla="*/ 1058465625 w 420"/>
              <a:gd name="T7" fmla="*/ 0 h 108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20" h="1089">
                <a:moveTo>
                  <a:pt x="58" y="1089"/>
                </a:moveTo>
                <a:cubicBezTo>
                  <a:pt x="31" y="952"/>
                  <a:pt x="0" y="817"/>
                  <a:pt x="12" y="680"/>
                </a:cubicBezTo>
                <a:cubicBezTo>
                  <a:pt x="24" y="543"/>
                  <a:pt x="62" y="382"/>
                  <a:pt x="130" y="269"/>
                </a:cubicBezTo>
                <a:cubicBezTo>
                  <a:pt x="198" y="156"/>
                  <a:pt x="360" y="56"/>
                  <a:pt x="420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 type="stealth" w="lg" len="lg"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54" name="Text Box 241"/>
          <p:cNvSpPr txBox="1">
            <a:spLocks noChangeArrowheads="1"/>
          </p:cNvSpPr>
          <p:nvPr/>
        </p:nvSpPr>
        <p:spPr bwMode="auto">
          <a:xfrm>
            <a:off x="1196975" y="2371725"/>
            <a:ext cx="900113" cy="312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de-DE" altLang="zh-CN" sz="1600">
                <a:ea typeface="宋体" panose="02010600030101010101" pitchFamily="2" charset="-122"/>
              </a:rPr>
              <a:t>Metal5</a:t>
            </a:r>
          </a:p>
        </p:txBody>
      </p:sp>
      <p:sp>
        <p:nvSpPr>
          <p:cNvPr id="21555" name="Text Box 242"/>
          <p:cNvSpPr txBox="1">
            <a:spLocks noChangeArrowheads="1"/>
          </p:cNvSpPr>
          <p:nvPr/>
        </p:nvSpPr>
        <p:spPr bwMode="auto">
          <a:xfrm>
            <a:off x="6145213" y="1958975"/>
            <a:ext cx="26035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</a:pPr>
            <a:r>
              <a:rPr lang="de-DE" altLang="zh-CN" sz="1600">
                <a:ea typeface="宋体" panose="02010600030101010101" pitchFamily="2" charset="-122"/>
              </a:rPr>
              <a:t>Bottom pin connection</a:t>
            </a:r>
            <a:br>
              <a:rPr lang="de-DE" altLang="zh-CN" sz="1600">
                <a:ea typeface="宋体" panose="02010600030101010101" pitchFamily="2" charset="-122"/>
              </a:rPr>
            </a:br>
            <a:r>
              <a:rPr lang="de-DE" altLang="zh-CN" sz="1600">
                <a:ea typeface="宋体" panose="02010600030101010101" pitchFamily="2" charset="-122"/>
              </a:rPr>
              <a:t>on 3D switchbox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21556" name="Text Box 243"/>
          <p:cNvSpPr txBox="1">
            <a:spLocks noChangeArrowheads="1"/>
          </p:cNvSpPr>
          <p:nvPr/>
        </p:nvSpPr>
        <p:spPr bwMode="auto">
          <a:xfrm>
            <a:off x="6156325" y="2765425"/>
            <a:ext cx="1390650" cy="312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</a:pPr>
            <a:r>
              <a:rPr lang="de-DE" altLang="zh-CN" sz="1600">
                <a:ea typeface="宋体" panose="02010600030101010101" pitchFamily="2" charset="-122"/>
              </a:rPr>
              <a:t>3D switchbox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21557" name="Text Box 244"/>
          <p:cNvSpPr txBox="1">
            <a:spLocks noChangeArrowheads="1"/>
          </p:cNvSpPr>
          <p:nvPr/>
        </p:nvSpPr>
        <p:spPr bwMode="auto">
          <a:xfrm>
            <a:off x="6156325" y="4610100"/>
            <a:ext cx="1390650" cy="312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</a:pPr>
            <a:r>
              <a:rPr lang="de-DE" altLang="zh-CN" sz="1600">
                <a:ea typeface="宋体" panose="02010600030101010101" pitchFamily="2" charset="-122"/>
              </a:rPr>
              <a:t>2D switchbox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21558" name="Text Box 245"/>
          <p:cNvSpPr txBox="1">
            <a:spLocks noChangeArrowheads="1"/>
          </p:cNvSpPr>
          <p:nvPr/>
        </p:nvSpPr>
        <p:spPr bwMode="auto">
          <a:xfrm>
            <a:off x="6156325" y="4076700"/>
            <a:ext cx="2482850" cy="312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</a:pPr>
            <a:r>
              <a:rPr lang="de-DE" altLang="zh-CN" sz="1600">
                <a:ea typeface="宋体" panose="02010600030101010101" pitchFamily="2" charset="-122"/>
              </a:rPr>
              <a:t>Pin on channel boundary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21559" name="Text Box 246"/>
          <p:cNvSpPr txBox="1">
            <a:spLocks noChangeArrowheads="1"/>
          </p:cNvSpPr>
          <p:nvPr/>
        </p:nvSpPr>
        <p:spPr bwMode="auto">
          <a:xfrm>
            <a:off x="6156325" y="3403600"/>
            <a:ext cx="2736850" cy="312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</a:pPr>
            <a:r>
              <a:rPr lang="de-DE" altLang="zh-CN" sz="1600">
                <a:ea typeface="宋体" panose="02010600030101010101" pitchFamily="2" charset="-122"/>
              </a:rPr>
              <a:t>Top pin connection on cell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21560" name="Text Box 247"/>
          <p:cNvSpPr txBox="1">
            <a:spLocks noChangeArrowheads="1"/>
          </p:cNvSpPr>
          <p:nvPr/>
        </p:nvSpPr>
        <p:spPr bwMode="auto">
          <a:xfrm>
            <a:off x="1228725" y="4308475"/>
            <a:ext cx="1096963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ct val="0"/>
              </a:spcBef>
            </a:pPr>
            <a:r>
              <a:rPr lang="de-DE" altLang="zh-CN" sz="1600">
                <a:ea typeface="宋体" panose="02010600030101010101" pitchFamily="2" charset="-122"/>
              </a:rPr>
              <a:t>Horizontal</a:t>
            </a:r>
            <a:br>
              <a:rPr lang="de-DE" altLang="zh-CN" sz="1600">
                <a:ea typeface="宋体" panose="02010600030101010101" pitchFamily="2" charset="-122"/>
              </a:rPr>
            </a:br>
            <a:r>
              <a:rPr lang="de-DE" altLang="zh-CN" sz="1600">
                <a:ea typeface="宋体" panose="02010600030101010101" pitchFamily="2" charset="-122"/>
              </a:rPr>
              <a:t>channel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grpSp>
        <p:nvGrpSpPr>
          <p:cNvPr id="21561" name="Group 248"/>
          <p:cNvGrpSpPr>
            <a:grpSpLocks/>
          </p:cNvGrpSpPr>
          <p:nvPr/>
        </p:nvGrpSpPr>
        <p:grpSpPr bwMode="auto">
          <a:xfrm>
            <a:off x="2700338" y="4818063"/>
            <a:ext cx="992187" cy="927100"/>
            <a:chOff x="3630" y="2686"/>
            <a:chExt cx="625" cy="584"/>
          </a:xfrm>
        </p:grpSpPr>
        <p:sp>
          <p:nvSpPr>
            <p:cNvPr id="21651" name="Freeform 249"/>
            <p:cNvSpPr>
              <a:spLocks/>
            </p:cNvSpPr>
            <p:nvPr/>
          </p:nvSpPr>
          <p:spPr bwMode="auto">
            <a:xfrm>
              <a:off x="3630" y="2688"/>
              <a:ext cx="622" cy="450"/>
            </a:xfrm>
            <a:custGeom>
              <a:avLst/>
              <a:gdLst>
                <a:gd name="T0" fmla="*/ 0 w 622"/>
                <a:gd name="T1" fmla="*/ 450 h 450"/>
                <a:gd name="T2" fmla="*/ 242 w 622"/>
                <a:gd name="T3" fmla="*/ 450 h 450"/>
                <a:gd name="T4" fmla="*/ 622 w 622"/>
                <a:gd name="T5" fmla="*/ 0 h 450"/>
                <a:gd name="T6" fmla="*/ 376 w 622"/>
                <a:gd name="T7" fmla="*/ 0 h 450"/>
                <a:gd name="T8" fmla="*/ 0 w 622"/>
                <a:gd name="T9" fmla="*/ 450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450">
                  <a:moveTo>
                    <a:pt x="0" y="450"/>
                  </a:moveTo>
                  <a:lnTo>
                    <a:pt x="242" y="450"/>
                  </a:lnTo>
                  <a:lnTo>
                    <a:pt x="622" y="0"/>
                  </a:lnTo>
                  <a:lnTo>
                    <a:pt x="376" y="0"/>
                  </a:lnTo>
                  <a:lnTo>
                    <a:pt x="0" y="45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52" name="Rectangle 250"/>
            <p:cNvSpPr>
              <a:spLocks noChangeArrowheads="1"/>
            </p:cNvSpPr>
            <p:nvPr/>
          </p:nvSpPr>
          <p:spPr bwMode="auto">
            <a:xfrm>
              <a:off x="3630" y="3138"/>
              <a:ext cx="246" cy="44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53" name="Rectangle 251"/>
            <p:cNvSpPr>
              <a:spLocks noChangeArrowheads="1"/>
            </p:cNvSpPr>
            <p:nvPr/>
          </p:nvSpPr>
          <p:spPr bwMode="auto">
            <a:xfrm>
              <a:off x="3630" y="3182"/>
              <a:ext cx="246" cy="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54" name="Rectangle 252"/>
            <p:cNvSpPr>
              <a:spLocks noChangeArrowheads="1"/>
            </p:cNvSpPr>
            <p:nvPr/>
          </p:nvSpPr>
          <p:spPr bwMode="auto">
            <a:xfrm>
              <a:off x="3630" y="3226"/>
              <a:ext cx="246" cy="44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55" name="Freeform 253"/>
            <p:cNvSpPr>
              <a:spLocks/>
            </p:cNvSpPr>
            <p:nvPr/>
          </p:nvSpPr>
          <p:spPr bwMode="auto">
            <a:xfrm>
              <a:off x="3874" y="2686"/>
              <a:ext cx="380" cy="495"/>
            </a:xfrm>
            <a:custGeom>
              <a:avLst/>
              <a:gdLst>
                <a:gd name="T0" fmla="*/ 2 w 380"/>
                <a:gd name="T1" fmla="*/ 495 h 495"/>
                <a:gd name="T2" fmla="*/ 380 w 380"/>
                <a:gd name="T3" fmla="*/ 52 h 495"/>
                <a:gd name="T4" fmla="*/ 380 w 380"/>
                <a:gd name="T5" fmla="*/ 0 h 495"/>
                <a:gd name="T6" fmla="*/ 0 w 380"/>
                <a:gd name="T7" fmla="*/ 450 h 495"/>
                <a:gd name="T8" fmla="*/ 2 w 380"/>
                <a:gd name="T9" fmla="*/ 495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495">
                  <a:moveTo>
                    <a:pt x="2" y="495"/>
                  </a:moveTo>
                  <a:lnTo>
                    <a:pt x="380" y="52"/>
                  </a:lnTo>
                  <a:lnTo>
                    <a:pt x="380" y="0"/>
                  </a:lnTo>
                  <a:lnTo>
                    <a:pt x="0" y="450"/>
                  </a:lnTo>
                  <a:lnTo>
                    <a:pt x="2" y="495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56" name="Freeform 254"/>
            <p:cNvSpPr>
              <a:spLocks/>
            </p:cNvSpPr>
            <p:nvPr/>
          </p:nvSpPr>
          <p:spPr bwMode="auto">
            <a:xfrm>
              <a:off x="3876" y="2737"/>
              <a:ext cx="378" cy="489"/>
            </a:xfrm>
            <a:custGeom>
              <a:avLst/>
              <a:gdLst>
                <a:gd name="T0" fmla="*/ 1 w 378"/>
                <a:gd name="T1" fmla="*/ 489 h 489"/>
                <a:gd name="T2" fmla="*/ 378 w 378"/>
                <a:gd name="T3" fmla="*/ 45 h 489"/>
                <a:gd name="T4" fmla="*/ 378 w 378"/>
                <a:gd name="T5" fmla="*/ 0 h 489"/>
                <a:gd name="T6" fmla="*/ 0 w 378"/>
                <a:gd name="T7" fmla="*/ 445 h 489"/>
                <a:gd name="T8" fmla="*/ 1 w 378"/>
                <a:gd name="T9" fmla="*/ 489 h 4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489">
                  <a:moveTo>
                    <a:pt x="1" y="489"/>
                  </a:moveTo>
                  <a:lnTo>
                    <a:pt x="378" y="45"/>
                  </a:lnTo>
                  <a:lnTo>
                    <a:pt x="378" y="0"/>
                  </a:lnTo>
                  <a:lnTo>
                    <a:pt x="0" y="445"/>
                  </a:lnTo>
                  <a:lnTo>
                    <a:pt x="1" y="489"/>
                  </a:lnTo>
                  <a:close/>
                </a:path>
              </a:pathLst>
            </a:custGeom>
            <a:solidFill>
              <a:srgbClr val="B2B2B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57" name="Freeform 255"/>
            <p:cNvSpPr>
              <a:spLocks/>
            </p:cNvSpPr>
            <p:nvPr/>
          </p:nvSpPr>
          <p:spPr bwMode="auto">
            <a:xfrm>
              <a:off x="3877" y="2779"/>
              <a:ext cx="378" cy="489"/>
            </a:xfrm>
            <a:custGeom>
              <a:avLst/>
              <a:gdLst>
                <a:gd name="T0" fmla="*/ 1 w 378"/>
                <a:gd name="T1" fmla="*/ 489 h 489"/>
                <a:gd name="T2" fmla="*/ 378 w 378"/>
                <a:gd name="T3" fmla="*/ 45 h 489"/>
                <a:gd name="T4" fmla="*/ 378 w 378"/>
                <a:gd name="T5" fmla="*/ 0 h 489"/>
                <a:gd name="T6" fmla="*/ 0 w 378"/>
                <a:gd name="T7" fmla="*/ 445 h 489"/>
                <a:gd name="T8" fmla="*/ 1 w 378"/>
                <a:gd name="T9" fmla="*/ 489 h 4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489">
                  <a:moveTo>
                    <a:pt x="1" y="489"/>
                  </a:moveTo>
                  <a:lnTo>
                    <a:pt x="378" y="45"/>
                  </a:lnTo>
                  <a:lnTo>
                    <a:pt x="378" y="0"/>
                  </a:lnTo>
                  <a:lnTo>
                    <a:pt x="0" y="445"/>
                  </a:lnTo>
                  <a:lnTo>
                    <a:pt x="1" y="489"/>
                  </a:ln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58" name="Freeform 256"/>
            <p:cNvSpPr>
              <a:spLocks/>
            </p:cNvSpPr>
            <p:nvPr/>
          </p:nvSpPr>
          <p:spPr bwMode="auto">
            <a:xfrm>
              <a:off x="3833" y="2995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59" name="Freeform 257"/>
            <p:cNvSpPr>
              <a:spLocks/>
            </p:cNvSpPr>
            <p:nvPr/>
          </p:nvSpPr>
          <p:spPr bwMode="auto">
            <a:xfrm>
              <a:off x="4036" y="2859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60" name="Freeform 258"/>
            <p:cNvSpPr>
              <a:spLocks/>
            </p:cNvSpPr>
            <p:nvPr/>
          </p:nvSpPr>
          <p:spPr bwMode="auto">
            <a:xfrm>
              <a:off x="3878" y="2859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61" name="Freeform 259"/>
            <p:cNvSpPr>
              <a:spLocks/>
            </p:cNvSpPr>
            <p:nvPr/>
          </p:nvSpPr>
          <p:spPr bwMode="auto">
            <a:xfrm rot="7870368">
              <a:off x="3920" y="3115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62" name="Freeform 260"/>
            <p:cNvSpPr>
              <a:spLocks/>
            </p:cNvSpPr>
            <p:nvPr/>
          </p:nvSpPr>
          <p:spPr bwMode="auto">
            <a:xfrm rot="7870368">
              <a:off x="3984" y="3041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63" name="Freeform 261"/>
            <p:cNvSpPr>
              <a:spLocks/>
            </p:cNvSpPr>
            <p:nvPr/>
          </p:nvSpPr>
          <p:spPr bwMode="auto">
            <a:xfrm rot="7870368">
              <a:off x="4098" y="2902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1562" name="Group 262"/>
          <p:cNvGrpSpPr>
            <a:grpSpLocks/>
          </p:cNvGrpSpPr>
          <p:nvPr/>
        </p:nvGrpSpPr>
        <p:grpSpPr bwMode="auto">
          <a:xfrm>
            <a:off x="3290888" y="5278438"/>
            <a:ext cx="584200" cy="471487"/>
            <a:chOff x="4002" y="2976"/>
            <a:chExt cx="368" cy="297"/>
          </a:xfrm>
        </p:grpSpPr>
        <p:grpSp>
          <p:nvGrpSpPr>
            <p:cNvPr id="21640" name="Group 263"/>
            <p:cNvGrpSpPr>
              <a:grpSpLocks/>
            </p:cNvGrpSpPr>
            <p:nvPr/>
          </p:nvGrpSpPr>
          <p:grpSpPr bwMode="auto">
            <a:xfrm>
              <a:off x="4002" y="2976"/>
              <a:ext cx="368" cy="297"/>
              <a:chOff x="4464" y="3390"/>
              <a:chExt cx="368" cy="297"/>
            </a:xfrm>
          </p:grpSpPr>
          <p:sp>
            <p:nvSpPr>
              <p:cNvPr id="21644" name="Freeform 264"/>
              <p:cNvSpPr>
                <a:spLocks/>
              </p:cNvSpPr>
              <p:nvPr/>
            </p:nvSpPr>
            <p:spPr bwMode="auto">
              <a:xfrm>
                <a:off x="4464" y="3392"/>
                <a:ext cx="366" cy="160"/>
              </a:xfrm>
              <a:custGeom>
                <a:avLst/>
                <a:gdLst>
                  <a:gd name="T0" fmla="*/ 0 w 366"/>
                  <a:gd name="T1" fmla="*/ 160 h 160"/>
                  <a:gd name="T2" fmla="*/ 134 w 366"/>
                  <a:gd name="T3" fmla="*/ 0 h 160"/>
                  <a:gd name="T4" fmla="*/ 366 w 366"/>
                  <a:gd name="T5" fmla="*/ 0 h 160"/>
                  <a:gd name="T6" fmla="*/ 230 w 366"/>
                  <a:gd name="T7" fmla="*/ 160 h 160"/>
                  <a:gd name="T8" fmla="*/ 0 w 366"/>
                  <a:gd name="T9" fmla="*/ 16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6" h="160">
                    <a:moveTo>
                      <a:pt x="0" y="160"/>
                    </a:moveTo>
                    <a:lnTo>
                      <a:pt x="134" y="0"/>
                    </a:lnTo>
                    <a:lnTo>
                      <a:pt x="366" y="0"/>
                    </a:lnTo>
                    <a:lnTo>
                      <a:pt x="23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645" name="Rectangle 265"/>
              <p:cNvSpPr>
                <a:spLocks noChangeArrowheads="1"/>
              </p:cNvSpPr>
              <p:nvPr/>
            </p:nvSpPr>
            <p:spPr bwMode="auto">
              <a:xfrm>
                <a:off x="4466" y="3552"/>
                <a:ext cx="230" cy="44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46" name="Rectangle 266"/>
              <p:cNvSpPr>
                <a:spLocks noChangeArrowheads="1"/>
              </p:cNvSpPr>
              <p:nvPr/>
            </p:nvSpPr>
            <p:spPr bwMode="auto">
              <a:xfrm>
                <a:off x="4466" y="3596"/>
                <a:ext cx="230" cy="44"/>
              </a:xfrm>
              <a:prstGeom prst="rect">
                <a:avLst/>
              </a:prstGeom>
              <a:solidFill>
                <a:srgbClr val="B2B2B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47" name="Rectangle 267"/>
              <p:cNvSpPr>
                <a:spLocks noChangeArrowheads="1"/>
              </p:cNvSpPr>
              <p:nvPr/>
            </p:nvSpPr>
            <p:spPr bwMode="auto">
              <a:xfrm>
                <a:off x="4466" y="3640"/>
                <a:ext cx="230" cy="44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48" name="Freeform 268"/>
              <p:cNvSpPr>
                <a:spLocks/>
              </p:cNvSpPr>
              <p:nvPr/>
            </p:nvSpPr>
            <p:spPr bwMode="auto">
              <a:xfrm>
                <a:off x="4697" y="3390"/>
                <a:ext cx="135" cy="206"/>
              </a:xfrm>
              <a:custGeom>
                <a:avLst/>
                <a:gdLst>
                  <a:gd name="T0" fmla="*/ 0 w 132"/>
                  <a:gd name="T1" fmla="*/ 162 h 206"/>
                  <a:gd name="T2" fmla="*/ 138 w 132"/>
                  <a:gd name="T3" fmla="*/ 0 h 206"/>
                  <a:gd name="T4" fmla="*/ 138 w 132"/>
                  <a:gd name="T5" fmla="*/ 48 h 206"/>
                  <a:gd name="T6" fmla="*/ 0 w 132"/>
                  <a:gd name="T7" fmla="*/ 206 h 206"/>
                  <a:gd name="T8" fmla="*/ 0 w 132"/>
                  <a:gd name="T9" fmla="*/ 162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206">
                    <a:moveTo>
                      <a:pt x="0" y="162"/>
                    </a:moveTo>
                    <a:lnTo>
                      <a:pt x="132" y="0"/>
                    </a:lnTo>
                    <a:lnTo>
                      <a:pt x="132" y="48"/>
                    </a:lnTo>
                    <a:lnTo>
                      <a:pt x="0" y="206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649" name="Freeform 269"/>
              <p:cNvSpPr>
                <a:spLocks/>
              </p:cNvSpPr>
              <p:nvPr/>
            </p:nvSpPr>
            <p:spPr bwMode="auto">
              <a:xfrm>
                <a:off x="4697" y="3434"/>
                <a:ext cx="135" cy="207"/>
              </a:xfrm>
              <a:custGeom>
                <a:avLst/>
                <a:gdLst>
                  <a:gd name="T0" fmla="*/ 0 w 135"/>
                  <a:gd name="T1" fmla="*/ 160 h 207"/>
                  <a:gd name="T2" fmla="*/ 135 w 135"/>
                  <a:gd name="T3" fmla="*/ 0 h 207"/>
                  <a:gd name="T4" fmla="*/ 135 w 135"/>
                  <a:gd name="T5" fmla="*/ 46 h 207"/>
                  <a:gd name="T6" fmla="*/ 1 w 135"/>
                  <a:gd name="T7" fmla="*/ 207 h 207"/>
                  <a:gd name="T8" fmla="*/ 0 w 135"/>
                  <a:gd name="T9" fmla="*/ 160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207">
                    <a:moveTo>
                      <a:pt x="0" y="160"/>
                    </a:moveTo>
                    <a:lnTo>
                      <a:pt x="135" y="0"/>
                    </a:lnTo>
                    <a:lnTo>
                      <a:pt x="135" y="46"/>
                    </a:lnTo>
                    <a:lnTo>
                      <a:pt x="1" y="207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B2B2B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650" name="Freeform 270"/>
              <p:cNvSpPr>
                <a:spLocks/>
              </p:cNvSpPr>
              <p:nvPr/>
            </p:nvSpPr>
            <p:spPr bwMode="auto">
              <a:xfrm>
                <a:off x="4697" y="3480"/>
                <a:ext cx="135" cy="207"/>
              </a:xfrm>
              <a:custGeom>
                <a:avLst/>
                <a:gdLst>
                  <a:gd name="T0" fmla="*/ 0 w 135"/>
                  <a:gd name="T1" fmla="*/ 160 h 207"/>
                  <a:gd name="T2" fmla="*/ 135 w 135"/>
                  <a:gd name="T3" fmla="*/ 0 h 207"/>
                  <a:gd name="T4" fmla="*/ 135 w 135"/>
                  <a:gd name="T5" fmla="*/ 46 h 207"/>
                  <a:gd name="T6" fmla="*/ 1 w 135"/>
                  <a:gd name="T7" fmla="*/ 207 h 207"/>
                  <a:gd name="T8" fmla="*/ 0 w 135"/>
                  <a:gd name="T9" fmla="*/ 160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207">
                    <a:moveTo>
                      <a:pt x="0" y="160"/>
                    </a:moveTo>
                    <a:lnTo>
                      <a:pt x="135" y="0"/>
                    </a:lnTo>
                    <a:lnTo>
                      <a:pt x="135" y="46"/>
                    </a:lnTo>
                    <a:lnTo>
                      <a:pt x="1" y="207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80808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1641" name="Freeform 271"/>
            <p:cNvSpPr>
              <a:spLocks/>
            </p:cNvSpPr>
            <p:nvPr/>
          </p:nvSpPr>
          <p:spPr bwMode="auto">
            <a:xfrm>
              <a:off x="4165" y="3036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42" name="Freeform 272"/>
            <p:cNvSpPr>
              <a:spLocks/>
            </p:cNvSpPr>
            <p:nvPr/>
          </p:nvSpPr>
          <p:spPr bwMode="auto">
            <a:xfrm rot="7870368">
              <a:off x="4253" y="3137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43" name="Freeform 273"/>
            <p:cNvSpPr>
              <a:spLocks/>
            </p:cNvSpPr>
            <p:nvPr/>
          </p:nvSpPr>
          <p:spPr bwMode="auto">
            <a:xfrm rot="7827706">
              <a:off x="4303" y="3080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1563" name="Group 355"/>
          <p:cNvGrpSpPr>
            <a:grpSpLocks/>
          </p:cNvGrpSpPr>
          <p:nvPr/>
        </p:nvGrpSpPr>
        <p:grpSpPr bwMode="auto">
          <a:xfrm>
            <a:off x="3702050" y="4816475"/>
            <a:ext cx="584200" cy="439738"/>
            <a:chOff x="2332" y="3034"/>
            <a:chExt cx="368" cy="277"/>
          </a:xfrm>
        </p:grpSpPr>
        <p:grpSp>
          <p:nvGrpSpPr>
            <p:cNvPr id="21629" name="Group 354"/>
            <p:cNvGrpSpPr>
              <a:grpSpLocks/>
            </p:cNvGrpSpPr>
            <p:nvPr/>
          </p:nvGrpSpPr>
          <p:grpSpPr bwMode="auto">
            <a:xfrm>
              <a:off x="2332" y="3034"/>
              <a:ext cx="368" cy="277"/>
              <a:chOff x="2332" y="3034"/>
              <a:chExt cx="368" cy="277"/>
            </a:xfrm>
          </p:grpSpPr>
          <p:sp>
            <p:nvSpPr>
              <p:cNvPr id="21633" name="Freeform 276"/>
              <p:cNvSpPr>
                <a:spLocks/>
              </p:cNvSpPr>
              <p:nvPr/>
            </p:nvSpPr>
            <p:spPr bwMode="auto">
              <a:xfrm>
                <a:off x="2332" y="3034"/>
                <a:ext cx="366" cy="142"/>
              </a:xfrm>
              <a:custGeom>
                <a:avLst/>
                <a:gdLst>
                  <a:gd name="T0" fmla="*/ 0 w 366"/>
                  <a:gd name="T1" fmla="*/ 126 h 160"/>
                  <a:gd name="T2" fmla="*/ 134 w 366"/>
                  <a:gd name="T3" fmla="*/ 0 h 160"/>
                  <a:gd name="T4" fmla="*/ 366 w 366"/>
                  <a:gd name="T5" fmla="*/ 0 h 160"/>
                  <a:gd name="T6" fmla="*/ 230 w 366"/>
                  <a:gd name="T7" fmla="*/ 126 h 160"/>
                  <a:gd name="T8" fmla="*/ 0 w 366"/>
                  <a:gd name="T9" fmla="*/ 126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6" h="160">
                    <a:moveTo>
                      <a:pt x="0" y="160"/>
                    </a:moveTo>
                    <a:lnTo>
                      <a:pt x="134" y="0"/>
                    </a:lnTo>
                    <a:lnTo>
                      <a:pt x="366" y="0"/>
                    </a:lnTo>
                    <a:lnTo>
                      <a:pt x="230" y="160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634" name="Rectangle 277"/>
              <p:cNvSpPr>
                <a:spLocks noChangeArrowheads="1"/>
              </p:cNvSpPr>
              <p:nvPr/>
            </p:nvSpPr>
            <p:spPr bwMode="auto">
              <a:xfrm>
                <a:off x="2334" y="3176"/>
                <a:ext cx="230" cy="44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5" name="Rectangle 278"/>
              <p:cNvSpPr>
                <a:spLocks noChangeArrowheads="1"/>
              </p:cNvSpPr>
              <p:nvPr/>
            </p:nvSpPr>
            <p:spPr bwMode="auto">
              <a:xfrm>
                <a:off x="2334" y="3220"/>
                <a:ext cx="230" cy="44"/>
              </a:xfrm>
              <a:prstGeom prst="rect">
                <a:avLst/>
              </a:prstGeom>
              <a:solidFill>
                <a:srgbClr val="B2B2B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6" name="Rectangle 279"/>
              <p:cNvSpPr>
                <a:spLocks noChangeArrowheads="1"/>
              </p:cNvSpPr>
              <p:nvPr/>
            </p:nvSpPr>
            <p:spPr bwMode="auto">
              <a:xfrm>
                <a:off x="2334" y="3264"/>
                <a:ext cx="230" cy="44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37" name="Freeform 280"/>
              <p:cNvSpPr>
                <a:spLocks/>
              </p:cNvSpPr>
              <p:nvPr/>
            </p:nvSpPr>
            <p:spPr bwMode="auto">
              <a:xfrm>
                <a:off x="2565" y="3034"/>
                <a:ext cx="135" cy="186"/>
              </a:xfrm>
              <a:custGeom>
                <a:avLst/>
                <a:gdLst>
                  <a:gd name="T0" fmla="*/ 0 w 132"/>
                  <a:gd name="T1" fmla="*/ 132 h 206"/>
                  <a:gd name="T2" fmla="*/ 138 w 132"/>
                  <a:gd name="T3" fmla="*/ 0 h 206"/>
                  <a:gd name="T4" fmla="*/ 138 w 132"/>
                  <a:gd name="T5" fmla="*/ 39 h 206"/>
                  <a:gd name="T6" fmla="*/ 0 w 132"/>
                  <a:gd name="T7" fmla="*/ 168 h 206"/>
                  <a:gd name="T8" fmla="*/ 0 w 132"/>
                  <a:gd name="T9" fmla="*/ 132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206">
                    <a:moveTo>
                      <a:pt x="0" y="162"/>
                    </a:moveTo>
                    <a:lnTo>
                      <a:pt x="132" y="0"/>
                    </a:lnTo>
                    <a:lnTo>
                      <a:pt x="132" y="48"/>
                    </a:lnTo>
                    <a:lnTo>
                      <a:pt x="0" y="206"/>
                    </a:lnTo>
                    <a:lnTo>
                      <a:pt x="0" y="162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638" name="Freeform 281"/>
              <p:cNvSpPr>
                <a:spLocks/>
              </p:cNvSpPr>
              <p:nvPr/>
            </p:nvSpPr>
            <p:spPr bwMode="auto">
              <a:xfrm>
                <a:off x="2565" y="3085"/>
                <a:ext cx="135" cy="180"/>
              </a:xfrm>
              <a:custGeom>
                <a:avLst/>
                <a:gdLst>
                  <a:gd name="T0" fmla="*/ 0 w 135"/>
                  <a:gd name="T1" fmla="*/ 121 h 207"/>
                  <a:gd name="T2" fmla="*/ 135 w 135"/>
                  <a:gd name="T3" fmla="*/ 0 h 207"/>
                  <a:gd name="T4" fmla="*/ 135 w 135"/>
                  <a:gd name="T5" fmla="*/ 35 h 207"/>
                  <a:gd name="T6" fmla="*/ 1 w 135"/>
                  <a:gd name="T7" fmla="*/ 157 h 207"/>
                  <a:gd name="T8" fmla="*/ 0 w 135"/>
                  <a:gd name="T9" fmla="*/ 121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207">
                    <a:moveTo>
                      <a:pt x="0" y="160"/>
                    </a:moveTo>
                    <a:lnTo>
                      <a:pt x="135" y="0"/>
                    </a:lnTo>
                    <a:lnTo>
                      <a:pt x="135" y="46"/>
                    </a:lnTo>
                    <a:lnTo>
                      <a:pt x="1" y="207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B2B2B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639" name="Freeform 282"/>
              <p:cNvSpPr>
                <a:spLocks/>
              </p:cNvSpPr>
              <p:nvPr/>
            </p:nvSpPr>
            <p:spPr bwMode="auto">
              <a:xfrm>
                <a:off x="2565" y="3121"/>
                <a:ext cx="135" cy="190"/>
              </a:xfrm>
              <a:custGeom>
                <a:avLst/>
                <a:gdLst>
                  <a:gd name="T0" fmla="*/ 0 w 135"/>
                  <a:gd name="T1" fmla="*/ 135 h 207"/>
                  <a:gd name="T2" fmla="*/ 135 w 135"/>
                  <a:gd name="T3" fmla="*/ 0 h 207"/>
                  <a:gd name="T4" fmla="*/ 135 w 135"/>
                  <a:gd name="T5" fmla="*/ 39 h 207"/>
                  <a:gd name="T6" fmla="*/ 1 w 135"/>
                  <a:gd name="T7" fmla="*/ 174 h 207"/>
                  <a:gd name="T8" fmla="*/ 0 w 135"/>
                  <a:gd name="T9" fmla="*/ 135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207">
                    <a:moveTo>
                      <a:pt x="0" y="160"/>
                    </a:moveTo>
                    <a:lnTo>
                      <a:pt x="135" y="0"/>
                    </a:lnTo>
                    <a:lnTo>
                      <a:pt x="135" y="46"/>
                    </a:lnTo>
                    <a:lnTo>
                      <a:pt x="1" y="207"/>
                    </a:lnTo>
                    <a:lnTo>
                      <a:pt x="0" y="160"/>
                    </a:lnTo>
                    <a:close/>
                  </a:path>
                </a:pathLst>
              </a:custGeom>
              <a:solidFill>
                <a:srgbClr val="80808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1630" name="Freeform 283"/>
            <p:cNvSpPr>
              <a:spLocks/>
            </p:cNvSpPr>
            <p:nvPr/>
          </p:nvSpPr>
          <p:spPr bwMode="auto">
            <a:xfrm>
              <a:off x="2490" y="3098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31" name="Freeform 284"/>
            <p:cNvSpPr>
              <a:spLocks/>
            </p:cNvSpPr>
            <p:nvPr/>
          </p:nvSpPr>
          <p:spPr bwMode="auto">
            <a:xfrm rot="7180079">
              <a:off x="2624" y="3147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32" name="Rectangle 285"/>
            <p:cNvSpPr>
              <a:spLocks noChangeAspect="1" noChangeArrowheads="1"/>
            </p:cNvSpPr>
            <p:nvPr/>
          </p:nvSpPr>
          <p:spPr bwMode="auto">
            <a:xfrm>
              <a:off x="2427" y="3224"/>
              <a:ext cx="32" cy="3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21564" name="Group 286"/>
          <p:cNvGrpSpPr>
            <a:grpSpLocks/>
          </p:cNvGrpSpPr>
          <p:nvPr/>
        </p:nvGrpSpPr>
        <p:grpSpPr bwMode="auto">
          <a:xfrm>
            <a:off x="3559175" y="4291013"/>
            <a:ext cx="1147763" cy="431800"/>
            <a:chOff x="4171" y="2354"/>
            <a:chExt cx="723" cy="272"/>
          </a:xfrm>
        </p:grpSpPr>
        <p:grpSp>
          <p:nvGrpSpPr>
            <p:cNvPr id="21613" name="Group 287"/>
            <p:cNvGrpSpPr>
              <a:grpSpLocks/>
            </p:cNvGrpSpPr>
            <p:nvPr/>
          </p:nvGrpSpPr>
          <p:grpSpPr bwMode="auto">
            <a:xfrm>
              <a:off x="4171" y="2354"/>
              <a:ext cx="723" cy="272"/>
              <a:chOff x="4190" y="3584"/>
              <a:chExt cx="723" cy="272"/>
            </a:xfrm>
          </p:grpSpPr>
          <p:sp>
            <p:nvSpPr>
              <p:cNvPr id="21622" name="Rectangle 288"/>
              <p:cNvSpPr>
                <a:spLocks noChangeArrowheads="1"/>
              </p:cNvSpPr>
              <p:nvPr/>
            </p:nvSpPr>
            <p:spPr bwMode="auto">
              <a:xfrm>
                <a:off x="4191" y="3723"/>
                <a:ext cx="608" cy="44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3" name="Rectangle 289"/>
              <p:cNvSpPr>
                <a:spLocks noChangeArrowheads="1"/>
              </p:cNvSpPr>
              <p:nvPr/>
            </p:nvSpPr>
            <p:spPr bwMode="auto">
              <a:xfrm>
                <a:off x="4191" y="3767"/>
                <a:ext cx="608" cy="44"/>
              </a:xfrm>
              <a:prstGeom prst="rect">
                <a:avLst/>
              </a:prstGeom>
              <a:solidFill>
                <a:srgbClr val="B2B2B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4" name="Rectangle 290"/>
              <p:cNvSpPr>
                <a:spLocks noChangeArrowheads="1"/>
              </p:cNvSpPr>
              <p:nvPr/>
            </p:nvSpPr>
            <p:spPr bwMode="auto">
              <a:xfrm>
                <a:off x="4191" y="3811"/>
                <a:ext cx="608" cy="44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1625" name="Freeform 291"/>
              <p:cNvSpPr>
                <a:spLocks/>
              </p:cNvSpPr>
              <p:nvPr/>
            </p:nvSpPr>
            <p:spPr bwMode="auto">
              <a:xfrm>
                <a:off x="4190" y="3586"/>
                <a:ext cx="722" cy="138"/>
              </a:xfrm>
              <a:custGeom>
                <a:avLst/>
                <a:gdLst>
                  <a:gd name="T0" fmla="*/ 0 w 722"/>
                  <a:gd name="T1" fmla="*/ 138 h 138"/>
                  <a:gd name="T2" fmla="*/ 110 w 722"/>
                  <a:gd name="T3" fmla="*/ 0 h 138"/>
                  <a:gd name="T4" fmla="*/ 722 w 722"/>
                  <a:gd name="T5" fmla="*/ 0 h 138"/>
                  <a:gd name="T6" fmla="*/ 606 w 722"/>
                  <a:gd name="T7" fmla="*/ 138 h 138"/>
                  <a:gd name="T8" fmla="*/ 0 w 722"/>
                  <a:gd name="T9" fmla="*/ 138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2" h="138">
                    <a:moveTo>
                      <a:pt x="0" y="138"/>
                    </a:moveTo>
                    <a:lnTo>
                      <a:pt x="110" y="0"/>
                    </a:lnTo>
                    <a:lnTo>
                      <a:pt x="722" y="0"/>
                    </a:lnTo>
                    <a:lnTo>
                      <a:pt x="606" y="138"/>
                    </a:ln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626" name="Freeform 292"/>
              <p:cNvSpPr>
                <a:spLocks/>
              </p:cNvSpPr>
              <p:nvPr/>
            </p:nvSpPr>
            <p:spPr bwMode="auto">
              <a:xfrm>
                <a:off x="4800" y="3584"/>
                <a:ext cx="112" cy="182"/>
              </a:xfrm>
              <a:custGeom>
                <a:avLst/>
                <a:gdLst>
                  <a:gd name="T0" fmla="*/ 0 w 112"/>
                  <a:gd name="T1" fmla="*/ 136 h 182"/>
                  <a:gd name="T2" fmla="*/ 112 w 112"/>
                  <a:gd name="T3" fmla="*/ 0 h 182"/>
                  <a:gd name="T4" fmla="*/ 112 w 112"/>
                  <a:gd name="T5" fmla="*/ 54 h 182"/>
                  <a:gd name="T6" fmla="*/ 0 w 112"/>
                  <a:gd name="T7" fmla="*/ 182 h 182"/>
                  <a:gd name="T8" fmla="*/ 0 w 112"/>
                  <a:gd name="T9" fmla="*/ 136 h 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82">
                    <a:moveTo>
                      <a:pt x="0" y="136"/>
                    </a:moveTo>
                    <a:lnTo>
                      <a:pt x="112" y="0"/>
                    </a:lnTo>
                    <a:lnTo>
                      <a:pt x="112" y="54"/>
                    </a:lnTo>
                    <a:lnTo>
                      <a:pt x="0" y="182"/>
                    </a:lnTo>
                    <a:lnTo>
                      <a:pt x="0" y="136"/>
                    </a:lnTo>
                    <a:close/>
                  </a:path>
                </a:pathLst>
              </a:cu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627" name="Freeform 293"/>
              <p:cNvSpPr>
                <a:spLocks/>
              </p:cNvSpPr>
              <p:nvPr/>
            </p:nvSpPr>
            <p:spPr bwMode="auto">
              <a:xfrm>
                <a:off x="4799" y="3635"/>
                <a:ext cx="114" cy="180"/>
              </a:xfrm>
              <a:custGeom>
                <a:avLst/>
                <a:gdLst>
                  <a:gd name="T0" fmla="*/ 1 w 114"/>
                  <a:gd name="T1" fmla="*/ 132 h 180"/>
                  <a:gd name="T2" fmla="*/ 114 w 114"/>
                  <a:gd name="T3" fmla="*/ 0 h 180"/>
                  <a:gd name="T4" fmla="*/ 114 w 114"/>
                  <a:gd name="T5" fmla="*/ 45 h 180"/>
                  <a:gd name="T6" fmla="*/ 0 w 114"/>
                  <a:gd name="T7" fmla="*/ 180 h 180"/>
                  <a:gd name="T8" fmla="*/ 1 w 114"/>
                  <a:gd name="T9" fmla="*/ 132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80">
                    <a:moveTo>
                      <a:pt x="1" y="132"/>
                    </a:moveTo>
                    <a:lnTo>
                      <a:pt x="114" y="0"/>
                    </a:lnTo>
                    <a:lnTo>
                      <a:pt x="114" y="45"/>
                    </a:lnTo>
                    <a:lnTo>
                      <a:pt x="0" y="180"/>
                    </a:lnTo>
                    <a:lnTo>
                      <a:pt x="1" y="132"/>
                    </a:lnTo>
                    <a:close/>
                  </a:path>
                </a:pathLst>
              </a:custGeom>
              <a:solidFill>
                <a:srgbClr val="B2B2B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628" name="Freeform 294"/>
              <p:cNvSpPr>
                <a:spLocks/>
              </p:cNvSpPr>
              <p:nvPr/>
            </p:nvSpPr>
            <p:spPr bwMode="auto">
              <a:xfrm>
                <a:off x="4797" y="3683"/>
                <a:ext cx="115" cy="173"/>
              </a:xfrm>
              <a:custGeom>
                <a:avLst/>
                <a:gdLst>
                  <a:gd name="T0" fmla="*/ 2 w 119"/>
                  <a:gd name="T1" fmla="*/ 120 h 184"/>
                  <a:gd name="T2" fmla="*/ 111 w 119"/>
                  <a:gd name="T3" fmla="*/ 0 h 184"/>
                  <a:gd name="T4" fmla="*/ 111 w 119"/>
                  <a:gd name="T5" fmla="*/ 39 h 184"/>
                  <a:gd name="T6" fmla="*/ 0 w 119"/>
                  <a:gd name="T7" fmla="*/ 163 h 184"/>
                  <a:gd name="T8" fmla="*/ 2 w 119"/>
                  <a:gd name="T9" fmla="*/ 120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84">
                    <a:moveTo>
                      <a:pt x="2" y="136"/>
                    </a:moveTo>
                    <a:lnTo>
                      <a:pt x="119" y="0"/>
                    </a:lnTo>
                    <a:lnTo>
                      <a:pt x="119" y="45"/>
                    </a:lnTo>
                    <a:lnTo>
                      <a:pt x="0" y="184"/>
                    </a:lnTo>
                    <a:lnTo>
                      <a:pt x="2" y="136"/>
                    </a:lnTo>
                    <a:close/>
                  </a:path>
                </a:pathLst>
              </a:custGeom>
              <a:solidFill>
                <a:srgbClr val="80808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1614" name="Freeform 295"/>
            <p:cNvSpPr>
              <a:spLocks/>
            </p:cNvSpPr>
            <p:nvPr/>
          </p:nvSpPr>
          <p:spPr bwMode="auto">
            <a:xfrm>
              <a:off x="4281" y="2412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15" name="Freeform 296"/>
            <p:cNvSpPr>
              <a:spLocks/>
            </p:cNvSpPr>
            <p:nvPr/>
          </p:nvSpPr>
          <p:spPr bwMode="auto">
            <a:xfrm>
              <a:off x="4680" y="2412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16" name="Freeform 297"/>
            <p:cNvSpPr>
              <a:spLocks/>
            </p:cNvSpPr>
            <p:nvPr/>
          </p:nvSpPr>
          <p:spPr bwMode="auto">
            <a:xfrm>
              <a:off x="4397" y="2412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17" name="Freeform 298"/>
            <p:cNvSpPr>
              <a:spLocks/>
            </p:cNvSpPr>
            <p:nvPr/>
          </p:nvSpPr>
          <p:spPr bwMode="auto">
            <a:xfrm>
              <a:off x="4536" y="2412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18" name="Rectangle 299"/>
            <p:cNvSpPr>
              <a:spLocks noChangeAspect="1" noChangeArrowheads="1"/>
            </p:cNvSpPr>
            <p:nvPr/>
          </p:nvSpPr>
          <p:spPr bwMode="auto">
            <a:xfrm>
              <a:off x="4473" y="2540"/>
              <a:ext cx="32" cy="3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19" name="Rectangle 300"/>
            <p:cNvSpPr>
              <a:spLocks noChangeAspect="1" noChangeArrowheads="1"/>
            </p:cNvSpPr>
            <p:nvPr/>
          </p:nvSpPr>
          <p:spPr bwMode="auto">
            <a:xfrm>
              <a:off x="4643" y="2540"/>
              <a:ext cx="32" cy="3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20" name="Rectangle 301"/>
            <p:cNvSpPr>
              <a:spLocks noChangeAspect="1" noChangeArrowheads="1"/>
            </p:cNvSpPr>
            <p:nvPr/>
          </p:nvSpPr>
          <p:spPr bwMode="auto">
            <a:xfrm>
              <a:off x="4263" y="2503"/>
              <a:ext cx="32" cy="3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21" name="Freeform 302"/>
            <p:cNvSpPr>
              <a:spLocks/>
            </p:cNvSpPr>
            <p:nvPr/>
          </p:nvSpPr>
          <p:spPr bwMode="auto">
            <a:xfrm rot="7870368">
              <a:off x="4822" y="2474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1565" name="Freeform 303"/>
          <p:cNvSpPr>
            <a:spLocks/>
          </p:cNvSpPr>
          <p:nvPr/>
        </p:nvSpPr>
        <p:spPr bwMode="auto">
          <a:xfrm>
            <a:off x="4892675" y="4289425"/>
            <a:ext cx="528638" cy="157163"/>
          </a:xfrm>
          <a:custGeom>
            <a:avLst/>
            <a:gdLst>
              <a:gd name="T0" fmla="*/ 0 w 333"/>
              <a:gd name="T1" fmla="*/ 249497056 h 99"/>
              <a:gd name="T2" fmla="*/ 204133643 w 333"/>
              <a:gd name="T3" fmla="*/ 0 h 99"/>
              <a:gd name="T4" fmla="*/ 839213619 w 333"/>
              <a:gd name="T5" fmla="*/ 0 h 99"/>
              <a:gd name="T6" fmla="*/ 635079976 w 333"/>
              <a:gd name="T7" fmla="*/ 249497056 h 99"/>
              <a:gd name="T8" fmla="*/ 0 w 333"/>
              <a:gd name="T9" fmla="*/ 249497056 h 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3" h="99">
                <a:moveTo>
                  <a:pt x="0" y="99"/>
                </a:moveTo>
                <a:lnTo>
                  <a:pt x="81" y="0"/>
                </a:lnTo>
                <a:lnTo>
                  <a:pt x="333" y="0"/>
                </a:lnTo>
                <a:lnTo>
                  <a:pt x="252" y="99"/>
                </a:lnTo>
                <a:lnTo>
                  <a:pt x="0" y="99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66" name="Rectangle 304"/>
          <p:cNvSpPr>
            <a:spLocks noChangeArrowheads="1"/>
          </p:cNvSpPr>
          <p:nvPr/>
        </p:nvSpPr>
        <p:spPr bwMode="auto">
          <a:xfrm>
            <a:off x="4891088" y="4443413"/>
            <a:ext cx="404812" cy="73025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567" name="Rectangle 305"/>
          <p:cNvSpPr>
            <a:spLocks noChangeArrowheads="1"/>
          </p:cNvSpPr>
          <p:nvPr/>
        </p:nvSpPr>
        <p:spPr bwMode="auto">
          <a:xfrm>
            <a:off x="4891088" y="4513263"/>
            <a:ext cx="404812" cy="73025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568" name="Rectangle 306"/>
          <p:cNvSpPr>
            <a:spLocks noChangeArrowheads="1"/>
          </p:cNvSpPr>
          <p:nvPr/>
        </p:nvSpPr>
        <p:spPr bwMode="auto">
          <a:xfrm>
            <a:off x="4891088" y="4583113"/>
            <a:ext cx="404812" cy="73025"/>
          </a:xfrm>
          <a:prstGeom prst="rect">
            <a:avLst/>
          </a:prstGeom>
          <a:solidFill>
            <a:srgbClr val="80808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569" name="Freeform 307"/>
          <p:cNvSpPr>
            <a:spLocks/>
          </p:cNvSpPr>
          <p:nvPr/>
        </p:nvSpPr>
        <p:spPr bwMode="auto">
          <a:xfrm>
            <a:off x="5295900" y="4287838"/>
            <a:ext cx="128588" cy="233362"/>
          </a:xfrm>
          <a:custGeom>
            <a:avLst/>
            <a:gdLst>
              <a:gd name="T0" fmla="*/ 0 w 82"/>
              <a:gd name="T1" fmla="*/ 242035288 h 150"/>
              <a:gd name="T2" fmla="*/ 201644802 w 82"/>
              <a:gd name="T3" fmla="*/ 0 h 150"/>
              <a:gd name="T4" fmla="*/ 201644802 w 82"/>
              <a:gd name="T5" fmla="*/ 135539761 h 150"/>
              <a:gd name="T6" fmla="*/ 0 w 82"/>
              <a:gd name="T7" fmla="*/ 363052154 h 150"/>
              <a:gd name="T8" fmla="*/ 0 w 82"/>
              <a:gd name="T9" fmla="*/ 242035288 h 1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150">
                <a:moveTo>
                  <a:pt x="0" y="100"/>
                </a:moveTo>
                <a:lnTo>
                  <a:pt x="82" y="0"/>
                </a:lnTo>
                <a:lnTo>
                  <a:pt x="82" y="56"/>
                </a:lnTo>
                <a:lnTo>
                  <a:pt x="0" y="150"/>
                </a:lnTo>
                <a:lnTo>
                  <a:pt x="0" y="100"/>
                </a:lnTo>
                <a:close/>
              </a:path>
            </a:pathLst>
          </a:cu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70" name="Freeform 308"/>
          <p:cNvSpPr>
            <a:spLocks/>
          </p:cNvSpPr>
          <p:nvPr/>
        </p:nvSpPr>
        <p:spPr bwMode="auto">
          <a:xfrm>
            <a:off x="5295900" y="4429125"/>
            <a:ext cx="128588" cy="230188"/>
          </a:xfrm>
          <a:custGeom>
            <a:avLst/>
            <a:gdLst>
              <a:gd name="T0" fmla="*/ 0 w 82"/>
              <a:gd name="T1" fmla="*/ 365424244 h 145"/>
              <a:gd name="T2" fmla="*/ 201644802 w 82"/>
              <a:gd name="T3" fmla="*/ 115927439 h 145"/>
              <a:gd name="T4" fmla="*/ 201644802 w 82"/>
              <a:gd name="T5" fmla="*/ 0 h 145"/>
              <a:gd name="T6" fmla="*/ 0 w 82"/>
              <a:gd name="T7" fmla="*/ 249496804 h 145"/>
              <a:gd name="T8" fmla="*/ 0 w 82"/>
              <a:gd name="T9" fmla="*/ 365424244 h 1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145">
                <a:moveTo>
                  <a:pt x="0" y="145"/>
                </a:moveTo>
                <a:lnTo>
                  <a:pt x="82" y="46"/>
                </a:lnTo>
                <a:lnTo>
                  <a:pt x="82" y="0"/>
                </a:lnTo>
                <a:lnTo>
                  <a:pt x="0" y="99"/>
                </a:lnTo>
                <a:lnTo>
                  <a:pt x="0" y="145"/>
                </a:lnTo>
                <a:close/>
              </a:path>
            </a:pathLst>
          </a:custGeom>
          <a:solidFill>
            <a:srgbClr val="80808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71" name="Freeform 309"/>
          <p:cNvSpPr>
            <a:spLocks/>
          </p:cNvSpPr>
          <p:nvPr/>
        </p:nvSpPr>
        <p:spPr bwMode="auto">
          <a:xfrm>
            <a:off x="5211763" y="4367213"/>
            <a:ext cx="68262" cy="36512"/>
          </a:xfrm>
          <a:custGeom>
            <a:avLst/>
            <a:gdLst>
              <a:gd name="T0" fmla="*/ 0 w 136"/>
              <a:gd name="T1" fmla="*/ 14649738 h 91"/>
              <a:gd name="T2" fmla="*/ 11337013 w 136"/>
              <a:gd name="T3" fmla="*/ 0 h 91"/>
              <a:gd name="T4" fmla="*/ 34262505 w 136"/>
              <a:gd name="T5" fmla="*/ 0 h 91"/>
              <a:gd name="T6" fmla="*/ 22673524 w 136"/>
              <a:gd name="T7" fmla="*/ 14649738 h 91"/>
              <a:gd name="T8" fmla="*/ 0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0" y="91"/>
                </a:moveTo>
                <a:lnTo>
                  <a:pt x="45" y="0"/>
                </a:lnTo>
                <a:lnTo>
                  <a:pt x="136" y="0"/>
                </a:lnTo>
                <a:lnTo>
                  <a:pt x="90" y="91"/>
                </a:lnTo>
                <a:lnTo>
                  <a:pt x="0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72" name="Freeform 310"/>
          <p:cNvSpPr>
            <a:spLocks/>
          </p:cNvSpPr>
          <p:nvPr/>
        </p:nvSpPr>
        <p:spPr bwMode="auto">
          <a:xfrm>
            <a:off x="4997450" y="4368800"/>
            <a:ext cx="68263" cy="36513"/>
          </a:xfrm>
          <a:custGeom>
            <a:avLst/>
            <a:gdLst>
              <a:gd name="T0" fmla="*/ 0 w 136"/>
              <a:gd name="T1" fmla="*/ 14650540 h 91"/>
              <a:gd name="T2" fmla="*/ 11337179 w 136"/>
              <a:gd name="T3" fmla="*/ 0 h 91"/>
              <a:gd name="T4" fmla="*/ 34263509 w 136"/>
              <a:gd name="T5" fmla="*/ 0 h 91"/>
              <a:gd name="T6" fmla="*/ 22674359 w 136"/>
              <a:gd name="T7" fmla="*/ 14650540 h 91"/>
              <a:gd name="T8" fmla="*/ 0 w 136"/>
              <a:gd name="T9" fmla="*/ 14650540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0" y="91"/>
                </a:moveTo>
                <a:lnTo>
                  <a:pt x="45" y="0"/>
                </a:lnTo>
                <a:lnTo>
                  <a:pt x="136" y="0"/>
                </a:lnTo>
                <a:lnTo>
                  <a:pt x="90" y="91"/>
                </a:lnTo>
                <a:lnTo>
                  <a:pt x="0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73" name="Freeform 311"/>
          <p:cNvSpPr>
            <a:spLocks/>
          </p:cNvSpPr>
          <p:nvPr/>
        </p:nvSpPr>
        <p:spPr bwMode="auto">
          <a:xfrm>
            <a:off x="5153025" y="4313238"/>
            <a:ext cx="68263" cy="36512"/>
          </a:xfrm>
          <a:custGeom>
            <a:avLst/>
            <a:gdLst>
              <a:gd name="T0" fmla="*/ 0 w 136"/>
              <a:gd name="T1" fmla="*/ 14649738 h 91"/>
              <a:gd name="T2" fmla="*/ 11337179 w 136"/>
              <a:gd name="T3" fmla="*/ 0 h 91"/>
              <a:gd name="T4" fmla="*/ 34263509 w 136"/>
              <a:gd name="T5" fmla="*/ 0 h 91"/>
              <a:gd name="T6" fmla="*/ 22674359 w 136"/>
              <a:gd name="T7" fmla="*/ 14649738 h 91"/>
              <a:gd name="T8" fmla="*/ 0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0" y="91"/>
                </a:moveTo>
                <a:lnTo>
                  <a:pt x="45" y="0"/>
                </a:lnTo>
                <a:lnTo>
                  <a:pt x="136" y="0"/>
                </a:lnTo>
                <a:lnTo>
                  <a:pt x="90" y="91"/>
                </a:lnTo>
                <a:lnTo>
                  <a:pt x="0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74" name="Rectangle 312"/>
          <p:cNvSpPr>
            <a:spLocks noChangeAspect="1" noChangeArrowheads="1"/>
          </p:cNvSpPr>
          <p:nvPr/>
        </p:nvSpPr>
        <p:spPr bwMode="auto">
          <a:xfrm>
            <a:off x="4957763" y="4521200"/>
            <a:ext cx="50800" cy="508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575" name="Rectangle 313"/>
          <p:cNvSpPr>
            <a:spLocks noChangeAspect="1" noChangeArrowheads="1"/>
          </p:cNvSpPr>
          <p:nvPr/>
        </p:nvSpPr>
        <p:spPr bwMode="auto">
          <a:xfrm>
            <a:off x="5202238" y="4521200"/>
            <a:ext cx="50800" cy="508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1576" name="Line 314"/>
          <p:cNvSpPr>
            <a:spLocks noChangeShapeType="1"/>
          </p:cNvSpPr>
          <p:nvPr/>
        </p:nvSpPr>
        <p:spPr bwMode="auto">
          <a:xfrm>
            <a:off x="2097088" y="2554288"/>
            <a:ext cx="6842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77" name="Text Box 315"/>
          <p:cNvSpPr txBox="1">
            <a:spLocks noChangeArrowheads="1"/>
          </p:cNvSpPr>
          <p:nvPr/>
        </p:nvSpPr>
        <p:spPr bwMode="auto">
          <a:xfrm>
            <a:off x="1187450" y="2732088"/>
            <a:ext cx="909638" cy="312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de-DE" altLang="zh-CN" sz="1600">
                <a:ea typeface="宋体" panose="02010600030101010101" pitchFamily="2" charset="-122"/>
              </a:rPr>
              <a:t>Metal4</a:t>
            </a:r>
          </a:p>
        </p:txBody>
      </p:sp>
      <p:sp>
        <p:nvSpPr>
          <p:cNvPr id="21578" name="Line 316"/>
          <p:cNvSpPr>
            <a:spLocks noChangeShapeType="1"/>
          </p:cNvSpPr>
          <p:nvPr/>
        </p:nvSpPr>
        <p:spPr bwMode="auto">
          <a:xfrm flipV="1">
            <a:off x="2097088" y="2686050"/>
            <a:ext cx="569912" cy="1825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79" name="Text Box 317"/>
          <p:cNvSpPr txBox="1">
            <a:spLocks noChangeArrowheads="1"/>
          </p:cNvSpPr>
          <p:nvPr/>
        </p:nvSpPr>
        <p:spPr bwMode="auto">
          <a:xfrm>
            <a:off x="1187450" y="4960938"/>
            <a:ext cx="933450" cy="312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de-DE" altLang="zh-CN" sz="1600">
                <a:ea typeface="宋体" panose="02010600030101010101" pitchFamily="2" charset="-122"/>
              </a:rPr>
              <a:t>Metal3</a:t>
            </a:r>
          </a:p>
        </p:txBody>
      </p:sp>
      <p:sp>
        <p:nvSpPr>
          <p:cNvPr id="21580" name="Line 318"/>
          <p:cNvSpPr>
            <a:spLocks noChangeShapeType="1"/>
          </p:cNvSpPr>
          <p:nvPr/>
        </p:nvSpPr>
        <p:spPr bwMode="auto">
          <a:xfrm>
            <a:off x="2203450" y="5154613"/>
            <a:ext cx="4857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81" name="Text Box 319"/>
          <p:cNvSpPr txBox="1">
            <a:spLocks noChangeArrowheads="1"/>
          </p:cNvSpPr>
          <p:nvPr/>
        </p:nvSpPr>
        <p:spPr bwMode="auto">
          <a:xfrm>
            <a:off x="1187450" y="5275263"/>
            <a:ext cx="890588" cy="312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de-DE" altLang="zh-CN" sz="1600">
                <a:ea typeface="宋体" panose="02010600030101010101" pitchFamily="2" charset="-122"/>
              </a:rPr>
              <a:t>Metal2</a:t>
            </a:r>
          </a:p>
        </p:txBody>
      </p:sp>
      <p:sp>
        <p:nvSpPr>
          <p:cNvPr id="21582" name="Line 320"/>
          <p:cNvSpPr>
            <a:spLocks noChangeShapeType="1"/>
          </p:cNvSpPr>
          <p:nvPr/>
        </p:nvSpPr>
        <p:spPr bwMode="auto">
          <a:xfrm>
            <a:off x="2193925" y="5449888"/>
            <a:ext cx="495300" cy="190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83" name="Line 321"/>
          <p:cNvSpPr>
            <a:spLocks noChangeShapeType="1"/>
          </p:cNvSpPr>
          <p:nvPr/>
        </p:nvSpPr>
        <p:spPr bwMode="auto">
          <a:xfrm>
            <a:off x="2184400" y="5688013"/>
            <a:ext cx="504825" cy="28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84" name="Text Box 322"/>
          <p:cNvSpPr txBox="1">
            <a:spLocks noChangeArrowheads="1"/>
          </p:cNvSpPr>
          <p:nvPr/>
        </p:nvSpPr>
        <p:spPr bwMode="auto">
          <a:xfrm>
            <a:off x="1187450" y="5583238"/>
            <a:ext cx="914400" cy="312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</a:pPr>
            <a:r>
              <a:rPr lang="de-DE" altLang="zh-CN" sz="1600">
                <a:ea typeface="宋体" panose="02010600030101010101" pitchFamily="2" charset="-122"/>
              </a:rPr>
              <a:t>Metal1</a:t>
            </a:r>
          </a:p>
        </p:txBody>
      </p:sp>
      <p:sp>
        <p:nvSpPr>
          <p:cNvPr id="21585" name="Line 323"/>
          <p:cNvSpPr>
            <a:spLocks noChangeShapeType="1"/>
          </p:cNvSpPr>
          <p:nvPr/>
        </p:nvSpPr>
        <p:spPr bwMode="auto">
          <a:xfrm flipH="1">
            <a:off x="5222875" y="3668713"/>
            <a:ext cx="811213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86" name="Line 324"/>
          <p:cNvSpPr>
            <a:spLocks noChangeShapeType="1"/>
          </p:cNvSpPr>
          <p:nvPr/>
        </p:nvSpPr>
        <p:spPr bwMode="auto">
          <a:xfrm flipH="1">
            <a:off x="5280025" y="4308475"/>
            <a:ext cx="744538" cy="250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87" name="Text Box 325"/>
          <p:cNvSpPr txBox="1">
            <a:spLocks noChangeArrowheads="1"/>
          </p:cNvSpPr>
          <p:nvPr/>
        </p:nvSpPr>
        <p:spPr bwMode="auto">
          <a:xfrm>
            <a:off x="2441575" y="5942013"/>
            <a:ext cx="1919288" cy="3127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90000"/>
              </a:lnSpc>
              <a:spcBef>
                <a:spcPct val="0"/>
              </a:spcBef>
            </a:pPr>
            <a:r>
              <a:rPr lang="de-DE" altLang="zh-CN" sz="1600">
                <a:ea typeface="宋体" panose="02010600030101010101" pitchFamily="2" charset="-122"/>
              </a:rPr>
              <a:t>Vertical channel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21588" name="Line 326"/>
          <p:cNvSpPr>
            <a:spLocks noChangeShapeType="1"/>
          </p:cNvSpPr>
          <p:nvPr/>
        </p:nvSpPr>
        <p:spPr bwMode="auto">
          <a:xfrm flipV="1">
            <a:off x="2441575" y="4783138"/>
            <a:ext cx="1200150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89" name="Line 327"/>
          <p:cNvSpPr>
            <a:spLocks noChangeShapeType="1"/>
          </p:cNvSpPr>
          <p:nvPr/>
        </p:nvSpPr>
        <p:spPr bwMode="auto">
          <a:xfrm flipH="1">
            <a:off x="4610100" y="4752975"/>
            <a:ext cx="14097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0" name="Line 328"/>
          <p:cNvSpPr>
            <a:spLocks noChangeShapeType="1"/>
          </p:cNvSpPr>
          <p:nvPr/>
        </p:nvSpPr>
        <p:spPr bwMode="auto">
          <a:xfrm flipH="1">
            <a:off x="4500563" y="2371725"/>
            <a:ext cx="1519237" cy="444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1" name="Line 329"/>
          <p:cNvSpPr>
            <a:spLocks noChangeShapeType="1"/>
          </p:cNvSpPr>
          <p:nvPr/>
        </p:nvSpPr>
        <p:spPr bwMode="auto">
          <a:xfrm flipH="1">
            <a:off x="4652963" y="2995613"/>
            <a:ext cx="1381125" cy="6731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2" name="Freeform 330"/>
          <p:cNvSpPr>
            <a:spLocks/>
          </p:cNvSpPr>
          <p:nvPr/>
        </p:nvSpPr>
        <p:spPr bwMode="auto">
          <a:xfrm>
            <a:off x="4257675" y="4651375"/>
            <a:ext cx="623888" cy="396875"/>
          </a:xfrm>
          <a:custGeom>
            <a:avLst/>
            <a:gdLst>
              <a:gd name="T0" fmla="*/ 990422994 w 393"/>
              <a:gd name="T1" fmla="*/ 0 h 250"/>
              <a:gd name="T2" fmla="*/ 519152604 w 393"/>
              <a:gd name="T3" fmla="*/ 0 h 250"/>
              <a:gd name="T4" fmla="*/ 0 w 393"/>
              <a:gd name="T5" fmla="*/ 630039063 h 250"/>
              <a:gd name="T6" fmla="*/ 506552606 w 393"/>
              <a:gd name="T7" fmla="*/ 630039063 h 250"/>
              <a:gd name="T8" fmla="*/ 990422994 w 393"/>
              <a:gd name="T9" fmla="*/ 0 h 2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3" h="250">
                <a:moveTo>
                  <a:pt x="393" y="0"/>
                </a:moveTo>
                <a:lnTo>
                  <a:pt x="206" y="0"/>
                </a:lnTo>
                <a:lnTo>
                  <a:pt x="0" y="250"/>
                </a:lnTo>
                <a:lnTo>
                  <a:pt x="201" y="250"/>
                </a:lnTo>
                <a:lnTo>
                  <a:pt x="393" y="0"/>
                </a:lnTo>
                <a:close/>
              </a:path>
            </a:pathLst>
          </a:custGeom>
          <a:noFill/>
          <a:ln w="25400" cap="flat">
            <a:solidFill>
              <a:schemeClr val="bg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21593" name="Group 331"/>
          <p:cNvGrpSpPr>
            <a:grpSpLocks/>
          </p:cNvGrpSpPr>
          <p:nvPr/>
        </p:nvGrpSpPr>
        <p:grpSpPr bwMode="auto">
          <a:xfrm>
            <a:off x="3986213" y="4818063"/>
            <a:ext cx="992187" cy="927100"/>
            <a:chOff x="4440" y="2686"/>
            <a:chExt cx="625" cy="584"/>
          </a:xfrm>
        </p:grpSpPr>
        <p:sp>
          <p:nvSpPr>
            <p:cNvPr id="21602" name="Freeform 332"/>
            <p:cNvSpPr>
              <a:spLocks/>
            </p:cNvSpPr>
            <p:nvPr/>
          </p:nvSpPr>
          <p:spPr bwMode="auto">
            <a:xfrm>
              <a:off x="4440" y="2688"/>
              <a:ext cx="622" cy="450"/>
            </a:xfrm>
            <a:custGeom>
              <a:avLst/>
              <a:gdLst>
                <a:gd name="T0" fmla="*/ 0 w 622"/>
                <a:gd name="T1" fmla="*/ 450 h 450"/>
                <a:gd name="T2" fmla="*/ 242 w 622"/>
                <a:gd name="T3" fmla="*/ 450 h 450"/>
                <a:gd name="T4" fmla="*/ 622 w 622"/>
                <a:gd name="T5" fmla="*/ 0 h 450"/>
                <a:gd name="T6" fmla="*/ 376 w 622"/>
                <a:gd name="T7" fmla="*/ 0 h 450"/>
                <a:gd name="T8" fmla="*/ 0 w 622"/>
                <a:gd name="T9" fmla="*/ 450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450">
                  <a:moveTo>
                    <a:pt x="0" y="450"/>
                  </a:moveTo>
                  <a:lnTo>
                    <a:pt x="242" y="450"/>
                  </a:lnTo>
                  <a:lnTo>
                    <a:pt x="622" y="0"/>
                  </a:lnTo>
                  <a:lnTo>
                    <a:pt x="376" y="0"/>
                  </a:lnTo>
                  <a:lnTo>
                    <a:pt x="0" y="450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03" name="Rectangle 333"/>
            <p:cNvSpPr>
              <a:spLocks noChangeArrowheads="1"/>
            </p:cNvSpPr>
            <p:nvPr/>
          </p:nvSpPr>
          <p:spPr bwMode="auto">
            <a:xfrm>
              <a:off x="4440" y="3138"/>
              <a:ext cx="246" cy="44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04" name="Rectangle 334"/>
            <p:cNvSpPr>
              <a:spLocks noChangeArrowheads="1"/>
            </p:cNvSpPr>
            <p:nvPr/>
          </p:nvSpPr>
          <p:spPr bwMode="auto">
            <a:xfrm>
              <a:off x="4440" y="3182"/>
              <a:ext cx="246" cy="44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05" name="Rectangle 335"/>
            <p:cNvSpPr>
              <a:spLocks noChangeArrowheads="1"/>
            </p:cNvSpPr>
            <p:nvPr/>
          </p:nvSpPr>
          <p:spPr bwMode="auto">
            <a:xfrm>
              <a:off x="4440" y="3226"/>
              <a:ext cx="246" cy="44"/>
            </a:xfrm>
            <a:prstGeom prst="rect">
              <a:avLst/>
            </a:prstGeom>
            <a:solidFill>
              <a:srgbClr val="80808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1606" name="Freeform 336"/>
            <p:cNvSpPr>
              <a:spLocks/>
            </p:cNvSpPr>
            <p:nvPr/>
          </p:nvSpPr>
          <p:spPr bwMode="auto">
            <a:xfrm>
              <a:off x="4684" y="2686"/>
              <a:ext cx="380" cy="495"/>
            </a:xfrm>
            <a:custGeom>
              <a:avLst/>
              <a:gdLst>
                <a:gd name="T0" fmla="*/ 2 w 380"/>
                <a:gd name="T1" fmla="*/ 495 h 495"/>
                <a:gd name="T2" fmla="*/ 380 w 380"/>
                <a:gd name="T3" fmla="*/ 52 h 495"/>
                <a:gd name="T4" fmla="*/ 380 w 380"/>
                <a:gd name="T5" fmla="*/ 0 h 495"/>
                <a:gd name="T6" fmla="*/ 0 w 380"/>
                <a:gd name="T7" fmla="*/ 450 h 495"/>
                <a:gd name="T8" fmla="*/ 2 w 380"/>
                <a:gd name="T9" fmla="*/ 495 h 4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495">
                  <a:moveTo>
                    <a:pt x="2" y="495"/>
                  </a:moveTo>
                  <a:lnTo>
                    <a:pt x="380" y="52"/>
                  </a:lnTo>
                  <a:lnTo>
                    <a:pt x="380" y="0"/>
                  </a:lnTo>
                  <a:lnTo>
                    <a:pt x="0" y="450"/>
                  </a:lnTo>
                  <a:lnTo>
                    <a:pt x="2" y="495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07" name="Freeform 337"/>
            <p:cNvSpPr>
              <a:spLocks/>
            </p:cNvSpPr>
            <p:nvPr/>
          </p:nvSpPr>
          <p:spPr bwMode="auto">
            <a:xfrm>
              <a:off x="4686" y="2737"/>
              <a:ext cx="378" cy="489"/>
            </a:xfrm>
            <a:custGeom>
              <a:avLst/>
              <a:gdLst>
                <a:gd name="T0" fmla="*/ 1 w 378"/>
                <a:gd name="T1" fmla="*/ 489 h 489"/>
                <a:gd name="T2" fmla="*/ 378 w 378"/>
                <a:gd name="T3" fmla="*/ 45 h 489"/>
                <a:gd name="T4" fmla="*/ 378 w 378"/>
                <a:gd name="T5" fmla="*/ 0 h 489"/>
                <a:gd name="T6" fmla="*/ 0 w 378"/>
                <a:gd name="T7" fmla="*/ 445 h 489"/>
                <a:gd name="T8" fmla="*/ 1 w 378"/>
                <a:gd name="T9" fmla="*/ 489 h 4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489">
                  <a:moveTo>
                    <a:pt x="1" y="489"/>
                  </a:moveTo>
                  <a:lnTo>
                    <a:pt x="378" y="45"/>
                  </a:lnTo>
                  <a:lnTo>
                    <a:pt x="378" y="0"/>
                  </a:lnTo>
                  <a:lnTo>
                    <a:pt x="0" y="445"/>
                  </a:lnTo>
                  <a:lnTo>
                    <a:pt x="1" y="489"/>
                  </a:lnTo>
                  <a:close/>
                </a:path>
              </a:pathLst>
            </a:custGeom>
            <a:solidFill>
              <a:srgbClr val="B2B2B2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08" name="Freeform 338"/>
            <p:cNvSpPr>
              <a:spLocks/>
            </p:cNvSpPr>
            <p:nvPr/>
          </p:nvSpPr>
          <p:spPr bwMode="auto">
            <a:xfrm>
              <a:off x="4687" y="2779"/>
              <a:ext cx="378" cy="489"/>
            </a:xfrm>
            <a:custGeom>
              <a:avLst/>
              <a:gdLst>
                <a:gd name="T0" fmla="*/ 1 w 378"/>
                <a:gd name="T1" fmla="*/ 489 h 489"/>
                <a:gd name="T2" fmla="*/ 378 w 378"/>
                <a:gd name="T3" fmla="*/ 45 h 489"/>
                <a:gd name="T4" fmla="*/ 378 w 378"/>
                <a:gd name="T5" fmla="*/ 0 h 489"/>
                <a:gd name="T6" fmla="*/ 0 w 378"/>
                <a:gd name="T7" fmla="*/ 445 h 489"/>
                <a:gd name="T8" fmla="*/ 1 w 378"/>
                <a:gd name="T9" fmla="*/ 489 h 4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8" h="489">
                  <a:moveTo>
                    <a:pt x="1" y="489"/>
                  </a:moveTo>
                  <a:lnTo>
                    <a:pt x="378" y="45"/>
                  </a:lnTo>
                  <a:lnTo>
                    <a:pt x="378" y="0"/>
                  </a:lnTo>
                  <a:lnTo>
                    <a:pt x="0" y="445"/>
                  </a:lnTo>
                  <a:lnTo>
                    <a:pt x="1" y="489"/>
                  </a:lnTo>
                  <a:close/>
                </a:path>
              </a:pathLst>
            </a:custGeom>
            <a:solidFill>
              <a:srgbClr val="80808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09" name="Freeform 339"/>
            <p:cNvSpPr>
              <a:spLocks/>
            </p:cNvSpPr>
            <p:nvPr/>
          </p:nvSpPr>
          <p:spPr bwMode="auto">
            <a:xfrm>
              <a:off x="4703" y="2950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10" name="Freeform 340"/>
            <p:cNvSpPr>
              <a:spLocks/>
            </p:cNvSpPr>
            <p:nvPr/>
          </p:nvSpPr>
          <p:spPr bwMode="auto">
            <a:xfrm>
              <a:off x="4795" y="2847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11" name="Freeform 341"/>
            <p:cNvSpPr>
              <a:spLocks/>
            </p:cNvSpPr>
            <p:nvPr/>
          </p:nvSpPr>
          <p:spPr bwMode="auto">
            <a:xfrm>
              <a:off x="4895" y="2736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1612" name="Freeform 342"/>
            <p:cNvSpPr>
              <a:spLocks/>
            </p:cNvSpPr>
            <p:nvPr/>
          </p:nvSpPr>
          <p:spPr bwMode="auto">
            <a:xfrm>
              <a:off x="4630" y="3054"/>
              <a:ext cx="43" cy="23"/>
            </a:xfrm>
            <a:custGeom>
              <a:avLst/>
              <a:gdLst>
                <a:gd name="T0" fmla="*/ 0 w 136"/>
                <a:gd name="T1" fmla="*/ 6 h 91"/>
                <a:gd name="T2" fmla="*/ 4 w 136"/>
                <a:gd name="T3" fmla="*/ 0 h 91"/>
                <a:gd name="T4" fmla="*/ 14 w 136"/>
                <a:gd name="T5" fmla="*/ 0 h 91"/>
                <a:gd name="T6" fmla="*/ 9 w 136"/>
                <a:gd name="T7" fmla="*/ 6 h 91"/>
                <a:gd name="T8" fmla="*/ 0 w 136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91">
                  <a:moveTo>
                    <a:pt x="0" y="91"/>
                  </a:moveTo>
                  <a:lnTo>
                    <a:pt x="45" y="0"/>
                  </a:lnTo>
                  <a:lnTo>
                    <a:pt x="136" y="0"/>
                  </a:lnTo>
                  <a:lnTo>
                    <a:pt x="90" y="91"/>
                  </a:lnTo>
                  <a:lnTo>
                    <a:pt x="0" y="91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1594" name="Line 343"/>
          <p:cNvSpPr>
            <a:spLocks noChangeShapeType="1"/>
          </p:cNvSpPr>
          <p:nvPr/>
        </p:nvSpPr>
        <p:spPr bwMode="auto">
          <a:xfrm flipH="1">
            <a:off x="4613275" y="4754563"/>
            <a:ext cx="595313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5" name="Line 344"/>
          <p:cNvSpPr>
            <a:spLocks noChangeShapeType="1"/>
          </p:cNvSpPr>
          <p:nvPr/>
        </p:nvSpPr>
        <p:spPr bwMode="auto">
          <a:xfrm flipV="1">
            <a:off x="3597275" y="5659438"/>
            <a:ext cx="287338" cy="349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non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6" name="Line 345"/>
          <p:cNvSpPr>
            <a:spLocks noChangeShapeType="1"/>
          </p:cNvSpPr>
          <p:nvPr/>
        </p:nvSpPr>
        <p:spPr bwMode="auto">
          <a:xfrm flipV="1">
            <a:off x="3703638" y="5611813"/>
            <a:ext cx="219075" cy="26828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7" name="Line 346"/>
          <p:cNvSpPr>
            <a:spLocks noChangeShapeType="1"/>
          </p:cNvSpPr>
          <p:nvPr/>
        </p:nvSpPr>
        <p:spPr bwMode="auto">
          <a:xfrm>
            <a:off x="3498850" y="4783138"/>
            <a:ext cx="200025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8" name="Freeform 347"/>
          <p:cNvSpPr>
            <a:spLocks/>
          </p:cNvSpPr>
          <p:nvPr/>
        </p:nvSpPr>
        <p:spPr bwMode="auto">
          <a:xfrm>
            <a:off x="5186363" y="3922713"/>
            <a:ext cx="68262" cy="36512"/>
          </a:xfrm>
          <a:custGeom>
            <a:avLst/>
            <a:gdLst>
              <a:gd name="T0" fmla="*/ 11337013 w 136"/>
              <a:gd name="T1" fmla="*/ 14649738 h 91"/>
              <a:gd name="T2" fmla="*/ 34262505 w 136"/>
              <a:gd name="T3" fmla="*/ 14649738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49738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599" name="Freeform 348"/>
          <p:cNvSpPr>
            <a:spLocks/>
          </p:cNvSpPr>
          <p:nvPr/>
        </p:nvSpPr>
        <p:spPr bwMode="auto">
          <a:xfrm>
            <a:off x="3678238" y="3048000"/>
            <a:ext cx="68262" cy="36513"/>
          </a:xfrm>
          <a:custGeom>
            <a:avLst/>
            <a:gdLst>
              <a:gd name="T0" fmla="*/ 11337013 w 136"/>
              <a:gd name="T1" fmla="*/ 14650540 h 91"/>
              <a:gd name="T2" fmla="*/ 34262505 w 136"/>
              <a:gd name="T3" fmla="*/ 14650540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50540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600" name="Freeform 349"/>
          <p:cNvSpPr>
            <a:spLocks/>
          </p:cNvSpPr>
          <p:nvPr/>
        </p:nvSpPr>
        <p:spPr bwMode="auto">
          <a:xfrm>
            <a:off x="3951288" y="3448050"/>
            <a:ext cx="68262" cy="36513"/>
          </a:xfrm>
          <a:custGeom>
            <a:avLst/>
            <a:gdLst>
              <a:gd name="T0" fmla="*/ 11337013 w 136"/>
              <a:gd name="T1" fmla="*/ 14650540 h 91"/>
              <a:gd name="T2" fmla="*/ 34262505 w 136"/>
              <a:gd name="T3" fmla="*/ 14650540 h 91"/>
              <a:gd name="T4" fmla="*/ 22673524 w 136"/>
              <a:gd name="T5" fmla="*/ 0 h 91"/>
              <a:gd name="T6" fmla="*/ 0 w 136"/>
              <a:gd name="T7" fmla="*/ 0 h 91"/>
              <a:gd name="T8" fmla="*/ 11337013 w 136"/>
              <a:gd name="T9" fmla="*/ 14650540 h 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6" h="91">
                <a:moveTo>
                  <a:pt x="45" y="91"/>
                </a:moveTo>
                <a:lnTo>
                  <a:pt x="136" y="91"/>
                </a:lnTo>
                <a:lnTo>
                  <a:pt x="90" y="0"/>
                </a:lnTo>
                <a:lnTo>
                  <a:pt x="0" y="0"/>
                </a:lnTo>
                <a:lnTo>
                  <a:pt x="45" y="91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1601" name="Rectangle 35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4C7F062-5211-450D-B8AC-C35CA4BAB3F3}" type="slidenum">
              <a:rPr lang="en-US" altLang="de-DE" sz="1000">
                <a:solidFill>
                  <a:srgbClr val="C0C0C0"/>
                </a:solidFill>
              </a:rPr>
              <a:pPr/>
              <a:t>21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2531" name="Text Box 3"/>
          <p:cNvSpPr txBox="1">
            <a:spLocks noChangeArrowheads="1"/>
          </p:cNvSpPr>
          <p:nvPr/>
        </p:nvSpPr>
        <p:spPr bwMode="auto">
          <a:xfrm>
            <a:off x="836613" y="1522413"/>
            <a:ext cx="3813175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Gcells (Tiles) with macro cell layout</a:t>
            </a:r>
          </a:p>
        </p:txBody>
      </p:sp>
      <p:grpSp>
        <p:nvGrpSpPr>
          <p:cNvPr id="22532" name="Group 4"/>
          <p:cNvGrpSpPr>
            <a:grpSpLocks/>
          </p:cNvGrpSpPr>
          <p:nvPr/>
        </p:nvGrpSpPr>
        <p:grpSpPr bwMode="auto">
          <a:xfrm>
            <a:off x="971550" y="2513013"/>
            <a:ext cx="2438400" cy="2287587"/>
            <a:chOff x="768" y="1583"/>
            <a:chExt cx="1536" cy="1441"/>
          </a:xfrm>
        </p:grpSpPr>
        <p:sp>
          <p:nvSpPr>
            <p:cNvPr id="22579" name="Rectangle 5"/>
            <p:cNvSpPr>
              <a:spLocks noChangeArrowheads="1"/>
            </p:cNvSpPr>
            <p:nvPr/>
          </p:nvSpPr>
          <p:spPr bwMode="auto">
            <a:xfrm>
              <a:off x="772" y="1589"/>
              <a:ext cx="1527" cy="143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80" name="Rectangle 6"/>
            <p:cNvSpPr>
              <a:spLocks noChangeArrowheads="1"/>
            </p:cNvSpPr>
            <p:nvPr/>
          </p:nvSpPr>
          <p:spPr bwMode="auto">
            <a:xfrm rot="-5400000">
              <a:off x="1678" y="1463"/>
              <a:ext cx="288" cy="72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81" name="Rectangle 7"/>
            <p:cNvSpPr>
              <a:spLocks noChangeArrowheads="1"/>
            </p:cNvSpPr>
            <p:nvPr/>
          </p:nvSpPr>
          <p:spPr bwMode="auto">
            <a:xfrm>
              <a:off x="1894" y="2063"/>
              <a:ext cx="288" cy="48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82" name="Rectangle 8"/>
            <p:cNvSpPr>
              <a:spLocks noChangeArrowheads="1"/>
            </p:cNvSpPr>
            <p:nvPr/>
          </p:nvSpPr>
          <p:spPr bwMode="auto">
            <a:xfrm>
              <a:off x="1462" y="2063"/>
              <a:ext cx="288" cy="48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83" name="Rectangle 9"/>
            <p:cNvSpPr>
              <a:spLocks noChangeArrowheads="1"/>
            </p:cNvSpPr>
            <p:nvPr/>
          </p:nvSpPr>
          <p:spPr bwMode="auto">
            <a:xfrm rot="-5400000">
              <a:off x="1701" y="2448"/>
              <a:ext cx="241" cy="72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84" name="Rectangle 10"/>
            <p:cNvSpPr>
              <a:spLocks noChangeArrowheads="1"/>
            </p:cNvSpPr>
            <p:nvPr/>
          </p:nvSpPr>
          <p:spPr bwMode="auto">
            <a:xfrm>
              <a:off x="885" y="1679"/>
              <a:ext cx="288" cy="52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85" name="Rectangle 11"/>
            <p:cNvSpPr>
              <a:spLocks noChangeArrowheads="1"/>
            </p:cNvSpPr>
            <p:nvPr/>
          </p:nvSpPr>
          <p:spPr bwMode="auto">
            <a:xfrm>
              <a:off x="1673" y="1679"/>
              <a:ext cx="288" cy="2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86" name="Line 12"/>
            <p:cNvSpPr>
              <a:spLocks noChangeShapeType="1"/>
            </p:cNvSpPr>
            <p:nvPr/>
          </p:nvSpPr>
          <p:spPr bwMode="auto">
            <a:xfrm flipV="1">
              <a:off x="768" y="1871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7" name="Line 13"/>
            <p:cNvSpPr>
              <a:spLocks noChangeShapeType="1"/>
            </p:cNvSpPr>
            <p:nvPr/>
          </p:nvSpPr>
          <p:spPr bwMode="auto">
            <a:xfrm>
              <a:off x="1362" y="1583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8" name="Line 14"/>
            <p:cNvSpPr>
              <a:spLocks noChangeShapeType="1"/>
            </p:cNvSpPr>
            <p:nvPr/>
          </p:nvSpPr>
          <p:spPr bwMode="auto">
            <a:xfrm>
              <a:off x="1680" y="1583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89" name="Line 15"/>
            <p:cNvSpPr>
              <a:spLocks noChangeShapeType="1"/>
            </p:cNvSpPr>
            <p:nvPr/>
          </p:nvSpPr>
          <p:spPr bwMode="auto">
            <a:xfrm>
              <a:off x="1968" y="1583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90" name="Line 16"/>
            <p:cNvSpPr>
              <a:spLocks noChangeShapeType="1"/>
            </p:cNvSpPr>
            <p:nvPr/>
          </p:nvSpPr>
          <p:spPr bwMode="auto">
            <a:xfrm flipV="1">
              <a:off x="768" y="2159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91" name="Rectangle 17"/>
            <p:cNvSpPr>
              <a:spLocks noChangeArrowheads="1"/>
            </p:cNvSpPr>
            <p:nvPr/>
          </p:nvSpPr>
          <p:spPr bwMode="auto">
            <a:xfrm>
              <a:off x="885" y="2401"/>
              <a:ext cx="288" cy="52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2592" name="Line 18"/>
            <p:cNvSpPr>
              <a:spLocks noChangeShapeType="1"/>
            </p:cNvSpPr>
            <p:nvPr/>
          </p:nvSpPr>
          <p:spPr bwMode="auto">
            <a:xfrm>
              <a:off x="1055" y="1583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93" name="Line 19"/>
            <p:cNvSpPr>
              <a:spLocks noChangeShapeType="1"/>
            </p:cNvSpPr>
            <p:nvPr/>
          </p:nvSpPr>
          <p:spPr bwMode="auto">
            <a:xfrm flipV="1">
              <a:off x="768" y="2735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2594" name="Line 20"/>
            <p:cNvSpPr>
              <a:spLocks noChangeShapeType="1"/>
            </p:cNvSpPr>
            <p:nvPr/>
          </p:nvSpPr>
          <p:spPr bwMode="auto">
            <a:xfrm flipV="1">
              <a:off x="768" y="2446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22533" name="Text Box 21"/>
          <p:cNvSpPr txBox="1">
            <a:spLocks noChangeArrowheads="1"/>
          </p:cNvSpPr>
          <p:nvPr/>
        </p:nvSpPr>
        <p:spPr bwMode="auto">
          <a:xfrm>
            <a:off x="827088" y="4818063"/>
            <a:ext cx="930275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de-DE" altLang="de-DE"/>
              <a:t>Metal1</a:t>
            </a:r>
            <a:endParaRPr lang="en-US" altLang="zh-CN">
              <a:ea typeface="宋体" panose="02010600030101010101" pitchFamily="2" charset="-122"/>
            </a:endParaRPr>
          </a:p>
        </p:txBody>
      </p:sp>
      <p:grpSp>
        <p:nvGrpSpPr>
          <p:cNvPr id="22534" name="Group 22"/>
          <p:cNvGrpSpPr>
            <a:grpSpLocks/>
          </p:cNvGrpSpPr>
          <p:nvPr/>
        </p:nvGrpSpPr>
        <p:grpSpPr bwMode="auto">
          <a:xfrm>
            <a:off x="2417763" y="3446463"/>
            <a:ext cx="2586037" cy="2719387"/>
            <a:chOff x="1523" y="2171"/>
            <a:chExt cx="1629" cy="1713"/>
          </a:xfrm>
        </p:grpSpPr>
        <p:grpSp>
          <p:nvGrpSpPr>
            <p:cNvPr id="22561" name="Group 23"/>
            <p:cNvGrpSpPr>
              <a:grpSpLocks/>
            </p:cNvGrpSpPr>
            <p:nvPr/>
          </p:nvGrpSpPr>
          <p:grpSpPr bwMode="auto">
            <a:xfrm>
              <a:off x="1616" y="2171"/>
              <a:ext cx="1536" cy="1441"/>
              <a:chOff x="2653" y="2160"/>
              <a:chExt cx="1536" cy="1441"/>
            </a:xfrm>
          </p:grpSpPr>
          <p:sp>
            <p:nvSpPr>
              <p:cNvPr id="22563" name="Rectangle 24"/>
              <p:cNvSpPr>
                <a:spLocks noChangeArrowheads="1"/>
              </p:cNvSpPr>
              <p:nvPr/>
            </p:nvSpPr>
            <p:spPr bwMode="auto">
              <a:xfrm>
                <a:off x="2657" y="2166"/>
                <a:ext cx="1527" cy="143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64" name="Rectangle 25"/>
              <p:cNvSpPr>
                <a:spLocks noChangeArrowheads="1"/>
              </p:cNvSpPr>
              <p:nvPr/>
            </p:nvSpPr>
            <p:spPr bwMode="auto">
              <a:xfrm rot="-5400000">
                <a:off x="3563" y="2040"/>
                <a:ext cx="288" cy="720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65" name="Rectangle 26"/>
              <p:cNvSpPr>
                <a:spLocks noChangeArrowheads="1"/>
              </p:cNvSpPr>
              <p:nvPr/>
            </p:nvSpPr>
            <p:spPr bwMode="auto">
              <a:xfrm>
                <a:off x="3779" y="2640"/>
                <a:ext cx="288" cy="480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66" name="Rectangle 27"/>
              <p:cNvSpPr>
                <a:spLocks noChangeArrowheads="1"/>
              </p:cNvSpPr>
              <p:nvPr/>
            </p:nvSpPr>
            <p:spPr bwMode="auto">
              <a:xfrm>
                <a:off x="3347" y="2640"/>
                <a:ext cx="288" cy="480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67" name="Rectangle 28"/>
              <p:cNvSpPr>
                <a:spLocks noChangeArrowheads="1"/>
              </p:cNvSpPr>
              <p:nvPr/>
            </p:nvSpPr>
            <p:spPr bwMode="auto">
              <a:xfrm rot="-5400000">
                <a:off x="3586" y="3025"/>
                <a:ext cx="241" cy="720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68" name="Rectangle 29"/>
              <p:cNvSpPr>
                <a:spLocks noChangeArrowheads="1"/>
              </p:cNvSpPr>
              <p:nvPr/>
            </p:nvSpPr>
            <p:spPr bwMode="auto">
              <a:xfrm>
                <a:off x="2770" y="2256"/>
                <a:ext cx="288" cy="528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69" name="Rectangle 30"/>
              <p:cNvSpPr>
                <a:spLocks noChangeArrowheads="1"/>
              </p:cNvSpPr>
              <p:nvPr/>
            </p:nvSpPr>
            <p:spPr bwMode="auto">
              <a:xfrm>
                <a:off x="3558" y="2256"/>
                <a:ext cx="288" cy="24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70" name="Line 31"/>
              <p:cNvSpPr>
                <a:spLocks noChangeShapeType="1"/>
              </p:cNvSpPr>
              <p:nvPr/>
            </p:nvSpPr>
            <p:spPr bwMode="auto">
              <a:xfrm flipV="1">
                <a:off x="2653" y="2448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71" name="Line 32"/>
              <p:cNvSpPr>
                <a:spLocks noChangeShapeType="1"/>
              </p:cNvSpPr>
              <p:nvPr/>
            </p:nvSpPr>
            <p:spPr bwMode="auto">
              <a:xfrm>
                <a:off x="3247" y="2160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72" name="Line 33"/>
              <p:cNvSpPr>
                <a:spLocks noChangeShapeType="1"/>
              </p:cNvSpPr>
              <p:nvPr/>
            </p:nvSpPr>
            <p:spPr bwMode="auto">
              <a:xfrm>
                <a:off x="3565" y="2160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73" name="Line 34"/>
              <p:cNvSpPr>
                <a:spLocks noChangeShapeType="1"/>
              </p:cNvSpPr>
              <p:nvPr/>
            </p:nvSpPr>
            <p:spPr bwMode="auto">
              <a:xfrm>
                <a:off x="3853" y="2160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74" name="Line 35"/>
              <p:cNvSpPr>
                <a:spLocks noChangeShapeType="1"/>
              </p:cNvSpPr>
              <p:nvPr/>
            </p:nvSpPr>
            <p:spPr bwMode="auto">
              <a:xfrm flipV="1">
                <a:off x="2653" y="2736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75" name="Rectangle 36"/>
              <p:cNvSpPr>
                <a:spLocks noChangeArrowheads="1"/>
              </p:cNvSpPr>
              <p:nvPr/>
            </p:nvSpPr>
            <p:spPr bwMode="auto">
              <a:xfrm>
                <a:off x="2770" y="2978"/>
                <a:ext cx="288" cy="528"/>
              </a:xfrm>
              <a:prstGeom prst="rect">
                <a:avLst/>
              </a:pr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76" name="Line 37"/>
              <p:cNvSpPr>
                <a:spLocks noChangeShapeType="1"/>
              </p:cNvSpPr>
              <p:nvPr/>
            </p:nvSpPr>
            <p:spPr bwMode="auto">
              <a:xfrm>
                <a:off x="2940" y="2160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77" name="Line 38"/>
              <p:cNvSpPr>
                <a:spLocks noChangeShapeType="1"/>
              </p:cNvSpPr>
              <p:nvPr/>
            </p:nvSpPr>
            <p:spPr bwMode="auto">
              <a:xfrm flipV="1">
                <a:off x="2653" y="3312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78" name="Line 39"/>
              <p:cNvSpPr>
                <a:spLocks noChangeShapeType="1"/>
              </p:cNvSpPr>
              <p:nvPr/>
            </p:nvSpPr>
            <p:spPr bwMode="auto">
              <a:xfrm flipV="1">
                <a:off x="2653" y="3023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2562" name="Text Box 40"/>
            <p:cNvSpPr txBox="1">
              <a:spLocks noChangeArrowheads="1"/>
            </p:cNvSpPr>
            <p:nvPr/>
          </p:nvSpPr>
          <p:spPr bwMode="auto">
            <a:xfrm>
              <a:off x="1523" y="3625"/>
              <a:ext cx="58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350"/>
                </a:lnSpc>
                <a:spcBef>
                  <a:spcPct val="0"/>
                </a:spcBef>
              </a:pPr>
              <a:r>
                <a:rPr lang="de-DE" altLang="de-DE"/>
                <a:t>Metal2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grpSp>
        <p:nvGrpSpPr>
          <p:cNvPr id="22535" name="Group 41"/>
          <p:cNvGrpSpPr>
            <a:grpSpLocks/>
          </p:cNvGrpSpPr>
          <p:nvPr/>
        </p:nvGrpSpPr>
        <p:grpSpPr bwMode="auto">
          <a:xfrm>
            <a:off x="4643438" y="2509838"/>
            <a:ext cx="2438400" cy="2719387"/>
            <a:chOff x="2925" y="1581"/>
            <a:chExt cx="1536" cy="1713"/>
          </a:xfrm>
        </p:grpSpPr>
        <p:grpSp>
          <p:nvGrpSpPr>
            <p:cNvPr id="22550" name="Group 42"/>
            <p:cNvGrpSpPr>
              <a:grpSpLocks/>
            </p:cNvGrpSpPr>
            <p:nvPr/>
          </p:nvGrpSpPr>
          <p:grpSpPr bwMode="auto">
            <a:xfrm>
              <a:off x="2925" y="1581"/>
              <a:ext cx="1536" cy="1441"/>
              <a:chOff x="3158" y="538"/>
              <a:chExt cx="1536" cy="1441"/>
            </a:xfrm>
          </p:grpSpPr>
          <p:sp>
            <p:nvSpPr>
              <p:cNvPr id="22552" name="Rectangle 43"/>
              <p:cNvSpPr>
                <a:spLocks noChangeArrowheads="1"/>
              </p:cNvSpPr>
              <p:nvPr/>
            </p:nvSpPr>
            <p:spPr bwMode="auto">
              <a:xfrm>
                <a:off x="3162" y="544"/>
                <a:ext cx="1527" cy="143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53" name="Line 44"/>
              <p:cNvSpPr>
                <a:spLocks noChangeShapeType="1"/>
              </p:cNvSpPr>
              <p:nvPr/>
            </p:nvSpPr>
            <p:spPr bwMode="auto">
              <a:xfrm flipV="1">
                <a:off x="3158" y="826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54" name="Line 45"/>
              <p:cNvSpPr>
                <a:spLocks noChangeShapeType="1"/>
              </p:cNvSpPr>
              <p:nvPr/>
            </p:nvSpPr>
            <p:spPr bwMode="auto">
              <a:xfrm>
                <a:off x="3752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55" name="Line 46"/>
              <p:cNvSpPr>
                <a:spLocks noChangeShapeType="1"/>
              </p:cNvSpPr>
              <p:nvPr/>
            </p:nvSpPr>
            <p:spPr bwMode="auto">
              <a:xfrm>
                <a:off x="4070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56" name="Line 47"/>
              <p:cNvSpPr>
                <a:spLocks noChangeShapeType="1"/>
              </p:cNvSpPr>
              <p:nvPr/>
            </p:nvSpPr>
            <p:spPr bwMode="auto">
              <a:xfrm>
                <a:off x="4358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57" name="Line 48"/>
              <p:cNvSpPr>
                <a:spLocks noChangeShapeType="1"/>
              </p:cNvSpPr>
              <p:nvPr/>
            </p:nvSpPr>
            <p:spPr bwMode="auto">
              <a:xfrm flipV="1">
                <a:off x="3158" y="1114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58" name="Line 49"/>
              <p:cNvSpPr>
                <a:spLocks noChangeShapeType="1"/>
              </p:cNvSpPr>
              <p:nvPr/>
            </p:nvSpPr>
            <p:spPr bwMode="auto">
              <a:xfrm>
                <a:off x="3445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59" name="Line 50"/>
              <p:cNvSpPr>
                <a:spLocks noChangeShapeType="1"/>
              </p:cNvSpPr>
              <p:nvPr/>
            </p:nvSpPr>
            <p:spPr bwMode="auto">
              <a:xfrm flipV="1">
                <a:off x="3158" y="1690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60" name="Line 51"/>
              <p:cNvSpPr>
                <a:spLocks noChangeShapeType="1"/>
              </p:cNvSpPr>
              <p:nvPr/>
            </p:nvSpPr>
            <p:spPr bwMode="auto">
              <a:xfrm flipV="1">
                <a:off x="3158" y="1401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2551" name="Text Box 52"/>
            <p:cNvSpPr txBox="1">
              <a:spLocks noChangeArrowheads="1"/>
            </p:cNvSpPr>
            <p:nvPr/>
          </p:nvSpPr>
          <p:spPr bwMode="auto">
            <a:xfrm>
              <a:off x="3110" y="3035"/>
              <a:ext cx="58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350"/>
                </a:lnSpc>
                <a:spcBef>
                  <a:spcPct val="0"/>
                </a:spcBef>
              </a:pPr>
              <a:r>
                <a:rPr lang="de-DE" altLang="de-DE"/>
                <a:t>Metal3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grpSp>
        <p:nvGrpSpPr>
          <p:cNvPr id="22536" name="Group 53"/>
          <p:cNvGrpSpPr>
            <a:grpSpLocks/>
          </p:cNvGrpSpPr>
          <p:nvPr/>
        </p:nvGrpSpPr>
        <p:grpSpPr bwMode="auto">
          <a:xfrm>
            <a:off x="5946775" y="3446463"/>
            <a:ext cx="2586038" cy="2719387"/>
            <a:chOff x="3746" y="2171"/>
            <a:chExt cx="1629" cy="1713"/>
          </a:xfrm>
        </p:grpSpPr>
        <p:grpSp>
          <p:nvGrpSpPr>
            <p:cNvPr id="22539" name="Group 54"/>
            <p:cNvGrpSpPr>
              <a:grpSpLocks/>
            </p:cNvGrpSpPr>
            <p:nvPr/>
          </p:nvGrpSpPr>
          <p:grpSpPr bwMode="auto">
            <a:xfrm>
              <a:off x="3839" y="2171"/>
              <a:ext cx="1536" cy="1441"/>
              <a:chOff x="3839" y="2171"/>
              <a:chExt cx="1536" cy="1441"/>
            </a:xfrm>
          </p:grpSpPr>
          <p:sp>
            <p:nvSpPr>
              <p:cNvPr id="22541" name="Rectangle 55"/>
              <p:cNvSpPr>
                <a:spLocks noChangeArrowheads="1"/>
              </p:cNvSpPr>
              <p:nvPr/>
            </p:nvSpPr>
            <p:spPr bwMode="auto">
              <a:xfrm>
                <a:off x="3843" y="2177"/>
                <a:ext cx="1527" cy="143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2542" name="Line 56"/>
              <p:cNvSpPr>
                <a:spLocks noChangeShapeType="1"/>
              </p:cNvSpPr>
              <p:nvPr/>
            </p:nvSpPr>
            <p:spPr bwMode="auto">
              <a:xfrm flipV="1">
                <a:off x="3839" y="2459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43" name="Line 57"/>
              <p:cNvSpPr>
                <a:spLocks noChangeShapeType="1"/>
              </p:cNvSpPr>
              <p:nvPr/>
            </p:nvSpPr>
            <p:spPr bwMode="auto">
              <a:xfrm>
                <a:off x="4433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44" name="Line 58"/>
              <p:cNvSpPr>
                <a:spLocks noChangeShapeType="1"/>
              </p:cNvSpPr>
              <p:nvPr/>
            </p:nvSpPr>
            <p:spPr bwMode="auto">
              <a:xfrm>
                <a:off x="4751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45" name="Line 59"/>
              <p:cNvSpPr>
                <a:spLocks noChangeShapeType="1"/>
              </p:cNvSpPr>
              <p:nvPr/>
            </p:nvSpPr>
            <p:spPr bwMode="auto">
              <a:xfrm>
                <a:off x="5039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46" name="Line 60"/>
              <p:cNvSpPr>
                <a:spLocks noChangeShapeType="1"/>
              </p:cNvSpPr>
              <p:nvPr/>
            </p:nvSpPr>
            <p:spPr bwMode="auto">
              <a:xfrm flipV="1">
                <a:off x="3839" y="2747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47" name="Line 61"/>
              <p:cNvSpPr>
                <a:spLocks noChangeShapeType="1"/>
              </p:cNvSpPr>
              <p:nvPr/>
            </p:nvSpPr>
            <p:spPr bwMode="auto">
              <a:xfrm>
                <a:off x="4126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48" name="Line 62"/>
              <p:cNvSpPr>
                <a:spLocks noChangeShapeType="1"/>
              </p:cNvSpPr>
              <p:nvPr/>
            </p:nvSpPr>
            <p:spPr bwMode="auto">
              <a:xfrm flipV="1">
                <a:off x="3839" y="3323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549" name="Line 63"/>
              <p:cNvSpPr>
                <a:spLocks noChangeShapeType="1"/>
              </p:cNvSpPr>
              <p:nvPr/>
            </p:nvSpPr>
            <p:spPr bwMode="auto">
              <a:xfrm flipV="1">
                <a:off x="3839" y="3034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2540" name="Text Box 64"/>
            <p:cNvSpPr txBox="1">
              <a:spLocks noChangeArrowheads="1"/>
            </p:cNvSpPr>
            <p:nvPr/>
          </p:nvSpPr>
          <p:spPr bwMode="auto">
            <a:xfrm>
              <a:off x="3746" y="3625"/>
              <a:ext cx="58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350"/>
                </a:lnSpc>
                <a:spcBef>
                  <a:spcPct val="0"/>
                </a:spcBef>
              </a:pPr>
              <a:r>
                <a:rPr lang="de-DE" altLang="de-DE"/>
                <a:t>Metal4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sp>
        <p:nvSpPr>
          <p:cNvPr id="22537" name="Text Box 65"/>
          <p:cNvSpPr txBox="1">
            <a:spLocks noChangeArrowheads="1"/>
          </p:cNvSpPr>
          <p:nvPr/>
        </p:nvSpPr>
        <p:spPr bwMode="auto">
          <a:xfrm>
            <a:off x="7885113" y="5754688"/>
            <a:ext cx="630237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de-DE" altLang="de-DE"/>
              <a:t>etc.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2538" name="Rectangle 6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D1C37D5-941D-4F2E-B203-8971CDC7F88B}" type="slidenum">
              <a:rPr lang="en-US" altLang="de-DE" sz="1000">
                <a:solidFill>
                  <a:srgbClr val="C0C0C0"/>
                </a:solidFill>
              </a:rPr>
              <a:pPr/>
              <a:t>22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grpSp>
        <p:nvGrpSpPr>
          <p:cNvPr id="23555" name="Group 3"/>
          <p:cNvGrpSpPr>
            <a:grpSpLocks/>
          </p:cNvGrpSpPr>
          <p:nvPr/>
        </p:nvGrpSpPr>
        <p:grpSpPr bwMode="auto">
          <a:xfrm>
            <a:off x="811213" y="2513013"/>
            <a:ext cx="2608262" cy="2967037"/>
            <a:chOff x="661" y="1583"/>
            <a:chExt cx="1643" cy="1869"/>
          </a:xfrm>
        </p:grpSpPr>
        <p:sp>
          <p:nvSpPr>
            <p:cNvPr id="23628" name="Rectangle 4"/>
            <p:cNvSpPr>
              <a:spLocks noChangeArrowheads="1"/>
            </p:cNvSpPr>
            <p:nvPr/>
          </p:nvSpPr>
          <p:spPr bwMode="auto">
            <a:xfrm>
              <a:off x="772" y="1589"/>
              <a:ext cx="1527" cy="143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29" name="Rectangle 5"/>
            <p:cNvSpPr>
              <a:spLocks noChangeArrowheads="1"/>
            </p:cNvSpPr>
            <p:nvPr/>
          </p:nvSpPr>
          <p:spPr bwMode="auto">
            <a:xfrm rot="-5400000">
              <a:off x="1449" y="1519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30" name="Rectangle 6"/>
            <p:cNvSpPr>
              <a:spLocks noChangeArrowheads="1"/>
            </p:cNvSpPr>
            <p:nvPr/>
          </p:nvSpPr>
          <p:spPr bwMode="auto">
            <a:xfrm rot="-5400000">
              <a:off x="1449" y="1836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31" name="Rectangle 7"/>
            <p:cNvSpPr>
              <a:spLocks noChangeArrowheads="1"/>
            </p:cNvSpPr>
            <p:nvPr/>
          </p:nvSpPr>
          <p:spPr bwMode="auto">
            <a:xfrm rot="-5400000">
              <a:off x="1449" y="2139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32" name="Rectangle 8"/>
            <p:cNvSpPr>
              <a:spLocks noChangeArrowheads="1"/>
            </p:cNvSpPr>
            <p:nvPr/>
          </p:nvSpPr>
          <p:spPr bwMode="auto">
            <a:xfrm rot="-5400000">
              <a:off x="1449" y="1201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33" name="Rectangle 9"/>
            <p:cNvSpPr>
              <a:spLocks noChangeArrowheads="1"/>
            </p:cNvSpPr>
            <p:nvPr/>
          </p:nvSpPr>
          <p:spPr bwMode="auto">
            <a:xfrm>
              <a:off x="1673" y="1679"/>
              <a:ext cx="288" cy="2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34" name="Line 10"/>
            <p:cNvSpPr>
              <a:spLocks noChangeShapeType="1"/>
            </p:cNvSpPr>
            <p:nvPr/>
          </p:nvSpPr>
          <p:spPr bwMode="auto">
            <a:xfrm flipV="1">
              <a:off x="768" y="1871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35" name="Line 11"/>
            <p:cNvSpPr>
              <a:spLocks noChangeShapeType="1"/>
            </p:cNvSpPr>
            <p:nvPr/>
          </p:nvSpPr>
          <p:spPr bwMode="auto">
            <a:xfrm>
              <a:off x="1362" y="1583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36" name="Line 12"/>
            <p:cNvSpPr>
              <a:spLocks noChangeShapeType="1"/>
            </p:cNvSpPr>
            <p:nvPr/>
          </p:nvSpPr>
          <p:spPr bwMode="auto">
            <a:xfrm>
              <a:off x="1680" y="1583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37" name="Line 13"/>
            <p:cNvSpPr>
              <a:spLocks noChangeShapeType="1"/>
            </p:cNvSpPr>
            <p:nvPr/>
          </p:nvSpPr>
          <p:spPr bwMode="auto">
            <a:xfrm>
              <a:off x="1968" y="1583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38" name="Line 14"/>
            <p:cNvSpPr>
              <a:spLocks noChangeShapeType="1"/>
            </p:cNvSpPr>
            <p:nvPr/>
          </p:nvSpPr>
          <p:spPr bwMode="auto">
            <a:xfrm flipV="1">
              <a:off x="768" y="2159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39" name="Line 15"/>
            <p:cNvSpPr>
              <a:spLocks noChangeShapeType="1"/>
            </p:cNvSpPr>
            <p:nvPr/>
          </p:nvSpPr>
          <p:spPr bwMode="auto">
            <a:xfrm>
              <a:off x="1055" y="1583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40" name="Line 16"/>
            <p:cNvSpPr>
              <a:spLocks noChangeShapeType="1"/>
            </p:cNvSpPr>
            <p:nvPr/>
          </p:nvSpPr>
          <p:spPr bwMode="auto">
            <a:xfrm flipV="1">
              <a:off x="768" y="2735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41" name="Line 17"/>
            <p:cNvSpPr>
              <a:spLocks noChangeShapeType="1"/>
            </p:cNvSpPr>
            <p:nvPr/>
          </p:nvSpPr>
          <p:spPr bwMode="auto">
            <a:xfrm flipV="1">
              <a:off x="768" y="2446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42" name="Text Box 18"/>
            <p:cNvSpPr txBox="1">
              <a:spLocks noChangeArrowheads="1"/>
            </p:cNvSpPr>
            <p:nvPr/>
          </p:nvSpPr>
          <p:spPr bwMode="auto">
            <a:xfrm>
              <a:off x="661" y="3055"/>
              <a:ext cx="1131" cy="3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de-DE" altLang="de-DE"/>
                <a:t>Metal1</a:t>
              </a:r>
              <a:br>
                <a:rPr lang="de-DE" altLang="de-DE"/>
              </a:br>
              <a:r>
                <a:rPr lang="de-DE" altLang="de-DE"/>
                <a:t>(Standard cells)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grpSp>
        <p:nvGrpSpPr>
          <p:cNvPr id="23556" name="Group 19"/>
          <p:cNvGrpSpPr>
            <a:grpSpLocks/>
          </p:cNvGrpSpPr>
          <p:nvPr/>
        </p:nvGrpSpPr>
        <p:grpSpPr bwMode="auto">
          <a:xfrm>
            <a:off x="2417763" y="3446463"/>
            <a:ext cx="2586037" cy="2970212"/>
            <a:chOff x="1523" y="2171"/>
            <a:chExt cx="1629" cy="1871"/>
          </a:xfrm>
        </p:grpSpPr>
        <p:sp>
          <p:nvSpPr>
            <p:cNvPr id="23584" name="Text Box 20"/>
            <p:cNvSpPr txBox="1">
              <a:spLocks noChangeArrowheads="1"/>
            </p:cNvSpPr>
            <p:nvPr/>
          </p:nvSpPr>
          <p:spPr bwMode="auto">
            <a:xfrm>
              <a:off x="1523" y="3645"/>
              <a:ext cx="842" cy="3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de-DE" altLang="de-DE"/>
                <a:t>Metal2</a:t>
              </a:r>
              <a:br>
                <a:rPr lang="de-DE" altLang="de-DE"/>
              </a:br>
              <a:r>
                <a:rPr lang="de-DE" altLang="de-DE"/>
                <a:t>(Cell ports)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23585" name="Rectangle 21"/>
            <p:cNvSpPr>
              <a:spLocks noChangeArrowheads="1"/>
            </p:cNvSpPr>
            <p:nvPr/>
          </p:nvSpPr>
          <p:spPr bwMode="auto">
            <a:xfrm>
              <a:off x="1620" y="2177"/>
              <a:ext cx="1527" cy="143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586" name="Rectangle 22"/>
            <p:cNvSpPr>
              <a:spLocks noChangeArrowheads="1"/>
            </p:cNvSpPr>
            <p:nvPr/>
          </p:nvSpPr>
          <p:spPr bwMode="auto">
            <a:xfrm>
              <a:off x="2521" y="2267"/>
              <a:ext cx="288" cy="2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587" name="Line 23"/>
            <p:cNvSpPr>
              <a:spLocks noChangeShapeType="1"/>
            </p:cNvSpPr>
            <p:nvPr/>
          </p:nvSpPr>
          <p:spPr bwMode="auto">
            <a:xfrm>
              <a:off x="2210" y="2171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588" name="Line 24"/>
            <p:cNvSpPr>
              <a:spLocks noChangeShapeType="1"/>
            </p:cNvSpPr>
            <p:nvPr/>
          </p:nvSpPr>
          <p:spPr bwMode="auto">
            <a:xfrm rot="10800000">
              <a:off x="1745" y="3385"/>
              <a:ext cx="1284" cy="0"/>
            </a:xfrm>
            <a:prstGeom prst="line">
              <a:avLst/>
            </a:prstGeom>
            <a:noFill/>
            <a:ln w="57150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23589" name="Line 25"/>
            <p:cNvSpPr>
              <a:spLocks noChangeShapeType="1"/>
            </p:cNvSpPr>
            <p:nvPr/>
          </p:nvSpPr>
          <p:spPr bwMode="auto">
            <a:xfrm rot="10800000">
              <a:off x="1745" y="3295"/>
              <a:ext cx="1284" cy="0"/>
            </a:xfrm>
            <a:prstGeom prst="line">
              <a:avLst/>
            </a:prstGeom>
            <a:noFill/>
            <a:ln w="57150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23590" name="Rectangle 26"/>
            <p:cNvSpPr>
              <a:spLocks noChangeArrowheads="1"/>
            </p:cNvSpPr>
            <p:nvPr/>
          </p:nvSpPr>
          <p:spPr bwMode="auto">
            <a:xfrm rot="10800000">
              <a:off x="2892" y="3339"/>
              <a:ext cx="91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591" name="Rectangle 27"/>
            <p:cNvSpPr>
              <a:spLocks noChangeArrowheads="1"/>
            </p:cNvSpPr>
            <p:nvPr/>
          </p:nvSpPr>
          <p:spPr bwMode="auto">
            <a:xfrm rot="10800000">
              <a:off x="2756" y="3248"/>
              <a:ext cx="91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592" name="Rectangle 28"/>
            <p:cNvSpPr>
              <a:spLocks noChangeArrowheads="1"/>
            </p:cNvSpPr>
            <p:nvPr/>
          </p:nvSpPr>
          <p:spPr bwMode="auto">
            <a:xfrm rot="10800000">
              <a:off x="2620" y="3248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593" name="Rectangle 29"/>
            <p:cNvSpPr>
              <a:spLocks noChangeArrowheads="1"/>
            </p:cNvSpPr>
            <p:nvPr/>
          </p:nvSpPr>
          <p:spPr bwMode="auto">
            <a:xfrm rot="10800000">
              <a:off x="2450" y="3339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594" name="Rectangle 30"/>
            <p:cNvSpPr>
              <a:spLocks noChangeArrowheads="1"/>
            </p:cNvSpPr>
            <p:nvPr/>
          </p:nvSpPr>
          <p:spPr bwMode="auto">
            <a:xfrm rot="10800000">
              <a:off x="2087" y="3339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595" name="Rectangle 31"/>
            <p:cNvSpPr>
              <a:spLocks noChangeArrowheads="1"/>
            </p:cNvSpPr>
            <p:nvPr/>
          </p:nvSpPr>
          <p:spPr bwMode="auto">
            <a:xfrm rot="10800000">
              <a:off x="1951" y="3248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596" name="Line 32"/>
            <p:cNvSpPr>
              <a:spLocks noChangeShapeType="1"/>
            </p:cNvSpPr>
            <p:nvPr/>
          </p:nvSpPr>
          <p:spPr bwMode="auto">
            <a:xfrm>
              <a:off x="1777" y="2977"/>
              <a:ext cx="1284" cy="0"/>
            </a:xfrm>
            <a:prstGeom prst="line">
              <a:avLst/>
            </a:prstGeom>
            <a:noFill/>
            <a:ln w="57150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23597" name="Line 33"/>
            <p:cNvSpPr>
              <a:spLocks noChangeShapeType="1"/>
            </p:cNvSpPr>
            <p:nvPr/>
          </p:nvSpPr>
          <p:spPr bwMode="auto">
            <a:xfrm>
              <a:off x="1777" y="3067"/>
              <a:ext cx="1284" cy="0"/>
            </a:xfrm>
            <a:prstGeom prst="line">
              <a:avLst/>
            </a:prstGeom>
            <a:noFill/>
            <a:ln w="57150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23598" name="Rectangle 34"/>
            <p:cNvSpPr>
              <a:spLocks noChangeArrowheads="1"/>
            </p:cNvSpPr>
            <p:nvPr/>
          </p:nvSpPr>
          <p:spPr bwMode="auto">
            <a:xfrm>
              <a:off x="1822" y="2931"/>
              <a:ext cx="91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599" name="Rectangle 35"/>
            <p:cNvSpPr>
              <a:spLocks noChangeArrowheads="1"/>
            </p:cNvSpPr>
            <p:nvPr/>
          </p:nvSpPr>
          <p:spPr bwMode="auto">
            <a:xfrm>
              <a:off x="1958" y="3022"/>
              <a:ext cx="91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00" name="Rectangle 36"/>
            <p:cNvSpPr>
              <a:spLocks noChangeArrowheads="1"/>
            </p:cNvSpPr>
            <p:nvPr/>
          </p:nvSpPr>
          <p:spPr bwMode="auto">
            <a:xfrm>
              <a:off x="2106" y="3022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01" name="Rectangle 37"/>
            <p:cNvSpPr>
              <a:spLocks noChangeArrowheads="1"/>
            </p:cNvSpPr>
            <p:nvPr/>
          </p:nvSpPr>
          <p:spPr bwMode="auto">
            <a:xfrm>
              <a:off x="2276" y="2931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02" name="Rectangle 38"/>
            <p:cNvSpPr>
              <a:spLocks noChangeArrowheads="1"/>
            </p:cNvSpPr>
            <p:nvPr/>
          </p:nvSpPr>
          <p:spPr bwMode="auto">
            <a:xfrm>
              <a:off x="2423" y="3022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03" name="Rectangle 39"/>
            <p:cNvSpPr>
              <a:spLocks noChangeArrowheads="1"/>
            </p:cNvSpPr>
            <p:nvPr/>
          </p:nvSpPr>
          <p:spPr bwMode="auto">
            <a:xfrm>
              <a:off x="2639" y="2931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04" name="Line 40"/>
            <p:cNvSpPr>
              <a:spLocks noChangeShapeType="1"/>
            </p:cNvSpPr>
            <p:nvPr/>
          </p:nvSpPr>
          <p:spPr bwMode="auto">
            <a:xfrm rot="10800000">
              <a:off x="1745" y="2794"/>
              <a:ext cx="1284" cy="0"/>
            </a:xfrm>
            <a:prstGeom prst="line">
              <a:avLst/>
            </a:prstGeom>
            <a:noFill/>
            <a:ln w="57150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23605" name="Line 41"/>
            <p:cNvSpPr>
              <a:spLocks noChangeShapeType="1"/>
            </p:cNvSpPr>
            <p:nvPr/>
          </p:nvSpPr>
          <p:spPr bwMode="auto">
            <a:xfrm rot="10800000">
              <a:off x="1745" y="2704"/>
              <a:ext cx="1284" cy="0"/>
            </a:xfrm>
            <a:prstGeom prst="line">
              <a:avLst/>
            </a:prstGeom>
            <a:noFill/>
            <a:ln w="57150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>
              <a:spAutoFit/>
            </a:bodyPr>
            <a:lstStyle/>
            <a:p>
              <a:endParaRPr lang="de-DE"/>
            </a:p>
          </p:txBody>
        </p:sp>
        <p:sp>
          <p:nvSpPr>
            <p:cNvPr id="23606" name="Rectangle 42"/>
            <p:cNvSpPr>
              <a:spLocks noChangeArrowheads="1"/>
            </p:cNvSpPr>
            <p:nvPr/>
          </p:nvSpPr>
          <p:spPr bwMode="auto">
            <a:xfrm rot="10800000">
              <a:off x="2892" y="2748"/>
              <a:ext cx="91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07" name="Rectangle 43"/>
            <p:cNvSpPr>
              <a:spLocks noChangeArrowheads="1"/>
            </p:cNvSpPr>
            <p:nvPr/>
          </p:nvSpPr>
          <p:spPr bwMode="auto">
            <a:xfrm rot="10800000">
              <a:off x="2756" y="2657"/>
              <a:ext cx="91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08" name="Rectangle 44"/>
            <p:cNvSpPr>
              <a:spLocks noChangeArrowheads="1"/>
            </p:cNvSpPr>
            <p:nvPr/>
          </p:nvSpPr>
          <p:spPr bwMode="auto">
            <a:xfrm rot="10800000">
              <a:off x="2620" y="2657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09" name="Rectangle 45"/>
            <p:cNvSpPr>
              <a:spLocks noChangeArrowheads="1"/>
            </p:cNvSpPr>
            <p:nvPr/>
          </p:nvSpPr>
          <p:spPr bwMode="auto">
            <a:xfrm rot="10800000">
              <a:off x="2450" y="2748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3610" name="Rectangle 46"/>
            <p:cNvSpPr>
              <a:spLocks noChangeArrowheads="1"/>
            </p:cNvSpPr>
            <p:nvPr/>
          </p:nvSpPr>
          <p:spPr bwMode="auto">
            <a:xfrm rot="10800000">
              <a:off x="1951" y="2657"/>
              <a:ext cx="80" cy="91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23611" name="Group 47"/>
            <p:cNvGrpSpPr>
              <a:grpSpLocks/>
            </p:cNvGrpSpPr>
            <p:nvPr/>
          </p:nvGrpSpPr>
          <p:grpSpPr bwMode="auto">
            <a:xfrm>
              <a:off x="1777" y="2341"/>
              <a:ext cx="1284" cy="182"/>
              <a:chOff x="748" y="1298"/>
              <a:chExt cx="1284" cy="182"/>
            </a:xfrm>
          </p:grpSpPr>
          <p:sp>
            <p:nvSpPr>
              <p:cNvPr id="23619" name="Line 48"/>
              <p:cNvSpPr>
                <a:spLocks noChangeShapeType="1"/>
              </p:cNvSpPr>
              <p:nvPr/>
            </p:nvSpPr>
            <p:spPr bwMode="auto">
              <a:xfrm>
                <a:off x="748" y="1344"/>
                <a:ext cx="1284" cy="0"/>
              </a:xfrm>
              <a:prstGeom prst="line">
                <a:avLst/>
              </a:prstGeom>
              <a:noFill/>
              <a:ln w="57150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3620" name="Line 49"/>
              <p:cNvSpPr>
                <a:spLocks noChangeShapeType="1"/>
              </p:cNvSpPr>
              <p:nvPr/>
            </p:nvSpPr>
            <p:spPr bwMode="auto">
              <a:xfrm>
                <a:off x="748" y="1434"/>
                <a:ext cx="1284" cy="0"/>
              </a:xfrm>
              <a:prstGeom prst="line">
                <a:avLst/>
              </a:prstGeom>
              <a:noFill/>
              <a:ln w="57150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3621" name="Rectangle 50"/>
              <p:cNvSpPr>
                <a:spLocks noChangeArrowheads="1"/>
              </p:cNvSpPr>
              <p:nvPr/>
            </p:nvSpPr>
            <p:spPr bwMode="auto">
              <a:xfrm>
                <a:off x="793" y="1298"/>
                <a:ext cx="91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622" name="Rectangle 51"/>
              <p:cNvSpPr>
                <a:spLocks noChangeArrowheads="1"/>
              </p:cNvSpPr>
              <p:nvPr/>
            </p:nvSpPr>
            <p:spPr bwMode="auto">
              <a:xfrm>
                <a:off x="929" y="1389"/>
                <a:ext cx="91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623" name="Rectangle 52"/>
              <p:cNvSpPr>
                <a:spLocks noChangeArrowheads="1"/>
              </p:cNvSpPr>
              <p:nvPr/>
            </p:nvSpPr>
            <p:spPr bwMode="auto">
              <a:xfrm>
                <a:off x="1077" y="1389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624" name="Rectangle 53"/>
              <p:cNvSpPr>
                <a:spLocks noChangeArrowheads="1"/>
              </p:cNvSpPr>
              <p:nvPr/>
            </p:nvSpPr>
            <p:spPr bwMode="auto">
              <a:xfrm>
                <a:off x="1247" y="1298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625" name="Rectangle 54"/>
              <p:cNvSpPr>
                <a:spLocks noChangeArrowheads="1"/>
              </p:cNvSpPr>
              <p:nvPr/>
            </p:nvSpPr>
            <p:spPr bwMode="auto">
              <a:xfrm>
                <a:off x="1394" y="1389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626" name="Rectangle 55"/>
              <p:cNvSpPr>
                <a:spLocks noChangeArrowheads="1"/>
              </p:cNvSpPr>
              <p:nvPr/>
            </p:nvSpPr>
            <p:spPr bwMode="auto">
              <a:xfrm>
                <a:off x="1610" y="1298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627" name="Rectangle 56"/>
              <p:cNvSpPr>
                <a:spLocks noChangeArrowheads="1"/>
              </p:cNvSpPr>
              <p:nvPr/>
            </p:nvSpPr>
            <p:spPr bwMode="auto">
              <a:xfrm>
                <a:off x="1746" y="1389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23612" name="Line 57"/>
            <p:cNvSpPr>
              <a:spLocks noChangeShapeType="1"/>
            </p:cNvSpPr>
            <p:nvPr/>
          </p:nvSpPr>
          <p:spPr bwMode="auto">
            <a:xfrm>
              <a:off x="1903" y="2171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13" name="Line 58"/>
            <p:cNvSpPr>
              <a:spLocks noChangeShapeType="1"/>
            </p:cNvSpPr>
            <p:nvPr/>
          </p:nvSpPr>
          <p:spPr bwMode="auto">
            <a:xfrm>
              <a:off x="2528" y="2171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14" name="Line 59"/>
            <p:cNvSpPr>
              <a:spLocks noChangeShapeType="1"/>
            </p:cNvSpPr>
            <p:nvPr/>
          </p:nvSpPr>
          <p:spPr bwMode="auto">
            <a:xfrm>
              <a:off x="2816" y="2171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15" name="Line 60"/>
            <p:cNvSpPr>
              <a:spLocks noChangeShapeType="1"/>
            </p:cNvSpPr>
            <p:nvPr/>
          </p:nvSpPr>
          <p:spPr bwMode="auto">
            <a:xfrm flipV="1">
              <a:off x="1616" y="3323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16" name="Line 61"/>
            <p:cNvSpPr>
              <a:spLocks noChangeShapeType="1"/>
            </p:cNvSpPr>
            <p:nvPr/>
          </p:nvSpPr>
          <p:spPr bwMode="auto">
            <a:xfrm flipV="1">
              <a:off x="1616" y="3034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17" name="Line 62"/>
            <p:cNvSpPr>
              <a:spLocks noChangeShapeType="1"/>
            </p:cNvSpPr>
            <p:nvPr/>
          </p:nvSpPr>
          <p:spPr bwMode="auto">
            <a:xfrm flipV="1">
              <a:off x="1616" y="2747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3618" name="Line 63"/>
            <p:cNvSpPr>
              <a:spLocks noChangeShapeType="1"/>
            </p:cNvSpPr>
            <p:nvPr/>
          </p:nvSpPr>
          <p:spPr bwMode="auto">
            <a:xfrm flipV="1">
              <a:off x="1616" y="2459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3557" name="Group 65"/>
          <p:cNvGrpSpPr>
            <a:grpSpLocks/>
          </p:cNvGrpSpPr>
          <p:nvPr/>
        </p:nvGrpSpPr>
        <p:grpSpPr bwMode="auto">
          <a:xfrm>
            <a:off x="4643438" y="2509838"/>
            <a:ext cx="2438400" cy="2719387"/>
            <a:chOff x="2925" y="1581"/>
            <a:chExt cx="1536" cy="1713"/>
          </a:xfrm>
        </p:grpSpPr>
        <p:grpSp>
          <p:nvGrpSpPr>
            <p:cNvPr id="23573" name="Group 66"/>
            <p:cNvGrpSpPr>
              <a:grpSpLocks/>
            </p:cNvGrpSpPr>
            <p:nvPr/>
          </p:nvGrpSpPr>
          <p:grpSpPr bwMode="auto">
            <a:xfrm>
              <a:off x="2925" y="1581"/>
              <a:ext cx="1536" cy="1441"/>
              <a:chOff x="3158" y="538"/>
              <a:chExt cx="1536" cy="1441"/>
            </a:xfrm>
          </p:grpSpPr>
          <p:sp>
            <p:nvSpPr>
              <p:cNvPr id="23575" name="Rectangle 67"/>
              <p:cNvSpPr>
                <a:spLocks noChangeArrowheads="1"/>
              </p:cNvSpPr>
              <p:nvPr/>
            </p:nvSpPr>
            <p:spPr bwMode="auto">
              <a:xfrm>
                <a:off x="3162" y="544"/>
                <a:ext cx="1527" cy="143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576" name="Line 68"/>
              <p:cNvSpPr>
                <a:spLocks noChangeShapeType="1"/>
              </p:cNvSpPr>
              <p:nvPr/>
            </p:nvSpPr>
            <p:spPr bwMode="auto">
              <a:xfrm flipV="1">
                <a:off x="3158" y="826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77" name="Line 69"/>
              <p:cNvSpPr>
                <a:spLocks noChangeShapeType="1"/>
              </p:cNvSpPr>
              <p:nvPr/>
            </p:nvSpPr>
            <p:spPr bwMode="auto">
              <a:xfrm>
                <a:off x="3752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78" name="Line 70"/>
              <p:cNvSpPr>
                <a:spLocks noChangeShapeType="1"/>
              </p:cNvSpPr>
              <p:nvPr/>
            </p:nvSpPr>
            <p:spPr bwMode="auto">
              <a:xfrm>
                <a:off x="4070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79" name="Line 71"/>
              <p:cNvSpPr>
                <a:spLocks noChangeShapeType="1"/>
              </p:cNvSpPr>
              <p:nvPr/>
            </p:nvSpPr>
            <p:spPr bwMode="auto">
              <a:xfrm>
                <a:off x="4358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80" name="Line 72"/>
              <p:cNvSpPr>
                <a:spLocks noChangeShapeType="1"/>
              </p:cNvSpPr>
              <p:nvPr/>
            </p:nvSpPr>
            <p:spPr bwMode="auto">
              <a:xfrm flipV="1">
                <a:off x="3158" y="1114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81" name="Line 73"/>
              <p:cNvSpPr>
                <a:spLocks noChangeShapeType="1"/>
              </p:cNvSpPr>
              <p:nvPr/>
            </p:nvSpPr>
            <p:spPr bwMode="auto">
              <a:xfrm>
                <a:off x="3445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82" name="Line 74"/>
              <p:cNvSpPr>
                <a:spLocks noChangeShapeType="1"/>
              </p:cNvSpPr>
              <p:nvPr/>
            </p:nvSpPr>
            <p:spPr bwMode="auto">
              <a:xfrm flipV="1">
                <a:off x="3158" y="1690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83" name="Line 75"/>
              <p:cNvSpPr>
                <a:spLocks noChangeShapeType="1"/>
              </p:cNvSpPr>
              <p:nvPr/>
            </p:nvSpPr>
            <p:spPr bwMode="auto">
              <a:xfrm flipV="1">
                <a:off x="3158" y="1401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3574" name="Text Box 76"/>
            <p:cNvSpPr txBox="1">
              <a:spLocks noChangeArrowheads="1"/>
            </p:cNvSpPr>
            <p:nvPr/>
          </p:nvSpPr>
          <p:spPr bwMode="auto">
            <a:xfrm>
              <a:off x="3110" y="3035"/>
              <a:ext cx="58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350"/>
                </a:lnSpc>
                <a:spcBef>
                  <a:spcPct val="0"/>
                </a:spcBef>
              </a:pPr>
              <a:r>
                <a:rPr lang="de-DE" altLang="de-DE"/>
                <a:t>Metal3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grpSp>
        <p:nvGrpSpPr>
          <p:cNvPr id="23558" name="Group 77"/>
          <p:cNvGrpSpPr>
            <a:grpSpLocks/>
          </p:cNvGrpSpPr>
          <p:nvPr/>
        </p:nvGrpSpPr>
        <p:grpSpPr bwMode="auto">
          <a:xfrm>
            <a:off x="5946775" y="3446463"/>
            <a:ext cx="2586038" cy="2719387"/>
            <a:chOff x="3746" y="2171"/>
            <a:chExt cx="1629" cy="1713"/>
          </a:xfrm>
        </p:grpSpPr>
        <p:grpSp>
          <p:nvGrpSpPr>
            <p:cNvPr id="23562" name="Group 78"/>
            <p:cNvGrpSpPr>
              <a:grpSpLocks/>
            </p:cNvGrpSpPr>
            <p:nvPr/>
          </p:nvGrpSpPr>
          <p:grpSpPr bwMode="auto">
            <a:xfrm>
              <a:off x="3839" y="2171"/>
              <a:ext cx="1536" cy="1441"/>
              <a:chOff x="3839" y="2171"/>
              <a:chExt cx="1536" cy="1441"/>
            </a:xfrm>
          </p:grpSpPr>
          <p:sp>
            <p:nvSpPr>
              <p:cNvPr id="23564" name="Rectangle 79"/>
              <p:cNvSpPr>
                <a:spLocks noChangeArrowheads="1"/>
              </p:cNvSpPr>
              <p:nvPr/>
            </p:nvSpPr>
            <p:spPr bwMode="auto">
              <a:xfrm>
                <a:off x="3843" y="2177"/>
                <a:ext cx="1527" cy="143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3565" name="Line 80"/>
              <p:cNvSpPr>
                <a:spLocks noChangeShapeType="1"/>
              </p:cNvSpPr>
              <p:nvPr/>
            </p:nvSpPr>
            <p:spPr bwMode="auto">
              <a:xfrm flipV="1">
                <a:off x="3839" y="2459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66" name="Line 81"/>
              <p:cNvSpPr>
                <a:spLocks noChangeShapeType="1"/>
              </p:cNvSpPr>
              <p:nvPr/>
            </p:nvSpPr>
            <p:spPr bwMode="auto">
              <a:xfrm>
                <a:off x="4433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67" name="Line 82"/>
              <p:cNvSpPr>
                <a:spLocks noChangeShapeType="1"/>
              </p:cNvSpPr>
              <p:nvPr/>
            </p:nvSpPr>
            <p:spPr bwMode="auto">
              <a:xfrm>
                <a:off x="4751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68" name="Line 83"/>
              <p:cNvSpPr>
                <a:spLocks noChangeShapeType="1"/>
              </p:cNvSpPr>
              <p:nvPr/>
            </p:nvSpPr>
            <p:spPr bwMode="auto">
              <a:xfrm>
                <a:off x="5039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69" name="Line 84"/>
              <p:cNvSpPr>
                <a:spLocks noChangeShapeType="1"/>
              </p:cNvSpPr>
              <p:nvPr/>
            </p:nvSpPr>
            <p:spPr bwMode="auto">
              <a:xfrm flipV="1">
                <a:off x="3839" y="2747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70" name="Line 85"/>
              <p:cNvSpPr>
                <a:spLocks noChangeShapeType="1"/>
              </p:cNvSpPr>
              <p:nvPr/>
            </p:nvSpPr>
            <p:spPr bwMode="auto">
              <a:xfrm>
                <a:off x="4126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71" name="Line 86"/>
              <p:cNvSpPr>
                <a:spLocks noChangeShapeType="1"/>
              </p:cNvSpPr>
              <p:nvPr/>
            </p:nvSpPr>
            <p:spPr bwMode="auto">
              <a:xfrm flipV="1">
                <a:off x="3839" y="3323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572" name="Line 87"/>
              <p:cNvSpPr>
                <a:spLocks noChangeShapeType="1"/>
              </p:cNvSpPr>
              <p:nvPr/>
            </p:nvSpPr>
            <p:spPr bwMode="auto">
              <a:xfrm flipV="1">
                <a:off x="3839" y="3034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3563" name="Text Box 88"/>
            <p:cNvSpPr txBox="1">
              <a:spLocks noChangeArrowheads="1"/>
            </p:cNvSpPr>
            <p:nvPr/>
          </p:nvSpPr>
          <p:spPr bwMode="auto">
            <a:xfrm>
              <a:off x="3746" y="3625"/>
              <a:ext cx="58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350"/>
                </a:lnSpc>
                <a:spcBef>
                  <a:spcPct val="0"/>
                </a:spcBef>
              </a:pPr>
              <a:r>
                <a:rPr lang="de-DE" altLang="de-DE"/>
                <a:t>Metal4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sp>
        <p:nvSpPr>
          <p:cNvPr id="23559" name="Text Box 89"/>
          <p:cNvSpPr txBox="1">
            <a:spLocks noChangeArrowheads="1"/>
          </p:cNvSpPr>
          <p:nvPr/>
        </p:nvSpPr>
        <p:spPr bwMode="auto">
          <a:xfrm>
            <a:off x="7885113" y="5754688"/>
            <a:ext cx="725487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de-DE" altLang="de-DE"/>
              <a:t>usw.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3560" name="Rectangle 9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  <p:sp>
        <p:nvSpPr>
          <p:cNvPr id="23561" name="Text Box 92"/>
          <p:cNvSpPr txBox="1">
            <a:spLocks noChangeArrowheads="1"/>
          </p:cNvSpPr>
          <p:nvPr/>
        </p:nvSpPr>
        <p:spPr bwMode="auto">
          <a:xfrm>
            <a:off x="836613" y="1522413"/>
            <a:ext cx="3352800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Gcells (Tiles) with standard cells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E4EA9BB-88CD-4178-8FE5-7B36979E1748}" type="slidenum">
              <a:rPr lang="en-US" altLang="de-DE" sz="1000">
                <a:solidFill>
                  <a:srgbClr val="C0C0C0"/>
                </a:solidFill>
              </a:rPr>
              <a:pPr/>
              <a:t>23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4579" name="Rectangle 2"/>
          <p:cNvSpPr>
            <a:spLocks noChangeArrowheads="1"/>
          </p:cNvSpPr>
          <p:nvPr/>
        </p:nvSpPr>
        <p:spPr bwMode="auto">
          <a:xfrm>
            <a:off x="987425" y="2522538"/>
            <a:ext cx="2424113" cy="2273300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24580" name="Group 3"/>
          <p:cNvGrpSpPr>
            <a:grpSpLocks/>
          </p:cNvGrpSpPr>
          <p:nvPr/>
        </p:nvGrpSpPr>
        <p:grpSpPr bwMode="auto">
          <a:xfrm>
            <a:off x="1165225" y="4127500"/>
            <a:ext cx="2060575" cy="525463"/>
            <a:chOff x="884" y="1784"/>
            <a:chExt cx="1298" cy="331"/>
          </a:xfrm>
        </p:grpSpPr>
        <p:sp>
          <p:nvSpPr>
            <p:cNvPr id="24688" name="Rectangle 4"/>
            <p:cNvSpPr>
              <a:spLocks noChangeArrowheads="1"/>
            </p:cNvSpPr>
            <p:nvPr/>
          </p:nvSpPr>
          <p:spPr bwMode="auto">
            <a:xfrm rot="-5400000">
              <a:off x="1449" y="1383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4689" name="Rectangle 5"/>
            <p:cNvSpPr>
              <a:spLocks noChangeArrowheads="1"/>
            </p:cNvSpPr>
            <p:nvPr/>
          </p:nvSpPr>
          <p:spPr bwMode="auto">
            <a:xfrm rot="-5400000">
              <a:off x="1449" y="1219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4690" name="Line 6"/>
            <p:cNvSpPr>
              <a:spLocks noChangeShapeType="1"/>
            </p:cNvSpPr>
            <p:nvPr/>
          </p:nvSpPr>
          <p:spPr bwMode="auto">
            <a:xfrm>
              <a:off x="884" y="1948"/>
              <a:ext cx="1298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</p:grpSp>
      <p:grpSp>
        <p:nvGrpSpPr>
          <p:cNvPr id="24581" name="Group 7"/>
          <p:cNvGrpSpPr>
            <a:grpSpLocks/>
          </p:cNvGrpSpPr>
          <p:nvPr/>
        </p:nvGrpSpPr>
        <p:grpSpPr bwMode="auto">
          <a:xfrm>
            <a:off x="1165225" y="3429000"/>
            <a:ext cx="2060575" cy="525463"/>
            <a:chOff x="884" y="1784"/>
            <a:chExt cx="1298" cy="331"/>
          </a:xfrm>
        </p:grpSpPr>
        <p:sp>
          <p:nvSpPr>
            <p:cNvPr id="24685" name="Rectangle 8"/>
            <p:cNvSpPr>
              <a:spLocks noChangeArrowheads="1"/>
            </p:cNvSpPr>
            <p:nvPr/>
          </p:nvSpPr>
          <p:spPr bwMode="auto">
            <a:xfrm rot="-5400000">
              <a:off x="1449" y="1383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4686" name="Rectangle 9"/>
            <p:cNvSpPr>
              <a:spLocks noChangeArrowheads="1"/>
            </p:cNvSpPr>
            <p:nvPr/>
          </p:nvSpPr>
          <p:spPr bwMode="auto">
            <a:xfrm rot="-5400000">
              <a:off x="1449" y="1219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4687" name="Line 10"/>
            <p:cNvSpPr>
              <a:spLocks noChangeShapeType="1"/>
            </p:cNvSpPr>
            <p:nvPr/>
          </p:nvSpPr>
          <p:spPr bwMode="auto">
            <a:xfrm>
              <a:off x="884" y="1948"/>
              <a:ext cx="1298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</p:grpSp>
      <p:grpSp>
        <p:nvGrpSpPr>
          <p:cNvPr id="24582" name="Group 11"/>
          <p:cNvGrpSpPr>
            <a:grpSpLocks/>
          </p:cNvGrpSpPr>
          <p:nvPr/>
        </p:nvGrpSpPr>
        <p:grpSpPr bwMode="auto">
          <a:xfrm>
            <a:off x="1165225" y="2781300"/>
            <a:ext cx="2060575" cy="525463"/>
            <a:chOff x="884" y="1784"/>
            <a:chExt cx="1298" cy="331"/>
          </a:xfrm>
        </p:grpSpPr>
        <p:sp>
          <p:nvSpPr>
            <p:cNvPr id="24682" name="Rectangle 12"/>
            <p:cNvSpPr>
              <a:spLocks noChangeArrowheads="1"/>
            </p:cNvSpPr>
            <p:nvPr/>
          </p:nvSpPr>
          <p:spPr bwMode="auto">
            <a:xfrm rot="-5400000">
              <a:off x="1449" y="1383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4683" name="Rectangle 13"/>
            <p:cNvSpPr>
              <a:spLocks noChangeArrowheads="1"/>
            </p:cNvSpPr>
            <p:nvPr/>
          </p:nvSpPr>
          <p:spPr bwMode="auto">
            <a:xfrm rot="-5400000">
              <a:off x="1449" y="1219"/>
              <a:ext cx="167" cy="129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4684" name="Line 14"/>
            <p:cNvSpPr>
              <a:spLocks noChangeShapeType="1"/>
            </p:cNvSpPr>
            <p:nvPr/>
          </p:nvSpPr>
          <p:spPr bwMode="auto">
            <a:xfrm>
              <a:off x="884" y="1948"/>
              <a:ext cx="1298" cy="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/>
            <a:p>
              <a:endParaRPr lang="de-DE"/>
            </a:p>
          </p:txBody>
        </p:sp>
      </p:grpSp>
      <p:sp>
        <p:nvSpPr>
          <p:cNvPr id="24583" name="Line 16"/>
          <p:cNvSpPr>
            <a:spLocks noChangeShapeType="1"/>
          </p:cNvSpPr>
          <p:nvPr/>
        </p:nvSpPr>
        <p:spPr bwMode="auto">
          <a:xfrm flipV="1">
            <a:off x="981075" y="2970213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4584" name="Line 17"/>
          <p:cNvSpPr>
            <a:spLocks noChangeShapeType="1"/>
          </p:cNvSpPr>
          <p:nvPr/>
        </p:nvSpPr>
        <p:spPr bwMode="auto">
          <a:xfrm>
            <a:off x="1924050" y="2513013"/>
            <a:ext cx="0" cy="2287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4585" name="Line 18"/>
          <p:cNvSpPr>
            <a:spLocks noChangeShapeType="1"/>
          </p:cNvSpPr>
          <p:nvPr/>
        </p:nvSpPr>
        <p:spPr bwMode="auto">
          <a:xfrm>
            <a:off x="2428875" y="2513013"/>
            <a:ext cx="0" cy="2287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4586" name="Line 19"/>
          <p:cNvSpPr>
            <a:spLocks noChangeShapeType="1"/>
          </p:cNvSpPr>
          <p:nvPr/>
        </p:nvSpPr>
        <p:spPr bwMode="auto">
          <a:xfrm>
            <a:off x="2886075" y="2513013"/>
            <a:ext cx="0" cy="2287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4587" name="Line 20"/>
          <p:cNvSpPr>
            <a:spLocks noChangeShapeType="1"/>
          </p:cNvSpPr>
          <p:nvPr/>
        </p:nvSpPr>
        <p:spPr bwMode="auto">
          <a:xfrm flipV="1">
            <a:off x="981075" y="3427413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4588" name="Line 21"/>
          <p:cNvSpPr>
            <a:spLocks noChangeShapeType="1"/>
          </p:cNvSpPr>
          <p:nvPr/>
        </p:nvSpPr>
        <p:spPr bwMode="auto">
          <a:xfrm>
            <a:off x="1436688" y="2513013"/>
            <a:ext cx="0" cy="2287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4589" name="Line 22"/>
          <p:cNvSpPr>
            <a:spLocks noChangeShapeType="1"/>
          </p:cNvSpPr>
          <p:nvPr/>
        </p:nvSpPr>
        <p:spPr bwMode="auto">
          <a:xfrm flipV="1">
            <a:off x="981075" y="3933825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4590" name="Line 23"/>
          <p:cNvSpPr>
            <a:spLocks noChangeShapeType="1"/>
          </p:cNvSpPr>
          <p:nvPr/>
        </p:nvSpPr>
        <p:spPr bwMode="auto">
          <a:xfrm flipV="1">
            <a:off x="981075" y="4365625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4591" name="Text Box 24"/>
          <p:cNvSpPr txBox="1">
            <a:spLocks noChangeArrowheads="1"/>
          </p:cNvSpPr>
          <p:nvPr/>
        </p:nvSpPr>
        <p:spPr bwMode="auto">
          <a:xfrm>
            <a:off x="798513" y="4849813"/>
            <a:ext cx="1685925" cy="88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Metal1</a:t>
            </a:r>
            <a:br>
              <a:rPr lang="de-DE" altLang="de-DE"/>
            </a:br>
            <a:r>
              <a:rPr lang="de-DE" altLang="de-DE"/>
              <a:t>(Back-to-back-</a:t>
            </a:r>
            <a:br>
              <a:rPr lang="de-DE" altLang="de-DE"/>
            </a:br>
            <a:r>
              <a:rPr lang="de-DE" altLang="de-DE"/>
              <a:t>standard cells)</a:t>
            </a:r>
            <a:endParaRPr lang="en-US" altLang="zh-CN">
              <a:ea typeface="宋体" panose="02010600030101010101" pitchFamily="2" charset="-122"/>
            </a:endParaRPr>
          </a:p>
        </p:txBody>
      </p:sp>
      <p:grpSp>
        <p:nvGrpSpPr>
          <p:cNvPr id="24592" name="Group 25"/>
          <p:cNvGrpSpPr>
            <a:grpSpLocks/>
          </p:cNvGrpSpPr>
          <p:nvPr/>
        </p:nvGrpSpPr>
        <p:grpSpPr bwMode="auto">
          <a:xfrm>
            <a:off x="2417763" y="3446463"/>
            <a:ext cx="2586037" cy="2970212"/>
            <a:chOff x="1523" y="2171"/>
            <a:chExt cx="1629" cy="1871"/>
          </a:xfrm>
        </p:grpSpPr>
        <p:sp>
          <p:nvSpPr>
            <p:cNvPr id="24620" name="Rectangle 26"/>
            <p:cNvSpPr>
              <a:spLocks noChangeArrowheads="1"/>
            </p:cNvSpPr>
            <p:nvPr/>
          </p:nvSpPr>
          <p:spPr bwMode="auto">
            <a:xfrm>
              <a:off x="1620" y="2177"/>
              <a:ext cx="1527" cy="1432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24621" name="Group 27"/>
            <p:cNvGrpSpPr>
              <a:grpSpLocks/>
            </p:cNvGrpSpPr>
            <p:nvPr/>
          </p:nvGrpSpPr>
          <p:grpSpPr bwMode="auto">
            <a:xfrm>
              <a:off x="1745" y="2251"/>
              <a:ext cx="1316" cy="1270"/>
              <a:chOff x="2925" y="482"/>
              <a:chExt cx="1316" cy="1270"/>
            </a:xfrm>
          </p:grpSpPr>
          <p:sp>
            <p:nvSpPr>
              <p:cNvPr id="24632" name="Line 28"/>
              <p:cNvSpPr>
                <a:spLocks noChangeShapeType="1"/>
              </p:cNvSpPr>
              <p:nvPr/>
            </p:nvSpPr>
            <p:spPr bwMode="auto">
              <a:xfrm rot="10800000">
                <a:off x="2925" y="1254"/>
                <a:ext cx="1284" cy="0"/>
              </a:xfrm>
              <a:prstGeom prst="line">
                <a:avLst/>
              </a:prstGeom>
              <a:noFill/>
              <a:ln w="57150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4633" name="Line 29"/>
              <p:cNvSpPr>
                <a:spLocks noChangeShapeType="1"/>
              </p:cNvSpPr>
              <p:nvPr/>
            </p:nvSpPr>
            <p:spPr bwMode="auto">
              <a:xfrm rot="10800000">
                <a:off x="2925" y="1164"/>
                <a:ext cx="1284" cy="0"/>
              </a:xfrm>
              <a:prstGeom prst="line">
                <a:avLst/>
              </a:prstGeom>
              <a:noFill/>
              <a:ln w="57150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4634" name="Rectangle 30"/>
              <p:cNvSpPr>
                <a:spLocks noChangeArrowheads="1"/>
              </p:cNvSpPr>
              <p:nvPr/>
            </p:nvSpPr>
            <p:spPr bwMode="auto">
              <a:xfrm rot="10800000">
                <a:off x="4072" y="1208"/>
                <a:ext cx="91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35" name="Rectangle 31"/>
              <p:cNvSpPr>
                <a:spLocks noChangeArrowheads="1"/>
              </p:cNvSpPr>
              <p:nvPr/>
            </p:nvSpPr>
            <p:spPr bwMode="auto">
              <a:xfrm rot="10800000">
                <a:off x="3936" y="1117"/>
                <a:ext cx="91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36" name="Rectangle 32"/>
              <p:cNvSpPr>
                <a:spLocks noChangeArrowheads="1"/>
              </p:cNvSpPr>
              <p:nvPr/>
            </p:nvSpPr>
            <p:spPr bwMode="auto">
              <a:xfrm rot="10800000">
                <a:off x="3800" y="1117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37" name="Rectangle 33"/>
              <p:cNvSpPr>
                <a:spLocks noChangeArrowheads="1"/>
              </p:cNvSpPr>
              <p:nvPr/>
            </p:nvSpPr>
            <p:spPr bwMode="auto">
              <a:xfrm rot="10800000">
                <a:off x="3630" y="1208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38" name="Rectangle 34"/>
              <p:cNvSpPr>
                <a:spLocks noChangeArrowheads="1"/>
              </p:cNvSpPr>
              <p:nvPr/>
            </p:nvSpPr>
            <p:spPr bwMode="auto">
              <a:xfrm rot="10800000">
                <a:off x="3267" y="1208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39" name="Rectangle 35"/>
              <p:cNvSpPr>
                <a:spLocks noChangeArrowheads="1"/>
              </p:cNvSpPr>
              <p:nvPr/>
            </p:nvSpPr>
            <p:spPr bwMode="auto">
              <a:xfrm rot="10800000">
                <a:off x="3131" y="1117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40" name="Line 36"/>
              <p:cNvSpPr>
                <a:spLocks noChangeShapeType="1"/>
              </p:cNvSpPr>
              <p:nvPr/>
            </p:nvSpPr>
            <p:spPr bwMode="auto">
              <a:xfrm>
                <a:off x="2957" y="981"/>
                <a:ext cx="1284" cy="0"/>
              </a:xfrm>
              <a:prstGeom prst="line">
                <a:avLst/>
              </a:prstGeom>
              <a:noFill/>
              <a:ln w="57150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4641" name="Line 37"/>
              <p:cNvSpPr>
                <a:spLocks noChangeShapeType="1"/>
              </p:cNvSpPr>
              <p:nvPr/>
            </p:nvSpPr>
            <p:spPr bwMode="auto">
              <a:xfrm>
                <a:off x="2957" y="1071"/>
                <a:ext cx="1284" cy="0"/>
              </a:xfrm>
              <a:prstGeom prst="line">
                <a:avLst/>
              </a:prstGeom>
              <a:noFill/>
              <a:ln w="57150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4642" name="Rectangle 38"/>
              <p:cNvSpPr>
                <a:spLocks noChangeArrowheads="1"/>
              </p:cNvSpPr>
              <p:nvPr/>
            </p:nvSpPr>
            <p:spPr bwMode="auto">
              <a:xfrm>
                <a:off x="3002" y="935"/>
                <a:ext cx="91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43" name="Rectangle 39"/>
              <p:cNvSpPr>
                <a:spLocks noChangeArrowheads="1"/>
              </p:cNvSpPr>
              <p:nvPr/>
            </p:nvSpPr>
            <p:spPr bwMode="auto">
              <a:xfrm>
                <a:off x="3138" y="1026"/>
                <a:ext cx="91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44" name="Rectangle 40"/>
              <p:cNvSpPr>
                <a:spLocks noChangeArrowheads="1"/>
              </p:cNvSpPr>
              <p:nvPr/>
            </p:nvSpPr>
            <p:spPr bwMode="auto">
              <a:xfrm>
                <a:off x="3286" y="1026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45" name="Rectangle 41"/>
              <p:cNvSpPr>
                <a:spLocks noChangeArrowheads="1"/>
              </p:cNvSpPr>
              <p:nvPr/>
            </p:nvSpPr>
            <p:spPr bwMode="auto">
              <a:xfrm>
                <a:off x="3456" y="935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46" name="Rectangle 42"/>
              <p:cNvSpPr>
                <a:spLocks noChangeArrowheads="1"/>
              </p:cNvSpPr>
              <p:nvPr/>
            </p:nvSpPr>
            <p:spPr bwMode="auto">
              <a:xfrm>
                <a:off x="3603" y="1026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47" name="Rectangle 43"/>
              <p:cNvSpPr>
                <a:spLocks noChangeArrowheads="1"/>
              </p:cNvSpPr>
              <p:nvPr/>
            </p:nvSpPr>
            <p:spPr bwMode="auto">
              <a:xfrm>
                <a:off x="3819" y="935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48" name="Line 44"/>
              <p:cNvSpPr>
                <a:spLocks noChangeShapeType="1"/>
              </p:cNvSpPr>
              <p:nvPr/>
            </p:nvSpPr>
            <p:spPr bwMode="auto">
              <a:xfrm rot="10800000">
                <a:off x="2925" y="800"/>
                <a:ext cx="1284" cy="0"/>
              </a:xfrm>
              <a:prstGeom prst="line">
                <a:avLst/>
              </a:prstGeom>
              <a:noFill/>
              <a:ln w="57150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4649" name="Line 45"/>
              <p:cNvSpPr>
                <a:spLocks noChangeShapeType="1"/>
              </p:cNvSpPr>
              <p:nvPr/>
            </p:nvSpPr>
            <p:spPr bwMode="auto">
              <a:xfrm rot="10800000">
                <a:off x="2925" y="710"/>
                <a:ext cx="1284" cy="0"/>
              </a:xfrm>
              <a:prstGeom prst="line">
                <a:avLst/>
              </a:prstGeom>
              <a:noFill/>
              <a:ln w="57150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>
                <a:spAutoFit/>
              </a:bodyPr>
              <a:lstStyle/>
              <a:p>
                <a:endParaRPr lang="de-DE"/>
              </a:p>
            </p:txBody>
          </p:sp>
          <p:sp>
            <p:nvSpPr>
              <p:cNvPr id="24650" name="Rectangle 46"/>
              <p:cNvSpPr>
                <a:spLocks noChangeArrowheads="1"/>
              </p:cNvSpPr>
              <p:nvPr/>
            </p:nvSpPr>
            <p:spPr bwMode="auto">
              <a:xfrm rot="10800000">
                <a:off x="4072" y="754"/>
                <a:ext cx="91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51" name="Rectangle 47"/>
              <p:cNvSpPr>
                <a:spLocks noChangeArrowheads="1"/>
              </p:cNvSpPr>
              <p:nvPr/>
            </p:nvSpPr>
            <p:spPr bwMode="auto">
              <a:xfrm rot="10800000">
                <a:off x="3936" y="663"/>
                <a:ext cx="91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52" name="Rectangle 48"/>
              <p:cNvSpPr>
                <a:spLocks noChangeArrowheads="1"/>
              </p:cNvSpPr>
              <p:nvPr/>
            </p:nvSpPr>
            <p:spPr bwMode="auto">
              <a:xfrm rot="10800000">
                <a:off x="3800" y="663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53" name="Rectangle 49"/>
              <p:cNvSpPr>
                <a:spLocks noChangeArrowheads="1"/>
              </p:cNvSpPr>
              <p:nvPr/>
            </p:nvSpPr>
            <p:spPr bwMode="auto">
              <a:xfrm rot="10800000">
                <a:off x="3630" y="754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54" name="Rectangle 50"/>
              <p:cNvSpPr>
                <a:spLocks noChangeArrowheads="1"/>
              </p:cNvSpPr>
              <p:nvPr/>
            </p:nvSpPr>
            <p:spPr bwMode="auto">
              <a:xfrm rot="10800000">
                <a:off x="3131" y="663"/>
                <a:ext cx="80" cy="91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91084" tIns="44939" rIns="89877" bIns="67941" anchor="ctr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grpSp>
            <p:nvGrpSpPr>
              <p:cNvPr id="24655" name="Group 51"/>
              <p:cNvGrpSpPr>
                <a:grpSpLocks/>
              </p:cNvGrpSpPr>
              <p:nvPr/>
            </p:nvGrpSpPr>
            <p:grpSpPr bwMode="auto">
              <a:xfrm>
                <a:off x="2957" y="482"/>
                <a:ext cx="1284" cy="182"/>
                <a:chOff x="748" y="1298"/>
                <a:chExt cx="1284" cy="182"/>
              </a:xfrm>
            </p:grpSpPr>
            <p:sp>
              <p:nvSpPr>
                <p:cNvPr id="24673" name="Line 52"/>
                <p:cNvSpPr>
                  <a:spLocks noChangeShapeType="1"/>
                </p:cNvSpPr>
                <p:nvPr/>
              </p:nvSpPr>
              <p:spPr bwMode="auto">
                <a:xfrm>
                  <a:off x="748" y="1344"/>
                  <a:ext cx="1284" cy="0"/>
                </a:xfrm>
                <a:prstGeom prst="line">
                  <a:avLst/>
                </a:prstGeom>
                <a:noFill/>
                <a:ln w="57150">
                  <a:solidFill>
                    <a:srgbClr val="80808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4674" name="Line 53"/>
                <p:cNvSpPr>
                  <a:spLocks noChangeShapeType="1"/>
                </p:cNvSpPr>
                <p:nvPr/>
              </p:nvSpPr>
              <p:spPr bwMode="auto">
                <a:xfrm>
                  <a:off x="748" y="1434"/>
                  <a:ext cx="1284" cy="0"/>
                </a:xfrm>
                <a:prstGeom prst="line">
                  <a:avLst/>
                </a:prstGeom>
                <a:noFill/>
                <a:ln w="57150">
                  <a:solidFill>
                    <a:srgbClr val="80808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4675" name="Rectangle 54"/>
                <p:cNvSpPr>
                  <a:spLocks noChangeArrowheads="1"/>
                </p:cNvSpPr>
                <p:nvPr/>
              </p:nvSpPr>
              <p:spPr bwMode="auto">
                <a:xfrm>
                  <a:off x="793" y="1298"/>
                  <a:ext cx="91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76" name="Rectangle 55"/>
                <p:cNvSpPr>
                  <a:spLocks noChangeArrowheads="1"/>
                </p:cNvSpPr>
                <p:nvPr/>
              </p:nvSpPr>
              <p:spPr bwMode="auto">
                <a:xfrm>
                  <a:off x="929" y="1389"/>
                  <a:ext cx="91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77" name="Rectangle 56"/>
                <p:cNvSpPr>
                  <a:spLocks noChangeArrowheads="1"/>
                </p:cNvSpPr>
                <p:nvPr/>
              </p:nvSpPr>
              <p:spPr bwMode="auto">
                <a:xfrm>
                  <a:off x="1077" y="1389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78" name="Rectangle 57"/>
                <p:cNvSpPr>
                  <a:spLocks noChangeArrowheads="1"/>
                </p:cNvSpPr>
                <p:nvPr/>
              </p:nvSpPr>
              <p:spPr bwMode="auto">
                <a:xfrm>
                  <a:off x="1247" y="1298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79" name="Rectangle 58"/>
                <p:cNvSpPr>
                  <a:spLocks noChangeArrowheads="1"/>
                </p:cNvSpPr>
                <p:nvPr/>
              </p:nvSpPr>
              <p:spPr bwMode="auto">
                <a:xfrm>
                  <a:off x="1394" y="1389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80" name="Rectangle 59"/>
                <p:cNvSpPr>
                  <a:spLocks noChangeArrowheads="1"/>
                </p:cNvSpPr>
                <p:nvPr/>
              </p:nvSpPr>
              <p:spPr bwMode="auto">
                <a:xfrm>
                  <a:off x="1610" y="1298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81" name="Rectangle 60"/>
                <p:cNvSpPr>
                  <a:spLocks noChangeArrowheads="1"/>
                </p:cNvSpPr>
                <p:nvPr/>
              </p:nvSpPr>
              <p:spPr bwMode="auto">
                <a:xfrm>
                  <a:off x="1746" y="1389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</p:grpSp>
          <p:grpSp>
            <p:nvGrpSpPr>
              <p:cNvPr id="24656" name="Group 61"/>
              <p:cNvGrpSpPr>
                <a:grpSpLocks/>
              </p:cNvGrpSpPr>
              <p:nvPr/>
            </p:nvGrpSpPr>
            <p:grpSpPr bwMode="auto">
              <a:xfrm>
                <a:off x="2925" y="1388"/>
                <a:ext cx="1316" cy="364"/>
                <a:chOff x="2925" y="1388"/>
                <a:chExt cx="1316" cy="364"/>
              </a:xfrm>
            </p:grpSpPr>
            <p:sp>
              <p:nvSpPr>
                <p:cNvPr id="24657" name="Line 62"/>
                <p:cNvSpPr>
                  <a:spLocks noChangeShapeType="1"/>
                </p:cNvSpPr>
                <p:nvPr/>
              </p:nvSpPr>
              <p:spPr bwMode="auto">
                <a:xfrm rot="10800000">
                  <a:off x="2925" y="1707"/>
                  <a:ext cx="1284" cy="0"/>
                </a:xfrm>
                <a:prstGeom prst="line">
                  <a:avLst/>
                </a:prstGeom>
                <a:noFill/>
                <a:ln w="57150">
                  <a:solidFill>
                    <a:srgbClr val="80808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4658" name="Line 63"/>
                <p:cNvSpPr>
                  <a:spLocks noChangeShapeType="1"/>
                </p:cNvSpPr>
                <p:nvPr/>
              </p:nvSpPr>
              <p:spPr bwMode="auto">
                <a:xfrm rot="10800000">
                  <a:off x="2925" y="1617"/>
                  <a:ext cx="1284" cy="0"/>
                </a:xfrm>
                <a:prstGeom prst="line">
                  <a:avLst/>
                </a:prstGeom>
                <a:noFill/>
                <a:ln w="57150">
                  <a:solidFill>
                    <a:srgbClr val="80808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4659" name="Rectangle 64"/>
                <p:cNvSpPr>
                  <a:spLocks noChangeArrowheads="1"/>
                </p:cNvSpPr>
                <p:nvPr/>
              </p:nvSpPr>
              <p:spPr bwMode="auto">
                <a:xfrm rot="10800000">
                  <a:off x="4072" y="1661"/>
                  <a:ext cx="91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60" name="Rectangle 65"/>
                <p:cNvSpPr>
                  <a:spLocks noChangeArrowheads="1"/>
                </p:cNvSpPr>
                <p:nvPr/>
              </p:nvSpPr>
              <p:spPr bwMode="auto">
                <a:xfrm rot="10800000">
                  <a:off x="3936" y="1570"/>
                  <a:ext cx="91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61" name="Rectangle 66"/>
                <p:cNvSpPr>
                  <a:spLocks noChangeArrowheads="1"/>
                </p:cNvSpPr>
                <p:nvPr/>
              </p:nvSpPr>
              <p:spPr bwMode="auto">
                <a:xfrm rot="10800000">
                  <a:off x="3800" y="1570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62" name="Rectangle 67"/>
                <p:cNvSpPr>
                  <a:spLocks noChangeArrowheads="1"/>
                </p:cNvSpPr>
                <p:nvPr/>
              </p:nvSpPr>
              <p:spPr bwMode="auto">
                <a:xfrm rot="10800000">
                  <a:off x="3630" y="1661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63" name="Rectangle 68"/>
                <p:cNvSpPr>
                  <a:spLocks noChangeArrowheads="1"/>
                </p:cNvSpPr>
                <p:nvPr/>
              </p:nvSpPr>
              <p:spPr bwMode="auto">
                <a:xfrm rot="10800000">
                  <a:off x="3267" y="1661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64" name="Rectangle 69"/>
                <p:cNvSpPr>
                  <a:spLocks noChangeArrowheads="1"/>
                </p:cNvSpPr>
                <p:nvPr/>
              </p:nvSpPr>
              <p:spPr bwMode="auto">
                <a:xfrm rot="10800000">
                  <a:off x="3131" y="1570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65" name="Line 70"/>
                <p:cNvSpPr>
                  <a:spLocks noChangeShapeType="1"/>
                </p:cNvSpPr>
                <p:nvPr/>
              </p:nvSpPr>
              <p:spPr bwMode="auto">
                <a:xfrm>
                  <a:off x="2957" y="1434"/>
                  <a:ext cx="1284" cy="0"/>
                </a:xfrm>
                <a:prstGeom prst="line">
                  <a:avLst/>
                </a:prstGeom>
                <a:noFill/>
                <a:ln w="57150">
                  <a:solidFill>
                    <a:srgbClr val="80808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4666" name="Line 71"/>
                <p:cNvSpPr>
                  <a:spLocks noChangeShapeType="1"/>
                </p:cNvSpPr>
                <p:nvPr/>
              </p:nvSpPr>
              <p:spPr bwMode="auto">
                <a:xfrm>
                  <a:off x="2957" y="1524"/>
                  <a:ext cx="1284" cy="0"/>
                </a:xfrm>
                <a:prstGeom prst="line">
                  <a:avLst/>
                </a:prstGeom>
                <a:noFill/>
                <a:ln w="57150">
                  <a:solidFill>
                    <a:srgbClr val="808080"/>
                  </a:solidFill>
                  <a:prstDash val="sysDot"/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>
                  <a:spAutoFit/>
                </a:bodyPr>
                <a:lstStyle/>
                <a:p>
                  <a:endParaRPr lang="de-DE"/>
                </a:p>
              </p:txBody>
            </p:sp>
            <p:sp>
              <p:nvSpPr>
                <p:cNvPr id="24667" name="Rectangle 72"/>
                <p:cNvSpPr>
                  <a:spLocks noChangeArrowheads="1"/>
                </p:cNvSpPr>
                <p:nvPr/>
              </p:nvSpPr>
              <p:spPr bwMode="auto">
                <a:xfrm>
                  <a:off x="3002" y="1388"/>
                  <a:ext cx="91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68" name="Rectangle 73"/>
                <p:cNvSpPr>
                  <a:spLocks noChangeArrowheads="1"/>
                </p:cNvSpPr>
                <p:nvPr/>
              </p:nvSpPr>
              <p:spPr bwMode="auto">
                <a:xfrm>
                  <a:off x="3138" y="1479"/>
                  <a:ext cx="91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69" name="Rectangle 74"/>
                <p:cNvSpPr>
                  <a:spLocks noChangeArrowheads="1"/>
                </p:cNvSpPr>
                <p:nvPr/>
              </p:nvSpPr>
              <p:spPr bwMode="auto">
                <a:xfrm>
                  <a:off x="3286" y="1479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70" name="Rectangle 75"/>
                <p:cNvSpPr>
                  <a:spLocks noChangeArrowheads="1"/>
                </p:cNvSpPr>
                <p:nvPr/>
              </p:nvSpPr>
              <p:spPr bwMode="auto">
                <a:xfrm>
                  <a:off x="3456" y="1388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71" name="Rectangle 76"/>
                <p:cNvSpPr>
                  <a:spLocks noChangeArrowheads="1"/>
                </p:cNvSpPr>
                <p:nvPr/>
              </p:nvSpPr>
              <p:spPr bwMode="auto">
                <a:xfrm>
                  <a:off x="3603" y="1479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  <p:sp>
              <p:nvSpPr>
                <p:cNvPr id="24672" name="Rectangle 77"/>
                <p:cNvSpPr>
                  <a:spLocks noChangeArrowheads="1"/>
                </p:cNvSpPr>
                <p:nvPr/>
              </p:nvSpPr>
              <p:spPr bwMode="auto">
                <a:xfrm>
                  <a:off x="3819" y="1388"/>
                  <a:ext cx="80" cy="91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algn="ctr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91084" tIns="44939" rIns="89877" bIns="67941" anchor="ctr">
                  <a:spAutoFit/>
                </a:bodyPr>
                <a:lstStyle>
                  <a:lvl1pPr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1pPr>
                  <a:lvl2pPr marL="742950" indent="-28575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2pPr>
                  <a:lvl3pPr marL="11430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3pPr>
                  <a:lvl4pPr marL="16002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4pPr>
                  <a:lvl5pPr marL="2057400" indent="-228600"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50000"/>
                    </a:spcBef>
                    <a:spcAft>
                      <a:spcPct val="0"/>
                    </a:spcAft>
                    <a:defRPr sz="1700">
                      <a:solidFill>
                        <a:schemeClr val="tx1"/>
                      </a:solidFill>
                      <a:latin typeface="Arial" panose="020B0604020202020204" pitchFamily="34" charset="0"/>
                    </a:defRPr>
                  </a:lvl9pPr>
                </a:lstStyle>
                <a:p>
                  <a:endParaRPr lang="de-DE" altLang="de-DE"/>
                </a:p>
              </p:txBody>
            </p:sp>
          </p:grpSp>
        </p:grpSp>
        <p:sp>
          <p:nvSpPr>
            <p:cNvPr id="24622" name="Rectangle 78"/>
            <p:cNvSpPr>
              <a:spLocks noChangeArrowheads="1"/>
            </p:cNvSpPr>
            <p:nvPr/>
          </p:nvSpPr>
          <p:spPr bwMode="auto">
            <a:xfrm>
              <a:off x="2521" y="2267"/>
              <a:ext cx="288" cy="2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4623" name="Line 79"/>
            <p:cNvSpPr>
              <a:spLocks noChangeShapeType="1"/>
            </p:cNvSpPr>
            <p:nvPr/>
          </p:nvSpPr>
          <p:spPr bwMode="auto">
            <a:xfrm flipV="1">
              <a:off x="1616" y="2459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4" name="Line 80"/>
            <p:cNvSpPr>
              <a:spLocks noChangeShapeType="1"/>
            </p:cNvSpPr>
            <p:nvPr/>
          </p:nvSpPr>
          <p:spPr bwMode="auto">
            <a:xfrm>
              <a:off x="2210" y="2171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5" name="Line 81"/>
            <p:cNvSpPr>
              <a:spLocks noChangeShapeType="1"/>
            </p:cNvSpPr>
            <p:nvPr/>
          </p:nvSpPr>
          <p:spPr bwMode="auto">
            <a:xfrm>
              <a:off x="2528" y="2171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6" name="Line 82"/>
            <p:cNvSpPr>
              <a:spLocks noChangeShapeType="1"/>
            </p:cNvSpPr>
            <p:nvPr/>
          </p:nvSpPr>
          <p:spPr bwMode="auto">
            <a:xfrm flipV="1">
              <a:off x="1616" y="2747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7" name="Line 83"/>
            <p:cNvSpPr>
              <a:spLocks noChangeShapeType="1"/>
            </p:cNvSpPr>
            <p:nvPr/>
          </p:nvSpPr>
          <p:spPr bwMode="auto">
            <a:xfrm>
              <a:off x="1903" y="2171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8" name="Line 84"/>
            <p:cNvSpPr>
              <a:spLocks noChangeShapeType="1"/>
            </p:cNvSpPr>
            <p:nvPr/>
          </p:nvSpPr>
          <p:spPr bwMode="auto">
            <a:xfrm flipV="1">
              <a:off x="1616" y="3323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29" name="Line 85"/>
            <p:cNvSpPr>
              <a:spLocks noChangeShapeType="1"/>
            </p:cNvSpPr>
            <p:nvPr/>
          </p:nvSpPr>
          <p:spPr bwMode="auto">
            <a:xfrm flipV="1">
              <a:off x="1616" y="3034"/>
              <a:ext cx="15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4630" name="Text Box 86"/>
            <p:cNvSpPr txBox="1">
              <a:spLocks noChangeArrowheads="1"/>
            </p:cNvSpPr>
            <p:nvPr/>
          </p:nvSpPr>
          <p:spPr bwMode="auto">
            <a:xfrm>
              <a:off x="1523" y="3645"/>
              <a:ext cx="842" cy="3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de-DE" altLang="de-DE"/>
                <a:t>Metal2</a:t>
              </a:r>
            </a:p>
            <a:p>
              <a:pPr>
                <a:spcBef>
                  <a:spcPct val="0"/>
                </a:spcBef>
              </a:pPr>
              <a:r>
                <a:rPr lang="de-DE" altLang="de-DE"/>
                <a:t>(Cell ports)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24631" name="Line 87"/>
            <p:cNvSpPr>
              <a:spLocks noChangeShapeType="1"/>
            </p:cNvSpPr>
            <p:nvPr/>
          </p:nvSpPr>
          <p:spPr bwMode="auto">
            <a:xfrm>
              <a:off x="2816" y="2171"/>
              <a:ext cx="0" cy="144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24593" name="Group 89"/>
          <p:cNvGrpSpPr>
            <a:grpSpLocks/>
          </p:cNvGrpSpPr>
          <p:nvPr/>
        </p:nvGrpSpPr>
        <p:grpSpPr bwMode="auto">
          <a:xfrm>
            <a:off x="4643438" y="2509838"/>
            <a:ext cx="2438400" cy="2719387"/>
            <a:chOff x="2925" y="1581"/>
            <a:chExt cx="1536" cy="1713"/>
          </a:xfrm>
        </p:grpSpPr>
        <p:grpSp>
          <p:nvGrpSpPr>
            <p:cNvPr id="24609" name="Group 90"/>
            <p:cNvGrpSpPr>
              <a:grpSpLocks/>
            </p:cNvGrpSpPr>
            <p:nvPr/>
          </p:nvGrpSpPr>
          <p:grpSpPr bwMode="auto">
            <a:xfrm>
              <a:off x="2925" y="1581"/>
              <a:ext cx="1536" cy="1441"/>
              <a:chOff x="3158" y="538"/>
              <a:chExt cx="1536" cy="1441"/>
            </a:xfrm>
          </p:grpSpPr>
          <p:sp>
            <p:nvSpPr>
              <p:cNvPr id="24611" name="Rectangle 91"/>
              <p:cNvSpPr>
                <a:spLocks noChangeArrowheads="1"/>
              </p:cNvSpPr>
              <p:nvPr/>
            </p:nvSpPr>
            <p:spPr bwMode="auto">
              <a:xfrm>
                <a:off x="3162" y="544"/>
                <a:ext cx="1527" cy="143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12" name="Line 92"/>
              <p:cNvSpPr>
                <a:spLocks noChangeShapeType="1"/>
              </p:cNvSpPr>
              <p:nvPr/>
            </p:nvSpPr>
            <p:spPr bwMode="auto">
              <a:xfrm flipV="1">
                <a:off x="3158" y="826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13" name="Line 93"/>
              <p:cNvSpPr>
                <a:spLocks noChangeShapeType="1"/>
              </p:cNvSpPr>
              <p:nvPr/>
            </p:nvSpPr>
            <p:spPr bwMode="auto">
              <a:xfrm>
                <a:off x="3752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14" name="Line 94"/>
              <p:cNvSpPr>
                <a:spLocks noChangeShapeType="1"/>
              </p:cNvSpPr>
              <p:nvPr/>
            </p:nvSpPr>
            <p:spPr bwMode="auto">
              <a:xfrm>
                <a:off x="4070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15" name="Line 95"/>
              <p:cNvSpPr>
                <a:spLocks noChangeShapeType="1"/>
              </p:cNvSpPr>
              <p:nvPr/>
            </p:nvSpPr>
            <p:spPr bwMode="auto">
              <a:xfrm>
                <a:off x="4358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16" name="Line 96"/>
              <p:cNvSpPr>
                <a:spLocks noChangeShapeType="1"/>
              </p:cNvSpPr>
              <p:nvPr/>
            </p:nvSpPr>
            <p:spPr bwMode="auto">
              <a:xfrm flipV="1">
                <a:off x="3158" y="1114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17" name="Line 97"/>
              <p:cNvSpPr>
                <a:spLocks noChangeShapeType="1"/>
              </p:cNvSpPr>
              <p:nvPr/>
            </p:nvSpPr>
            <p:spPr bwMode="auto">
              <a:xfrm>
                <a:off x="3445" y="538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18" name="Line 98"/>
              <p:cNvSpPr>
                <a:spLocks noChangeShapeType="1"/>
              </p:cNvSpPr>
              <p:nvPr/>
            </p:nvSpPr>
            <p:spPr bwMode="auto">
              <a:xfrm flipV="1">
                <a:off x="3158" y="1690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19" name="Line 99"/>
              <p:cNvSpPr>
                <a:spLocks noChangeShapeType="1"/>
              </p:cNvSpPr>
              <p:nvPr/>
            </p:nvSpPr>
            <p:spPr bwMode="auto">
              <a:xfrm flipV="1">
                <a:off x="3158" y="1401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4610" name="Text Box 100"/>
            <p:cNvSpPr txBox="1">
              <a:spLocks noChangeArrowheads="1"/>
            </p:cNvSpPr>
            <p:nvPr/>
          </p:nvSpPr>
          <p:spPr bwMode="auto">
            <a:xfrm>
              <a:off x="3110" y="3035"/>
              <a:ext cx="58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350"/>
                </a:lnSpc>
                <a:spcBef>
                  <a:spcPct val="0"/>
                </a:spcBef>
              </a:pPr>
              <a:r>
                <a:rPr lang="de-DE" altLang="de-DE"/>
                <a:t>Metal3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grpSp>
        <p:nvGrpSpPr>
          <p:cNvPr id="24594" name="Group 101"/>
          <p:cNvGrpSpPr>
            <a:grpSpLocks/>
          </p:cNvGrpSpPr>
          <p:nvPr/>
        </p:nvGrpSpPr>
        <p:grpSpPr bwMode="auto">
          <a:xfrm>
            <a:off x="5946775" y="3446463"/>
            <a:ext cx="2586038" cy="2719387"/>
            <a:chOff x="3746" y="2171"/>
            <a:chExt cx="1629" cy="1713"/>
          </a:xfrm>
        </p:grpSpPr>
        <p:grpSp>
          <p:nvGrpSpPr>
            <p:cNvPr id="24598" name="Group 102"/>
            <p:cNvGrpSpPr>
              <a:grpSpLocks/>
            </p:cNvGrpSpPr>
            <p:nvPr/>
          </p:nvGrpSpPr>
          <p:grpSpPr bwMode="auto">
            <a:xfrm>
              <a:off x="3839" y="2171"/>
              <a:ext cx="1536" cy="1441"/>
              <a:chOff x="3839" y="2171"/>
              <a:chExt cx="1536" cy="1441"/>
            </a:xfrm>
          </p:grpSpPr>
          <p:sp>
            <p:nvSpPr>
              <p:cNvPr id="24600" name="Rectangle 103"/>
              <p:cNvSpPr>
                <a:spLocks noChangeArrowheads="1"/>
              </p:cNvSpPr>
              <p:nvPr/>
            </p:nvSpPr>
            <p:spPr bwMode="auto">
              <a:xfrm>
                <a:off x="3843" y="2177"/>
                <a:ext cx="1527" cy="1432"/>
              </a:xfrm>
              <a:prstGeom prst="rect">
                <a:avLst/>
              </a:prstGeom>
              <a:solidFill>
                <a:srgbClr val="DDDDDD"/>
              </a:solidFill>
              <a:ln w="9525">
                <a:solidFill>
                  <a:srgbClr val="969696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4601" name="Line 104"/>
              <p:cNvSpPr>
                <a:spLocks noChangeShapeType="1"/>
              </p:cNvSpPr>
              <p:nvPr/>
            </p:nvSpPr>
            <p:spPr bwMode="auto">
              <a:xfrm flipV="1">
                <a:off x="3839" y="2459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02" name="Line 105"/>
              <p:cNvSpPr>
                <a:spLocks noChangeShapeType="1"/>
              </p:cNvSpPr>
              <p:nvPr/>
            </p:nvSpPr>
            <p:spPr bwMode="auto">
              <a:xfrm>
                <a:off x="4433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03" name="Line 106"/>
              <p:cNvSpPr>
                <a:spLocks noChangeShapeType="1"/>
              </p:cNvSpPr>
              <p:nvPr/>
            </p:nvSpPr>
            <p:spPr bwMode="auto">
              <a:xfrm>
                <a:off x="4751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04" name="Line 107"/>
              <p:cNvSpPr>
                <a:spLocks noChangeShapeType="1"/>
              </p:cNvSpPr>
              <p:nvPr/>
            </p:nvSpPr>
            <p:spPr bwMode="auto">
              <a:xfrm>
                <a:off x="5039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05" name="Line 108"/>
              <p:cNvSpPr>
                <a:spLocks noChangeShapeType="1"/>
              </p:cNvSpPr>
              <p:nvPr/>
            </p:nvSpPr>
            <p:spPr bwMode="auto">
              <a:xfrm flipV="1">
                <a:off x="3839" y="2747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06" name="Line 109"/>
              <p:cNvSpPr>
                <a:spLocks noChangeShapeType="1"/>
              </p:cNvSpPr>
              <p:nvPr/>
            </p:nvSpPr>
            <p:spPr bwMode="auto">
              <a:xfrm>
                <a:off x="4126" y="2171"/>
                <a:ext cx="0" cy="144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07" name="Line 110"/>
              <p:cNvSpPr>
                <a:spLocks noChangeShapeType="1"/>
              </p:cNvSpPr>
              <p:nvPr/>
            </p:nvSpPr>
            <p:spPr bwMode="auto">
              <a:xfrm flipV="1">
                <a:off x="3839" y="3323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608" name="Line 111"/>
              <p:cNvSpPr>
                <a:spLocks noChangeShapeType="1"/>
              </p:cNvSpPr>
              <p:nvPr/>
            </p:nvSpPr>
            <p:spPr bwMode="auto">
              <a:xfrm flipV="1">
                <a:off x="3839" y="3034"/>
                <a:ext cx="153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24599" name="Text Box 112"/>
            <p:cNvSpPr txBox="1">
              <a:spLocks noChangeArrowheads="1"/>
            </p:cNvSpPr>
            <p:nvPr/>
          </p:nvSpPr>
          <p:spPr bwMode="auto">
            <a:xfrm>
              <a:off x="3746" y="3625"/>
              <a:ext cx="586" cy="2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191084" tIns="44939" rIns="89877" bIns="67941">
              <a:spAutoFit/>
            </a:bodyPr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lnSpc>
                  <a:spcPts val="2350"/>
                </a:lnSpc>
                <a:spcBef>
                  <a:spcPct val="0"/>
                </a:spcBef>
              </a:pPr>
              <a:r>
                <a:rPr lang="de-DE" altLang="de-DE"/>
                <a:t>Metal4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sp>
        <p:nvSpPr>
          <p:cNvPr id="24595" name="Text Box 113"/>
          <p:cNvSpPr txBox="1">
            <a:spLocks noChangeArrowheads="1"/>
          </p:cNvSpPr>
          <p:nvPr/>
        </p:nvSpPr>
        <p:spPr bwMode="auto">
          <a:xfrm>
            <a:off x="7885113" y="5754688"/>
            <a:ext cx="630237" cy="41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de-DE" altLang="de-DE"/>
              <a:t>etc.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4596" name="Rectangle 11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5.2	</a:t>
            </a:r>
            <a:r>
              <a:rPr lang="en-US" altLang="zh-CN" smtClean="0">
                <a:ea typeface="宋体" panose="02010600030101010101" pitchFamily="2" charset="-122"/>
              </a:rPr>
              <a:t>Terminology and Definitions</a:t>
            </a:r>
            <a:endParaRPr lang="de-DE" altLang="de-DE" smtClean="0"/>
          </a:p>
        </p:txBody>
      </p:sp>
      <p:sp>
        <p:nvSpPr>
          <p:cNvPr id="24597" name="Text Box 116"/>
          <p:cNvSpPr txBox="1">
            <a:spLocks noChangeArrowheads="1"/>
          </p:cNvSpPr>
          <p:nvPr/>
        </p:nvSpPr>
        <p:spPr bwMode="auto">
          <a:xfrm>
            <a:off x="836613" y="1522413"/>
            <a:ext cx="3352800" cy="60325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Gcells (Tiles) with standard cells (back-to-back)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831E4A9-3128-4E3E-9834-BD9A7B69E7C4}" type="slidenum">
              <a:rPr lang="en-US" altLang="de-DE" sz="1000">
                <a:solidFill>
                  <a:srgbClr val="C0C0C0"/>
                </a:solidFill>
              </a:rPr>
              <a:pPr/>
              <a:t>24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23699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08013" y="1446213"/>
            <a:ext cx="7708900" cy="4791075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Global routing seeks to</a:t>
            </a:r>
          </a:p>
          <a:p>
            <a:pPr marL="588963" lvl="1" indent="-30480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determine whether a given placement is routable, and </a:t>
            </a:r>
          </a:p>
          <a:p>
            <a:pPr marL="588963" lvl="1" indent="-30480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determine a coarse routing for all nets within available routing regions</a:t>
            </a:r>
          </a:p>
          <a:p>
            <a:pPr marL="588963" lvl="1" indent="-30480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 smtClean="0"/>
              <a:t>Considers goals such as</a:t>
            </a: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de-DE" altLang="de-DE" smtClean="0"/>
              <a:t>minimizing total wirelength, and</a:t>
            </a: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de-DE" altLang="de-DE" smtClean="0"/>
              <a:t>reducing signal delays on critical nets</a:t>
            </a:r>
            <a:endParaRPr lang="en-US" altLang="zh-CN" smtClean="0">
              <a:ea typeface="宋体" panose="02010600030101010101" pitchFamily="2" charset="-122"/>
            </a:endParaRPr>
          </a:p>
        </p:txBody>
      </p:sp>
      <p:sp>
        <p:nvSpPr>
          <p:cNvPr id="25604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5.3	Optimization Goals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36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36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36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36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9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3699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699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3699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6994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424E3CE-AEDD-4B59-B2F6-8514079BACDB}" type="slidenum">
              <a:rPr lang="en-US" altLang="de-DE" sz="1000">
                <a:solidFill>
                  <a:srgbClr val="C0C0C0"/>
                </a:solidFill>
              </a:rPr>
              <a:pPr/>
              <a:t>25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662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5.3	Optimization Goals</a:t>
            </a:r>
          </a:p>
        </p:txBody>
      </p:sp>
      <p:sp>
        <p:nvSpPr>
          <p:cNvPr id="26628" name="Text Box 5"/>
          <p:cNvSpPr txBox="1">
            <a:spLocks noChangeArrowheads="1"/>
          </p:cNvSpPr>
          <p:nvPr/>
        </p:nvSpPr>
        <p:spPr bwMode="auto">
          <a:xfrm>
            <a:off x="836613" y="1522413"/>
            <a:ext cx="2511425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Full-custom design</a:t>
            </a:r>
          </a:p>
        </p:txBody>
      </p:sp>
      <p:grpSp>
        <p:nvGrpSpPr>
          <p:cNvPr id="1197179" name="Group 123"/>
          <p:cNvGrpSpPr>
            <a:grpSpLocks/>
          </p:cNvGrpSpPr>
          <p:nvPr/>
        </p:nvGrpSpPr>
        <p:grpSpPr bwMode="auto">
          <a:xfrm>
            <a:off x="827088" y="2390775"/>
            <a:ext cx="1617662" cy="1517650"/>
            <a:chOff x="521" y="1434"/>
            <a:chExt cx="1019" cy="956"/>
          </a:xfrm>
        </p:grpSpPr>
        <p:sp>
          <p:nvSpPr>
            <p:cNvPr id="26733" name="Rectangle 8"/>
            <p:cNvSpPr>
              <a:spLocks noChangeArrowheads="1"/>
            </p:cNvSpPr>
            <p:nvPr/>
          </p:nvSpPr>
          <p:spPr bwMode="auto">
            <a:xfrm>
              <a:off x="521" y="1434"/>
              <a:ext cx="1019" cy="956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34" name="Rectangle 17"/>
            <p:cNvSpPr>
              <a:spLocks noChangeArrowheads="1"/>
            </p:cNvSpPr>
            <p:nvPr/>
          </p:nvSpPr>
          <p:spPr bwMode="auto">
            <a:xfrm rot="-5400000">
              <a:off x="1124" y="1355"/>
              <a:ext cx="191" cy="47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35" name="Rectangle 18"/>
            <p:cNvSpPr>
              <a:spLocks noChangeArrowheads="1"/>
            </p:cNvSpPr>
            <p:nvPr/>
          </p:nvSpPr>
          <p:spPr bwMode="auto">
            <a:xfrm>
              <a:off x="1268" y="1752"/>
              <a:ext cx="190" cy="319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36" name="Rectangle 19"/>
            <p:cNvSpPr>
              <a:spLocks noChangeArrowheads="1"/>
            </p:cNvSpPr>
            <p:nvPr/>
          </p:nvSpPr>
          <p:spPr bwMode="auto">
            <a:xfrm>
              <a:off x="981" y="1752"/>
              <a:ext cx="191" cy="319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37" name="Rectangle 20"/>
            <p:cNvSpPr>
              <a:spLocks noChangeArrowheads="1"/>
            </p:cNvSpPr>
            <p:nvPr/>
          </p:nvSpPr>
          <p:spPr bwMode="auto">
            <a:xfrm rot="-5400000">
              <a:off x="1140" y="2007"/>
              <a:ext cx="160" cy="477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38" name="Rectangle 21"/>
            <p:cNvSpPr>
              <a:spLocks noChangeArrowheads="1"/>
            </p:cNvSpPr>
            <p:nvPr/>
          </p:nvSpPr>
          <p:spPr bwMode="auto">
            <a:xfrm>
              <a:off x="599" y="1976"/>
              <a:ext cx="191" cy="350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39" name="Rectangle 22"/>
            <p:cNvSpPr>
              <a:spLocks noChangeArrowheads="1"/>
            </p:cNvSpPr>
            <p:nvPr/>
          </p:nvSpPr>
          <p:spPr bwMode="auto">
            <a:xfrm>
              <a:off x="599" y="1498"/>
              <a:ext cx="191" cy="350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40" name="Text Box 23"/>
            <p:cNvSpPr txBox="1">
              <a:spLocks noChangeArrowheads="1"/>
            </p:cNvSpPr>
            <p:nvPr/>
          </p:nvSpPr>
          <p:spPr bwMode="auto">
            <a:xfrm>
              <a:off x="588" y="1558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B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741" name="Text Box 24"/>
            <p:cNvSpPr txBox="1">
              <a:spLocks noChangeArrowheads="1"/>
            </p:cNvSpPr>
            <p:nvPr/>
          </p:nvSpPr>
          <p:spPr bwMode="auto">
            <a:xfrm>
              <a:off x="1107" y="2130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F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742" name="Rectangle 25"/>
            <p:cNvSpPr>
              <a:spLocks noChangeArrowheads="1"/>
            </p:cNvSpPr>
            <p:nvPr/>
          </p:nvSpPr>
          <p:spPr bwMode="auto">
            <a:xfrm>
              <a:off x="1121" y="1498"/>
              <a:ext cx="191" cy="1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743" name="Text Box 26"/>
            <p:cNvSpPr txBox="1">
              <a:spLocks noChangeArrowheads="1"/>
            </p:cNvSpPr>
            <p:nvPr/>
          </p:nvSpPr>
          <p:spPr bwMode="auto">
            <a:xfrm>
              <a:off x="587" y="2029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A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744" name="Text Box 27"/>
            <p:cNvSpPr txBox="1">
              <a:spLocks noChangeArrowheads="1"/>
            </p:cNvSpPr>
            <p:nvPr/>
          </p:nvSpPr>
          <p:spPr bwMode="auto">
            <a:xfrm>
              <a:off x="953" y="1800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C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745" name="Text Box 28"/>
            <p:cNvSpPr txBox="1">
              <a:spLocks noChangeArrowheads="1"/>
            </p:cNvSpPr>
            <p:nvPr/>
          </p:nvSpPr>
          <p:spPr bwMode="auto">
            <a:xfrm>
              <a:off x="1123" y="1467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D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746" name="Text Box 29"/>
            <p:cNvSpPr txBox="1">
              <a:spLocks noChangeArrowheads="1"/>
            </p:cNvSpPr>
            <p:nvPr/>
          </p:nvSpPr>
          <p:spPr bwMode="auto">
            <a:xfrm>
              <a:off x="1258" y="1799"/>
              <a:ext cx="2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E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</p:grpSp>
      <p:grpSp>
        <p:nvGrpSpPr>
          <p:cNvPr id="1197177" name="Group 121"/>
          <p:cNvGrpSpPr>
            <a:grpSpLocks/>
          </p:cNvGrpSpPr>
          <p:nvPr/>
        </p:nvGrpSpPr>
        <p:grpSpPr bwMode="auto">
          <a:xfrm>
            <a:off x="2760663" y="2919413"/>
            <a:ext cx="4403725" cy="2525712"/>
            <a:chOff x="1739" y="1767"/>
            <a:chExt cx="2774" cy="1591"/>
          </a:xfrm>
        </p:grpSpPr>
        <p:sp>
          <p:nvSpPr>
            <p:cNvPr id="26689" name="AutoShape 37"/>
            <p:cNvSpPr>
              <a:spLocks noChangeArrowheads="1"/>
            </p:cNvSpPr>
            <p:nvPr/>
          </p:nvSpPr>
          <p:spPr bwMode="auto">
            <a:xfrm rot="-1800000">
              <a:off x="1739" y="2894"/>
              <a:ext cx="378" cy="262"/>
            </a:xfrm>
            <a:prstGeom prst="rightArrow">
              <a:avLst>
                <a:gd name="adj1" fmla="val 50000"/>
                <a:gd name="adj2" fmla="val 36069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26690" name="Group 63"/>
            <p:cNvGrpSpPr>
              <a:grpSpLocks/>
            </p:cNvGrpSpPr>
            <p:nvPr/>
          </p:nvGrpSpPr>
          <p:grpSpPr bwMode="auto">
            <a:xfrm>
              <a:off x="1755" y="1767"/>
              <a:ext cx="2758" cy="1591"/>
              <a:chOff x="2472" y="1504"/>
              <a:chExt cx="2758" cy="1591"/>
            </a:xfrm>
          </p:grpSpPr>
          <p:sp>
            <p:nvSpPr>
              <p:cNvPr id="26691" name="Line 64"/>
              <p:cNvSpPr>
                <a:spLocks noChangeShapeType="1"/>
              </p:cNvSpPr>
              <p:nvPr/>
            </p:nvSpPr>
            <p:spPr bwMode="auto">
              <a:xfrm>
                <a:off x="2938" y="1973"/>
                <a:ext cx="1152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2" name="Line 65"/>
              <p:cNvSpPr>
                <a:spLocks noChangeShapeType="1"/>
              </p:cNvSpPr>
              <p:nvPr/>
            </p:nvSpPr>
            <p:spPr bwMode="auto">
              <a:xfrm>
                <a:off x="3749" y="2314"/>
                <a:ext cx="696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3" name="Line 66"/>
              <p:cNvSpPr>
                <a:spLocks noChangeShapeType="1"/>
              </p:cNvSpPr>
              <p:nvPr/>
            </p:nvSpPr>
            <p:spPr bwMode="auto">
              <a:xfrm>
                <a:off x="4104" y="2630"/>
                <a:ext cx="667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4" name="Line 67"/>
              <p:cNvSpPr>
                <a:spLocks noChangeShapeType="1"/>
              </p:cNvSpPr>
              <p:nvPr/>
            </p:nvSpPr>
            <p:spPr bwMode="auto">
              <a:xfrm>
                <a:off x="4406" y="2947"/>
                <a:ext cx="687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5" name="Line 68"/>
              <p:cNvSpPr>
                <a:spLocks noChangeShapeType="1"/>
              </p:cNvSpPr>
              <p:nvPr/>
            </p:nvSpPr>
            <p:spPr bwMode="auto">
              <a:xfrm>
                <a:off x="2626" y="2314"/>
                <a:ext cx="638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6" name="Line 69"/>
              <p:cNvSpPr>
                <a:spLocks noChangeShapeType="1"/>
              </p:cNvSpPr>
              <p:nvPr/>
            </p:nvSpPr>
            <p:spPr bwMode="auto">
              <a:xfrm flipH="1">
                <a:off x="4425" y="2616"/>
                <a:ext cx="327" cy="3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7" name="Line 70"/>
              <p:cNvSpPr>
                <a:spLocks noChangeShapeType="1"/>
              </p:cNvSpPr>
              <p:nvPr/>
            </p:nvSpPr>
            <p:spPr bwMode="auto">
              <a:xfrm>
                <a:off x="4749" y="2616"/>
                <a:ext cx="333" cy="33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8" name="Line 71"/>
              <p:cNvSpPr>
                <a:spLocks noChangeShapeType="1"/>
              </p:cNvSpPr>
              <p:nvPr/>
            </p:nvSpPr>
            <p:spPr bwMode="auto">
              <a:xfrm flipH="1">
                <a:off x="4125" y="2304"/>
                <a:ext cx="300" cy="30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699" name="Line 72"/>
              <p:cNvSpPr>
                <a:spLocks noChangeShapeType="1"/>
              </p:cNvSpPr>
              <p:nvPr/>
            </p:nvSpPr>
            <p:spPr bwMode="auto">
              <a:xfrm>
                <a:off x="4428" y="2298"/>
                <a:ext cx="288" cy="28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00" name="Line 73"/>
              <p:cNvSpPr>
                <a:spLocks noChangeShapeType="1"/>
              </p:cNvSpPr>
              <p:nvPr/>
            </p:nvSpPr>
            <p:spPr bwMode="auto">
              <a:xfrm flipH="1">
                <a:off x="3780" y="1968"/>
                <a:ext cx="312" cy="31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01" name="Line 74"/>
              <p:cNvSpPr>
                <a:spLocks noChangeShapeType="1"/>
              </p:cNvSpPr>
              <p:nvPr/>
            </p:nvSpPr>
            <p:spPr bwMode="auto">
              <a:xfrm>
                <a:off x="4092" y="1968"/>
                <a:ext cx="303" cy="30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02" name="Line 75"/>
              <p:cNvSpPr>
                <a:spLocks noChangeShapeType="1"/>
              </p:cNvSpPr>
              <p:nvPr/>
            </p:nvSpPr>
            <p:spPr bwMode="auto">
              <a:xfrm>
                <a:off x="3525" y="1650"/>
                <a:ext cx="561" cy="3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03" name="Line 76"/>
              <p:cNvSpPr>
                <a:spLocks noChangeShapeType="1"/>
              </p:cNvSpPr>
              <p:nvPr/>
            </p:nvSpPr>
            <p:spPr bwMode="auto">
              <a:xfrm flipH="1">
                <a:off x="2667" y="1983"/>
                <a:ext cx="276" cy="27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04" name="Line 77"/>
              <p:cNvSpPr>
                <a:spLocks noChangeShapeType="1"/>
              </p:cNvSpPr>
              <p:nvPr/>
            </p:nvSpPr>
            <p:spPr bwMode="auto">
              <a:xfrm>
                <a:off x="2946" y="1983"/>
                <a:ext cx="273" cy="2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05" name="Line 78"/>
              <p:cNvSpPr>
                <a:spLocks noChangeShapeType="1"/>
              </p:cNvSpPr>
              <p:nvPr/>
            </p:nvSpPr>
            <p:spPr bwMode="auto">
              <a:xfrm flipH="1">
                <a:off x="2964" y="1641"/>
                <a:ext cx="561" cy="3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706" name="Oval 79"/>
              <p:cNvSpPr>
                <a:spLocks noChangeArrowheads="1"/>
              </p:cNvSpPr>
              <p:nvPr/>
            </p:nvSpPr>
            <p:spPr bwMode="auto">
              <a:xfrm>
                <a:off x="3948" y="1835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07" name="Text Box 80"/>
              <p:cNvSpPr txBox="1">
                <a:spLocks noChangeArrowheads="1"/>
              </p:cNvSpPr>
              <p:nvPr/>
            </p:nvSpPr>
            <p:spPr bwMode="auto">
              <a:xfrm>
                <a:off x="3985" y="1858"/>
                <a:ext cx="22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zh-CN" sz="1800" b="1">
                    <a:ea typeface="宋体" panose="02010600030101010101" pitchFamily="2" charset="-122"/>
                  </a:rPr>
                  <a:t>H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  <p:sp>
            <p:nvSpPr>
              <p:cNvPr id="26708" name="Oval 81"/>
              <p:cNvSpPr>
                <a:spLocks noChangeArrowheads="1"/>
              </p:cNvSpPr>
              <p:nvPr/>
            </p:nvSpPr>
            <p:spPr bwMode="auto">
              <a:xfrm>
                <a:off x="3383" y="1504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09" name="Text Box 82"/>
              <p:cNvSpPr txBox="1">
                <a:spLocks noChangeArrowheads="1"/>
              </p:cNvSpPr>
              <p:nvPr/>
            </p:nvSpPr>
            <p:spPr bwMode="auto">
              <a:xfrm>
                <a:off x="3424" y="1533"/>
                <a:ext cx="21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de-DE" sz="1800" b="1">
                    <a:ea typeface="宋体" panose="02010600030101010101" pitchFamily="2" charset="-122"/>
                  </a:rPr>
                  <a:t>V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  <p:sp>
            <p:nvSpPr>
              <p:cNvPr id="26710" name="Oval 83"/>
              <p:cNvSpPr>
                <a:spLocks noChangeArrowheads="1"/>
              </p:cNvSpPr>
              <p:nvPr/>
            </p:nvSpPr>
            <p:spPr bwMode="auto">
              <a:xfrm>
                <a:off x="2797" y="1836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11" name="Text Box 84"/>
              <p:cNvSpPr txBox="1">
                <a:spLocks noChangeArrowheads="1"/>
              </p:cNvSpPr>
              <p:nvPr/>
            </p:nvSpPr>
            <p:spPr bwMode="auto">
              <a:xfrm>
                <a:off x="2831" y="1862"/>
                <a:ext cx="22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zh-CN" sz="1800" b="1">
                    <a:ea typeface="宋体" panose="02010600030101010101" pitchFamily="2" charset="-122"/>
                  </a:rPr>
                  <a:t>H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  <p:sp>
            <p:nvSpPr>
              <p:cNvPr id="26712" name="Oval 85"/>
              <p:cNvSpPr>
                <a:spLocks noChangeArrowheads="1"/>
              </p:cNvSpPr>
              <p:nvPr/>
            </p:nvSpPr>
            <p:spPr bwMode="auto">
              <a:xfrm>
                <a:off x="2472" y="2160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B2B2B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13" name="Oval 86"/>
              <p:cNvSpPr>
                <a:spLocks noChangeArrowheads="1"/>
              </p:cNvSpPr>
              <p:nvPr/>
            </p:nvSpPr>
            <p:spPr bwMode="auto">
              <a:xfrm>
                <a:off x="3093" y="2164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B2B2B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14" name="Oval 87"/>
              <p:cNvSpPr>
                <a:spLocks noChangeArrowheads="1"/>
              </p:cNvSpPr>
              <p:nvPr/>
            </p:nvSpPr>
            <p:spPr bwMode="auto">
              <a:xfrm>
                <a:off x="3960" y="2481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B2B2B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15" name="Oval 88"/>
              <p:cNvSpPr>
                <a:spLocks noChangeArrowheads="1"/>
              </p:cNvSpPr>
              <p:nvPr/>
            </p:nvSpPr>
            <p:spPr bwMode="auto">
              <a:xfrm>
                <a:off x="3610" y="2166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B2B2B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16" name="Oval 89"/>
              <p:cNvSpPr>
                <a:spLocks noChangeArrowheads="1"/>
              </p:cNvSpPr>
              <p:nvPr/>
            </p:nvSpPr>
            <p:spPr bwMode="auto">
              <a:xfrm>
                <a:off x="4284" y="2163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17" name="Oval 90"/>
              <p:cNvSpPr>
                <a:spLocks noChangeArrowheads="1"/>
              </p:cNvSpPr>
              <p:nvPr/>
            </p:nvSpPr>
            <p:spPr bwMode="auto">
              <a:xfrm>
                <a:off x="4609" y="2480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18" name="Oval 91"/>
              <p:cNvSpPr>
                <a:spLocks noChangeArrowheads="1"/>
              </p:cNvSpPr>
              <p:nvPr/>
            </p:nvSpPr>
            <p:spPr bwMode="auto">
              <a:xfrm>
                <a:off x="4275" y="2805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B2B2B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19" name="Oval 92"/>
              <p:cNvSpPr>
                <a:spLocks noChangeArrowheads="1"/>
              </p:cNvSpPr>
              <p:nvPr/>
            </p:nvSpPr>
            <p:spPr bwMode="auto">
              <a:xfrm>
                <a:off x="4942" y="2807"/>
                <a:ext cx="288" cy="288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B2B2B2"/>
                  </a:gs>
                </a:gsLst>
                <a:path path="shape">
                  <a:fillToRect l="50000" t="50000" r="50000" b="50000"/>
                </a:path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26720" name="Text Box 93"/>
              <p:cNvSpPr txBox="1">
                <a:spLocks noChangeArrowheads="1"/>
              </p:cNvSpPr>
              <p:nvPr/>
            </p:nvSpPr>
            <p:spPr bwMode="auto">
              <a:xfrm>
                <a:off x="2507" y="2190"/>
                <a:ext cx="22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de-DE" altLang="de-DE" sz="1800" i="1">
                    <a:ea typeface="宋体" panose="02010600030101010101" pitchFamily="2" charset="-122"/>
                  </a:rPr>
                  <a:t>A</a:t>
                </a:r>
              </a:p>
            </p:txBody>
          </p:sp>
          <p:sp>
            <p:nvSpPr>
              <p:cNvPr id="26721" name="Text Box 94"/>
              <p:cNvSpPr txBox="1">
                <a:spLocks noChangeArrowheads="1"/>
              </p:cNvSpPr>
              <p:nvPr/>
            </p:nvSpPr>
            <p:spPr bwMode="auto">
              <a:xfrm>
                <a:off x="3134" y="2191"/>
                <a:ext cx="22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de-DE" altLang="de-DE" sz="1800" i="1">
                    <a:ea typeface="宋体" panose="02010600030101010101" pitchFamily="2" charset="-122"/>
                  </a:rPr>
                  <a:t>B</a:t>
                </a:r>
              </a:p>
            </p:txBody>
          </p:sp>
          <p:sp>
            <p:nvSpPr>
              <p:cNvPr id="26722" name="Text Box 95"/>
              <p:cNvSpPr txBox="1">
                <a:spLocks noChangeArrowheads="1"/>
              </p:cNvSpPr>
              <p:nvPr/>
            </p:nvSpPr>
            <p:spPr bwMode="auto">
              <a:xfrm>
                <a:off x="3998" y="2514"/>
                <a:ext cx="22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de-DE" altLang="de-DE" sz="1800" i="1">
                    <a:ea typeface="宋体" panose="02010600030101010101" pitchFamily="2" charset="-122"/>
                  </a:rPr>
                  <a:t>F</a:t>
                </a:r>
              </a:p>
            </p:txBody>
          </p:sp>
          <p:sp>
            <p:nvSpPr>
              <p:cNvPr id="26723" name="Text Box 96"/>
              <p:cNvSpPr txBox="1">
                <a:spLocks noChangeArrowheads="1"/>
              </p:cNvSpPr>
              <p:nvPr/>
            </p:nvSpPr>
            <p:spPr bwMode="auto">
              <a:xfrm>
                <a:off x="3643" y="2193"/>
                <a:ext cx="22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de-DE" altLang="de-DE" sz="1800" i="1">
                    <a:ea typeface="宋体" panose="02010600030101010101" pitchFamily="2" charset="-122"/>
                  </a:rPr>
                  <a:t>D</a:t>
                </a:r>
              </a:p>
            </p:txBody>
          </p:sp>
          <p:sp>
            <p:nvSpPr>
              <p:cNvPr id="26724" name="Text Box 97"/>
              <p:cNvSpPr txBox="1">
                <a:spLocks noChangeArrowheads="1"/>
              </p:cNvSpPr>
              <p:nvPr/>
            </p:nvSpPr>
            <p:spPr bwMode="auto">
              <a:xfrm>
                <a:off x="4315" y="2192"/>
                <a:ext cx="22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zh-CN" sz="1800" b="1">
                    <a:ea typeface="宋体" panose="02010600030101010101" pitchFamily="2" charset="-122"/>
                  </a:rPr>
                  <a:t>H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  <p:sp>
            <p:nvSpPr>
              <p:cNvPr id="26725" name="Text Box 98"/>
              <p:cNvSpPr txBox="1">
                <a:spLocks noChangeArrowheads="1"/>
              </p:cNvSpPr>
              <p:nvPr/>
            </p:nvSpPr>
            <p:spPr bwMode="auto">
              <a:xfrm>
                <a:off x="4650" y="2512"/>
                <a:ext cx="212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de-DE" sz="1800" b="1">
                    <a:ea typeface="宋体" panose="02010600030101010101" pitchFamily="2" charset="-122"/>
                  </a:rPr>
                  <a:t>V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  <p:sp>
            <p:nvSpPr>
              <p:cNvPr id="26726" name="Text Box 99"/>
              <p:cNvSpPr txBox="1">
                <a:spLocks noChangeArrowheads="1"/>
              </p:cNvSpPr>
              <p:nvPr/>
            </p:nvSpPr>
            <p:spPr bwMode="auto">
              <a:xfrm>
                <a:off x="4307" y="2835"/>
                <a:ext cx="220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de-DE" altLang="de-DE" sz="1800" i="1">
                    <a:ea typeface="宋体" panose="02010600030101010101" pitchFamily="2" charset="-122"/>
                  </a:rPr>
                  <a:t>C</a:t>
                </a:r>
              </a:p>
            </p:txBody>
          </p:sp>
          <p:sp>
            <p:nvSpPr>
              <p:cNvPr id="26727" name="Text Box 100"/>
              <p:cNvSpPr txBox="1">
                <a:spLocks noChangeArrowheads="1"/>
              </p:cNvSpPr>
              <p:nvPr/>
            </p:nvSpPr>
            <p:spPr bwMode="auto">
              <a:xfrm>
                <a:off x="4975" y="2834"/>
                <a:ext cx="221" cy="23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de-DE" altLang="de-DE" sz="1800" i="1">
                    <a:ea typeface="宋体" panose="02010600030101010101" pitchFamily="2" charset="-122"/>
                  </a:rPr>
                  <a:t>E</a:t>
                </a:r>
              </a:p>
            </p:txBody>
          </p:sp>
          <p:sp>
            <p:nvSpPr>
              <p:cNvPr id="26728" name="Oval 101"/>
              <p:cNvSpPr>
                <a:spLocks noChangeArrowheads="1"/>
              </p:cNvSpPr>
              <p:nvPr/>
            </p:nvSpPr>
            <p:spPr bwMode="auto">
              <a:xfrm>
                <a:off x="2848" y="2227"/>
                <a:ext cx="159" cy="159"/>
              </a:xfrm>
              <a:prstGeom prst="ellipse">
                <a:avLst/>
              </a:prstGeom>
              <a:solidFill>
                <a:srgbClr val="EDD1D1"/>
              </a:solidFill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de-DE" sz="1800" b="1"/>
                  <a:t>1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  <p:sp>
            <p:nvSpPr>
              <p:cNvPr id="26729" name="Oval 102"/>
              <p:cNvSpPr>
                <a:spLocks noChangeArrowheads="1"/>
              </p:cNvSpPr>
              <p:nvPr/>
            </p:nvSpPr>
            <p:spPr bwMode="auto">
              <a:xfrm>
                <a:off x="4674" y="2882"/>
                <a:ext cx="159" cy="160"/>
              </a:xfrm>
              <a:prstGeom prst="ellipse">
                <a:avLst/>
              </a:prstGeom>
              <a:solidFill>
                <a:srgbClr val="EDD1D1"/>
              </a:solidFill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de-DE" sz="1800" b="1"/>
                  <a:t>2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  <p:sp>
            <p:nvSpPr>
              <p:cNvPr id="26730" name="Oval 103"/>
              <p:cNvSpPr>
                <a:spLocks noChangeArrowheads="1"/>
              </p:cNvSpPr>
              <p:nvPr/>
            </p:nvSpPr>
            <p:spPr bwMode="auto">
              <a:xfrm>
                <a:off x="4347" y="2554"/>
                <a:ext cx="160" cy="159"/>
              </a:xfrm>
              <a:prstGeom prst="ellipse">
                <a:avLst/>
              </a:prstGeom>
              <a:solidFill>
                <a:srgbClr val="EDD1D1"/>
              </a:solidFill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de-DE" sz="1800" b="1"/>
                  <a:t>3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  <p:sp>
            <p:nvSpPr>
              <p:cNvPr id="26731" name="Oval 104"/>
              <p:cNvSpPr>
                <a:spLocks noChangeArrowheads="1"/>
              </p:cNvSpPr>
              <p:nvPr/>
            </p:nvSpPr>
            <p:spPr bwMode="auto">
              <a:xfrm>
                <a:off x="4011" y="2225"/>
                <a:ext cx="159" cy="160"/>
              </a:xfrm>
              <a:prstGeom prst="ellipse">
                <a:avLst/>
              </a:prstGeom>
              <a:solidFill>
                <a:srgbClr val="EDD1D1"/>
              </a:solidFill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de-DE" sz="1800" b="1"/>
                  <a:t>4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  <p:sp>
            <p:nvSpPr>
              <p:cNvPr id="26732" name="Oval 105"/>
              <p:cNvSpPr>
                <a:spLocks noChangeArrowheads="1"/>
              </p:cNvSpPr>
              <p:nvPr/>
            </p:nvSpPr>
            <p:spPr bwMode="auto">
              <a:xfrm>
                <a:off x="3453" y="1896"/>
                <a:ext cx="160" cy="160"/>
              </a:xfrm>
              <a:prstGeom prst="ellipse">
                <a:avLst/>
              </a:prstGeom>
              <a:solidFill>
                <a:srgbClr val="EDD1D1"/>
              </a:solidFill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</a:pPr>
                <a:r>
                  <a:rPr lang="de-DE" altLang="de-DE" sz="1800" b="1"/>
                  <a:t>5</a:t>
                </a:r>
                <a:endParaRPr lang="en-US" altLang="zh-CN" sz="1800" b="1"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1197178" name="Group 122"/>
          <p:cNvGrpSpPr>
            <a:grpSpLocks/>
          </p:cNvGrpSpPr>
          <p:nvPr/>
        </p:nvGrpSpPr>
        <p:grpSpPr bwMode="auto">
          <a:xfrm>
            <a:off x="6491288" y="3138488"/>
            <a:ext cx="2401887" cy="1516062"/>
            <a:chOff x="4089" y="1905"/>
            <a:chExt cx="1513" cy="955"/>
          </a:xfrm>
        </p:grpSpPr>
        <p:sp>
          <p:nvSpPr>
            <p:cNvPr id="26657" name="Rectangle 7"/>
            <p:cNvSpPr>
              <a:spLocks noChangeArrowheads="1"/>
            </p:cNvSpPr>
            <p:nvPr/>
          </p:nvSpPr>
          <p:spPr bwMode="auto">
            <a:xfrm>
              <a:off x="4583" y="1905"/>
              <a:ext cx="1019" cy="95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58" name="Rectangle 10"/>
            <p:cNvSpPr>
              <a:spLocks noChangeArrowheads="1"/>
            </p:cNvSpPr>
            <p:nvPr/>
          </p:nvSpPr>
          <p:spPr bwMode="auto">
            <a:xfrm rot="-5400000">
              <a:off x="5185" y="1825"/>
              <a:ext cx="191" cy="477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59" name="Rectangle 11"/>
            <p:cNvSpPr>
              <a:spLocks noChangeArrowheads="1"/>
            </p:cNvSpPr>
            <p:nvPr/>
          </p:nvSpPr>
          <p:spPr bwMode="auto">
            <a:xfrm>
              <a:off x="5328" y="2222"/>
              <a:ext cx="191" cy="319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60" name="Rectangle 12"/>
            <p:cNvSpPr>
              <a:spLocks noChangeArrowheads="1"/>
            </p:cNvSpPr>
            <p:nvPr/>
          </p:nvSpPr>
          <p:spPr bwMode="auto">
            <a:xfrm>
              <a:off x="5042" y="2222"/>
              <a:ext cx="191" cy="319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61" name="Rectangle 13"/>
            <p:cNvSpPr>
              <a:spLocks noChangeArrowheads="1"/>
            </p:cNvSpPr>
            <p:nvPr/>
          </p:nvSpPr>
          <p:spPr bwMode="auto">
            <a:xfrm rot="-5400000">
              <a:off x="5201" y="2477"/>
              <a:ext cx="160" cy="477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62" name="Rectangle 14"/>
            <p:cNvSpPr>
              <a:spLocks noChangeArrowheads="1"/>
            </p:cNvSpPr>
            <p:nvPr/>
          </p:nvSpPr>
          <p:spPr bwMode="auto">
            <a:xfrm>
              <a:off x="4660" y="2446"/>
              <a:ext cx="190" cy="35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63" name="Rectangle 15"/>
            <p:cNvSpPr>
              <a:spLocks noChangeArrowheads="1"/>
            </p:cNvSpPr>
            <p:nvPr/>
          </p:nvSpPr>
          <p:spPr bwMode="auto">
            <a:xfrm>
              <a:off x="4660" y="1968"/>
              <a:ext cx="190" cy="35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64" name="Rectangle 16"/>
            <p:cNvSpPr>
              <a:spLocks noChangeArrowheads="1"/>
            </p:cNvSpPr>
            <p:nvPr/>
          </p:nvSpPr>
          <p:spPr bwMode="auto">
            <a:xfrm>
              <a:off x="5182" y="1968"/>
              <a:ext cx="191" cy="1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65" name="Line 30"/>
            <p:cNvSpPr>
              <a:spLocks noChangeShapeType="1"/>
            </p:cNvSpPr>
            <p:nvPr/>
          </p:nvSpPr>
          <p:spPr bwMode="auto">
            <a:xfrm>
              <a:off x="4660" y="1970"/>
              <a:ext cx="0" cy="8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66" name="Line 31"/>
            <p:cNvSpPr>
              <a:spLocks noChangeShapeType="1"/>
            </p:cNvSpPr>
            <p:nvPr/>
          </p:nvSpPr>
          <p:spPr bwMode="auto">
            <a:xfrm>
              <a:off x="4850" y="1973"/>
              <a:ext cx="0" cy="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67" name="Oval 32"/>
            <p:cNvSpPr>
              <a:spLocks noChangeArrowheads="1"/>
            </p:cNvSpPr>
            <p:nvPr/>
          </p:nvSpPr>
          <p:spPr bwMode="auto">
            <a:xfrm>
              <a:off x="4867" y="2307"/>
              <a:ext cx="160" cy="159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26668" name="Line 33"/>
            <p:cNvSpPr>
              <a:spLocks noChangeShapeType="1"/>
            </p:cNvSpPr>
            <p:nvPr/>
          </p:nvSpPr>
          <p:spPr bwMode="auto">
            <a:xfrm flipV="1">
              <a:off x="4663" y="2796"/>
              <a:ext cx="84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69" name="Line 34"/>
            <p:cNvSpPr>
              <a:spLocks noChangeShapeType="1"/>
            </p:cNvSpPr>
            <p:nvPr/>
          </p:nvSpPr>
          <p:spPr bwMode="auto">
            <a:xfrm flipV="1">
              <a:off x="4661" y="1968"/>
              <a:ext cx="85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70" name="Line 35"/>
            <p:cNvSpPr>
              <a:spLocks noChangeShapeType="1"/>
            </p:cNvSpPr>
            <p:nvPr/>
          </p:nvSpPr>
          <p:spPr bwMode="auto">
            <a:xfrm flipV="1">
              <a:off x="5050" y="2224"/>
              <a:ext cx="46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71" name="Line 36"/>
            <p:cNvSpPr>
              <a:spLocks noChangeShapeType="1"/>
            </p:cNvSpPr>
            <p:nvPr/>
          </p:nvSpPr>
          <p:spPr bwMode="auto">
            <a:xfrm flipV="1">
              <a:off x="5042" y="2535"/>
              <a:ext cx="47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72" name="Text Box 57"/>
            <p:cNvSpPr txBox="1">
              <a:spLocks noChangeArrowheads="1"/>
            </p:cNvSpPr>
            <p:nvPr/>
          </p:nvSpPr>
          <p:spPr bwMode="auto">
            <a:xfrm>
              <a:off x="4647" y="2017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B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73" name="Text Box 58"/>
            <p:cNvSpPr txBox="1">
              <a:spLocks noChangeArrowheads="1"/>
            </p:cNvSpPr>
            <p:nvPr/>
          </p:nvSpPr>
          <p:spPr bwMode="auto">
            <a:xfrm>
              <a:off x="5173" y="2608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F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74" name="Text Box 59"/>
            <p:cNvSpPr txBox="1">
              <a:spLocks noChangeArrowheads="1"/>
            </p:cNvSpPr>
            <p:nvPr/>
          </p:nvSpPr>
          <p:spPr bwMode="auto">
            <a:xfrm>
              <a:off x="4646" y="2506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A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75" name="Text Box 60"/>
            <p:cNvSpPr txBox="1">
              <a:spLocks noChangeArrowheads="1"/>
            </p:cNvSpPr>
            <p:nvPr/>
          </p:nvSpPr>
          <p:spPr bwMode="auto">
            <a:xfrm>
              <a:off x="5020" y="2262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C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76" name="Text Box 61"/>
            <p:cNvSpPr txBox="1">
              <a:spLocks noChangeArrowheads="1"/>
            </p:cNvSpPr>
            <p:nvPr/>
          </p:nvSpPr>
          <p:spPr bwMode="auto">
            <a:xfrm>
              <a:off x="5175" y="1931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D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77" name="Text Box 62"/>
            <p:cNvSpPr txBox="1">
              <a:spLocks noChangeArrowheads="1"/>
            </p:cNvSpPr>
            <p:nvPr/>
          </p:nvSpPr>
          <p:spPr bwMode="auto">
            <a:xfrm>
              <a:off x="5323" y="2264"/>
              <a:ext cx="2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E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78" name="AutoShape 106"/>
            <p:cNvSpPr>
              <a:spLocks noChangeArrowheads="1"/>
            </p:cNvSpPr>
            <p:nvPr/>
          </p:nvSpPr>
          <p:spPr bwMode="auto">
            <a:xfrm>
              <a:off x="4089" y="2250"/>
              <a:ext cx="378" cy="262"/>
            </a:xfrm>
            <a:prstGeom prst="rightArrow">
              <a:avLst>
                <a:gd name="adj1" fmla="val 50000"/>
                <a:gd name="adj2" fmla="val 36069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79" name="Oval 107"/>
            <p:cNvSpPr>
              <a:spLocks noChangeArrowheads="1"/>
            </p:cNvSpPr>
            <p:nvPr/>
          </p:nvSpPr>
          <p:spPr bwMode="auto">
            <a:xfrm>
              <a:off x="4673" y="2303"/>
              <a:ext cx="159" cy="159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26680" name="Line 108"/>
            <p:cNvSpPr>
              <a:spLocks noChangeShapeType="1"/>
            </p:cNvSpPr>
            <p:nvPr/>
          </p:nvSpPr>
          <p:spPr bwMode="auto">
            <a:xfrm>
              <a:off x="5040" y="1971"/>
              <a:ext cx="0" cy="8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1" name="Line 109"/>
            <p:cNvSpPr>
              <a:spLocks noChangeShapeType="1"/>
            </p:cNvSpPr>
            <p:nvPr/>
          </p:nvSpPr>
          <p:spPr bwMode="auto">
            <a:xfrm>
              <a:off x="5517" y="1971"/>
              <a:ext cx="0" cy="8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2" name="Oval 110"/>
            <p:cNvSpPr>
              <a:spLocks noChangeArrowheads="1"/>
            </p:cNvSpPr>
            <p:nvPr/>
          </p:nvSpPr>
          <p:spPr bwMode="auto">
            <a:xfrm>
              <a:off x="5202" y="2304"/>
              <a:ext cx="160" cy="159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26683" name="Oval 111"/>
            <p:cNvSpPr>
              <a:spLocks noChangeArrowheads="1"/>
            </p:cNvSpPr>
            <p:nvPr/>
          </p:nvSpPr>
          <p:spPr bwMode="auto">
            <a:xfrm>
              <a:off x="5203" y="2497"/>
              <a:ext cx="160" cy="160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26684" name="Oval 112"/>
            <p:cNvSpPr>
              <a:spLocks noChangeArrowheads="1"/>
            </p:cNvSpPr>
            <p:nvPr/>
          </p:nvSpPr>
          <p:spPr bwMode="auto">
            <a:xfrm>
              <a:off x="5200" y="2112"/>
              <a:ext cx="159" cy="160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26685" name="Line 113"/>
            <p:cNvSpPr>
              <a:spLocks noChangeShapeType="1"/>
            </p:cNvSpPr>
            <p:nvPr/>
          </p:nvSpPr>
          <p:spPr bwMode="auto">
            <a:xfrm>
              <a:off x="4660" y="2315"/>
              <a:ext cx="1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6" name="Line 114"/>
            <p:cNvSpPr>
              <a:spLocks noChangeShapeType="1"/>
            </p:cNvSpPr>
            <p:nvPr/>
          </p:nvSpPr>
          <p:spPr bwMode="auto">
            <a:xfrm>
              <a:off x="4661" y="2448"/>
              <a:ext cx="18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7" name="Line 115"/>
            <p:cNvSpPr>
              <a:spLocks noChangeShapeType="1"/>
            </p:cNvSpPr>
            <p:nvPr/>
          </p:nvSpPr>
          <p:spPr bwMode="auto">
            <a:xfrm>
              <a:off x="5042" y="2160"/>
              <a:ext cx="47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88" name="Line 116"/>
            <p:cNvSpPr>
              <a:spLocks noChangeShapeType="1"/>
            </p:cNvSpPr>
            <p:nvPr/>
          </p:nvSpPr>
          <p:spPr bwMode="auto">
            <a:xfrm>
              <a:off x="5040" y="2635"/>
              <a:ext cx="47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1197174" name="Text Box 118"/>
          <p:cNvSpPr txBox="1">
            <a:spLocks noChangeArrowheads="1"/>
          </p:cNvSpPr>
          <p:nvPr/>
        </p:nvSpPr>
        <p:spPr bwMode="auto">
          <a:xfrm>
            <a:off x="6600825" y="6007100"/>
            <a:ext cx="2219325" cy="344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zh-CN">
                <a:ea typeface="宋体" panose="02010600030101010101" pitchFamily="2" charset="-122"/>
              </a:rPr>
              <a:t>(2) Channel ordering </a:t>
            </a:r>
          </a:p>
        </p:txBody>
      </p:sp>
      <p:grpSp>
        <p:nvGrpSpPr>
          <p:cNvPr id="1197176" name="Group 120"/>
          <p:cNvGrpSpPr>
            <a:grpSpLocks/>
          </p:cNvGrpSpPr>
          <p:nvPr/>
        </p:nvGrpSpPr>
        <p:grpSpPr bwMode="auto">
          <a:xfrm>
            <a:off x="684213" y="4038600"/>
            <a:ext cx="2255837" cy="2370138"/>
            <a:chOff x="431" y="2472"/>
            <a:chExt cx="1421" cy="1493"/>
          </a:xfrm>
        </p:grpSpPr>
        <p:sp>
          <p:nvSpPr>
            <p:cNvPr id="26635" name="AutoShape 6"/>
            <p:cNvSpPr>
              <a:spLocks noChangeArrowheads="1"/>
            </p:cNvSpPr>
            <p:nvPr/>
          </p:nvSpPr>
          <p:spPr bwMode="auto">
            <a:xfrm rot="5400000">
              <a:off x="882" y="2456"/>
              <a:ext cx="232" cy="263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36" name="Rectangle 38"/>
            <p:cNvSpPr>
              <a:spLocks noChangeArrowheads="1"/>
            </p:cNvSpPr>
            <p:nvPr/>
          </p:nvSpPr>
          <p:spPr bwMode="auto">
            <a:xfrm rot="-5400000">
              <a:off x="1134" y="2652"/>
              <a:ext cx="191" cy="477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37" name="Rectangle 39"/>
            <p:cNvSpPr>
              <a:spLocks noChangeArrowheads="1"/>
            </p:cNvSpPr>
            <p:nvPr/>
          </p:nvSpPr>
          <p:spPr bwMode="auto">
            <a:xfrm>
              <a:off x="1277" y="3049"/>
              <a:ext cx="191" cy="319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38" name="Rectangle 40"/>
            <p:cNvSpPr>
              <a:spLocks noChangeArrowheads="1"/>
            </p:cNvSpPr>
            <p:nvPr/>
          </p:nvSpPr>
          <p:spPr bwMode="auto">
            <a:xfrm>
              <a:off x="991" y="3049"/>
              <a:ext cx="191" cy="319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39" name="Rectangle 41"/>
            <p:cNvSpPr>
              <a:spLocks noChangeArrowheads="1"/>
            </p:cNvSpPr>
            <p:nvPr/>
          </p:nvSpPr>
          <p:spPr bwMode="auto">
            <a:xfrm rot="-5400000">
              <a:off x="1150" y="3305"/>
              <a:ext cx="159" cy="477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40" name="Rectangle 42"/>
            <p:cNvSpPr>
              <a:spLocks noChangeArrowheads="1"/>
            </p:cNvSpPr>
            <p:nvPr/>
          </p:nvSpPr>
          <p:spPr bwMode="auto">
            <a:xfrm>
              <a:off x="608" y="3273"/>
              <a:ext cx="191" cy="35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41" name="Rectangle 43"/>
            <p:cNvSpPr>
              <a:spLocks noChangeArrowheads="1"/>
            </p:cNvSpPr>
            <p:nvPr/>
          </p:nvSpPr>
          <p:spPr bwMode="auto">
            <a:xfrm>
              <a:off x="608" y="2795"/>
              <a:ext cx="191" cy="35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42" name="Text Box 44"/>
            <p:cNvSpPr txBox="1">
              <a:spLocks noChangeArrowheads="1"/>
            </p:cNvSpPr>
            <p:nvPr/>
          </p:nvSpPr>
          <p:spPr bwMode="auto">
            <a:xfrm>
              <a:off x="597" y="2855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B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43" name="Text Box 45"/>
            <p:cNvSpPr txBox="1">
              <a:spLocks noChangeArrowheads="1"/>
            </p:cNvSpPr>
            <p:nvPr/>
          </p:nvSpPr>
          <p:spPr bwMode="auto">
            <a:xfrm>
              <a:off x="1117" y="3427"/>
              <a:ext cx="204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F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44" name="Rectangle 46"/>
            <p:cNvSpPr>
              <a:spLocks noChangeArrowheads="1"/>
            </p:cNvSpPr>
            <p:nvPr/>
          </p:nvSpPr>
          <p:spPr bwMode="auto">
            <a:xfrm>
              <a:off x="1130" y="2795"/>
              <a:ext cx="191" cy="1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45" name="Text Box 47"/>
            <p:cNvSpPr txBox="1">
              <a:spLocks noChangeArrowheads="1"/>
            </p:cNvSpPr>
            <p:nvPr/>
          </p:nvSpPr>
          <p:spPr bwMode="auto">
            <a:xfrm>
              <a:off x="597" y="3326"/>
              <a:ext cx="21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A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46" name="Text Box 48"/>
            <p:cNvSpPr txBox="1">
              <a:spLocks noChangeArrowheads="1"/>
            </p:cNvSpPr>
            <p:nvPr/>
          </p:nvSpPr>
          <p:spPr bwMode="auto">
            <a:xfrm>
              <a:off x="962" y="3097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C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47" name="Text Box 49"/>
            <p:cNvSpPr txBox="1">
              <a:spLocks noChangeArrowheads="1"/>
            </p:cNvSpPr>
            <p:nvPr/>
          </p:nvSpPr>
          <p:spPr bwMode="auto">
            <a:xfrm>
              <a:off x="1133" y="2764"/>
              <a:ext cx="22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D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48" name="Text Box 50"/>
            <p:cNvSpPr txBox="1">
              <a:spLocks noChangeArrowheads="1"/>
            </p:cNvSpPr>
            <p:nvPr/>
          </p:nvSpPr>
          <p:spPr bwMode="auto">
            <a:xfrm>
              <a:off x="1266" y="3096"/>
              <a:ext cx="163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i="1"/>
                <a:t>E</a:t>
              </a:r>
              <a:endParaRPr lang="en-US" altLang="zh-CN" sz="1800" i="1">
                <a:ea typeface="宋体" panose="02010600030101010101" pitchFamily="2" charset="-122"/>
              </a:endParaRPr>
            </a:p>
          </p:txBody>
        </p:sp>
        <p:sp>
          <p:nvSpPr>
            <p:cNvPr id="26649" name="Rectangle 51"/>
            <p:cNvSpPr>
              <a:spLocks noChangeArrowheads="1"/>
            </p:cNvSpPr>
            <p:nvPr/>
          </p:nvSpPr>
          <p:spPr bwMode="auto">
            <a:xfrm>
              <a:off x="904" y="2731"/>
              <a:ext cx="636" cy="955"/>
            </a:xfrm>
            <a:prstGeom prst="rect">
              <a:avLst/>
            </a:prstGeom>
            <a:noFill/>
            <a:ln w="158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50" name="Line 52"/>
            <p:cNvSpPr>
              <a:spLocks noChangeShapeType="1"/>
            </p:cNvSpPr>
            <p:nvPr/>
          </p:nvSpPr>
          <p:spPr bwMode="auto">
            <a:xfrm>
              <a:off x="1222" y="3017"/>
              <a:ext cx="0" cy="41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51" name="Line 53"/>
            <p:cNvSpPr>
              <a:spLocks noChangeShapeType="1"/>
            </p:cNvSpPr>
            <p:nvPr/>
          </p:nvSpPr>
          <p:spPr bwMode="auto">
            <a:xfrm>
              <a:off x="904" y="3017"/>
              <a:ext cx="642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52" name="Rectangle 54"/>
            <p:cNvSpPr>
              <a:spLocks noChangeArrowheads="1"/>
            </p:cNvSpPr>
            <p:nvPr/>
          </p:nvSpPr>
          <p:spPr bwMode="auto">
            <a:xfrm>
              <a:off x="522" y="2731"/>
              <a:ext cx="382" cy="955"/>
            </a:xfrm>
            <a:prstGeom prst="rect">
              <a:avLst/>
            </a:prstGeom>
            <a:noFill/>
            <a:ln w="1587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26653" name="Line 55"/>
            <p:cNvSpPr>
              <a:spLocks noChangeShapeType="1"/>
            </p:cNvSpPr>
            <p:nvPr/>
          </p:nvSpPr>
          <p:spPr bwMode="auto">
            <a:xfrm>
              <a:off x="522" y="3208"/>
              <a:ext cx="382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54" name="Line 56"/>
            <p:cNvSpPr>
              <a:spLocks noChangeShapeType="1"/>
            </p:cNvSpPr>
            <p:nvPr/>
          </p:nvSpPr>
          <p:spPr bwMode="auto">
            <a:xfrm>
              <a:off x="904" y="3431"/>
              <a:ext cx="633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26655" name="Text Box 117"/>
            <p:cNvSpPr txBox="1">
              <a:spLocks noChangeArrowheads="1"/>
            </p:cNvSpPr>
            <p:nvPr/>
          </p:nvSpPr>
          <p:spPr bwMode="auto">
            <a:xfrm>
              <a:off x="431" y="3748"/>
              <a:ext cx="1421" cy="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en-US" altLang="zh-CN">
                  <a:ea typeface="宋体" panose="02010600030101010101" pitchFamily="2" charset="-122"/>
                </a:rPr>
                <a:t>(1) Types of channels</a:t>
              </a:r>
            </a:p>
          </p:txBody>
        </p:sp>
        <p:sp>
          <p:nvSpPr>
            <p:cNvPr id="26656" name="Line 119"/>
            <p:cNvSpPr>
              <a:spLocks noChangeShapeType="1"/>
            </p:cNvSpPr>
            <p:nvPr/>
          </p:nvSpPr>
          <p:spPr bwMode="auto">
            <a:xfrm flipH="1">
              <a:off x="904" y="2737"/>
              <a:ext cx="0" cy="94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/>
            <a:p>
              <a:endParaRPr lang="de-DE"/>
            </a:p>
          </p:txBody>
        </p:sp>
      </p:grpSp>
      <p:sp>
        <p:nvSpPr>
          <p:cNvPr id="26634" name="Rectangle 9"/>
          <p:cNvSpPr txBox="1">
            <a:spLocks noChangeArrowheads="1"/>
          </p:cNvSpPr>
          <p:nvPr/>
        </p:nvSpPr>
        <p:spPr bwMode="auto">
          <a:xfrm>
            <a:off x="736600" y="1863725"/>
            <a:ext cx="7475538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Layout is dominated by macro cells and routing regions are non-uniform </a:t>
            </a:r>
          </a:p>
        </p:txBody>
      </p:sp>
      <p:sp>
        <p:nvSpPr>
          <p:cNvPr id="123" name="Text Box 8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  <a:endParaRPr lang="en-US" altLang="zh-CN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7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97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7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97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7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97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7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97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7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97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717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E8EE4F5-B295-471F-AF18-5825676B8002}" type="slidenum">
              <a:rPr lang="en-US" altLang="de-DE" sz="1000">
                <a:solidFill>
                  <a:srgbClr val="C0C0C0"/>
                </a:solidFill>
              </a:rPr>
              <a:pPr/>
              <a:t>26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765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5.3	Optimization Goals</a:t>
            </a:r>
          </a:p>
        </p:txBody>
      </p:sp>
      <p:sp>
        <p:nvSpPr>
          <p:cNvPr id="27652" name="Text Box 3"/>
          <p:cNvSpPr txBox="1">
            <a:spLocks noChangeArrowheads="1"/>
          </p:cNvSpPr>
          <p:nvPr/>
        </p:nvSpPr>
        <p:spPr bwMode="auto">
          <a:xfrm>
            <a:off x="836613" y="1522413"/>
            <a:ext cx="2511425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Standard-cell design</a:t>
            </a:r>
          </a:p>
        </p:txBody>
      </p:sp>
      <p:sp>
        <p:nvSpPr>
          <p:cNvPr id="1198197" name="Rectangle 117"/>
          <p:cNvSpPr>
            <a:spLocks noChangeArrowheads="1"/>
          </p:cNvSpPr>
          <p:nvPr/>
        </p:nvSpPr>
        <p:spPr bwMode="auto">
          <a:xfrm>
            <a:off x="1674813" y="2506663"/>
            <a:ext cx="3811587" cy="3890962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98198" name="Line 118"/>
          <p:cNvSpPr>
            <a:spLocks noChangeShapeType="1"/>
          </p:cNvSpPr>
          <p:nvPr/>
        </p:nvSpPr>
        <p:spPr bwMode="auto">
          <a:xfrm flipV="1">
            <a:off x="4418013" y="4413250"/>
            <a:ext cx="1587" cy="1373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199" name="Line 119"/>
          <p:cNvSpPr>
            <a:spLocks noChangeShapeType="1"/>
          </p:cNvSpPr>
          <p:nvPr/>
        </p:nvSpPr>
        <p:spPr bwMode="auto">
          <a:xfrm flipV="1">
            <a:off x="2511425" y="3424238"/>
            <a:ext cx="1588" cy="2362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00" name="Rectangle 120"/>
          <p:cNvSpPr>
            <a:spLocks noChangeArrowheads="1"/>
          </p:cNvSpPr>
          <p:nvPr/>
        </p:nvSpPr>
        <p:spPr bwMode="auto">
          <a:xfrm>
            <a:off x="1979613" y="2738438"/>
            <a:ext cx="3200400" cy="381000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98201" name="Line 121"/>
          <p:cNvSpPr>
            <a:spLocks noChangeShapeType="1"/>
          </p:cNvSpPr>
          <p:nvPr/>
        </p:nvSpPr>
        <p:spPr bwMode="auto">
          <a:xfrm>
            <a:off x="2208213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02" name="Line 122"/>
          <p:cNvSpPr>
            <a:spLocks noChangeShapeType="1"/>
          </p:cNvSpPr>
          <p:nvPr/>
        </p:nvSpPr>
        <p:spPr bwMode="auto">
          <a:xfrm>
            <a:off x="2895600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03" name="Line 123"/>
          <p:cNvSpPr>
            <a:spLocks noChangeShapeType="1"/>
          </p:cNvSpPr>
          <p:nvPr/>
        </p:nvSpPr>
        <p:spPr bwMode="auto">
          <a:xfrm>
            <a:off x="3124200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04" name="Line 124"/>
          <p:cNvSpPr>
            <a:spLocks noChangeShapeType="1"/>
          </p:cNvSpPr>
          <p:nvPr/>
        </p:nvSpPr>
        <p:spPr bwMode="auto">
          <a:xfrm>
            <a:off x="3427413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05" name="Line 125"/>
          <p:cNvSpPr>
            <a:spLocks noChangeShapeType="1"/>
          </p:cNvSpPr>
          <p:nvPr/>
        </p:nvSpPr>
        <p:spPr bwMode="auto">
          <a:xfrm>
            <a:off x="3656013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06" name="Line 126"/>
          <p:cNvSpPr>
            <a:spLocks noChangeShapeType="1"/>
          </p:cNvSpPr>
          <p:nvPr/>
        </p:nvSpPr>
        <p:spPr bwMode="auto">
          <a:xfrm>
            <a:off x="3884613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07" name="Line 127"/>
          <p:cNvSpPr>
            <a:spLocks noChangeShapeType="1"/>
          </p:cNvSpPr>
          <p:nvPr/>
        </p:nvSpPr>
        <p:spPr bwMode="auto">
          <a:xfrm>
            <a:off x="4191000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08" name="Line 128"/>
          <p:cNvSpPr>
            <a:spLocks noChangeShapeType="1"/>
          </p:cNvSpPr>
          <p:nvPr/>
        </p:nvSpPr>
        <p:spPr bwMode="auto">
          <a:xfrm>
            <a:off x="4495800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09" name="Line 129"/>
          <p:cNvSpPr>
            <a:spLocks noChangeShapeType="1"/>
          </p:cNvSpPr>
          <p:nvPr/>
        </p:nvSpPr>
        <p:spPr bwMode="auto">
          <a:xfrm>
            <a:off x="4724400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10" name="Line 130"/>
          <p:cNvSpPr>
            <a:spLocks noChangeShapeType="1"/>
          </p:cNvSpPr>
          <p:nvPr/>
        </p:nvSpPr>
        <p:spPr bwMode="auto">
          <a:xfrm>
            <a:off x="4951413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11" name="Line 131"/>
          <p:cNvSpPr>
            <a:spLocks noChangeShapeType="1"/>
          </p:cNvSpPr>
          <p:nvPr/>
        </p:nvSpPr>
        <p:spPr bwMode="auto">
          <a:xfrm>
            <a:off x="2438400" y="2738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12" name="Line 132"/>
          <p:cNvSpPr>
            <a:spLocks noChangeShapeType="1"/>
          </p:cNvSpPr>
          <p:nvPr/>
        </p:nvSpPr>
        <p:spPr bwMode="auto">
          <a:xfrm flipV="1">
            <a:off x="2284413" y="3119438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13" name="Rectangle 133"/>
          <p:cNvSpPr>
            <a:spLocks noChangeArrowheads="1"/>
          </p:cNvSpPr>
          <p:nvPr/>
        </p:nvSpPr>
        <p:spPr bwMode="auto">
          <a:xfrm flipH="1">
            <a:off x="1979613" y="3752850"/>
            <a:ext cx="3200400" cy="381000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98214" name="Line 134"/>
          <p:cNvSpPr>
            <a:spLocks noChangeShapeType="1"/>
          </p:cNvSpPr>
          <p:nvPr/>
        </p:nvSpPr>
        <p:spPr bwMode="auto">
          <a:xfrm flipH="1">
            <a:off x="49514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15" name="Line 135"/>
          <p:cNvSpPr>
            <a:spLocks noChangeShapeType="1"/>
          </p:cNvSpPr>
          <p:nvPr/>
        </p:nvSpPr>
        <p:spPr bwMode="auto">
          <a:xfrm flipH="1">
            <a:off x="45704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16" name="Line 136"/>
          <p:cNvSpPr>
            <a:spLocks noChangeShapeType="1"/>
          </p:cNvSpPr>
          <p:nvPr/>
        </p:nvSpPr>
        <p:spPr bwMode="auto">
          <a:xfrm flipH="1">
            <a:off x="42656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17" name="Line 137"/>
          <p:cNvSpPr>
            <a:spLocks noChangeShapeType="1"/>
          </p:cNvSpPr>
          <p:nvPr/>
        </p:nvSpPr>
        <p:spPr bwMode="auto">
          <a:xfrm flipH="1">
            <a:off x="40370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18" name="Line 138"/>
          <p:cNvSpPr>
            <a:spLocks noChangeShapeType="1"/>
          </p:cNvSpPr>
          <p:nvPr/>
        </p:nvSpPr>
        <p:spPr bwMode="auto">
          <a:xfrm flipH="1">
            <a:off x="37322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19" name="Line 139"/>
          <p:cNvSpPr>
            <a:spLocks noChangeShapeType="1"/>
          </p:cNvSpPr>
          <p:nvPr/>
        </p:nvSpPr>
        <p:spPr bwMode="auto">
          <a:xfrm flipH="1">
            <a:off x="35036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20" name="Line 140"/>
          <p:cNvSpPr>
            <a:spLocks noChangeShapeType="1"/>
          </p:cNvSpPr>
          <p:nvPr/>
        </p:nvSpPr>
        <p:spPr bwMode="auto">
          <a:xfrm flipH="1">
            <a:off x="32750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21" name="Line 141"/>
          <p:cNvSpPr>
            <a:spLocks noChangeShapeType="1"/>
          </p:cNvSpPr>
          <p:nvPr/>
        </p:nvSpPr>
        <p:spPr bwMode="auto">
          <a:xfrm flipH="1">
            <a:off x="2968625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22" name="Line 142"/>
          <p:cNvSpPr>
            <a:spLocks noChangeShapeType="1"/>
          </p:cNvSpPr>
          <p:nvPr/>
        </p:nvSpPr>
        <p:spPr bwMode="auto">
          <a:xfrm flipH="1">
            <a:off x="25892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23" name="Line 143"/>
          <p:cNvSpPr>
            <a:spLocks noChangeShapeType="1"/>
          </p:cNvSpPr>
          <p:nvPr/>
        </p:nvSpPr>
        <p:spPr bwMode="auto">
          <a:xfrm flipH="1">
            <a:off x="24368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24" name="Line 144"/>
          <p:cNvSpPr>
            <a:spLocks noChangeShapeType="1"/>
          </p:cNvSpPr>
          <p:nvPr/>
        </p:nvSpPr>
        <p:spPr bwMode="auto">
          <a:xfrm flipH="1">
            <a:off x="2208213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25" name="Line 145"/>
          <p:cNvSpPr>
            <a:spLocks noChangeShapeType="1"/>
          </p:cNvSpPr>
          <p:nvPr/>
        </p:nvSpPr>
        <p:spPr bwMode="auto">
          <a:xfrm flipH="1">
            <a:off x="4721225" y="3752850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26" name="Line 146"/>
          <p:cNvSpPr>
            <a:spLocks noChangeShapeType="1"/>
          </p:cNvSpPr>
          <p:nvPr/>
        </p:nvSpPr>
        <p:spPr bwMode="auto">
          <a:xfrm flipV="1">
            <a:off x="3425825" y="3424238"/>
            <a:ext cx="1588" cy="3286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27" name="Rectangle 147"/>
          <p:cNvSpPr>
            <a:spLocks noChangeArrowheads="1"/>
          </p:cNvSpPr>
          <p:nvPr/>
        </p:nvSpPr>
        <p:spPr bwMode="auto">
          <a:xfrm>
            <a:off x="1979613" y="4770438"/>
            <a:ext cx="3200400" cy="381000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98228" name="Line 148"/>
          <p:cNvSpPr>
            <a:spLocks noChangeShapeType="1"/>
          </p:cNvSpPr>
          <p:nvPr/>
        </p:nvSpPr>
        <p:spPr bwMode="auto">
          <a:xfrm>
            <a:off x="2208213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29" name="Line 149"/>
          <p:cNvSpPr>
            <a:spLocks noChangeShapeType="1"/>
          </p:cNvSpPr>
          <p:nvPr/>
        </p:nvSpPr>
        <p:spPr bwMode="auto">
          <a:xfrm>
            <a:off x="2589213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0" name="Line 150"/>
          <p:cNvSpPr>
            <a:spLocks noChangeShapeType="1"/>
          </p:cNvSpPr>
          <p:nvPr/>
        </p:nvSpPr>
        <p:spPr bwMode="auto">
          <a:xfrm>
            <a:off x="2895600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1" name="Line 151"/>
          <p:cNvSpPr>
            <a:spLocks noChangeShapeType="1"/>
          </p:cNvSpPr>
          <p:nvPr/>
        </p:nvSpPr>
        <p:spPr bwMode="auto">
          <a:xfrm>
            <a:off x="3124200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2" name="Line 152"/>
          <p:cNvSpPr>
            <a:spLocks noChangeShapeType="1"/>
          </p:cNvSpPr>
          <p:nvPr/>
        </p:nvSpPr>
        <p:spPr bwMode="auto">
          <a:xfrm>
            <a:off x="3427413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3" name="Line 153"/>
          <p:cNvSpPr>
            <a:spLocks noChangeShapeType="1"/>
          </p:cNvSpPr>
          <p:nvPr/>
        </p:nvSpPr>
        <p:spPr bwMode="auto">
          <a:xfrm>
            <a:off x="3656013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4" name="Line 154"/>
          <p:cNvSpPr>
            <a:spLocks noChangeShapeType="1"/>
          </p:cNvSpPr>
          <p:nvPr/>
        </p:nvSpPr>
        <p:spPr bwMode="auto">
          <a:xfrm>
            <a:off x="3884613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5" name="Line 155"/>
          <p:cNvSpPr>
            <a:spLocks noChangeShapeType="1"/>
          </p:cNvSpPr>
          <p:nvPr/>
        </p:nvSpPr>
        <p:spPr bwMode="auto">
          <a:xfrm>
            <a:off x="4341813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6" name="Line 156"/>
          <p:cNvSpPr>
            <a:spLocks noChangeShapeType="1"/>
          </p:cNvSpPr>
          <p:nvPr/>
        </p:nvSpPr>
        <p:spPr bwMode="auto">
          <a:xfrm>
            <a:off x="4495800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7" name="Line 157"/>
          <p:cNvSpPr>
            <a:spLocks noChangeShapeType="1"/>
          </p:cNvSpPr>
          <p:nvPr/>
        </p:nvSpPr>
        <p:spPr bwMode="auto">
          <a:xfrm>
            <a:off x="4724400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8" name="Line 158"/>
          <p:cNvSpPr>
            <a:spLocks noChangeShapeType="1"/>
          </p:cNvSpPr>
          <p:nvPr/>
        </p:nvSpPr>
        <p:spPr bwMode="auto">
          <a:xfrm>
            <a:off x="4951413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39" name="Line 159"/>
          <p:cNvSpPr>
            <a:spLocks noChangeShapeType="1"/>
          </p:cNvSpPr>
          <p:nvPr/>
        </p:nvSpPr>
        <p:spPr bwMode="auto">
          <a:xfrm>
            <a:off x="2438400" y="4770438"/>
            <a:ext cx="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40" name="Line 160"/>
          <p:cNvSpPr>
            <a:spLocks noChangeShapeType="1"/>
          </p:cNvSpPr>
          <p:nvPr/>
        </p:nvSpPr>
        <p:spPr bwMode="auto">
          <a:xfrm flipH="1" flipV="1">
            <a:off x="4799013" y="4413250"/>
            <a:ext cx="1587" cy="3571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41" name="Rectangle 161"/>
          <p:cNvSpPr>
            <a:spLocks noChangeArrowheads="1"/>
          </p:cNvSpPr>
          <p:nvPr/>
        </p:nvSpPr>
        <p:spPr bwMode="auto">
          <a:xfrm flipH="1">
            <a:off x="1979613" y="5786438"/>
            <a:ext cx="3200400" cy="382587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98242" name="Line 162"/>
          <p:cNvSpPr>
            <a:spLocks noChangeShapeType="1"/>
          </p:cNvSpPr>
          <p:nvPr/>
        </p:nvSpPr>
        <p:spPr bwMode="auto">
          <a:xfrm flipH="1">
            <a:off x="4951413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43" name="Line 163"/>
          <p:cNvSpPr>
            <a:spLocks noChangeShapeType="1"/>
          </p:cNvSpPr>
          <p:nvPr/>
        </p:nvSpPr>
        <p:spPr bwMode="auto">
          <a:xfrm flipH="1">
            <a:off x="4570413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44" name="Line 164"/>
          <p:cNvSpPr>
            <a:spLocks noChangeShapeType="1"/>
          </p:cNvSpPr>
          <p:nvPr/>
        </p:nvSpPr>
        <p:spPr bwMode="auto">
          <a:xfrm flipH="1">
            <a:off x="4265613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45" name="Line 165"/>
          <p:cNvSpPr>
            <a:spLocks noChangeShapeType="1"/>
          </p:cNvSpPr>
          <p:nvPr/>
        </p:nvSpPr>
        <p:spPr bwMode="auto">
          <a:xfrm flipH="1">
            <a:off x="4037013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46" name="Line 166"/>
          <p:cNvSpPr>
            <a:spLocks noChangeShapeType="1"/>
          </p:cNvSpPr>
          <p:nvPr/>
        </p:nvSpPr>
        <p:spPr bwMode="auto">
          <a:xfrm flipH="1">
            <a:off x="3732213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47" name="Line 167"/>
          <p:cNvSpPr>
            <a:spLocks noChangeShapeType="1"/>
          </p:cNvSpPr>
          <p:nvPr/>
        </p:nvSpPr>
        <p:spPr bwMode="auto">
          <a:xfrm flipH="1">
            <a:off x="3503613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48" name="Line 168"/>
          <p:cNvSpPr>
            <a:spLocks noChangeShapeType="1"/>
          </p:cNvSpPr>
          <p:nvPr/>
        </p:nvSpPr>
        <p:spPr bwMode="auto">
          <a:xfrm flipH="1">
            <a:off x="2968625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49" name="Line 169"/>
          <p:cNvSpPr>
            <a:spLocks noChangeShapeType="1"/>
          </p:cNvSpPr>
          <p:nvPr/>
        </p:nvSpPr>
        <p:spPr bwMode="auto">
          <a:xfrm flipH="1">
            <a:off x="2665413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50" name="Line 170"/>
          <p:cNvSpPr>
            <a:spLocks noChangeShapeType="1"/>
          </p:cNvSpPr>
          <p:nvPr/>
        </p:nvSpPr>
        <p:spPr bwMode="auto">
          <a:xfrm flipH="1">
            <a:off x="2436813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51" name="Line 171"/>
          <p:cNvSpPr>
            <a:spLocks noChangeShapeType="1"/>
          </p:cNvSpPr>
          <p:nvPr/>
        </p:nvSpPr>
        <p:spPr bwMode="auto">
          <a:xfrm flipH="1">
            <a:off x="2208213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52" name="Line 172"/>
          <p:cNvSpPr>
            <a:spLocks noChangeShapeType="1"/>
          </p:cNvSpPr>
          <p:nvPr/>
        </p:nvSpPr>
        <p:spPr bwMode="auto">
          <a:xfrm flipH="1">
            <a:off x="4721225" y="5786438"/>
            <a:ext cx="0" cy="382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53" name="Text Box 173"/>
          <p:cNvSpPr txBox="1">
            <a:spLocks noChangeArrowheads="1"/>
          </p:cNvSpPr>
          <p:nvPr/>
        </p:nvSpPr>
        <p:spPr bwMode="auto">
          <a:xfrm>
            <a:off x="2132013" y="2751138"/>
            <a:ext cx="349250" cy="354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b="1" i="1"/>
              <a:t>A</a:t>
            </a:r>
            <a:endParaRPr lang="en-US" altLang="zh-CN" b="1" i="1">
              <a:ea typeface="宋体" panose="02010600030101010101" pitchFamily="2" charset="-122"/>
            </a:endParaRPr>
          </a:p>
        </p:txBody>
      </p:sp>
      <p:sp>
        <p:nvSpPr>
          <p:cNvPr id="1198254" name="Text Box 174"/>
          <p:cNvSpPr txBox="1">
            <a:spLocks noChangeArrowheads="1"/>
          </p:cNvSpPr>
          <p:nvPr/>
        </p:nvSpPr>
        <p:spPr bwMode="auto">
          <a:xfrm>
            <a:off x="4257675" y="5800725"/>
            <a:ext cx="34925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b="1" i="1"/>
              <a:t>A</a:t>
            </a:r>
            <a:endParaRPr lang="en-US" altLang="zh-CN" b="1" i="1">
              <a:ea typeface="宋体" panose="02010600030101010101" pitchFamily="2" charset="-122"/>
            </a:endParaRPr>
          </a:p>
        </p:txBody>
      </p:sp>
      <p:sp>
        <p:nvSpPr>
          <p:cNvPr id="1198255" name="Text Box 175"/>
          <p:cNvSpPr txBox="1">
            <a:spLocks noChangeArrowheads="1"/>
          </p:cNvSpPr>
          <p:nvPr/>
        </p:nvSpPr>
        <p:spPr bwMode="auto">
          <a:xfrm>
            <a:off x="4648200" y="4810125"/>
            <a:ext cx="34925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b="1" i="1"/>
              <a:t>A</a:t>
            </a:r>
            <a:endParaRPr lang="en-US" altLang="zh-CN" b="1" i="1">
              <a:ea typeface="宋体" panose="02010600030101010101" pitchFamily="2" charset="-122"/>
            </a:endParaRPr>
          </a:p>
        </p:txBody>
      </p:sp>
      <p:sp>
        <p:nvSpPr>
          <p:cNvPr id="1198256" name="Text Box 176"/>
          <p:cNvSpPr txBox="1">
            <a:spLocks noChangeArrowheads="1"/>
          </p:cNvSpPr>
          <p:nvPr/>
        </p:nvSpPr>
        <p:spPr bwMode="auto">
          <a:xfrm>
            <a:off x="2360613" y="5800725"/>
            <a:ext cx="34925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b="1" i="1"/>
              <a:t>A</a:t>
            </a:r>
            <a:endParaRPr lang="en-US" altLang="zh-CN" b="1" i="1">
              <a:ea typeface="宋体" panose="02010600030101010101" pitchFamily="2" charset="-122"/>
            </a:endParaRPr>
          </a:p>
        </p:txBody>
      </p:sp>
      <p:sp>
        <p:nvSpPr>
          <p:cNvPr id="1198257" name="Text Box 177"/>
          <p:cNvSpPr txBox="1">
            <a:spLocks noChangeArrowheads="1"/>
          </p:cNvSpPr>
          <p:nvPr/>
        </p:nvSpPr>
        <p:spPr bwMode="auto">
          <a:xfrm>
            <a:off x="3198813" y="3781425"/>
            <a:ext cx="349250" cy="354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b="1" i="1"/>
              <a:t>A</a:t>
            </a:r>
            <a:endParaRPr lang="en-US" altLang="zh-CN" b="1" i="1">
              <a:ea typeface="宋体" panose="02010600030101010101" pitchFamily="2" charset="-122"/>
            </a:endParaRPr>
          </a:p>
        </p:txBody>
      </p:sp>
      <p:sp>
        <p:nvSpPr>
          <p:cNvPr id="1198258" name="Line 178"/>
          <p:cNvSpPr>
            <a:spLocks noChangeShapeType="1"/>
          </p:cNvSpPr>
          <p:nvPr/>
        </p:nvSpPr>
        <p:spPr bwMode="auto">
          <a:xfrm>
            <a:off x="2284413" y="3424238"/>
            <a:ext cx="1143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59" name="Line 179"/>
          <p:cNvSpPr>
            <a:spLocks noChangeShapeType="1"/>
          </p:cNvSpPr>
          <p:nvPr/>
        </p:nvSpPr>
        <p:spPr bwMode="auto">
          <a:xfrm flipH="1">
            <a:off x="2513013" y="4413250"/>
            <a:ext cx="22875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60" name="Line 180"/>
          <p:cNvSpPr>
            <a:spLocks noChangeShapeType="1"/>
          </p:cNvSpPr>
          <p:nvPr/>
        </p:nvSpPr>
        <p:spPr bwMode="auto">
          <a:xfrm flipH="1">
            <a:off x="2589213" y="3041650"/>
            <a:ext cx="3582987" cy="83978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61" name="Line 181"/>
          <p:cNvSpPr>
            <a:spLocks noChangeShapeType="1"/>
          </p:cNvSpPr>
          <p:nvPr/>
        </p:nvSpPr>
        <p:spPr bwMode="auto">
          <a:xfrm flipH="1">
            <a:off x="2589213" y="3041650"/>
            <a:ext cx="3711575" cy="18288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62" name="Line 182"/>
          <p:cNvSpPr>
            <a:spLocks noChangeShapeType="1"/>
          </p:cNvSpPr>
          <p:nvPr/>
        </p:nvSpPr>
        <p:spPr bwMode="auto">
          <a:xfrm flipH="1">
            <a:off x="4495800" y="3041650"/>
            <a:ext cx="2017713" cy="175418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63" name="Line 183"/>
          <p:cNvSpPr>
            <a:spLocks noChangeShapeType="1"/>
          </p:cNvSpPr>
          <p:nvPr/>
        </p:nvSpPr>
        <p:spPr bwMode="auto">
          <a:xfrm>
            <a:off x="2513013" y="3759200"/>
            <a:ext cx="0" cy="376238"/>
          </a:xfrm>
          <a:prstGeom prst="line">
            <a:avLst/>
          </a:prstGeom>
          <a:noFill/>
          <a:ln w="38100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64" name="Line 184"/>
          <p:cNvSpPr>
            <a:spLocks noChangeShapeType="1"/>
          </p:cNvSpPr>
          <p:nvPr/>
        </p:nvSpPr>
        <p:spPr bwMode="auto">
          <a:xfrm>
            <a:off x="2517775" y="4778375"/>
            <a:ext cx="0" cy="376238"/>
          </a:xfrm>
          <a:prstGeom prst="line">
            <a:avLst/>
          </a:prstGeom>
          <a:noFill/>
          <a:ln w="38100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65" name="Line 185"/>
          <p:cNvSpPr>
            <a:spLocks noChangeShapeType="1"/>
          </p:cNvSpPr>
          <p:nvPr/>
        </p:nvSpPr>
        <p:spPr bwMode="auto">
          <a:xfrm>
            <a:off x="4419600" y="4775200"/>
            <a:ext cx="0" cy="376238"/>
          </a:xfrm>
          <a:prstGeom prst="line">
            <a:avLst/>
          </a:prstGeom>
          <a:noFill/>
          <a:ln w="38100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98266" name="Text Box 186"/>
          <p:cNvSpPr txBox="1">
            <a:spLocks noChangeArrowheads="1"/>
          </p:cNvSpPr>
          <p:nvPr/>
        </p:nvSpPr>
        <p:spPr bwMode="auto">
          <a:xfrm>
            <a:off x="5791200" y="2506663"/>
            <a:ext cx="1517650" cy="584200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600"/>
              <a:t>Feedthrough</a:t>
            </a:r>
          </a:p>
          <a:p>
            <a:pPr eaLnBrk="1" hangingPunct="1">
              <a:spcBef>
                <a:spcPct val="0"/>
              </a:spcBef>
            </a:pPr>
            <a:r>
              <a:rPr lang="de-DE" altLang="de-DE" sz="1600"/>
              <a:t>cells</a:t>
            </a: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27723" name="Rectangle 9"/>
          <p:cNvSpPr txBox="1">
            <a:spLocks noChangeArrowheads="1"/>
          </p:cNvSpPr>
          <p:nvPr/>
        </p:nvSpPr>
        <p:spPr bwMode="auto">
          <a:xfrm>
            <a:off x="684213" y="1844675"/>
            <a:ext cx="579755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If number of metal layers is limited, feedthrough cells must be used to route across multiple cell rows</a:t>
            </a:r>
          </a:p>
        </p:txBody>
      </p:sp>
      <p:sp>
        <p:nvSpPr>
          <p:cNvPr id="27724" name="Rectangle 3"/>
          <p:cNvSpPr txBox="1">
            <a:spLocks noChangeArrowheads="1"/>
          </p:cNvSpPr>
          <p:nvPr/>
        </p:nvSpPr>
        <p:spPr bwMode="auto">
          <a:xfrm>
            <a:off x="5791200" y="4135438"/>
            <a:ext cx="3009900" cy="2243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Variable-die,</a:t>
            </a:r>
            <a:b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</a:b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standard cell design: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Total height = </a:t>
            </a:r>
            <a:b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</a:br>
            <a:r>
              <a:rPr lang="el-GR" altLang="de-DE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Σ</a:t>
            </a: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Cell row heights + </a:t>
            </a:r>
            <a:b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</a:b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All channel heights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98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98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98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98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98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98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98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98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98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98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98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98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198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98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98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198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198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98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198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198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198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198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198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198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198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1198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198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198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198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1198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1198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1198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1198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1198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1198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1198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1198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1198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1198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1198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1198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1198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1198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1198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1198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1198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1198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8" dur="500"/>
                                        <p:tgtEl>
                                          <p:spTgt spid="1198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1198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4" dur="500"/>
                                        <p:tgtEl>
                                          <p:spTgt spid="1198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1198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1198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3" dur="500"/>
                                        <p:tgtEl>
                                          <p:spTgt spid="1198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6" dur="500"/>
                                        <p:tgtEl>
                                          <p:spTgt spid="1198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9" dur="500"/>
                                        <p:tgtEl>
                                          <p:spTgt spid="1198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2" dur="500"/>
                                        <p:tgtEl>
                                          <p:spTgt spid="1198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5" dur="500"/>
                                        <p:tgtEl>
                                          <p:spTgt spid="1198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8" dur="500"/>
                                        <p:tgtEl>
                                          <p:spTgt spid="1198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1" dur="500"/>
                                        <p:tgtEl>
                                          <p:spTgt spid="1198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1198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7" dur="500"/>
                                        <p:tgtEl>
                                          <p:spTgt spid="1198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0" dur="500"/>
                                        <p:tgtEl>
                                          <p:spTgt spid="1198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3" dur="500"/>
                                        <p:tgtEl>
                                          <p:spTgt spid="1198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6" dur="500"/>
                                        <p:tgtEl>
                                          <p:spTgt spid="1198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9" dur="500"/>
                                        <p:tgtEl>
                                          <p:spTgt spid="1198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2" dur="500"/>
                                        <p:tgtEl>
                                          <p:spTgt spid="1198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 nodeType="clickPar">
                      <p:stCondLst>
                        <p:cond delay="indefinite"/>
                      </p:stCondLst>
                      <p:childTnLst>
                        <p:par>
                          <p:cTn id="2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7" dur="500"/>
                                        <p:tgtEl>
                                          <p:spTgt spid="1198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0" dur="500"/>
                                        <p:tgtEl>
                                          <p:spTgt spid="1198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3" dur="500"/>
                                        <p:tgtEl>
                                          <p:spTgt spid="1198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6" dur="500"/>
                                        <p:tgtEl>
                                          <p:spTgt spid="1198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8197" grpId="0" animBg="1"/>
      <p:bldP spid="1198200" grpId="0" animBg="1"/>
      <p:bldP spid="1198213" grpId="0" animBg="1"/>
      <p:bldP spid="1198227" grpId="0" animBg="1"/>
      <p:bldP spid="1198241" grpId="0" animBg="1"/>
      <p:bldP spid="1198253" grpId="0"/>
      <p:bldP spid="1198254" grpId="0"/>
      <p:bldP spid="1198255" grpId="0"/>
      <p:bldP spid="1198256" grpId="0"/>
      <p:bldP spid="1198257" grpId="0"/>
      <p:bldP spid="119826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2B15C07-7DFA-4175-BD31-8763D4013EB3}" type="slidenum">
              <a:rPr lang="en-US" altLang="de-DE" sz="1000">
                <a:solidFill>
                  <a:srgbClr val="C0C0C0"/>
                </a:solidFill>
              </a:rPr>
              <a:pPr/>
              <a:t>27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867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5.3	Optimization Goals</a:t>
            </a:r>
          </a:p>
        </p:txBody>
      </p:sp>
      <p:sp>
        <p:nvSpPr>
          <p:cNvPr id="28676" name="Text Box 3"/>
          <p:cNvSpPr txBox="1">
            <a:spLocks noChangeArrowheads="1"/>
          </p:cNvSpPr>
          <p:nvPr/>
        </p:nvSpPr>
        <p:spPr bwMode="auto">
          <a:xfrm>
            <a:off x="836613" y="1522413"/>
            <a:ext cx="2511425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Standard-cell design</a:t>
            </a:r>
          </a:p>
        </p:txBody>
      </p:sp>
      <p:sp>
        <p:nvSpPr>
          <p:cNvPr id="28677" name="Rectangle 74"/>
          <p:cNvSpPr>
            <a:spLocks noChangeArrowheads="1"/>
          </p:cNvSpPr>
          <p:nvPr/>
        </p:nvSpPr>
        <p:spPr bwMode="auto">
          <a:xfrm>
            <a:off x="5216525" y="2316163"/>
            <a:ext cx="3048000" cy="31115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678" name="Rectangle 75"/>
          <p:cNvSpPr>
            <a:spLocks noChangeArrowheads="1"/>
          </p:cNvSpPr>
          <p:nvPr/>
        </p:nvSpPr>
        <p:spPr bwMode="auto">
          <a:xfrm>
            <a:off x="827088" y="2316163"/>
            <a:ext cx="3048000" cy="311150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679" name="Rectangle 76"/>
          <p:cNvSpPr>
            <a:spLocks noChangeArrowheads="1"/>
          </p:cNvSpPr>
          <p:nvPr/>
        </p:nvSpPr>
        <p:spPr bwMode="auto">
          <a:xfrm>
            <a:off x="1069975" y="2500313"/>
            <a:ext cx="2560638" cy="306387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680" name="Line 77"/>
          <p:cNvSpPr>
            <a:spLocks noChangeShapeType="1"/>
          </p:cNvSpPr>
          <p:nvPr/>
        </p:nvSpPr>
        <p:spPr bwMode="auto">
          <a:xfrm>
            <a:off x="1250950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1" name="Line 78"/>
          <p:cNvSpPr>
            <a:spLocks noChangeShapeType="1"/>
          </p:cNvSpPr>
          <p:nvPr/>
        </p:nvSpPr>
        <p:spPr bwMode="auto">
          <a:xfrm>
            <a:off x="1803400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2" name="Line 79"/>
          <p:cNvSpPr>
            <a:spLocks noChangeShapeType="1"/>
          </p:cNvSpPr>
          <p:nvPr/>
        </p:nvSpPr>
        <p:spPr bwMode="auto">
          <a:xfrm>
            <a:off x="1984375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3" name="Line 80"/>
          <p:cNvSpPr>
            <a:spLocks noChangeShapeType="1"/>
          </p:cNvSpPr>
          <p:nvPr/>
        </p:nvSpPr>
        <p:spPr bwMode="auto">
          <a:xfrm>
            <a:off x="2227263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4" name="Line 81"/>
          <p:cNvSpPr>
            <a:spLocks noChangeShapeType="1"/>
          </p:cNvSpPr>
          <p:nvPr/>
        </p:nvSpPr>
        <p:spPr bwMode="auto">
          <a:xfrm>
            <a:off x="2411413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5" name="Line 82"/>
          <p:cNvSpPr>
            <a:spLocks noChangeShapeType="1"/>
          </p:cNvSpPr>
          <p:nvPr/>
        </p:nvSpPr>
        <p:spPr bwMode="auto">
          <a:xfrm>
            <a:off x="2593975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6" name="Line 83"/>
          <p:cNvSpPr>
            <a:spLocks noChangeShapeType="1"/>
          </p:cNvSpPr>
          <p:nvPr/>
        </p:nvSpPr>
        <p:spPr bwMode="auto">
          <a:xfrm>
            <a:off x="2838450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7" name="Line 84"/>
          <p:cNvSpPr>
            <a:spLocks noChangeShapeType="1"/>
          </p:cNvSpPr>
          <p:nvPr/>
        </p:nvSpPr>
        <p:spPr bwMode="auto">
          <a:xfrm>
            <a:off x="3081338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8" name="Line 85"/>
          <p:cNvSpPr>
            <a:spLocks noChangeShapeType="1"/>
          </p:cNvSpPr>
          <p:nvPr/>
        </p:nvSpPr>
        <p:spPr bwMode="auto">
          <a:xfrm>
            <a:off x="3265488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89" name="Line 86"/>
          <p:cNvSpPr>
            <a:spLocks noChangeShapeType="1"/>
          </p:cNvSpPr>
          <p:nvPr/>
        </p:nvSpPr>
        <p:spPr bwMode="auto">
          <a:xfrm>
            <a:off x="3448050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0" name="Line 87"/>
          <p:cNvSpPr>
            <a:spLocks noChangeShapeType="1"/>
          </p:cNvSpPr>
          <p:nvPr/>
        </p:nvSpPr>
        <p:spPr bwMode="auto">
          <a:xfrm>
            <a:off x="1436688" y="25003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1" name="Line 88"/>
          <p:cNvSpPr>
            <a:spLocks noChangeShapeType="1"/>
          </p:cNvSpPr>
          <p:nvPr/>
        </p:nvSpPr>
        <p:spPr bwMode="auto">
          <a:xfrm flipV="1">
            <a:off x="1311275" y="2806700"/>
            <a:ext cx="3175" cy="179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2" name="Rectangle 89"/>
          <p:cNvSpPr>
            <a:spLocks noChangeArrowheads="1"/>
          </p:cNvSpPr>
          <p:nvPr/>
        </p:nvSpPr>
        <p:spPr bwMode="auto">
          <a:xfrm flipH="1">
            <a:off x="1069975" y="3313113"/>
            <a:ext cx="2560638" cy="306387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693" name="Line 90"/>
          <p:cNvSpPr>
            <a:spLocks noChangeShapeType="1"/>
          </p:cNvSpPr>
          <p:nvPr/>
        </p:nvSpPr>
        <p:spPr bwMode="auto">
          <a:xfrm flipH="1">
            <a:off x="3448050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4" name="Line 91"/>
          <p:cNvSpPr>
            <a:spLocks noChangeShapeType="1"/>
          </p:cNvSpPr>
          <p:nvPr/>
        </p:nvSpPr>
        <p:spPr bwMode="auto">
          <a:xfrm flipH="1">
            <a:off x="3141663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5" name="Line 92"/>
          <p:cNvSpPr>
            <a:spLocks noChangeShapeType="1"/>
          </p:cNvSpPr>
          <p:nvPr/>
        </p:nvSpPr>
        <p:spPr bwMode="auto">
          <a:xfrm flipH="1">
            <a:off x="2898775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6" name="Line 93"/>
          <p:cNvSpPr>
            <a:spLocks noChangeShapeType="1"/>
          </p:cNvSpPr>
          <p:nvPr/>
        </p:nvSpPr>
        <p:spPr bwMode="auto">
          <a:xfrm flipH="1">
            <a:off x="2714625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7" name="Line 94"/>
          <p:cNvSpPr>
            <a:spLocks noChangeShapeType="1"/>
          </p:cNvSpPr>
          <p:nvPr/>
        </p:nvSpPr>
        <p:spPr bwMode="auto">
          <a:xfrm flipH="1">
            <a:off x="2471738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8" name="Line 95"/>
          <p:cNvSpPr>
            <a:spLocks noChangeShapeType="1"/>
          </p:cNvSpPr>
          <p:nvPr/>
        </p:nvSpPr>
        <p:spPr bwMode="auto">
          <a:xfrm flipH="1">
            <a:off x="2289175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699" name="Line 96"/>
          <p:cNvSpPr>
            <a:spLocks noChangeShapeType="1"/>
          </p:cNvSpPr>
          <p:nvPr/>
        </p:nvSpPr>
        <p:spPr bwMode="auto">
          <a:xfrm flipH="1">
            <a:off x="2105025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00" name="Line 97"/>
          <p:cNvSpPr>
            <a:spLocks noChangeShapeType="1"/>
          </p:cNvSpPr>
          <p:nvPr/>
        </p:nvSpPr>
        <p:spPr bwMode="auto">
          <a:xfrm flipH="1">
            <a:off x="1862138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01" name="Line 98"/>
          <p:cNvSpPr>
            <a:spLocks noChangeShapeType="1"/>
          </p:cNvSpPr>
          <p:nvPr/>
        </p:nvSpPr>
        <p:spPr bwMode="auto">
          <a:xfrm flipH="1">
            <a:off x="1557338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02" name="Line 99"/>
          <p:cNvSpPr>
            <a:spLocks noChangeShapeType="1"/>
          </p:cNvSpPr>
          <p:nvPr/>
        </p:nvSpPr>
        <p:spPr bwMode="auto">
          <a:xfrm flipH="1">
            <a:off x="1435100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03" name="Line 100"/>
          <p:cNvSpPr>
            <a:spLocks noChangeShapeType="1"/>
          </p:cNvSpPr>
          <p:nvPr/>
        </p:nvSpPr>
        <p:spPr bwMode="auto">
          <a:xfrm flipH="1">
            <a:off x="1250950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04" name="Line 101"/>
          <p:cNvSpPr>
            <a:spLocks noChangeShapeType="1"/>
          </p:cNvSpPr>
          <p:nvPr/>
        </p:nvSpPr>
        <p:spPr bwMode="auto">
          <a:xfrm flipH="1">
            <a:off x="3263900" y="33131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05" name="Line 102"/>
          <p:cNvSpPr>
            <a:spLocks noChangeShapeType="1"/>
          </p:cNvSpPr>
          <p:nvPr/>
        </p:nvSpPr>
        <p:spPr bwMode="auto">
          <a:xfrm flipV="1">
            <a:off x="2225675" y="3109913"/>
            <a:ext cx="1588" cy="203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06" name="Rectangle 103"/>
          <p:cNvSpPr>
            <a:spLocks noChangeArrowheads="1"/>
          </p:cNvSpPr>
          <p:nvPr/>
        </p:nvSpPr>
        <p:spPr bwMode="auto">
          <a:xfrm>
            <a:off x="1069975" y="4125913"/>
            <a:ext cx="2560638" cy="306387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07" name="Line 104"/>
          <p:cNvSpPr>
            <a:spLocks noChangeShapeType="1"/>
          </p:cNvSpPr>
          <p:nvPr/>
        </p:nvSpPr>
        <p:spPr bwMode="auto">
          <a:xfrm>
            <a:off x="1250950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08" name="Line 105"/>
          <p:cNvSpPr>
            <a:spLocks noChangeShapeType="1"/>
          </p:cNvSpPr>
          <p:nvPr/>
        </p:nvSpPr>
        <p:spPr bwMode="auto">
          <a:xfrm>
            <a:off x="1557338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09" name="Line 106"/>
          <p:cNvSpPr>
            <a:spLocks noChangeShapeType="1"/>
          </p:cNvSpPr>
          <p:nvPr/>
        </p:nvSpPr>
        <p:spPr bwMode="auto">
          <a:xfrm>
            <a:off x="1803400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0" name="Line 107"/>
          <p:cNvSpPr>
            <a:spLocks noChangeShapeType="1"/>
          </p:cNvSpPr>
          <p:nvPr/>
        </p:nvSpPr>
        <p:spPr bwMode="auto">
          <a:xfrm>
            <a:off x="1984375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1" name="Line 108"/>
          <p:cNvSpPr>
            <a:spLocks noChangeShapeType="1"/>
          </p:cNvSpPr>
          <p:nvPr/>
        </p:nvSpPr>
        <p:spPr bwMode="auto">
          <a:xfrm>
            <a:off x="2227263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2" name="Line 109"/>
          <p:cNvSpPr>
            <a:spLocks noChangeShapeType="1"/>
          </p:cNvSpPr>
          <p:nvPr/>
        </p:nvSpPr>
        <p:spPr bwMode="auto">
          <a:xfrm>
            <a:off x="2411413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3" name="Line 110"/>
          <p:cNvSpPr>
            <a:spLocks noChangeShapeType="1"/>
          </p:cNvSpPr>
          <p:nvPr/>
        </p:nvSpPr>
        <p:spPr bwMode="auto">
          <a:xfrm>
            <a:off x="2593975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4" name="Line 111"/>
          <p:cNvSpPr>
            <a:spLocks noChangeShapeType="1"/>
          </p:cNvSpPr>
          <p:nvPr/>
        </p:nvSpPr>
        <p:spPr bwMode="auto">
          <a:xfrm>
            <a:off x="2959100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5" name="Line 112"/>
          <p:cNvSpPr>
            <a:spLocks noChangeShapeType="1"/>
          </p:cNvSpPr>
          <p:nvPr/>
        </p:nvSpPr>
        <p:spPr bwMode="auto">
          <a:xfrm>
            <a:off x="3081338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6" name="Line 113"/>
          <p:cNvSpPr>
            <a:spLocks noChangeShapeType="1"/>
          </p:cNvSpPr>
          <p:nvPr/>
        </p:nvSpPr>
        <p:spPr bwMode="auto">
          <a:xfrm>
            <a:off x="3265488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7" name="Line 114"/>
          <p:cNvSpPr>
            <a:spLocks noChangeShapeType="1"/>
          </p:cNvSpPr>
          <p:nvPr/>
        </p:nvSpPr>
        <p:spPr bwMode="auto">
          <a:xfrm>
            <a:off x="3448050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8" name="Line 115"/>
          <p:cNvSpPr>
            <a:spLocks noChangeShapeType="1"/>
          </p:cNvSpPr>
          <p:nvPr/>
        </p:nvSpPr>
        <p:spPr bwMode="auto">
          <a:xfrm>
            <a:off x="1436688" y="4125913"/>
            <a:ext cx="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19" name="Line 116"/>
          <p:cNvSpPr>
            <a:spLocks noChangeShapeType="1"/>
          </p:cNvSpPr>
          <p:nvPr/>
        </p:nvSpPr>
        <p:spPr bwMode="auto">
          <a:xfrm flipH="1" flipV="1">
            <a:off x="3325813" y="3840163"/>
            <a:ext cx="1587" cy="2857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20" name="Rectangle 117"/>
          <p:cNvSpPr>
            <a:spLocks noChangeArrowheads="1"/>
          </p:cNvSpPr>
          <p:nvPr/>
        </p:nvSpPr>
        <p:spPr bwMode="auto">
          <a:xfrm flipH="1">
            <a:off x="1069975" y="4940300"/>
            <a:ext cx="2560638" cy="306388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21" name="Line 118"/>
          <p:cNvSpPr>
            <a:spLocks noChangeShapeType="1"/>
          </p:cNvSpPr>
          <p:nvPr/>
        </p:nvSpPr>
        <p:spPr bwMode="auto">
          <a:xfrm flipH="1">
            <a:off x="3448050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22" name="Line 119"/>
          <p:cNvSpPr>
            <a:spLocks noChangeShapeType="1"/>
          </p:cNvSpPr>
          <p:nvPr/>
        </p:nvSpPr>
        <p:spPr bwMode="auto">
          <a:xfrm flipH="1">
            <a:off x="3141663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23" name="Line 120"/>
          <p:cNvSpPr>
            <a:spLocks noChangeShapeType="1"/>
          </p:cNvSpPr>
          <p:nvPr/>
        </p:nvSpPr>
        <p:spPr bwMode="auto">
          <a:xfrm flipH="1">
            <a:off x="2898775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24" name="Line 121"/>
          <p:cNvSpPr>
            <a:spLocks noChangeShapeType="1"/>
          </p:cNvSpPr>
          <p:nvPr/>
        </p:nvSpPr>
        <p:spPr bwMode="auto">
          <a:xfrm flipH="1">
            <a:off x="2714625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25" name="Line 122"/>
          <p:cNvSpPr>
            <a:spLocks noChangeShapeType="1"/>
          </p:cNvSpPr>
          <p:nvPr/>
        </p:nvSpPr>
        <p:spPr bwMode="auto">
          <a:xfrm flipH="1">
            <a:off x="2471738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26" name="Line 123"/>
          <p:cNvSpPr>
            <a:spLocks noChangeShapeType="1"/>
          </p:cNvSpPr>
          <p:nvPr/>
        </p:nvSpPr>
        <p:spPr bwMode="auto">
          <a:xfrm flipH="1">
            <a:off x="2289175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27" name="Line 124"/>
          <p:cNvSpPr>
            <a:spLocks noChangeShapeType="1"/>
          </p:cNvSpPr>
          <p:nvPr/>
        </p:nvSpPr>
        <p:spPr bwMode="auto">
          <a:xfrm flipH="1">
            <a:off x="1862138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28" name="Line 125"/>
          <p:cNvSpPr>
            <a:spLocks noChangeShapeType="1"/>
          </p:cNvSpPr>
          <p:nvPr/>
        </p:nvSpPr>
        <p:spPr bwMode="auto">
          <a:xfrm flipH="1">
            <a:off x="1617663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29" name="Line 126"/>
          <p:cNvSpPr>
            <a:spLocks noChangeShapeType="1"/>
          </p:cNvSpPr>
          <p:nvPr/>
        </p:nvSpPr>
        <p:spPr bwMode="auto">
          <a:xfrm flipH="1">
            <a:off x="1435100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30" name="Line 127"/>
          <p:cNvSpPr>
            <a:spLocks noChangeShapeType="1"/>
          </p:cNvSpPr>
          <p:nvPr/>
        </p:nvSpPr>
        <p:spPr bwMode="auto">
          <a:xfrm flipH="1">
            <a:off x="1250950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31" name="Line 128"/>
          <p:cNvSpPr>
            <a:spLocks noChangeShapeType="1"/>
          </p:cNvSpPr>
          <p:nvPr/>
        </p:nvSpPr>
        <p:spPr bwMode="auto">
          <a:xfrm flipH="1">
            <a:off x="3263900" y="4940300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32" name="Line 129"/>
          <p:cNvSpPr>
            <a:spLocks noChangeShapeType="1"/>
          </p:cNvSpPr>
          <p:nvPr/>
        </p:nvSpPr>
        <p:spPr bwMode="auto">
          <a:xfrm flipV="1">
            <a:off x="3019425" y="4754563"/>
            <a:ext cx="1588" cy="1857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33" name="Line 130"/>
          <p:cNvSpPr>
            <a:spLocks noChangeShapeType="1"/>
          </p:cNvSpPr>
          <p:nvPr/>
        </p:nvSpPr>
        <p:spPr bwMode="auto">
          <a:xfrm flipV="1">
            <a:off x="1495425" y="4754563"/>
            <a:ext cx="1588" cy="1857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34" name="Oval 131"/>
          <p:cNvSpPr>
            <a:spLocks noChangeArrowheads="1"/>
          </p:cNvSpPr>
          <p:nvPr/>
        </p:nvSpPr>
        <p:spPr bwMode="auto">
          <a:xfrm>
            <a:off x="1250950" y="2986088"/>
            <a:ext cx="123825" cy="12382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35" name="Oval 132"/>
          <p:cNvSpPr>
            <a:spLocks noChangeArrowheads="1"/>
          </p:cNvSpPr>
          <p:nvPr/>
        </p:nvSpPr>
        <p:spPr bwMode="auto">
          <a:xfrm>
            <a:off x="2166938" y="2986088"/>
            <a:ext cx="123825" cy="12382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36" name="Oval 133"/>
          <p:cNvSpPr>
            <a:spLocks noChangeArrowheads="1"/>
          </p:cNvSpPr>
          <p:nvPr/>
        </p:nvSpPr>
        <p:spPr bwMode="auto">
          <a:xfrm>
            <a:off x="3265488" y="3779838"/>
            <a:ext cx="122237" cy="12382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37" name="Oval 134"/>
          <p:cNvSpPr>
            <a:spLocks noChangeArrowheads="1"/>
          </p:cNvSpPr>
          <p:nvPr/>
        </p:nvSpPr>
        <p:spPr bwMode="auto">
          <a:xfrm>
            <a:off x="1435100" y="4633913"/>
            <a:ext cx="122238" cy="120650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38" name="Oval 135"/>
          <p:cNvSpPr>
            <a:spLocks noChangeArrowheads="1"/>
          </p:cNvSpPr>
          <p:nvPr/>
        </p:nvSpPr>
        <p:spPr bwMode="auto">
          <a:xfrm>
            <a:off x="2959100" y="4633913"/>
            <a:ext cx="122238" cy="120650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39" name="Line 136"/>
          <p:cNvSpPr>
            <a:spLocks noChangeShapeType="1"/>
          </p:cNvSpPr>
          <p:nvPr/>
        </p:nvSpPr>
        <p:spPr bwMode="auto">
          <a:xfrm>
            <a:off x="1374775" y="3048000"/>
            <a:ext cx="792163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40" name="Line 137"/>
          <p:cNvSpPr>
            <a:spLocks noChangeShapeType="1"/>
          </p:cNvSpPr>
          <p:nvPr/>
        </p:nvSpPr>
        <p:spPr bwMode="auto">
          <a:xfrm flipV="1">
            <a:off x="1497013" y="3048000"/>
            <a:ext cx="0" cy="1585913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41" name="Line 138"/>
          <p:cNvSpPr>
            <a:spLocks noChangeShapeType="1"/>
          </p:cNvSpPr>
          <p:nvPr/>
        </p:nvSpPr>
        <p:spPr bwMode="auto">
          <a:xfrm flipH="1">
            <a:off x="1497013" y="3840163"/>
            <a:ext cx="1768475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42" name="Line 139"/>
          <p:cNvSpPr>
            <a:spLocks noChangeShapeType="1"/>
          </p:cNvSpPr>
          <p:nvPr/>
        </p:nvSpPr>
        <p:spPr bwMode="auto">
          <a:xfrm flipV="1">
            <a:off x="3021013" y="3840163"/>
            <a:ext cx="0" cy="79375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43" name="Rectangle 140"/>
          <p:cNvSpPr>
            <a:spLocks noChangeArrowheads="1"/>
          </p:cNvSpPr>
          <p:nvPr/>
        </p:nvSpPr>
        <p:spPr bwMode="auto">
          <a:xfrm>
            <a:off x="5443538" y="2498725"/>
            <a:ext cx="2560637" cy="306388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44" name="Line 141"/>
          <p:cNvSpPr>
            <a:spLocks noChangeShapeType="1"/>
          </p:cNvSpPr>
          <p:nvPr/>
        </p:nvSpPr>
        <p:spPr bwMode="auto">
          <a:xfrm>
            <a:off x="5626100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45" name="Line 142"/>
          <p:cNvSpPr>
            <a:spLocks noChangeShapeType="1"/>
          </p:cNvSpPr>
          <p:nvPr/>
        </p:nvSpPr>
        <p:spPr bwMode="auto">
          <a:xfrm>
            <a:off x="6175375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46" name="Line 143"/>
          <p:cNvSpPr>
            <a:spLocks noChangeShapeType="1"/>
          </p:cNvSpPr>
          <p:nvPr/>
        </p:nvSpPr>
        <p:spPr bwMode="auto">
          <a:xfrm>
            <a:off x="6359525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47" name="Line 144"/>
          <p:cNvSpPr>
            <a:spLocks noChangeShapeType="1"/>
          </p:cNvSpPr>
          <p:nvPr/>
        </p:nvSpPr>
        <p:spPr bwMode="auto">
          <a:xfrm>
            <a:off x="6602413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48" name="Line 145"/>
          <p:cNvSpPr>
            <a:spLocks noChangeShapeType="1"/>
          </p:cNvSpPr>
          <p:nvPr/>
        </p:nvSpPr>
        <p:spPr bwMode="auto">
          <a:xfrm>
            <a:off x="6784975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49" name="Line 146"/>
          <p:cNvSpPr>
            <a:spLocks noChangeShapeType="1"/>
          </p:cNvSpPr>
          <p:nvPr/>
        </p:nvSpPr>
        <p:spPr bwMode="auto">
          <a:xfrm>
            <a:off x="6967538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50" name="Line 147"/>
          <p:cNvSpPr>
            <a:spLocks noChangeShapeType="1"/>
          </p:cNvSpPr>
          <p:nvPr/>
        </p:nvSpPr>
        <p:spPr bwMode="auto">
          <a:xfrm>
            <a:off x="7212013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51" name="Line 148"/>
          <p:cNvSpPr>
            <a:spLocks noChangeShapeType="1"/>
          </p:cNvSpPr>
          <p:nvPr/>
        </p:nvSpPr>
        <p:spPr bwMode="auto">
          <a:xfrm>
            <a:off x="7456488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52" name="Line 149"/>
          <p:cNvSpPr>
            <a:spLocks noChangeShapeType="1"/>
          </p:cNvSpPr>
          <p:nvPr/>
        </p:nvSpPr>
        <p:spPr bwMode="auto">
          <a:xfrm>
            <a:off x="7639050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53" name="Line 150"/>
          <p:cNvSpPr>
            <a:spLocks noChangeShapeType="1"/>
          </p:cNvSpPr>
          <p:nvPr/>
        </p:nvSpPr>
        <p:spPr bwMode="auto">
          <a:xfrm>
            <a:off x="7821613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54" name="Line 151"/>
          <p:cNvSpPr>
            <a:spLocks noChangeShapeType="1"/>
          </p:cNvSpPr>
          <p:nvPr/>
        </p:nvSpPr>
        <p:spPr bwMode="auto">
          <a:xfrm>
            <a:off x="5810250" y="24987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55" name="Line 152"/>
          <p:cNvSpPr>
            <a:spLocks noChangeShapeType="1"/>
          </p:cNvSpPr>
          <p:nvPr/>
        </p:nvSpPr>
        <p:spPr bwMode="auto">
          <a:xfrm flipV="1">
            <a:off x="5686425" y="2805113"/>
            <a:ext cx="1588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56" name="Rectangle 153"/>
          <p:cNvSpPr>
            <a:spLocks noChangeArrowheads="1"/>
          </p:cNvSpPr>
          <p:nvPr/>
        </p:nvSpPr>
        <p:spPr bwMode="auto">
          <a:xfrm flipH="1">
            <a:off x="5443538" y="3311525"/>
            <a:ext cx="2560637" cy="306388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57" name="Line 154"/>
          <p:cNvSpPr>
            <a:spLocks noChangeShapeType="1"/>
          </p:cNvSpPr>
          <p:nvPr/>
        </p:nvSpPr>
        <p:spPr bwMode="auto">
          <a:xfrm flipH="1">
            <a:off x="7821613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58" name="Line 155"/>
          <p:cNvSpPr>
            <a:spLocks noChangeShapeType="1"/>
          </p:cNvSpPr>
          <p:nvPr/>
        </p:nvSpPr>
        <p:spPr bwMode="auto">
          <a:xfrm flipH="1">
            <a:off x="7516813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59" name="Line 156"/>
          <p:cNvSpPr>
            <a:spLocks noChangeShapeType="1"/>
          </p:cNvSpPr>
          <p:nvPr/>
        </p:nvSpPr>
        <p:spPr bwMode="auto">
          <a:xfrm flipH="1">
            <a:off x="7270750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0" name="Line 157"/>
          <p:cNvSpPr>
            <a:spLocks noChangeShapeType="1"/>
          </p:cNvSpPr>
          <p:nvPr/>
        </p:nvSpPr>
        <p:spPr bwMode="auto">
          <a:xfrm flipH="1">
            <a:off x="7088188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1" name="Line 158"/>
          <p:cNvSpPr>
            <a:spLocks noChangeShapeType="1"/>
          </p:cNvSpPr>
          <p:nvPr/>
        </p:nvSpPr>
        <p:spPr bwMode="auto">
          <a:xfrm flipH="1">
            <a:off x="6846888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2" name="Line 159"/>
          <p:cNvSpPr>
            <a:spLocks noChangeShapeType="1"/>
          </p:cNvSpPr>
          <p:nvPr/>
        </p:nvSpPr>
        <p:spPr bwMode="auto">
          <a:xfrm flipH="1">
            <a:off x="6662738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3" name="Line 160"/>
          <p:cNvSpPr>
            <a:spLocks noChangeShapeType="1"/>
          </p:cNvSpPr>
          <p:nvPr/>
        </p:nvSpPr>
        <p:spPr bwMode="auto">
          <a:xfrm flipH="1">
            <a:off x="6480175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4" name="Line 161"/>
          <p:cNvSpPr>
            <a:spLocks noChangeShapeType="1"/>
          </p:cNvSpPr>
          <p:nvPr/>
        </p:nvSpPr>
        <p:spPr bwMode="auto">
          <a:xfrm flipH="1">
            <a:off x="6234113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5" name="Line 162"/>
          <p:cNvSpPr>
            <a:spLocks noChangeShapeType="1"/>
          </p:cNvSpPr>
          <p:nvPr/>
        </p:nvSpPr>
        <p:spPr bwMode="auto">
          <a:xfrm flipH="1">
            <a:off x="5948363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6" name="Line 163"/>
          <p:cNvSpPr>
            <a:spLocks noChangeShapeType="1"/>
          </p:cNvSpPr>
          <p:nvPr/>
        </p:nvSpPr>
        <p:spPr bwMode="auto">
          <a:xfrm flipH="1">
            <a:off x="5808663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7" name="Line 164"/>
          <p:cNvSpPr>
            <a:spLocks noChangeShapeType="1"/>
          </p:cNvSpPr>
          <p:nvPr/>
        </p:nvSpPr>
        <p:spPr bwMode="auto">
          <a:xfrm flipH="1">
            <a:off x="5626100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8" name="Line 165"/>
          <p:cNvSpPr>
            <a:spLocks noChangeShapeType="1"/>
          </p:cNvSpPr>
          <p:nvPr/>
        </p:nvSpPr>
        <p:spPr bwMode="auto">
          <a:xfrm flipH="1">
            <a:off x="7637463" y="33115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69" name="Line 166"/>
          <p:cNvSpPr>
            <a:spLocks noChangeShapeType="1"/>
          </p:cNvSpPr>
          <p:nvPr/>
        </p:nvSpPr>
        <p:spPr bwMode="auto">
          <a:xfrm flipV="1">
            <a:off x="6600825" y="3108325"/>
            <a:ext cx="1588" cy="203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70" name="Rectangle 167"/>
          <p:cNvSpPr>
            <a:spLocks noChangeArrowheads="1"/>
          </p:cNvSpPr>
          <p:nvPr/>
        </p:nvSpPr>
        <p:spPr bwMode="auto">
          <a:xfrm>
            <a:off x="5443538" y="4124325"/>
            <a:ext cx="2560637" cy="306388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71" name="Line 168"/>
          <p:cNvSpPr>
            <a:spLocks noChangeShapeType="1"/>
          </p:cNvSpPr>
          <p:nvPr/>
        </p:nvSpPr>
        <p:spPr bwMode="auto">
          <a:xfrm>
            <a:off x="5626100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72" name="Line 169"/>
          <p:cNvSpPr>
            <a:spLocks noChangeShapeType="1"/>
          </p:cNvSpPr>
          <p:nvPr/>
        </p:nvSpPr>
        <p:spPr bwMode="auto">
          <a:xfrm>
            <a:off x="5948363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73" name="Line 170"/>
          <p:cNvSpPr>
            <a:spLocks noChangeShapeType="1"/>
          </p:cNvSpPr>
          <p:nvPr/>
        </p:nvSpPr>
        <p:spPr bwMode="auto">
          <a:xfrm>
            <a:off x="6175375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74" name="Line 171"/>
          <p:cNvSpPr>
            <a:spLocks noChangeShapeType="1"/>
          </p:cNvSpPr>
          <p:nvPr/>
        </p:nvSpPr>
        <p:spPr bwMode="auto">
          <a:xfrm>
            <a:off x="6359525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75" name="Line 172"/>
          <p:cNvSpPr>
            <a:spLocks noChangeShapeType="1"/>
          </p:cNvSpPr>
          <p:nvPr/>
        </p:nvSpPr>
        <p:spPr bwMode="auto">
          <a:xfrm>
            <a:off x="6602413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76" name="Line 173"/>
          <p:cNvSpPr>
            <a:spLocks noChangeShapeType="1"/>
          </p:cNvSpPr>
          <p:nvPr/>
        </p:nvSpPr>
        <p:spPr bwMode="auto">
          <a:xfrm>
            <a:off x="6784975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77" name="Line 174"/>
          <p:cNvSpPr>
            <a:spLocks noChangeShapeType="1"/>
          </p:cNvSpPr>
          <p:nvPr/>
        </p:nvSpPr>
        <p:spPr bwMode="auto">
          <a:xfrm>
            <a:off x="6967538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78" name="Line 175"/>
          <p:cNvSpPr>
            <a:spLocks noChangeShapeType="1"/>
          </p:cNvSpPr>
          <p:nvPr/>
        </p:nvSpPr>
        <p:spPr bwMode="auto">
          <a:xfrm>
            <a:off x="7212013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79" name="Line 176"/>
          <p:cNvSpPr>
            <a:spLocks noChangeShapeType="1"/>
          </p:cNvSpPr>
          <p:nvPr/>
        </p:nvSpPr>
        <p:spPr bwMode="auto">
          <a:xfrm>
            <a:off x="7534275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80" name="Line 177"/>
          <p:cNvSpPr>
            <a:spLocks noChangeShapeType="1"/>
          </p:cNvSpPr>
          <p:nvPr/>
        </p:nvSpPr>
        <p:spPr bwMode="auto">
          <a:xfrm>
            <a:off x="7639050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81" name="Line 178"/>
          <p:cNvSpPr>
            <a:spLocks noChangeShapeType="1"/>
          </p:cNvSpPr>
          <p:nvPr/>
        </p:nvSpPr>
        <p:spPr bwMode="auto">
          <a:xfrm>
            <a:off x="7821613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82" name="Line 179"/>
          <p:cNvSpPr>
            <a:spLocks noChangeShapeType="1"/>
          </p:cNvSpPr>
          <p:nvPr/>
        </p:nvSpPr>
        <p:spPr bwMode="auto">
          <a:xfrm>
            <a:off x="5810250" y="4124325"/>
            <a:ext cx="0" cy="3063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83" name="Line 180"/>
          <p:cNvSpPr>
            <a:spLocks noChangeShapeType="1"/>
          </p:cNvSpPr>
          <p:nvPr/>
        </p:nvSpPr>
        <p:spPr bwMode="auto">
          <a:xfrm flipH="1" flipV="1">
            <a:off x="7699375" y="3840163"/>
            <a:ext cx="0" cy="284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84" name="Rectangle 181"/>
          <p:cNvSpPr>
            <a:spLocks noChangeArrowheads="1"/>
          </p:cNvSpPr>
          <p:nvPr/>
        </p:nvSpPr>
        <p:spPr bwMode="auto">
          <a:xfrm flipH="1">
            <a:off x="5443538" y="4938713"/>
            <a:ext cx="2560637" cy="304800"/>
          </a:xfrm>
          <a:prstGeom prst="rect">
            <a:avLst/>
          </a:prstGeom>
          <a:solidFill>
            <a:srgbClr val="B2B2B2"/>
          </a:solidFill>
          <a:ln w="1270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85" name="Line 182"/>
          <p:cNvSpPr>
            <a:spLocks noChangeShapeType="1"/>
          </p:cNvSpPr>
          <p:nvPr/>
        </p:nvSpPr>
        <p:spPr bwMode="auto">
          <a:xfrm flipH="1">
            <a:off x="7821613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86" name="Line 183"/>
          <p:cNvSpPr>
            <a:spLocks noChangeShapeType="1"/>
          </p:cNvSpPr>
          <p:nvPr/>
        </p:nvSpPr>
        <p:spPr bwMode="auto">
          <a:xfrm flipH="1">
            <a:off x="7516813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87" name="Line 184"/>
          <p:cNvSpPr>
            <a:spLocks noChangeShapeType="1"/>
          </p:cNvSpPr>
          <p:nvPr/>
        </p:nvSpPr>
        <p:spPr bwMode="auto">
          <a:xfrm flipH="1">
            <a:off x="7270750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88" name="Line 185"/>
          <p:cNvSpPr>
            <a:spLocks noChangeShapeType="1"/>
          </p:cNvSpPr>
          <p:nvPr/>
        </p:nvSpPr>
        <p:spPr bwMode="auto">
          <a:xfrm flipH="1">
            <a:off x="7088188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89" name="Line 186"/>
          <p:cNvSpPr>
            <a:spLocks noChangeShapeType="1"/>
          </p:cNvSpPr>
          <p:nvPr/>
        </p:nvSpPr>
        <p:spPr bwMode="auto">
          <a:xfrm flipH="1">
            <a:off x="6846888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90" name="Line 187"/>
          <p:cNvSpPr>
            <a:spLocks noChangeShapeType="1"/>
          </p:cNvSpPr>
          <p:nvPr/>
        </p:nvSpPr>
        <p:spPr bwMode="auto">
          <a:xfrm flipH="1">
            <a:off x="6662738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91" name="Line 188"/>
          <p:cNvSpPr>
            <a:spLocks noChangeShapeType="1"/>
          </p:cNvSpPr>
          <p:nvPr/>
        </p:nvSpPr>
        <p:spPr bwMode="auto">
          <a:xfrm flipH="1">
            <a:off x="6234113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92" name="Line 189"/>
          <p:cNvSpPr>
            <a:spLocks noChangeShapeType="1"/>
          </p:cNvSpPr>
          <p:nvPr/>
        </p:nvSpPr>
        <p:spPr bwMode="auto">
          <a:xfrm flipH="1">
            <a:off x="5992813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93" name="Line 190"/>
          <p:cNvSpPr>
            <a:spLocks noChangeShapeType="1"/>
          </p:cNvSpPr>
          <p:nvPr/>
        </p:nvSpPr>
        <p:spPr bwMode="auto">
          <a:xfrm flipH="1">
            <a:off x="5808663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94" name="Line 191"/>
          <p:cNvSpPr>
            <a:spLocks noChangeShapeType="1"/>
          </p:cNvSpPr>
          <p:nvPr/>
        </p:nvSpPr>
        <p:spPr bwMode="auto">
          <a:xfrm flipH="1">
            <a:off x="5626100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95" name="Line 192"/>
          <p:cNvSpPr>
            <a:spLocks noChangeShapeType="1"/>
          </p:cNvSpPr>
          <p:nvPr/>
        </p:nvSpPr>
        <p:spPr bwMode="auto">
          <a:xfrm flipH="1">
            <a:off x="7637463" y="4938713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96" name="Line 193"/>
          <p:cNvSpPr>
            <a:spLocks noChangeShapeType="1"/>
          </p:cNvSpPr>
          <p:nvPr/>
        </p:nvSpPr>
        <p:spPr bwMode="auto">
          <a:xfrm flipV="1">
            <a:off x="7394575" y="4754563"/>
            <a:ext cx="1588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97" name="Line 194"/>
          <p:cNvSpPr>
            <a:spLocks noChangeShapeType="1"/>
          </p:cNvSpPr>
          <p:nvPr/>
        </p:nvSpPr>
        <p:spPr bwMode="auto">
          <a:xfrm flipV="1">
            <a:off x="5868988" y="4754563"/>
            <a:ext cx="3175" cy="184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798" name="Oval 195"/>
          <p:cNvSpPr>
            <a:spLocks noChangeArrowheads="1"/>
          </p:cNvSpPr>
          <p:nvPr/>
        </p:nvSpPr>
        <p:spPr bwMode="auto">
          <a:xfrm>
            <a:off x="5626100" y="2986088"/>
            <a:ext cx="122238" cy="1222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799" name="Oval 196"/>
          <p:cNvSpPr>
            <a:spLocks noChangeArrowheads="1"/>
          </p:cNvSpPr>
          <p:nvPr/>
        </p:nvSpPr>
        <p:spPr bwMode="auto">
          <a:xfrm>
            <a:off x="6542088" y="2986088"/>
            <a:ext cx="122237" cy="122237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800" name="Oval 197"/>
          <p:cNvSpPr>
            <a:spLocks noChangeArrowheads="1"/>
          </p:cNvSpPr>
          <p:nvPr/>
        </p:nvSpPr>
        <p:spPr bwMode="auto">
          <a:xfrm>
            <a:off x="7639050" y="3779838"/>
            <a:ext cx="120650" cy="120650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801" name="Oval 198"/>
          <p:cNvSpPr>
            <a:spLocks noChangeArrowheads="1"/>
          </p:cNvSpPr>
          <p:nvPr/>
        </p:nvSpPr>
        <p:spPr bwMode="auto">
          <a:xfrm>
            <a:off x="5808663" y="4632325"/>
            <a:ext cx="123825" cy="122238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802" name="Oval 199"/>
          <p:cNvSpPr>
            <a:spLocks noChangeArrowheads="1"/>
          </p:cNvSpPr>
          <p:nvPr/>
        </p:nvSpPr>
        <p:spPr bwMode="auto">
          <a:xfrm>
            <a:off x="7334250" y="4632325"/>
            <a:ext cx="122238" cy="122238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803" name="Line 200"/>
          <p:cNvSpPr>
            <a:spLocks noChangeShapeType="1"/>
          </p:cNvSpPr>
          <p:nvPr/>
        </p:nvSpPr>
        <p:spPr bwMode="auto">
          <a:xfrm>
            <a:off x="5748338" y="3048000"/>
            <a:ext cx="79375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804" name="Line 201"/>
          <p:cNvSpPr>
            <a:spLocks noChangeShapeType="1"/>
          </p:cNvSpPr>
          <p:nvPr/>
        </p:nvSpPr>
        <p:spPr bwMode="auto">
          <a:xfrm flipV="1">
            <a:off x="5872163" y="3048000"/>
            <a:ext cx="0" cy="1585913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805" name="Line 202"/>
          <p:cNvSpPr>
            <a:spLocks noChangeShapeType="1"/>
          </p:cNvSpPr>
          <p:nvPr/>
        </p:nvSpPr>
        <p:spPr bwMode="auto">
          <a:xfrm flipH="1">
            <a:off x="5872163" y="3840163"/>
            <a:ext cx="1766887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806" name="Line 203"/>
          <p:cNvSpPr>
            <a:spLocks noChangeShapeType="1"/>
          </p:cNvSpPr>
          <p:nvPr/>
        </p:nvSpPr>
        <p:spPr bwMode="auto">
          <a:xfrm flipH="1">
            <a:off x="5930900" y="4694238"/>
            <a:ext cx="140335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8807" name="Text Box 204"/>
          <p:cNvSpPr txBox="1">
            <a:spLocks noChangeArrowheads="1"/>
          </p:cNvSpPr>
          <p:nvPr/>
        </p:nvSpPr>
        <p:spPr bwMode="auto">
          <a:xfrm>
            <a:off x="827088" y="5548313"/>
            <a:ext cx="310832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/>
              <a:t>Steiner tree solution with minimal wirelength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8808" name="Text Box 205"/>
          <p:cNvSpPr txBox="1">
            <a:spLocks noChangeArrowheads="1"/>
          </p:cNvSpPr>
          <p:nvPr/>
        </p:nvSpPr>
        <p:spPr bwMode="auto">
          <a:xfrm>
            <a:off x="5172075" y="5553075"/>
            <a:ext cx="3703638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/>
              <a:t>Steiner tree solution with</a:t>
            </a:r>
          </a:p>
          <a:p>
            <a:pPr eaLnBrk="1" hangingPunct="1">
              <a:spcBef>
                <a:spcPct val="0"/>
              </a:spcBef>
            </a:pPr>
            <a:r>
              <a:rPr lang="de-DE" altLang="de-DE"/>
              <a:t>fewest feedthrough cells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28809" name="AutoShape 206"/>
          <p:cNvSpPr>
            <a:spLocks noChangeArrowheads="1"/>
          </p:cNvSpPr>
          <p:nvPr/>
        </p:nvSpPr>
        <p:spPr bwMode="auto">
          <a:xfrm>
            <a:off x="4622800" y="3698875"/>
            <a:ext cx="303213" cy="7620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8810" name="AutoShape 207"/>
          <p:cNvSpPr>
            <a:spLocks noChangeArrowheads="1"/>
          </p:cNvSpPr>
          <p:nvPr/>
        </p:nvSpPr>
        <p:spPr bwMode="auto">
          <a:xfrm rot="10800000">
            <a:off x="4248150" y="3698875"/>
            <a:ext cx="303213" cy="7620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E07DB13-C075-4DA2-BE0C-F75AF5EDF2BF}" type="slidenum">
              <a:rPr lang="en-US" altLang="de-DE" sz="1000">
                <a:solidFill>
                  <a:srgbClr val="C0C0C0"/>
                </a:solidFill>
              </a:rPr>
              <a:pPr/>
              <a:t>28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2969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5.3	Optimization Goals</a:t>
            </a:r>
          </a:p>
        </p:txBody>
      </p:sp>
      <p:sp>
        <p:nvSpPr>
          <p:cNvPr id="29700" name="Text Box 3"/>
          <p:cNvSpPr txBox="1">
            <a:spLocks noChangeArrowheads="1"/>
          </p:cNvSpPr>
          <p:nvPr/>
        </p:nvSpPr>
        <p:spPr bwMode="auto">
          <a:xfrm>
            <a:off x="836613" y="1522413"/>
            <a:ext cx="2511425" cy="3444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/>
              <a:t>Gate-array design</a:t>
            </a:r>
          </a:p>
        </p:txBody>
      </p:sp>
      <p:sp>
        <p:nvSpPr>
          <p:cNvPr id="29701" name="Rectangle 138"/>
          <p:cNvSpPr>
            <a:spLocks noChangeArrowheads="1"/>
          </p:cNvSpPr>
          <p:nvPr/>
        </p:nvSpPr>
        <p:spPr bwMode="auto">
          <a:xfrm>
            <a:off x="2516188" y="2559050"/>
            <a:ext cx="3622675" cy="26701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9702" name="Rectangle 139"/>
          <p:cNvSpPr>
            <a:spLocks noChangeArrowheads="1"/>
          </p:cNvSpPr>
          <p:nvPr/>
        </p:nvSpPr>
        <p:spPr bwMode="auto">
          <a:xfrm>
            <a:off x="2855913" y="4543425"/>
            <a:ext cx="647700" cy="534988"/>
          </a:xfrm>
          <a:prstGeom prst="rect">
            <a:avLst/>
          </a:prstGeom>
          <a:solidFill>
            <a:srgbClr val="B2B2B2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00268" name="Line 140"/>
          <p:cNvSpPr>
            <a:spLocks noChangeShapeType="1"/>
          </p:cNvSpPr>
          <p:nvPr/>
        </p:nvSpPr>
        <p:spPr bwMode="auto">
          <a:xfrm>
            <a:off x="5600700" y="4162425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69" name="Line 141"/>
          <p:cNvSpPr>
            <a:spLocks noChangeShapeType="1"/>
          </p:cNvSpPr>
          <p:nvPr/>
        </p:nvSpPr>
        <p:spPr bwMode="auto">
          <a:xfrm>
            <a:off x="5600700" y="3248025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9705" name="Rectangle 142"/>
          <p:cNvSpPr>
            <a:spLocks noChangeArrowheads="1"/>
          </p:cNvSpPr>
          <p:nvPr/>
        </p:nvSpPr>
        <p:spPr bwMode="auto">
          <a:xfrm>
            <a:off x="5143500" y="4543425"/>
            <a:ext cx="647700" cy="534988"/>
          </a:xfrm>
          <a:prstGeom prst="rect">
            <a:avLst/>
          </a:prstGeom>
          <a:solidFill>
            <a:srgbClr val="B2B2B2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9706" name="Rectangle 143"/>
          <p:cNvSpPr>
            <a:spLocks noChangeArrowheads="1"/>
          </p:cNvSpPr>
          <p:nvPr/>
        </p:nvSpPr>
        <p:spPr bwMode="auto">
          <a:xfrm>
            <a:off x="2855913" y="3629025"/>
            <a:ext cx="647700" cy="534988"/>
          </a:xfrm>
          <a:prstGeom prst="rect">
            <a:avLst/>
          </a:prstGeom>
          <a:solidFill>
            <a:srgbClr val="B2B2B2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9707" name="Rectangle 144"/>
          <p:cNvSpPr>
            <a:spLocks noChangeArrowheads="1"/>
          </p:cNvSpPr>
          <p:nvPr/>
        </p:nvSpPr>
        <p:spPr bwMode="auto">
          <a:xfrm>
            <a:off x="3998913" y="3629025"/>
            <a:ext cx="647700" cy="534988"/>
          </a:xfrm>
          <a:prstGeom prst="rect">
            <a:avLst/>
          </a:prstGeom>
          <a:solidFill>
            <a:srgbClr val="B2B2B2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9708" name="Rectangle 145"/>
          <p:cNvSpPr>
            <a:spLocks noChangeArrowheads="1"/>
          </p:cNvSpPr>
          <p:nvPr/>
        </p:nvSpPr>
        <p:spPr bwMode="auto">
          <a:xfrm>
            <a:off x="5143500" y="3629025"/>
            <a:ext cx="647700" cy="534988"/>
          </a:xfrm>
          <a:prstGeom prst="rect">
            <a:avLst/>
          </a:prstGeom>
          <a:solidFill>
            <a:srgbClr val="B2B2B2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9709" name="Rectangle 146"/>
          <p:cNvSpPr>
            <a:spLocks noChangeArrowheads="1"/>
          </p:cNvSpPr>
          <p:nvPr/>
        </p:nvSpPr>
        <p:spPr bwMode="auto">
          <a:xfrm>
            <a:off x="2855913" y="2714625"/>
            <a:ext cx="647700" cy="534988"/>
          </a:xfrm>
          <a:prstGeom prst="rect">
            <a:avLst/>
          </a:prstGeom>
          <a:solidFill>
            <a:srgbClr val="B2B2B2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9710" name="Rectangle 147"/>
          <p:cNvSpPr>
            <a:spLocks noChangeArrowheads="1"/>
          </p:cNvSpPr>
          <p:nvPr/>
        </p:nvSpPr>
        <p:spPr bwMode="auto">
          <a:xfrm>
            <a:off x="3998913" y="2714625"/>
            <a:ext cx="647700" cy="534988"/>
          </a:xfrm>
          <a:prstGeom prst="rect">
            <a:avLst/>
          </a:prstGeom>
          <a:solidFill>
            <a:srgbClr val="B2B2B2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29711" name="Rectangle 148"/>
          <p:cNvSpPr>
            <a:spLocks noChangeArrowheads="1"/>
          </p:cNvSpPr>
          <p:nvPr/>
        </p:nvSpPr>
        <p:spPr bwMode="auto">
          <a:xfrm>
            <a:off x="5143500" y="2714625"/>
            <a:ext cx="647700" cy="534988"/>
          </a:xfrm>
          <a:prstGeom prst="rect">
            <a:avLst/>
          </a:prstGeom>
          <a:solidFill>
            <a:srgbClr val="B2B2B2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00277" name="Line 149"/>
          <p:cNvSpPr>
            <a:spLocks noChangeShapeType="1"/>
          </p:cNvSpPr>
          <p:nvPr/>
        </p:nvSpPr>
        <p:spPr bwMode="auto">
          <a:xfrm>
            <a:off x="4457700" y="4162425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78" name="Line 150"/>
          <p:cNvSpPr>
            <a:spLocks noChangeShapeType="1"/>
          </p:cNvSpPr>
          <p:nvPr/>
        </p:nvSpPr>
        <p:spPr bwMode="auto">
          <a:xfrm flipV="1">
            <a:off x="4914900" y="4392613"/>
            <a:ext cx="382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79" name="Line 151"/>
          <p:cNvSpPr>
            <a:spLocks noChangeShapeType="1"/>
          </p:cNvSpPr>
          <p:nvPr/>
        </p:nvSpPr>
        <p:spPr bwMode="auto">
          <a:xfrm flipH="1" flipV="1">
            <a:off x="5297488" y="4162425"/>
            <a:ext cx="0" cy="230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80" name="Line 152"/>
          <p:cNvSpPr>
            <a:spLocks noChangeShapeType="1"/>
          </p:cNvSpPr>
          <p:nvPr/>
        </p:nvSpPr>
        <p:spPr bwMode="auto">
          <a:xfrm flipV="1">
            <a:off x="4611688" y="4697413"/>
            <a:ext cx="3032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81" name="Line 153"/>
          <p:cNvSpPr>
            <a:spLocks noChangeShapeType="1"/>
          </p:cNvSpPr>
          <p:nvPr/>
        </p:nvSpPr>
        <p:spPr bwMode="auto">
          <a:xfrm flipH="1" flipV="1">
            <a:off x="4914900" y="4392613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29717" name="Rectangle 154"/>
          <p:cNvSpPr>
            <a:spLocks noChangeArrowheads="1"/>
          </p:cNvSpPr>
          <p:nvPr/>
        </p:nvSpPr>
        <p:spPr bwMode="auto">
          <a:xfrm>
            <a:off x="3998913" y="4543425"/>
            <a:ext cx="647700" cy="534988"/>
          </a:xfrm>
          <a:prstGeom prst="rect">
            <a:avLst/>
          </a:prstGeom>
          <a:solidFill>
            <a:srgbClr val="B2B2B2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>
                      <a:alpha val="50000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200283" name="Line 155"/>
          <p:cNvSpPr>
            <a:spLocks noChangeShapeType="1"/>
          </p:cNvSpPr>
          <p:nvPr/>
        </p:nvSpPr>
        <p:spPr bwMode="auto">
          <a:xfrm>
            <a:off x="3238500" y="3476625"/>
            <a:ext cx="2133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84" name="Line 156"/>
          <p:cNvSpPr>
            <a:spLocks noChangeShapeType="1"/>
          </p:cNvSpPr>
          <p:nvPr/>
        </p:nvSpPr>
        <p:spPr bwMode="auto">
          <a:xfrm flipH="1" flipV="1">
            <a:off x="5372100" y="3248025"/>
            <a:ext cx="0" cy="230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85" name="Line 157"/>
          <p:cNvSpPr>
            <a:spLocks noChangeShapeType="1"/>
          </p:cNvSpPr>
          <p:nvPr/>
        </p:nvSpPr>
        <p:spPr bwMode="auto">
          <a:xfrm flipH="1" flipV="1">
            <a:off x="3238500" y="34766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86" name="Line 158"/>
          <p:cNvSpPr>
            <a:spLocks noChangeShapeType="1"/>
          </p:cNvSpPr>
          <p:nvPr/>
        </p:nvSpPr>
        <p:spPr bwMode="auto">
          <a:xfrm flipV="1">
            <a:off x="3009900" y="3400425"/>
            <a:ext cx="1219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87" name="Line 159"/>
          <p:cNvSpPr>
            <a:spLocks noChangeShapeType="1"/>
          </p:cNvSpPr>
          <p:nvPr/>
        </p:nvSpPr>
        <p:spPr bwMode="auto">
          <a:xfrm flipH="1" flipV="1">
            <a:off x="4229100" y="32480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88" name="Line 160"/>
          <p:cNvSpPr>
            <a:spLocks noChangeShapeType="1"/>
          </p:cNvSpPr>
          <p:nvPr/>
        </p:nvSpPr>
        <p:spPr bwMode="auto">
          <a:xfrm>
            <a:off x="4457700" y="32480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89" name="Line 161"/>
          <p:cNvSpPr>
            <a:spLocks noChangeShapeType="1"/>
          </p:cNvSpPr>
          <p:nvPr/>
        </p:nvSpPr>
        <p:spPr bwMode="auto">
          <a:xfrm flipH="1" flipV="1">
            <a:off x="3009900" y="3400425"/>
            <a:ext cx="0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200290" name="Group 162"/>
          <p:cNvGrpSpPr>
            <a:grpSpLocks/>
          </p:cNvGrpSpPr>
          <p:nvPr/>
        </p:nvGrpSpPr>
        <p:grpSpPr bwMode="auto">
          <a:xfrm>
            <a:off x="1331913" y="3195638"/>
            <a:ext cx="1481137" cy="587375"/>
            <a:chOff x="1212" y="1839"/>
            <a:chExt cx="933" cy="370"/>
          </a:xfrm>
        </p:grpSpPr>
        <p:sp>
          <p:nvSpPr>
            <p:cNvPr id="29743" name="Line 163"/>
            <p:cNvSpPr>
              <a:spLocks noChangeShapeType="1"/>
            </p:cNvSpPr>
            <p:nvPr/>
          </p:nvSpPr>
          <p:spPr bwMode="auto">
            <a:xfrm>
              <a:off x="1789" y="1920"/>
              <a:ext cx="356" cy="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9744" name="Line 164"/>
            <p:cNvSpPr>
              <a:spLocks noChangeShapeType="1"/>
            </p:cNvSpPr>
            <p:nvPr/>
          </p:nvSpPr>
          <p:spPr bwMode="auto">
            <a:xfrm flipV="1">
              <a:off x="1740" y="2064"/>
              <a:ext cx="405" cy="1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9745" name="Line 165"/>
            <p:cNvSpPr>
              <a:spLocks noChangeShapeType="1"/>
            </p:cNvSpPr>
            <p:nvPr/>
          </p:nvSpPr>
          <p:spPr bwMode="auto">
            <a:xfrm>
              <a:off x="1693" y="2016"/>
              <a:ext cx="452" cy="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9746" name="Line 166"/>
            <p:cNvSpPr>
              <a:spLocks noChangeShapeType="1"/>
            </p:cNvSpPr>
            <p:nvPr/>
          </p:nvSpPr>
          <p:spPr bwMode="auto">
            <a:xfrm>
              <a:off x="1740" y="1968"/>
              <a:ext cx="405" cy="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29747" name="Text Box 167"/>
            <p:cNvSpPr txBox="1">
              <a:spLocks noChangeArrowheads="1"/>
            </p:cNvSpPr>
            <p:nvPr/>
          </p:nvSpPr>
          <p:spPr bwMode="auto">
            <a:xfrm>
              <a:off x="1212" y="1839"/>
              <a:ext cx="576" cy="37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600"/>
                <a:t>Available</a:t>
              </a:r>
            </a:p>
            <a:p>
              <a:pPr algn="ctr" eaLnBrk="1" hangingPunct="1">
                <a:spcBef>
                  <a:spcPct val="0"/>
                </a:spcBef>
              </a:pPr>
              <a:r>
                <a:rPr lang="de-DE" altLang="de-DE" sz="1600"/>
                <a:t>tracks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</p:grpSp>
      <p:sp>
        <p:nvSpPr>
          <p:cNvPr id="1200296" name="Line 168"/>
          <p:cNvSpPr>
            <a:spLocks noChangeShapeType="1"/>
          </p:cNvSpPr>
          <p:nvPr/>
        </p:nvSpPr>
        <p:spPr bwMode="auto">
          <a:xfrm>
            <a:off x="3390900" y="3552825"/>
            <a:ext cx="205898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97" name="Line 169"/>
          <p:cNvSpPr>
            <a:spLocks noChangeShapeType="1"/>
          </p:cNvSpPr>
          <p:nvPr/>
        </p:nvSpPr>
        <p:spPr bwMode="auto">
          <a:xfrm flipH="1" flipV="1">
            <a:off x="3390900" y="3554413"/>
            <a:ext cx="0" cy="74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98" name="Line 170"/>
          <p:cNvSpPr>
            <a:spLocks noChangeShapeType="1"/>
          </p:cNvSpPr>
          <p:nvPr/>
        </p:nvSpPr>
        <p:spPr bwMode="auto">
          <a:xfrm flipH="1" flipV="1">
            <a:off x="5449888" y="3554413"/>
            <a:ext cx="0" cy="74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299" name="Line 171"/>
          <p:cNvSpPr>
            <a:spLocks noChangeShapeType="1"/>
          </p:cNvSpPr>
          <p:nvPr/>
        </p:nvSpPr>
        <p:spPr bwMode="auto">
          <a:xfrm>
            <a:off x="3238500" y="3248025"/>
            <a:ext cx="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0300" name="Line 172"/>
          <p:cNvSpPr>
            <a:spLocks noChangeShapeType="1"/>
          </p:cNvSpPr>
          <p:nvPr/>
        </p:nvSpPr>
        <p:spPr bwMode="auto">
          <a:xfrm>
            <a:off x="4154488" y="3248025"/>
            <a:ext cx="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0301" name="Line 173"/>
          <p:cNvSpPr>
            <a:spLocks noChangeShapeType="1"/>
          </p:cNvSpPr>
          <p:nvPr/>
        </p:nvSpPr>
        <p:spPr bwMode="auto">
          <a:xfrm>
            <a:off x="4533900" y="3248025"/>
            <a:ext cx="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0302" name="Line 174"/>
          <p:cNvSpPr>
            <a:spLocks noChangeShapeType="1"/>
          </p:cNvSpPr>
          <p:nvPr/>
        </p:nvSpPr>
        <p:spPr bwMode="auto">
          <a:xfrm>
            <a:off x="5295900" y="3248025"/>
            <a:ext cx="0" cy="76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0303" name="Line 175"/>
          <p:cNvSpPr>
            <a:spLocks noChangeShapeType="1"/>
          </p:cNvSpPr>
          <p:nvPr/>
        </p:nvSpPr>
        <p:spPr bwMode="auto">
          <a:xfrm>
            <a:off x="4533900" y="3324225"/>
            <a:ext cx="762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304" name="Line 176"/>
          <p:cNvSpPr>
            <a:spLocks noChangeShapeType="1"/>
          </p:cNvSpPr>
          <p:nvPr/>
        </p:nvSpPr>
        <p:spPr bwMode="auto">
          <a:xfrm>
            <a:off x="4457700" y="3400425"/>
            <a:ext cx="381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305" name="Line 177"/>
          <p:cNvSpPr>
            <a:spLocks noChangeShapeType="1"/>
          </p:cNvSpPr>
          <p:nvPr/>
        </p:nvSpPr>
        <p:spPr bwMode="auto">
          <a:xfrm>
            <a:off x="4838700" y="3400425"/>
            <a:ext cx="0" cy="382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306" name="Line 178"/>
          <p:cNvSpPr>
            <a:spLocks noChangeShapeType="1"/>
          </p:cNvSpPr>
          <p:nvPr/>
        </p:nvSpPr>
        <p:spPr bwMode="auto">
          <a:xfrm>
            <a:off x="4838700" y="3783013"/>
            <a:ext cx="304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307" name="Line 179"/>
          <p:cNvSpPr>
            <a:spLocks noChangeShapeType="1"/>
          </p:cNvSpPr>
          <p:nvPr/>
        </p:nvSpPr>
        <p:spPr bwMode="auto">
          <a:xfrm>
            <a:off x="3238500" y="3324225"/>
            <a:ext cx="9159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200308" name="Freeform 180"/>
          <p:cNvSpPr>
            <a:spLocks/>
          </p:cNvSpPr>
          <p:nvPr/>
        </p:nvSpPr>
        <p:spPr bwMode="auto">
          <a:xfrm>
            <a:off x="3543300" y="3248025"/>
            <a:ext cx="862013" cy="1601788"/>
          </a:xfrm>
          <a:custGeom>
            <a:avLst/>
            <a:gdLst>
              <a:gd name="T0" fmla="*/ 1408942605 w 513"/>
              <a:gd name="T1" fmla="*/ 0 h 953"/>
              <a:gd name="T2" fmla="*/ 1279060939 w 513"/>
              <a:gd name="T3" fmla="*/ 257077730 h 953"/>
              <a:gd name="T4" fmla="*/ 384000746 w 513"/>
              <a:gd name="T5" fmla="*/ 641283305 h 953"/>
              <a:gd name="T6" fmla="*/ 254117400 w 513"/>
              <a:gd name="T7" fmla="*/ 1282566611 h 953"/>
              <a:gd name="T8" fmla="*/ 254117400 w 513"/>
              <a:gd name="T9" fmla="*/ 2147483647 h 953"/>
              <a:gd name="T10" fmla="*/ 0 w 513"/>
              <a:gd name="T11" fmla="*/ 2147483647 h 9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3" h="953">
                <a:moveTo>
                  <a:pt x="499" y="0"/>
                </a:moveTo>
                <a:cubicBezTo>
                  <a:pt x="506" y="26"/>
                  <a:pt x="513" y="53"/>
                  <a:pt x="453" y="91"/>
                </a:cubicBezTo>
                <a:cubicBezTo>
                  <a:pt x="393" y="129"/>
                  <a:pt x="196" y="167"/>
                  <a:pt x="136" y="227"/>
                </a:cubicBezTo>
                <a:cubicBezTo>
                  <a:pt x="76" y="287"/>
                  <a:pt x="98" y="356"/>
                  <a:pt x="90" y="454"/>
                </a:cubicBezTo>
                <a:cubicBezTo>
                  <a:pt x="82" y="552"/>
                  <a:pt x="105" y="734"/>
                  <a:pt x="90" y="817"/>
                </a:cubicBezTo>
                <a:cubicBezTo>
                  <a:pt x="75" y="900"/>
                  <a:pt x="37" y="926"/>
                  <a:pt x="0" y="953"/>
                </a:cubicBezTo>
              </a:path>
            </a:pathLst>
          </a:custGeom>
          <a:noFill/>
          <a:ln w="28575" cap="flat" cmpd="sng">
            <a:solidFill>
              <a:srgbClr val="CC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0309" name="Line 181"/>
          <p:cNvSpPr>
            <a:spLocks noChangeShapeType="1"/>
          </p:cNvSpPr>
          <p:nvPr/>
        </p:nvSpPr>
        <p:spPr bwMode="auto">
          <a:xfrm flipV="1">
            <a:off x="2095500" y="4392613"/>
            <a:ext cx="151447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1200310" name="Text Box 182"/>
          <p:cNvSpPr txBox="1">
            <a:spLocks noChangeArrowheads="1"/>
          </p:cNvSpPr>
          <p:nvPr/>
        </p:nvSpPr>
        <p:spPr bwMode="auto">
          <a:xfrm>
            <a:off x="1116013" y="4087813"/>
            <a:ext cx="1120775" cy="609600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600"/>
              <a:t>Unrouted net</a:t>
            </a:r>
            <a:br>
              <a:rPr lang="de-DE" altLang="de-DE" sz="1600"/>
            </a:br>
            <a:endParaRPr lang="en-US" altLang="zh-CN" sz="1600">
              <a:ea typeface="宋体" panose="02010600030101010101" pitchFamily="2" charset="-122"/>
            </a:endParaRPr>
          </a:p>
        </p:txBody>
      </p:sp>
      <p:sp>
        <p:nvSpPr>
          <p:cNvPr id="29741" name="Rectangle 9"/>
          <p:cNvSpPr txBox="1">
            <a:spLocks noChangeArrowheads="1"/>
          </p:cNvSpPr>
          <p:nvPr/>
        </p:nvSpPr>
        <p:spPr bwMode="auto">
          <a:xfrm>
            <a:off x="711200" y="1816100"/>
            <a:ext cx="6524625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Cell sizes and sizes of routing regions between cells are fixed</a:t>
            </a:r>
          </a:p>
        </p:txBody>
      </p:sp>
      <p:sp>
        <p:nvSpPr>
          <p:cNvPr id="51" name="Rectangle 3"/>
          <p:cNvSpPr txBox="1">
            <a:spLocks noChangeArrowheads="1"/>
          </p:cNvSpPr>
          <p:nvPr/>
        </p:nvSpPr>
        <p:spPr bwMode="auto">
          <a:xfrm>
            <a:off x="6156325" y="3213100"/>
            <a:ext cx="2886075" cy="1179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7620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7620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7620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7620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7620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Key Tasks: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Determine routability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None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Find a feasible solution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00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00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00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00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00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00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00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00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00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00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200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200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200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200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200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200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1200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200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200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200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200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200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1200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8" dur="500"/>
                                        <p:tgtEl>
                                          <p:spTgt spid="1200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1" dur="500"/>
                                        <p:tgtEl>
                                          <p:spTgt spid="1200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1200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1200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0" dur="500"/>
                                        <p:tgtEl>
                                          <p:spTgt spid="1200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3" dur="500"/>
                                        <p:tgtEl>
                                          <p:spTgt spid="1200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0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1200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0310" grpId="0" animBg="1"/>
      <p:bldP spid="51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190E819-9E8B-40F4-A67E-B1A2681E83B3}" type="slidenum">
              <a:rPr lang="en-US" altLang="de-DE" sz="1000">
                <a:solidFill>
                  <a:srgbClr val="C0C0C0"/>
                </a:solidFill>
              </a:rPr>
              <a:pPr/>
              <a:t>29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040312"/>
          </a:xfrm>
        </p:spPr>
        <p:txBody>
          <a:bodyPr/>
          <a:lstStyle/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5.1 	Introduction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5.2 	Terminology and Definitions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5.3 	Optimization Goals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5.4 	Representations of Routing Regions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5.5 	The Global Routing Flow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5.6 	Single-Net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5.6.1 Rectilinear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5.6.2 Global Routing in a Connectivity Graph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5.6.3 Finding Shortest Paths with Dijkstra’s Algorithm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5.6.4 Finding Shortest Paths with A* Search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5.7 	Full-Netlist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5.7.1 Routing by Integer Linear Programming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5.7.2 Rip-Up and Reroute (RRR)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5.8 	Modern Global Routing	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5.8.1 Pattern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5.8.2 Negotiated-Congestion Routing </a:t>
            </a:r>
          </a:p>
        </p:txBody>
      </p:sp>
      <p:sp>
        <p:nvSpPr>
          <p:cNvPr id="30724" name="Line 4"/>
          <p:cNvSpPr>
            <a:spLocks noChangeShapeType="1"/>
          </p:cNvSpPr>
          <p:nvPr/>
        </p:nvSpPr>
        <p:spPr bwMode="auto">
          <a:xfrm>
            <a:off x="247650" y="2449513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30725" name="Rectangle 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5.4	</a:t>
            </a:r>
            <a:r>
              <a:rPr lang="en-US" altLang="zh-CN" smtClean="0">
                <a:ea typeface="宋体" panose="02010600030101010101" pitchFamily="2" charset="-122"/>
              </a:rPr>
              <a:t>Representations of Routing Regions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B3FAF7F-929C-42A9-8918-1B145EEDA07B}" type="slidenum">
              <a:rPr lang="en-US" altLang="de-DE" sz="1000">
                <a:solidFill>
                  <a:srgbClr val="C0C0C0"/>
                </a:solidFill>
              </a:rPr>
              <a:pPr/>
              <a:t>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099" name="Line 443"/>
          <p:cNvSpPr>
            <a:spLocks noChangeShapeType="1"/>
          </p:cNvSpPr>
          <p:nvPr/>
        </p:nvSpPr>
        <p:spPr bwMode="auto">
          <a:xfrm>
            <a:off x="5610225" y="4508500"/>
            <a:ext cx="1588" cy="4460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0" name="Line 574"/>
          <p:cNvSpPr>
            <a:spLocks noChangeShapeType="1"/>
          </p:cNvSpPr>
          <p:nvPr/>
        </p:nvSpPr>
        <p:spPr bwMode="auto">
          <a:xfrm>
            <a:off x="5610225" y="3821113"/>
            <a:ext cx="0" cy="4714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101" name="Group 328"/>
          <p:cNvGrpSpPr>
            <a:grpSpLocks/>
          </p:cNvGrpSpPr>
          <p:nvPr/>
        </p:nvGrpSpPr>
        <p:grpSpPr bwMode="auto">
          <a:xfrm>
            <a:off x="7002463" y="1398588"/>
            <a:ext cx="996950" cy="576262"/>
            <a:chOff x="617" y="1399"/>
            <a:chExt cx="687" cy="454"/>
          </a:xfrm>
        </p:grpSpPr>
        <p:sp>
          <p:nvSpPr>
            <p:cNvPr id="4390" name="Rectangle 329"/>
            <p:cNvSpPr>
              <a:spLocks noChangeArrowheads="1"/>
            </p:cNvSpPr>
            <p:nvPr/>
          </p:nvSpPr>
          <p:spPr bwMode="auto">
            <a:xfrm>
              <a:off x="617" y="1399"/>
              <a:ext cx="687" cy="45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91" name="Line 330"/>
            <p:cNvSpPr>
              <a:spLocks noChangeShapeType="1"/>
            </p:cNvSpPr>
            <p:nvPr/>
          </p:nvSpPr>
          <p:spPr bwMode="auto">
            <a:xfrm>
              <a:off x="976" y="1724"/>
              <a:ext cx="40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392" name="Group 331"/>
            <p:cNvGrpSpPr>
              <a:grpSpLocks/>
            </p:cNvGrpSpPr>
            <p:nvPr/>
          </p:nvGrpSpPr>
          <p:grpSpPr bwMode="auto">
            <a:xfrm>
              <a:off x="682" y="1504"/>
              <a:ext cx="105" cy="88"/>
              <a:chOff x="328" y="1585"/>
              <a:chExt cx="145" cy="121"/>
            </a:xfrm>
          </p:grpSpPr>
          <p:sp>
            <p:nvSpPr>
              <p:cNvPr id="4411" name="AutoShape 332"/>
              <p:cNvSpPr>
                <a:spLocks noChangeArrowheads="1"/>
              </p:cNvSpPr>
              <p:nvPr/>
            </p:nvSpPr>
            <p:spPr bwMode="auto">
              <a:xfrm rot="5400000">
                <a:off x="320" y="1593"/>
                <a:ext cx="121" cy="105"/>
              </a:xfrm>
              <a:prstGeom prst="triangle">
                <a:avLst>
                  <a:gd name="adj" fmla="val 50000"/>
                </a:avLst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412" name="Oval 333"/>
              <p:cNvSpPr>
                <a:spLocks noChangeArrowheads="1"/>
              </p:cNvSpPr>
              <p:nvPr/>
            </p:nvSpPr>
            <p:spPr bwMode="auto">
              <a:xfrm>
                <a:off x="432" y="1626"/>
                <a:ext cx="41" cy="41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4393" name="Group 334"/>
            <p:cNvGrpSpPr>
              <a:grpSpLocks/>
            </p:cNvGrpSpPr>
            <p:nvPr/>
          </p:nvGrpSpPr>
          <p:grpSpPr bwMode="auto">
            <a:xfrm>
              <a:off x="866" y="1679"/>
              <a:ext cx="105" cy="88"/>
              <a:chOff x="328" y="1585"/>
              <a:chExt cx="145" cy="121"/>
            </a:xfrm>
          </p:grpSpPr>
          <p:sp>
            <p:nvSpPr>
              <p:cNvPr id="4409" name="AutoShape 335"/>
              <p:cNvSpPr>
                <a:spLocks noChangeArrowheads="1"/>
              </p:cNvSpPr>
              <p:nvPr/>
            </p:nvSpPr>
            <p:spPr bwMode="auto">
              <a:xfrm rot="5400000">
                <a:off x="320" y="1593"/>
                <a:ext cx="121" cy="105"/>
              </a:xfrm>
              <a:prstGeom prst="triangle">
                <a:avLst>
                  <a:gd name="adj" fmla="val 50000"/>
                </a:avLst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410" name="Oval 336"/>
              <p:cNvSpPr>
                <a:spLocks noChangeArrowheads="1"/>
              </p:cNvSpPr>
              <p:nvPr/>
            </p:nvSpPr>
            <p:spPr bwMode="auto">
              <a:xfrm>
                <a:off x="432" y="1626"/>
                <a:ext cx="41" cy="41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4394" name="Freeform 337"/>
            <p:cNvSpPr>
              <a:spLocks/>
            </p:cNvSpPr>
            <p:nvPr/>
          </p:nvSpPr>
          <p:spPr bwMode="auto">
            <a:xfrm>
              <a:off x="639" y="1470"/>
              <a:ext cx="336" cy="60"/>
            </a:xfrm>
            <a:custGeom>
              <a:avLst/>
              <a:gdLst>
                <a:gd name="T0" fmla="*/ 0 w 288"/>
                <a:gd name="T1" fmla="*/ 0 h 60"/>
                <a:gd name="T2" fmla="*/ 340 w 288"/>
                <a:gd name="T3" fmla="*/ 0 h 60"/>
                <a:gd name="T4" fmla="*/ 340 w 288"/>
                <a:gd name="T5" fmla="*/ 60 h 60"/>
                <a:gd name="T6" fmla="*/ 392 w 288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8" h="60">
                  <a:moveTo>
                    <a:pt x="0" y="0"/>
                  </a:moveTo>
                  <a:lnTo>
                    <a:pt x="249" y="0"/>
                  </a:lnTo>
                  <a:lnTo>
                    <a:pt x="249" y="60"/>
                  </a:lnTo>
                  <a:lnTo>
                    <a:pt x="288" y="6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5" name="Line 338"/>
            <p:cNvSpPr>
              <a:spLocks noChangeShapeType="1"/>
            </p:cNvSpPr>
            <p:nvPr/>
          </p:nvSpPr>
          <p:spPr bwMode="auto">
            <a:xfrm flipH="1">
              <a:off x="639" y="1551"/>
              <a:ext cx="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6" name="Line 339"/>
            <p:cNvSpPr>
              <a:spLocks noChangeShapeType="1"/>
            </p:cNvSpPr>
            <p:nvPr/>
          </p:nvSpPr>
          <p:spPr bwMode="auto">
            <a:xfrm flipH="1">
              <a:off x="787" y="1549"/>
              <a:ext cx="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7" name="Line 340"/>
            <p:cNvSpPr>
              <a:spLocks noChangeShapeType="1"/>
            </p:cNvSpPr>
            <p:nvPr/>
          </p:nvSpPr>
          <p:spPr bwMode="auto">
            <a:xfrm>
              <a:off x="909" y="1575"/>
              <a:ext cx="8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98" name="Moon 11"/>
            <p:cNvSpPr>
              <a:spLocks noChangeArrowheads="1"/>
            </p:cNvSpPr>
            <p:nvPr/>
          </p:nvSpPr>
          <p:spPr bwMode="auto">
            <a:xfrm rot="10800000">
              <a:off x="961" y="1503"/>
              <a:ext cx="101" cy="114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zh-TW" sz="11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399" name="AutoShape 342"/>
            <p:cNvSpPr>
              <a:spLocks noChangeArrowheads="1"/>
            </p:cNvSpPr>
            <p:nvPr/>
          </p:nvSpPr>
          <p:spPr bwMode="auto">
            <a:xfrm>
              <a:off x="822" y="1533"/>
              <a:ext cx="87" cy="87"/>
            </a:xfrm>
            <a:prstGeom prst="flowChartDelay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00" name="Line 343"/>
            <p:cNvSpPr>
              <a:spLocks noChangeShapeType="1"/>
            </p:cNvSpPr>
            <p:nvPr/>
          </p:nvSpPr>
          <p:spPr bwMode="auto">
            <a:xfrm>
              <a:off x="639" y="1725"/>
              <a:ext cx="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1" name="Freeform 344"/>
            <p:cNvSpPr>
              <a:spLocks/>
            </p:cNvSpPr>
            <p:nvPr/>
          </p:nvSpPr>
          <p:spPr bwMode="auto">
            <a:xfrm>
              <a:off x="780" y="1599"/>
              <a:ext cx="42" cy="123"/>
            </a:xfrm>
            <a:custGeom>
              <a:avLst/>
              <a:gdLst>
                <a:gd name="T0" fmla="*/ 0 w 42"/>
                <a:gd name="T1" fmla="*/ 123 h 123"/>
                <a:gd name="T2" fmla="*/ 0 w 42"/>
                <a:gd name="T3" fmla="*/ 0 h 123"/>
                <a:gd name="T4" fmla="*/ 42 w 42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23">
                  <a:moveTo>
                    <a:pt x="0" y="123"/>
                  </a:moveTo>
                  <a:lnTo>
                    <a:pt x="0" y="0"/>
                  </a:lnTo>
                  <a:lnTo>
                    <a:pt x="42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2" name="Oval 345"/>
            <p:cNvSpPr>
              <a:spLocks noChangeArrowheads="1"/>
            </p:cNvSpPr>
            <p:nvPr/>
          </p:nvSpPr>
          <p:spPr bwMode="auto">
            <a:xfrm>
              <a:off x="765" y="1710"/>
              <a:ext cx="29" cy="2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03" name="Line 346"/>
            <p:cNvSpPr>
              <a:spLocks noChangeShapeType="1"/>
            </p:cNvSpPr>
            <p:nvPr/>
          </p:nvSpPr>
          <p:spPr bwMode="auto">
            <a:xfrm>
              <a:off x="636" y="1773"/>
              <a:ext cx="3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" name="Freeform 347"/>
            <p:cNvSpPr>
              <a:spLocks/>
            </p:cNvSpPr>
            <p:nvPr/>
          </p:nvSpPr>
          <p:spPr bwMode="auto">
            <a:xfrm>
              <a:off x="1062" y="1560"/>
              <a:ext cx="99" cy="147"/>
            </a:xfrm>
            <a:custGeom>
              <a:avLst/>
              <a:gdLst>
                <a:gd name="T0" fmla="*/ 0 w 99"/>
                <a:gd name="T1" fmla="*/ 0 h 126"/>
                <a:gd name="T2" fmla="*/ 60 w 99"/>
                <a:gd name="T3" fmla="*/ 0 h 126"/>
                <a:gd name="T4" fmla="*/ 60 w 99"/>
                <a:gd name="T5" fmla="*/ 172 h 126"/>
                <a:gd name="T6" fmla="*/ 99 w 99"/>
                <a:gd name="T7" fmla="*/ 172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0" y="0"/>
                  </a:moveTo>
                  <a:lnTo>
                    <a:pt x="60" y="0"/>
                  </a:lnTo>
                  <a:lnTo>
                    <a:pt x="60" y="126"/>
                  </a:lnTo>
                  <a:lnTo>
                    <a:pt x="99" y="126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" name="Line 348"/>
            <p:cNvSpPr>
              <a:spLocks noChangeShapeType="1"/>
            </p:cNvSpPr>
            <p:nvPr/>
          </p:nvSpPr>
          <p:spPr bwMode="auto">
            <a:xfrm>
              <a:off x="1092" y="1752"/>
              <a:ext cx="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" name="AutoShape 349"/>
            <p:cNvSpPr>
              <a:spLocks noChangeArrowheads="1"/>
            </p:cNvSpPr>
            <p:nvPr/>
          </p:nvSpPr>
          <p:spPr bwMode="auto">
            <a:xfrm>
              <a:off x="1009" y="1708"/>
              <a:ext cx="87" cy="87"/>
            </a:xfrm>
            <a:prstGeom prst="flowChartDelay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07" name="Moon 11"/>
            <p:cNvSpPr>
              <a:spLocks noChangeArrowheads="1"/>
            </p:cNvSpPr>
            <p:nvPr/>
          </p:nvSpPr>
          <p:spPr bwMode="auto">
            <a:xfrm rot="10800000">
              <a:off x="1143" y="1673"/>
              <a:ext cx="101" cy="114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zh-TW" sz="11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408" name="Line 351"/>
            <p:cNvSpPr>
              <a:spLocks noChangeShapeType="1"/>
            </p:cNvSpPr>
            <p:nvPr/>
          </p:nvSpPr>
          <p:spPr bwMode="auto">
            <a:xfrm>
              <a:off x="1245" y="1731"/>
              <a:ext cx="4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102" name="Line 352"/>
          <p:cNvSpPr>
            <a:spLocks noChangeShapeType="1"/>
          </p:cNvSpPr>
          <p:nvPr/>
        </p:nvSpPr>
        <p:spPr bwMode="auto">
          <a:xfrm>
            <a:off x="1328738" y="3986213"/>
            <a:ext cx="0" cy="15875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03" name="Line 353"/>
          <p:cNvSpPr>
            <a:spLocks noChangeShapeType="1"/>
          </p:cNvSpPr>
          <p:nvPr/>
        </p:nvSpPr>
        <p:spPr bwMode="auto">
          <a:xfrm>
            <a:off x="5619750" y="1766888"/>
            <a:ext cx="0" cy="492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4" name="Line 354"/>
          <p:cNvSpPr>
            <a:spLocks noChangeShapeType="1"/>
          </p:cNvSpPr>
          <p:nvPr/>
        </p:nvSpPr>
        <p:spPr bwMode="auto">
          <a:xfrm flipH="1">
            <a:off x="5610225" y="2479675"/>
            <a:ext cx="6350" cy="4683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5" name="Line 355"/>
          <p:cNvSpPr>
            <a:spLocks noChangeShapeType="1"/>
          </p:cNvSpPr>
          <p:nvPr/>
        </p:nvSpPr>
        <p:spPr bwMode="auto">
          <a:xfrm flipH="1">
            <a:off x="5610225" y="3148013"/>
            <a:ext cx="3175" cy="484187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106" name="Line 356"/>
          <p:cNvSpPr>
            <a:spLocks noChangeShapeType="1"/>
          </p:cNvSpPr>
          <p:nvPr/>
        </p:nvSpPr>
        <p:spPr bwMode="auto">
          <a:xfrm>
            <a:off x="3017838" y="1300163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07" name="Line 357"/>
          <p:cNvSpPr>
            <a:spLocks noChangeShapeType="1"/>
          </p:cNvSpPr>
          <p:nvPr/>
        </p:nvSpPr>
        <p:spPr bwMode="auto">
          <a:xfrm>
            <a:off x="3009900" y="1893888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08" name="Line 358"/>
          <p:cNvSpPr>
            <a:spLocks noChangeShapeType="1"/>
          </p:cNvSpPr>
          <p:nvPr/>
        </p:nvSpPr>
        <p:spPr bwMode="auto">
          <a:xfrm>
            <a:off x="3009900" y="2487613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09" name="Line 359"/>
          <p:cNvSpPr>
            <a:spLocks noChangeShapeType="1"/>
          </p:cNvSpPr>
          <p:nvPr/>
        </p:nvSpPr>
        <p:spPr bwMode="auto">
          <a:xfrm>
            <a:off x="3009900" y="3073400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0" name="Line 360"/>
          <p:cNvSpPr>
            <a:spLocks noChangeShapeType="1"/>
          </p:cNvSpPr>
          <p:nvPr/>
        </p:nvSpPr>
        <p:spPr bwMode="auto">
          <a:xfrm>
            <a:off x="3009900" y="3648075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1" name="Line 361"/>
          <p:cNvSpPr>
            <a:spLocks noChangeShapeType="1"/>
          </p:cNvSpPr>
          <p:nvPr/>
        </p:nvSpPr>
        <p:spPr bwMode="auto">
          <a:xfrm>
            <a:off x="3008313" y="4237038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2" name="Line 362"/>
          <p:cNvSpPr>
            <a:spLocks noChangeShapeType="1"/>
          </p:cNvSpPr>
          <p:nvPr/>
        </p:nvSpPr>
        <p:spPr bwMode="auto">
          <a:xfrm>
            <a:off x="3001963" y="5399088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3" name="Line 363"/>
          <p:cNvSpPr>
            <a:spLocks noChangeShapeType="1"/>
          </p:cNvSpPr>
          <p:nvPr/>
        </p:nvSpPr>
        <p:spPr bwMode="auto">
          <a:xfrm>
            <a:off x="3005138" y="4819650"/>
            <a:ext cx="0" cy="36512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14" name="Rectangle 364"/>
          <p:cNvSpPr>
            <a:spLocks noChangeArrowheads="1"/>
          </p:cNvSpPr>
          <p:nvPr/>
        </p:nvSpPr>
        <p:spPr bwMode="auto">
          <a:xfrm>
            <a:off x="2070100" y="2833688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15" name="Rectangle 365"/>
          <p:cNvSpPr>
            <a:spLocks noChangeArrowheads="1"/>
          </p:cNvSpPr>
          <p:nvPr/>
        </p:nvSpPr>
        <p:spPr bwMode="auto">
          <a:xfrm>
            <a:off x="4622800" y="1584325"/>
            <a:ext cx="2011363" cy="22542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16" name="Rectangle 366"/>
          <p:cNvSpPr>
            <a:spLocks noChangeArrowheads="1"/>
          </p:cNvSpPr>
          <p:nvPr/>
        </p:nvSpPr>
        <p:spPr bwMode="auto">
          <a:xfrm>
            <a:off x="4622800" y="2286000"/>
            <a:ext cx="2011363" cy="227013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17" name="Rectangle 367"/>
          <p:cNvSpPr>
            <a:spLocks noChangeArrowheads="1"/>
          </p:cNvSpPr>
          <p:nvPr/>
        </p:nvSpPr>
        <p:spPr bwMode="auto">
          <a:xfrm>
            <a:off x="4622800" y="2954338"/>
            <a:ext cx="2011363" cy="223837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18" name="Rectangle 368"/>
          <p:cNvSpPr>
            <a:spLocks noChangeArrowheads="1"/>
          </p:cNvSpPr>
          <p:nvPr/>
        </p:nvSpPr>
        <p:spPr bwMode="auto">
          <a:xfrm>
            <a:off x="4622800" y="3632200"/>
            <a:ext cx="2011363" cy="22542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19" name="Rectangle 369"/>
          <p:cNvSpPr>
            <a:spLocks noChangeArrowheads="1"/>
          </p:cNvSpPr>
          <p:nvPr/>
        </p:nvSpPr>
        <p:spPr bwMode="auto">
          <a:xfrm>
            <a:off x="4622800" y="4305300"/>
            <a:ext cx="2011363" cy="22542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0" name="Rectangle 370"/>
          <p:cNvSpPr>
            <a:spLocks noChangeArrowheads="1"/>
          </p:cNvSpPr>
          <p:nvPr/>
        </p:nvSpPr>
        <p:spPr bwMode="auto">
          <a:xfrm>
            <a:off x="2070100" y="2239963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1" name="Rectangle 371"/>
          <p:cNvSpPr>
            <a:spLocks noChangeArrowheads="1"/>
          </p:cNvSpPr>
          <p:nvPr/>
        </p:nvSpPr>
        <p:spPr bwMode="auto">
          <a:xfrm>
            <a:off x="2074863" y="3413125"/>
            <a:ext cx="1917700" cy="44767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2" name="Rectangle 372"/>
          <p:cNvSpPr>
            <a:spLocks noChangeArrowheads="1"/>
          </p:cNvSpPr>
          <p:nvPr/>
        </p:nvSpPr>
        <p:spPr bwMode="auto">
          <a:xfrm>
            <a:off x="2071688" y="3992563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3" name="Line 373"/>
          <p:cNvSpPr>
            <a:spLocks noChangeShapeType="1"/>
          </p:cNvSpPr>
          <p:nvPr/>
        </p:nvSpPr>
        <p:spPr bwMode="auto">
          <a:xfrm>
            <a:off x="3698875" y="3865563"/>
            <a:ext cx="6350" cy="7937"/>
          </a:xfrm>
          <a:prstGeom prst="line">
            <a:avLst/>
          </a:prstGeom>
          <a:noFill/>
          <a:ln w="14288">
            <a:solidFill>
              <a:srgbClr val="FFCC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4124" name="Group 374"/>
          <p:cNvGrpSpPr>
            <a:grpSpLocks/>
          </p:cNvGrpSpPr>
          <p:nvPr/>
        </p:nvGrpSpPr>
        <p:grpSpPr bwMode="auto">
          <a:xfrm>
            <a:off x="7008813" y="2752725"/>
            <a:ext cx="989012" cy="576263"/>
            <a:chOff x="3914" y="2070"/>
            <a:chExt cx="581" cy="387"/>
          </a:xfrm>
        </p:grpSpPr>
        <p:sp>
          <p:nvSpPr>
            <p:cNvPr id="4373" name="Rectangle 375"/>
            <p:cNvSpPr>
              <a:spLocks noChangeArrowheads="1"/>
            </p:cNvSpPr>
            <p:nvPr/>
          </p:nvSpPr>
          <p:spPr bwMode="auto">
            <a:xfrm>
              <a:off x="3914" y="2070"/>
              <a:ext cx="581" cy="387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4" name="Rectangle 376"/>
            <p:cNvSpPr>
              <a:spLocks noChangeArrowheads="1"/>
            </p:cNvSpPr>
            <p:nvPr/>
          </p:nvSpPr>
          <p:spPr bwMode="auto">
            <a:xfrm>
              <a:off x="3914" y="2070"/>
              <a:ext cx="581" cy="387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5" name="Rectangle 377"/>
            <p:cNvSpPr>
              <a:spLocks noChangeArrowheads="1"/>
            </p:cNvSpPr>
            <p:nvPr/>
          </p:nvSpPr>
          <p:spPr bwMode="auto">
            <a:xfrm>
              <a:off x="3979" y="2103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6" name="Rectangle 378"/>
            <p:cNvSpPr>
              <a:spLocks noChangeArrowheads="1"/>
            </p:cNvSpPr>
            <p:nvPr/>
          </p:nvSpPr>
          <p:spPr bwMode="auto">
            <a:xfrm>
              <a:off x="4398" y="210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7" name="Rectangle 379"/>
            <p:cNvSpPr>
              <a:spLocks noChangeArrowheads="1"/>
            </p:cNvSpPr>
            <p:nvPr/>
          </p:nvSpPr>
          <p:spPr bwMode="auto">
            <a:xfrm>
              <a:off x="4188" y="210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8" name="Rectangle 380"/>
            <p:cNvSpPr>
              <a:spLocks noChangeArrowheads="1"/>
            </p:cNvSpPr>
            <p:nvPr/>
          </p:nvSpPr>
          <p:spPr bwMode="auto">
            <a:xfrm>
              <a:off x="4293" y="210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79" name="Rectangle 381"/>
            <p:cNvSpPr>
              <a:spLocks noChangeArrowheads="1"/>
            </p:cNvSpPr>
            <p:nvPr/>
          </p:nvSpPr>
          <p:spPr bwMode="auto">
            <a:xfrm>
              <a:off x="4084" y="2103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0" name="Rectangle 382"/>
            <p:cNvSpPr>
              <a:spLocks noChangeArrowheads="1"/>
            </p:cNvSpPr>
            <p:nvPr/>
          </p:nvSpPr>
          <p:spPr bwMode="auto">
            <a:xfrm>
              <a:off x="3979" y="2393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1" name="Rectangle 383"/>
            <p:cNvSpPr>
              <a:spLocks noChangeArrowheads="1"/>
            </p:cNvSpPr>
            <p:nvPr/>
          </p:nvSpPr>
          <p:spPr bwMode="auto">
            <a:xfrm>
              <a:off x="4398" y="239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2" name="Rectangle 384"/>
            <p:cNvSpPr>
              <a:spLocks noChangeArrowheads="1"/>
            </p:cNvSpPr>
            <p:nvPr/>
          </p:nvSpPr>
          <p:spPr bwMode="auto">
            <a:xfrm>
              <a:off x="4188" y="239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3" name="Rectangle 385"/>
            <p:cNvSpPr>
              <a:spLocks noChangeArrowheads="1"/>
            </p:cNvSpPr>
            <p:nvPr/>
          </p:nvSpPr>
          <p:spPr bwMode="auto">
            <a:xfrm>
              <a:off x="4293" y="2393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4" name="Rectangle 386"/>
            <p:cNvSpPr>
              <a:spLocks noChangeArrowheads="1"/>
            </p:cNvSpPr>
            <p:nvPr/>
          </p:nvSpPr>
          <p:spPr bwMode="auto">
            <a:xfrm>
              <a:off x="4084" y="2393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5" name="Rectangle 387"/>
            <p:cNvSpPr>
              <a:spLocks noChangeArrowheads="1"/>
            </p:cNvSpPr>
            <p:nvPr/>
          </p:nvSpPr>
          <p:spPr bwMode="auto">
            <a:xfrm>
              <a:off x="4398" y="2247"/>
              <a:ext cx="32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6" name="Rectangle 388"/>
            <p:cNvSpPr>
              <a:spLocks noChangeArrowheads="1"/>
            </p:cNvSpPr>
            <p:nvPr/>
          </p:nvSpPr>
          <p:spPr bwMode="auto">
            <a:xfrm>
              <a:off x="3979" y="2247"/>
              <a:ext cx="31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7" name="Rectangle 389"/>
            <p:cNvSpPr>
              <a:spLocks noChangeArrowheads="1"/>
            </p:cNvSpPr>
            <p:nvPr/>
          </p:nvSpPr>
          <p:spPr bwMode="auto">
            <a:xfrm>
              <a:off x="4067" y="2183"/>
              <a:ext cx="65" cy="178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8" name="Rectangle 390"/>
            <p:cNvSpPr>
              <a:spLocks noChangeArrowheads="1"/>
            </p:cNvSpPr>
            <p:nvPr/>
          </p:nvSpPr>
          <p:spPr bwMode="auto">
            <a:xfrm>
              <a:off x="4220" y="2159"/>
              <a:ext cx="129" cy="9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89" name="Rectangle 391"/>
            <p:cNvSpPr>
              <a:spLocks noChangeArrowheads="1"/>
            </p:cNvSpPr>
            <p:nvPr/>
          </p:nvSpPr>
          <p:spPr bwMode="auto">
            <a:xfrm>
              <a:off x="4220" y="2304"/>
              <a:ext cx="81" cy="5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125" name="Line 392"/>
          <p:cNvSpPr>
            <a:spLocks noChangeShapeType="1"/>
          </p:cNvSpPr>
          <p:nvPr/>
        </p:nvSpPr>
        <p:spPr bwMode="auto">
          <a:xfrm>
            <a:off x="1328738" y="1654175"/>
            <a:ext cx="0" cy="209550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26" name="Rectangle 393"/>
          <p:cNvSpPr>
            <a:spLocks noChangeArrowheads="1"/>
          </p:cNvSpPr>
          <p:nvPr/>
        </p:nvSpPr>
        <p:spPr bwMode="auto">
          <a:xfrm>
            <a:off x="833438" y="1865313"/>
            <a:ext cx="987425" cy="574675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27" name="Rectangle 394"/>
          <p:cNvSpPr>
            <a:spLocks noChangeArrowheads="1"/>
          </p:cNvSpPr>
          <p:nvPr/>
        </p:nvSpPr>
        <p:spPr bwMode="auto">
          <a:xfrm>
            <a:off x="896938" y="1944688"/>
            <a:ext cx="876300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ENTITY test is</a:t>
            </a:r>
            <a:b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</a:b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port a: in bit;</a:t>
            </a:r>
            <a:b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</a:b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end ENTITY test;</a:t>
            </a:r>
            <a:endParaRPr lang="en-US" altLang="zh-CN" sz="900">
              <a:ea typeface="宋体" panose="02010600030101010101" pitchFamily="2" charset="-122"/>
            </a:endParaRPr>
          </a:p>
        </p:txBody>
      </p:sp>
      <p:grpSp>
        <p:nvGrpSpPr>
          <p:cNvPr id="4128" name="Group 395"/>
          <p:cNvGrpSpPr>
            <a:grpSpLocks/>
          </p:cNvGrpSpPr>
          <p:nvPr/>
        </p:nvGrpSpPr>
        <p:grpSpPr bwMode="auto">
          <a:xfrm>
            <a:off x="841375" y="5614988"/>
            <a:ext cx="1004888" cy="584200"/>
            <a:chOff x="623" y="3214"/>
            <a:chExt cx="590" cy="392"/>
          </a:xfrm>
        </p:grpSpPr>
        <p:sp>
          <p:nvSpPr>
            <p:cNvPr id="4342" name="Rectangle 396"/>
            <p:cNvSpPr>
              <a:spLocks noChangeArrowheads="1"/>
            </p:cNvSpPr>
            <p:nvPr/>
          </p:nvSpPr>
          <p:spPr bwMode="auto">
            <a:xfrm>
              <a:off x="629" y="3220"/>
              <a:ext cx="580" cy="38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3" name="Rectangle 397"/>
            <p:cNvSpPr>
              <a:spLocks noChangeArrowheads="1"/>
            </p:cNvSpPr>
            <p:nvPr/>
          </p:nvSpPr>
          <p:spPr bwMode="auto">
            <a:xfrm>
              <a:off x="629" y="3470"/>
              <a:ext cx="271" cy="15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4" name="Rectangle 398"/>
            <p:cNvSpPr>
              <a:spLocks noChangeArrowheads="1"/>
            </p:cNvSpPr>
            <p:nvPr/>
          </p:nvSpPr>
          <p:spPr bwMode="auto">
            <a:xfrm>
              <a:off x="629" y="3437"/>
              <a:ext cx="271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5" name="Rectangle 399"/>
            <p:cNvSpPr>
              <a:spLocks noChangeArrowheads="1"/>
            </p:cNvSpPr>
            <p:nvPr/>
          </p:nvSpPr>
          <p:spPr bwMode="auto">
            <a:xfrm>
              <a:off x="629" y="3410"/>
              <a:ext cx="271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6" name="Rectangle 400"/>
            <p:cNvSpPr>
              <a:spLocks noChangeArrowheads="1"/>
            </p:cNvSpPr>
            <p:nvPr/>
          </p:nvSpPr>
          <p:spPr bwMode="auto">
            <a:xfrm>
              <a:off x="631" y="3383"/>
              <a:ext cx="270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7" name="Rectangle 401"/>
            <p:cNvSpPr>
              <a:spLocks noChangeArrowheads="1"/>
            </p:cNvSpPr>
            <p:nvPr/>
          </p:nvSpPr>
          <p:spPr bwMode="auto">
            <a:xfrm>
              <a:off x="630" y="3356"/>
              <a:ext cx="270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8" name="Rectangle 402"/>
            <p:cNvSpPr>
              <a:spLocks noChangeArrowheads="1"/>
            </p:cNvSpPr>
            <p:nvPr/>
          </p:nvSpPr>
          <p:spPr bwMode="auto">
            <a:xfrm>
              <a:off x="1121" y="3437"/>
              <a:ext cx="88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49" name="Rectangle 403"/>
            <p:cNvSpPr>
              <a:spLocks noChangeArrowheads="1"/>
            </p:cNvSpPr>
            <p:nvPr/>
          </p:nvSpPr>
          <p:spPr bwMode="auto">
            <a:xfrm>
              <a:off x="1072" y="3461"/>
              <a:ext cx="137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0" name="Rectangle 404"/>
            <p:cNvSpPr>
              <a:spLocks noChangeArrowheads="1"/>
            </p:cNvSpPr>
            <p:nvPr/>
          </p:nvSpPr>
          <p:spPr bwMode="auto">
            <a:xfrm>
              <a:off x="1030" y="3484"/>
              <a:ext cx="183" cy="15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1" name="Rectangle 405"/>
            <p:cNvSpPr>
              <a:spLocks noChangeArrowheads="1"/>
            </p:cNvSpPr>
            <p:nvPr/>
          </p:nvSpPr>
          <p:spPr bwMode="auto">
            <a:xfrm>
              <a:off x="983" y="3503"/>
              <a:ext cx="228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2" name="Rectangle 406"/>
            <p:cNvSpPr>
              <a:spLocks noChangeArrowheads="1"/>
            </p:cNvSpPr>
            <p:nvPr/>
          </p:nvSpPr>
          <p:spPr bwMode="auto">
            <a:xfrm>
              <a:off x="939" y="3526"/>
              <a:ext cx="270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3" name="Rectangle 407"/>
            <p:cNvSpPr>
              <a:spLocks noChangeArrowheads="1"/>
            </p:cNvSpPr>
            <p:nvPr/>
          </p:nvSpPr>
          <p:spPr bwMode="auto">
            <a:xfrm>
              <a:off x="895" y="3550"/>
              <a:ext cx="314" cy="16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4" name="Rectangle 408"/>
            <p:cNvSpPr>
              <a:spLocks noChangeArrowheads="1"/>
            </p:cNvSpPr>
            <p:nvPr/>
          </p:nvSpPr>
          <p:spPr bwMode="auto">
            <a:xfrm>
              <a:off x="623" y="3498"/>
              <a:ext cx="125" cy="1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55" name="Line 409"/>
            <p:cNvSpPr>
              <a:spLocks noChangeShapeType="1"/>
            </p:cNvSpPr>
            <p:nvPr/>
          </p:nvSpPr>
          <p:spPr bwMode="auto">
            <a:xfrm flipV="1">
              <a:off x="693" y="3320"/>
              <a:ext cx="283" cy="14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56" name="Line 410"/>
            <p:cNvSpPr>
              <a:spLocks noChangeShapeType="1"/>
            </p:cNvSpPr>
            <p:nvPr/>
          </p:nvSpPr>
          <p:spPr bwMode="auto">
            <a:xfrm flipV="1">
              <a:off x="863" y="3361"/>
              <a:ext cx="282" cy="1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57" name="Line 411"/>
            <p:cNvSpPr>
              <a:spLocks noChangeShapeType="1"/>
            </p:cNvSpPr>
            <p:nvPr/>
          </p:nvSpPr>
          <p:spPr bwMode="auto">
            <a:xfrm>
              <a:off x="976" y="3320"/>
              <a:ext cx="169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58" name="Line 412"/>
            <p:cNvSpPr>
              <a:spLocks noChangeShapeType="1"/>
            </p:cNvSpPr>
            <p:nvPr/>
          </p:nvSpPr>
          <p:spPr bwMode="auto">
            <a:xfrm>
              <a:off x="693" y="3466"/>
              <a:ext cx="170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59" name="Line 413"/>
            <p:cNvSpPr>
              <a:spLocks noChangeShapeType="1"/>
            </p:cNvSpPr>
            <p:nvPr/>
          </p:nvSpPr>
          <p:spPr bwMode="auto">
            <a:xfrm flipV="1">
              <a:off x="693" y="3268"/>
              <a:ext cx="283" cy="145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60" name="Line 414"/>
            <p:cNvSpPr>
              <a:spLocks noChangeShapeType="1"/>
            </p:cNvSpPr>
            <p:nvPr/>
          </p:nvSpPr>
          <p:spPr bwMode="auto">
            <a:xfrm flipV="1">
              <a:off x="863" y="3308"/>
              <a:ext cx="282" cy="146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61" name="Line 415"/>
            <p:cNvSpPr>
              <a:spLocks noChangeShapeType="1"/>
            </p:cNvSpPr>
            <p:nvPr/>
          </p:nvSpPr>
          <p:spPr bwMode="auto">
            <a:xfrm>
              <a:off x="976" y="3268"/>
              <a:ext cx="169" cy="40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62" name="Line 416"/>
            <p:cNvSpPr>
              <a:spLocks noChangeShapeType="1"/>
            </p:cNvSpPr>
            <p:nvPr/>
          </p:nvSpPr>
          <p:spPr bwMode="auto">
            <a:xfrm>
              <a:off x="693" y="3413"/>
              <a:ext cx="170" cy="41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63" name="Freeform 417"/>
            <p:cNvSpPr>
              <a:spLocks/>
            </p:cNvSpPr>
            <p:nvPr/>
          </p:nvSpPr>
          <p:spPr bwMode="auto">
            <a:xfrm>
              <a:off x="693" y="3268"/>
              <a:ext cx="452" cy="186"/>
            </a:xfrm>
            <a:custGeom>
              <a:avLst/>
              <a:gdLst>
                <a:gd name="T0" fmla="*/ 0 w 452"/>
                <a:gd name="T1" fmla="*/ 145 h 186"/>
                <a:gd name="T2" fmla="*/ 283 w 452"/>
                <a:gd name="T3" fmla="*/ 0 h 186"/>
                <a:gd name="T4" fmla="*/ 452 w 452"/>
                <a:gd name="T5" fmla="*/ 40 h 186"/>
                <a:gd name="T6" fmla="*/ 170 w 452"/>
                <a:gd name="T7" fmla="*/ 186 h 186"/>
                <a:gd name="T8" fmla="*/ 0 w 452"/>
                <a:gd name="T9" fmla="*/ 145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2" h="186">
                  <a:moveTo>
                    <a:pt x="0" y="145"/>
                  </a:moveTo>
                  <a:lnTo>
                    <a:pt x="283" y="0"/>
                  </a:lnTo>
                  <a:lnTo>
                    <a:pt x="452" y="40"/>
                  </a:lnTo>
                  <a:lnTo>
                    <a:pt x="170" y="186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E6E6E6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4" name="Freeform 418"/>
            <p:cNvSpPr>
              <a:spLocks/>
            </p:cNvSpPr>
            <p:nvPr/>
          </p:nvSpPr>
          <p:spPr bwMode="auto">
            <a:xfrm>
              <a:off x="693" y="3308"/>
              <a:ext cx="452" cy="202"/>
            </a:xfrm>
            <a:custGeom>
              <a:avLst/>
              <a:gdLst>
                <a:gd name="T0" fmla="*/ 0 w 452"/>
                <a:gd name="T1" fmla="*/ 105 h 202"/>
                <a:gd name="T2" fmla="*/ 0 w 452"/>
                <a:gd name="T3" fmla="*/ 162 h 202"/>
                <a:gd name="T4" fmla="*/ 170 w 452"/>
                <a:gd name="T5" fmla="*/ 202 h 202"/>
                <a:gd name="T6" fmla="*/ 452 w 452"/>
                <a:gd name="T7" fmla="*/ 57 h 202"/>
                <a:gd name="T8" fmla="*/ 452 w 452"/>
                <a:gd name="T9" fmla="*/ 0 h 202"/>
                <a:gd name="T10" fmla="*/ 170 w 452"/>
                <a:gd name="T11" fmla="*/ 146 h 202"/>
                <a:gd name="T12" fmla="*/ 0 w 452"/>
                <a:gd name="T13" fmla="*/ 105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2" h="202">
                  <a:moveTo>
                    <a:pt x="0" y="105"/>
                  </a:moveTo>
                  <a:lnTo>
                    <a:pt x="0" y="162"/>
                  </a:lnTo>
                  <a:lnTo>
                    <a:pt x="170" y="202"/>
                  </a:lnTo>
                  <a:lnTo>
                    <a:pt x="452" y="57"/>
                  </a:lnTo>
                  <a:lnTo>
                    <a:pt x="452" y="0"/>
                  </a:lnTo>
                  <a:lnTo>
                    <a:pt x="170" y="146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5" name="Freeform 419"/>
            <p:cNvSpPr>
              <a:spLocks/>
            </p:cNvSpPr>
            <p:nvPr/>
          </p:nvSpPr>
          <p:spPr bwMode="auto">
            <a:xfrm>
              <a:off x="733" y="3437"/>
              <a:ext cx="25" cy="73"/>
            </a:xfrm>
            <a:custGeom>
              <a:avLst/>
              <a:gdLst>
                <a:gd name="T0" fmla="*/ 0 w 25"/>
                <a:gd name="T1" fmla="*/ 17 h 73"/>
                <a:gd name="T2" fmla="*/ 25 w 25"/>
                <a:gd name="T3" fmla="*/ 0 h 73"/>
                <a:gd name="T4" fmla="*/ 25 w 25"/>
                <a:gd name="T5" fmla="*/ 24 h 73"/>
                <a:gd name="T6" fmla="*/ 19 w 25"/>
                <a:gd name="T7" fmla="*/ 33 h 73"/>
                <a:gd name="T8" fmla="*/ 19 w 25"/>
                <a:gd name="T9" fmla="*/ 65 h 73"/>
                <a:gd name="T10" fmla="*/ 13 w 25"/>
                <a:gd name="T11" fmla="*/ 73 h 73"/>
                <a:gd name="T12" fmla="*/ 13 w 25"/>
                <a:gd name="T13" fmla="*/ 41 h 73"/>
                <a:gd name="T14" fmla="*/ 0 w 25"/>
                <a:gd name="T15" fmla="*/ 48 h 73"/>
                <a:gd name="T16" fmla="*/ 0 w 25"/>
                <a:gd name="T17" fmla="*/ 17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3">
                  <a:moveTo>
                    <a:pt x="0" y="17"/>
                  </a:moveTo>
                  <a:lnTo>
                    <a:pt x="25" y="0"/>
                  </a:lnTo>
                  <a:lnTo>
                    <a:pt x="25" y="24"/>
                  </a:lnTo>
                  <a:lnTo>
                    <a:pt x="19" y="33"/>
                  </a:lnTo>
                  <a:lnTo>
                    <a:pt x="19" y="65"/>
                  </a:lnTo>
                  <a:lnTo>
                    <a:pt x="13" y="73"/>
                  </a:lnTo>
                  <a:lnTo>
                    <a:pt x="13" y="41"/>
                  </a:lnTo>
                  <a:lnTo>
                    <a:pt x="0" y="4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6" name="Freeform 420"/>
            <p:cNvSpPr>
              <a:spLocks/>
            </p:cNvSpPr>
            <p:nvPr/>
          </p:nvSpPr>
          <p:spPr bwMode="auto">
            <a:xfrm>
              <a:off x="1113" y="3373"/>
              <a:ext cx="24" cy="73"/>
            </a:xfrm>
            <a:custGeom>
              <a:avLst/>
              <a:gdLst>
                <a:gd name="T0" fmla="*/ 0 w 24"/>
                <a:gd name="T1" fmla="*/ 16 h 73"/>
                <a:gd name="T2" fmla="*/ 24 w 24"/>
                <a:gd name="T3" fmla="*/ 0 h 73"/>
                <a:gd name="T4" fmla="*/ 24 w 24"/>
                <a:gd name="T5" fmla="*/ 24 h 73"/>
                <a:gd name="T6" fmla="*/ 18 w 24"/>
                <a:gd name="T7" fmla="*/ 32 h 73"/>
                <a:gd name="T8" fmla="*/ 18 w 24"/>
                <a:gd name="T9" fmla="*/ 64 h 73"/>
                <a:gd name="T10" fmla="*/ 12 w 24"/>
                <a:gd name="T11" fmla="*/ 73 h 73"/>
                <a:gd name="T12" fmla="*/ 12 w 24"/>
                <a:gd name="T13" fmla="*/ 40 h 73"/>
                <a:gd name="T14" fmla="*/ 0 w 24"/>
                <a:gd name="T15" fmla="*/ 48 h 73"/>
                <a:gd name="T16" fmla="*/ 0 w 24"/>
                <a:gd name="T17" fmla="*/ 16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73">
                  <a:moveTo>
                    <a:pt x="0" y="16"/>
                  </a:moveTo>
                  <a:lnTo>
                    <a:pt x="24" y="0"/>
                  </a:lnTo>
                  <a:lnTo>
                    <a:pt x="24" y="24"/>
                  </a:lnTo>
                  <a:lnTo>
                    <a:pt x="18" y="32"/>
                  </a:lnTo>
                  <a:lnTo>
                    <a:pt x="18" y="64"/>
                  </a:lnTo>
                  <a:lnTo>
                    <a:pt x="12" y="73"/>
                  </a:lnTo>
                  <a:lnTo>
                    <a:pt x="12" y="40"/>
                  </a:lnTo>
                  <a:lnTo>
                    <a:pt x="0" y="4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7" name="Freeform 421"/>
            <p:cNvSpPr>
              <a:spLocks/>
            </p:cNvSpPr>
            <p:nvPr/>
          </p:nvSpPr>
          <p:spPr bwMode="auto">
            <a:xfrm>
              <a:off x="1067" y="3395"/>
              <a:ext cx="25" cy="73"/>
            </a:xfrm>
            <a:custGeom>
              <a:avLst/>
              <a:gdLst>
                <a:gd name="T0" fmla="*/ 0 w 25"/>
                <a:gd name="T1" fmla="*/ 16 h 73"/>
                <a:gd name="T2" fmla="*/ 25 w 25"/>
                <a:gd name="T3" fmla="*/ 0 h 73"/>
                <a:gd name="T4" fmla="*/ 25 w 25"/>
                <a:gd name="T5" fmla="*/ 25 h 73"/>
                <a:gd name="T6" fmla="*/ 19 w 25"/>
                <a:gd name="T7" fmla="*/ 33 h 73"/>
                <a:gd name="T8" fmla="*/ 19 w 25"/>
                <a:gd name="T9" fmla="*/ 65 h 73"/>
                <a:gd name="T10" fmla="*/ 13 w 25"/>
                <a:gd name="T11" fmla="*/ 73 h 73"/>
                <a:gd name="T12" fmla="*/ 13 w 25"/>
                <a:gd name="T13" fmla="*/ 41 h 73"/>
                <a:gd name="T14" fmla="*/ 0 w 25"/>
                <a:gd name="T15" fmla="*/ 49 h 73"/>
                <a:gd name="T16" fmla="*/ 0 w 25"/>
                <a:gd name="T17" fmla="*/ 16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3">
                  <a:moveTo>
                    <a:pt x="0" y="16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9" y="33"/>
                  </a:lnTo>
                  <a:lnTo>
                    <a:pt x="19" y="65"/>
                  </a:lnTo>
                  <a:lnTo>
                    <a:pt x="13" y="73"/>
                  </a:lnTo>
                  <a:lnTo>
                    <a:pt x="13" y="41"/>
                  </a:lnTo>
                  <a:lnTo>
                    <a:pt x="0" y="4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8" name="Freeform 422"/>
            <p:cNvSpPr>
              <a:spLocks/>
            </p:cNvSpPr>
            <p:nvPr/>
          </p:nvSpPr>
          <p:spPr bwMode="auto">
            <a:xfrm>
              <a:off x="1023" y="3418"/>
              <a:ext cx="24" cy="72"/>
            </a:xfrm>
            <a:custGeom>
              <a:avLst/>
              <a:gdLst>
                <a:gd name="T0" fmla="*/ 0 w 24"/>
                <a:gd name="T1" fmla="*/ 16 h 72"/>
                <a:gd name="T2" fmla="*/ 24 w 24"/>
                <a:gd name="T3" fmla="*/ 0 h 72"/>
                <a:gd name="T4" fmla="*/ 24 w 24"/>
                <a:gd name="T5" fmla="*/ 24 h 72"/>
                <a:gd name="T6" fmla="*/ 18 w 24"/>
                <a:gd name="T7" fmla="*/ 32 h 72"/>
                <a:gd name="T8" fmla="*/ 18 w 24"/>
                <a:gd name="T9" fmla="*/ 65 h 72"/>
                <a:gd name="T10" fmla="*/ 12 w 24"/>
                <a:gd name="T11" fmla="*/ 72 h 72"/>
                <a:gd name="T12" fmla="*/ 12 w 24"/>
                <a:gd name="T13" fmla="*/ 41 h 72"/>
                <a:gd name="T14" fmla="*/ 0 w 24"/>
                <a:gd name="T15" fmla="*/ 48 h 72"/>
                <a:gd name="T16" fmla="*/ 0 w 24"/>
                <a:gd name="T17" fmla="*/ 16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72">
                  <a:moveTo>
                    <a:pt x="0" y="16"/>
                  </a:moveTo>
                  <a:lnTo>
                    <a:pt x="24" y="0"/>
                  </a:lnTo>
                  <a:lnTo>
                    <a:pt x="24" y="24"/>
                  </a:lnTo>
                  <a:lnTo>
                    <a:pt x="18" y="32"/>
                  </a:lnTo>
                  <a:lnTo>
                    <a:pt x="18" y="65"/>
                  </a:lnTo>
                  <a:lnTo>
                    <a:pt x="12" y="72"/>
                  </a:lnTo>
                  <a:lnTo>
                    <a:pt x="12" y="41"/>
                  </a:lnTo>
                  <a:lnTo>
                    <a:pt x="0" y="4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69" name="Freeform 423"/>
            <p:cNvSpPr>
              <a:spLocks/>
            </p:cNvSpPr>
            <p:nvPr/>
          </p:nvSpPr>
          <p:spPr bwMode="auto">
            <a:xfrm>
              <a:off x="977" y="3441"/>
              <a:ext cx="25" cy="72"/>
            </a:xfrm>
            <a:custGeom>
              <a:avLst/>
              <a:gdLst>
                <a:gd name="T0" fmla="*/ 0 w 25"/>
                <a:gd name="T1" fmla="*/ 16 h 72"/>
                <a:gd name="T2" fmla="*/ 25 w 25"/>
                <a:gd name="T3" fmla="*/ 0 h 72"/>
                <a:gd name="T4" fmla="*/ 25 w 25"/>
                <a:gd name="T5" fmla="*/ 24 h 72"/>
                <a:gd name="T6" fmla="*/ 19 w 25"/>
                <a:gd name="T7" fmla="*/ 31 h 72"/>
                <a:gd name="T8" fmla="*/ 19 w 25"/>
                <a:gd name="T9" fmla="*/ 64 h 72"/>
                <a:gd name="T10" fmla="*/ 13 w 25"/>
                <a:gd name="T11" fmla="*/ 72 h 72"/>
                <a:gd name="T12" fmla="*/ 13 w 25"/>
                <a:gd name="T13" fmla="*/ 40 h 72"/>
                <a:gd name="T14" fmla="*/ 0 w 25"/>
                <a:gd name="T15" fmla="*/ 48 h 72"/>
                <a:gd name="T16" fmla="*/ 0 w 25"/>
                <a:gd name="T17" fmla="*/ 16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2">
                  <a:moveTo>
                    <a:pt x="0" y="16"/>
                  </a:moveTo>
                  <a:lnTo>
                    <a:pt x="25" y="0"/>
                  </a:lnTo>
                  <a:lnTo>
                    <a:pt x="25" y="24"/>
                  </a:lnTo>
                  <a:lnTo>
                    <a:pt x="19" y="31"/>
                  </a:lnTo>
                  <a:lnTo>
                    <a:pt x="19" y="64"/>
                  </a:lnTo>
                  <a:lnTo>
                    <a:pt x="13" y="72"/>
                  </a:lnTo>
                  <a:lnTo>
                    <a:pt x="13" y="40"/>
                  </a:lnTo>
                  <a:lnTo>
                    <a:pt x="0" y="4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70" name="Freeform 424"/>
            <p:cNvSpPr>
              <a:spLocks/>
            </p:cNvSpPr>
            <p:nvPr/>
          </p:nvSpPr>
          <p:spPr bwMode="auto">
            <a:xfrm>
              <a:off x="887" y="3485"/>
              <a:ext cx="25" cy="73"/>
            </a:xfrm>
            <a:custGeom>
              <a:avLst/>
              <a:gdLst>
                <a:gd name="T0" fmla="*/ 0 w 25"/>
                <a:gd name="T1" fmla="*/ 17 h 73"/>
                <a:gd name="T2" fmla="*/ 25 w 25"/>
                <a:gd name="T3" fmla="*/ 0 h 73"/>
                <a:gd name="T4" fmla="*/ 25 w 25"/>
                <a:gd name="T5" fmla="*/ 25 h 73"/>
                <a:gd name="T6" fmla="*/ 19 w 25"/>
                <a:gd name="T7" fmla="*/ 33 h 73"/>
                <a:gd name="T8" fmla="*/ 19 w 25"/>
                <a:gd name="T9" fmla="*/ 65 h 73"/>
                <a:gd name="T10" fmla="*/ 13 w 25"/>
                <a:gd name="T11" fmla="*/ 73 h 73"/>
                <a:gd name="T12" fmla="*/ 13 w 25"/>
                <a:gd name="T13" fmla="*/ 41 h 73"/>
                <a:gd name="T14" fmla="*/ 0 w 25"/>
                <a:gd name="T15" fmla="*/ 49 h 73"/>
                <a:gd name="T16" fmla="*/ 0 w 25"/>
                <a:gd name="T17" fmla="*/ 17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3">
                  <a:moveTo>
                    <a:pt x="0" y="17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9" y="33"/>
                  </a:lnTo>
                  <a:lnTo>
                    <a:pt x="19" y="65"/>
                  </a:lnTo>
                  <a:lnTo>
                    <a:pt x="13" y="73"/>
                  </a:lnTo>
                  <a:lnTo>
                    <a:pt x="13" y="41"/>
                  </a:lnTo>
                  <a:lnTo>
                    <a:pt x="0" y="4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71" name="Freeform 425"/>
            <p:cNvSpPr>
              <a:spLocks/>
            </p:cNvSpPr>
            <p:nvPr/>
          </p:nvSpPr>
          <p:spPr bwMode="auto">
            <a:xfrm>
              <a:off x="932" y="3463"/>
              <a:ext cx="24" cy="73"/>
            </a:xfrm>
            <a:custGeom>
              <a:avLst/>
              <a:gdLst>
                <a:gd name="T0" fmla="*/ 0 w 24"/>
                <a:gd name="T1" fmla="*/ 16 h 73"/>
                <a:gd name="T2" fmla="*/ 24 w 24"/>
                <a:gd name="T3" fmla="*/ 0 h 73"/>
                <a:gd name="T4" fmla="*/ 24 w 24"/>
                <a:gd name="T5" fmla="*/ 24 h 73"/>
                <a:gd name="T6" fmla="*/ 18 w 24"/>
                <a:gd name="T7" fmla="*/ 33 h 73"/>
                <a:gd name="T8" fmla="*/ 18 w 24"/>
                <a:gd name="T9" fmla="*/ 64 h 73"/>
                <a:gd name="T10" fmla="*/ 12 w 24"/>
                <a:gd name="T11" fmla="*/ 73 h 73"/>
                <a:gd name="T12" fmla="*/ 12 w 24"/>
                <a:gd name="T13" fmla="*/ 40 h 73"/>
                <a:gd name="T14" fmla="*/ 0 w 24"/>
                <a:gd name="T15" fmla="*/ 48 h 73"/>
                <a:gd name="T16" fmla="*/ 0 w 24"/>
                <a:gd name="T17" fmla="*/ 16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73">
                  <a:moveTo>
                    <a:pt x="0" y="16"/>
                  </a:moveTo>
                  <a:lnTo>
                    <a:pt x="24" y="0"/>
                  </a:lnTo>
                  <a:lnTo>
                    <a:pt x="24" y="24"/>
                  </a:lnTo>
                  <a:lnTo>
                    <a:pt x="18" y="33"/>
                  </a:lnTo>
                  <a:lnTo>
                    <a:pt x="18" y="64"/>
                  </a:lnTo>
                  <a:lnTo>
                    <a:pt x="12" y="73"/>
                  </a:lnTo>
                  <a:lnTo>
                    <a:pt x="12" y="40"/>
                  </a:lnTo>
                  <a:lnTo>
                    <a:pt x="0" y="4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79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72" name="Rectangle 426"/>
            <p:cNvSpPr>
              <a:spLocks noChangeArrowheads="1"/>
            </p:cNvSpPr>
            <p:nvPr/>
          </p:nvSpPr>
          <p:spPr bwMode="auto">
            <a:xfrm>
              <a:off x="628" y="3214"/>
              <a:ext cx="580" cy="386"/>
            </a:xfrm>
            <a:prstGeom prst="rect">
              <a:avLst/>
            </a:prstGeom>
            <a:noFill/>
            <a:ln w="79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129" name="Line 427"/>
          <p:cNvSpPr>
            <a:spLocks noChangeShapeType="1"/>
          </p:cNvSpPr>
          <p:nvPr/>
        </p:nvSpPr>
        <p:spPr bwMode="auto">
          <a:xfrm flipV="1">
            <a:off x="3979863" y="1584325"/>
            <a:ext cx="647700" cy="1836738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0" name="Line 428"/>
          <p:cNvSpPr>
            <a:spLocks noChangeShapeType="1"/>
          </p:cNvSpPr>
          <p:nvPr/>
        </p:nvSpPr>
        <p:spPr bwMode="auto">
          <a:xfrm>
            <a:off x="3998913" y="3852863"/>
            <a:ext cx="628650" cy="133826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000000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1" name="Line 429"/>
          <p:cNvSpPr>
            <a:spLocks noChangeShapeType="1"/>
          </p:cNvSpPr>
          <p:nvPr/>
        </p:nvSpPr>
        <p:spPr bwMode="auto">
          <a:xfrm flipV="1">
            <a:off x="7005638" y="1712913"/>
            <a:ext cx="993775" cy="3175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5A5A5A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2" name="Line 430"/>
          <p:cNvSpPr>
            <a:spLocks noChangeShapeType="1"/>
          </p:cNvSpPr>
          <p:nvPr/>
        </p:nvSpPr>
        <p:spPr bwMode="auto">
          <a:xfrm>
            <a:off x="7546975" y="1730375"/>
            <a:ext cx="0" cy="246063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5A5A5A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de-DE"/>
          </a:p>
        </p:txBody>
      </p:sp>
      <p:sp>
        <p:nvSpPr>
          <p:cNvPr id="4133" name="Line 431"/>
          <p:cNvSpPr>
            <a:spLocks noChangeShapeType="1"/>
          </p:cNvSpPr>
          <p:nvPr/>
        </p:nvSpPr>
        <p:spPr bwMode="auto">
          <a:xfrm>
            <a:off x="7461250" y="1401763"/>
            <a:ext cx="0" cy="327025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17961" dir="13500000" algn="ctr" rotWithShape="0">
                    <a:srgbClr val="5A5A5A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4" name="Rectangle 432"/>
          <p:cNvSpPr>
            <a:spLocks noChangeArrowheads="1"/>
          </p:cNvSpPr>
          <p:nvPr/>
        </p:nvSpPr>
        <p:spPr bwMode="auto">
          <a:xfrm>
            <a:off x="2071688" y="4578350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35" name="Line 433"/>
          <p:cNvSpPr>
            <a:spLocks noChangeShapeType="1"/>
          </p:cNvSpPr>
          <p:nvPr/>
        </p:nvSpPr>
        <p:spPr bwMode="auto">
          <a:xfrm>
            <a:off x="2986088" y="1709738"/>
            <a:ext cx="0" cy="166687"/>
          </a:xfrm>
          <a:prstGeom prst="line">
            <a:avLst/>
          </a:prstGeom>
          <a:noFill/>
          <a:ln w="6350">
            <a:solidFill>
              <a:schemeClr val="bg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36" name="Rectangle 434"/>
          <p:cNvSpPr>
            <a:spLocks noChangeArrowheads="1"/>
          </p:cNvSpPr>
          <p:nvPr/>
        </p:nvSpPr>
        <p:spPr bwMode="auto">
          <a:xfrm>
            <a:off x="2076450" y="1049338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37" name="Rectangle 435"/>
          <p:cNvSpPr>
            <a:spLocks noChangeArrowheads="1"/>
          </p:cNvSpPr>
          <p:nvPr/>
        </p:nvSpPr>
        <p:spPr bwMode="auto">
          <a:xfrm>
            <a:off x="2070100" y="1643063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4138" name="Group 436"/>
          <p:cNvGrpSpPr>
            <a:grpSpLocks/>
          </p:cNvGrpSpPr>
          <p:nvPr/>
        </p:nvGrpSpPr>
        <p:grpSpPr bwMode="auto">
          <a:xfrm>
            <a:off x="823913" y="1089025"/>
            <a:ext cx="1003300" cy="568325"/>
            <a:chOff x="612" y="663"/>
            <a:chExt cx="590" cy="382"/>
          </a:xfrm>
        </p:grpSpPr>
        <p:sp>
          <p:nvSpPr>
            <p:cNvPr id="4336" name="Rectangle 437"/>
            <p:cNvSpPr>
              <a:spLocks noChangeArrowheads="1"/>
            </p:cNvSpPr>
            <p:nvPr/>
          </p:nvSpPr>
          <p:spPr bwMode="auto">
            <a:xfrm>
              <a:off x="612" y="663"/>
              <a:ext cx="590" cy="38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37" name="Rectangle 438"/>
            <p:cNvSpPr>
              <a:spLocks noChangeArrowheads="1"/>
            </p:cNvSpPr>
            <p:nvPr/>
          </p:nvSpPr>
          <p:spPr bwMode="auto">
            <a:xfrm>
              <a:off x="817" y="718"/>
              <a:ext cx="182" cy="27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38" name="Line 439"/>
            <p:cNvSpPr>
              <a:spLocks noChangeShapeType="1"/>
            </p:cNvSpPr>
            <p:nvPr/>
          </p:nvSpPr>
          <p:spPr bwMode="auto">
            <a:xfrm>
              <a:off x="727" y="763"/>
              <a:ext cx="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39" name="Line 440"/>
            <p:cNvSpPr>
              <a:spLocks noChangeShapeType="1"/>
            </p:cNvSpPr>
            <p:nvPr/>
          </p:nvSpPr>
          <p:spPr bwMode="auto">
            <a:xfrm>
              <a:off x="727" y="854"/>
              <a:ext cx="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40" name="Line 441"/>
            <p:cNvSpPr>
              <a:spLocks noChangeShapeType="1"/>
            </p:cNvSpPr>
            <p:nvPr/>
          </p:nvSpPr>
          <p:spPr bwMode="auto">
            <a:xfrm>
              <a:off x="727" y="944"/>
              <a:ext cx="9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41" name="Line 442"/>
            <p:cNvSpPr>
              <a:spLocks noChangeShapeType="1"/>
            </p:cNvSpPr>
            <p:nvPr/>
          </p:nvSpPr>
          <p:spPr bwMode="auto">
            <a:xfrm>
              <a:off x="999" y="854"/>
              <a:ext cx="9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139" name="Rectangle 444"/>
          <p:cNvSpPr>
            <a:spLocks noChangeArrowheads="1"/>
          </p:cNvSpPr>
          <p:nvPr/>
        </p:nvSpPr>
        <p:spPr bwMode="auto">
          <a:xfrm>
            <a:off x="4627563" y="4972050"/>
            <a:ext cx="2014537" cy="225425"/>
          </a:xfrm>
          <a:prstGeom prst="rect">
            <a:avLst/>
          </a:prstGeom>
          <a:solidFill>
            <a:srgbClr val="808080"/>
          </a:solidFill>
          <a:ln>
            <a:noFill/>
          </a:ln>
          <a:extLst>
            <a:ext uri="{91240B29-F687-4F45-9708-019B960494DF}">
              <a14:hiddenLine xmlns:a14="http://schemas.microsoft.com/office/drawing/2010/main" w="8001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4140" name="Group 445"/>
          <p:cNvGrpSpPr>
            <a:grpSpLocks/>
          </p:cNvGrpSpPr>
          <p:nvPr/>
        </p:nvGrpSpPr>
        <p:grpSpPr bwMode="auto">
          <a:xfrm>
            <a:off x="7004050" y="3446463"/>
            <a:ext cx="989013" cy="576262"/>
            <a:chOff x="3915" y="2121"/>
            <a:chExt cx="581" cy="387"/>
          </a:xfrm>
        </p:grpSpPr>
        <p:grpSp>
          <p:nvGrpSpPr>
            <p:cNvPr id="4313" name="Group 446"/>
            <p:cNvGrpSpPr>
              <a:grpSpLocks/>
            </p:cNvGrpSpPr>
            <p:nvPr/>
          </p:nvGrpSpPr>
          <p:grpSpPr bwMode="auto">
            <a:xfrm>
              <a:off x="3915" y="2121"/>
              <a:ext cx="581" cy="387"/>
              <a:chOff x="3914" y="2070"/>
              <a:chExt cx="581" cy="387"/>
            </a:xfrm>
          </p:grpSpPr>
          <p:sp>
            <p:nvSpPr>
              <p:cNvPr id="4319" name="Rectangle 447"/>
              <p:cNvSpPr>
                <a:spLocks noChangeArrowheads="1"/>
              </p:cNvSpPr>
              <p:nvPr/>
            </p:nvSpPr>
            <p:spPr bwMode="auto">
              <a:xfrm>
                <a:off x="3914" y="2070"/>
                <a:ext cx="581" cy="387"/>
              </a:xfrm>
              <a:prstGeom prst="rect">
                <a:avLst/>
              </a:prstGeom>
              <a:solidFill>
                <a:srgbClr val="FFFFFF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0" name="Rectangle 448"/>
              <p:cNvSpPr>
                <a:spLocks noChangeArrowheads="1"/>
              </p:cNvSpPr>
              <p:nvPr/>
            </p:nvSpPr>
            <p:spPr bwMode="auto">
              <a:xfrm>
                <a:off x="3914" y="2070"/>
                <a:ext cx="581" cy="387"/>
              </a:xfrm>
              <a:prstGeom prst="rect">
                <a:avLst/>
              </a:prstGeom>
              <a:solidFill>
                <a:srgbClr val="F8F8F8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1" name="Rectangle 449"/>
              <p:cNvSpPr>
                <a:spLocks noChangeArrowheads="1"/>
              </p:cNvSpPr>
              <p:nvPr/>
            </p:nvSpPr>
            <p:spPr bwMode="auto">
              <a:xfrm>
                <a:off x="3979" y="2103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2" name="Rectangle 450"/>
              <p:cNvSpPr>
                <a:spLocks noChangeArrowheads="1"/>
              </p:cNvSpPr>
              <p:nvPr/>
            </p:nvSpPr>
            <p:spPr bwMode="auto">
              <a:xfrm>
                <a:off x="4398" y="210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3" name="Rectangle 451"/>
              <p:cNvSpPr>
                <a:spLocks noChangeArrowheads="1"/>
              </p:cNvSpPr>
              <p:nvPr/>
            </p:nvSpPr>
            <p:spPr bwMode="auto">
              <a:xfrm>
                <a:off x="4188" y="210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4" name="Rectangle 452"/>
              <p:cNvSpPr>
                <a:spLocks noChangeArrowheads="1"/>
              </p:cNvSpPr>
              <p:nvPr/>
            </p:nvSpPr>
            <p:spPr bwMode="auto">
              <a:xfrm>
                <a:off x="4293" y="210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5" name="Rectangle 453"/>
              <p:cNvSpPr>
                <a:spLocks noChangeArrowheads="1"/>
              </p:cNvSpPr>
              <p:nvPr/>
            </p:nvSpPr>
            <p:spPr bwMode="auto">
              <a:xfrm>
                <a:off x="4084" y="2103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6" name="Rectangle 454"/>
              <p:cNvSpPr>
                <a:spLocks noChangeArrowheads="1"/>
              </p:cNvSpPr>
              <p:nvPr/>
            </p:nvSpPr>
            <p:spPr bwMode="auto">
              <a:xfrm>
                <a:off x="3979" y="2393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7" name="Rectangle 455"/>
              <p:cNvSpPr>
                <a:spLocks noChangeArrowheads="1"/>
              </p:cNvSpPr>
              <p:nvPr/>
            </p:nvSpPr>
            <p:spPr bwMode="auto">
              <a:xfrm>
                <a:off x="4398" y="239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8" name="Rectangle 456"/>
              <p:cNvSpPr>
                <a:spLocks noChangeArrowheads="1"/>
              </p:cNvSpPr>
              <p:nvPr/>
            </p:nvSpPr>
            <p:spPr bwMode="auto">
              <a:xfrm>
                <a:off x="4188" y="239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29" name="Rectangle 457"/>
              <p:cNvSpPr>
                <a:spLocks noChangeArrowheads="1"/>
              </p:cNvSpPr>
              <p:nvPr/>
            </p:nvSpPr>
            <p:spPr bwMode="auto">
              <a:xfrm>
                <a:off x="4293" y="2393"/>
                <a:ext cx="32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0" name="Rectangle 458"/>
              <p:cNvSpPr>
                <a:spLocks noChangeArrowheads="1"/>
              </p:cNvSpPr>
              <p:nvPr/>
            </p:nvSpPr>
            <p:spPr bwMode="auto">
              <a:xfrm>
                <a:off x="4084" y="2393"/>
                <a:ext cx="31" cy="32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1" name="Rectangle 459"/>
              <p:cNvSpPr>
                <a:spLocks noChangeArrowheads="1"/>
              </p:cNvSpPr>
              <p:nvPr/>
            </p:nvSpPr>
            <p:spPr bwMode="auto">
              <a:xfrm>
                <a:off x="4398" y="2247"/>
                <a:ext cx="32" cy="33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2" name="Rectangle 460"/>
              <p:cNvSpPr>
                <a:spLocks noChangeArrowheads="1"/>
              </p:cNvSpPr>
              <p:nvPr/>
            </p:nvSpPr>
            <p:spPr bwMode="auto">
              <a:xfrm>
                <a:off x="3979" y="2247"/>
                <a:ext cx="31" cy="33"/>
              </a:xfrm>
              <a:prstGeom prst="rect">
                <a:avLst/>
              </a:prstGeom>
              <a:solidFill>
                <a:srgbClr val="000000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3" name="Rectangle 461"/>
              <p:cNvSpPr>
                <a:spLocks noChangeArrowheads="1"/>
              </p:cNvSpPr>
              <p:nvPr/>
            </p:nvSpPr>
            <p:spPr bwMode="auto">
              <a:xfrm>
                <a:off x="4067" y="2183"/>
                <a:ext cx="65" cy="178"/>
              </a:xfrm>
              <a:prstGeom prst="rect">
                <a:avLst/>
              </a:prstGeom>
              <a:solidFill>
                <a:srgbClr val="B3B3B3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4" name="Rectangle 462"/>
              <p:cNvSpPr>
                <a:spLocks noChangeArrowheads="1"/>
              </p:cNvSpPr>
              <p:nvPr/>
            </p:nvSpPr>
            <p:spPr bwMode="auto">
              <a:xfrm>
                <a:off x="4220" y="2159"/>
                <a:ext cx="129" cy="97"/>
              </a:xfrm>
              <a:prstGeom prst="rect">
                <a:avLst/>
              </a:prstGeom>
              <a:solidFill>
                <a:srgbClr val="B3B3B3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35" name="Rectangle 463"/>
              <p:cNvSpPr>
                <a:spLocks noChangeArrowheads="1"/>
              </p:cNvSpPr>
              <p:nvPr/>
            </p:nvSpPr>
            <p:spPr bwMode="auto">
              <a:xfrm>
                <a:off x="4220" y="2304"/>
                <a:ext cx="81" cy="57"/>
              </a:xfrm>
              <a:prstGeom prst="rect">
                <a:avLst/>
              </a:prstGeom>
              <a:solidFill>
                <a:srgbClr val="B3B3B3"/>
              </a:solidFill>
              <a:ln w="7938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4314" name="Group 464"/>
            <p:cNvGrpSpPr>
              <a:grpSpLocks/>
            </p:cNvGrpSpPr>
            <p:nvPr/>
          </p:nvGrpSpPr>
          <p:grpSpPr bwMode="auto">
            <a:xfrm>
              <a:off x="4023" y="2262"/>
              <a:ext cx="195" cy="245"/>
              <a:chOff x="4023" y="2262"/>
              <a:chExt cx="195" cy="245"/>
            </a:xfrm>
          </p:grpSpPr>
          <p:sp>
            <p:nvSpPr>
              <p:cNvPr id="4315" name="AutoShape 465"/>
              <p:cNvSpPr>
                <a:spLocks noChangeArrowheads="1"/>
              </p:cNvSpPr>
              <p:nvPr/>
            </p:nvSpPr>
            <p:spPr bwMode="auto">
              <a:xfrm>
                <a:off x="4023" y="2459"/>
                <a:ext cx="56" cy="4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16" name="Freeform 466"/>
              <p:cNvSpPr>
                <a:spLocks/>
              </p:cNvSpPr>
              <p:nvPr/>
            </p:nvSpPr>
            <p:spPr bwMode="auto">
              <a:xfrm>
                <a:off x="4050" y="2325"/>
                <a:ext cx="132" cy="135"/>
              </a:xfrm>
              <a:custGeom>
                <a:avLst/>
                <a:gdLst>
                  <a:gd name="T0" fmla="*/ 0 w 132"/>
                  <a:gd name="T1" fmla="*/ 135 h 135"/>
                  <a:gd name="T2" fmla="*/ 0 w 132"/>
                  <a:gd name="T3" fmla="*/ 105 h 135"/>
                  <a:gd name="T4" fmla="*/ 132 w 132"/>
                  <a:gd name="T5" fmla="*/ 105 h 135"/>
                  <a:gd name="T6" fmla="*/ 132 w 132"/>
                  <a:gd name="T7" fmla="*/ 0 h 135"/>
                  <a:gd name="T8" fmla="*/ 84 w 132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35">
                    <a:moveTo>
                      <a:pt x="0" y="135"/>
                    </a:moveTo>
                    <a:lnTo>
                      <a:pt x="0" y="105"/>
                    </a:lnTo>
                    <a:lnTo>
                      <a:pt x="132" y="105"/>
                    </a:lnTo>
                    <a:lnTo>
                      <a:pt x="132" y="0"/>
                    </a:lnTo>
                    <a:lnTo>
                      <a:pt x="84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7" name="Line 467"/>
              <p:cNvSpPr>
                <a:spLocks noChangeShapeType="1"/>
              </p:cNvSpPr>
              <p:nvPr/>
            </p:nvSpPr>
            <p:spPr bwMode="auto">
              <a:xfrm>
                <a:off x="4182" y="2385"/>
                <a:ext cx="3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8" name="Freeform 468"/>
              <p:cNvSpPr>
                <a:spLocks/>
              </p:cNvSpPr>
              <p:nvPr/>
            </p:nvSpPr>
            <p:spPr bwMode="auto">
              <a:xfrm>
                <a:off x="4182" y="2262"/>
                <a:ext cx="36" cy="63"/>
              </a:xfrm>
              <a:custGeom>
                <a:avLst/>
                <a:gdLst>
                  <a:gd name="T0" fmla="*/ 0 w 36"/>
                  <a:gd name="T1" fmla="*/ 63 h 63"/>
                  <a:gd name="T2" fmla="*/ 0 w 36"/>
                  <a:gd name="T3" fmla="*/ 0 h 63"/>
                  <a:gd name="T4" fmla="*/ 36 w 36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3">
                    <a:moveTo>
                      <a:pt x="0" y="63"/>
                    </a:moveTo>
                    <a:lnTo>
                      <a:pt x="0" y="0"/>
                    </a:lnTo>
                    <a:lnTo>
                      <a:pt x="36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</p:grpSp>
      <p:grpSp>
        <p:nvGrpSpPr>
          <p:cNvPr id="4141" name="Group 469"/>
          <p:cNvGrpSpPr>
            <a:grpSpLocks/>
          </p:cNvGrpSpPr>
          <p:nvPr/>
        </p:nvGrpSpPr>
        <p:grpSpPr bwMode="auto">
          <a:xfrm>
            <a:off x="7194550" y="3656013"/>
            <a:ext cx="331788" cy="365125"/>
            <a:chOff x="4023" y="2262"/>
            <a:chExt cx="195" cy="245"/>
          </a:xfrm>
        </p:grpSpPr>
        <p:sp>
          <p:nvSpPr>
            <p:cNvPr id="4309" name="AutoShape 470"/>
            <p:cNvSpPr>
              <a:spLocks noChangeArrowheads="1"/>
            </p:cNvSpPr>
            <p:nvPr/>
          </p:nvSpPr>
          <p:spPr bwMode="auto">
            <a:xfrm>
              <a:off x="4023" y="2459"/>
              <a:ext cx="56" cy="48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10" name="Freeform 471"/>
            <p:cNvSpPr>
              <a:spLocks/>
            </p:cNvSpPr>
            <p:nvPr/>
          </p:nvSpPr>
          <p:spPr bwMode="auto">
            <a:xfrm>
              <a:off x="4050" y="2325"/>
              <a:ext cx="132" cy="135"/>
            </a:xfrm>
            <a:custGeom>
              <a:avLst/>
              <a:gdLst>
                <a:gd name="T0" fmla="*/ 0 w 132"/>
                <a:gd name="T1" fmla="*/ 135 h 135"/>
                <a:gd name="T2" fmla="*/ 0 w 132"/>
                <a:gd name="T3" fmla="*/ 105 h 135"/>
                <a:gd name="T4" fmla="*/ 132 w 132"/>
                <a:gd name="T5" fmla="*/ 105 h 135"/>
                <a:gd name="T6" fmla="*/ 132 w 132"/>
                <a:gd name="T7" fmla="*/ 0 h 135"/>
                <a:gd name="T8" fmla="*/ 84 w 132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135">
                  <a:moveTo>
                    <a:pt x="0" y="135"/>
                  </a:moveTo>
                  <a:lnTo>
                    <a:pt x="0" y="105"/>
                  </a:lnTo>
                  <a:lnTo>
                    <a:pt x="132" y="105"/>
                  </a:lnTo>
                  <a:lnTo>
                    <a:pt x="132" y="0"/>
                  </a:lnTo>
                  <a:lnTo>
                    <a:pt x="84" y="0"/>
                  </a:lnTo>
                </a:path>
              </a:pathLst>
            </a:cu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11" name="Line 472"/>
            <p:cNvSpPr>
              <a:spLocks noChangeShapeType="1"/>
            </p:cNvSpPr>
            <p:nvPr/>
          </p:nvSpPr>
          <p:spPr bwMode="auto">
            <a:xfrm>
              <a:off x="4182" y="2385"/>
              <a:ext cx="36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12" name="Freeform 473"/>
            <p:cNvSpPr>
              <a:spLocks/>
            </p:cNvSpPr>
            <p:nvPr/>
          </p:nvSpPr>
          <p:spPr bwMode="auto">
            <a:xfrm>
              <a:off x="4182" y="2262"/>
              <a:ext cx="36" cy="63"/>
            </a:xfrm>
            <a:custGeom>
              <a:avLst/>
              <a:gdLst>
                <a:gd name="T0" fmla="*/ 0 w 36"/>
                <a:gd name="T1" fmla="*/ 63 h 63"/>
                <a:gd name="T2" fmla="*/ 0 w 36"/>
                <a:gd name="T3" fmla="*/ 0 h 63"/>
                <a:gd name="T4" fmla="*/ 36 w 36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3">
                  <a:moveTo>
                    <a:pt x="0" y="63"/>
                  </a:moveTo>
                  <a:lnTo>
                    <a:pt x="0" y="0"/>
                  </a:lnTo>
                  <a:lnTo>
                    <a:pt x="36" y="0"/>
                  </a:lnTo>
                </a:path>
              </a:pathLst>
            </a:custGeom>
            <a:noFill/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4142" name="Group 474"/>
          <p:cNvGrpSpPr>
            <a:grpSpLocks/>
          </p:cNvGrpSpPr>
          <p:nvPr/>
        </p:nvGrpSpPr>
        <p:grpSpPr bwMode="auto">
          <a:xfrm>
            <a:off x="7008813" y="4140200"/>
            <a:ext cx="989012" cy="576263"/>
            <a:chOff x="3914" y="2587"/>
            <a:chExt cx="581" cy="387"/>
          </a:xfrm>
        </p:grpSpPr>
        <p:sp>
          <p:nvSpPr>
            <p:cNvPr id="4281" name="Rectangle 475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2" name="Rectangle 476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3" name="Rectangle 477"/>
            <p:cNvSpPr>
              <a:spLocks noChangeArrowheads="1"/>
            </p:cNvSpPr>
            <p:nvPr/>
          </p:nvSpPr>
          <p:spPr bwMode="auto">
            <a:xfrm>
              <a:off x="3979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4" name="Rectangle 478"/>
            <p:cNvSpPr>
              <a:spLocks noChangeArrowheads="1"/>
            </p:cNvSpPr>
            <p:nvPr/>
          </p:nvSpPr>
          <p:spPr bwMode="auto">
            <a:xfrm>
              <a:off x="439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5" name="Rectangle 479"/>
            <p:cNvSpPr>
              <a:spLocks noChangeArrowheads="1"/>
            </p:cNvSpPr>
            <p:nvPr/>
          </p:nvSpPr>
          <p:spPr bwMode="auto">
            <a:xfrm>
              <a:off x="418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6" name="Rectangle 480"/>
            <p:cNvSpPr>
              <a:spLocks noChangeArrowheads="1"/>
            </p:cNvSpPr>
            <p:nvPr/>
          </p:nvSpPr>
          <p:spPr bwMode="auto">
            <a:xfrm>
              <a:off x="4293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7" name="Rectangle 481"/>
            <p:cNvSpPr>
              <a:spLocks noChangeArrowheads="1"/>
            </p:cNvSpPr>
            <p:nvPr/>
          </p:nvSpPr>
          <p:spPr bwMode="auto">
            <a:xfrm>
              <a:off x="4084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8" name="Rectangle 482"/>
            <p:cNvSpPr>
              <a:spLocks noChangeArrowheads="1"/>
            </p:cNvSpPr>
            <p:nvPr/>
          </p:nvSpPr>
          <p:spPr bwMode="auto">
            <a:xfrm>
              <a:off x="3979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89" name="Rectangle 483"/>
            <p:cNvSpPr>
              <a:spLocks noChangeArrowheads="1"/>
            </p:cNvSpPr>
            <p:nvPr/>
          </p:nvSpPr>
          <p:spPr bwMode="auto">
            <a:xfrm>
              <a:off x="439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0" name="Rectangle 484"/>
            <p:cNvSpPr>
              <a:spLocks noChangeArrowheads="1"/>
            </p:cNvSpPr>
            <p:nvPr/>
          </p:nvSpPr>
          <p:spPr bwMode="auto">
            <a:xfrm>
              <a:off x="418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1" name="Rectangle 485"/>
            <p:cNvSpPr>
              <a:spLocks noChangeArrowheads="1"/>
            </p:cNvSpPr>
            <p:nvPr/>
          </p:nvSpPr>
          <p:spPr bwMode="auto">
            <a:xfrm>
              <a:off x="4293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2" name="Rectangle 486"/>
            <p:cNvSpPr>
              <a:spLocks noChangeArrowheads="1"/>
            </p:cNvSpPr>
            <p:nvPr/>
          </p:nvSpPr>
          <p:spPr bwMode="auto">
            <a:xfrm>
              <a:off x="4084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3" name="Rectangle 487"/>
            <p:cNvSpPr>
              <a:spLocks noChangeArrowheads="1"/>
            </p:cNvSpPr>
            <p:nvPr/>
          </p:nvSpPr>
          <p:spPr bwMode="auto">
            <a:xfrm>
              <a:off x="4398" y="2764"/>
              <a:ext cx="32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4" name="Rectangle 488"/>
            <p:cNvSpPr>
              <a:spLocks noChangeArrowheads="1"/>
            </p:cNvSpPr>
            <p:nvPr/>
          </p:nvSpPr>
          <p:spPr bwMode="auto">
            <a:xfrm>
              <a:off x="3979" y="2764"/>
              <a:ext cx="31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5" name="Rectangle 489"/>
            <p:cNvSpPr>
              <a:spLocks noChangeArrowheads="1"/>
            </p:cNvSpPr>
            <p:nvPr/>
          </p:nvSpPr>
          <p:spPr bwMode="auto">
            <a:xfrm>
              <a:off x="4067" y="2700"/>
              <a:ext cx="65" cy="178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6" name="Rectangle 490"/>
            <p:cNvSpPr>
              <a:spLocks noChangeArrowheads="1"/>
            </p:cNvSpPr>
            <p:nvPr/>
          </p:nvSpPr>
          <p:spPr bwMode="auto">
            <a:xfrm>
              <a:off x="4220" y="2676"/>
              <a:ext cx="129" cy="9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7" name="Rectangle 491"/>
            <p:cNvSpPr>
              <a:spLocks noChangeArrowheads="1"/>
            </p:cNvSpPr>
            <p:nvPr/>
          </p:nvSpPr>
          <p:spPr bwMode="auto">
            <a:xfrm>
              <a:off x="4220" y="2821"/>
              <a:ext cx="81" cy="5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98" name="Line 492"/>
            <p:cNvSpPr>
              <a:spLocks noChangeShapeType="1"/>
            </p:cNvSpPr>
            <p:nvPr/>
          </p:nvSpPr>
          <p:spPr bwMode="auto">
            <a:xfrm>
              <a:off x="4010" y="2781"/>
              <a:ext cx="5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99" name="Line 493"/>
            <p:cNvSpPr>
              <a:spLocks noChangeShapeType="1"/>
            </p:cNvSpPr>
            <p:nvPr/>
          </p:nvSpPr>
          <p:spPr bwMode="auto">
            <a:xfrm>
              <a:off x="4309" y="2652"/>
              <a:ext cx="1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0" name="Freeform 494"/>
            <p:cNvSpPr>
              <a:spLocks/>
            </p:cNvSpPr>
            <p:nvPr/>
          </p:nvSpPr>
          <p:spPr bwMode="auto">
            <a:xfrm>
              <a:off x="4301" y="2773"/>
              <a:ext cx="16" cy="80"/>
            </a:xfrm>
            <a:custGeom>
              <a:avLst/>
              <a:gdLst>
                <a:gd name="T0" fmla="*/ 0 w 16"/>
                <a:gd name="T1" fmla="*/ 80 h 80"/>
                <a:gd name="T2" fmla="*/ 16 w 16"/>
                <a:gd name="T3" fmla="*/ 80 h 80"/>
                <a:gd name="T4" fmla="*/ 16 w 16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0">
                  <a:moveTo>
                    <a:pt x="0" y="80"/>
                  </a:moveTo>
                  <a:lnTo>
                    <a:pt x="16" y="80"/>
                  </a:lnTo>
                  <a:lnTo>
                    <a:pt x="1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1" name="Freeform 495"/>
            <p:cNvSpPr>
              <a:spLocks/>
            </p:cNvSpPr>
            <p:nvPr/>
          </p:nvSpPr>
          <p:spPr bwMode="auto">
            <a:xfrm>
              <a:off x="4349" y="2724"/>
              <a:ext cx="65" cy="186"/>
            </a:xfrm>
            <a:custGeom>
              <a:avLst/>
              <a:gdLst>
                <a:gd name="T0" fmla="*/ 0 w 65"/>
                <a:gd name="T1" fmla="*/ 0 h 186"/>
                <a:gd name="T2" fmla="*/ 17 w 65"/>
                <a:gd name="T3" fmla="*/ 0 h 186"/>
                <a:gd name="T4" fmla="*/ 17 w 65"/>
                <a:gd name="T5" fmla="*/ 129 h 186"/>
                <a:gd name="T6" fmla="*/ 65 w 65"/>
                <a:gd name="T7" fmla="*/ 129 h 186"/>
                <a:gd name="T8" fmla="*/ 65 w 65"/>
                <a:gd name="T9" fmla="*/ 186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86">
                  <a:moveTo>
                    <a:pt x="0" y="0"/>
                  </a:moveTo>
                  <a:lnTo>
                    <a:pt x="17" y="0"/>
                  </a:lnTo>
                  <a:lnTo>
                    <a:pt x="17" y="129"/>
                  </a:lnTo>
                  <a:lnTo>
                    <a:pt x="65" y="129"/>
                  </a:lnTo>
                  <a:lnTo>
                    <a:pt x="65" y="1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2" name="Freeform 496"/>
            <p:cNvSpPr>
              <a:spLocks/>
            </p:cNvSpPr>
            <p:nvPr/>
          </p:nvSpPr>
          <p:spPr bwMode="auto">
            <a:xfrm>
              <a:off x="4220" y="2878"/>
              <a:ext cx="38" cy="48"/>
            </a:xfrm>
            <a:custGeom>
              <a:avLst/>
              <a:gdLst>
                <a:gd name="T0" fmla="*/ 36 w 40"/>
                <a:gd name="T1" fmla="*/ 0 h 50"/>
                <a:gd name="T2" fmla="*/ 36 w 40"/>
                <a:gd name="T3" fmla="*/ 46 h 50"/>
                <a:gd name="T4" fmla="*/ 0 w 40"/>
                <a:gd name="T5" fmla="*/ 4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0">
                  <a:moveTo>
                    <a:pt x="40" y="0"/>
                  </a:moveTo>
                  <a:lnTo>
                    <a:pt x="40" y="50"/>
                  </a:lnTo>
                  <a:lnTo>
                    <a:pt x="0" y="5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303" name="Group 497"/>
            <p:cNvGrpSpPr>
              <a:grpSpLocks/>
            </p:cNvGrpSpPr>
            <p:nvPr/>
          </p:nvGrpSpPr>
          <p:grpSpPr bwMode="auto">
            <a:xfrm>
              <a:off x="4024" y="2728"/>
              <a:ext cx="195" cy="245"/>
              <a:chOff x="4023" y="2262"/>
              <a:chExt cx="195" cy="245"/>
            </a:xfrm>
          </p:grpSpPr>
          <p:sp>
            <p:nvSpPr>
              <p:cNvPr id="4305" name="AutoShape 498"/>
              <p:cNvSpPr>
                <a:spLocks noChangeArrowheads="1"/>
              </p:cNvSpPr>
              <p:nvPr/>
            </p:nvSpPr>
            <p:spPr bwMode="auto">
              <a:xfrm>
                <a:off x="4023" y="2459"/>
                <a:ext cx="56" cy="4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06" name="Freeform 499"/>
              <p:cNvSpPr>
                <a:spLocks/>
              </p:cNvSpPr>
              <p:nvPr/>
            </p:nvSpPr>
            <p:spPr bwMode="auto">
              <a:xfrm>
                <a:off x="4050" y="2325"/>
                <a:ext cx="132" cy="135"/>
              </a:xfrm>
              <a:custGeom>
                <a:avLst/>
                <a:gdLst>
                  <a:gd name="T0" fmla="*/ 0 w 132"/>
                  <a:gd name="T1" fmla="*/ 135 h 135"/>
                  <a:gd name="T2" fmla="*/ 0 w 132"/>
                  <a:gd name="T3" fmla="*/ 105 h 135"/>
                  <a:gd name="T4" fmla="*/ 132 w 132"/>
                  <a:gd name="T5" fmla="*/ 105 h 135"/>
                  <a:gd name="T6" fmla="*/ 132 w 132"/>
                  <a:gd name="T7" fmla="*/ 0 h 135"/>
                  <a:gd name="T8" fmla="*/ 84 w 132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35">
                    <a:moveTo>
                      <a:pt x="0" y="135"/>
                    </a:moveTo>
                    <a:lnTo>
                      <a:pt x="0" y="105"/>
                    </a:lnTo>
                    <a:lnTo>
                      <a:pt x="132" y="105"/>
                    </a:lnTo>
                    <a:lnTo>
                      <a:pt x="132" y="0"/>
                    </a:lnTo>
                    <a:lnTo>
                      <a:pt x="84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7" name="Line 500"/>
              <p:cNvSpPr>
                <a:spLocks noChangeShapeType="1"/>
              </p:cNvSpPr>
              <p:nvPr/>
            </p:nvSpPr>
            <p:spPr bwMode="auto">
              <a:xfrm>
                <a:off x="4182" y="2385"/>
                <a:ext cx="36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8" name="Freeform 501"/>
              <p:cNvSpPr>
                <a:spLocks/>
              </p:cNvSpPr>
              <p:nvPr/>
            </p:nvSpPr>
            <p:spPr bwMode="auto">
              <a:xfrm>
                <a:off x="4182" y="2262"/>
                <a:ext cx="36" cy="63"/>
              </a:xfrm>
              <a:custGeom>
                <a:avLst/>
                <a:gdLst>
                  <a:gd name="T0" fmla="*/ 0 w 36"/>
                  <a:gd name="T1" fmla="*/ 63 h 63"/>
                  <a:gd name="T2" fmla="*/ 0 w 36"/>
                  <a:gd name="T3" fmla="*/ 0 h 63"/>
                  <a:gd name="T4" fmla="*/ 36 w 36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3">
                    <a:moveTo>
                      <a:pt x="0" y="63"/>
                    </a:moveTo>
                    <a:lnTo>
                      <a:pt x="0" y="0"/>
                    </a:lnTo>
                    <a:lnTo>
                      <a:pt x="36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304" name="Line 502"/>
            <p:cNvSpPr>
              <a:spLocks noChangeShapeType="1"/>
            </p:cNvSpPr>
            <p:nvPr/>
          </p:nvSpPr>
          <p:spPr bwMode="auto">
            <a:xfrm>
              <a:off x="4132" y="2710"/>
              <a:ext cx="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4143" name="Group 503"/>
          <p:cNvGrpSpPr>
            <a:grpSpLocks/>
          </p:cNvGrpSpPr>
          <p:nvPr/>
        </p:nvGrpSpPr>
        <p:grpSpPr bwMode="auto">
          <a:xfrm>
            <a:off x="7008813" y="4813300"/>
            <a:ext cx="989012" cy="574675"/>
            <a:chOff x="3914" y="2587"/>
            <a:chExt cx="581" cy="387"/>
          </a:xfrm>
        </p:grpSpPr>
        <p:sp>
          <p:nvSpPr>
            <p:cNvPr id="4250" name="Rectangle 504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1" name="Rectangle 505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2" name="Rectangle 506"/>
            <p:cNvSpPr>
              <a:spLocks noChangeArrowheads="1"/>
            </p:cNvSpPr>
            <p:nvPr/>
          </p:nvSpPr>
          <p:spPr bwMode="auto">
            <a:xfrm>
              <a:off x="3979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3" name="Rectangle 507"/>
            <p:cNvSpPr>
              <a:spLocks noChangeArrowheads="1"/>
            </p:cNvSpPr>
            <p:nvPr/>
          </p:nvSpPr>
          <p:spPr bwMode="auto">
            <a:xfrm>
              <a:off x="439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4" name="Rectangle 508"/>
            <p:cNvSpPr>
              <a:spLocks noChangeArrowheads="1"/>
            </p:cNvSpPr>
            <p:nvPr/>
          </p:nvSpPr>
          <p:spPr bwMode="auto">
            <a:xfrm>
              <a:off x="418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5" name="Rectangle 509"/>
            <p:cNvSpPr>
              <a:spLocks noChangeArrowheads="1"/>
            </p:cNvSpPr>
            <p:nvPr/>
          </p:nvSpPr>
          <p:spPr bwMode="auto">
            <a:xfrm>
              <a:off x="4293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6" name="Rectangle 510"/>
            <p:cNvSpPr>
              <a:spLocks noChangeArrowheads="1"/>
            </p:cNvSpPr>
            <p:nvPr/>
          </p:nvSpPr>
          <p:spPr bwMode="auto">
            <a:xfrm>
              <a:off x="4084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7" name="Rectangle 511"/>
            <p:cNvSpPr>
              <a:spLocks noChangeArrowheads="1"/>
            </p:cNvSpPr>
            <p:nvPr/>
          </p:nvSpPr>
          <p:spPr bwMode="auto">
            <a:xfrm>
              <a:off x="3979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8" name="Rectangle 512"/>
            <p:cNvSpPr>
              <a:spLocks noChangeArrowheads="1"/>
            </p:cNvSpPr>
            <p:nvPr/>
          </p:nvSpPr>
          <p:spPr bwMode="auto">
            <a:xfrm>
              <a:off x="439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59" name="Rectangle 513"/>
            <p:cNvSpPr>
              <a:spLocks noChangeArrowheads="1"/>
            </p:cNvSpPr>
            <p:nvPr/>
          </p:nvSpPr>
          <p:spPr bwMode="auto">
            <a:xfrm>
              <a:off x="418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0" name="Rectangle 514"/>
            <p:cNvSpPr>
              <a:spLocks noChangeArrowheads="1"/>
            </p:cNvSpPr>
            <p:nvPr/>
          </p:nvSpPr>
          <p:spPr bwMode="auto">
            <a:xfrm>
              <a:off x="4293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1" name="Rectangle 515"/>
            <p:cNvSpPr>
              <a:spLocks noChangeArrowheads="1"/>
            </p:cNvSpPr>
            <p:nvPr/>
          </p:nvSpPr>
          <p:spPr bwMode="auto">
            <a:xfrm>
              <a:off x="4084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2" name="Rectangle 516"/>
            <p:cNvSpPr>
              <a:spLocks noChangeArrowheads="1"/>
            </p:cNvSpPr>
            <p:nvPr/>
          </p:nvSpPr>
          <p:spPr bwMode="auto">
            <a:xfrm>
              <a:off x="4398" y="2764"/>
              <a:ext cx="32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3" name="Rectangle 517"/>
            <p:cNvSpPr>
              <a:spLocks noChangeArrowheads="1"/>
            </p:cNvSpPr>
            <p:nvPr/>
          </p:nvSpPr>
          <p:spPr bwMode="auto">
            <a:xfrm>
              <a:off x="3979" y="2764"/>
              <a:ext cx="31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4" name="Rectangle 518"/>
            <p:cNvSpPr>
              <a:spLocks noChangeArrowheads="1"/>
            </p:cNvSpPr>
            <p:nvPr/>
          </p:nvSpPr>
          <p:spPr bwMode="auto">
            <a:xfrm>
              <a:off x="4067" y="2700"/>
              <a:ext cx="65" cy="178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5" name="Rectangle 519"/>
            <p:cNvSpPr>
              <a:spLocks noChangeArrowheads="1"/>
            </p:cNvSpPr>
            <p:nvPr/>
          </p:nvSpPr>
          <p:spPr bwMode="auto">
            <a:xfrm>
              <a:off x="4220" y="2676"/>
              <a:ext cx="129" cy="9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6" name="Rectangle 520"/>
            <p:cNvSpPr>
              <a:spLocks noChangeArrowheads="1"/>
            </p:cNvSpPr>
            <p:nvPr/>
          </p:nvSpPr>
          <p:spPr bwMode="auto">
            <a:xfrm>
              <a:off x="4220" y="2821"/>
              <a:ext cx="81" cy="5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67" name="Line 521"/>
            <p:cNvSpPr>
              <a:spLocks noChangeShapeType="1"/>
            </p:cNvSpPr>
            <p:nvPr/>
          </p:nvSpPr>
          <p:spPr bwMode="auto">
            <a:xfrm>
              <a:off x="4010" y="2781"/>
              <a:ext cx="5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68" name="Line 522"/>
            <p:cNvSpPr>
              <a:spLocks noChangeShapeType="1"/>
            </p:cNvSpPr>
            <p:nvPr/>
          </p:nvSpPr>
          <p:spPr bwMode="auto">
            <a:xfrm>
              <a:off x="4309" y="2652"/>
              <a:ext cx="1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69" name="Freeform 523"/>
            <p:cNvSpPr>
              <a:spLocks/>
            </p:cNvSpPr>
            <p:nvPr/>
          </p:nvSpPr>
          <p:spPr bwMode="auto">
            <a:xfrm>
              <a:off x="4301" y="2773"/>
              <a:ext cx="16" cy="80"/>
            </a:xfrm>
            <a:custGeom>
              <a:avLst/>
              <a:gdLst>
                <a:gd name="T0" fmla="*/ 0 w 16"/>
                <a:gd name="T1" fmla="*/ 80 h 80"/>
                <a:gd name="T2" fmla="*/ 16 w 16"/>
                <a:gd name="T3" fmla="*/ 80 h 80"/>
                <a:gd name="T4" fmla="*/ 16 w 16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0">
                  <a:moveTo>
                    <a:pt x="0" y="80"/>
                  </a:moveTo>
                  <a:lnTo>
                    <a:pt x="16" y="80"/>
                  </a:lnTo>
                  <a:lnTo>
                    <a:pt x="1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70" name="Freeform 524"/>
            <p:cNvSpPr>
              <a:spLocks/>
            </p:cNvSpPr>
            <p:nvPr/>
          </p:nvSpPr>
          <p:spPr bwMode="auto">
            <a:xfrm>
              <a:off x="4349" y="2724"/>
              <a:ext cx="65" cy="186"/>
            </a:xfrm>
            <a:custGeom>
              <a:avLst/>
              <a:gdLst>
                <a:gd name="T0" fmla="*/ 0 w 65"/>
                <a:gd name="T1" fmla="*/ 0 h 186"/>
                <a:gd name="T2" fmla="*/ 17 w 65"/>
                <a:gd name="T3" fmla="*/ 0 h 186"/>
                <a:gd name="T4" fmla="*/ 17 w 65"/>
                <a:gd name="T5" fmla="*/ 129 h 186"/>
                <a:gd name="T6" fmla="*/ 65 w 65"/>
                <a:gd name="T7" fmla="*/ 129 h 186"/>
                <a:gd name="T8" fmla="*/ 65 w 65"/>
                <a:gd name="T9" fmla="*/ 186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86">
                  <a:moveTo>
                    <a:pt x="0" y="0"/>
                  </a:moveTo>
                  <a:lnTo>
                    <a:pt x="17" y="0"/>
                  </a:lnTo>
                  <a:lnTo>
                    <a:pt x="17" y="129"/>
                  </a:lnTo>
                  <a:lnTo>
                    <a:pt x="65" y="129"/>
                  </a:lnTo>
                  <a:lnTo>
                    <a:pt x="65" y="1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71" name="Freeform 525"/>
            <p:cNvSpPr>
              <a:spLocks/>
            </p:cNvSpPr>
            <p:nvPr/>
          </p:nvSpPr>
          <p:spPr bwMode="auto">
            <a:xfrm>
              <a:off x="4220" y="2878"/>
              <a:ext cx="38" cy="48"/>
            </a:xfrm>
            <a:custGeom>
              <a:avLst/>
              <a:gdLst>
                <a:gd name="T0" fmla="*/ 36 w 40"/>
                <a:gd name="T1" fmla="*/ 0 h 50"/>
                <a:gd name="T2" fmla="*/ 36 w 40"/>
                <a:gd name="T3" fmla="*/ 46 h 50"/>
                <a:gd name="T4" fmla="*/ 0 w 40"/>
                <a:gd name="T5" fmla="*/ 4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0">
                  <a:moveTo>
                    <a:pt x="40" y="0"/>
                  </a:moveTo>
                  <a:lnTo>
                    <a:pt x="40" y="50"/>
                  </a:lnTo>
                  <a:lnTo>
                    <a:pt x="0" y="5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272" name="Group 526"/>
            <p:cNvGrpSpPr>
              <a:grpSpLocks/>
            </p:cNvGrpSpPr>
            <p:nvPr/>
          </p:nvGrpSpPr>
          <p:grpSpPr bwMode="auto">
            <a:xfrm>
              <a:off x="4024" y="2728"/>
              <a:ext cx="195" cy="245"/>
              <a:chOff x="4023" y="2262"/>
              <a:chExt cx="195" cy="245"/>
            </a:xfrm>
          </p:grpSpPr>
          <p:sp>
            <p:nvSpPr>
              <p:cNvPr id="4277" name="AutoShape 527"/>
              <p:cNvSpPr>
                <a:spLocks noChangeArrowheads="1"/>
              </p:cNvSpPr>
              <p:nvPr/>
            </p:nvSpPr>
            <p:spPr bwMode="auto">
              <a:xfrm>
                <a:off x="4023" y="2459"/>
                <a:ext cx="56" cy="4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78" name="Freeform 528"/>
              <p:cNvSpPr>
                <a:spLocks/>
              </p:cNvSpPr>
              <p:nvPr/>
            </p:nvSpPr>
            <p:spPr bwMode="auto">
              <a:xfrm>
                <a:off x="4050" y="2325"/>
                <a:ext cx="132" cy="135"/>
              </a:xfrm>
              <a:custGeom>
                <a:avLst/>
                <a:gdLst>
                  <a:gd name="T0" fmla="*/ 0 w 132"/>
                  <a:gd name="T1" fmla="*/ 135 h 135"/>
                  <a:gd name="T2" fmla="*/ 0 w 132"/>
                  <a:gd name="T3" fmla="*/ 105 h 135"/>
                  <a:gd name="T4" fmla="*/ 132 w 132"/>
                  <a:gd name="T5" fmla="*/ 105 h 135"/>
                  <a:gd name="T6" fmla="*/ 132 w 132"/>
                  <a:gd name="T7" fmla="*/ 0 h 135"/>
                  <a:gd name="T8" fmla="*/ 84 w 132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35">
                    <a:moveTo>
                      <a:pt x="0" y="135"/>
                    </a:moveTo>
                    <a:lnTo>
                      <a:pt x="0" y="105"/>
                    </a:lnTo>
                    <a:lnTo>
                      <a:pt x="132" y="105"/>
                    </a:lnTo>
                    <a:lnTo>
                      <a:pt x="132" y="0"/>
                    </a:lnTo>
                    <a:lnTo>
                      <a:pt x="84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279" name="Line 529"/>
              <p:cNvSpPr>
                <a:spLocks noChangeShapeType="1"/>
              </p:cNvSpPr>
              <p:nvPr/>
            </p:nvSpPr>
            <p:spPr bwMode="auto">
              <a:xfrm>
                <a:off x="4182" y="2385"/>
                <a:ext cx="36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280" name="Freeform 530"/>
              <p:cNvSpPr>
                <a:spLocks/>
              </p:cNvSpPr>
              <p:nvPr/>
            </p:nvSpPr>
            <p:spPr bwMode="auto">
              <a:xfrm>
                <a:off x="4182" y="2262"/>
                <a:ext cx="36" cy="63"/>
              </a:xfrm>
              <a:custGeom>
                <a:avLst/>
                <a:gdLst>
                  <a:gd name="T0" fmla="*/ 0 w 36"/>
                  <a:gd name="T1" fmla="*/ 63 h 63"/>
                  <a:gd name="T2" fmla="*/ 0 w 36"/>
                  <a:gd name="T3" fmla="*/ 0 h 63"/>
                  <a:gd name="T4" fmla="*/ 36 w 36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3">
                    <a:moveTo>
                      <a:pt x="0" y="63"/>
                    </a:moveTo>
                    <a:lnTo>
                      <a:pt x="0" y="0"/>
                    </a:lnTo>
                    <a:lnTo>
                      <a:pt x="36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273" name="Line 531"/>
            <p:cNvSpPr>
              <a:spLocks noChangeShapeType="1"/>
            </p:cNvSpPr>
            <p:nvPr/>
          </p:nvSpPr>
          <p:spPr bwMode="auto">
            <a:xfrm>
              <a:off x="4132" y="2710"/>
              <a:ext cx="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74" name="AutoShape 532"/>
            <p:cNvSpPr>
              <a:spLocks noChangeArrowheads="1"/>
            </p:cNvSpPr>
            <p:nvPr/>
          </p:nvSpPr>
          <p:spPr bwMode="auto">
            <a:xfrm>
              <a:off x="4300" y="2788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75" name="AutoShape 533"/>
            <p:cNvSpPr>
              <a:spLocks noChangeArrowheads="1"/>
            </p:cNvSpPr>
            <p:nvPr/>
          </p:nvSpPr>
          <p:spPr bwMode="auto">
            <a:xfrm flipV="1">
              <a:off x="4348" y="2812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76" name="AutoShape 534"/>
            <p:cNvSpPr>
              <a:spLocks noChangeArrowheads="1"/>
            </p:cNvSpPr>
            <p:nvPr/>
          </p:nvSpPr>
          <p:spPr bwMode="auto">
            <a:xfrm rot="-5400000">
              <a:off x="4144" y="2696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4144" name="Group 535"/>
          <p:cNvGrpSpPr>
            <a:grpSpLocks/>
          </p:cNvGrpSpPr>
          <p:nvPr/>
        </p:nvGrpSpPr>
        <p:grpSpPr bwMode="auto">
          <a:xfrm>
            <a:off x="831850" y="3408363"/>
            <a:ext cx="989013" cy="577850"/>
            <a:chOff x="3914" y="2587"/>
            <a:chExt cx="581" cy="387"/>
          </a:xfrm>
        </p:grpSpPr>
        <p:sp>
          <p:nvSpPr>
            <p:cNvPr id="4219" name="Rectangle 536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FFFFF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0" name="Rectangle 537"/>
            <p:cNvSpPr>
              <a:spLocks noChangeArrowheads="1"/>
            </p:cNvSpPr>
            <p:nvPr/>
          </p:nvSpPr>
          <p:spPr bwMode="auto">
            <a:xfrm>
              <a:off x="3914" y="2587"/>
              <a:ext cx="581" cy="387"/>
            </a:xfrm>
            <a:prstGeom prst="rect">
              <a:avLst/>
            </a:prstGeom>
            <a:solidFill>
              <a:srgbClr val="F8F8F8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1" name="Rectangle 538"/>
            <p:cNvSpPr>
              <a:spLocks noChangeArrowheads="1"/>
            </p:cNvSpPr>
            <p:nvPr/>
          </p:nvSpPr>
          <p:spPr bwMode="auto">
            <a:xfrm>
              <a:off x="3979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2" name="Rectangle 539"/>
            <p:cNvSpPr>
              <a:spLocks noChangeArrowheads="1"/>
            </p:cNvSpPr>
            <p:nvPr/>
          </p:nvSpPr>
          <p:spPr bwMode="auto">
            <a:xfrm>
              <a:off x="439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3" name="Rectangle 540"/>
            <p:cNvSpPr>
              <a:spLocks noChangeArrowheads="1"/>
            </p:cNvSpPr>
            <p:nvPr/>
          </p:nvSpPr>
          <p:spPr bwMode="auto">
            <a:xfrm>
              <a:off x="4188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4" name="Rectangle 541"/>
            <p:cNvSpPr>
              <a:spLocks noChangeArrowheads="1"/>
            </p:cNvSpPr>
            <p:nvPr/>
          </p:nvSpPr>
          <p:spPr bwMode="auto">
            <a:xfrm>
              <a:off x="4293" y="262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5" name="Rectangle 542"/>
            <p:cNvSpPr>
              <a:spLocks noChangeArrowheads="1"/>
            </p:cNvSpPr>
            <p:nvPr/>
          </p:nvSpPr>
          <p:spPr bwMode="auto">
            <a:xfrm>
              <a:off x="4084" y="262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6" name="Rectangle 543"/>
            <p:cNvSpPr>
              <a:spLocks noChangeArrowheads="1"/>
            </p:cNvSpPr>
            <p:nvPr/>
          </p:nvSpPr>
          <p:spPr bwMode="auto">
            <a:xfrm>
              <a:off x="3979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7" name="Rectangle 544"/>
            <p:cNvSpPr>
              <a:spLocks noChangeArrowheads="1"/>
            </p:cNvSpPr>
            <p:nvPr/>
          </p:nvSpPr>
          <p:spPr bwMode="auto">
            <a:xfrm>
              <a:off x="439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8" name="Rectangle 545"/>
            <p:cNvSpPr>
              <a:spLocks noChangeArrowheads="1"/>
            </p:cNvSpPr>
            <p:nvPr/>
          </p:nvSpPr>
          <p:spPr bwMode="auto">
            <a:xfrm>
              <a:off x="4188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29" name="Rectangle 546"/>
            <p:cNvSpPr>
              <a:spLocks noChangeArrowheads="1"/>
            </p:cNvSpPr>
            <p:nvPr/>
          </p:nvSpPr>
          <p:spPr bwMode="auto">
            <a:xfrm>
              <a:off x="4293" y="2910"/>
              <a:ext cx="32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0" name="Rectangle 547"/>
            <p:cNvSpPr>
              <a:spLocks noChangeArrowheads="1"/>
            </p:cNvSpPr>
            <p:nvPr/>
          </p:nvSpPr>
          <p:spPr bwMode="auto">
            <a:xfrm>
              <a:off x="4084" y="2910"/>
              <a:ext cx="31" cy="32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1" name="Rectangle 548"/>
            <p:cNvSpPr>
              <a:spLocks noChangeArrowheads="1"/>
            </p:cNvSpPr>
            <p:nvPr/>
          </p:nvSpPr>
          <p:spPr bwMode="auto">
            <a:xfrm>
              <a:off x="4398" y="2764"/>
              <a:ext cx="32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2" name="Rectangle 549"/>
            <p:cNvSpPr>
              <a:spLocks noChangeArrowheads="1"/>
            </p:cNvSpPr>
            <p:nvPr/>
          </p:nvSpPr>
          <p:spPr bwMode="auto">
            <a:xfrm>
              <a:off x="3979" y="2764"/>
              <a:ext cx="31" cy="33"/>
            </a:xfrm>
            <a:prstGeom prst="rect">
              <a:avLst/>
            </a:prstGeom>
            <a:solidFill>
              <a:srgbClr val="000000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3" name="Rectangle 550"/>
            <p:cNvSpPr>
              <a:spLocks noChangeArrowheads="1"/>
            </p:cNvSpPr>
            <p:nvPr/>
          </p:nvSpPr>
          <p:spPr bwMode="auto">
            <a:xfrm>
              <a:off x="4067" y="2700"/>
              <a:ext cx="65" cy="178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4" name="Rectangle 551"/>
            <p:cNvSpPr>
              <a:spLocks noChangeArrowheads="1"/>
            </p:cNvSpPr>
            <p:nvPr/>
          </p:nvSpPr>
          <p:spPr bwMode="auto">
            <a:xfrm>
              <a:off x="4220" y="2676"/>
              <a:ext cx="129" cy="9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5" name="Rectangle 552"/>
            <p:cNvSpPr>
              <a:spLocks noChangeArrowheads="1"/>
            </p:cNvSpPr>
            <p:nvPr/>
          </p:nvSpPr>
          <p:spPr bwMode="auto">
            <a:xfrm>
              <a:off x="4220" y="2821"/>
              <a:ext cx="81" cy="57"/>
            </a:xfrm>
            <a:prstGeom prst="rect">
              <a:avLst/>
            </a:prstGeom>
            <a:solidFill>
              <a:srgbClr val="B3B3B3"/>
            </a:solidFill>
            <a:ln w="7938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36" name="Line 553"/>
            <p:cNvSpPr>
              <a:spLocks noChangeShapeType="1"/>
            </p:cNvSpPr>
            <p:nvPr/>
          </p:nvSpPr>
          <p:spPr bwMode="auto">
            <a:xfrm>
              <a:off x="4010" y="2781"/>
              <a:ext cx="57" cy="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37" name="Line 554"/>
            <p:cNvSpPr>
              <a:spLocks noChangeShapeType="1"/>
            </p:cNvSpPr>
            <p:nvPr/>
          </p:nvSpPr>
          <p:spPr bwMode="auto">
            <a:xfrm>
              <a:off x="4309" y="2652"/>
              <a:ext cx="1" cy="2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38" name="Freeform 555"/>
            <p:cNvSpPr>
              <a:spLocks/>
            </p:cNvSpPr>
            <p:nvPr/>
          </p:nvSpPr>
          <p:spPr bwMode="auto">
            <a:xfrm>
              <a:off x="4301" y="2773"/>
              <a:ext cx="16" cy="80"/>
            </a:xfrm>
            <a:custGeom>
              <a:avLst/>
              <a:gdLst>
                <a:gd name="T0" fmla="*/ 0 w 16"/>
                <a:gd name="T1" fmla="*/ 80 h 80"/>
                <a:gd name="T2" fmla="*/ 16 w 16"/>
                <a:gd name="T3" fmla="*/ 80 h 80"/>
                <a:gd name="T4" fmla="*/ 16 w 16"/>
                <a:gd name="T5" fmla="*/ 0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0">
                  <a:moveTo>
                    <a:pt x="0" y="80"/>
                  </a:moveTo>
                  <a:lnTo>
                    <a:pt x="16" y="80"/>
                  </a:lnTo>
                  <a:lnTo>
                    <a:pt x="16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39" name="Freeform 556"/>
            <p:cNvSpPr>
              <a:spLocks/>
            </p:cNvSpPr>
            <p:nvPr/>
          </p:nvSpPr>
          <p:spPr bwMode="auto">
            <a:xfrm>
              <a:off x="4349" y="2724"/>
              <a:ext cx="65" cy="186"/>
            </a:xfrm>
            <a:custGeom>
              <a:avLst/>
              <a:gdLst>
                <a:gd name="T0" fmla="*/ 0 w 65"/>
                <a:gd name="T1" fmla="*/ 0 h 186"/>
                <a:gd name="T2" fmla="*/ 17 w 65"/>
                <a:gd name="T3" fmla="*/ 0 h 186"/>
                <a:gd name="T4" fmla="*/ 17 w 65"/>
                <a:gd name="T5" fmla="*/ 129 h 186"/>
                <a:gd name="T6" fmla="*/ 65 w 65"/>
                <a:gd name="T7" fmla="*/ 129 h 186"/>
                <a:gd name="T8" fmla="*/ 65 w 65"/>
                <a:gd name="T9" fmla="*/ 186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86">
                  <a:moveTo>
                    <a:pt x="0" y="0"/>
                  </a:moveTo>
                  <a:lnTo>
                    <a:pt x="17" y="0"/>
                  </a:lnTo>
                  <a:lnTo>
                    <a:pt x="17" y="129"/>
                  </a:lnTo>
                  <a:lnTo>
                    <a:pt x="65" y="129"/>
                  </a:lnTo>
                  <a:lnTo>
                    <a:pt x="65" y="186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40" name="Freeform 557"/>
            <p:cNvSpPr>
              <a:spLocks/>
            </p:cNvSpPr>
            <p:nvPr/>
          </p:nvSpPr>
          <p:spPr bwMode="auto">
            <a:xfrm>
              <a:off x="4220" y="2878"/>
              <a:ext cx="38" cy="48"/>
            </a:xfrm>
            <a:custGeom>
              <a:avLst/>
              <a:gdLst>
                <a:gd name="T0" fmla="*/ 36 w 40"/>
                <a:gd name="T1" fmla="*/ 0 h 50"/>
                <a:gd name="T2" fmla="*/ 36 w 40"/>
                <a:gd name="T3" fmla="*/ 46 h 50"/>
                <a:gd name="T4" fmla="*/ 0 w 40"/>
                <a:gd name="T5" fmla="*/ 46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0">
                  <a:moveTo>
                    <a:pt x="40" y="0"/>
                  </a:moveTo>
                  <a:lnTo>
                    <a:pt x="40" y="50"/>
                  </a:lnTo>
                  <a:lnTo>
                    <a:pt x="0" y="5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241" name="Group 558"/>
            <p:cNvGrpSpPr>
              <a:grpSpLocks/>
            </p:cNvGrpSpPr>
            <p:nvPr/>
          </p:nvGrpSpPr>
          <p:grpSpPr bwMode="auto">
            <a:xfrm>
              <a:off x="4024" y="2728"/>
              <a:ext cx="195" cy="245"/>
              <a:chOff x="4023" y="2262"/>
              <a:chExt cx="195" cy="245"/>
            </a:xfrm>
          </p:grpSpPr>
          <p:sp>
            <p:nvSpPr>
              <p:cNvPr id="4246" name="AutoShape 559"/>
              <p:cNvSpPr>
                <a:spLocks noChangeArrowheads="1"/>
              </p:cNvSpPr>
              <p:nvPr/>
            </p:nvSpPr>
            <p:spPr bwMode="auto">
              <a:xfrm>
                <a:off x="4023" y="2459"/>
                <a:ext cx="56" cy="48"/>
              </a:xfrm>
              <a:prstGeom prst="triangle">
                <a:avLst>
                  <a:gd name="adj" fmla="val 500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47" name="Freeform 560"/>
              <p:cNvSpPr>
                <a:spLocks/>
              </p:cNvSpPr>
              <p:nvPr/>
            </p:nvSpPr>
            <p:spPr bwMode="auto">
              <a:xfrm>
                <a:off x="4050" y="2325"/>
                <a:ext cx="132" cy="135"/>
              </a:xfrm>
              <a:custGeom>
                <a:avLst/>
                <a:gdLst>
                  <a:gd name="T0" fmla="*/ 0 w 132"/>
                  <a:gd name="T1" fmla="*/ 135 h 135"/>
                  <a:gd name="T2" fmla="*/ 0 w 132"/>
                  <a:gd name="T3" fmla="*/ 105 h 135"/>
                  <a:gd name="T4" fmla="*/ 132 w 132"/>
                  <a:gd name="T5" fmla="*/ 105 h 135"/>
                  <a:gd name="T6" fmla="*/ 132 w 132"/>
                  <a:gd name="T7" fmla="*/ 0 h 135"/>
                  <a:gd name="T8" fmla="*/ 84 w 132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35">
                    <a:moveTo>
                      <a:pt x="0" y="135"/>
                    </a:moveTo>
                    <a:lnTo>
                      <a:pt x="0" y="105"/>
                    </a:lnTo>
                    <a:lnTo>
                      <a:pt x="132" y="105"/>
                    </a:lnTo>
                    <a:lnTo>
                      <a:pt x="132" y="0"/>
                    </a:lnTo>
                    <a:lnTo>
                      <a:pt x="84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248" name="Line 561"/>
              <p:cNvSpPr>
                <a:spLocks noChangeShapeType="1"/>
              </p:cNvSpPr>
              <p:nvPr/>
            </p:nvSpPr>
            <p:spPr bwMode="auto">
              <a:xfrm>
                <a:off x="4182" y="2385"/>
                <a:ext cx="36" cy="0"/>
              </a:xfrm>
              <a:prstGeom prst="line">
                <a:avLst/>
              </a:pr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249" name="Freeform 562"/>
              <p:cNvSpPr>
                <a:spLocks/>
              </p:cNvSpPr>
              <p:nvPr/>
            </p:nvSpPr>
            <p:spPr bwMode="auto">
              <a:xfrm>
                <a:off x="4182" y="2262"/>
                <a:ext cx="36" cy="63"/>
              </a:xfrm>
              <a:custGeom>
                <a:avLst/>
                <a:gdLst>
                  <a:gd name="T0" fmla="*/ 0 w 36"/>
                  <a:gd name="T1" fmla="*/ 63 h 63"/>
                  <a:gd name="T2" fmla="*/ 0 w 36"/>
                  <a:gd name="T3" fmla="*/ 0 h 63"/>
                  <a:gd name="T4" fmla="*/ 36 w 36"/>
                  <a:gd name="T5" fmla="*/ 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63">
                    <a:moveTo>
                      <a:pt x="0" y="63"/>
                    </a:moveTo>
                    <a:lnTo>
                      <a:pt x="0" y="0"/>
                    </a:lnTo>
                    <a:lnTo>
                      <a:pt x="36" y="0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242" name="Line 563"/>
            <p:cNvSpPr>
              <a:spLocks noChangeShapeType="1"/>
            </p:cNvSpPr>
            <p:nvPr/>
          </p:nvSpPr>
          <p:spPr bwMode="auto">
            <a:xfrm>
              <a:off x="4132" y="2710"/>
              <a:ext cx="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43" name="AutoShape 564"/>
            <p:cNvSpPr>
              <a:spLocks noChangeArrowheads="1"/>
            </p:cNvSpPr>
            <p:nvPr/>
          </p:nvSpPr>
          <p:spPr bwMode="auto">
            <a:xfrm>
              <a:off x="4300" y="2788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44" name="AutoShape 565"/>
            <p:cNvSpPr>
              <a:spLocks noChangeArrowheads="1"/>
            </p:cNvSpPr>
            <p:nvPr/>
          </p:nvSpPr>
          <p:spPr bwMode="auto">
            <a:xfrm flipV="1">
              <a:off x="4348" y="2812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45" name="AutoShape 566"/>
            <p:cNvSpPr>
              <a:spLocks noChangeArrowheads="1"/>
            </p:cNvSpPr>
            <p:nvPr/>
          </p:nvSpPr>
          <p:spPr bwMode="auto">
            <a:xfrm rot="-5400000">
              <a:off x="4144" y="2696"/>
              <a:ext cx="33" cy="28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145" name="Rectangle 567"/>
          <p:cNvSpPr>
            <a:spLocks noChangeArrowheads="1"/>
          </p:cNvSpPr>
          <p:nvPr/>
        </p:nvSpPr>
        <p:spPr bwMode="auto">
          <a:xfrm>
            <a:off x="2068513" y="5740400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46" name="Rectangle 568"/>
          <p:cNvSpPr>
            <a:spLocks noChangeArrowheads="1"/>
          </p:cNvSpPr>
          <p:nvPr/>
        </p:nvSpPr>
        <p:spPr bwMode="auto">
          <a:xfrm>
            <a:off x="2074863" y="5160963"/>
            <a:ext cx="1917700" cy="447675"/>
          </a:xfrm>
          <a:prstGeom prst="rect">
            <a:avLst/>
          </a:prstGeom>
          <a:solidFill>
            <a:srgbClr val="CCCCFF"/>
          </a:solidFill>
          <a:ln w="8001">
            <a:solidFill>
              <a:srgbClr val="CCCCF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47" name="Rectangle 569"/>
          <p:cNvSpPr>
            <a:spLocks noChangeArrowheads="1"/>
          </p:cNvSpPr>
          <p:nvPr/>
        </p:nvSpPr>
        <p:spPr bwMode="auto">
          <a:xfrm>
            <a:off x="830263" y="4151313"/>
            <a:ext cx="987425" cy="574675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48" name="Rectangle 570"/>
          <p:cNvSpPr>
            <a:spLocks noChangeArrowheads="1"/>
          </p:cNvSpPr>
          <p:nvPr/>
        </p:nvSpPr>
        <p:spPr bwMode="auto">
          <a:xfrm>
            <a:off x="1155700" y="4243388"/>
            <a:ext cx="247650" cy="40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DRC</a:t>
            </a:r>
            <a:b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</a:b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LVS</a:t>
            </a:r>
          </a:p>
          <a:p>
            <a:pPr algn="ctr" eaLnBrk="1" hangingPunct="1">
              <a:spcBef>
                <a:spcPct val="0"/>
              </a:spcBef>
            </a:pPr>
            <a:r>
              <a:rPr lang="en-US" altLang="zh-CN" sz="900">
                <a:solidFill>
                  <a:srgbClr val="000000"/>
                </a:solidFill>
                <a:ea typeface="宋体" panose="02010600030101010101" pitchFamily="2" charset="-122"/>
              </a:rPr>
              <a:t>ERC</a:t>
            </a:r>
            <a:endParaRPr lang="en-US" altLang="zh-CN" sz="900">
              <a:ea typeface="宋体" panose="02010600030101010101" pitchFamily="2" charset="-122"/>
            </a:endParaRPr>
          </a:p>
        </p:txBody>
      </p:sp>
      <p:sp>
        <p:nvSpPr>
          <p:cNvPr id="4149" name="Line 571"/>
          <p:cNvSpPr>
            <a:spLocks noChangeShapeType="1"/>
          </p:cNvSpPr>
          <p:nvPr/>
        </p:nvSpPr>
        <p:spPr bwMode="auto">
          <a:xfrm>
            <a:off x="1323975" y="4727575"/>
            <a:ext cx="0" cy="14763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50" name="Line 572"/>
          <p:cNvSpPr>
            <a:spLocks noChangeShapeType="1"/>
          </p:cNvSpPr>
          <p:nvPr/>
        </p:nvSpPr>
        <p:spPr bwMode="auto">
          <a:xfrm>
            <a:off x="1331913" y="3251200"/>
            <a:ext cx="0" cy="155575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51" name="Line 573"/>
          <p:cNvSpPr>
            <a:spLocks noChangeShapeType="1"/>
          </p:cNvSpPr>
          <p:nvPr/>
        </p:nvSpPr>
        <p:spPr bwMode="auto">
          <a:xfrm>
            <a:off x="1328738" y="2444750"/>
            <a:ext cx="0" cy="212725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52" name="Rectangle 575"/>
          <p:cNvSpPr>
            <a:spLocks noChangeArrowheads="1"/>
          </p:cNvSpPr>
          <p:nvPr/>
        </p:nvSpPr>
        <p:spPr bwMode="auto">
          <a:xfrm>
            <a:off x="2336800" y="2973388"/>
            <a:ext cx="1341438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Circuit Design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53" name="Rectangle 576"/>
          <p:cNvSpPr>
            <a:spLocks noChangeArrowheads="1"/>
          </p:cNvSpPr>
          <p:nvPr/>
        </p:nvSpPr>
        <p:spPr bwMode="auto">
          <a:xfrm>
            <a:off x="2125663" y="2300288"/>
            <a:ext cx="1725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99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Functional Design</a:t>
            </a:r>
            <a:b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</a:b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and Logic Design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54" name="Rectangle 577"/>
          <p:cNvSpPr>
            <a:spLocks noChangeArrowheads="1"/>
          </p:cNvSpPr>
          <p:nvPr/>
        </p:nvSpPr>
        <p:spPr bwMode="auto">
          <a:xfrm>
            <a:off x="2200275" y="3548063"/>
            <a:ext cx="16541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B2B2B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Physical Design</a:t>
            </a:r>
          </a:p>
        </p:txBody>
      </p:sp>
      <p:sp>
        <p:nvSpPr>
          <p:cNvPr id="4155" name="Rectangle 578"/>
          <p:cNvSpPr>
            <a:spLocks noChangeArrowheads="1"/>
          </p:cNvSpPr>
          <p:nvPr/>
        </p:nvSpPr>
        <p:spPr bwMode="auto">
          <a:xfrm>
            <a:off x="2065338" y="4029075"/>
            <a:ext cx="19288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ea typeface="宋体" panose="02010600030101010101" pitchFamily="2" charset="-122"/>
              </a:rPr>
              <a:t>Physical Verification</a:t>
            </a:r>
            <a:br>
              <a:rPr lang="en-US" altLang="zh-CN" sz="1100" b="1">
                <a:ea typeface="宋体" panose="02010600030101010101" pitchFamily="2" charset="-122"/>
              </a:rPr>
            </a:br>
            <a:r>
              <a:rPr lang="en-US" altLang="zh-CN" sz="1100" b="1">
                <a:ea typeface="宋体" panose="02010600030101010101" pitchFamily="2" charset="-122"/>
              </a:rPr>
              <a:t>and Signoff</a:t>
            </a:r>
          </a:p>
        </p:txBody>
      </p:sp>
      <p:sp>
        <p:nvSpPr>
          <p:cNvPr id="4156" name="Rectangle 579"/>
          <p:cNvSpPr>
            <a:spLocks noChangeArrowheads="1"/>
          </p:cNvSpPr>
          <p:nvPr/>
        </p:nvSpPr>
        <p:spPr bwMode="auto">
          <a:xfrm>
            <a:off x="2473325" y="4703763"/>
            <a:ext cx="10652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Fabrication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57" name="Rectangle 580"/>
          <p:cNvSpPr>
            <a:spLocks noChangeArrowheads="1"/>
          </p:cNvSpPr>
          <p:nvPr/>
        </p:nvSpPr>
        <p:spPr bwMode="auto">
          <a:xfrm>
            <a:off x="2124075" y="1173163"/>
            <a:ext cx="18272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System Specification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58" name="Rectangle 581"/>
          <p:cNvSpPr>
            <a:spLocks noChangeArrowheads="1"/>
          </p:cNvSpPr>
          <p:nvPr/>
        </p:nvSpPr>
        <p:spPr bwMode="auto">
          <a:xfrm>
            <a:off x="2097088" y="1773238"/>
            <a:ext cx="18272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Architectural Design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59" name="Rectangle 582"/>
          <p:cNvSpPr>
            <a:spLocks noChangeArrowheads="1"/>
          </p:cNvSpPr>
          <p:nvPr/>
        </p:nvSpPr>
        <p:spPr bwMode="auto">
          <a:xfrm>
            <a:off x="2771775" y="5853113"/>
            <a:ext cx="4429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ea typeface="宋体" panose="02010600030101010101" pitchFamily="2" charset="-122"/>
              </a:rPr>
              <a:t>Chip</a:t>
            </a:r>
          </a:p>
        </p:txBody>
      </p:sp>
      <p:sp>
        <p:nvSpPr>
          <p:cNvPr id="4160" name="Rectangle 583"/>
          <p:cNvSpPr>
            <a:spLocks noChangeArrowheads="1"/>
          </p:cNvSpPr>
          <p:nvPr/>
        </p:nvSpPr>
        <p:spPr bwMode="auto">
          <a:xfrm>
            <a:off x="2238375" y="5300663"/>
            <a:ext cx="161290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CC99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rgbClr val="000000"/>
                </a:solidFill>
                <a:ea typeface="宋体" panose="02010600030101010101" pitchFamily="2" charset="-122"/>
              </a:rPr>
              <a:t>Packaging and Testing</a:t>
            </a:r>
            <a:endParaRPr lang="en-US" altLang="zh-CN" sz="1100" b="1">
              <a:ea typeface="宋体" panose="02010600030101010101" pitchFamily="2" charset="-122"/>
            </a:endParaRPr>
          </a:p>
        </p:txBody>
      </p:sp>
      <p:sp>
        <p:nvSpPr>
          <p:cNvPr id="4161" name="Rectangle 584"/>
          <p:cNvSpPr>
            <a:spLocks noChangeArrowheads="1"/>
          </p:cNvSpPr>
          <p:nvPr/>
        </p:nvSpPr>
        <p:spPr bwMode="auto">
          <a:xfrm>
            <a:off x="4954588" y="2300288"/>
            <a:ext cx="1341437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Chip Planning</a:t>
            </a:r>
          </a:p>
        </p:txBody>
      </p:sp>
      <p:sp>
        <p:nvSpPr>
          <p:cNvPr id="4162" name="Rectangle 585"/>
          <p:cNvSpPr>
            <a:spLocks noChangeArrowheads="1"/>
          </p:cNvSpPr>
          <p:nvPr/>
        </p:nvSpPr>
        <p:spPr bwMode="auto">
          <a:xfrm>
            <a:off x="5106988" y="2968625"/>
            <a:ext cx="101917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Placement</a:t>
            </a:r>
          </a:p>
        </p:txBody>
      </p:sp>
      <p:sp>
        <p:nvSpPr>
          <p:cNvPr id="4163" name="Rectangle 586"/>
          <p:cNvSpPr>
            <a:spLocks noChangeArrowheads="1"/>
          </p:cNvSpPr>
          <p:nvPr/>
        </p:nvSpPr>
        <p:spPr bwMode="auto">
          <a:xfrm>
            <a:off x="4933950" y="4316413"/>
            <a:ext cx="14017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Signal Routing</a:t>
            </a:r>
          </a:p>
        </p:txBody>
      </p:sp>
      <p:sp>
        <p:nvSpPr>
          <p:cNvPr id="4164" name="Rectangle 587"/>
          <p:cNvSpPr>
            <a:spLocks noChangeArrowheads="1"/>
          </p:cNvSpPr>
          <p:nvPr/>
        </p:nvSpPr>
        <p:spPr bwMode="auto">
          <a:xfrm>
            <a:off x="5078413" y="1600200"/>
            <a:ext cx="107950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Partitioning</a:t>
            </a:r>
          </a:p>
        </p:txBody>
      </p:sp>
      <p:sp>
        <p:nvSpPr>
          <p:cNvPr id="4165" name="Rectangle 588"/>
          <p:cNvSpPr>
            <a:spLocks noChangeArrowheads="1"/>
          </p:cNvSpPr>
          <p:nvPr/>
        </p:nvSpPr>
        <p:spPr bwMode="auto">
          <a:xfrm>
            <a:off x="4887913" y="4989513"/>
            <a:ext cx="1447800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Timing Closure</a:t>
            </a:r>
          </a:p>
        </p:txBody>
      </p:sp>
      <p:sp>
        <p:nvSpPr>
          <p:cNvPr id="4166" name="Rectangle 589"/>
          <p:cNvSpPr>
            <a:spLocks noChangeArrowheads="1"/>
          </p:cNvSpPr>
          <p:nvPr/>
        </p:nvSpPr>
        <p:spPr bwMode="auto">
          <a:xfrm>
            <a:off x="4610100" y="3644900"/>
            <a:ext cx="20367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DDDDD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en-US" altLang="zh-CN" sz="1100" b="1">
                <a:solidFill>
                  <a:schemeClr val="bg1"/>
                </a:solidFill>
                <a:ea typeface="宋体" panose="02010600030101010101" pitchFamily="2" charset="-122"/>
              </a:rPr>
              <a:t>Clock Tree Synthesis</a:t>
            </a:r>
          </a:p>
        </p:txBody>
      </p:sp>
      <p:grpSp>
        <p:nvGrpSpPr>
          <p:cNvPr id="4167" name="Group 590"/>
          <p:cNvGrpSpPr>
            <a:grpSpLocks/>
          </p:cNvGrpSpPr>
          <p:nvPr/>
        </p:nvGrpSpPr>
        <p:grpSpPr bwMode="auto">
          <a:xfrm>
            <a:off x="830263" y="2671763"/>
            <a:ext cx="996950" cy="576262"/>
            <a:chOff x="617" y="1399"/>
            <a:chExt cx="687" cy="454"/>
          </a:xfrm>
        </p:grpSpPr>
        <p:sp>
          <p:nvSpPr>
            <p:cNvPr id="4196" name="Rectangle 591"/>
            <p:cNvSpPr>
              <a:spLocks noChangeArrowheads="1"/>
            </p:cNvSpPr>
            <p:nvPr/>
          </p:nvSpPr>
          <p:spPr bwMode="auto">
            <a:xfrm>
              <a:off x="617" y="1399"/>
              <a:ext cx="687" cy="45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97" name="Line 592"/>
            <p:cNvSpPr>
              <a:spLocks noChangeShapeType="1"/>
            </p:cNvSpPr>
            <p:nvPr/>
          </p:nvSpPr>
          <p:spPr bwMode="auto">
            <a:xfrm>
              <a:off x="976" y="1724"/>
              <a:ext cx="40" cy="2"/>
            </a:xfrm>
            <a:prstGeom prst="line">
              <a:avLst/>
            </a:prstGeom>
            <a:noFill/>
            <a:ln w="79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198" name="Group 593"/>
            <p:cNvGrpSpPr>
              <a:grpSpLocks/>
            </p:cNvGrpSpPr>
            <p:nvPr/>
          </p:nvGrpSpPr>
          <p:grpSpPr bwMode="auto">
            <a:xfrm>
              <a:off x="682" y="1504"/>
              <a:ext cx="105" cy="88"/>
              <a:chOff x="328" y="1585"/>
              <a:chExt cx="145" cy="121"/>
            </a:xfrm>
          </p:grpSpPr>
          <p:sp>
            <p:nvSpPr>
              <p:cNvPr id="4217" name="AutoShape 594"/>
              <p:cNvSpPr>
                <a:spLocks noChangeArrowheads="1"/>
              </p:cNvSpPr>
              <p:nvPr/>
            </p:nvSpPr>
            <p:spPr bwMode="auto">
              <a:xfrm rot="5400000">
                <a:off x="320" y="1593"/>
                <a:ext cx="121" cy="105"/>
              </a:xfrm>
              <a:prstGeom prst="triangle">
                <a:avLst>
                  <a:gd name="adj" fmla="val 50000"/>
                </a:avLst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18" name="Oval 595"/>
              <p:cNvSpPr>
                <a:spLocks noChangeArrowheads="1"/>
              </p:cNvSpPr>
              <p:nvPr/>
            </p:nvSpPr>
            <p:spPr bwMode="auto">
              <a:xfrm>
                <a:off x="432" y="1626"/>
                <a:ext cx="41" cy="41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4199" name="Group 596"/>
            <p:cNvGrpSpPr>
              <a:grpSpLocks/>
            </p:cNvGrpSpPr>
            <p:nvPr/>
          </p:nvGrpSpPr>
          <p:grpSpPr bwMode="auto">
            <a:xfrm>
              <a:off x="866" y="1679"/>
              <a:ext cx="105" cy="88"/>
              <a:chOff x="328" y="1585"/>
              <a:chExt cx="145" cy="121"/>
            </a:xfrm>
          </p:grpSpPr>
          <p:sp>
            <p:nvSpPr>
              <p:cNvPr id="4215" name="AutoShape 597"/>
              <p:cNvSpPr>
                <a:spLocks noChangeArrowheads="1"/>
              </p:cNvSpPr>
              <p:nvPr/>
            </p:nvSpPr>
            <p:spPr bwMode="auto">
              <a:xfrm rot="5400000">
                <a:off x="320" y="1593"/>
                <a:ext cx="121" cy="105"/>
              </a:xfrm>
              <a:prstGeom prst="triangle">
                <a:avLst>
                  <a:gd name="adj" fmla="val 50000"/>
                </a:avLst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216" name="Oval 598"/>
              <p:cNvSpPr>
                <a:spLocks noChangeArrowheads="1"/>
              </p:cNvSpPr>
              <p:nvPr/>
            </p:nvSpPr>
            <p:spPr bwMode="auto">
              <a:xfrm>
                <a:off x="432" y="1626"/>
                <a:ext cx="41" cy="41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4200" name="Freeform 599"/>
            <p:cNvSpPr>
              <a:spLocks/>
            </p:cNvSpPr>
            <p:nvPr/>
          </p:nvSpPr>
          <p:spPr bwMode="auto">
            <a:xfrm>
              <a:off x="639" y="1470"/>
              <a:ext cx="336" cy="60"/>
            </a:xfrm>
            <a:custGeom>
              <a:avLst/>
              <a:gdLst>
                <a:gd name="T0" fmla="*/ 0 w 288"/>
                <a:gd name="T1" fmla="*/ 0 h 60"/>
                <a:gd name="T2" fmla="*/ 340 w 288"/>
                <a:gd name="T3" fmla="*/ 0 h 60"/>
                <a:gd name="T4" fmla="*/ 340 w 288"/>
                <a:gd name="T5" fmla="*/ 60 h 60"/>
                <a:gd name="T6" fmla="*/ 392 w 288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8" h="60">
                  <a:moveTo>
                    <a:pt x="0" y="0"/>
                  </a:moveTo>
                  <a:lnTo>
                    <a:pt x="249" y="0"/>
                  </a:lnTo>
                  <a:lnTo>
                    <a:pt x="249" y="60"/>
                  </a:lnTo>
                  <a:lnTo>
                    <a:pt x="288" y="6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1" name="Line 600"/>
            <p:cNvSpPr>
              <a:spLocks noChangeShapeType="1"/>
            </p:cNvSpPr>
            <p:nvPr/>
          </p:nvSpPr>
          <p:spPr bwMode="auto">
            <a:xfrm flipH="1">
              <a:off x="639" y="1551"/>
              <a:ext cx="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2" name="Line 601"/>
            <p:cNvSpPr>
              <a:spLocks noChangeShapeType="1"/>
            </p:cNvSpPr>
            <p:nvPr/>
          </p:nvSpPr>
          <p:spPr bwMode="auto">
            <a:xfrm flipH="1">
              <a:off x="787" y="1549"/>
              <a:ext cx="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3" name="Line 602"/>
            <p:cNvSpPr>
              <a:spLocks noChangeShapeType="1"/>
            </p:cNvSpPr>
            <p:nvPr/>
          </p:nvSpPr>
          <p:spPr bwMode="auto">
            <a:xfrm>
              <a:off x="909" y="1575"/>
              <a:ext cx="8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4" name="Moon 11"/>
            <p:cNvSpPr>
              <a:spLocks noChangeArrowheads="1"/>
            </p:cNvSpPr>
            <p:nvPr/>
          </p:nvSpPr>
          <p:spPr bwMode="auto">
            <a:xfrm rot="10800000">
              <a:off x="961" y="1503"/>
              <a:ext cx="101" cy="114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zh-TW" sz="11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205" name="AutoShape 604"/>
            <p:cNvSpPr>
              <a:spLocks noChangeArrowheads="1"/>
            </p:cNvSpPr>
            <p:nvPr/>
          </p:nvSpPr>
          <p:spPr bwMode="auto">
            <a:xfrm>
              <a:off x="822" y="1533"/>
              <a:ext cx="87" cy="87"/>
            </a:xfrm>
            <a:prstGeom prst="flowChartDelay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6" name="Line 605"/>
            <p:cNvSpPr>
              <a:spLocks noChangeShapeType="1"/>
            </p:cNvSpPr>
            <p:nvPr/>
          </p:nvSpPr>
          <p:spPr bwMode="auto">
            <a:xfrm>
              <a:off x="639" y="1725"/>
              <a:ext cx="2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7" name="Freeform 606"/>
            <p:cNvSpPr>
              <a:spLocks/>
            </p:cNvSpPr>
            <p:nvPr/>
          </p:nvSpPr>
          <p:spPr bwMode="auto">
            <a:xfrm>
              <a:off x="780" y="1599"/>
              <a:ext cx="42" cy="123"/>
            </a:xfrm>
            <a:custGeom>
              <a:avLst/>
              <a:gdLst>
                <a:gd name="T0" fmla="*/ 0 w 42"/>
                <a:gd name="T1" fmla="*/ 123 h 123"/>
                <a:gd name="T2" fmla="*/ 0 w 42"/>
                <a:gd name="T3" fmla="*/ 0 h 123"/>
                <a:gd name="T4" fmla="*/ 42 w 42"/>
                <a:gd name="T5" fmla="*/ 0 h 1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23">
                  <a:moveTo>
                    <a:pt x="0" y="123"/>
                  </a:moveTo>
                  <a:lnTo>
                    <a:pt x="0" y="0"/>
                  </a:lnTo>
                  <a:lnTo>
                    <a:pt x="42" y="0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08" name="Oval 607"/>
            <p:cNvSpPr>
              <a:spLocks noChangeArrowheads="1"/>
            </p:cNvSpPr>
            <p:nvPr/>
          </p:nvSpPr>
          <p:spPr bwMode="auto">
            <a:xfrm>
              <a:off x="765" y="1710"/>
              <a:ext cx="29" cy="2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09" name="Line 608"/>
            <p:cNvSpPr>
              <a:spLocks noChangeShapeType="1"/>
            </p:cNvSpPr>
            <p:nvPr/>
          </p:nvSpPr>
          <p:spPr bwMode="auto">
            <a:xfrm>
              <a:off x="636" y="1773"/>
              <a:ext cx="36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10" name="Freeform 609"/>
            <p:cNvSpPr>
              <a:spLocks/>
            </p:cNvSpPr>
            <p:nvPr/>
          </p:nvSpPr>
          <p:spPr bwMode="auto">
            <a:xfrm>
              <a:off x="1062" y="1560"/>
              <a:ext cx="99" cy="147"/>
            </a:xfrm>
            <a:custGeom>
              <a:avLst/>
              <a:gdLst>
                <a:gd name="T0" fmla="*/ 0 w 99"/>
                <a:gd name="T1" fmla="*/ 0 h 126"/>
                <a:gd name="T2" fmla="*/ 60 w 99"/>
                <a:gd name="T3" fmla="*/ 0 h 126"/>
                <a:gd name="T4" fmla="*/ 60 w 99"/>
                <a:gd name="T5" fmla="*/ 172 h 126"/>
                <a:gd name="T6" fmla="*/ 99 w 99"/>
                <a:gd name="T7" fmla="*/ 172 h 1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9" h="126">
                  <a:moveTo>
                    <a:pt x="0" y="0"/>
                  </a:moveTo>
                  <a:lnTo>
                    <a:pt x="60" y="0"/>
                  </a:lnTo>
                  <a:lnTo>
                    <a:pt x="60" y="126"/>
                  </a:lnTo>
                  <a:lnTo>
                    <a:pt x="99" y="126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11" name="Line 610"/>
            <p:cNvSpPr>
              <a:spLocks noChangeShapeType="1"/>
            </p:cNvSpPr>
            <p:nvPr/>
          </p:nvSpPr>
          <p:spPr bwMode="auto">
            <a:xfrm>
              <a:off x="1092" y="1752"/>
              <a:ext cx="7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212" name="AutoShape 611"/>
            <p:cNvSpPr>
              <a:spLocks noChangeArrowheads="1"/>
            </p:cNvSpPr>
            <p:nvPr/>
          </p:nvSpPr>
          <p:spPr bwMode="auto">
            <a:xfrm>
              <a:off x="1009" y="1708"/>
              <a:ext cx="87" cy="87"/>
            </a:xfrm>
            <a:prstGeom prst="flowChartDelay">
              <a:avLst/>
            </a:prstGeom>
            <a:solidFill>
              <a:srgbClr val="C0C0C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213" name="Moon 11"/>
            <p:cNvSpPr>
              <a:spLocks noChangeArrowheads="1"/>
            </p:cNvSpPr>
            <p:nvPr/>
          </p:nvSpPr>
          <p:spPr bwMode="auto">
            <a:xfrm rot="10800000">
              <a:off x="1143" y="1673"/>
              <a:ext cx="101" cy="114"/>
            </a:xfrm>
            <a:prstGeom prst="moon">
              <a:avLst>
                <a:gd name="adj" fmla="val 75500"/>
              </a:avLst>
            </a:prstGeom>
            <a:solidFill>
              <a:srgbClr val="C0C0C0"/>
            </a:solidFill>
            <a:ln w="127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endParaRPr lang="en-US" altLang="zh-TW" sz="1100">
                <a:ea typeface="新細明體" pitchFamily="18" charset="-120"/>
                <a:cs typeface="Arial" panose="020B0604020202020204" pitchFamily="34" charset="0"/>
              </a:endParaRPr>
            </a:p>
          </p:txBody>
        </p:sp>
        <p:sp>
          <p:nvSpPr>
            <p:cNvPr id="4214" name="Line 613"/>
            <p:cNvSpPr>
              <a:spLocks noChangeShapeType="1"/>
            </p:cNvSpPr>
            <p:nvPr/>
          </p:nvSpPr>
          <p:spPr bwMode="auto">
            <a:xfrm>
              <a:off x="1245" y="1731"/>
              <a:ext cx="4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4168" name="Group 614"/>
          <p:cNvGrpSpPr>
            <a:grpSpLocks/>
          </p:cNvGrpSpPr>
          <p:nvPr/>
        </p:nvGrpSpPr>
        <p:grpSpPr bwMode="auto">
          <a:xfrm>
            <a:off x="827088" y="4883150"/>
            <a:ext cx="989012" cy="654050"/>
            <a:chOff x="1434" y="3142"/>
            <a:chExt cx="681" cy="516"/>
          </a:xfrm>
        </p:grpSpPr>
        <p:sp>
          <p:nvSpPr>
            <p:cNvPr id="4176" name="Rectangle 615"/>
            <p:cNvSpPr>
              <a:spLocks noChangeArrowheads="1"/>
            </p:cNvSpPr>
            <p:nvPr/>
          </p:nvSpPr>
          <p:spPr bwMode="auto">
            <a:xfrm>
              <a:off x="1632" y="3452"/>
              <a:ext cx="308" cy="6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77" name="Rectangle 616"/>
            <p:cNvSpPr>
              <a:spLocks noChangeArrowheads="1"/>
            </p:cNvSpPr>
            <p:nvPr/>
          </p:nvSpPr>
          <p:spPr bwMode="auto">
            <a:xfrm>
              <a:off x="1556" y="3376"/>
              <a:ext cx="384" cy="6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78" name="Rectangle 617"/>
            <p:cNvSpPr>
              <a:spLocks noChangeArrowheads="1"/>
            </p:cNvSpPr>
            <p:nvPr/>
          </p:nvSpPr>
          <p:spPr bwMode="auto">
            <a:xfrm>
              <a:off x="1632" y="3300"/>
              <a:ext cx="310" cy="6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79" name="Rectangle 618"/>
            <p:cNvSpPr>
              <a:spLocks noChangeArrowheads="1"/>
            </p:cNvSpPr>
            <p:nvPr/>
          </p:nvSpPr>
          <p:spPr bwMode="auto">
            <a:xfrm>
              <a:off x="1632" y="3224"/>
              <a:ext cx="230" cy="68"/>
            </a:xfrm>
            <a:prstGeom prst="rect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4180" name="Group 619"/>
            <p:cNvGrpSpPr>
              <a:grpSpLocks/>
            </p:cNvGrpSpPr>
            <p:nvPr/>
          </p:nvGrpSpPr>
          <p:grpSpPr bwMode="auto">
            <a:xfrm>
              <a:off x="1536" y="3170"/>
              <a:ext cx="462" cy="488"/>
              <a:chOff x="696" y="3170"/>
              <a:chExt cx="462" cy="488"/>
            </a:xfrm>
          </p:grpSpPr>
          <p:sp>
            <p:nvSpPr>
              <p:cNvPr id="4193" name="Oval 620"/>
              <p:cNvSpPr>
                <a:spLocks noChangeArrowheads="1"/>
              </p:cNvSpPr>
              <p:nvPr/>
            </p:nvSpPr>
            <p:spPr bwMode="auto">
              <a:xfrm>
                <a:off x="696" y="3170"/>
                <a:ext cx="462" cy="46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194" name="Rectangle 621"/>
              <p:cNvSpPr>
                <a:spLocks noChangeArrowheads="1"/>
              </p:cNvSpPr>
              <p:nvPr/>
            </p:nvSpPr>
            <p:spPr bwMode="auto">
              <a:xfrm>
                <a:off x="698" y="3550"/>
                <a:ext cx="450" cy="1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195" name="Line 622"/>
              <p:cNvSpPr>
                <a:spLocks noChangeShapeType="1"/>
              </p:cNvSpPr>
              <p:nvPr/>
            </p:nvSpPr>
            <p:spPr bwMode="auto">
              <a:xfrm>
                <a:off x="750" y="3552"/>
                <a:ext cx="35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181" name="Rectangle 623"/>
            <p:cNvSpPr>
              <a:spLocks noChangeArrowheads="1"/>
            </p:cNvSpPr>
            <p:nvPr/>
          </p:nvSpPr>
          <p:spPr bwMode="auto">
            <a:xfrm>
              <a:off x="1434" y="3142"/>
              <a:ext cx="681" cy="455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82" name="Line 624"/>
            <p:cNvSpPr>
              <a:spLocks noChangeShapeType="1"/>
            </p:cNvSpPr>
            <p:nvPr/>
          </p:nvSpPr>
          <p:spPr bwMode="auto">
            <a:xfrm>
              <a:off x="1624" y="3220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3" name="Line 625"/>
            <p:cNvSpPr>
              <a:spLocks noChangeShapeType="1"/>
            </p:cNvSpPr>
            <p:nvPr/>
          </p:nvSpPr>
          <p:spPr bwMode="auto">
            <a:xfrm>
              <a:off x="1562" y="3296"/>
              <a:ext cx="41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4" name="Line 626"/>
            <p:cNvSpPr>
              <a:spLocks noChangeShapeType="1"/>
            </p:cNvSpPr>
            <p:nvPr/>
          </p:nvSpPr>
          <p:spPr bwMode="auto">
            <a:xfrm>
              <a:off x="1542" y="3372"/>
              <a:ext cx="45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5" name="Line 627"/>
            <p:cNvSpPr>
              <a:spLocks noChangeShapeType="1"/>
            </p:cNvSpPr>
            <p:nvPr/>
          </p:nvSpPr>
          <p:spPr bwMode="auto">
            <a:xfrm>
              <a:off x="1544" y="3448"/>
              <a:ext cx="4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6" name="Line 628"/>
            <p:cNvSpPr>
              <a:spLocks noChangeShapeType="1"/>
            </p:cNvSpPr>
            <p:nvPr/>
          </p:nvSpPr>
          <p:spPr bwMode="auto">
            <a:xfrm>
              <a:off x="1574" y="3524"/>
              <a:ext cx="3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7" name="Line 629"/>
            <p:cNvSpPr>
              <a:spLocks noChangeShapeType="1"/>
            </p:cNvSpPr>
            <p:nvPr/>
          </p:nvSpPr>
          <p:spPr bwMode="auto">
            <a:xfrm>
              <a:off x="1630" y="3220"/>
              <a:ext cx="0" cy="3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8" name="Line 630"/>
            <p:cNvSpPr>
              <a:spLocks noChangeShapeType="1"/>
            </p:cNvSpPr>
            <p:nvPr/>
          </p:nvSpPr>
          <p:spPr bwMode="auto">
            <a:xfrm flipV="1">
              <a:off x="1554" y="3312"/>
              <a:ext cx="0" cy="1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89" name="Line 631"/>
            <p:cNvSpPr>
              <a:spLocks noChangeShapeType="1"/>
            </p:cNvSpPr>
            <p:nvPr/>
          </p:nvSpPr>
          <p:spPr bwMode="auto">
            <a:xfrm flipV="1">
              <a:off x="1708" y="3180"/>
              <a:ext cx="0" cy="3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90" name="Line 632"/>
            <p:cNvSpPr>
              <a:spLocks noChangeShapeType="1"/>
            </p:cNvSpPr>
            <p:nvPr/>
          </p:nvSpPr>
          <p:spPr bwMode="auto">
            <a:xfrm flipV="1">
              <a:off x="1786" y="3174"/>
              <a:ext cx="0" cy="3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91" name="Line 633"/>
            <p:cNvSpPr>
              <a:spLocks noChangeShapeType="1"/>
            </p:cNvSpPr>
            <p:nvPr/>
          </p:nvSpPr>
          <p:spPr bwMode="auto">
            <a:xfrm flipV="1">
              <a:off x="1864" y="3192"/>
              <a:ext cx="0" cy="3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92" name="Line 634"/>
            <p:cNvSpPr>
              <a:spLocks noChangeShapeType="1"/>
            </p:cNvSpPr>
            <p:nvPr/>
          </p:nvSpPr>
          <p:spPr bwMode="auto">
            <a:xfrm flipV="1">
              <a:off x="1942" y="3252"/>
              <a:ext cx="0" cy="2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sp>
        <p:nvSpPr>
          <p:cNvPr id="4169" name="Line 635"/>
          <p:cNvSpPr>
            <a:spLocks noChangeShapeType="1"/>
          </p:cNvSpPr>
          <p:nvPr/>
        </p:nvSpPr>
        <p:spPr bwMode="auto">
          <a:xfrm>
            <a:off x="1319213" y="5461000"/>
            <a:ext cx="0" cy="153988"/>
          </a:xfrm>
          <a:prstGeom prst="line">
            <a:avLst/>
          </a:prstGeom>
          <a:noFill/>
          <a:ln w="9525">
            <a:solidFill>
              <a:srgbClr val="969696"/>
            </a:solidFill>
            <a:round/>
            <a:headEnd/>
            <a:tailEnd type="stealth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4170" name="Rectangle 636"/>
          <p:cNvSpPr>
            <a:spLocks noChangeArrowheads="1"/>
          </p:cNvSpPr>
          <p:nvPr/>
        </p:nvSpPr>
        <p:spPr bwMode="auto">
          <a:xfrm>
            <a:off x="7213600" y="2424113"/>
            <a:ext cx="388938" cy="246062"/>
          </a:xfrm>
          <a:prstGeom prst="rect">
            <a:avLst/>
          </a:prstGeom>
          <a:solidFill>
            <a:srgbClr val="F8F8F8"/>
          </a:solid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71" name="Rectangle 637" descr="Diagonal weit nach unten"/>
          <p:cNvSpPr>
            <a:spLocks noChangeArrowheads="1"/>
          </p:cNvSpPr>
          <p:nvPr/>
        </p:nvSpPr>
        <p:spPr bwMode="auto">
          <a:xfrm>
            <a:off x="7605713" y="2425700"/>
            <a:ext cx="388937" cy="246063"/>
          </a:xfrm>
          <a:prstGeom prst="rect">
            <a:avLst/>
          </a:prstGeom>
          <a:pattFill prst="wdDnDiag">
            <a:fgClr>
              <a:srgbClr val="DDDDDD"/>
            </a:fgClr>
            <a:bgClr>
              <a:srgbClr val="FFFFFF"/>
            </a:bgClr>
          </a:patt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72" name="Rectangle 638" descr="Konturierte Raute"/>
          <p:cNvSpPr>
            <a:spLocks noChangeArrowheads="1"/>
          </p:cNvSpPr>
          <p:nvPr/>
        </p:nvSpPr>
        <p:spPr bwMode="auto">
          <a:xfrm>
            <a:off x="7200900" y="2103438"/>
            <a:ext cx="793750" cy="307975"/>
          </a:xfrm>
          <a:prstGeom prst="rect">
            <a:avLst/>
          </a:prstGeom>
          <a:pattFill prst="openDmnd">
            <a:fgClr>
              <a:srgbClr val="DDDDDD"/>
            </a:fgClr>
            <a:bgClr>
              <a:srgbClr val="FFFFFF"/>
            </a:bgClr>
          </a:patt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73" name="Rectangle 639" descr="Gepunktetes Gitternetz"/>
          <p:cNvSpPr>
            <a:spLocks noChangeArrowheads="1"/>
          </p:cNvSpPr>
          <p:nvPr/>
        </p:nvSpPr>
        <p:spPr bwMode="auto">
          <a:xfrm>
            <a:off x="7008813" y="2103438"/>
            <a:ext cx="192087" cy="568325"/>
          </a:xfrm>
          <a:prstGeom prst="rect">
            <a:avLst/>
          </a:prstGeom>
          <a:pattFill prst="dotGrid">
            <a:fgClr>
              <a:srgbClr val="DDDDDD"/>
            </a:fgClr>
            <a:bgClr>
              <a:srgbClr val="FFFFFF"/>
            </a:bgClr>
          </a:pattFill>
          <a:ln w="28575">
            <a:solidFill>
              <a:srgbClr val="96969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74" name="Oval 326"/>
          <p:cNvSpPr>
            <a:spLocks noChangeArrowheads="1"/>
          </p:cNvSpPr>
          <p:nvPr/>
        </p:nvSpPr>
        <p:spPr bwMode="auto">
          <a:xfrm>
            <a:off x="4610100" y="4076700"/>
            <a:ext cx="2024063" cy="671513"/>
          </a:xfrm>
          <a:prstGeom prst="ellipse">
            <a:avLst/>
          </a:prstGeom>
          <a:noFill/>
          <a:ln w="28575" algn="ctr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175" name="Rectangle 64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5.1	Introduction</a:t>
            </a:r>
          </a:p>
        </p:txBody>
      </p:sp>
      <p:sp>
        <p:nvSpPr>
          <p:cNvPr id="317" name="Text Box 8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  <a:endParaRPr lang="en-US" altLang="zh-CN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AC56D47-07D4-4B4B-B4D1-CC935E32053F}" type="slidenum">
              <a:rPr lang="en-US" altLang="de-DE" sz="1000">
                <a:solidFill>
                  <a:srgbClr val="C0C0C0"/>
                </a:solidFill>
              </a:rPr>
              <a:pPr/>
              <a:t>30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1253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46213"/>
            <a:ext cx="7708900" cy="3125787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Routing regions are represented using efficient data structures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Routing context is captured using a graph, where 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nodes represent routing regions and 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edges represent adjoining regions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 </a:t>
            </a:r>
            <a:endParaRPr lang="de-DE" altLang="de-DE" smtClean="0"/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Capacities are associated with both edges and nodes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to represent available routing resources </a:t>
            </a:r>
          </a:p>
        </p:txBody>
      </p:sp>
      <p:sp>
        <p:nvSpPr>
          <p:cNvPr id="31748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5.4	</a:t>
            </a:r>
            <a:r>
              <a:rPr lang="en-US" altLang="zh-CN" smtClean="0">
                <a:ea typeface="宋体" panose="02010600030101010101" pitchFamily="2" charset="-122"/>
              </a:rPr>
              <a:t>Representations of Routing Regions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5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5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537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EA118CE-5ABA-4CC4-8C0B-EBF8439BE044}" type="slidenum">
              <a:rPr lang="en-US" altLang="de-DE" sz="1000">
                <a:solidFill>
                  <a:srgbClr val="C0C0C0"/>
                </a:solidFill>
              </a:rPr>
              <a:pPr/>
              <a:t>31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2771" name="Rectangle 3"/>
          <p:cNvSpPr>
            <a:spLocks noChangeArrowheads="1"/>
          </p:cNvSpPr>
          <p:nvPr/>
        </p:nvSpPr>
        <p:spPr bwMode="auto">
          <a:xfrm>
            <a:off x="1225550" y="2522538"/>
            <a:ext cx="2424113" cy="2273300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72" name="Rectangle 4"/>
          <p:cNvSpPr>
            <a:spLocks noChangeArrowheads="1"/>
          </p:cNvSpPr>
          <p:nvPr/>
        </p:nvSpPr>
        <p:spPr bwMode="auto">
          <a:xfrm>
            <a:off x="1404938" y="3810000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73" name="Rectangle 5"/>
          <p:cNvSpPr>
            <a:spLocks noChangeArrowheads="1"/>
          </p:cNvSpPr>
          <p:nvPr/>
        </p:nvSpPr>
        <p:spPr bwMode="auto">
          <a:xfrm rot="-5400000">
            <a:off x="2663825" y="2322513"/>
            <a:ext cx="457200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74" name="Rectangle 6"/>
          <p:cNvSpPr>
            <a:spLocks noChangeArrowheads="1"/>
          </p:cNvSpPr>
          <p:nvPr/>
        </p:nvSpPr>
        <p:spPr bwMode="auto">
          <a:xfrm>
            <a:off x="3006725" y="3275013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75" name="Rectangle 7"/>
          <p:cNvSpPr>
            <a:spLocks noChangeArrowheads="1"/>
          </p:cNvSpPr>
          <p:nvPr/>
        </p:nvSpPr>
        <p:spPr bwMode="auto">
          <a:xfrm>
            <a:off x="2320925" y="3275013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76" name="Rectangle 8"/>
          <p:cNvSpPr>
            <a:spLocks noChangeArrowheads="1"/>
          </p:cNvSpPr>
          <p:nvPr/>
        </p:nvSpPr>
        <p:spPr bwMode="auto">
          <a:xfrm rot="-5400000">
            <a:off x="2701131" y="3885407"/>
            <a:ext cx="382587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77" name="Rectangle 9"/>
          <p:cNvSpPr>
            <a:spLocks noChangeArrowheads="1"/>
          </p:cNvSpPr>
          <p:nvPr/>
        </p:nvSpPr>
        <p:spPr bwMode="auto">
          <a:xfrm>
            <a:off x="1404938" y="2665413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78" name="Rectangle 10"/>
          <p:cNvSpPr>
            <a:spLocks noChangeArrowheads="1"/>
          </p:cNvSpPr>
          <p:nvPr/>
        </p:nvSpPr>
        <p:spPr bwMode="auto">
          <a:xfrm>
            <a:off x="2655888" y="2665413"/>
            <a:ext cx="457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2779" name="Line 11"/>
          <p:cNvSpPr>
            <a:spLocks noChangeShapeType="1"/>
          </p:cNvSpPr>
          <p:nvPr/>
        </p:nvSpPr>
        <p:spPr bwMode="auto">
          <a:xfrm>
            <a:off x="1674813" y="2513013"/>
            <a:ext cx="0" cy="2287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2780" name="Line 12"/>
          <p:cNvSpPr>
            <a:spLocks noChangeShapeType="1"/>
          </p:cNvSpPr>
          <p:nvPr/>
        </p:nvSpPr>
        <p:spPr bwMode="auto">
          <a:xfrm flipV="1">
            <a:off x="1219200" y="2970213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2781" name="Line 13"/>
          <p:cNvSpPr>
            <a:spLocks noChangeShapeType="1"/>
          </p:cNvSpPr>
          <p:nvPr/>
        </p:nvSpPr>
        <p:spPr bwMode="auto">
          <a:xfrm>
            <a:off x="2162175" y="2513013"/>
            <a:ext cx="0" cy="2287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2782" name="Line 14"/>
          <p:cNvSpPr>
            <a:spLocks noChangeShapeType="1"/>
          </p:cNvSpPr>
          <p:nvPr/>
        </p:nvSpPr>
        <p:spPr bwMode="auto">
          <a:xfrm>
            <a:off x="2667000" y="2513013"/>
            <a:ext cx="0" cy="2287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2783" name="Line 15"/>
          <p:cNvSpPr>
            <a:spLocks noChangeShapeType="1"/>
          </p:cNvSpPr>
          <p:nvPr/>
        </p:nvSpPr>
        <p:spPr bwMode="auto">
          <a:xfrm>
            <a:off x="3124200" y="2513013"/>
            <a:ext cx="0" cy="22875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2784" name="Line 16"/>
          <p:cNvSpPr>
            <a:spLocks noChangeShapeType="1"/>
          </p:cNvSpPr>
          <p:nvPr/>
        </p:nvSpPr>
        <p:spPr bwMode="auto">
          <a:xfrm flipV="1">
            <a:off x="1219200" y="3427413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2785" name="Line 17"/>
          <p:cNvSpPr>
            <a:spLocks noChangeShapeType="1"/>
          </p:cNvSpPr>
          <p:nvPr/>
        </p:nvSpPr>
        <p:spPr bwMode="auto">
          <a:xfrm flipV="1">
            <a:off x="1219200" y="3883025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2786" name="Line 18"/>
          <p:cNvSpPr>
            <a:spLocks noChangeShapeType="1"/>
          </p:cNvSpPr>
          <p:nvPr/>
        </p:nvSpPr>
        <p:spPr bwMode="auto">
          <a:xfrm flipV="1">
            <a:off x="1219200" y="4341813"/>
            <a:ext cx="2438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28467" name="Group 19"/>
          <p:cNvGrpSpPr>
            <a:grpSpLocks/>
          </p:cNvGrpSpPr>
          <p:nvPr/>
        </p:nvGrpSpPr>
        <p:grpSpPr bwMode="auto">
          <a:xfrm>
            <a:off x="1219200" y="2513013"/>
            <a:ext cx="2362200" cy="2211387"/>
            <a:chOff x="768" y="1583"/>
            <a:chExt cx="1488" cy="1393"/>
          </a:xfrm>
        </p:grpSpPr>
        <p:sp>
          <p:nvSpPr>
            <p:cNvPr id="32828" name="Oval 20"/>
            <p:cNvSpPr>
              <a:spLocks noChangeArrowheads="1"/>
            </p:cNvSpPr>
            <p:nvPr/>
          </p:nvSpPr>
          <p:spPr bwMode="auto">
            <a:xfrm>
              <a:off x="768" y="1583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29" name="Oval 21"/>
            <p:cNvSpPr>
              <a:spLocks noChangeArrowheads="1"/>
            </p:cNvSpPr>
            <p:nvPr/>
          </p:nvSpPr>
          <p:spPr bwMode="auto">
            <a:xfrm>
              <a:off x="1079" y="1584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0" name="Oval 22"/>
            <p:cNvSpPr>
              <a:spLocks noChangeArrowheads="1"/>
            </p:cNvSpPr>
            <p:nvPr/>
          </p:nvSpPr>
          <p:spPr bwMode="auto">
            <a:xfrm>
              <a:off x="1391" y="1584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1" name="Oval 23"/>
            <p:cNvSpPr>
              <a:spLocks noChangeArrowheads="1"/>
            </p:cNvSpPr>
            <p:nvPr/>
          </p:nvSpPr>
          <p:spPr bwMode="auto">
            <a:xfrm>
              <a:off x="1703" y="1584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2" name="Oval 24"/>
            <p:cNvSpPr>
              <a:spLocks noChangeArrowheads="1"/>
            </p:cNvSpPr>
            <p:nvPr/>
          </p:nvSpPr>
          <p:spPr bwMode="auto">
            <a:xfrm>
              <a:off x="2016" y="1584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3" name="Oval 25"/>
            <p:cNvSpPr>
              <a:spLocks noChangeArrowheads="1"/>
            </p:cNvSpPr>
            <p:nvPr/>
          </p:nvSpPr>
          <p:spPr bwMode="auto">
            <a:xfrm>
              <a:off x="768" y="1871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4" name="Oval 26"/>
            <p:cNvSpPr>
              <a:spLocks noChangeArrowheads="1"/>
            </p:cNvSpPr>
            <p:nvPr/>
          </p:nvSpPr>
          <p:spPr bwMode="auto">
            <a:xfrm>
              <a:off x="1079" y="1872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5" name="Oval 27"/>
            <p:cNvSpPr>
              <a:spLocks noChangeArrowheads="1"/>
            </p:cNvSpPr>
            <p:nvPr/>
          </p:nvSpPr>
          <p:spPr bwMode="auto">
            <a:xfrm>
              <a:off x="1391" y="1872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6" name="Oval 28"/>
            <p:cNvSpPr>
              <a:spLocks noChangeArrowheads="1"/>
            </p:cNvSpPr>
            <p:nvPr/>
          </p:nvSpPr>
          <p:spPr bwMode="auto">
            <a:xfrm>
              <a:off x="1703" y="1872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7" name="Oval 29"/>
            <p:cNvSpPr>
              <a:spLocks noChangeArrowheads="1"/>
            </p:cNvSpPr>
            <p:nvPr/>
          </p:nvSpPr>
          <p:spPr bwMode="auto">
            <a:xfrm>
              <a:off x="2016" y="1872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10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8" name="Oval 30"/>
            <p:cNvSpPr>
              <a:spLocks noChangeArrowheads="1"/>
            </p:cNvSpPr>
            <p:nvPr/>
          </p:nvSpPr>
          <p:spPr bwMode="auto">
            <a:xfrm>
              <a:off x="768" y="2158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39" name="Oval 31"/>
            <p:cNvSpPr>
              <a:spLocks noChangeArrowheads="1"/>
            </p:cNvSpPr>
            <p:nvPr/>
          </p:nvSpPr>
          <p:spPr bwMode="auto">
            <a:xfrm>
              <a:off x="1079" y="2159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0" name="Oval 32"/>
            <p:cNvSpPr>
              <a:spLocks noChangeArrowheads="1"/>
            </p:cNvSpPr>
            <p:nvPr/>
          </p:nvSpPr>
          <p:spPr bwMode="auto">
            <a:xfrm>
              <a:off x="1391" y="2159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1" name="Oval 33"/>
            <p:cNvSpPr>
              <a:spLocks noChangeArrowheads="1"/>
            </p:cNvSpPr>
            <p:nvPr/>
          </p:nvSpPr>
          <p:spPr bwMode="auto">
            <a:xfrm>
              <a:off x="1703" y="2159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2" name="Oval 34"/>
            <p:cNvSpPr>
              <a:spLocks noChangeArrowheads="1"/>
            </p:cNvSpPr>
            <p:nvPr/>
          </p:nvSpPr>
          <p:spPr bwMode="auto">
            <a:xfrm>
              <a:off x="2016" y="2159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3" name="Oval 35"/>
            <p:cNvSpPr>
              <a:spLocks noChangeArrowheads="1"/>
            </p:cNvSpPr>
            <p:nvPr/>
          </p:nvSpPr>
          <p:spPr bwMode="auto">
            <a:xfrm>
              <a:off x="768" y="2446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4" name="Oval 36"/>
            <p:cNvSpPr>
              <a:spLocks noChangeArrowheads="1"/>
            </p:cNvSpPr>
            <p:nvPr/>
          </p:nvSpPr>
          <p:spPr bwMode="auto">
            <a:xfrm>
              <a:off x="1079" y="2447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5" name="Oval 37"/>
            <p:cNvSpPr>
              <a:spLocks noChangeArrowheads="1"/>
            </p:cNvSpPr>
            <p:nvPr/>
          </p:nvSpPr>
          <p:spPr bwMode="auto">
            <a:xfrm>
              <a:off x="1391" y="2447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6" name="Oval 38"/>
            <p:cNvSpPr>
              <a:spLocks noChangeArrowheads="1"/>
            </p:cNvSpPr>
            <p:nvPr/>
          </p:nvSpPr>
          <p:spPr bwMode="auto">
            <a:xfrm>
              <a:off x="1703" y="2447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7" name="Oval 39"/>
            <p:cNvSpPr>
              <a:spLocks noChangeArrowheads="1"/>
            </p:cNvSpPr>
            <p:nvPr/>
          </p:nvSpPr>
          <p:spPr bwMode="auto">
            <a:xfrm>
              <a:off x="2016" y="2447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20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8" name="Oval 40"/>
            <p:cNvSpPr>
              <a:spLocks noChangeArrowheads="1"/>
            </p:cNvSpPr>
            <p:nvPr/>
          </p:nvSpPr>
          <p:spPr bwMode="auto">
            <a:xfrm>
              <a:off x="768" y="2735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49" name="Oval 41"/>
            <p:cNvSpPr>
              <a:spLocks noChangeArrowheads="1"/>
            </p:cNvSpPr>
            <p:nvPr/>
          </p:nvSpPr>
          <p:spPr bwMode="auto">
            <a:xfrm>
              <a:off x="1079" y="2736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50" name="Oval 42"/>
            <p:cNvSpPr>
              <a:spLocks noChangeArrowheads="1"/>
            </p:cNvSpPr>
            <p:nvPr/>
          </p:nvSpPr>
          <p:spPr bwMode="auto">
            <a:xfrm>
              <a:off x="1391" y="2736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51" name="Oval 43"/>
            <p:cNvSpPr>
              <a:spLocks noChangeArrowheads="1"/>
            </p:cNvSpPr>
            <p:nvPr/>
          </p:nvSpPr>
          <p:spPr bwMode="auto">
            <a:xfrm>
              <a:off x="1703" y="2736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52" name="Oval 44"/>
            <p:cNvSpPr>
              <a:spLocks noChangeArrowheads="1"/>
            </p:cNvSpPr>
            <p:nvPr/>
          </p:nvSpPr>
          <p:spPr bwMode="auto">
            <a:xfrm>
              <a:off x="2016" y="2736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</p:grpSp>
      <p:grpSp>
        <p:nvGrpSpPr>
          <p:cNvPr id="1128493" name="Group 45"/>
          <p:cNvGrpSpPr>
            <a:grpSpLocks/>
          </p:cNvGrpSpPr>
          <p:nvPr/>
        </p:nvGrpSpPr>
        <p:grpSpPr bwMode="auto">
          <a:xfrm>
            <a:off x="4267200" y="2513013"/>
            <a:ext cx="3125788" cy="2211387"/>
            <a:chOff x="2688" y="1583"/>
            <a:chExt cx="1969" cy="1393"/>
          </a:xfrm>
        </p:grpSpPr>
        <p:sp>
          <p:nvSpPr>
            <p:cNvPr id="32792" name="Line 46"/>
            <p:cNvSpPr>
              <a:spLocks noChangeShapeType="1"/>
            </p:cNvSpPr>
            <p:nvPr/>
          </p:nvSpPr>
          <p:spPr bwMode="auto">
            <a:xfrm>
              <a:off x="4531" y="1675"/>
              <a:ext cx="0" cy="11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93" name="Line 47"/>
            <p:cNvSpPr>
              <a:spLocks noChangeShapeType="1"/>
            </p:cNvSpPr>
            <p:nvPr/>
          </p:nvSpPr>
          <p:spPr bwMode="auto">
            <a:xfrm>
              <a:off x="4225" y="1679"/>
              <a:ext cx="0" cy="11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94" name="Line 48"/>
            <p:cNvSpPr>
              <a:spLocks noChangeShapeType="1"/>
            </p:cNvSpPr>
            <p:nvPr/>
          </p:nvSpPr>
          <p:spPr bwMode="auto">
            <a:xfrm>
              <a:off x="3914" y="1671"/>
              <a:ext cx="0" cy="11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95" name="Line 49"/>
            <p:cNvSpPr>
              <a:spLocks noChangeShapeType="1"/>
            </p:cNvSpPr>
            <p:nvPr/>
          </p:nvSpPr>
          <p:spPr bwMode="auto">
            <a:xfrm>
              <a:off x="3600" y="1679"/>
              <a:ext cx="0" cy="11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96" name="Line 50"/>
            <p:cNvSpPr>
              <a:spLocks noChangeShapeType="1"/>
            </p:cNvSpPr>
            <p:nvPr/>
          </p:nvSpPr>
          <p:spPr bwMode="auto">
            <a:xfrm>
              <a:off x="3299" y="1679"/>
              <a:ext cx="0" cy="11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97" name="Line 51"/>
            <p:cNvSpPr>
              <a:spLocks noChangeShapeType="1"/>
            </p:cNvSpPr>
            <p:nvPr/>
          </p:nvSpPr>
          <p:spPr bwMode="auto">
            <a:xfrm>
              <a:off x="3312" y="2855"/>
              <a:ext cx="12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98" name="Line 52"/>
            <p:cNvSpPr>
              <a:spLocks noChangeShapeType="1"/>
            </p:cNvSpPr>
            <p:nvPr/>
          </p:nvSpPr>
          <p:spPr bwMode="auto">
            <a:xfrm>
              <a:off x="3325" y="2570"/>
              <a:ext cx="12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799" name="Line 53"/>
            <p:cNvSpPr>
              <a:spLocks noChangeShapeType="1"/>
            </p:cNvSpPr>
            <p:nvPr/>
          </p:nvSpPr>
          <p:spPr bwMode="auto">
            <a:xfrm>
              <a:off x="3273" y="2290"/>
              <a:ext cx="12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800" name="Line 54"/>
            <p:cNvSpPr>
              <a:spLocks noChangeShapeType="1"/>
            </p:cNvSpPr>
            <p:nvPr/>
          </p:nvSpPr>
          <p:spPr bwMode="auto">
            <a:xfrm>
              <a:off x="3291" y="2002"/>
              <a:ext cx="12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801" name="Line 55"/>
            <p:cNvSpPr>
              <a:spLocks noChangeShapeType="1"/>
            </p:cNvSpPr>
            <p:nvPr/>
          </p:nvSpPr>
          <p:spPr bwMode="auto">
            <a:xfrm>
              <a:off x="3265" y="1718"/>
              <a:ext cx="129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2802" name="AutoShape 56"/>
            <p:cNvSpPr>
              <a:spLocks noChangeArrowheads="1"/>
            </p:cNvSpPr>
            <p:nvPr/>
          </p:nvSpPr>
          <p:spPr bwMode="auto">
            <a:xfrm>
              <a:off x="2688" y="2063"/>
              <a:ext cx="191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2803" name="Oval 57"/>
            <p:cNvSpPr>
              <a:spLocks noChangeArrowheads="1"/>
            </p:cNvSpPr>
            <p:nvPr/>
          </p:nvSpPr>
          <p:spPr bwMode="auto">
            <a:xfrm>
              <a:off x="3168" y="1583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04" name="Oval 58"/>
            <p:cNvSpPr>
              <a:spLocks noChangeArrowheads="1"/>
            </p:cNvSpPr>
            <p:nvPr/>
          </p:nvSpPr>
          <p:spPr bwMode="auto">
            <a:xfrm>
              <a:off x="3480" y="1584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05" name="Oval 59"/>
            <p:cNvSpPr>
              <a:spLocks noChangeArrowheads="1"/>
            </p:cNvSpPr>
            <p:nvPr/>
          </p:nvSpPr>
          <p:spPr bwMode="auto">
            <a:xfrm>
              <a:off x="3792" y="1584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06" name="Oval 60"/>
            <p:cNvSpPr>
              <a:spLocks noChangeArrowheads="1"/>
            </p:cNvSpPr>
            <p:nvPr/>
          </p:nvSpPr>
          <p:spPr bwMode="auto">
            <a:xfrm>
              <a:off x="4104" y="1584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07" name="Oval 61"/>
            <p:cNvSpPr>
              <a:spLocks noChangeArrowheads="1"/>
            </p:cNvSpPr>
            <p:nvPr/>
          </p:nvSpPr>
          <p:spPr bwMode="auto">
            <a:xfrm>
              <a:off x="4417" y="1584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08" name="Oval 62"/>
            <p:cNvSpPr>
              <a:spLocks noChangeArrowheads="1"/>
            </p:cNvSpPr>
            <p:nvPr/>
          </p:nvSpPr>
          <p:spPr bwMode="auto">
            <a:xfrm>
              <a:off x="3168" y="1871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09" name="Oval 63"/>
            <p:cNvSpPr>
              <a:spLocks noChangeArrowheads="1"/>
            </p:cNvSpPr>
            <p:nvPr/>
          </p:nvSpPr>
          <p:spPr bwMode="auto">
            <a:xfrm>
              <a:off x="3480" y="1872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0" name="Oval 64"/>
            <p:cNvSpPr>
              <a:spLocks noChangeArrowheads="1"/>
            </p:cNvSpPr>
            <p:nvPr/>
          </p:nvSpPr>
          <p:spPr bwMode="auto">
            <a:xfrm>
              <a:off x="3792" y="1872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1" name="Oval 65"/>
            <p:cNvSpPr>
              <a:spLocks noChangeArrowheads="1"/>
            </p:cNvSpPr>
            <p:nvPr/>
          </p:nvSpPr>
          <p:spPr bwMode="auto">
            <a:xfrm>
              <a:off x="4104" y="1872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2" name="Oval 66"/>
            <p:cNvSpPr>
              <a:spLocks noChangeArrowheads="1"/>
            </p:cNvSpPr>
            <p:nvPr/>
          </p:nvSpPr>
          <p:spPr bwMode="auto">
            <a:xfrm>
              <a:off x="4417" y="1872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10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3" name="Oval 67"/>
            <p:cNvSpPr>
              <a:spLocks noChangeArrowheads="1"/>
            </p:cNvSpPr>
            <p:nvPr/>
          </p:nvSpPr>
          <p:spPr bwMode="auto">
            <a:xfrm>
              <a:off x="3168" y="2158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4" name="Oval 68"/>
            <p:cNvSpPr>
              <a:spLocks noChangeArrowheads="1"/>
            </p:cNvSpPr>
            <p:nvPr/>
          </p:nvSpPr>
          <p:spPr bwMode="auto">
            <a:xfrm>
              <a:off x="3480" y="2159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5" name="Oval 69"/>
            <p:cNvSpPr>
              <a:spLocks noChangeArrowheads="1"/>
            </p:cNvSpPr>
            <p:nvPr/>
          </p:nvSpPr>
          <p:spPr bwMode="auto">
            <a:xfrm>
              <a:off x="3792" y="2159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6" name="Oval 70"/>
            <p:cNvSpPr>
              <a:spLocks noChangeArrowheads="1"/>
            </p:cNvSpPr>
            <p:nvPr/>
          </p:nvSpPr>
          <p:spPr bwMode="auto">
            <a:xfrm>
              <a:off x="4104" y="2159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7" name="Oval 71"/>
            <p:cNvSpPr>
              <a:spLocks noChangeArrowheads="1"/>
            </p:cNvSpPr>
            <p:nvPr/>
          </p:nvSpPr>
          <p:spPr bwMode="auto">
            <a:xfrm>
              <a:off x="4417" y="2159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8" name="Oval 72"/>
            <p:cNvSpPr>
              <a:spLocks noChangeArrowheads="1"/>
            </p:cNvSpPr>
            <p:nvPr/>
          </p:nvSpPr>
          <p:spPr bwMode="auto">
            <a:xfrm>
              <a:off x="3168" y="2446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19" name="Oval 73"/>
            <p:cNvSpPr>
              <a:spLocks noChangeArrowheads="1"/>
            </p:cNvSpPr>
            <p:nvPr/>
          </p:nvSpPr>
          <p:spPr bwMode="auto">
            <a:xfrm>
              <a:off x="3480" y="2447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20" name="Oval 74"/>
            <p:cNvSpPr>
              <a:spLocks noChangeArrowheads="1"/>
            </p:cNvSpPr>
            <p:nvPr/>
          </p:nvSpPr>
          <p:spPr bwMode="auto">
            <a:xfrm>
              <a:off x="3793" y="2447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21" name="Oval 75"/>
            <p:cNvSpPr>
              <a:spLocks noChangeArrowheads="1"/>
            </p:cNvSpPr>
            <p:nvPr/>
          </p:nvSpPr>
          <p:spPr bwMode="auto">
            <a:xfrm>
              <a:off x="4104" y="2447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22" name="Oval 76"/>
            <p:cNvSpPr>
              <a:spLocks noChangeArrowheads="1"/>
            </p:cNvSpPr>
            <p:nvPr/>
          </p:nvSpPr>
          <p:spPr bwMode="auto">
            <a:xfrm>
              <a:off x="4417" y="2447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20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23" name="Oval 77"/>
            <p:cNvSpPr>
              <a:spLocks noChangeArrowheads="1"/>
            </p:cNvSpPr>
            <p:nvPr/>
          </p:nvSpPr>
          <p:spPr bwMode="auto">
            <a:xfrm>
              <a:off x="3168" y="2735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24" name="Oval 78"/>
            <p:cNvSpPr>
              <a:spLocks noChangeArrowheads="1"/>
            </p:cNvSpPr>
            <p:nvPr/>
          </p:nvSpPr>
          <p:spPr bwMode="auto">
            <a:xfrm>
              <a:off x="3480" y="2736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25" name="Oval 79"/>
            <p:cNvSpPr>
              <a:spLocks noChangeArrowheads="1"/>
            </p:cNvSpPr>
            <p:nvPr/>
          </p:nvSpPr>
          <p:spPr bwMode="auto">
            <a:xfrm>
              <a:off x="3792" y="2736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26" name="Oval 80"/>
            <p:cNvSpPr>
              <a:spLocks noChangeArrowheads="1"/>
            </p:cNvSpPr>
            <p:nvPr/>
          </p:nvSpPr>
          <p:spPr bwMode="auto">
            <a:xfrm>
              <a:off x="4104" y="2736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2827" name="Oval 81"/>
            <p:cNvSpPr>
              <a:spLocks noChangeArrowheads="1"/>
            </p:cNvSpPr>
            <p:nvPr/>
          </p:nvSpPr>
          <p:spPr bwMode="auto">
            <a:xfrm>
              <a:off x="4417" y="2736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</p:grpSp>
      <p:sp>
        <p:nvSpPr>
          <p:cNvPr id="32789" name="Text Box 82"/>
          <p:cNvSpPr txBox="1">
            <a:spLocks noChangeArrowheads="1"/>
          </p:cNvSpPr>
          <p:nvPr/>
        </p:nvSpPr>
        <p:spPr bwMode="auto">
          <a:xfrm>
            <a:off x="835025" y="1522413"/>
            <a:ext cx="1952625" cy="3714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Grid graph model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32790" name="Text Box 83"/>
          <p:cNvSpPr txBox="1">
            <a:spLocks noChangeArrowheads="1"/>
          </p:cNvSpPr>
          <p:nvPr/>
        </p:nvSpPr>
        <p:spPr bwMode="auto">
          <a:xfrm>
            <a:off x="830263" y="5360988"/>
            <a:ext cx="7629525" cy="630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ggrid = 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(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,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E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), where the nodes 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 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represent the </a:t>
            </a:r>
            <a:r>
              <a:rPr lang="en-US" altLang="zh-CN">
                <a:solidFill>
                  <a:srgbClr val="CC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routing grid cells (</a:t>
            </a:r>
            <a:r>
              <a:rPr lang="en-US" altLang="zh-CN" i="1">
                <a:solidFill>
                  <a:srgbClr val="CC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gcells</a:t>
            </a:r>
            <a:r>
              <a:rPr lang="en-US" altLang="zh-CN">
                <a:solidFill>
                  <a:srgbClr val="CC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)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and the edges represent connections of grid cell pairs (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 i="1" baseline="-25000">
                <a:ea typeface="宋体" panose="02010600030101010101" pitchFamily="2" charset="-122"/>
                <a:sym typeface="Symbol" panose="05050102010706020507" pitchFamily="18" charset="2"/>
              </a:rPr>
              <a:t>i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,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 i="1" baseline="-25000">
                <a:ea typeface="宋体" panose="02010600030101010101" pitchFamily="2" charset="-122"/>
                <a:sym typeface="Symbol" panose="05050102010706020507" pitchFamily="18" charset="2"/>
              </a:rPr>
              <a:t>j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) </a:t>
            </a:r>
          </a:p>
        </p:txBody>
      </p:sp>
      <p:sp>
        <p:nvSpPr>
          <p:cNvPr id="32791" name="Rectangle 8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5.4	</a:t>
            </a:r>
            <a:r>
              <a:rPr lang="en-US" altLang="zh-CN" smtClean="0">
                <a:ea typeface="宋体" panose="02010600030101010101" pitchFamily="2" charset="-122"/>
              </a:rPr>
              <a:t>Representations of Routing Regions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284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284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284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284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6543E7F-764F-4FD2-9FE7-EA91AF28BCCB}" type="slidenum">
              <a:rPr lang="en-US" altLang="de-DE" sz="1000">
                <a:solidFill>
                  <a:srgbClr val="C0C0C0"/>
                </a:solidFill>
              </a:rPr>
              <a:pPr/>
              <a:t>32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3795" name="Rectangle 2"/>
          <p:cNvSpPr>
            <a:spLocks noChangeArrowheads="1"/>
          </p:cNvSpPr>
          <p:nvPr/>
        </p:nvSpPr>
        <p:spPr bwMode="auto">
          <a:xfrm>
            <a:off x="1219200" y="2514600"/>
            <a:ext cx="2425700" cy="2287588"/>
          </a:xfrm>
          <a:prstGeom prst="rect">
            <a:avLst/>
          </a:prstGeom>
          <a:solidFill>
            <a:srgbClr val="DDDDDD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796" name="Rectangle 4"/>
          <p:cNvSpPr>
            <a:spLocks noChangeArrowheads="1"/>
          </p:cNvSpPr>
          <p:nvPr/>
        </p:nvSpPr>
        <p:spPr bwMode="auto">
          <a:xfrm rot="-5400000">
            <a:off x="2663825" y="2324100"/>
            <a:ext cx="457200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797" name="Rectangle 5"/>
          <p:cNvSpPr>
            <a:spLocks noChangeArrowheads="1"/>
          </p:cNvSpPr>
          <p:nvPr/>
        </p:nvSpPr>
        <p:spPr bwMode="auto">
          <a:xfrm>
            <a:off x="3006725" y="3276600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798" name="Rectangle 6"/>
          <p:cNvSpPr>
            <a:spLocks noChangeArrowheads="1"/>
          </p:cNvSpPr>
          <p:nvPr/>
        </p:nvSpPr>
        <p:spPr bwMode="auto">
          <a:xfrm>
            <a:off x="2320925" y="3276600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799" name="Rectangle 7"/>
          <p:cNvSpPr>
            <a:spLocks noChangeArrowheads="1"/>
          </p:cNvSpPr>
          <p:nvPr/>
        </p:nvSpPr>
        <p:spPr bwMode="auto">
          <a:xfrm rot="-5400000">
            <a:off x="2701131" y="3886994"/>
            <a:ext cx="382588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800" name="Rectangle 8"/>
          <p:cNvSpPr>
            <a:spLocks noChangeArrowheads="1"/>
          </p:cNvSpPr>
          <p:nvPr/>
        </p:nvSpPr>
        <p:spPr bwMode="auto">
          <a:xfrm>
            <a:off x="1404938" y="3811588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801" name="Rectangle 9"/>
          <p:cNvSpPr>
            <a:spLocks noChangeArrowheads="1"/>
          </p:cNvSpPr>
          <p:nvPr/>
        </p:nvSpPr>
        <p:spPr bwMode="auto">
          <a:xfrm>
            <a:off x="1404938" y="2667000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802" name="Rectangle 10"/>
          <p:cNvSpPr>
            <a:spLocks noChangeArrowheads="1"/>
          </p:cNvSpPr>
          <p:nvPr/>
        </p:nvSpPr>
        <p:spPr bwMode="auto">
          <a:xfrm>
            <a:off x="2655888" y="2667000"/>
            <a:ext cx="457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3803" name="Line 11"/>
          <p:cNvSpPr>
            <a:spLocks noChangeShapeType="1"/>
          </p:cNvSpPr>
          <p:nvPr/>
        </p:nvSpPr>
        <p:spPr bwMode="auto">
          <a:xfrm>
            <a:off x="1406525" y="35052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04" name="Line 12"/>
          <p:cNvSpPr>
            <a:spLocks noChangeShapeType="1"/>
          </p:cNvSpPr>
          <p:nvPr/>
        </p:nvSpPr>
        <p:spPr bwMode="auto">
          <a:xfrm>
            <a:off x="1846263" y="3511550"/>
            <a:ext cx="0" cy="306388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05" name="Line 13"/>
          <p:cNvSpPr>
            <a:spLocks noChangeShapeType="1"/>
          </p:cNvSpPr>
          <p:nvPr/>
        </p:nvSpPr>
        <p:spPr bwMode="auto">
          <a:xfrm>
            <a:off x="2330450" y="4052888"/>
            <a:ext cx="3175" cy="187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06" name="Line 14"/>
          <p:cNvSpPr>
            <a:spLocks noChangeShapeType="1"/>
          </p:cNvSpPr>
          <p:nvPr/>
        </p:nvSpPr>
        <p:spPr bwMode="auto">
          <a:xfrm>
            <a:off x="3459163" y="4052888"/>
            <a:ext cx="3175" cy="187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07" name="Line 15"/>
          <p:cNvSpPr>
            <a:spLocks noChangeShapeType="1"/>
          </p:cNvSpPr>
          <p:nvPr/>
        </p:nvSpPr>
        <p:spPr bwMode="auto">
          <a:xfrm>
            <a:off x="2332038" y="3125788"/>
            <a:ext cx="1587" cy="1016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08" name="Line 16"/>
          <p:cNvSpPr>
            <a:spLocks noChangeShapeType="1"/>
          </p:cNvSpPr>
          <p:nvPr/>
        </p:nvSpPr>
        <p:spPr bwMode="auto">
          <a:xfrm>
            <a:off x="3460750" y="3135313"/>
            <a:ext cx="1588" cy="1000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09" name="Line 17"/>
          <p:cNvSpPr>
            <a:spLocks noChangeShapeType="1"/>
          </p:cNvSpPr>
          <p:nvPr/>
        </p:nvSpPr>
        <p:spPr bwMode="auto">
          <a:xfrm flipV="1">
            <a:off x="1885950" y="464978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10" name="Line 18"/>
          <p:cNvSpPr>
            <a:spLocks noChangeShapeType="1"/>
          </p:cNvSpPr>
          <p:nvPr/>
        </p:nvSpPr>
        <p:spPr bwMode="auto">
          <a:xfrm flipV="1">
            <a:off x="1903413" y="266700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11" name="Line 19"/>
          <p:cNvSpPr>
            <a:spLocks noChangeShapeType="1"/>
          </p:cNvSpPr>
          <p:nvPr/>
        </p:nvSpPr>
        <p:spPr bwMode="auto">
          <a:xfrm flipV="1">
            <a:off x="2786063" y="3281363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12" name="Line 20"/>
          <p:cNvSpPr>
            <a:spLocks noChangeShapeType="1"/>
          </p:cNvSpPr>
          <p:nvPr/>
        </p:nvSpPr>
        <p:spPr bwMode="auto">
          <a:xfrm flipV="1">
            <a:off x="2787650" y="4024313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13" name="Line 21"/>
          <p:cNvSpPr>
            <a:spLocks noChangeShapeType="1"/>
          </p:cNvSpPr>
          <p:nvPr/>
        </p:nvSpPr>
        <p:spPr bwMode="auto">
          <a:xfrm>
            <a:off x="1412875" y="2514600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14" name="Line 22"/>
          <p:cNvSpPr>
            <a:spLocks noChangeShapeType="1"/>
          </p:cNvSpPr>
          <p:nvPr/>
        </p:nvSpPr>
        <p:spPr bwMode="auto">
          <a:xfrm>
            <a:off x="3455988" y="2514600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15" name="Line 23"/>
          <p:cNvSpPr>
            <a:spLocks noChangeShapeType="1"/>
          </p:cNvSpPr>
          <p:nvPr/>
        </p:nvSpPr>
        <p:spPr bwMode="auto">
          <a:xfrm>
            <a:off x="1404938" y="4646613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3816" name="Line 24"/>
          <p:cNvSpPr>
            <a:spLocks noChangeShapeType="1"/>
          </p:cNvSpPr>
          <p:nvPr/>
        </p:nvSpPr>
        <p:spPr bwMode="auto">
          <a:xfrm>
            <a:off x="3465513" y="464978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26425" name="Group 25"/>
          <p:cNvGrpSpPr>
            <a:grpSpLocks/>
          </p:cNvGrpSpPr>
          <p:nvPr/>
        </p:nvGrpSpPr>
        <p:grpSpPr bwMode="auto">
          <a:xfrm>
            <a:off x="1141413" y="2362200"/>
            <a:ext cx="2592387" cy="2516188"/>
            <a:chOff x="719" y="1488"/>
            <a:chExt cx="1633" cy="1585"/>
          </a:xfrm>
        </p:grpSpPr>
        <p:sp>
          <p:nvSpPr>
            <p:cNvPr id="33844" name="Oval 26"/>
            <p:cNvSpPr>
              <a:spLocks noChangeArrowheads="1"/>
            </p:cNvSpPr>
            <p:nvPr/>
          </p:nvSpPr>
          <p:spPr bwMode="auto">
            <a:xfrm>
              <a:off x="719" y="2160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45" name="Oval 27"/>
            <p:cNvSpPr>
              <a:spLocks noChangeArrowheads="1"/>
            </p:cNvSpPr>
            <p:nvPr/>
          </p:nvSpPr>
          <p:spPr bwMode="auto">
            <a:xfrm>
              <a:off x="911" y="2160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46" name="Oval 28"/>
            <p:cNvSpPr>
              <a:spLocks noChangeArrowheads="1"/>
            </p:cNvSpPr>
            <p:nvPr/>
          </p:nvSpPr>
          <p:spPr bwMode="auto">
            <a:xfrm>
              <a:off x="1199" y="2160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47" name="Oval 29"/>
            <p:cNvSpPr>
              <a:spLocks noChangeArrowheads="1"/>
            </p:cNvSpPr>
            <p:nvPr/>
          </p:nvSpPr>
          <p:spPr bwMode="auto">
            <a:xfrm>
              <a:off x="1440" y="1488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48" name="Oval 30"/>
            <p:cNvSpPr>
              <a:spLocks noChangeArrowheads="1"/>
            </p:cNvSpPr>
            <p:nvPr/>
          </p:nvSpPr>
          <p:spPr bwMode="auto">
            <a:xfrm>
              <a:off x="1680" y="1872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49" name="Oval 31"/>
            <p:cNvSpPr>
              <a:spLocks noChangeArrowheads="1"/>
            </p:cNvSpPr>
            <p:nvPr/>
          </p:nvSpPr>
          <p:spPr bwMode="auto">
            <a:xfrm>
              <a:off x="1680" y="2160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50" name="Oval 32"/>
            <p:cNvSpPr>
              <a:spLocks noChangeArrowheads="1"/>
            </p:cNvSpPr>
            <p:nvPr/>
          </p:nvSpPr>
          <p:spPr bwMode="auto">
            <a:xfrm>
              <a:off x="1680" y="2496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51" name="Oval 33"/>
            <p:cNvSpPr>
              <a:spLocks noChangeArrowheads="1"/>
            </p:cNvSpPr>
            <p:nvPr/>
          </p:nvSpPr>
          <p:spPr bwMode="auto">
            <a:xfrm>
              <a:off x="1440" y="2832"/>
              <a:ext cx="240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52" name="Oval 34"/>
            <p:cNvSpPr>
              <a:spLocks noChangeArrowheads="1"/>
            </p:cNvSpPr>
            <p:nvPr/>
          </p:nvSpPr>
          <p:spPr bwMode="auto">
            <a:xfrm>
              <a:off x="2112" y="2160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</p:grpSp>
      <p:grpSp>
        <p:nvGrpSpPr>
          <p:cNvPr id="1126435" name="Group 35"/>
          <p:cNvGrpSpPr>
            <a:grpSpLocks/>
          </p:cNvGrpSpPr>
          <p:nvPr/>
        </p:nvGrpSpPr>
        <p:grpSpPr bwMode="auto">
          <a:xfrm>
            <a:off x="4267200" y="2286000"/>
            <a:ext cx="4040188" cy="2592388"/>
            <a:chOff x="2688" y="1440"/>
            <a:chExt cx="2545" cy="1633"/>
          </a:xfrm>
        </p:grpSpPr>
        <p:sp>
          <p:nvSpPr>
            <p:cNvPr id="33822" name="Line 36"/>
            <p:cNvSpPr>
              <a:spLocks noChangeShapeType="1"/>
            </p:cNvSpPr>
            <p:nvPr/>
          </p:nvSpPr>
          <p:spPr bwMode="auto">
            <a:xfrm>
              <a:off x="4217" y="1901"/>
              <a:ext cx="823" cy="35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23" name="Line 37"/>
            <p:cNvSpPr>
              <a:spLocks noChangeShapeType="1"/>
            </p:cNvSpPr>
            <p:nvPr/>
          </p:nvSpPr>
          <p:spPr bwMode="auto">
            <a:xfrm flipV="1">
              <a:off x="4191" y="2304"/>
              <a:ext cx="849" cy="31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24" name="Line 38"/>
            <p:cNvSpPr>
              <a:spLocks noChangeShapeType="1"/>
            </p:cNvSpPr>
            <p:nvPr/>
          </p:nvSpPr>
          <p:spPr bwMode="auto">
            <a:xfrm>
              <a:off x="4009" y="2282"/>
              <a:ext cx="167" cy="31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25" name="Line 39"/>
            <p:cNvSpPr>
              <a:spLocks noChangeShapeType="1"/>
            </p:cNvSpPr>
            <p:nvPr/>
          </p:nvSpPr>
          <p:spPr bwMode="auto">
            <a:xfrm flipV="1">
              <a:off x="4032" y="1920"/>
              <a:ext cx="144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26" name="Line 40"/>
            <p:cNvSpPr>
              <a:spLocks noChangeShapeType="1"/>
            </p:cNvSpPr>
            <p:nvPr/>
          </p:nvSpPr>
          <p:spPr bwMode="auto">
            <a:xfrm flipV="1">
              <a:off x="4224" y="2304"/>
              <a:ext cx="288" cy="2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27" name="Line 41"/>
            <p:cNvSpPr>
              <a:spLocks noChangeShapeType="1"/>
            </p:cNvSpPr>
            <p:nvPr/>
          </p:nvSpPr>
          <p:spPr bwMode="auto">
            <a:xfrm>
              <a:off x="4224" y="1920"/>
              <a:ext cx="291" cy="3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28" name="Line 42"/>
            <p:cNvSpPr>
              <a:spLocks noChangeShapeType="1"/>
            </p:cNvSpPr>
            <p:nvPr/>
          </p:nvSpPr>
          <p:spPr bwMode="auto">
            <a:xfrm>
              <a:off x="4007" y="1668"/>
              <a:ext cx="0" cy="12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29" name="Line 43"/>
            <p:cNvSpPr>
              <a:spLocks noChangeShapeType="1"/>
            </p:cNvSpPr>
            <p:nvPr/>
          </p:nvSpPr>
          <p:spPr bwMode="auto">
            <a:xfrm>
              <a:off x="3211" y="2278"/>
              <a:ext cx="76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30" name="Line 44"/>
            <p:cNvSpPr>
              <a:spLocks noChangeShapeType="1"/>
            </p:cNvSpPr>
            <p:nvPr/>
          </p:nvSpPr>
          <p:spPr bwMode="auto">
            <a:xfrm flipV="1">
              <a:off x="4080" y="2304"/>
              <a:ext cx="1009" cy="6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31" name="Line 45"/>
            <p:cNvSpPr>
              <a:spLocks noChangeShapeType="1"/>
            </p:cNvSpPr>
            <p:nvPr/>
          </p:nvSpPr>
          <p:spPr bwMode="auto">
            <a:xfrm>
              <a:off x="3311" y="2304"/>
              <a:ext cx="625" cy="57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32" name="Line 46"/>
            <p:cNvSpPr>
              <a:spLocks noChangeShapeType="1"/>
            </p:cNvSpPr>
            <p:nvPr/>
          </p:nvSpPr>
          <p:spPr bwMode="auto">
            <a:xfrm flipV="1">
              <a:off x="3215" y="1584"/>
              <a:ext cx="721" cy="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33" name="AutoShape 47"/>
            <p:cNvSpPr>
              <a:spLocks noChangeArrowheads="1"/>
            </p:cNvSpPr>
            <p:nvPr/>
          </p:nvSpPr>
          <p:spPr bwMode="auto">
            <a:xfrm>
              <a:off x="2688" y="2064"/>
              <a:ext cx="191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3834" name="Line 48"/>
            <p:cNvSpPr>
              <a:spLocks noChangeShapeType="1"/>
            </p:cNvSpPr>
            <p:nvPr/>
          </p:nvSpPr>
          <p:spPr bwMode="auto">
            <a:xfrm>
              <a:off x="4032" y="1584"/>
              <a:ext cx="1028" cy="6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3835" name="Oval 49"/>
            <p:cNvSpPr>
              <a:spLocks noChangeArrowheads="1"/>
            </p:cNvSpPr>
            <p:nvPr/>
          </p:nvSpPr>
          <p:spPr bwMode="auto">
            <a:xfrm>
              <a:off x="3120" y="2160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36" name="Oval 50"/>
            <p:cNvSpPr>
              <a:spLocks noChangeArrowheads="1"/>
            </p:cNvSpPr>
            <p:nvPr/>
          </p:nvSpPr>
          <p:spPr bwMode="auto">
            <a:xfrm>
              <a:off x="3503" y="2160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37" name="Oval 51"/>
            <p:cNvSpPr>
              <a:spLocks noChangeArrowheads="1"/>
            </p:cNvSpPr>
            <p:nvPr/>
          </p:nvSpPr>
          <p:spPr bwMode="auto">
            <a:xfrm>
              <a:off x="3887" y="2160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38" name="Oval 52"/>
            <p:cNvSpPr>
              <a:spLocks noChangeArrowheads="1"/>
            </p:cNvSpPr>
            <p:nvPr/>
          </p:nvSpPr>
          <p:spPr bwMode="auto">
            <a:xfrm>
              <a:off x="3888" y="1440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39" name="Oval 53"/>
            <p:cNvSpPr>
              <a:spLocks noChangeArrowheads="1"/>
            </p:cNvSpPr>
            <p:nvPr/>
          </p:nvSpPr>
          <p:spPr bwMode="auto">
            <a:xfrm>
              <a:off x="4079" y="1776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40" name="Oval 54"/>
            <p:cNvSpPr>
              <a:spLocks noChangeArrowheads="1"/>
            </p:cNvSpPr>
            <p:nvPr/>
          </p:nvSpPr>
          <p:spPr bwMode="auto">
            <a:xfrm>
              <a:off x="4416" y="2160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41" name="Oval 55"/>
            <p:cNvSpPr>
              <a:spLocks noChangeArrowheads="1"/>
            </p:cNvSpPr>
            <p:nvPr/>
          </p:nvSpPr>
          <p:spPr bwMode="auto">
            <a:xfrm>
              <a:off x="4080" y="2496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42" name="Oval 56"/>
            <p:cNvSpPr>
              <a:spLocks noChangeArrowheads="1"/>
            </p:cNvSpPr>
            <p:nvPr/>
          </p:nvSpPr>
          <p:spPr bwMode="auto">
            <a:xfrm>
              <a:off x="3888" y="2832"/>
              <a:ext cx="241" cy="2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3843" name="Oval 57"/>
            <p:cNvSpPr>
              <a:spLocks noChangeArrowheads="1"/>
            </p:cNvSpPr>
            <p:nvPr/>
          </p:nvSpPr>
          <p:spPr bwMode="auto">
            <a:xfrm>
              <a:off x="4992" y="2160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</p:grpSp>
      <p:sp>
        <p:nvSpPr>
          <p:cNvPr id="33819" name="Text Box 58"/>
          <p:cNvSpPr txBox="1">
            <a:spLocks noChangeArrowheads="1"/>
          </p:cNvSpPr>
          <p:nvPr/>
        </p:nvSpPr>
        <p:spPr bwMode="auto">
          <a:xfrm>
            <a:off x="835025" y="1522413"/>
            <a:ext cx="2892425" cy="3714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Channel connectivity graph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33820" name="Text Box 59"/>
          <p:cNvSpPr txBox="1">
            <a:spLocks noChangeArrowheads="1"/>
          </p:cNvSpPr>
          <p:nvPr/>
        </p:nvSpPr>
        <p:spPr bwMode="auto">
          <a:xfrm>
            <a:off x="830263" y="5360988"/>
            <a:ext cx="7629525" cy="630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G 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= (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,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E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), where the nodes 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 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represent </a:t>
            </a:r>
            <a:r>
              <a:rPr lang="en-US" altLang="zh-CN">
                <a:solidFill>
                  <a:srgbClr val="CC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channels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, </a:t>
            </a:r>
            <a:b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</a:b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and the edges 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E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represent adjacencies of the channels </a:t>
            </a:r>
          </a:p>
        </p:txBody>
      </p:sp>
      <p:sp>
        <p:nvSpPr>
          <p:cNvPr id="33821" name="Rectangle 6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5.4	</a:t>
            </a:r>
            <a:r>
              <a:rPr lang="en-US" altLang="zh-CN" smtClean="0">
                <a:ea typeface="宋体" panose="02010600030101010101" pitchFamily="2" charset="-122"/>
              </a:rPr>
              <a:t>Representations of Routing Regions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26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26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26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26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9C06318-C05D-4A26-A16B-B135232292BD}" type="slidenum">
              <a:rPr lang="en-US" altLang="de-DE" sz="1000">
                <a:solidFill>
                  <a:srgbClr val="C0C0C0"/>
                </a:solidFill>
              </a:rPr>
              <a:pPr/>
              <a:t>33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4819" name="Rectangle 2"/>
          <p:cNvSpPr>
            <a:spLocks noChangeArrowheads="1"/>
          </p:cNvSpPr>
          <p:nvPr/>
        </p:nvSpPr>
        <p:spPr bwMode="auto">
          <a:xfrm>
            <a:off x="1219200" y="2514600"/>
            <a:ext cx="2425700" cy="2287588"/>
          </a:xfrm>
          <a:prstGeom prst="rect">
            <a:avLst/>
          </a:prstGeom>
          <a:solidFill>
            <a:srgbClr val="DDDDDD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20" name="Rectangle 4"/>
          <p:cNvSpPr>
            <a:spLocks noChangeArrowheads="1"/>
          </p:cNvSpPr>
          <p:nvPr/>
        </p:nvSpPr>
        <p:spPr bwMode="auto">
          <a:xfrm rot="-5400000">
            <a:off x="2663825" y="2324100"/>
            <a:ext cx="457200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21" name="Rectangle 5"/>
          <p:cNvSpPr>
            <a:spLocks noChangeArrowheads="1"/>
          </p:cNvSpPr>
          <p:nvPr/>
        </p:nvSpPr>
        <p:spPr bwMode="auto">
          <a:xfrm>
            <a:off x="3006725" y="3276600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22" name="Rectangle 6"/>
          <p:cNvSpPr>
            <a:spLocks noChangeArrowheads="1"/>
          </p:cNvSpPr>
          <p:nvPr/>
        </p:nvSpPr>
        <p:spPr bwMode="auto">
          <a:xfrm>
            <a:off x="2320925" y="3276600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23" name="Rectangle 7"/>
          <p:cNvSpPr>
            <a:spLocks noChangeArrowheads="1"/>
          </p:cNvSpPr>
          <p:nvPr/>
        </p:nvSpPr>
        <p:spPr bwMode="auto">
          <a:xfrm rot="-5400000">
            <a:off x="2701131" y="3886994"/>
            <a:ext cx="382588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24" name="Rectangle 8"/>
          <p:cNvSpPr>
            <a:spLocks noChangeArrowheads="1"/>
          </p:cNvSpPr>
          <p:nvPr/>
        </p:nvSpPr>
        <p:spPr bwMode="auto">
          <a:xfrm>
            <a:off x="1404938" y="3811588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25" name="Rectangle 9"/>
          <p:cNvSpPr>
            <a:spLocks noChangeArrowheads="1"/>
          </p:cNvSpPr>
          <p:nvPr/>
        </p:nvSpPr>
        <p:spPr bwMode="auto">
          <a:xfrm>
            <a:off x="1404938" y="2667000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26" name="Rectangle 10"/>
          <p:cNvSpPr>
            <a:spLocks noChangeArrowheads="1"/>
          </p:cNvSpPr>
          <p:nvPr/>
        </p:nvSpPr>
        <p:spPr bwMode="auto">
          <a:xfrm>
            <a:off x="2655888" y="2667000"/>
            <a:ext cx="457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4827" name="Line 11"/>
          <p:cNvSpPr>
            <a:spLocks noChangeShapeType="1"/>
          </p:cNvSpPr>
          <p:nvPr/>
        </p:nvSpPr>
        <p:spPr bwMode="auto">
          <a:xfrm>
            <a:off x="1406525" y="3505200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28" name="Line 12"/>
          <p:cNvSpPr>
            <a:spLocks noChangeShapeType="1"/>
          </p:cNvSpPr>
          <p:nvPr/>
        </p:nvSpPr>
        <p:spPr bwMode="auto">
          <a:xfrm>
            <a:off x="1846263" y="3511550"/>
            <a:ext cx="0" cy="306388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29" name="Line 13"/>
          <p:cNvSpPr>
            <a:spLocks noChangeShapeType="1"/>
          </p:cNvSpPr>
          <p:nvPr/>
        </p:nvSpPr>
        <p:spPr bwMode="auto">
          <a:xfrm>
            <a:off x="2322513" y="4059238"/>
            <a:ext cx="3175" cy="1889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0" name="Line 14"/>
          <p:cNvSpPr>
            <a:spLocks noChangeShapeType="1"/>
          </p:cNvSpPr>
          <p:nvPr/>
        </p:nvSpPr>
        <p:spPr bwMode="auto">
          <a:xfrm>
            <a:off x="3459163" y="4052888"/>
            <a:ext cx="3175" cy="187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1" name="Line 15"/>
          <p:cNvSpPr>
            <a:spLocks noChangeShapeType="1"/>
          </p:cNvSpPr>
          <p:nvPr/>
        </p:nvSpPr>
        <p:spPr bwMode="auto">
          <a:xfrm>
            <a:off x="2324100" y="3133725"/>
            <a:ext cx="1588" cy="1000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2" name="Line 16"/>
          <p:cNvSpPr>
            <a:spLocks noChangeShapeType="1"/>
          </p:cNvSpPr>
          <p:nvPr/>
        </p:nvSpPr>
        <p:spPr bwMode="auto">
          <a:xfrm>
            <a:off x="3460750" y="3135313"/>
            <a:ext cx="1588" cy="1000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3" name="Line 17"/>
          <p:cNvSpPr>
            <a:spLocks noChangeShapeType="1"/>
          </p:cNvSpPr>
          <p:nvPr/>
        </p:nvSpPr>
        <p:spPr bwMode="auto">
          <a:xfrm flipV="1">
            <a:off x="1885950" y="464978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4" name="Line 18"/>
          <p:cNvSpPr>
            <a:spLocks noChangeShapeType="1"/>
          </p:cNvSpPr>
          <p:nvPr/>
        </p:nvSpPr>
        <p:spPr bwMode="auto">
          <a:xfrm flipV="1">
            <a:off x="1903413" y="266700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5" name="Line 19"/>
          <p:cNvSpPr>
            <a:spLocks noChangeShapeType="1"/>
          </p:cNvSpPr>
          <p:nvPr/>
        </p:nvSpPr>
        <p:spPr bwMode="auto">
          <a:xfrm flipV="1">
            <a:off x="2786063" y="3281363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6" name="Line 20"/>
          <p:cNvSpPr>
            <a:spLocks noChangeShapeType="1"/>
          </p:cNvSpPr>
          <p:nvPr/>
        </p:nvSpPr>
        <p:spPr bwMode="auto">
          <a:xfrm flipV="1">
            <a:off x="2787650" y="4024313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7" name="Line 21"/>
          <p:cNvSpPr>
            <a:spLocks noChangeShapeType="1"/>
          </p:cNvSpPr>
          <p:nvPr/>
        </p:nvSpPr>
        <p:spPr bwMode="auto">
          <a:xfrm>
            <a:off x="3044825" y="4038600"/>
            <a:ext cx="3175" cy="1889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8" name="Line 22"/>
          <p:cNvSpPr>
            <a:spLocks noChangeShapeType="1"/>
          </p:cNvSpPr>
          <p:nvPr/>
        </p:nvSpPr>
        <p:spPr bwMode="auto">
          <a:xfrm>
            <a:off x="2743200" y="4038600"/>
            <a:ext cx="3175" cy="1889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39" name="Line 23"/>
          <p:cNvSpPr>
            <a:spLocks noChangeShapeType="1"/>
          </p:cNvSpPr>
          <p:nvPr/>
        </p:nvSpPr>
        <p:spPr bwMode="auto">
          <a:xfrm>
            <a:off x="3005138" y="3130550"/>
            <a:ext cx="1587" cy="1000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0" name="Line 24"/>
          <p:cNvSpPr>
            <a:spLocks noChangeShapeType="1"/>
          </p:cNvSpPr>
          <p:nvPr/>
        </p:nvSpPr>
        <p:spPr bwMode="auto">
          <a:xfrm>
            <a:off x="2781300" y="3140075"/>
            <a:ext cx="1588" cy="1000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1" name="Line 25"/>
          <p:cNvSpPr>
            <a:spLocks noChangeShapeType="1"/>
          </p:cNvSpPr>
          <p:nvPr/>
        </p:nvSpPr>
        <p:spPr bwMode="auto">
          <a:xfrm flipV="1">
            <a:off x="1903413" y="381000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2" name="Line 26"/>
          <p:cNvSpPr>
            <a:spLocks noChangeShapeType="1"/>
          </p:cNvSpPr>
          <p:nvPr/>
        </p:nvSpPr>
        <p:spPr bwMode="auto">
          <a:xfrm flipV="1">
            <a:off x="1903413" y="350520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3" name="Line 27"/>
          <p:cNvSpPr>
            <a:spLocks noChangeShapeType="1"/>
          </p:cNvSpPr>
          <p:nvPr/>
        </p:nvSpPr>
        <p:spPr bwMode="auto">
          <a:xfrm flipV="1">
            <a:off x="1903413" y="426720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4" name="Line 28"/>
          <p:cNvSpPr>
            <a:spLocks noChangeShapeType="1"/>
          </p:cNvSpPr>
          <p:nvPr/>
        </p:nvSpPr>
        <p:spPr bwMode="auto">
          <a:xfrm flipV="1">
            <a:off x="1885950" y="403860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5" name="Line 29"/>
          <p:cNvSpPr>
            <a:spLocks noChangeShapeType="1"/>
          </p:cNvSpPr>
          <p:nvPr/>
        </p:nvSpPr>
        <p:spPr bwMode="auto">
          <a:xfrm flipV="1">
            <a:off x="1903413" y="327660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6" name="Line 30"/>
          <p:cNvSpPr>
            <a:spLocks noChangeShapeType="1"/>
          </p:cNvSpPr>
          <p:nvPr/>
        </p:nvSpPr>
        <p:spPr bwMode="auto">
          <a:xfrm flipV="1">
            <a:off x="1903413" y="312420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7" name="Line 31"/>
          <p:cNvSpPr>
            <a:spLocks noChangeShapeType="1"/>
          </p:cNvSpPr>
          <p:nvPr/>
        </p:nvSpPr>
        <p:spPr bwMode="auto">
          <a:xfrm>
            <a:off x="2320925" y="4641850"/>
            <a:ext cx="0" cy="153988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8" name="Line 32"/>
          <p:cNvSpPr>
            <a:spLocks noChangeShapeType="1"/>
          </p:cNvSpPr>
          <p:nvPr/>
        </p:nvSpPr>
        <p:spPr bwMode="auto">
          <a:xfrm>
            <a:off x="1852613" y="464978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49" name="Line 33"/>
          <p:cNvSpPr>
            <a:spLocks noChangeShapeType="1"/>
          </p:cNvSpPr>
          <p:nvPr/>
        </p:nvSpPr>
        <p:spPr bwMode="auto">
          <a:xfrm>
            <a:off x="1408113" y="464978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0" name="Line 34"/>
          <p:cNvSpPr>
            <a:spLocks noChangeShapeType="1"/>
          </p:cNvSpPr>
          <p:nvPr/>
        </p:nvSpPr>
        <p:spPr bwMode="auto">
          <a:xfrm>
            <a:off x="3451225" y="464978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1" name="Line 35"/>
          <p:cNvSpPr>
            <a:spLocks noChangeShapeType="1"/>
          </p:cNvSpPr>
          <p:nvPr/>
        </p:nvSpPr>
        <p:spPr bwMode="auto">
          <a:xfrm>
            <a:off x="3444875" y="253047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2" name="Line 36"/>
          <p:cNvSpPr>
            <a:spLocks noChangeShapeType="1"/>
          </p:cNvSpPr>
          <p:nvPr/>
        </p:nvSpPr>
        <p:spPr bwMode="auto">
          <a:xfrm>
            <a:off x="1408113" y="2532063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3" name="Line 37"/>
          <p:cNvSpPr>
            <a:spLocks noChangeShapeType="1"/>
          </p:cNvSpPr>
          <p:nvPr/>
        </p:nvSpPr>
        <p:spPr bwMode="auto">
          <a:xfrm>
            <a:off x="1851025" y="2511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4" name="Line 38"/>
          <p:cNvSpPr>
            <a:spLocks noChangeShapeType="1"/>
          </p:cNvSpPr>
          <p:nvPr/>
        </p:nvSpPr>
        <p:spPr bwMode="auto">
          <a:xfrm>
            <a:off x="2316163" y="2511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5" name="Line 39"/>
          <p:cNvSpPr>
            <a:spLocks noChangeShapeType="1"/>
          </p:cNvSpPr>
          <p:nvPr/>
        </p:nvSpPr>
        <p:spPr bwMode="auto">
          <a:xfrm flipV="1">
            <a:off x="1219200" y="2667000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6" name="Line 40"/>
          <p:cNvSpPr>
            <a:spLocks noChangeShapeType="1"/>
          </p:cNvSpPr>
          <p:nvPr/>
        </p:nvSpPr>
        <p:spPr bwMode="auto">
          <a:xfrm flipV="1">
            <a:off x="1219200" y="3505200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7" name="Line 41"/>
          <p:cNvSpPr>
            <a:spLocks noChangeShapeType="1"/>
          </p:cNvSpPr>
          <p:nvPr/>
        </p:nvSpPr>
        <p:spPr bwMode="auto">
          <a:xfrm flipV="1">
            <a:off x="1219200" y="3810000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8" name="Line 42"/>
          <p:cNvSpPr>
            <a:spLocks noChangeShapeType="1"/>
          </p:cNvSpPr>
          <p:nvPr/>
        </p:nvSpPr>
        <p:spPr bwMode="auto">
          <a:xfrm flipV="1">
            <a:off x="1219200" y="4649788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59" name="Line 43"/>
          <p:cNvSpPr>
            <a:spLocks noChangeShapeType="1"/>
          </p:cNvSpPr>
          <p:nvPr/>
        </p:nvSpPr>
        <p:spPr bwMode="auto">
          <a:xfrm flipV="1">
            <a:off x="3505200" y="2667000"/>
            <a:ext cx="1539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60" name="Line 44"/>
          <p:cNvSpPr>
            <a:spLocks noChangeShapeType="1"/>
          </p:cNvSpPr>
          <p:nvPr/>
        </p:nvSpPr>
        <p:spPr bwMode="auto">
          <a:xfrm flipV="1">
            <a:off x="3505200" y="3124200"/>
            <a:ext cx="1539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61" name="Line 45"/>
          <p:cNvSpPr>
            <a:spLocks noChangeShapeType="1"/>
          </p:cNvSpPr>
          <p:nvPr/>
        </p:nvSpPr>
        <p:spPr bwMode="auto">
          <a:xfrm flipV="1">
            <a:off x="3503613" y="3276600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62" name="Line 46"/>
          <p:cNvSpPr>
            <a:spLocks noChangeShapeType="1"/>
          </p:cNvSpPr>
          <p:nvPr/>
        </p:nvSpPr>
        <p:spPr bwMode="auto">
          <a:xfrm flipV="1">
            <a:off x="3505200" y="4038600"/>
            <a:ext cx="1539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63" name="Line 47"/>
          <p:cNvSpPr>
            <a:spLocks noChangeShapeType="1"/>
          </p:cNvSpPr>
          <p:nvPr/>
        </p:nvSpPr>
        <p:spPr bwMode="auto">
          <a:xfrm flipV="1">
            <a:off x="3505200" y="4267200"/>
            <a:ext cx="1539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4864" name="Line 48"/>
          <p:cNvSpPr>
            <a:spLocks noChangeShapeType="1"/>
          </p:cNvSpPr>
          <p:nvPr/>
        </p:nvSpPr>
        <p:spPr bwMode="auto">
          <a:xfrm flipV="1">
            <a:off x="3505200" y="4649788"/>
            <a:ext cx="1539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1127473" name="Group 49"/>
          <p:cNvGrpSpPr>
            <a:grpSpLocks/>
          </p:cNvGrpSpPr>
          <p:nvPr/>
        </p:nvGrpSpPr>
        <p:grpSpPr bwMode="auto">
          <a:xfrm>
            <a:off x="1141413" y="2362200"/>
            <a:ext cx="2592387" cy="2516188"/>
            <a:chOff x="719" y="1488"/>
            <a:chExt cx="1633" cy="1585"/>
          </a:xfrm>
        </p:grpSpPr>
        <p:sp>
          <p:nvSpPr>
            <p:cNvPr id="34895" name="Oval 50"/>
            <p:cNvSpPr>
              <a:spLocks noChangeArrowheads="1"/>
            </p:cNvSpPr>
            <p:nvPr/>
          </p:nvSpPr>
          <p:spPr bwMode="auto">
            <a:xfrm>
              <a:off x="719" y="1488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96" name="Oval 51"/>
            <p:cNvSpPr>
              <a:spLocks noChangeArrowheads="1"/>
            </p:cNvSpPr>
            <p:nvPr/>
          </p:nvSpPr>
          <p:spPr bwMode="auto">
            <a:xfrm>
              <a:off x="720" y="2160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97" name="Oval 52"/>
            <p:cNvSpPr>
              <a:spLocks noChangeArrowheads="1"/>
            </p:cNvSpPr>
            <p:nvPr/>
          </p:nvSpPr>
          <p:spPr bwMode="auto">
            <a:xfrm>
              <a:off x="720" y="2832"/>
              <a:ext cx="240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98" name="Oval 53"/>
            <p:cNvSpPr>
              <a:spLocks noChangeArrowheads="1"/>
            </p:cNvSpPr>
            <p:nvPr/>
          </p:nvSpPr>
          <p:spPr bwMode="auto">
            <a:xfrm>
              <a:off x="1199" y="1488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99" name="Oval 54"/>
            <p:cNvSpPr>
              <a:spLocks noChangeArrowheads="1"/>
            </p:cNvSpPr>
            <p:nvPr/>
          </p:nvSpPr>
          <p:spPr bwMode="auto">
            <a:xfrm>
              <a:off x="1199" y="1872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900" name="Oval 55"/>
            <p:cNvSpPr>
              <a:spLocks noChangeArrowheads="1"/>
            </p:cNvSpPr>
            <p:nvPr/>
          </p:nvSpPr>
          <p:spPr bwMode="auto">
            <a:xfrm>
              <a:off x="1199" y="2160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901" name="Oval 56"/>
            <p:cNvSpPr>
              <a:spLocks noChangeArrowheads="1"/>
            </p:cNvSpPr>
            <p:nvPr/>
          </p:nvSpPr>
          <p:spPr bwMode="auto">
            <a:xfrm>
              <a:off x="1199" y="2497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902" name="Oval 57"/>
            <p:cNvSpPr>
              <a:spLocks noChangeArrowheads="1"/>
            </p:cNvSpPr>
            <p:nvPr/>
          </p:nvSpPr>
          <p:spPr bwMode="auto">
            <a:xfrm>
              <a:off x="1199" y="2832"/>
              <a:ext cx="241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903" name="Oval 58"/>
            <p:cNvSpPr>
              <a:spLocks noChangeArrowheads="1"/>
            </p:cNvSpPr>
            <p:nvPr/>
          </p:nvSpPr>
          <p:spPr bwMode="auto">
            <a:xfrm>
              <a:off x="1699" y="1872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904" name="Oval 59"/>
            <p:cNvSpPr>
              <a:spLocks noChangeArrowheads="1"/>
            </p:cNvSpPr>
            <p:nvPr/>
          </p:nvSpPr>
          <p:spPr bwMode="auto">
            <a:xfrm>
              <a:off x="1700" y="2489"/>
              <a:ext cx="240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10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905" name="Oval 60"/>
            <p:cNvSpPr>
              <a:spLocks noChangeArrowheads="1"/>
            </p:cNvSpPr>
            <p:nvPr/>
          </p:nvSpPr>
          <p:spPr bwMode="auto">
            <a:xfrm>
              <a:off x="2112" y="1488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906" name="Oval 61"/>
            <p:cNvSpPr>
              <a:spLocks noChangeArrowheads="1"/>
            </p:cNvSpPr>
            <p:nvPr/>
          </p:nvSpPr>
          <p:spPr bwMode="auto">
            <a:xfrm>
              <a:off x="2112" y="1872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907" name="Oval 62"/>
            <p:cNvSpPr>
              <a:spLocks noChangeArrowheads="1"/>
            </p:cNvSpPr>
            <p:nvPr/>
          </p:nvSpPr>
          <p:spPr bwMode="auto">
            <a:xfrm>
              <a:off x="2112" y="2497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908" name="Oval 63"/>
            <p:cNvSpPr>
              <a:spLocks noChangeArrowheads="1"/>
            </p:cNvSpPr>
            <p:nvPr/>
          </p:nvSpPr>
          <p:spPr bwMode="auto">
            <a:xfrm>
              <a:off x="2112" y="2832"/>
              <a:ext cx="240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</p:grpSp>
      <p:grpSp>
        <p:nvGrpSpPr>
          <p:cNvPr id="1127488" name="Group 64"/>
          <p:cNvGrpSpPr>
            <a:grpSpLocks/>
          </p:cNvGrpSpPr>
          <p:nvPr/>
        </p:nvGrpSpPr>
        <p:grpSpPr bwMode="auto">
          <a:xfrm>
            <a:off x="4267200" y="2362200"/>
            <a:ext cx="3278188" cy="2516188"/>
            <a:chOff x="2688" y="1488"/>
            <a:chExt cx="2065" cy="1585"/>
          </a:xfrm>
        </p:grpSpPr>
        <p:sp>
          <p:nvSpPr>
            <p:cNvPr id="34870" name="Line 65"/>
            <p:cNvSpPr>
              <a:spLocks noChangeShapeType="1"/>
            </p:cNvSpPr>
            <p:nvPr/>
          </p:nvSpPr>
          <p:spPr bwMode="auto">
            <a:xfrm>
              <a:off x="4636" y="1592"/>
              <a:ext cx="0" cy="13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1" name="Line 66"/>
            <p:cNvSpPr>
              <a:spLocks noChangeShapeType="1"/>
            </p:cNvSpPr>
            <p:nvPr/>
          </p:nvSpPr>
          <p:spPr bwMode="auto">
            <a:xfrm>
              <a:off x="4225" y="2016"/>
              <a:ext cx="0" cy="52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2" name="Line 67"/>
            <p:cNvSpPr>
              <a:spLocks noChangeShapeType="1"/>
            </p:cNvSpPr>
            <p:nvPr/>
          </p:nvSpPr>
          <p:spPr bwMode="auto">
            <a:xfrm>
              <a:off x="3705" y="2622"/>
              <a:ext cx="9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3" name="Line 68"/>
            <p:cNvSpPr>
              <a:spLocks noChangeShapeType="1"/>
            </p:cNvSpPr>
            <p:nvPr/>
          </p:nvSpPr>
          <p:spPr bwMode="auto">
            <a:xfrm>
              <a:off x="3667" y="1994"/>
              <a:ext cx="105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4" name="Line 69"/>
            <p:cNvSpPr>
              <a:spLocks noChangeShapeType="1"/>
            </p:cNvSpPr>
            <p:nvPr/>
          </p:nvSpPr>
          <p:spPr bwMode="auto">
            <a:xfrm>
              <a:off x="3237" y="2279"/>
              <a:ext cx="48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5" name="Line 70"/>
            <p:cNvSpPr>
              <a:spLocks noChangeShapeType="1"/>
            </p:cNvSpPr>
            <p:nvPr/>
          </p:nvSpPr>
          <p:spPr bwMode="auto">
            <a:xfrm>
              <a:off x="3719" y="1580"/>
              <a:ext cx="0" cy="13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6" name="Line 71"/>
            <p:cNvSpPr>
              <a:spLocks noChangeShapeType="1"/>
            </p:cNvSpPr>
            <p:nvPr/>
          </p:nvSpPr>
          <p:spPr bwMode="auto">
            <a:xfrm>
              <a:off x="3265" y="2971"/>
              <a:ext cx="139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7" name="Line 72"/>
            <p:cNvSpPr>
              <a:spLocks noChangeShapeType="1"/>
            </p:cNvSpPr>
            <p:nvPr/>
          </p:nvSpPr>
          <p:spPr bwMode="auto">
            <a:xfrm>
              <a:off x="3244" y="1680"/>
              <a:ext cx="0" cy="12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8" name="Line 73"/>
            <p:cNvSpPr>
              <a:spLocks noChangeShapeType="1"/>
            </p:cNvSpPr>
            <p:nvPr/>
          </p:nvSpPr>
          <p:spPr bwMode="auto">
            <a:xfrm>
              <a:off x="3261" y="1601"/>
              <a:ext cx="139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34879" name="AutoShape 74"/>
            <p:cNvSpPr>
              <a:spLocks noChangeArrowheads="1"/>
            </p:cNvSpPr>
            <p:nvPr/>
          </p:nvSpPr>
          <p:spPr bwMode="auto">
            <a:xfrm>
              <a:off x="2688" y="2064"/>
              <a:ext cx="191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4880" name="Rectangle 75"/>
            <p:cNvSpPr>
              <a:spLocks noChangeArrowheads="1"/>
            </p:cNvSpPr>
            <p:nvPr/>
          </p:nvSpPr>
          <p:spPr bwMode="auto">
            <a:xfrm>
              <a:off x="4074" y="1680"/>
              <a:ext cx="288" cy="240"/>
            </a:xfrm>
            <a:prstGeom prst="rect">
              <a:avLst/>
            </a:prstGeom>
            <a:solidFill>
              <a:srgbClr val="EDEDE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34881" name="Oval 76"/>
            <p:cNvSpPr>
              <a:spLocks noChangeArrowheads="1"/>
            </p:cNvSpPr>
            <p:nvPr/>
          </p:nvSpPr>
          <p:spPr bwMode="auto">
            <a:xfrm>
              <a:off x="3120" y="1488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82" name="Oval 77"/>
            <p:cNvSpPr>
              <a:spLocks noChangeArrowheads="1"/>
            </p:cNvSpPr>
            <p:nvPr/>
          </p:nvSpPr>
          <p:spPr bwMode="auto">
            <a:xfrm>
              <a:off x="3121" y="2160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83" name="Oval 78"/>
            <p:cNvSpPr>
              <a:spLocks noChangeArrowheads="1"/>
            </p:cNvSpPr>
            <p:nvPr/>
          </p:nvSpPr>
          <p:spPr bwMode="auto">
            <a:xfrm>
              <a:off x="3121" y="2832"/>
              <a:ext cx="240" cy="2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84" name="Oval 79"/>
            <p:cNvSpPr>
              <a:spLocks noChangeArrowheads="1"/>
            </p:cNvSpPr>
            <p:nvPr/>
          </p:nvSpPr>
          <p:spPr bwMode="auto">
            <a:xfrm>
              <a:off x="3600" y="1488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85" name="Oval 80"/>
            <p:cNvSpPr>
              <a:spLocks noChangeArrowheads="1"/>
            </p:cNvSpPr>
            <p:nvPr/>
          </p:nvSpPr>
          <p:spPr bwMode="auto">
            <a:xfrm>
              <a:off x="3600" y="1872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86" name="Oval 81"/>
            <p:cNvSpPr>
              <a:spLocks noChangeArrowheads="1"/>
            </p:cNvSpPr>
            <p:nvPr/>
          </p:nvSpPr>
          <p:spPr bwMode="auto">
            <a:xfrm>
              <a:off x="3600" y="2160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87" name="Oval 82"/>
            <p:cNvSpPr>
              <a:spLocks noChangeArrowheads="1"/>
            </p:cNvSpPr>
            <p:nvPr/>
          </p:nvSpPr>
          <p:spPr bwMode="auto">
            <a:xfrm>
              <a:off x="3600" y="2497"/>
              <a:ext cx="241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88" name="Oval 83"/>
            <p:cNvSpPr>
              <a:spLocks noChangeArrowheads="1"/>
            </p:cNvSpPr>
            <p:nvPr/>
          </p:nvSpPr>
          <p:spPr bwMode="auto">
            <a:xfrm>
              <a:off x="3600" y="2832"/>
              <a:ext cx="241" cy="2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89" name="Oval 84"/>
            <p:cNvSpPr>
              <a:spLocks noChangeArrowheads="1"/>
            </p:cNvSpPr>
            <p:nvPr/>
          </p:nvSpPr>
          <p:spPr bwMode="auto">
            <a:xfrm>
              <a:off x="4100" y="1872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90" name="Oval 85"/>
            <p:cNvSpPr>
              <a:spLocks noChangeArrowheads="1"/>
            </p:cNvSpPr>
            <p:nvPr/>
          </p:nvSpPr>
          <p:spPr bwMode="auto">
            <a:xfrm>
              <a:off x="4101" y="2489"/>
              <a:ext cx="240" cy="2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10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91" name="Oval 86"/>
            <p:cNvSpPr>
              <a:spLocks noChangeArrowheads="1"/>
            </p:cNvSpPr>
            <p:nvPr/>
          </p:nvSpPr>
          <p:spPr bwMode="auto">
            <a:xfrm>
              <a:off x="4513" y="1488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92" name="Oval 87"/>
            <p:cNvSpPr>
              <a:spLocks noChangeArrowheads="1"/>
            </p:cNvSpPr>
            <p:nvPr/>
          </p:nvSpPr>
          <p:spPr bwMode="auto">
            <a:xfrm>
              <a:off x="4513" y="1872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93" name="Oval 88"/>
            <p:cNvSpPr>
              <a:spLocks noChangeArrowheads="1"/>
            </p:cNvSpPr>
            <p:nvPr/>
          </p:nvSpPr>
          <p:spPr bwMode="auto">
            <a:xfrm>
              <a:off x="4513" y="2497"/>
              <a:ext cx="240" cy="24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34894" name="Oval 89"/>
            <p:cNvSpPr>
              <a:spLocks noChangeArrowheads="1"/>
            </p:cNvSpPr>
            <p:nvPr/>
          </p:nvSpPr>
          <p:spPr bwMode="auto">
            <a:xfrm>
              <a:off x="4513" y="2832"/>
              <a:ext cx="240" cy="241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</p:grpSp>
      <p:sp>
        <p:nvSpPr>
          <p:cNvPr id="34867" name="Text Box 90"/>
          <p:cNvSpPr txBox="1">
            <a:spLocks noChangeArrowheads="1"/>
          </p:cNvSpPr>
          <p:nvPr/>
        </p:nvSpPr>
        <p:spPr bwMode="auto">
          <a:xfrm>
            <a:off x="835025" y="1522413"/>
            <a:ext cx="3071813" cy="3714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Switchbox connectivity graph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34868" name="Text Box 91"/>
          <p:cNvSpPr txBox="1">
            <a:spLocks noChangeArrowheads="1"/>
          </p:cNvSpPr>
          <p:nvPr/>
        </p:nvSpPr>
        <p:spPr bwMode="auto">
          <a:xfrm>
            <a:off x="830263" y="5360988"/>
            <a:ext cx="8062912" cy="88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G 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= (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,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 E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), where the nodes 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 </a:t>
            </a:r>
            <a:r>
              <a:rPr lang="en-US" altLang="zh-CN" i="1">
                <a:ea typeface="宋体" panose="02010600030101010101" pitchFamily="2" charset="-122"/>
                <a:sym typeface="Symbol" panose="05050102010706020507" pitchFamily="18" charset="2"/>
              </a:rPr>
              <a:t>V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represent </a:t>
            </a:r>
            <a:r>
              <a:rPr lang="en-US" altLang="zh-CN">
                <a:solidFill>
                  <a:srgbClr val="CC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switchboxes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</a:t>
            </a:r>
            <a:b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</a:b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and an edge exists between two nodes if the corresponding switchboxes </a:t>
            </a:r>
            <a:b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</a:b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are on opposite sides of the same channel </a:t>
            </a:r>
          </a:p>
        </p:txBody>
      </p:sp>
      <p:sp>
        <p:nvSpPr>
          <p:cNvPr id="34869" name="Rectangle 9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5.4	</a:t>
            </a:r>
            <a:r>
              <a:rPr lang="en-US" altLang="zh-CN" smtClean="0">
                <a:ea typeface="宋体" panose="02010600030101010101" pitchFamily="2" charset="-122"/>
              </a:rPr>
              <a:t>Representations of Routing Regions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7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127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127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1274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1274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F2C96A8-BB6F-4687-B857-5C1518E771B8}" type="slidenum">
              <a:rPr lang="en-US" altLang="de-DE" sz="1000">
                <a:solidFill>
                  <a:srgbClr val="C0C0C0"/>
                </a:solidFill>
              </a:rPr>
              <a:pPr/>
              <a:t>34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584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5.5	</a:t>
            </a:r>
            <a:r>
              <a:rPr lang="en-US" altLang="zh-CN" smtClean="0">
                <a:ea typeface="宋体" panose="02010600030101010101" pitchFamily="2" charset="-122"/>
              </a:rPr>
              <a:t>The Global Routing Flow – General Idea</a:t>
            </a:r>
          </a:p>
        </p:txBody>
      </p:sp>
      <p:sp>
        <p:nvSpPr>
          <p:cNvPr id="358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4213" y="1524000"/>
            <a:ext cx="8280400" cy="4857750"/>
          </a:xfrm>
        </p:spPr>
        <p:txBody>
          <a:bodyPr/>
          <a:lstStyle/>
          <a:p>
            <a:pPr defTabSz="762000">
              <a:spcBef>
                <a:spcPct val="70000"/>
              </a:spcBef>
              <a:buFontTx/>
              <a:buAutoNum type="arabicPeriod"/>
              <a:tabLst/>
            </a:pPr>
            <a:r>
              <a:rPr lang="de-DE" altLang="de-DE" smtClean="0"/>
              <a:t>Defining the routing regions (Region definition)</a:t>
            </a:r>
          </a:p>
          <a:p>
            <a:pPr marL="800100" lvl="1" indent="-342900" defTabSz="762000">
              <a:spcBef>
                <a:spcPct val="70000"/>
              </a:spcBef>
              <a:tabLst/>
            </a:pPr>
            <a:r>
              <a:rPr lang="de-DE" altLang="de-DE" smtClean="0"/>
              <a:t>Layout area is divided into routing regions</a:t>
            </a:r>
          </a:p>
          <a:p>
            <a:pPr marL="800100" lvl="1" indent="-342900" defTabSz="762000">
              <a:spcBef>
                <a:spcPct val="70000"/>
              </a:spcBef>
              <a:tabLst/>
            </a:pPr>
            <a:r>
              <a:rPr lang="de-DE" altLang="de-DE" smtClean="0"/>
              <a:t>Nets can also be routed over standard cells</a:t>
            </a:r>
          </a:p>
          <a:p>
            <a:pPr marL="800100" lvl="1" indent="-342900" defTabSz="762000">
              <a:spcBef>
                <a:spcPct val="70000"/>
              </a:spcBef>
              <a:tabLst/>
            </a:pPr>
            <a:r>
              <a:rPr lang="de-DE" altLang="de-DE" smtClean="0"/>
              <a:t>Regions, capacities and connections are represented by a graph</a:t>
            </a:r>
          </a:p>
          <a:p>
            <a:pPr defTabSz="762000">
              <a:spcBef>
                <a:spcPct val="70000"/>
              </a:spcBef>
              <a:buFontTx/>
              <a:buAutoNum type="arabicPeriod"/>
              <a:tabLst/>
            </a:pPr>
            <a:r>
              <a:rPr lang="en-US" altLang="zh-CN" smtClean="0">
                <a:ea typeface="宋体" panose="02010600030101010101" pitchFamily="2" charset="-122"/>
              </a:rPr>
              <a:t>Mapping nets to the routing regions</a:t>
            </a:r>
            <a:r>
              <a:rPr lang="de-DE" altLang="de-DE" smtClean="0"/>
              <a:t> (Region assignment)</a:t>
            </a:r>
          </a:p>
          <a:p>
            <a:pPr marL="800100" lvl="1" indent="-342900" defTabSz="762000">
              <a:spcBef>
                <a:spcPct val="70000"/>
              </a:spcBef>
              <a:tabLst/>
            </a:pPr>
            <a:r>
              <a:rPr lang="de-DE" altLang="de-DE" smtClean="0"/>
              <a:t>Each net of the design is assigned to one or several </a:t>
            </a:r>
            <a:br>
              <a:rPr lang="de-DE" altLang="de-DE" smtClean="0"/>
            </a:br>
            <a:r>
              <a:rPr lang="de-DE" altLang="de-DE" smtClean="0"/>
              <a:t>routing regions to connect all of its pins</a:t>
            </a:r>
          </a:p>
          <a:p>
            <a:pPr marL="800100" lvl="1" indent="-342900" defTabSz="762000">
              <a:spcBef>
                <a:spcPct val="70000"/>
              </a:spcBef>
              <a:tabLst/>
            </a:pPr>
            <a:r>
              <a:rPr lang="de-DE" altLang="de-DE" smtClean="0"/>
              <a:t>Routing capacity, timing and congestion affect mapping</a:t>
            </a:r>
          </a:p>
          <a:p>
            <a:pPr defTabSz="762000">
              <a:spcBef>
                <a:spcPct val="70000"/>
              </a:spcBef>
              <a:buFontTx/>
              <a:buAutoNum type="arabicPeriod"/>
              <a:tabLst/>
            </a:pPr>
            <a:r>
              <a:rPr lang="de-DE" altLang="de-DE" smtClean="0"/>
              <a:t>Assigning crosspoints </a:t>
            </a:r>
            <a:r>
              <a:rPr lang="en-US" altLang="zh-CN" smtClean="0">
                <a:ea typeface="宋体" panose="02010600030101010101" pitchFamily="2" charset="-122"/>
              </a:rPr>
              <a:t>along the edges of the routing regions (Midway routing)</a:t>
            </a:r>
          </a:p>
          <a:p>
            <a:pPr marL="800100" lvl="1" indent="-342900" defTabSz="762000">
              <a:spcBef>
                <a:spcPct val="7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Routes are assigned to fixed locations or crosspoints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along the edges of the routing regions</a:t>
            </a:r>
          </a:p>
          <a:p>
            <a:pPr marL="800100" lvl="1" indent="-342900" defTabSz="762000">
              <a:spcBef>
                <a:spcPct val="70000"/>
              </a:spcBef>
              <a:tabLst/>
            </a:pPr>
            <a:r>
              <a:rPr lang="en-US" altLang="zh-CN" smtClean="0">
                <a:ea typeface="宋体" panose="02010600030101010101" pitchFamily="2" charset="-122"/>
              </a:rPr>
              <a:t>Enables scaling of global and detailed routing</a:t>
            </a:r>
            <a:endParaRPr lang="de-DE" altLang="de-DE" smtClean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5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79D6DF1-9A69-445E-9463-1286860E37CA}" type="slidenum">
              <a:rPr lang="en-US" altLang="de-DE" sz="1000">
                <a:solidFill>
                  <a:srgbClr val="C0C0C0"/>
                </a:solidFill>
              </a:rPr>
              <a:pPr/>
              <a:t>35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040312"/>
          </a:xfrm>
        </p:spPr>
        <p:txBody>
          <a:bodyPr/>
          <a:lstStyle/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5.1 	Introduction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5.2 	Terminology and Definitions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5.3 	Optimization Goals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5.4 	Representations of Routing Regions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5.5 	The Global Routing Flow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5.6 	Single-Net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5.6.1 Rectilinear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5.6.2 Global Routing in a Connectivity Graph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5.6.3 Finding Shortest Paths with Dijkstra’s Algorithm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5.6.4 Finding Shortest Paths with A* Search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5.7 	Full-Netlist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5.7.1 Routing by Integer Linear Programming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5.7.2 Rip-Up and Reroute (RRR)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5.8 	Modern Global Routing	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5.8.1 Pattern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5.8.2 Negotiated-Congestion Routing </a:t>
            </a:r>
          </a:p>
        </p:txBody>
      </p:sp>
      <p:sp>
        <p:nvSpPr>
          <p:cNvPr id="36868" name="Line 4"/>
          <p:cNvSpPr>
            <a:spLocks noChangeShapeType="1"/>
          </p:cNvSpPr>
          <p:nvPr/>
        </p:nvSpPr>
        <p:spPr bwMode="auto">
          <a:xfrm>
            <a:off x="247650" y="3141663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36869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	</a:t>
            </a:r>
            <a:r>
              <a:rPr lang="en-US" altLang="zh-CN" smtClean="0">
                <a:ea typeface="宋体" panose="02010600030101010101" pitchFamily="2" charset="-122"/>
              </a:rPr>
              <a:t>Single-Net Routing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1DD35E6-468D-4954-AEE6-48BBF89B9727}" type="slidenum">
              <a:rPr lang="en-US" altLang="de-DE" sz="1000">
                <a:solidFill>
                  <a:srgbClr val="C0C0C0"/>
                </a:solidFill>
              </a:rPr>
              <a:pPr/>
              <a:t>36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7891" name="Rectangle 3"/>
          <p:cNvSpPr>
            <a:spLocks noChangeArrowheads="1"/>
          </p:cNvSpPr>
          <p:nvPr/>
        </p:nvSpPr>
        <p:spPr bwMode="auto">
          <a:xfrm>
            <a:off x="836613" y="2106613"/>
            <a:ext cx="3051175" cy="2667000"/>
          </a:xfrm>
          <a:prstGeom prst="rect">
            <a:avLst/>
          </a:prstGeom>
          <a:solidFill>
            <a:srgbClr val="EAEAEA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892" name="Line 4"/>
          <p:cNvSpPr>
            <a:spLocks noChangeShapeType="1"/>
          </p:cNvSpPr>
          <p:nvPr/>
        </p:nvSpPr>
        <p:spPr bwMode="auto">
          <a:xfrm>
            <a:off x="836613" y="2487613"/>
            <a:ext cx="3051175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893" name="Line 5"/>
          <p:cNvSpPr>
            <a:spLocks noChangeShapeType="1"/>
          </p:cNvSpPr>
          <p:nvPr/>
        </p:nvSpPr>
        <p:spPr bwMode="auto">
          <a:xfrm>
            <a:off x="31242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894" name="Rectangle 6"/>
          <p:cNvSpPr>
            <a:spLocks noChangeArrowheads="1"/>
          </p:cNvSpPr>
          <p:nvPr/>
        </p:nvSpPr>
        <p:spPr bwMode="auto">
          <a:xfrm>
            <a:off x="2744788" y="3292475"/>
            <a:ext cx="735012" cy="266700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895" name="Line 7"/>
          <p:cNvSpPr>
            <a:spLocks noChangeShapeType="1"/>
          </p:cNvSpPr>
          <p:nvPr/>
        </p:nvSpPr>
        <p:spPr bwMode="auto">
          <a:xfrm>
            <a:off x="16002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896" name="Rectangle 8"/>
          <p:cNvSpPr>
            <a:spLocks noChangeArrowheads="1"/>
          </p:cNvSpPr>
          <p:nvPr/>
        </p:nvSpPr>
        <p:spPr bwMode="auto">
          <a:xfrm>
            <a:off x="1238250" y="2162175"/>
            <a:ext cx="736600" cy="228600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897" name="Rectangle 9"/>
          <p:cNvSpPr>
            <a:spLocks noChangeArrowheads="1"/>
          </p:cNvSpPr>
          <p:nvPr/>
        </p:nvSpPr>
        <p:spPr bwMode="auto">
          <a:xfrm>
            <a:off x="1231900" y="4483100"/>
            <a:ext cx="736600" cy="2508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898" name="Line 10"/>
          <p:cNvSpPr>
            <a:spLocks noChangeShapeType="1"/>
          </p:cNvSpPr>
          <p:nvPr/>
        </p:nvSpPr>
        <p:spPr bwMode="auto">
          <a:xfrm>
            <a:off x="1600200" y="2487613"/>
            <a:ext cx="0" cy="1906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899" name="Line 11"/>
          <p:cNvSpPr>
            <a:spLocks noChangeShapeType="1"/>
          </p:cNvSpPr>
          <p:nvPr/>
        </p:nvSpPr>
        <p:spPr bwMode="auto">
          <a:xfrm>
            <a:off x="1601788" y="2487613"/>
            <a:ext cx="15224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00" name="Line 12"/>
          <p:cNvSpPr>
            <a:spLocks noChangeShapeType="1"/>
          </p:cNvSpPr>
          <p:nvPr/>
        </p:nvSpPr>
        <p:spPr bwMode="auto">
          <a:xfrm flipH="1">
            <a:off x="3122613" y="2487613"/>
            <a:ext cx="1587" cy="7620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01" name="Text Box 13"/>
          <p:cNvSpPr txBox="1">
            <a:spLocks noChangeArrowheads="1"/>
          </p:cNvSpPr>
          <p:nvPr/>
        </p:nvSpPr>
        <p:spPr bwMode="auto">
          <a:xfrm>
            <a:off x="1171575" y="2106613"/>
            <a:ext cx="12033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i="1">
                <a:solidFill>
                  <a:srgbClr val="000000"/>
                </a:solidFill>
              </a:rPr>
              <a:t>B</a:t>
            </a:r>
            <a:r>
              <a:rPr lang="de-DE" altLang="de-DE" sz="1500">
                <a:solidFill>
                  <a:srgbClr val="000000"/>
                </a:solidFill>
              </a:rPr>
              <a:t> (2, 6)</a:t>
            </a:r>
          </a:p>
        </p:txBody>
      </p:sp>
      <p:sp>
        <p:nvSpPr>
          <p:cNvPr id="37902" name="Text Box 14"/>
          <p:cNvSpPr txBox="1">
            <a:spLocks noChangeArrowheads="1"/>
          </p:cNvSpPr>
          <p:nvPr/>
        </p:nvSpPr>
        <p:spPr bwMode="auto">
          <a:xfrm>
            <a:off x="1182688" y="4441825"/>
            <a:ext cx="8255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i="1">
                <a:solidFill>
                  <a:srgbClr val="000000"/>
                </a:solidFill>
              </a:rPr>
              <a:t>A</a:t>
            </a:r>
            <a:r>
              <a:rPr lang="de-DE" altLang="de-DE" sz="1500">
                <a:solidFill>
                  <a:srgbClr val="000000"/>
                </a:solidFill>
              </a:rPr>
              <a:t> (2, 1)</a:t>
            </a:r>
          </a:p>
        </p:txBody>
      </p:sp>
      <p:sp>
        <p:nvSpPr>
          <p:cNvPr id="37903" name="Text Box 15"/>
          <p:cNvSpPr txBox="1">
            <a:spLocks noChangeArrowheads="1"/>
          </p:cNvSpPr>
          <p:nvPr/>
        </p:nvSpPr>
        <p:spPr bwMode="auto">
          <a:xfrm>
            <a:off x="2693988" y="3286125"/>
            <a:ext cx="836612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i="1">
                <a:solidFill>
                  <a:srgbClr val="000000"/>
                </a:solidFill>
              </a:rPr>
              <a:t>C</a:t>
            </a:r>
            <a:r>
              <a:rPr lang="de-DE" altLang="de-DE" sz="1500">
                <a:solidFill>
                  <a:srgbClr val="000000"/>
                </a:solidFill>
              </a:rPr>
              <a:t> (6, 4)</a:t>
            </a:r>
          </a:p>
        </p:txBody>
      </p:sp>
      <p:sp>
        <p:nvSpPr>
          <p:cNvPr id="37904" name="Line 16"/>
          <p:cNvSpPr>
            <a:spLocks noChangeShapeType="1"/>
          </p:cNvSpPr>
          <p:nvPr/>
        </p:nvSpPr>
        <p:spPr bwMode="auto">
          <a:xfrm>
            <a:off x="836613" y="4394200"/>
            <a:ext cx="3051175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05" name="Line 17"/>
          <p:cNvSpPr>
            <a:spLocks noChangeShapeType="1"/>
          </p:cNvSpPr>
          <p:nvPr/>
        </p:nvSpPr>
        <p:spPr bwMode="auto">
          <a:xfrm>
            <a:off x="836613" y="4011613"/>
            <a:ext cx="3051175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06" name="Line 18"/>
          <p:cNvSpPr>
            <a:spLocks noChangeShapeType="1"/>
          </p:cNvSpPr>
          <p:nvPr/>
        </p:nvSpPr>
        <p:spPr bwMode="auto">
          <a:xfrm>
            <a:off x="836613" y="3630613"/>
            <a:ext cx="3051175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07" name="Line 19"/>
          <p:cNvSpPr>
            <a:spLocks noChangeShapeType="1"/>
          </p:cNvSpPr>
          <p:nvPr/>
        </p:nvSpPr>
        <p:spPr bwMode="auto">
          <a:xfrm>
            <a:off x="836613" y="3249613"/>
            <a:ext cx="3051175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08" name="Line 20"/>
          <p:cNvSpPr>
            <a:spLocks noChangeShapeType="1"/>
          </p:cNvSpPr>
          <p:nvPr/>
        </p:nvSpPr>
        <p:spPr bwMode="auto">
          <a:xfrm>
            <a:off x="836613" y="2867025"/>
            <a:ext cx="3051175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09" name="Line 21"/>
          <p:cNvSpPr>
            <a:spLocks noChangeShapeType="1"/>
          </p:cNvSpPr>
          <p:nvPr/>
        </p:nvSpPr>
        <p:spPr bwMode="auto">
          <a:xfrm>
            <a:off x="12192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10" name="Line 22"/>
          <p:cNvSpPr>
            <a:spLocks noChangeShapeType="1"/>
          </p:cNvSpPr>
          <p:nvPr/>
        </p:nvSpPr>
        <p:spPr bwMode="auto">
          <a:xfrm>
            <a:off x="19812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11" name="Line 23"/>
          <p:cNvSpPr>
            <a:spLocks noChangeShapeType="1"/>
          </p:cNvSpPr>
          <p:nvPr/>
        </p:nvSpPr>
        <p:spPr bwMode="auto">
          <a:xfrm>
            <a:off x="2360613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12" name="Line 24"/>
          <p:cNvSpPr>
            <a:spLocks noChangeShapeType="1"/>
          </p:cNvSpPr>
          <p:nvPr/>
        </p:nvSpPr>
        <p:spPr bwMode="auto">
          <a:xfrm>
            <a:off x="27432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13" name="Line 25"/>
          <p:cNvSpPr>
            <a:spLocks noChangeShapeType="1"/>
          </p:cNvSpPr>
          <p:nvPr/>
        </p:nvSpPr>
        <p:spPr bwMode="auto">
          <a:xfrm>
            <a:off x="35052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14" name="Oval 26"/>
          <p:cNvSpPr>
            <a:spLocks noChangeAspect="1" noChangeArrowheads="1"/>
          </p:cNvSpPr>
          <p:nvPr/>
        </p:nvSpPr>
        <p:spPr bwMode="auto">
          <a:xfrm>
            <a:off x="1549400" y="2436813"/>
            <a:ext cx="95250" cy="96837"/>
          </a:xfrm>
          <a:prstGeom prst="ellipse">
            <a:avLst/>
          </a:prstGeom>
          <a:solidFill>
            <a:srgbClr val="EDD1D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15" name="Oval 27"/>
          <p:cNvSpPr>
            <a:spLocks noChangeAspect="1" noChangeArrowheads="1"/>
          </p:cNvSpPr>
          <p:nvPr/>
        </p:nvSpPr>
        <p:spPr bwMode="auto">
          <a:xfrm>
            <a:off x="3074988" y="3198813"/>
            <a:ext cx="96837" cy="95250"/>
          </a:xfrm>
          <a:prstGeom prst="ellipse">
            <a:avLst/>
          </a:prstGeom>
          <a:solidFill>
            <a:srgbClr val="EDD1D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16" name="Oval 28"/>
          <p:cNvSpPr>
            <a:spLocks noChangeAspect="1" noChangeArrowheads="1"/>
          </p:cNvSpPr>
          <p:nvPr/>
        </p:nvSpPr>
        <p:spPr bwMode="auto">
          <a:xfrm>
            <a:off x="1555750" y="4341813"/>
            <a:ext cx="96838" cy="95250"/>
          </a:xfrm>
          <a:prstGeom prst="ellipse">
            <a:avLst/>
          </a:prstGeom>
          <a:solidFill>
            <a:srgbClr val="EDD1D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17" name="Rectangle 29"/>
          <p:cNvSpPr>
            <a:spLocks noChangeArrowheads="1"/>
          </p:cNvSpPr>
          <p:nvPr/>
        </p:nvSpPr>
        <p:spPr bwMode="auto">
          <a:xfrm>
            <a:off x="5332413" y="2106613"/>
            <a:ext cx="3049587" cy="2667000"/>
          </a:xfrm>
          <a:prstGeom prst="rect">
            <a:avLst/>
          </a:prstGeom>
          <a:solidFill>
            <a:srgbClr val="EAEAEA"/>
          </a:solidFill>
          <a:ln w="9525">
            <a:solidFill>
              <a:srgbClr val="B2B2B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18" name="Line 30"/>
          <p:cNvSpPr>
            <a:spLocks noChangeShapeType="1"/>
          </p:cNvSpPr>
          <p:nvPr/>
        </p:nvSpPr>
        <p:spPr bwMode="auto">
          <a:xfrm>
            <a:off x="5332413" y="3249613"/>
            <a:ext cx="3049587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19" name="Line 31"/>
          <p:cNvSpPr>
            <a:spLocks noChangeShapeType="1"/>
          </p:cNvSpPr>
          <p:nvPr/>
        </p:nvSpPr>
        <p:spPr bwMode="auto">
          <a:xfrm>
            <a:off x="76200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0" name="Rectangle 32"/>
          <p:cNvSpPr>
            <a:spLocks noChangeArrowheads="1"/>
          </p:cNvSpPr>
          <p:nvPr/>
        </p:nvSpPr>
        <p:spPr bwMode="auto">
          <a:xfrm>
            <a:off x="7240588" y="3292475"/>
            <a:ext cx="735012" cy="266700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21" name="Line 33"/>
          <p:cNvSpPr>
            <a:spLocks noChangeShapeType="1"/>
          </p:cNvSpPr>
          <p:nvPr/>
        </p:nvSpPr>
        <p:spPr bwMode="auto">
          <a:xfrm>
            <a:off x="60960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2" name="Rectangle 34"/>
          <p:cNvSpPr>
            <a:spLocks noChangeArrowheads="1"/>
          </p:cNvSpPr>
          <p:nvPr/>
        </p:nvSpPr>
        <p:spPr bwMode="auto">
          <a:xfrm>
            <a:off x="5734050" y="2147888"/>
            <a:ext cx="736600" cy="242887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23" name="Rectangle 35"/>
          <p:cNvSpPr>
            <a:spLocks noChangeArrowheads="1"/>
          </p:cNvSpPr>
          <p:nvPr/>
        </p:nvSpPr>
        <p:spPr bwMode="auto">
          <a:xfrm>
            <a:off x="5727700" y="4483100"/>
            <a:ext cx="735013" cy="250825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24" name="Line 36"/>
          <p:cNvSpPr>
            <a:spLocks noChangeShapeType="1"/>
          </p:cNvSpPr>
          <p:nvPr/>
        </p:nvSpPr>
        <p:spPr bwMode="auto">
          <a:xfrm>
            <a:off x="6096000" y="2487613"/>
            <a:ext cx="0" cy="1906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5" name="Line 37"/>
          <p:cNvSpPr>
            <a:spLocks noChangeShapeType="1"/>
          </p:cNvSpPr>
          <p:nvPr/>
        </p:nvSpPr>
        <p:spPr bwMode="auto">
          <a:xfrm>
            <a:off x="6097588" y="3249613"/>
            <a:ext cx="15224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6" name="Line 38"/>
          <p:cNvSpPr>
            <a:spLocks noChangeShapeType="1"/>
          </p:cNvSpPr>
          <p:nvPr/>
        </p:nvSpPr>
        <p:spPr bwMode="auto">
          <a:xfrm flipH="1">
            <a:off x="7618413" y="3249613"/>
            <a:ext cx="1587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27" name="Text Box 39"/>
          <p:cNvSpPr txBox="1">
            <a:spLocks noChangeArrowheads="1"/>
          </p:cNvSpPr>
          <p:nvPr/>
        </p:nvSpPr>
        <p:spPr bwMode="auto">
          <a:xfrm>
            <a:off x="5667375" y="2106613"/>
            <a:ext cx="12033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 i="1">
                <a:solidFill>
                  <a:srgbClr val="000000"/>
                </a:solidFill>
              </a:rPr>
              <a:t>B</a:t>
            </a:r>
            <a:r>
              <a:rPr lang="de-DE" altLang="de-DE" sz="1500">
                <a:solidFill>
                  <a:srgbClr val="000000"/>
                </a:solidFill>
              </a:rPr>
              <a:t> (2, 6)</a:t>
            </a:r>
            <a:endParaRPr lang="en-US" altLang="zh-CN" sz="19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37928" name="Text Box 40"/>
          <p:cNvSpPr txBox="1">
            <a:spLocks noChangeArrowheads="1"/>
          </p:cNvSpPr>
          <p:nvPr/>
        </p:nvSpPr>
        <p:spPr bwMode="auto">
          <a:xfrm>
            <a:off x="5678488" y="4441825"/>
            <a:ext cx="82550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 i="1">
                <a:solidFill>
                  <a:srgbClr val="000000"/>
                </a:solidFill>
              </a:rPr>
              <a:t>A</a:t>
            </a:r>
            <a:r>
              <a:rPr lang="de-DE" altLang="de-DE" sz="1500">
                <a:solidFill>
                  <a:srgbClr val="000000"/>
                </a:solidFill>
              </a:rPr>
              <a:t> (2, 1)</a:t>
            </a:r>
            <a:endParaRPr lang="en-US" altLang="zh-CN" sz="19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37929" name="Text Box 41"/>
          <p:cNvSpPr txBox="1">
            <a:spLocks noChangeArrowheads="1"/>
          </p:cNvSpPr>
          <p:nvPr/>
        </p:nvSpPr>
        <p:spPr bwMode="auto">
          <a:xfrm>
            <a:off x="7189788" y="3286125"/>
            <a:ext cx="836612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 i="1">
                <a:solidFill>
                  <a:srgbClr val="000000"/>
                </a:solidFill>
              </a:rPr>
              <a:t>C</a:t>
            </a:r>
            <a:r>
              <a:rPr lang="de-DE" altLang="de-DE" sz="1500">
                <a:solidFill>
                  <a:srgbClr val="000000"/>
                </a:solidFill>
              </a:rPr>
              <a:t> (6, 4)</a:t>
            </a:r>
            <a:endParaRPr lang="en-US" altLang="zh-CN" sz="19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37930" name="Line 42"/>
          <p:cNvSpPr>
            <a:spLocks noChangeShapeType="1"/>
          </p:cNvSpPr>
          <p:nvPr/>
        </p:nvSpPr>
        <p:spPr bwMode="auto">
          <a:xfrm>
            <a:off x="5332413" y="4394200"/>
            <a:ext cx="3049587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31" name="Line 43"/>
          <p:cNvSpPr>
            <a:spLocks noChangeShapeType="1"/>
          </p:cNvSpPr>
          <p:nvPr/>
        </p:nvSpPr>
        <p:spPr bwMode="auto">
          <a:xfrm>
            <a:off x="5332413" y="4011613"/>
            <a:ext cx="3049587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32" name="Line 44"/>
          <p:cNvSpPr>
            <a:spLocks noChangeShapeType="1"/>
          </p:cNvSpPr>
          <p:nvPr/>
        </p:nvSpPr>
        <p:spPr bwMode="auto">
          <a:xfrm>
            <a:off x="5332413" y="3630613"/>
            <a:ext cx="3049587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33" name="Line 45"/>
          <p:cNvSpPr>
            <a:spLocks noChangeShapeType="1"/>
          </p:cNvSpPr>
          <p:nvPr/>
        </p:nvSpPr>
        <p:spPr bwMode="auto">
          <a:xfrm>
            <a:off x="5332413" y="2867025"/>
            <a:ext cx="3049587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34" name="Line 46"/>
          <p:cNvSpPr>
            <a:spLocks noChangeShapeType="1"/>
          </p:cNvSpPr>
          <p:nvPr/>
        </p:nvSpPr>
        <p:spPr bwMode="auto">
          <a:xfrm>
            <a:off x="5332413" y="2487613"/>
            <a:ext cx="3049587" cy="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35" name="Line 47"/>
          <p:cNvSpPr>
            <a:spLocks noChangeShapeType="1"/>
          </p:cNvSpPr>
          <p:nvPr/>
        </p:nvSpPr>
        <p:spPr bwMode="auto">
          <a:xfrm>
            <a:off x="5713413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36" name="Line 48"/>
          <p:cNvSpPr>
            <a:spLocks noChangeShapeType="1"/>
          </p:cNvSpPr>
          <p:nvPr/>
        </p:nvSpPr>
        <p:spPr bwMode="auto">
          <a:xfrm>
            <a:off x="64770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37" name="Line 49"/>
          <p:cNvSpPr>
            <a:spLocks noChangeShapeType="1"/>
          </p:cNvSpPr>
          <p:nvPr/>
        </p:nvSpPr>
        <p:spPr bwMode="auto">
          <a:xfrm>
            <a:off x="6856413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38" name="Line 50"/>
          <p:cNvSpPr>
            <a:spLocks noChangeShapeType="1"/>
          </p:cNvSpPr>
          <p:nvPr/>
        </p:nvSpPr>
        <p:spPr bwMode="auto">
          <a:xfrm>
            <a:off x="72390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39" name="Line 51"/>
          <p:cNvSpPr>
            <a:spLocks noChangeShapeType="1"/>
          </p:cNvSpPr>
          <p:nvPr/>
        </p:nvSpPr>
        <p:spPr bwMode="auto">
          <a:xfrm>
            <a:off x="8001000" y="2106613"/>
            <a:ext cx="0" cy="2667000"/>
          </a:xfrm>
          <a:prstGeom prst="line">
            <a:avLst/>
          </a:prstGeom>
          <a:noFill/>
          <a:ln w="12700">
            <a:solidFill>
              <a:srgbClr val="80808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37940" name="Oval 52"/>
          <p:cNvSpPr>
            <a:spLocks noChangeAspect="1" noChangeArrowheads="1"/>
          </p:cNvSpPr>
          <p:nvPr/>
        </p:nvSpPr>
        <p:spPr bwMode="auto">
          <a:xfrm>
            <a:off x="6045200" y="2436813"/>
            <a:ext cx="95250" cy="96837"/>
          </a:xfrm>
          <a:prstGeom prst="ellipse">
            <a:avLst/>
          </a:prstGeom>
          <a:solidFill>
            <a:srgbClr val="EDD1D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41" name="Oval 53"/>
          <p:cNvSpPr>
            <a:spLocks noChangeAspect="1" noChangeArrowheads="1"/>
          </p:cNvSpPr>
          <p:nvPr/>
        </p:nvSpPr>
        <p:spPr bwMode="auto">
          <a:xfrm>
            <a:off x="7570788" y="3198813"/>
            <a:ext cx="95250" cy="95250"/>
          </a:xfrm>
          <a:prstGeom prst="ellipse">
            <a:avLst/>
          </a:prstGeom>
          <a:solidFill>
            <a:srgbClr val="EDD1D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42" name="Oval 54"/>
          <p:cNvSpPr>
            <a:spLocks noChangeAspect="1" noChangeArrowheads="1"/>
          </p:cNvSpPr>
          <p:nvPr/>
        </p:nvSpPr>
        <p:spPr bwMode="auto">
          <a:xfrm>
            <a:off x="6051550" y="4341813"/>
            <a:ext cx="95250" cy="95250"/>
          </a:xfrm>
          <a:prstGeom prst="ellipse">
            <a:avLst/>
          </a:prstGeom>
          <a:solidFill>
            <a:srgbClr val="EDD1D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43" name="Rectangle 55"/>
          <p:cNvSpPr>
            <a:spLocks noChangeArrowheads="1"/>
          </p:cNvSpPr>
          <p:nvPr/>
        </p:nvSpPr>
        <p:spPr bwMode="auto">
          <a:xfrm>
            <a:off x="6399213" y="2589213"/>
            <a:ext cx="1144587" cy="215900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44" name="Rectangle 56"/>
          <p:cNvSpPr>
            <a:spLocks noChangeArrowheads="1"/>
          </p:cNvSpPr>
          <p:nvPr/>
        </p:nvSpPr>
        <p:spPr bwMode="auto">
          <a:xfrm>
            <a:off x="5394325" y="3170238"/>
            <a:ext cx="620713" cy="211137"/>
          </a:xfrm>
          <a:prstGeom prst="rect">
            <a:avLst/>
          </a:pr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45" name="Text Box 57"/>
          <p:cNvSpPr txBox="1">
            <a:spLocks noChangeArrowheads="1"/>
          </p:cNvSpPr>
          <p:nvPr/>
        </p:nvSpPr>
        <p:spPr bwMode="auto">
          <a:xfrm>
            <a:off x="5273675" y="3095625"/>
            <a:ext cx="12033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 i="1">
                <a:solidFill>
                  <a:srgbClr val="000000"/>
                </a:solidFill>
              </a:rPr>
              <a:t>S</a:t>
            </a:r>
            <a:r>
              <a:rPr lang="de-DE" altLang="de-DE" sz="1500">
                <a:solidFill>
                  <a:srgbClr val="000000"/>
                </a:solidFill>
              </a:rPr>
              <a:t> (2, 4)</a:t>
            </a:r>
            <a:endParaRPr lang="en-US" altLang="zh-CN" sz="19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37946" name="Text Box 58"/>
          <p:cNvSpPr txBox="1">
            <a:spLocks noChangeAspect="1" noChangeArrowheads="1"/>
          </p:cNvSpPr>
          <p:nvPr/>
        </p:nvSpPr>
        <p:spPr bwMode="auto">
          <a:xfrm>
            <a:off x="5334000" y="5102225"/>
            <a:ext cx="243522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/>
              <a:t>R</a:t>
            </a:r>
            <a:r>
              <a:rPr lang="en-US" altLang="zh-CN">
                <a:ea typeface="宋体" panose="02010600030101010101" pitchFamily="2" charset="-122"/>
              </a:rPr>
              <a:t>ectilinear Steiner minimum tree (RSMT) </a:t>
            </a:r>
          </a:p>
        </p:txBody>
      </p:sp>
      <p:sp>
        <p:nvSpPr>
          <p:cNvPr id="37947" name="Text Box 59"/>
          <p:cNvSpPr txBox="1">
            <a:spLocks noChangeAspect="1" noChangeArrowheads="1"/>
          </p:cNvSpPr>
          <p:nvPr/>
        </p:nvSpPr>
        <p:spPr bwMode="auto">
          <a:xfrm>
            <a:off x="839788" y="5106988"/>
            <a:ext cx="2435225" cy="61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/>
              <a:t>R</a:t>
            </a:r>
            <a:r>
              <a:rPr lang="en-US" altLang="zh-CN">
                <a:ea typeface="宋体" panose="02010600030101010101" pitchFamily="2" charset="-122"/>
              </a:rPr>
              <a:t>ectilinear minimum spanning tree (RMST) </a:t>
            </a:r>
          </a:p>
        </p:txBody>
      </p:sp>
      <p:sp>
        <p:nvSpPr>
          <p:cNvPr id="37948" name="Oval 60"/>
          <p:cNvSpPr>
            <a:spLocks noChangeAspect="1" noChangeArrowheads="1"/>
          </p:cNvSpPr>
          <p:nvPr/>
        </p:nvSpPr>
        <p:spPr bwMode="auto">
          <a:xfrm>
            <a:off x="6051550" y="3201988"/>
            <a:ext cx="95250" cy="96837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49" name="AutoShape 61"/>
          <p:cNvSpPr>
            <a:spLocks noChangeArrowheads="1"/>
          </p:cNvSpPr>
          <p:nvPr/>
        </p:nvSpPr>
        <p:spPr bwMode="auto">
          <a:xfrm>
            <a:off x="4700588" y="3068638"/>
            <a:ext cx="303212" cy="7620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50" name="AutoShape 62"/>
          <p:cNvSpPr>
            <a:spLocks noChangeArrowheads="1"/>
          </p:cNvSpPr>
          <p:nvPr/>
        </p:nvSpPr>
        <p:spPr bwMode="auto">
          <a:xfrm rot="10800000">
            <a:off x="4325938" y="3068638"/>
            <a:ext cx="303212" cy="7620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37951" name="Rectangle 6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Slide Number Placeholder 1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BE69B61-FFFC-4424-A421-E6D7CE3F24FE}" type="slidenum">
              <a:rPr lang="en-US" altLang="de-DE" sz="1000">
                <a:solidFill>
                  <a:srgbClr val="C0C0C0"/>
                </a:solidFill>
              </a:rPr>
              <a:pPr/>
              <a:t>37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8915" name="Slide Number Placeholder 3"/>
          <p:cNvSpPr txBox="1">
            <a:spLocks noGrp="1"/>
          </p:cNvSpPr>
          <p:nvPr/>
        </p:nvSpPr>
        <p:spPr bwMode="auto">
          <a:xfrm>
            <a:off x="7910513" y="6473825"/>
            <a:ext cx="1081087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0B3E5741-5DF0-40C5-87C8-F2CFCD81BD10}" type="slidenum">
              <a:rPr lang="en-US" altLang="de-DE" sz="1000">
                <a:solidFill>
                  <a:srgbClr val="C0C0C0"/>
                </a:solidFill>
              </a:rPr>
              <a:pPr algn="r">
                <a:spcBef>
                  <a:spcPct val="0"/>
                </a:spcBef>
              </a:pPr>
              <a:t>37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38916" name="Rectangle 64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</a:t>
            </a:r>
            <a:endParaRPr lang="de-DE" altLang="de-DE" smtClean="0"/>
          </a:p>
        </p:txBody>
      </p:sp>
      <p:sp>
        <p:nvSpPr>
          <p:cNvPr id="64" name="Rectangle 3"/>
          <p:cNvSpPr txBox="1">
            <a:spLocks noChangeArrowheads="1"/>
          </p:cNvSpPr>
          <p:nvPr/>
        </p:nvSpPr>
        <p:spPr bwMode="auto">
          <a:xfrm>
            <a:off x="608013" y="1484313"/>
            <a:ext cx="8385175" cy="4381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44941"/>
          <a:lstStyle>
            <a:lvl1pPr marL="323850" indent="-3238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An RMST can be computed in O(</a:t>
            </a:r>
            <a:r>
              <a:rPr lang="en-US" altLang="zh-CN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p</a:t>
            </a:r>
            <a:r>
              <a:rPr lang="en-US" altLang="zh-CN" baseline="30000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2</a:t>
            </a: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) time, where </a:t>
            </a:r>
            <a:r>
              <a:rPr lang="en-US" altLang="zh-CN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p</a:t>
            </a: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is the number of terminals</a:t>
            </a:r>
            <a:b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</a:b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in the net using methods such as Prim’s Algorithm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Prim’s Algorithm builds an MST by starting with a single terminal and greedily adding least-cost edges to the partially-constructed tree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Advanced computational-geometric techniques reduce the runtime to O(</a:t>
            </a:r>
            <a:r>
              <a:rPr lang="en-US" altLang="zh-CN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p</a:t>
            </a: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 log </a:t>
            </a:r>
            <a:r>
              <a:rPr lang="en-US" altLang="zh-CN" i="1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p</a:t>
            </a:r>
            <a:r>
              <a:rPr lang="en-US" altLang="zh-CN">
                <a:ea typeface="宋体" panose="02010600030101010101" pitchFamily="2" charset="-122"/>
                <a:cs typeface="Arial" panose="020B0604020202020204" pitchFamily="34" charset="0"/>
                <a:sym typeface="Symbol" panose="05050102010706020507" pitchFamily="18" charset="2"/>
              </a:rPr>
              <a:t>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78BDC6D-C752-4125-927E-C78E868849F1}" type="slidenum">
              <a:rPr lang="en-US" altLang="de-DE" sz="1000">
                <a:solidFill>
                  <a:srgbClr val="C0C0C0"/>
                </a:solidFill>
              </a:rPr>
              <a:pPr/>
              <a:t>38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1345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385175" cy="4381500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b="1" smtClean="0"/>
              <a:t>Characteristics of an RSMT</a:t>
            </a:r>
            <a:endParaRPr lang="de-DE" altLang="de-DE" smtClean="0"/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An RSMT for a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-pin net has between 0 and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 – 2 (inclusive) Steiner points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The degree of any terminal pin is 1, 2, 3, or 4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The degree of a Steiner point is either 3 or 4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 RSMT is always enclosed in the minimum bounding box (MBB) of the net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The total edge length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i="1" baseline="-25000" smtClean="0">
                <a:ea typeface="宋体" panose="02010600030101010101" pitchFamily="2" charset="-122"/>
              </a:rPr>
              <a:t>RSMT</a:t>
            </a:r>
            <a:r>
              <a:rPr lang="en-US" altLang="zh-CN" baseline="-25000" smtClean="0">
                <a:ea typeface="宋体" panose="02010600030101010101" pitchFamily="2" charset="-122"/>
              </a:rPr>
              <a:t> </a:t>
            </a:r>
            <a:r>
              <a:rPr lang="en-US" altLang="zh-CN" smtClean="0">
                <a:ea typeface="宋体" panose="02010600030101010101" pitchFamily="2" charset="-122"/>
              </a:rPr>
              <a:t>of the RSMT is at least half the perimeter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of the minimum bounding box of the net: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i="1" baseline="-25000" smtClean="0">
                <a:ea typeface="宋体" panose="02010600030101010101" pitchFamily="2" charset="-122"/>
              </a:rPr>
              <a:t>RSMT</a:t>
            </a:r>
            <a:r>
              <a:rPr lang="en-US" altLang="zh-CN" smtClean="0">
                <a:ea typeface="宋体" panose="02010600030101010101" pitchFamily="2" charset="-122"/>
              </a:rPr>
              <a:t> 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i="1" baseline="-25000" smtClean="0">
                <a:ea typeface="宋体" panose="02010600030101010101" pitchFamily="2" charset="-122"/>
              </a:rPr>
              <a:t>MBB</a:t>
            </a:r>
            <a:r>
              <a:rPr lang="en-US" altLang="zh-CN" smtClean="0">
                <a:ea typeface="宋体" panose="02010600030101010101" pitchFamily="2" charset="-122"/>
              </a:rPr>
              <a:t> / 2</a:t>
            </a:r>
          </a:p>
        </p:txBody>
      </p:sp>
      <p:sp>
        <p:nvSpPr>
          <p:cNvPr id="39940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3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4595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404C7A7-73B1-4E82-BCA9-00524B1177EA}" type="slidenum">
              <a:rPr lang="en-US" altLang="de-DE" sz="1000">
                <a:solidFill>
                  <a:srgbClr val="C0C0C0"/>
                </a:solidFill>
              </a:rPr>
              <a:pPr/>
              <a:t>39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0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84313"/>
            <a:ext cx="8385175" cy="649287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en-US" altLang="zh-CN" b="1" smtClean="0">
                <a:ea typeface="宋体" panose="02010600030101010101" pitchFamily="2" charset="-122"/>
              </a:rPr>
              <a:t>Transforming an initial RMST into a low-cost RSMT</a:t>
            </a:r>
            <a:endParaRPr lang="en-US" altLang="zh-CN" smtClean="0">
              <a:ea typeface="宋体" panose="02010600030101010101" pitchFamily="2" charset="-122"/>
            </a:endParaRPr>
          </a:p>
        </p:txBody>
      </p:sp>
      <p:grpSp>
        <p:nvGrpSpPr>
          <p:cNvPr id="1203270" name="Group 70"/>
          <p:cNvGrpSpPr>
            <a:grpSpLocks/>
          </p:cNvGrpSpPr>
          <p:nvPr/>
        </p:nvGrpSpPr>
        <p:grpSpPr bwMode="auto">
          <a:xfrm>
            <a:off x="684213" y="2852738"/>
            <a:ext cx="1871662" cy="1295400"/>
            <a:chOff x="431" y="1797"/>
            <a:chExt cx="1179" cy="816"/>
          </a:xfrm>
        </p:grpSpPr>
        <p:sp>
          <p:nvSpPr>
            <p:cNvPr id="41019" name="Rectangle 4"/>
            <p:cNvSpPr>
              <a:spLocks noChangeArrowheads="1"/>
            </p:cNvSpPr>
            <p:nvPr/>
          </p:nvSpPr>
          <p:spPr bwMode="auto">
            <a:xfrm rot="-5400000">
              <a:off x="654" y="1863"/>
              <a:ext cx="720" cy="71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41020" name="Group 5"/>
            <p:cNvGrpSpPr>
              <a:grpSpLocks/>
            </p:cNvGrpSpPr>
            <p:nvPr/>
          </p:nvGrpSpPr>
          <p:grpSpPr bwMode="auto">
            <a:xfrm>
              <a:off x="657" y="1860"/>
              <a:ext cx="726" cy="720"/>
              <a:chOff x="1900" y="1435"/>
              <a:chExt cx="726" cy="720"/>
            </a:xfrm>
          </p:grpSpPr>
          <p:sp>
            <p:nvSpPr>
              <p:cNvPr id="41029" name="Line 6"/>
              <p:cNvSpPr>
                <a:spLocks noChangeShapeType="1"/>
              </p:cNvSpPr>
              <p:nvPr/>
            </p:nvSpPr>
            <p:spPr bwMode="auto">
              <a:xfrm rot="-5400000">
                <a:off x="2016" y="1795"/>
                <a:ext cx="72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1030" name="Line 7"/>
              <p:cNvSpPr>
                <a:spLocks noChangeShapeType="1"/>
              </p:cNvSpPr>
              <p:nvPr/>
            </p:nvSpPr>
            <p:spPr bwMode="auto">
              <a:xfrm rot="-5400000">
                <a:off x="1779" y="1797"/>
                <a:ext cx="717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1031" name="Line 8"/>
              <p:cNvSpPr>
                <a:spLocks noChangeShapeType="1"/>
              </p:cNvSpPr>
              <p:nvPr/>
            </p:nvSpPr>
            <p:spPr bwMode="auto">
              <a:xfrm rot="-5400000">
                <a:off x="2265" y="1548"/>
                <a:ext cx="0" cy="723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1032" name="Line 9"/>
              <p:cNvSpPr>
                <a:spLocks noChangeShapeType="1"/>
              </p:cNvSpPr>
              <p:nvPr/>
            </p:nvSpPr>
            <p:spPr bwMode="auto">
              <a:xfrm rot="-5400000">
                <a:off x="2259" y="1314"/>
                <a:ext cx="0" cy="71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1021" name="Oval 10"/>
            <p:cNvSpPr>
              <a:spLocks noChangeAspect="1" noChangeArrowheads="1"/>
            </p:cNvSpPr>
            <p:nvPr/>
          </p:nvSpPr>
          <p:spPr bwMode="auto">
            <a:xfrm>
              <a:off x="1346" y="2070"/>
              <a:ext cx="52" cy="50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22" name="Oval 11"/>
            <p:cNvSpPr>
              <a:spLocks noChangeAspect="1" noChangeArrowheads="1"/>
            </p:cNvSpPr>
            <p:nvPr/>
          </p:nvSpPr>
          <p:spPr bwMode="auto">
            <a:xfrm>
              <a:off x="866" y="1836"/>
              <a:ext cx="53" cy="5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23" name="Oval 12"/>
            <p:cNvSpPr>
              <a:spLocks noChangeAspect="1" noChangeArrowheads="1"/>
            </p:cNvSpPr>
            <p:nvPr/>
          </p:nvSpPr>
          <p:spPr bwMode="auto">
            <a:xfrm>
              <a:off x="629" y="2557"/>
              <a:ext cx="52" cy="5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24" name="Text Box 13"/>
            <p:cNvSpPr txBox="1">
              <a:spLocks noChangeArrowheads="1"/>
            </p:cNvSpPr>
            <p:nvPr/>
          </p:nvSpPr>
          <p:spPr bwMode="auto">
            <a:xfrm>
              <a:off x="431" y="2382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1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1025" name="Text Box 14"/>
            <p:cNvSpPr txBox="1">
              <a:spLocks noChangeArrowheads="1"/>
            </p:cNvSpPr>
            <p:nvPr/>
          </p:nvSpPr>
          <p:spPr bwMode="auto">
            <a:xfrm>
              <a:off x="665" y="1797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2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1026" name="Text Box 15"/>
            <p:cNvSpPr txBox="1">
              <a:spLocks noChangeArrowheads="1"/>
            </p:cNvSpPr>
            <p:nvPr/>
          </p:nvSpPr>
          <p:spPr bwMode="auto">
            <a:xfrm>
              <a:off x="1355" y="1953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3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1027" name="Freeform 16"/>
            <p:cNvSpPr>
              <a:spLocks/>
            </p:cNvSpPr>
            <p:nvPr/>
          </p:nvSpPr>
          <p:spPr bwMode="auto">
            <a:xfrm>
              <a:off x="656" y="1859"/>
              <a:ext cx="240" cy="723"/>
            </a:xfrm>
            <a:custGeom>
              <a:avLst/>
              <a:gdLst>
                <a:gd name="T0" fmla="*/ 0 w 240"/>
                <a:gd name="T1" fmla="*/ 720 h 726"/>
                <a:gd name="T2" fmla="*/ 0 w 240"/>
                <a:gd name="T3" fmla="*/ 0 h 726"/>
                <a:gd name="T4" fmla="*/ 240 w 240"/>
                <a:gd name="T5" fmla="*/ 0 h 7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6">
                  <a:moveTo>
                    <a:pt x="0" y="726"/>
                  </a:moveTo>
                  <a:lnTo>
                    <a:pt x="0" y="0"/>
                  </a:lnTo>
                  <a:lnTo>
                    <a:pt x="24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028" name="Freeform 17"/>
            <p:cNvSpPr>
              <a:spLocks/>
            </p:cNvSpPr>
            <p:nvPr/>
          </p:nvSpPr>
          <p:spPr bwMode="auto">
            <a:xfrm>
              <a:off x="893" y="1862"/>
              <a:ext cx="477" cy="237"/>
            </a:xfrm>
            <a:custGeom>
              <a:avLst/>
              <a:gdLst>
                <a:gd name="T0" fmla="*/ 0 w 477"/>
                <a:gd name="T1" fmla="*/ 0 h 237"/>
                <a:gd name="T2" fmla="*/ 477 w 477"/>
                <a:gd name="T3" fmla="*/ 0 h 237"/>
                <a:gd name="T4" fmla="*/ 477 w 477"/>
                <a:gd name="T5" fmla="*/ 237 h 2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7" h="237">
                  <a:moveTo>
                    <a:pt x="0" y="0"/>
                  </a:moveTo>
                  <a:lnTo>
                    <a:pt x="477" y="0"/>
                  </a:lnTo>
                  <a:lnTo>
                    <a:pt x="477" y="237"/>
                  </a:lnTo>
                </a:path>
              </a:pathLst>
            </a:custGeom>
            <a:noFill/>
            <a:ln w="508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203272" name="Group 72"/>
          <p:cNvGrpSpPr>
            <a:grpSpLocks/>
          </p:cNvGrpSpPr>
          <p:nvPr/>
        </p:nvGrpSpPr>
        <p:grpSpPr bwMode="auto">
          <a:xfrm>
            <a:off x="4773613" y="2854325"/>
            <a:ext cx="2174875" cy="1295400"/>
            <a:chOff x="3007" y="1798"/>
            <a:chExt cx="1370" cy="816"/>
          </a:xfrm>
        </p:grpSpPr>
        <p:sp>
          <p:nvSpPr>
            <p:cNvPr id="41002" name="Rectangle 32"/>
            <p:cNvSpPr>
              <a:spLocks noChangeArrowheads="1"/>
            </p:cNvSpPr>
            <p:nvPr/>
          </p:nvSpPr>
          <p:spPr bwMode="auto">
            <a:xfrm rot="-5400000">
              <a:off x="3421" y="1864"/>
              <a:ext cx="720" cy="71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41003" name="Group 33"/>
            <p:cNvGrpSpPr>
              <a:grpSpLocks/>
            </p:cNvGrpSpPr>
            <p:nvPr/>
          </p:nvGrpSpPr>
          <p:grpSpPr bwMode="auto">
            <a:xfrm>
              <a:off x="3430" y="1861"/>
              <a:ext cx="726" cy="720"/>
              <a:chOff x="1900" y="1435"/>
              <a:chExt cx="726" cy="720"/>
            </a:xfrm>
          </p:grpSpPr>
          <p:sp>
            <p:nvSpPr>
              <p:cNvPr id="41015" name="Line 34"/>
              <p:cNvSpPr>
                <a:spLocks noChangeShapeType="1"/>
              </p:cNvSpPr>
              <p:nvPr/>
            </p:nvSpPr>
            <p:spPr bwMode="auto">
              <a:xfrm rot="-5400000">
                <a:off x="2016" y="1795"/>
                <a:ext cx="72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1016" name="Line 35"/>
              <p:cNvSpPr>
                <a:spLocks noChangeShapeType="1"/>
              </p:cNvSpPr>
              <p:nvPr/>
            </p:nvSpPr>
            <p:spPr bwMode="auto">
              <a:xfrm rot="-5400000">
                <a:off x="1779" y="1797"/>
                <a:ext cx="717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1017" name="Line 36"/>
              <p:cNvSpPr>
                <a:spLocks noChangeShapeType="1"/>
              </p:cNvSpPr>
              <p:nvPr/>
            </p:nvSpPr>
            <p:spPr bwMode="auto">
              <a:xfrm rot="-5400000">
                <a:off x="2265" y="1548"/>
                <a:ext cx="0" cy="723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1018" name="Line 37"/>
              <p:cNvSpPr>
                <a:spLocks noChangeShapeType="1"/>
              </p:cNvSpPr>
              <p:nvPr/>
            </p:nvSpPr>
            <p:spPr bwMode="auto">
              <a:xfrm rot="-5400000">
                <a:off x="2259" y="1314"/>
                <a:ext cx="0" cy="71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1004" name="Oval 38"/>
            <p:cNvSpPr>
              <a:spLocks noChangeAspect="1" noChangeArrowheads="1"/>
            </p:cNvSpPr>
            <p:nvPr/>
          </p:nvSpPr>
          <p:spPr bwMode="auto">
            <a:xfrm>
              <a:off x="4116" y="2071"/>
              <a:ext cx="52" cy="50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05" name="Oval 39"/>
            <p:cNvSpPr>
              <a:spLocks noChangeAspect="1" noChangeArrowheads="1"/>
            </p:cNvSpPr>
            <p:nvPr/>
          </p:nvSpPr>
          <p:spPr bwMode="auto">
            <a:xfrm>
              <a:off x="3636" y="1837"/>
              <a:ext cx="53" cy="5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06" name="Oval 40"/>
            <p:cNvSpPr>
              <a:spLocks noChangeAspect="1" noChangeArrowheads="1"/>
            </p:cNvSpPr>
            <p:nvPr/>
          </p:nvSpPr>
          <p:spPr bwMode="auto">
            <a:xfrm>
              <a:off x="3396" y="2558"/>
              <a:ext cx="52" cy="5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07" name="Text Box 41"/>
            <p:cNvSpPr txBox="1">
              <a:spLocks noChangeArrowheads="1"/>
            </p:cNvSpPr>
            <p:nvPr/>
          </p:nvSpPr>
          <p:spPr bwMode="auto">
            <a:xfrm>
              <a:off x="3198" y="2383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1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1008" name="Text Box 42"/>
            <p:cNvSpPr txBox="1">
              <a:spLocks noChangeArrowheads="1"/>
            </p:cNvSpPr>
            <p:nvPr/>
          </p:nvSpPr>
          <p:spPr bwMode="auto">
            <a:xfrm>
              <a:off x="4122" y="1954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3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1009" name="Text Box 43"/>
            <p:cNvSpPr txBox="1">
              <a:spLocks noChangeArrowheads="1"/>
            </p:cNvSpPr>
            <p:nvPr/>
          </p:nvSpPr>
          <p:spPr bwMode="auto">
            <a:xfrm>
              <a:off x="3432" y="1798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2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1010" name="Freeform 44"/>
            <p:cNvSpPr>
              <a:spLocks/>
            </p:cNvSpPr>
            <p:nvPr/>
          </p:nvSpPr>
          <p:spPr bwMode="auto">
            <a:xfrm flipH="1" flipV="1">
              <a:off x="3423" y="1860"/>
              <a:ext cx="240" cy="723"/>
            </a:xfrm>
            <a:custGeom>
              <a:avLst/>
              <a:gdLst>
                <a:gd name="T0" fmla="*/ 0 w 240"/>
                <a:gd name="T1" fmla="*/ 720 h 726"/>
                <a:gd name="T2" fmla="*/ 0 w 240"/>
                <a:gd name="T3" fmla="*/ 0 h 726"/>
                <a:gd name="T4" fmla="*/ 240 w 240"/>
                <a:gd name="T5" fmla="*/ 0 h 7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6">
                  <a:moveTo>
                    <a:pt x="0" y="726"/>
                  </a:moveTo>
                  <a:lnTo>
                    <a:pt x="0" y="0"/>
                  </a:lnTo>
                  <a:lnTo>
                    <a:pt x="24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011" name="Freeform 45"/>
            <p:cNvSpPr>
              <a:spLocks/>
            </p:cNvSpPr>
            <p:nvPr/>
          </p:nvSpPr>
          <p:spPr bwMode="auto">
            <a:xfrm flipH="1" flipV="1">
              <a:off x="3660" y="1863"/>
              <a:ext cx="477" cy="237"/>
            </a:xfrm>
            <a:custGeom>
              <a:avLst/>
              <a:gdLst>
                <a:gd name="T0" fmla="*/ 0 w 477"/>
                <a:gd name="T1" fmla="*/ 0 h 237"/>
                <a:gd name="T2" fmla="*/ 477 w 477"/>
                <a:gd name="T3" fmla="*/ 0 h 237"/>
                <a:gd name="T4" fmla="*/ 477 w 477"/>
                <a:gd name="T5" fmla="*/ 237 h 2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7" h="237">
                  <a:moveTo>
                    <a:pt x="0" y="0"/>
                  </a:moveTo>
                  <a:lnTo>
                    <a:pt x="477" y="0"/>
                  </a:lnTo>
                  <a:lnTo>
                    <a:pt x="477" y="237"/>
                  </a:lnTo>
                </a:path>
              </a:pathLst>
            </a:custGeom>
            <a:noFill/>
            <a:ln w="508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1012" name="Oval 46"/>
            <p:cNvSpPr>
              <a:spLocks noChangeArrowheads="1"/>
            </p:cNvSpPr>
            <p:nvPr/>
          </p:nvSpPr>
          <p:spPr bwMode="auto">
            <a:xfrm>
              <a:off x="3620" y="2061"/>
              <a:ext cx="82" cy="82"/>
            </a:xfrm>
            <a:prstGeom prst="ellipse">
              <a:avLst/>
            </a:prstGeom>
            <a:solidFill>
              <a:schemeClr val="bg1"/>
            </a:solidFill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1013" name="Text Box 47"/>
            <p:cNvSpPr txBox="1">
              <a:spLocks noChangeArrowheads="1"/>
            </p:cNvSpPr>
            <p:nvPr/>
          </p:nvSpPr>
          <p:spPr bwMode="auto">
            <a:xfrm>
              <a:off x="3438" y="2040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S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1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1014" name="AutoShape 63"/>
            <p:cNvSpPr>
              <a:spLocks noChangeArrowheads="1"/>
            </p:cNvSpPr>
            <p:nvPr/>
          </p:nvSpPr>
          <p:spPr bwMode="auto">
            <a:xfrm>
              <a:off x="3007" y="2024"/>
              <a:ext cx="191" cy="379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03271" name="Group 71"/>
          <p:cNvGrpSpPr>
            <a:grpSpLocks/>
          </p:cNvGrpSpPr>
          <p:nvPr/>
        </p:nvGrpSpPr>
        <p:grpSpPr bwMode="auto">
          <a:xfrm>
            <a:off x="827088" y="2852738"/>
            <a:ext cx="3889375" cy="2305050"/>
            <a:chOff x="521" y="1797"/>
            <a:chExt cx="2450" cy="1452"/>
          </a:xfrm>
        </p:grpSpPr>
        <p:sp>
          <p:nvSpPr>
            <p:cNvPr id="40986" name="Rectangle 18"/>
            <p:cNvSpPr>
              <a:spLocks noChangeArrowheads="1"/>
            </p:cNvSpPr>
            <p:nvPr/>
          </p:nvSpPr>
          <p:spPr bwMode="auto">
            <a:xfrm rot="-5400000">
              <a:off x="2015" y="1863"/>
              <a:ext cx="720" cy="71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40987" name="Group 19"/>
            <p:cNvGrpSpPr>
              <a:grpSpLocks/>
            </p:cNvGrpSpPr>
            <p:nvPr/>
          </p:nvGrpSpPr>
          <p:grpSpPr bwMode="auto">
            <a:xfrm>
              <a:off x="2024" y="1860"/>
              <a:ext cx="726" cy="720"/>
              <a:chOff x="1900" y="1435"/>
              <a:chExt cx="726" cy="720"/>
            </a:xfrm>
          </p:grpSpPr>
          <p:sp>
            <p:nvSpPr>
              <p:cNvPr id="40998" name="Line 20"/>
              <p:cNvSpPr>
                <a:spLocks noChangeShapeType="1"/>
              </p:cNvSpPr>
              <p:nvPr/>
            </p:nvSpPr>
            <p:spPr bwMode="auto">
              <a:xfrm rot="-5400000">
                <a:off x="2016" y="1795"/>
                <a:ext cx="72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999" name="Line 21"/>
              <p:cNvSpPr>
                <a:spLocks noChangeShapeType="1"/>
              </p:cNvSpPr>
              <p:nvPr/>
            </p:nvSpPr>
            <p:spPr bwMode="auto">
              <a:xfrm rot="-5400000">
                <a:off x="1779" y="1797"/>
                <a:ext cx="717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1000" name="Line 22"/>
              <p:cNvSpPr>
                <a:spLocks noChangeShapeType="1"/>
              </p:cNvSpPr>
              <p:nvPr/>
            </p:nvSpPr>
            <p:spPr bwMode="auto">
              <a:xfrm rot="-5400000">
                <a:off x="2265" y="1548"/>
                <a:ext cx="0" cy="723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1001" name="Line 23"/>
              <p:cNvSpPr>
                <a:spLocks noChangeShapeType="1"/>
              </p:cNvSpPr>
              <p:nvPr/>
            </p:nvSpPr>
            <p:spPr bwMode="auto">
              <a:xfrm rot="-5400000">
                <a:off x="2259" y="1314"/>
                <a:ext cx="0" cy="71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0988" name="Oval 24"/>
            <p:cNvSpPr>
              <a:spLocks noChangeAspect="1" noChangeArrowheads="1"/>
            </p:cNvSpPr>
            <p:nvPr/>
          </p:nvSpPr>
          <p:spPr bwMode="auto">
            <a:xfrm>
              <a:off x="2707" y="2070"/>
              <a:ext cx="52" cy="50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989" name="Oval 25"/>
            <p:cNvSpPr>
              <a:spLocks noChangeAspect="1" noChangeArrowheads="1"/>
            </p:cNvSpPr>
            <p:nvPr/>
          </p:nvSpPr>
          <p:spPr bwMode="auto">
            <a:xfrm>
              <a:off x="2233" y="1836"/>
              <a:ext cx="53" cy="5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990" name="Oval 26"/>
            <p:cNvSpPr>
              <a:spLocks noChangeAspect="1" noChangeArrowheads="1"/>
            </p:cNvSpPr>
            <p:nvPr/>
          </p:nvSpPr>
          <p:spPr bwMode="auto">
            <a:xfrm>
              <a:off x="1993" y="2557"/>
              <a:ext cx="52" cy="5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991" name="Text Box 27"/>
            <p:cNvSpPr txBox="1">
              <a:spLocks noChangeArrowheads="1"/>
            </p:cNvSpPr>
            <p:nvPr/>
          </p:nvSpPr>
          <p:spPr bwMode="auto">
            <a:xfrm>
              <a:off x="1792" y="2382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1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0992" name="Text Box 28"/>
            <p:cNvSpPr txBox="1">
              <a:spLocks noChangeArrowheads="1"/>
            </p:cNvSpPr>
            <p:nvPr/>
          </p:nvSpPr>
          <p:spPr bwMode="auto">
            <a:xfrm>
              <a:off x="2716" y="1953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3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0993" name="Text Box 29"/>
            <p:cNvSpPr txBox="1">
              <a:spLocks noChangeArrowheads="1"/>
            </p:cNvSpPr>
            <p:nvPr/>
          </p:nvSpPr>
          <p:spPr bwMode="auto">
            <a:xfrm>
              <a:off x="2026" y="1797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2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0994" name="Freeform 30"/>
            <p:cNvSpPr>
              <a:spLocks/>
            </p:cNvSpPr>
            <p:nvPr/>
          </p:nvSpPr>
          <p:spPr bwMode="auto">
            <a:xfrm flipH="1" flipV="1">
              <a:off x="2020" y="1859"/>
              <a:ext cx="240" cy="723"/>
            </a:xfrm>
            <a:custGeom>
              <a:avLst/>
              <a:gdLst>
                <a:gd name="T0" fmla="*/ 0 w 240"/>
                <a:gd name="T1" fmla="*/ 720 h 726"/>
                <a:gd name="T2" fmla="*/ 0 w 240"/>
                <a:gd name="T3" fmla="*/ 0 h 726"/>
                <a:gd name="T4" fmla="*/ 240 w 240"/>
                <a:gd name="T5" fmla="*/ 0 h 7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6">
                  <a:moveTo>
                    <a:pt x="0" y="726"/>
                  </a:moveTo>
                  <a:lnTo>
                    <a:pt x="0" y="0"/>
                  </a:lnTo>
                  <a:lnTo>
                    <a:pt x="24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0995" name="Freeform 31"/>
            <p:cNvSpPr>
              <a:spLocks/>
            </p:cNvSpPr>
            <p:nvPr/>
          </p:nvSpPr>
          <p:spPr bwMode="auto">
            <a:xfrm>
              <a:off x="2254" y="1862"/>
              <a:ext cx="477" cy="237"/>
            </a:xfrm>
            <a:custGeom>
              <a:avLst/>
              <a:gdLst>
                <a:gd name="T0" fmla="*/ 0 w 477"/>
                <a:gd name="T1" fmla="*/ 0 h 237"/>
                <a:gd name="T2" fmla="*/ 477 w 477"/>
                <a:gd name="T3" fmla="*/ 0 h 237"/>
                <a:gd name="T4" fmla="*/ 477 w 477"/>
                <a:gd name="T5" fmla="*/ 237 h 2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7" h="237">
                  <a:moveTo>
                    <a:pt x="0" y="0"/>
                  </a:moveTo>
                  <a:lnTo>
                    <a:pt x="477" y="0"/>
                  </a:lnTo>
                  <a:lnTo>
                    <a:pt x="477" y="237"/>
                  </a:lnTo>
                </a:path>
              </a:pathLst>
            </a:custGeom>
            <a:noFill/>
            <a:ln w="508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0996" name="AutoShape 64"/>
            <p:cNvSpPr>
              <a:spLocks noChangeArrowheads="1"/>
            </p:cNvSpPr>
            <p:nvPr/>
          </p:nvSpPr>
          <p:spPr bwMode="auto">
            <a:xfrm>
              <a:off x="1610" y="2024"/>
              <a:ext cx="191" cy="379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997" name="Rectangle 66"/>
            <p:cNvSpPr>
              <a:spLocks noChangeArrowheads="1"/>
            </p:cNvSpPr>
            <p:nvPr/>
          </p:nvSpPr>
          <p:spPr bwMode="auto">
            <a:xfrm>
              <a:off x="521" y="2869"/>
              <a:ext cx="2307" cy="3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zh-CN">
                  <a:ea typeface="宋体" panose="02010600030101010101" pitchFamily="2" charset="-122"/>
                </a:rPr>
                <a:t>Construct </a:t>
              </a:r>
              <a:r>
                <a:rPr lang="en-US" altLang="zh-CN" i="1">
                  <a:ea typeface="宋体" panose="02010600030101010101" pitchFamily="2" charset="-122"/>
                </a:rPr>
                <a:t>L</a:t>
              </a:r>
              <a:r>
                <a:rPr lang="en-US" altLang="zh-CN">
                  <a:ea typeface="宋体" panose="02010600030101010101" pitchFamily="2" charset="-122"/>
                </a:rPr>
                <a:t>-shapes between points </a:t>
              </a:r>
              <a:br>
                <a:rPr lang="en-US" altLang="zh-CN">
                  <a:ea typeface="宋体" panose="02010600030101010101" pitchFamily="2" charset="-122"/>
                </a:rPr>
              </a:br>
              <a:r>
                <a:rPr lang="en-US" altLang="zh-CN">
                  <a:ea typeface="宋体" panose="02010600030101010101" pitchFamily="2" charset="-122"/>
                </a:rPr>
                <a:t>with (most) overlap of net segments </a:t>
              </a:r>
            </a:p>
          </p:txBody>
        </p:sp>
      </p:grpSp>
      <p:grpSp>
        <p:nvGrpSpPr>
          <p:cNvPr id="1203273" name="Group 73"/>
          <p:cNvGrpSpPr>
            <a:grpSpLocks/>
          </p:cNvGrpSpPr>
          <p:nvPr/>
        </p:nvGrpSpPr>
        <p:grpSpPr bwMode="auto">
          <a:xfrm>
            <a:off x="6948488" y="2852738"/>
            <a:ext cx="2160587" cy="2073275"/>
            <a:chOff x="4377" y="1797"/>
            <a:chExt cx="1361" cy="1306"/>
          </a:xfrm>
        </p:grpSpPr>
        <p:sp>
          <p:nvSpPr>
            <p:cNvPr id="40969" name="Rectangle 48"/>
            <p:cNvSpPr>
              <a:spLocks noChangeArrowheads="1"/>
            </p:cNvSpPr>
            <p:nvPr/>
          </p:nvSpPr>
          <p:spPr bwMode="auto">
            <a:xfrm rot="-5400000">
              <a:off x="4782" y="1863"/>
              <a:ext cx="720" cy="714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40970" name="Group 49"/>
            <p:cNvGrpSpPr>
              <a:grpSpLocks/>
            </p:cNvGrpSpPr>
            <p:nvPr/>
          </p:nvGrpSpPr>
          <p:grpSpPr bwMode="auto">
            <a:xfrm>
              <a:off x="4788" y="1860"/>
              <a:ext cx="726" cy="720"/>
              <a:chOff x="1900" y="1435"/>
              <a:chExt cx="726" cy="720"/>
            </a:xfrm>
          </p:grpSpPr>
          <p:sp>
            <p:nvSpPr>
              <p:cNvPr id="40982" name="Line 50"/>
              <p:cNvSpPr>
                <a:spLocks noChangeShapeType="1"/>
              </p:cNvSpPr>
              <p:nvPr/>
            </p:nvSpPr>
            <p:spPr bwMode="auto">
              <a:xfrm rot="-5400000">
                <a:off x="2016" y="1795"/>
                <a:ext cx="720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983" name="Line 51"/>
              <p:cNvSpPr>
                <a:spLocks noChangeShapeType="1"/>
              </p:cNvSpPr>
              <p:nvPr/>
            </p:nvSpPr>
            <p:spPr bwMode="auto">
              <a:xfrm rot="-5400000">
                <a:off x="1779" y="1797"/>
                <a:ext cx="717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984" name="Line 52"/>
              <p:cNvSpPr>
                <a:spLocks noChangeShapeType="1"/>
              </p:cNvSpPr>
              <p:nvPr/>
            </p:nvSpPr>
            <p:spPr bwMode="auto">
              <a:xfrm rot="-5400000">
                <a:off x="2265" y="1548"/>
                <a:ext cx="0" cy="723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985" name="Line 53"/>
              <p:cNvSpPr>
                <a:spLocks noChangeShapeType="1"/>
              </p:cNvSpPr>
              <p:nvPr/>
            </p:nvSpPr>
            <p:spPr bwMode="auto">
              <a:xfrm rot="-5400000">
                <a:off x="2259" y="1314"/>
                <a:ext cx="0" cy="71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0971" name="Oval 54"/>
            <p:cNvSpPr>
              <a:spLocks noChangeAspect="1" noChangeArrowheads="1"/>
            </p:cNvSpPr>
            <p:nvPr/>
          </p:nvSpPr>
          <p:spPr bwMode="auto">
            <a:xfrm>
              <a:off x="5474" y="2070"/>
              <a:ext cx="52" cy="50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972" name="Oval 55"/>
            <p:cNvSpPr>
              <a:spLocks noChangeAspect="1" noChangeArrowheads="1"/>
            </p:cNvSpPr>
            <p:nvPr/>
          </p:nvSpPr>
          <p:spPr bwMode="auto">
            <a:xfrm>
              <a:off x="4994" y="1836"/>
              <a:ext cx="53" cy="5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973" name="Oval 56"/>
            <p:cNvSpPr>
              <a:spLocks noChangeAspect="1" noChangeArrowheads="1"/>
            </p:cNvSpPr>
            <p:nvPr/>
          </p:nvSpPr>
          <p:spPr bwMode="auto">
            <a:xfrm>
              <a:off x="4757" y="2557"/>
              <a:ext cx="52" cy="51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974" name="Text Box 57"/>
            <p:cNvSpPr txBox="1">
              <a:spLocks noChangeArrowheads="1"/>
            </p:cNvSpPr>
            <p:nvPr/>
          </p:nvSpPr>
          <p:spPr bwMode="auto">
            <a:xfrm>
              <a:off x="4559" y="2382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1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0975" name="Text Box 58"/>
            <p:cNvSpPr txBox="1">
              <a:spLocks noChangeArrowheads="1"/>
            </p:cNvSpPr>
            <p:nvPr/>
          </p:nvSpPr>
          <p:spPr bwMode="auto">
            <a:xfrm>
              <a:off x="5483" y="1953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3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0976" name="Text Box 59"/>
            <p:cNvSpPr txBox="1">
              <a:spLocks noChangeArrowheads="1"/>
            </p:cNvSpPr>
            <p:nvPr/>
          </p:nvSpPr>
          <p:spPr bwMode="auto">
            <a:xfrm>
              <a:off x="4799" y="2039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S</a:t>
              </a:r>
            </a:p>
          </p:txBody>
        </p:sp>
        <p:sp>
          <p:nvSpPr>
            <p:cNvPr id="40977" name="Text Box 60"/>
            <p:cNvSpPr txBox="1">
              <a:spLocks noChangeArrowheads="1"/>
            </p:cNvSpPr>
            <p:nvPr/>
          </p:nvSpPr>
          <p:spPr bwMode="auto">
            <a:xfrm>
              <a:off x="4793" y="1797"/>
              <a:ext cx="255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p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  <a:cs typeface="Arial" panose="020B0604020202020204" pitchFamily="34" charset="0"/>
                </a:rPr>
                <a:t>2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40978" name="Freeform 61"/>
            <p:cNvSpPr>
              <a:spLocks/>
            </p:cNvSpPr>
            <p:nvPr/>
          </p:nvSpPr>
          <p:spPr bwMode="auto">
            <a:xfrm flipH="1" flipV="1">
              <a:off x="4781" y="1859"/>
              <a:ext cx="240" cy="723"/>
            </a:xfrm>
            <a:custGeom>
              <a:avLst/>
              <a:gdLst>
                <a:gd name="T0" fmla="*/ 0 w 240"/>
                <a:gd name="T1" fmla="*/ 720 h 726"/>
                <a:gd name="T2" fmla="*/ 0 w 240"/>
                <a:gd name="T3" fmla="*/ 0 h 726"/>
                <a:gd name="T4" fmla="*/ 240 w 240"/>
                <a:gd name="T5" fmla="*/ 0 h 7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6">
                  <a:moveTo>
                    <a:pt x="0" y="726"/>
                  </a:moveTo>
                  <a:lnTo>
                    <a:pt x="0" y="0"/>
                  </a:lnTo>
                  <a:lnTo>
                    <a:pt x="240" y="0"/>
                  </a:lnTo>
                </a:path>
              </a:pathLst>
            </a:custGeom>
            <a:noFill/>
            <a:ln w="508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0979" name="Line 62"/>
            <p:cNvSpPr>
              <a:spLocks noChangeShapeType="1"/>
            </p:cNvSpPr>
            <p:nvPr/>
          </p:nvSpPr>
          <p:spPr bwMode="auto">
            <a:xfrm>
              <a:off x="5018" y="2099"/>
              <a:ext cx="483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0980" name="AutoShape 65"/>
            <p:cNvSpPr>
              <a:spLocks noChangeArrowheads="1"/>
            </p:cNvSpPr>
            <p:nvPr/>
          </p:nvSpPr>
          <p:spPr bwMode="auto">
            <a:xfrm>
              <a:off x="4377" y="2024"/>
              <a:ext cx="191" cy="379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0981" name="Rectangle 67"/>
            <p:cNvSpPr>
              <a:spLocks noChangeArrowheads="1"/>
            </p:cNvSpPr>
            <p:nvPr/>
          </p:nvSpPr>
          <p:spPr bwMode="auto">
            <a:xfrm>
              <a:off x="4463" y="2886"/>
              <a:ext cx="1229" cy="21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zh-CN">
                  <a:ea typeface="宋体" panose="02010600030101010101" pitchFamily="2" charset="-122"/>
                </a:rPr>
                <a:t>Final tree (RSMT) </a:t>
              </a:r>
            </a:p>
          </p:txBody>
        </p:sp>
      </p:grpSp>
      <p:sp>
        <p:nvSpPr>
          <p:cNvPr id="40968" name="Rectangle 7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</a:t>
            </a:r>
            <a:endParaRPr lang="de-DE" altLang="de-DE" smtClean="0"/>
          </a:p>
        </p:txBody>
      </p:sp>
      <p:sp>
        <p:nvSpPr>
          <p:cNvPr id="73" name="Text Box 8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  <a:endParaRPr lang="en-US" altLang="zh-CN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03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3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03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3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03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3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03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0A5143E-9BB2-48DD-96DA-45C39CD999EE}" type="slidenum">
              <a:rPr lang="en-US" altLang="de-DE" sz="1000">
                <a:solidFill>
                  <a:srgbClr val="C0C0C0"/>
                </a:solidFill>
              </a:rPr>
              <a:pPr/>
              <a:t>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pic>
        <p:nvPicPr>
          <p:cNvPr id="5123" name="Picture 10" descr="Unbenannt1"/>
          <p:cNvPicPr>
            <a:picLocks noChangeAspect="1" noChangeArrowheads="1"/>
          </p:cNvPicPr>
          <p:nvPr/>
        </p:nvPicPr>
        <p:blipFill>
          <a:blip r:embed="rId2">
            <a:lum bright="24000" contrast="-3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0413"/>
            <a:ext cx="9144000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3641" name="Rectangle 9"/>
          <p:cNvSpPr>
            <a:spLocks noGrp="1" noChangeArrowheads="1"/>
          </p:cNvSpPr>
          <p:nvPr>
            <p:ph type="body" idx="1"/>
          </p:nvPr>
        </p:nvSpPr>
        <p:spPr>
          <a:xfrm>
            <a:off x="611188" y="1773238"/>
            <a:ext cx="8193087" cy="3960812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Given a placement, a netlist and technology information,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determine the necessary wiring, e.g., net topologies and specific routing segments, to connect these cells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while respecting constraints, e.g., design rules and routing resource capacities, and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optimizing routing objectives, e.g., minimizing total wirelength and maximizing timing slack.</a:t>
            </a:r>
          </a:p>
        </p:txBody>
      </p:sp>
      <p:sp>
        <p:nvSpPr>
          <p:cNvPr id="5125" name="Rectangle 1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5.1	Introduction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36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936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936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936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3641" grpId="0" build="p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830BEEF-07F6-4787-B197-D667AE0B094C}" type="slidenum">
              <a:rPr lang="en-US" altLang="de-DE" sz="1000">
                <a:solidFill>
                  <a:srgbClr val="C0C0C0"/>
                </a:solidFill>
              </a:rPr>
              <a:pPr/>
              <a:t>40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1987" name="Rectangle 2"/>
          <p:cNvSpPr>
            <a:spLocks noChangeArrowheads="1"/>
          </p:cNvSpPr>
          <p:nvPr/>
        </p:nvSpPr>
        <p:spPr bwMode="auto">
          <a:xfrm>
            <a:off x="827088" y="1411288"/>
            <a:ext cx="2305050" cy="36195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36644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8013" y="1411288"/>
            <a:ext cx="8193087" cy="4381500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mtClean="0"/>
              <a:t>      Hanan grid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Adding Steiner points to an RMST can significantly reduce the wirelength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de-DE" altLang="de-DE" smtClean="0"/>
              <a:t>Maurice Hanan </a:t>
            </a:r>
            <a:r>
              <a:rPr lang="en-US" altLang="zh-CN" smtClean="0">
                <a:ea typeface="宋体" panose="02010600030101010101" pitchFamily="2" charset="-122"/>
              </a:rPr>
              <a:t>proved that for finding Steiner points, it suffices to consider only  points located at the intersections of vertical and horizontal lines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that pass through terminal pins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The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 Hanan grid</a:t>
            </a:r>
            <a:r>
              <a:rPr lang="en-US" altLang="zh-CN" i="1" smtClean="0">
                <a:ea typeface="宋体" panose="02010600030101010101" pitchFamily="2" charset="-122"/>
              </a:rPr>
              <a:t> </a:t>
            </a:r>
            <a:r>
              <a:rPr lang="en-US" altLang="zh-CN" smtClean="0">
                <a:ea typeface="宋体" panose="02010600030101010101" pitchFamily="2" charset="-122"/>
              </a:rPr>
              <a:t>consists of the lines </a:t>
            </a: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smtClean="0">
                <a:ea typeface="宋体" panose="02010600030101010101" pitchFamily="2" charset="-122"/>
              </a:rPr>
              <a:t> =</a:t>
            </a:r>
            <a:r>
              <a:rPr lang="en-US" altLang="zh-CN" i="1" smtClean="0">
                <a:ea typeface="宋体" panose="02010600030101010101" pitchFamily="2" charset="-122"/>
              </a:rPr>
              <a:t> x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, </a:t>
            </a:r>
            <a:r>
              <a:rPr lang="en-US" altLang="zh-CN" i="1" smtClean="0">
                <a:ea typeface="宋体" panose="02010600030101010101" pitchFamily="2" charset="-122"/>
              </a:rPr>
              <a:t>y</a:t>
            </a:r>
            <a:r>
              <a:rPr lang="en-US" altLang="zh-CN" smtClean="0">
                <a:ea typeface="宋体" panose="02010600030101010101" pitchFamily="2" charset="-122"/>
              </a:rPr>
              <a:t> = </a:t>
            </a:r>
            <a:r>
              <a:rPr lang="en-US" altLang="zh-CN" i="1" smtClean="0">
                <a:ea typeface="宋体" panose="02010600030101010101" pitchFamily="2" charset="-122"/>
              </a:rPr>
              <a:t>y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 that pass through the location (</a:t>
            </a: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y</a:t>
            </a:r>
            <a:r>
              <a:rPr lang="en-US" altLang="zh-CN" i="1" baseline="-25000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) of each terminal pin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The Hanan grid contains at most (</a:t>
            </a:r>
            <a:r>
              <a:rPr lang="en-US" altLang="zh-CN" i="1" smtClean="0">
                <a:ea typeface="宋体" panose="02010600030101010101" pitchFamily="2" charset="-122"/>
              </a:rPr>
              <a:t>n</a:t>
            </a:r>
            <a:r>
              <a:rPr lang="en-US" altLang="zh-CN" baseline="30000" smtClean="0">
                <a:ea typeface="宋体" panose="02010600030101010101" pitchFamily="2" charset="-122"/>
              </a:rPr>
              <a:t>2</a:t>
            </a:r>
            <a:r>
              <a:rPr lang="en-US" altLang="zh-CN" smtClean="0">
                <a:ea typeface="宋体" panose="02010600030101010101" pitchFamily="2" charset="-122"/>
              </a:rPr>
              <a:t>-</a:t>
            </a:r>
            <a:r>
              <a:rPr lang="en-US" altLang="zh-CN" i="1" smtClean="0">
                <a:ea typeface="宋体" panose="02010600030101010101" pitchFamily="2" charset="-122"/>
              </a:rPr>
              <a:t>n</a:t>
            </a:r>
            <a:r>
              <a:rPr lang="en-US" altLang="zh-CN" smtClean="0">
                <a:ea typeface="宋体" panose="02010600030101010101" pitchFamily="2" charset="-122"/>
              </a:rPr>
              <a:t>) candidate Steiner points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n</a:t>
            </a:r>
            <a:r>
              <a:rPr lang="en-US" altLang="zh-CN" smtClean="0">
                <a:ea typeface="宋体" panose="02010600030101010101" pitchFamily="2" charset="-122"/>
              </a:rPr>
              <a:t> = number of pins), thereby greatly reducing the solution space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for finding an RSMT</a:t>
            </a:r>
          </a:p>
        </p:txBody>
      </p:sp>
      <p:sp>
        <p:nvSpPr>
          <p:cNvPr id="41989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366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366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3664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6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3664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6644" grpId="0" build="p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D62BAD3-55E9-43CC-AD9B-2B6B6DFB9D8B}" type="slidenum">
              <a:rPr lang="en-US" altLang="de-DE" sz="1000">
                <a:solidFill>
                  <a:srgbClr val="C0C0C0"/>
                </a:solidFill>
              </a:rPr>
              <a:pPr/>
              <a:t>41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grpSp>
        <p:nvGrpSpPr>
          <p:cNvPr id="1140861" name="Group 125"/>
          <p:cNvGrpSpPr>
            <a:grpSpLocks/>
          </p:cNvGrpSpPr>
          <p:nvPr/>
        </p:nvGrpSpPr>
        <p:grpSpPr bwMode="auto">
          <a:xfrm>
            <a:off x="4419600" y="2479675"/>
            <a:ext cx="2500313" cy="1973263"/>
            <a:chOff x="2784" y="1562"/>
            <a:chExt cx="1575" cy="1243"/>
          </a:xfrm>
        </p:grpSpPr>
        <p:grpSp>
          <p:nvGrpSpPr>
            <p:cNvPr id="43092" name="Group 2"/>
            <p:cNvGrpSpPr>
              <a:grpSpLocks/>
            </p:cNvGrpSpPr>
            <p:nvPr/>
          </p:nvGrpSpPr>
          <p:grpSpPr bwMode="auto">
            <a:xfrm>
              <a:off x="3300" y="1581"/>
              <a:ext cx="660" cy="653"/>
              <a:chOff x="3300" y="1581"/>
              <a:chExt cx="660" cy="653"/>
            </a:xfrm>
          </p:grpSpPr>
          <p:sp>
            <p:nvSpPr>
              <p:cNvPr id="43130" name="Line 3"/>
              <p:cNvSpPr>
                <a:spLocks noChangeAspect="1" noChangeShapeType="1"/>
              </p:cNvSpPr>
              <p:nvPr/>
            </p:nvSpPr>
            <p:spPr bwMode="auto">
              <a:xfrm flipV="1">
                <a:off x="3307" y="2016"/>
                <a:ext cx="653" cy="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31" name="Rectangle 4"/>
              <p:cNvSpPr>
                <a:spLocks noChangeAspect="1" noChangeArrowheads="1"/>
              </p:cNvSpPr>
              <p:nvPr/>
            </p:nvSpPr>
            <p:spPr bwMode="auto">
              <a:xfrm>
                <a:off x="3300" y="1581"/>
                <a:ext cx="642" cy="653"/>
              </a:xfrm>
              <a:prstGeom prst="rect">
                <a:avLst/>
              </a:prstGeom>
              <a:noFill/>
              <a:ln w="9525">
                <a:solidFill>
                  <a:schemeClr val="tx1"/>
                </a:solidFill>
                <a:prstDash val="dash"/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43132" name="Line 5"/>
              <p:cNvSpPr>
                <a:spLocks noChangeAspect="1" noChangeShapeType="1"/>
              </p:cNvSpPr>
              <p:nvPr/>
            </p:nvSpPr>
            <p:spPr bwMode="auto">
              <a:xfrm flipH="1">
                <a:off x="3512" y="1596"/>
                <a:ext cx="1" cy="6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33" name="Line 6"/>
              <p:cNvSpPr>
                <a:spLocks noChangeAspect="1" noChangeShapeType="1"/>
              </p:cNvSpPr>
              <p:nvPr/>
            </p:nvSpPr>
            <p:spPr bwMode="auto">
              <a:xfrm flipH="1">
                <a:off x="3621" y="1596"/>
                <a:ext cx="1" cy="63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prstDash val="dash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3093" name="Freeform 42"/>
            <p:cNvSpPr>
              <a:spLocks noChangeAspect="1"/>
            </p:cNvSpPr>
            <p:nvPr/>
          </p:nvSpPr>
          <p:spPr bwMode="auto">
            <a:xfrm>
              <a:off x="3274" y="1992"/>
              <a:ext cx="43" cy="42"/>
            </a:xfrm>
            <a:custGeom>
              <a:avLst/>
              <a:gdLst>
                <a:gd name="T0" fmla="*/ 17 w 57"/>
                <a:gd name="T1" fmla="*/ 0 h 57"/>
                <a:gd name="T2" fmla="*/ 23 w 57"/>
                <a:gd name="T3" fmla="*/ 1 h 57"/>
                <a:gd name="T4" fmla="*/ 28 w 57"/>
                <a:gd name="T5" fmla="*/ 5 h 57"/>
                <a:gd name="T6" fmla="*/ 32 w 57"/>
                <a:gd name="T7" fmla="*/ 10 h 57"/>
                <a:gd name="T8" fmla="*/ 32 w 57"/>
                <a:gd name="T9" fmla="*/ 15 h 57"/>
                <a:gd name="T10" fmla="*/ 32 w 57"/>
                <a:gd name="T11" fmla="*/ 21 h 57"/>
                <a:gd name="T12" fmla="*/ 28 w 57"/>
                <a:gd name="T13" fmla="*/ 27 h 57"/>
                <a:gd name="T14" fmla="*/ 23 w 57"/>
                <a:gd name="T15" fmla="*/ 30 h 57"/>
                <a:gd name="T16" fmla="*/ 17 w 57"/>
                <a:gd name="T17" fmla="*/ 31 h 57"/>
                <a:gd name="T18" fmla="*/ 11 w 57"/>
                <a:gd name="T19" fmla="*/ 30 h 57"/>
                <a:gd name="T20" fmla="*/ 5 w 57"/>
                <a:gd name="T21" fmla="*/ 27 h 57"/>
                <a:gd name="T22" fmla="*/ 2 w 57"/>
                <a:gd name="T23" fmla="*/ 21 h 57"/>
                <a:gd name="T24" fmla="*/ 0 w 57"/>
                <a:gd name="T25" fmla="*/ 15 h 57"/>
                <a:gd name="T26" fmla="*/ 2 w 57"/>
                <a:gd name="T27" fmla="*/ 10 h 57"/>
                <a:gd name="T28" fmla="*/ 5 w 57"/>
                <a:gd name="T29" fmla="*/ 5 h 57"/>
                <a:gd name="T30" fmla="*/ 11 w 57"/>
                <a:gd name="T31" fmla="*/ 1 h 57"/>
                <a:gd name="T32" fmla="*/ 17 w 57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7">
                  <a:moveTo>
                    <a:pt x="29" y="0"/>
                  </a:moveTo>
                  <a:lnTo>
                    <a:pt x="41" y="3"/>
                  </a:lnTo>
                  <a:lnTo>
                    <a:pt x="49" y="9"/>
                  </a:lnTo>
                  <a:lnTo>
                    <a:pt x="56" y="18"/>
                  </a:lnTo>
                  <a:lnTo>
                    <a:pt x="57" y="29"/>
                  </a:lnTo>
                  <a:lnTo>
                    <a:pt x="56" y="39"/>
                  </a:lnTo>
                  <a:lnTo>
                    <a:pt x="49" y="49"/>
                  </a:lnTo>
                  <a:lnTo>
                    <a:pt x="41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94" name="Freeform 43"/>
            <p:cNvSpPr>
              <a:spLocks noChangeAspect="1"/>
            </p:cNvSpPr>
            <p:nvPr/>
          </p:nvSpPr>
          <p:spPr bwMode="auto">
            <a:xfrm>
              <a:off x="3274" y="1992"/>
              <a:ext cx="43" cy="42"/>
            </a:xfrm>
            <a:custGeom>
              <a:avLst/>
              <a:gdLst>
                <a:gd name="T0" fmla="*/ 17 w 57"/>
                <a:gd name="T1" fmla="*/ 0 h 57"/>
                <a:gd name="T2" fmla="*/ 23 w 57"/>
                <a:gd name="T3" fmla="*/ 1 h 57"/>
                <a:gd name="T4" fmla="*/ 28 w 57"/>
                <a:gd name="T5" fmla="*/ 5 h 57"/>
                <a:gd name="T6" fmla="*/ 32 w 57"/>
                <a:gd name="T7" fmla="*/ 10 h 57"/>
                <a:gd name="T8" fmla="*/ 32 w 57"/>
                <a:gd name="T9" fmla="*/ 15 h 57"/>
                <a:gd name="T10" fmla="*/ 32 w 57"/>
                <a:gd name="T11" fmla="*/ 21 h 57"/>
                <a:gd name="T12" fmla="*/ 28 w 57"/>
                <a:gd name="T13" fmla="*/ 27 h 57"/>
                <a:gd name="T14" fmla="*/ 23 w 57"/>
                <a:gd name="T15" fmla="*/ 30 h 57"/>
                <a:gd name="T16" fmla="*/ 17 w 57"/>
                <a:gd name="T17" fmla="*/ 31 h 57"/>
                <a:gd name="T18" fmla="*/ 11 w 57"/>
                <a:gd name="T19" fmla="*/ 30 h 57"/>
                <a:gd name="T20" fmla="*/ 5 w 57"/>
                <a:gd name="T21" fmla="*/ 27 h 57"/>
                <a:gd name="T22" fmla="*/ 2 w 57"/>
                <a:gd name="T23" fmla="*/ 21 h 57"/>
                <a:gd name="T24" fmla="*/ 0 w 57"/>
                <a:gd name="T25" fmla="*/ 15 h 57"/>
                <a:gd name="T26" fmla="*/ 2 w 57"/>
                <a:gd name="T27" fmla="*/ 10 h 57"/>
                <a:gd name="T28" fmla="*/ 5 w 57"/>
                <a:gd name="T29" fmla="*/ 5 h 57"/>
                <a:gd name="T30" fmla="*/ 11 w 57"/>
                <a:gd name="T31" fmla="*/ 1 h 57"/>
                <a:gd name="T32" fmla="*/ 17 w 57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7">
                  <a:moveTo>
                    <a:pt x="29" y="0"/>
                  </a:moveTo>
                  <a:lnTo>
                    <a:pt x="41" y="3"/>
                  </a:lnTo>
                  <a:lnTo>
                    <a:pt x="49" y="9"/>
                  </a:lnTo>
                  <a:lnTo>
                    <a:pt x="56" y="18"/>
                  </a:lnTo>
                  <a:lnTo>
                    <a:pt x="57" y="29"/>
                  </a:lnTo>
                  <a:lnTo>
                    <a:pt x="56" y="39"/>
                  </a:lnTo>
                  <a:lnTo>
                    <a:pt x="49" y="49"/>
                  </a:lnTo>
                  <a:lnTo>
                    <a:pt x="41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95" name="Freeform 44"/>
            <p:cNvSpPr>
              <a:spLocks noChangeAspect="1"/>
            </p:cNvSpPr>
            <p:nvPr/>
          </p:nvSpPr>
          <p:spPr bwMode="auto">
            <a:xfrm>
              <a:off x="3489" y="1562"/>
              <a:ext cx="42" cy="42"/>
            </a:xfrm>
            <a:custGeom>
              <a:avLst/>
              <a:gdLst>
                <a:gd name="T0" fmla="*/ 16 w 56"/>
                <a:gd name="T1" fmla="*/ 0 h 58"/>
                <a:gd name="T2" fmla="*/ 23 w 56"/>
                <a:gd name="T3" fmla="*/ 1 h 58"/>
                <a:gd name="T4" fmla="*/ 27 w 56"/>
                <a:gd name="T5" fmla="*/ 5 h 58"/>
                <a:gd name="T6" fmla="*/ 31 w 56"/>
                <a:gd name="T7" fmla="*/ 9 h 58"/>
                <a:gd name="T8" fmla="*/ 32 w 56"/>
                <a:gd name="T9" fmla="*/ 15 h 58"/>
                <a:gd name="T10" fmla="*/ 31 w 56"/>
                <a:gd name="T11" fmla="*/ 21 h 58"/>
                <a:gd name="T12" fmla="*/ 27 w 56"/>
                <a:gd name="T13" fmla="*/ 25 h 58"/>
                <a:gd name="T14" fmla="*/ 23 w 56"/>
                <a:gd name="T15" fmla="*/ 29 h 58"/>
                <a:gd name="T16" fmla="*/ 16 w 56"/>
                <a:gd name="T17" fmla="*/ 30 h 58"/>
                <a:gd name="T18" fmla="*/ 10 w 56"/>
                <a:gd name="T19" fmla="*/ 29 h 58"/>
                <a:gd name="T20" fmla="*/ 5 w 56"/>
                <a:gd name="T21" fmla="*/ 25 h 58"/>
                <a:gd name="T22" fmla="*/ 2 w 56"/>
                <a:gd name="T23" fmla="*/ 21 h 58"/>
                <a:gd name="T24" fmla="*/ 0 w 56"/>
                <a:gd name="T25" fmla="*/ 15 h 58"/>
                <a:gd name="T26" fmla="*/ 2 w 56"/>
                <a:gd name="T27" fmla="*/ 9 h 58"/>
                <a:gd name="T28" fmla="*/ 5 w 56"/>
                <a:gd name="T29" fmla="*/ 5 h 58"/>
                <a:gd name="T30" fmla="*/ 10 w 56"/>
                <a:gd name="T31" fmla="*/ 1 h 58"/>
                <a:gd name="T32" fmla="*/ 16 w 56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8">
                  <a:moveTo>
                    <a:pt x="28" y="0"/>
                  </a:moveTo>
                  <a:lnTo>
                    <a:pt x="40" y="3"/>
                  </a:lnTo>
                  <a:lnTo>
                    <a:pt x="48" y="9"/>
                  </a:lnTo>
                  <a:lnTo>
                    <a:pt x="55" y="18"/>
                  </a:lnTo>
                  <a:lnTo>
                    <a:pt x="56" y="29"/>
                  </a:lnTo>
                  <a:lnTo>
                    <a:pt x="55" y="40"/>
                  </a:lnTo>
                  <a:lnTo>
                    <a:pt x="48" y="49"/>
                  </a:lnTo>
                  <a:lnTo>
                    <a:pt x="40" y="55"/>
                  </a:lnTo>
                  <a:lnTo>
                    <a:pt x="28" y="58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1D1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96" name="Freeform 45"/>
            <p:cNvSpPr>
              <a:spLocks noChangeAspect="1"/>
            </p:cNvSpPr>
            <p:nvPr/>
          </p:nvSpPr>
          <p:spPr bwMode="auto">
            <a:xfrm>
              <a:off x="3489" y="1562"/>
              <a:ext cx="42" cy="42"/>
            </a:xfrm>
            <a:custGeom>
              <a:avLst/>
              <a:gdLst>
                <a:gd name="T0" fmla="*/ 16 w 56"/>
                <a:gd name="T1" fmla="*/ 0 h 58"/>
                <a:gd name="T2" fmla="*/ 23 w 56"/>
                <a:gd name="T3" fmla="*/ 1 h 58"/>
                <a:gd name="T4" fmla="*/ 27 w 56"/>
                <a:gd name="T5" fmla="*/ 5 h 58"/>
                <a:gd name="T6" fmla="*/ 31 w 56"/>
                <a:gd name="T7" fmla="*/ 9 h 58"/>
                <a:gd name="T8" fmla="*/ 32 w 56"/>
                <a:gd name="T9" fmla="*/ 15 h 58"/>
                <a:gd name="T10" fmla="*/ 31 w 56"/>
                <a:gd name="T11" fmla="*/ 21 h 58"/>
                <a:gd name="T12" fmla="*/ 27 w 56"/>
                <a:gd name="T13" fmla="*/ 25 h 58"/>
                <a:gd name="T14" fmla="*/ 23 w 56"/>
                <a:gd name="T15" fmla="*/ 29 h 58"/>
                <a:gd name="T16" fmla="*/ 16 w 56"/>
                <a:gd name="T17" fmla="*/ 30 h 58"/>
                <a:gd name="T18" fmla="*/ 10 w 56"/>
                <a:gd name="T19" fmla="*/ 29 h 58"/>
                <a:gd name="T20" fmla="*/ 5 w 56"/>
                <a:gd name="T21" fmla="*/ 25 h 58"/>
                <a:gd name="T22" fmla="*/ 2 w 56"/>
                <a:gd name="T23" fmla="*/ 21 h 58"/>
                <a:gd name="T24" fmla="*/ 0 w 56"/>
                <a:gd name="T25" fmla="*/ 15 h 58"/>
                <a:gd name="T26" fmla="*/ 2 w 56"/>
                <a:gd name="T27" fmla="*/ 9 h 58"/>
                <a:gd name="T28" fmla="*/ 5 w 56"/>
                <a:gd name="T29" fmla="*/ 5 h 58"/>
                <a:gd name="T30" fmla="*/ 10 w 56"/>
                <a:gd name="T31" fmla="*/ 1 h 58"/>
                <a:gd name="T32" fmla="*/ 16 w 56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8">
                  <a:moveTo>
                    <a:pt x="28" y="0"/>
                  </a:moveTo>
                  <a:lnTo>
                    <a:pt x="40" y="3"/>
                  </a:lnTo>
                  <a:lnTo>
                    <a:pt x="48" y="9"/>
                  </a:lnTo>
                  <a:lnTo>
                    <a:pt x="55" y="18"/>
                  </a:lnTo>
                  <a:lnTo>
                    <a:pt x="56" y="29"/>
                  </a:lnTo>
                  <a:lnTo>
                    <a:pt x="55" y="40"/>
                  </a:lnTo>
                  <a:lnTo>
                    <a:pt x="48" y="49"/>
                  </a:lnTo>
                  <a:lnTo>
                    <a:pt x="40" y="55"/>
                  </a:lnTo>
                  <a:lnTo>
                    <a:pt x="28" y="58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97" name="Freeform 46"/>
            <p:cNvSpPr>
              <a:spLocks noChangeAspect="1"/>
            </p:cNvSpPr>
            <p:nvPr/>
          </p:nvSpPr>
          <p:spPr bwMode="auto">
            <a:xfrm>
              <a:off x="3596" y="2207"/>
              <a:ext cx="42" cy="42"/>
            </a:xfrm>
            <a:custGeom>
              <a:avLst/>
              <a:gdLst>
                <a:gd name="T0" fmla="*/ 15 w 58"/>
                <a:gd name="T1" fmla="*/ 0 h 56"/>
                <a:gd name="T2" fmla="*/ 21 w 58"/>
                <a:gd name="T3" fmla="*/ 2 h 56"/>
                <a:gd name="T4" fmla="*/ 25 w 58"/>
                <a:gd name="T5" fmla="*/ 5 h 56"/>
                <a:gd name="T6" fmla="*/ 29 w 58"/>
                <a:gd name="T7" fmla="*/ 10 h 56"/>
                <a:gd name="T8" fmla="*/ 30 w 58"/>
                <a:gd name="T9" fmla="*/ 16 h 56"/>
                <a:gd name="T10" fmla="*/ 29 w 58"/>
                <a:gd name="T11" fmla="*/ 22 h 56"/>
                <a:gd name="T12" fmla="*/ 25 w 58"/>
                <a:gd name="T13" fmla="*/ 27 h 56"/>
                <a:gd name="T14" fmla="*/ 21 w 58"/>
                <a:gd name="T15" fmla="*/ 31 h 56"/>
                <a:gd name="T16" fmla="*/ 15 w 58"/>
                <a:gd name="T17" fmla="*/ 32 h 56"/>
                <a:gd name="T18" fmla="*/ 9 w 58"/>
                <a:gd name="T19" fmla="*/ 31 h 56"/>
                <a:gd name="T20" fmla="*/ 5 w 58"/>
                <a:gd name="T21" fmla="*/ 27 h 56"/>
                <a:gd name="T22" fmla="*/ 1 w 58"/>
                <a:gd name="T23" fmla="*/ 22 h 56"/>
                <a:gd name="T24" fmla="*/ 0 w 58"/>
                <a:gd name="T25" fmla="*/ 16 h 56"/>
                <a:gd name="T26" fmla="*/ 1 w 58"/>
                <a:gd name="T27" fmla="*/ 10 h 56"/>
                <a:gd name="T28" fmla="*/ 5 w 58"/>
                <a:gd name="T29" fmla="*/ 5 h 56"/>
                <a:gd name="T30" fmla="*/ 9 w 58"/>
                <a:gd name="T31" fmla="*/ 2 h 56"/>
                <a:gd name="T32" fmla="*/ 15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38"/>
                  </a:lnTo>
                  <a:lnTo>
                    <a:pt x="49" y="48"/>
                  </a:lnTo>
                  <a:lnTo>
                    <a:pt x="40" y="55"/>
                  </a:lnTo>
                  <a:lnTo>
                    <a:pt x="29" y="56"/>
                  </a:lnTo>
                  <a:lnTo>
                    <a:pt x="18" y="55"/>
                  </a:lnTo>
                  <a:lnTo>
                    <a:pt x="9" y="48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98" name="Freeform 47"/>
            <p:cNvSpPr>
              <a:spLocks noChangeAspect="1"/>
            </p:cNvSpPr>
            <p:nvPr/>
          </p:nvSpPr>
          <p:spPr bwMode="auto">
            <a:xfrm>
              <a:off x="3596" y="2207"/>
              <a:ext cx="42" cy="42"/>
            </a:xfrm>
            <a:custGeom>
              <a:avLst/>
              <a:gdLst>
                <a:gd name="T0" fmla="*/ 15 w 58"/>
                <a:gd name="T1" fmla="*/ 0 h 56"/>
                <a:gd name="T2" fmla="*/ 21 w 58"/>
                <a:gd name="T3" fmla="*/ 2 h 56"/>
                <a:gd name="T4" fmla="*/ 25 w 58"/>
                <a:gd name="T5" fmla="*/ 5 h 56"/>
                <a:gd name="T6" fmla="*/ 29 w 58"/>
                <a:gd name="T7" fmla="*/ 10 h 56"/>
                <a:gd name="T8" fmla="*/ 30 w 58"/>
                <a:gd name="T9" fmla="*/ 16 h 56"/>
                <a:gd name="T10" fmla="*/ 29 w 58"/>
                <a:gd name="T11" fmla="*/ 22 h 56"/>
                <a:gd name="T12" fmla="*/ 25 w 58"/>
                <a:gd name="T13" fmla="*/ 27 h 56"/>
                <a:gd name="T14" fmla="*/ 21 w 58"/>
                <a:gd name="T15" fmla="*/ 31 h 56"/>
                <a:gd name="T16" fmla="*/ 15 w 58"/>
                <a:gd name="T17" fmla="*/ 32 h 56"/>
                <a:gd name="T18" fmla="*/ 9 w 58"/>
                <a:gd name="T19" fmla="*/ 31 h 56"/>
                <a:gd name="T20" fmla="*/ 5 w 58"/>
                <a:gd name="T21" fmla="*/ 27 h 56"/>
                <a:gd name="T22" fmla="*/ 1 w 58"/>
                <a:gd name="T23" fmla="*/ 22 h 56"/>
                <a:gd name="T24" fmla="*/ 0 w 58"/>
                <a:gd name="T25" fmla="*/ 16 h 56"/>
                <a:gd name="T26" fmla="*/ 1 w 58"/>
                <a:gd name="T27" fmla="*/ 10 h 56"/>
                <a:gd name="T28" fmla="*/ 5 w 58"/>
                <a:gd name="T29" fmla="*/ 5 h 56"/>
                <a:gd name="T30" fmla="*/ 9 w 58"/>
                <a:gd name="T31" fmla="*/ 2 h 56"/>
                <a:gd name="T32" fmla="*/ 15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38"/>
                  </a:lnTo>
                  <a:lnTo>
                    <a:pt x="49" y="48"/>
                  </a:lnTo>
                  <a:lnTo>
                    <a:pt x="40" y="55"/>
                  </a:lnTo>
                  <a:lnTo>
                    <a:pt x="29" y="56"/>
                  </a:lnTo>
                  <a:lnTo>
                    <a:pt x="18" y="55"/>
                  </a:lnTo>
                  <a:lnTo>
                    <a:pt x="9" y="48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99" name="Freeform 48"/>
            <p:cNvSpPr>
              <a:spLocks noChangeAspect="1"/>
            </p:cNvSpPr>
            <p:nvPr/>
          </p:nvSpPr>
          <p:spPr bwMode="auto">
            <a:xfrm>
              <a:off x="3919" y="1992"/>
              <a:ext cx="42" cy="42"/>
            </a:xfrm>
            <a:custGeom>
              <a:avLst/>
              <a:gdLst>
                <a:gd name="T0" fmla="*/ 17 w 56"/>
                <a:gd name="T1" fmla="*/ 0 h 57"/>
                <a:gd name="T2" fmla="*/ 22 w 56"/>
                <a:gd name="T3" fmla="*/ 1 h 57"/>
                <a:gd name="T4" fmla="*/ 28 w 56"/>
                <a:gd name="T5" fmla="*/ 5 h 57"/>
                <a:gd name="T6" fmla="*/ 31 w 56"/>
                <a:gd name="T7" fmla="*/ 10 h 57"/>
                <a:gd name="T8" fmla="*/ 32 w 56"/>
                <a:gd name="T9" fmla="*/ 15 h 57"/>
                <a:gd name="T10" fmla="*/ 31 w 56"/>
                <a:gd name="T11" fmla="*/ 21 h 57"/>
                <a:gd name="T12" fmla="*/ 28 w 56"/>
                <a:gd name="T13" fmla="*/ 27 h 57"/>
                <a:gd name="T14" fmla="*/ 22 w 56"/>
                <a:gd name="T15" fmla="*/ 30 h 57"/>
                <a:gd name="T16" fmla="*/ 17 w 56"/>
                <a:gd name="T17" fmla="*/ 31 h 57"/>
                <a:gd name="T18" fmla="*/ 10 w 56"/>
                <a:gd name="T19" fmla="*/ 30 h 57"/>
                <a:gd name="T20" fmla="*/ 5 w 56"/>
                <a:gd name="T21" fmla="*/ 27 h 57"/>
                <a:gd name="T22" fmla="*/ 2 w 56"/>
                <a:gd name="T23" fmla="*/ 21 h 57"/>
                <a:gd name="T24" fmla="*/ 0 w 56"/>
                <a:gd name="T25" fmla="*/ 15 h 57"/>
                <a:gd name="T26" fmla="*/ 2 w 56"/>
                <a:gd name="T27" fmla="*/ 10 h 57"/>
                <a:gd name="T28" fmla="*/ 5 w 56"/>
                <a:gd name="T29" fmla="*/ 5 h 57"/>
                <a:gd name="T30" fmla="*/ 10 w 56"/>
                <a:gd name="T31" fmla="*/ 1 h 57"/>
                <a:gd name="T32" fmla="*/ 17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9" y="0"/>
                  </a:moveTo>
                  <a:lnTo>
                    <a:pt x="39" y="3"/>
                  </a:lnTo>
                  <a:lnTo>
                    <a:pt x="49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39"/>
                  </a:lnTo>
                  <a:lnTo>
                    <a:pt x="49" y="49"/>
                  </a:lnTo>
                  <a:lnTo>
                    <a:pt x="39" y="55"/>
                  </a:lnTo>
                  <a:lnTo>
                    <a:pt x="29" y="57"/>
                  </a:lnTo>
                  <a:lnTo>
                    <a:pt x="17" y="55"/>
                  </a:lnTo>
                  <a:lnTo>
                    <a:pt x="9" y="49"/>
                  </a:lnTo>
                  <a:lnTo>
                    <a:pt x="2" y="39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7" y="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00" name="Freeform 49"/>
            <p:cNvSpPr>
              <a:spLocks noChangeAspect="1"/>
            </p:cNvSpPr>
            <p:nvPr/>
          </p:nvSpPr>
          <p:spPr bwMode="auto">
            <a:xfrm>
              <a:off x="3919" y="1992"/>
              <a:ext cx="42" cy="42"/>
            </a:xfrm>
            <a:custGeom>
              <a:avLst/>
              <a:gdLst>
                <a:gd name="T0" fmla="*/ 17 w 56"/>
                <a:gd name="T1" fmla="*/ 0 h 57"/>
                <a:gd name="T2" fmla="*/ 22 w 56"/>
                <a:gd name="T3" fmla="*/ 1 h 57"/>
                <a:gd name="T4" fmla="*/ 28 w 56"/>
                <a:gd name="T5" fmla="*/ 5 h 57"/>
                <a:gd name="T6" fmla="*/ 31 w 56"/>
                <a:gd name="T7" fmla="*/ 10 h 57"/>
                <a:gd name="T8" fmla="*/ 32 w 56"/>
                <a:gd name="T9" fmla="*/ 15 h 57"/>
                <a:gd name="T10" fmla="*/ 31 w 56"/>
                <a:gd name="T11" fmla="*/ 21 h 57"/>
                <a:gd name="T12" fmla="*/ 28 w 56"/>
                <a:gd name="T13" fmla="*/ 27 h 57"/>
                <a:gd name="T14" fmla="*/ 22 w 56"/>
                <a:gd name="T15" fmla="*/ 30 h 57"/>
                <a:gd name="T16" fmla="*/ 17 w 56"/>
                <a:gd name="T17" fmla="*/ 31 h 57"/>
                <a:gd name="T18" fmla="*/ 10 w 56"/>
                <a:gd name="T19" fmla="*/ 30 h 57"/>
                <a:gd name="T20" fmla="*/ 5 w 56"/>
                <a:gd name="T21" fmla="*/ 27 h 57"/>
                <a:gd name="T22" fmla="*/ 2 w 56"/>
                <a:gd name="T23" fmla="*/ 21 h 57"/>
                <a:gd name="T24" fmla="*/ 0 w 56"/>
                <a:gd name="T25" fmla="*/ 15 h 57"/>
                <a:gd name="T26" fmla="*/ 2 w 56"/>
                <a:gd name="T27" fmla="*/ 10 h 57"/>
                <a:gd name="T28" fmla="*/ 5 w 56"/>
                <a:gd name="T29" fmla="*/ 5 h 57"/>
                <a:gd name="T30" fmla="*/ 10 w 56"/>
                <a:gd name="T31" fmla="*/ 1 h 57"/>
                <a:gd name="T32" fmla="*/ 17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9" y="0"/>
                  </a:moveTo>
                  <a:lnTo>
                    <a:pt x="39" y="3"/>
                  </a:lnTo>
                  <a:lnTo>
                    <a:pt x="49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39"/>
                  </a:lnTo>
                  <a:lnTo>
                    <a:pt x="49" y="49"/>
                  </a:lnTo>
                  <a:lnTo>
                    <a:pt x="39" y="55"/>
                  </a:lnTo>
                  <a:lnTo>
                    <a:pt x="29" y="57"/>
                  </a:lnTo>
                  <a:lnTo>
                    <a:pt x="17" y="55"/>
                  </a:lnTo>
                  <a:lnTo>
                    <a:pt x="9" y="49"/>
                  </a:lnTo>
                  <a:lnTo>
                    <a:pt x="2" y="39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7" y="3"/>
                  </a:lnTo>
                  <a:lnTo>
                    <a:pt x="29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01" name="Freeform 50"/>
            <p:cNvSpPr>
              <a:spLocks noChangeAspect="1"/>
            </p:cNvSpPr>
            <p:nvPr/>
          </p:nvSpPr>
          <p:spPr bwMode="auto">
            <a:xfrm>
              <a:off x="3277" y="1565"/>
              <a:ext cx="43" cy="43"/>
            </a:xfrm>
            <a:custGeom>
              <a:avLst/>
              <a:gdLst>
                <a:gd name="T0" fmla="*/ 16 w 57"/>
                <a:gd name="T1" fmla="*/ 0 h 56"/>
                <a:gd name="T2" fmla="*/ 22 w 57"/>
                <a:gd name="T3" fmla="*/ 2 h 56"/>
                <a:gd name="T4" fmla="*/ 27 w 57"/>
                <a:gd name="T5" fmla="*/ 5 h 56"/>
                <a:gd name="T6" fmla="*/ 31 w 57"/>
                <a:gd name="T7" fmla="*/ 11 h 56"/>
                <a:gd name="T8" fmla="*/ 32 w 57"/>
                <a:gd name="T9" fmla="*/ 17 h 56"/>
                <a:gd name="T10" fmla="*/ 31 w 57"/>
                <a:gd name="T11" fmla="*/ 24 h 56"/>
                <a:gd name="T12" fmla="*/ 27 w 57"/>
                <a:gd name="T13" fmla="*/ 29 h 56"/>
                <a:gd name="T14" fmla="*/ 22 w 57"/>
                <a:gd name="T15" fmla="*/ 32 h 56"/>
                <a:gd name="T16" fmla="*/ 16 w 57"/>
                <a:gd name="T17" fmla="*/ 33 h 56"/>
                <a:gd name="T18" fmla="*/ 10 w 57"/>
                <a:gd name="T19" fmla="*/ 32 h 56"/>
                <a:gd name="T20" fmla="*/ 5 w 57"/>
                <a:gd name="T21" fmla="*/ 29 h 56"/>
                <a:gd name="T22" fmla="*/ 2 w 57"/>
                <a:gd name="T23" fmla="*/ 24 h 56"/>
                <a:gd name="T24" fmla="*/ 0 w 57"/>
                <a:gd name="T25" fmla="*/ 17 h 56"/>
                <a:gd name="T26" fmla="*/ 2 w 57"/>
                <a:gd name="T27" fmla="*/ 11 h 56"/>
                <a:gd name="T28" fmla="*/ 5 w 57"/>
                <a:gd name="T29" fmla="*/ 5 h 56"/>
                <a:gd name="T30" fmla="*/ 10 w 57"/>
                <a:gd name="T31" fmla="*/ 2 h 56"/>
                <a:gd name="T32" fmla="*/ 16 w 57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6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7" y="29"/>
                  </a:lnTo>
                  <a:lnTo>
                    <a:pt x="54" y="40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6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</a:path>
              </a:pathLst>
            </a:custGeom>
            <a:solidFill>
              <a:srgbClr val="CC000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02" name="Freeform 51"/>
            <p:cNvSpPr>
              <a:spLocks noChangeAspect="1"/>
            </p:cNvSpPr>
            <p:nvPr/>
          </p:nvSpPr>
          <p:spPr bwMode="auto">
            <a:xfrm>
              <a:off x="3277" y="2210"/>
              <a:ext cx="43" cy="42"/>
            </a:xfrm>
            <a:custGeom>
              <a:avLst/>
              <a:gdLst>
                <a:gd name="T0" fmla="*/ 16 w 57"/>
                <a:gd name="T1" fmla="*/ 0 h 56"/>
                <a:gd name="T2" fmla="*/ 22 w 57"/>
                <a:gd name="T3" fmla="*/ 2 h 56"/>
                <a:gd name="T4" fmla="*/ 27 w 57"/>
                <a:gd name="T5" fmla="*/ 4 h 56"/>
                <a:gd name="T6" fmla="*/ 31 w 57"/>
                <a:gd name="T7" fmla="*/ 10 h 56"/>
                <a:gd name="T8" fmla="*/ 32 w 57"/>
                <a:gd name="T9" fmla="*/ 16 h 56"/>
                <a:gd name="T10" fmla="*/ 31 w 57"/>
                <a:gd name="T11" fmla="*/ 22 h 56"/>
                <a:gd name="T12" fmla="*/ 27 w 57"/>
                <a:gd name="T13" fmla="*/ 27 h 56"/>
                <a:gd name="T14" fmla="*/ 22 w 57"/>
                <a:gd name="T15" fmla="*/ 30 h 56"/>
                <a:gd name="T16" fmla="*/ 16 w 57"/>
                <a:gd name="T17" fmla="*/ 32 h 56"/>
                <a:gd name="T18" fmla="*/ 10 w 57"/>
                <a:gd name="T19" fmla="*/ 30 h 56"/>
                <a:gd name="T20" fmla="*/ 5 w 57"/>
                <a:gd name="T21" fmla="*/ 27 h 56"/>
                <a:gd name="T22" fmla="*/ 2 w 57"/>
                <a:gd name="T23" fmla="*/ 22 h 56"/>
                <a:gd name="T24" fmla="*/ 0 w 57"/>
                <a:gd name="T25" fmla="*/ 16 h 56"/>
                <a:gd name="T26" fmla="*/ 2 w 57"/>
                <a:gd name="T27" fmla="*/ 10 h 56"/>
                <a:gd name="T28" fmla="*/ 5 w 57"/>
                <a:gd name="T29" fmla="*/ 4 h 56"/>
                <a:gd name="T30" fmla="*/ 10 w 57"/>
                <a:gd name="T31" fmla="*/ 2 h 56"/>
                <a:gd name="T32" fmla="*/ 16 w 57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6">
                  <a:moveTo>
                    <a:pt x="28" y="0"/>
                  </a:moveTo>
                  <a:lnTo>
                    <a:pt x="39" y="2"/>
                  </a:lnTo>
                  <a:lnTo>
                    <a:pt x="48" y="7"/>
                  </a:lnTo>
                  <a:lnTo>
                    <a:pt x="54" y="17"/>
                  </a:lnTo>
                  <a:lnTo>
                    <a:pt x="57" y="28"/>
                  </a:lnTo>
                  <a:lnTo>
                    <a:pt x="54" y="38"/>
                  </a:lnTo>
                  <a:lnTo>
                    <a:pt x="48" y="48"/>
                  </a:lnTo>
                  <a:lnTo>
                    <a:pt x="39" y="53"/>
                  </a:lnTo>
                  <a:lnTo>
                    <a:pt x="28" y="56"/>
                  </a:lnTo>
                  <a:lnTo>
                    <a:pt x="17" y="53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7"/>
                  </a:lnTo>
                  <a:lnTo>
                    <a:pt x="17" y="2"/>
                  </a:lnTo>
                  <a:lnTo>
                    <a:pt x="28" y="0"/>
                  </a:lnTo>
                </a:path>
              </a:pathLst>
            </a:custGeom>
            <a:solidFill>
              <a:srgbClr val="CC000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03" name="Freeform 52"/>
            <p:cNvSpPr>
              <a:spLocks noChangeAspect="1"/>
            </p:cNvSpPr>
            <p:nvPr/>
          </p:nvSpPr>
          <p:spPr bwMode="auto">
            <a:xfrm>
              <a:off x="3490" y="2210"/>
              <a:ext cx="45" cy="42"/>
            </a:xfrm>
            <a:custGeom>
              <a:avLst/>
              <a:gdLst>
                <a:gd name="T0" fmla="*/ 18 w 58"/>
                <a:gd name="T1" fmla="*/ 0 h 56"/>
                <a:gd name="T2" fmla="*/ 24 w 58"/>
                <a:gd name="T3" fmla="*/ 2 h 56"/>
                <a:gd name="T4" fmla="*/ 29 w 58"/>
                <a:gd name="T5" fmla="*/ 4 h 56"/>
                <a:gd name="T6" fmla="*/ 33 w 58"/>
                <a:gd name="T7" fmla="*/ 10 h 56"/>
                <a:gd name="T8" fmla="*/ 35 w 58"/>
                <a:gd name="T9" fmla="*/ 16 h 56"/>
                <a:gd name="T10" fmla="*/ 33 w 58"/>
                <a:gd name="T11" fmla="*/ 22 h 56"/>
                <a:gd name="T12" fmla="*/ 29 w 58"/>
                <a:gd name="T13" fmla="*/ 27 h 56"/>
                <a:gd name="T14" fmla="*/ 24 w 58"/>
                <a:gd name="T15" fmla="*/ 30 h 56"/>
                <a:gd name="T16" fmla="*/ 18 w 58"/>
                <a:gd name="T17" fmla="*/ 32 h 56"/>
                <a:gd name="T18" fmla="*/ 11 w 58"/>
                <a:gd name="T19" fmla="*/ 30 h 56"/>
                <a:gd name="T20" fmla="*/ 5 w 58"/>
                <a:gd name="T21" fmla="*/ 27 h 56"/>
                <a:gd name="T22" fmla="*/ 2 w 58"/>
                <a:gd name="T23" fmla="*/ 22 h 56"/>
                <a:gd name="T24" fmla="*/ 0 w 58"/>
                <a:gd name="T25" fmla="*/ 16 h 56"/>
                <a:gd name="T26" fmla="*/ 2 w 58"/>
                <a:gd name="T27" fmla="*/ 10 h 56"/>
                <a:gd name="T28" fmla="*/ 5 w 58"/>
                <a:gd name="T29" fmla="*/ 4 h 56"/>
                <a:gd name="T30" fmla="*/ 11 w 58"/>
                <a:gd name="T31" fmla="*/ 2 h 56"/>
                <a:gd name="T32" fmla="*/ 18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29" y="0"/>
                  </a:moveTo>
                  <a:lnTo>
                    <a:pt x="40" y="2"/>
                  </a:lnTo>
                  <a:lnTo>
                    <a:pt x="49" y="7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38"/>
                  </a:lnTo>
                  <a:lnTo>
                    <a:pt x="49" y="48"/>
                  </a:lnTo>
                  <a:lnTo>
                    <a:pt x="40" y="53"/>
                  </a:lnTo>
                  <a:lnTo>
                    <a:pt x="29" y="56"/>
                  </a:lnTo>
                  <a:lnTo>
                    <a:pt x="18" y="53"/>
                  </a:lnTo>
                  <a:lnTo>
                    <a:pt x="9" y="48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7"/>
                  </a:lnTo>
                  <a:lnTo>
                    <a:pt x="18" y="2"/>
                  </a:lnTo>
                  <a:lnTo>
                    <a:pt x="29" y="0"/>
                  </a:lnTo>
                </a:path>
              </a:pathLst>
            </a:custGeom>
            <a:solidFill>
              <a:srgbClr val="CC000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04" name="Freeform 53"/>
            <p:cNvSpPr>
              <a:spLocks noChangeAspect="1"/>
            </p:cNvSpPr>
            <p:nvPr/>
          </p:nvSpPr>
          <p:spPr bwMode="auto">
            <a:xfrm>
              <a:off x="3487" y="1992"/>
              <a:ext cx="42" cy="42"/>
            </a:xfrm>
            <a:custGeom>
              <a:avLst/>
              <a:gdLst>
                <a:gd name="T0" fmla="*/ 15 w 57"/>
                <a:gd name="T1" fmla="*/ 0 h 57"/>
                <a:gd name="T2" fmla="*/ 21 w 57"/>
                <a:gd name="T3" fmla="*/ 1 h 57"/>
                <a:gd name="T4" fmla="*/ 26 w 57"/>
                <a:gd name="T5" fmla="*/ 5 h 57"/>
                <a:gd name="T6" fmla="*/ 29 w 57"/>
                <a:gd name="T7" fmla="*/ 10 h 57"/>
                <a:gd name="T8" fmla="*/ 31 w 57"/>
                <a:gd name="T9" fmla="*/ 15 h 57"/>
                <a:gd name="T10" fmla="*/ 29 w 57"/>
                <a:gd name="T11" fmla="*/ 21 h 57"/>
                <a:gd name="T12" fmla="*/ 26 w 57"/>
                <a:gd name="T13" fmla="*/ 27 h 57"/>
                <a:gd name="T14" fmla="*/ 21 w 57"/>
                <a:gd name="T15" fmla="*/ 30 h 57"/>
                <a:gd name="T16" fmla="*/ 15 w 57"/>
                <a:gd name="T17" fmla="*/ 31 h 57"/>
                <a:gd name="T18" fmla="*/ 10 w 57"/>
                <a:gd name="T19" fmla="*/ 30 h 57"/>
                <a:gd name="T20" fmla="*/ 4 w 57"/>
                <a:gd name="T21" fmla="*/ 27 h 57"/>
                <a:gd name="T22" fmla="*/ 1 w 57"/>
                <a:gd name="T23" fmla="*/ 21 h 57"/>
                <a:gd name="T24" fmla="*/ 0 w 57"/>
                <a:gd name="T25" fmla="*/ 15 h 57"/>
                <a:gd name="T26" fmla="*/ 1 w 57"/>
                <a:gd name="T27" fmla="*/ 10 h 57"/>
                <a:gd name="T28" fmla="*/ 4 w 57"/>
                <a:gd name="T29" fmla="*/ 5 h 57"/>
                <a:gd name="T30" fmla="*/ 10 w 57"/>
                <a:gd name="T31" fmla="*/ 1 h 57"/>
                <a:gd name="T32" fmla="*/ 15 w 57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7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7" y="29"/>
                  </a:lnTo>
                  <a:lnTo>
                    <a:pt x="54" y="39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7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39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</a:path>
              </a:pathLst>
            </a:custGeom>
            <a:solidFill>
              <a:srgbClr val="CC000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05" name="Freeform 54"/>
            <p:cNvSpPr>
              <a:spLocks noChangeAspect="1"/>
            </p:cNvSpPr>
            <p:nvPr/>
          </p:nvSpPr>
          <p:spPr bwMode="auto">
            <a:xfrm>
              <a:off x="3595" y="1992"/>
              <a:ext cx="42" cy="42"/>
            </a:xfrm>
            <a:custGeom>
              <a:avLst/>
              <a:gdLst>
                <a:gd name="T0" fmla="*/ 17 w 56"/>
                <a:gd name="T1" fmla="*/ 0 h 57"/>
                <a:gd name="T2" fmla="*/ 23 w 56"/>
                <a:gd name="T3" fmla="*/ 1 h 57"/>
                <a:gd name="T4" fmla="*/ 28 w 56"/>
                <a:gd name="T5" fmla="*/ 5 h 57"/>
                <a:gd name="T6" fmla="*/ 31 w 56"/>
                <a:gd name="T7" fmla="*/ 10 h 57"/>
                <a:gd name="T8" fmla="*/ 32 w 56"/>
                <a:gd name="T9" fmla="*/ 15 h 57"/>
                <a:gd name="T10" fmla="*/ 31 w 56"/>
                <a:gd name="T11" fmla="*/ 21 h 57"/>
                <a:gd name="T12" fmla="*/ 28 w 56"/>
                <a:gd name="T13" fmla="*/ 27 h 57"/>
                <a:gd name="T14" fmla="*/ 23 w 56"/>
                <a:gd name="T15" fmla="*/ 30 h 57"/>
                <a:gd name="T16" fmla="*/ 17 w 56"/>
                <a:gd name="T17" fmla="*/ 31 h 57"/>
                <a:gd name="T18" fmla="*/ 10 w 56"/>
                <a:gd name="T19" fmla="*/ 30 h 57"/>
                <a:gd name="T20" fmla="*/ 5 w 56"/>
                <a:gd name="T21" fmla="*/ 27 h 57"/>
                <a:gd name="T22" fmla="*/ 2 w 56"/>
                <a:gd name="T23" fmla="*/ 21 h 57"/>
                <a:gd name="T24" fmla="*/ 0 w 56"/>
                <a:gd name="T25" fmla="*/ 15 h 57"/>
                <a:gd name="T26" fmla="*/ 2 w 56"/>
                <a:gd name="T27" fmla="*/ 10 h 57"/>
                <a:gd name="T28" fmla="*/ 5 w 56"/>
                <a:gd name="T29" fmla="*/ 5 h 57"/>
                <a:gd name="T30" fmla="*/ 10 w 56"/>
                <a:gd name="T31" fmla="*/ 1 h 57"/>
                <a:gd name="T32" fmla="*/ 17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6" y="29"/>
                  </a:lnTo>
                  <a:lnTo>
                    <a:pt x="55" y="39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7" y="55"/>
                  </a:lnTo>
                  <a:lnTo>
                    <a:pt x="9" y="49"/>
                  </a:lnTo>
                  <a:lnTo>
                    <a:pt x="2" y="39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7" y="3"/>
                  </a:lnTo>
                  <a:lnTo>
                    <a:pt x="29" y="0"/>
                  </a:lnTo>
                </a:path>
              </a:pathLst>
            </a:custGeom>
            <a:solidFill>
              <a:srgbClr val="CC000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06" name="Freeform 55"/>
            <p:cNvSpPr>
              <a:spLocks noChangeAspect="1"/>
            </p:cNvSpPr>
            <p:nvPr/>
          </p:nvSpPr>
          <p:spPr bwMode="auto">
            <a:xfrm>
              <a:off x="3595" y="1562"/>
              <a:ext cx="42" cy="42"/>
            </a:xfrm>
            <a:custGeom>
              <a:avLst/>
              <a:gdLst>
                <a:gd name="T0" fmla="*/ 17 w 56"/>
                <a:gd name="T1" fmla="*/ 0 h 58"/>
                <a:gd name="T2" fmla="*/ 23 w 56"/>
                <a:gd name="T3" fmla="*/ 1 h 58"/>
                <a:gd name="T4" fmla="*/ 28 w 56"/>
                <a:gd name="T5" fmla="*/ 5 h 58"/>
                <a:gd name="T6" fmla="*/ 31 w 56"/>
                <a:gd name="T7" fmla="*/ 9 h 58"/>
                <a:gd name="T8" fmla="*/ 32 w 56"/>
                <a:gd name="T9" fmla="*/ 15 h 58"/>
                <a:gd name="T10" fmla="*/ 31 w 56"/>
                <a:gd name="T11" fmla="*/ 21 h 58"/>
                <a:gd name="T12" fmla="*/ 28 w 56"/>
                <a:gd name="T13" fmla="*/ 25 h 58"/>
                <a:gd name="T14" fmla="*/ 23 w 56"/>
                <a:gd name="T15" fmla="*/ 29 h 58"/>
                <a:gd name="T16" fmla="*/ 17 w 56"/>
                <a:gd name="T17" fmla="*/ 30 h 58"/>
                <a:gd name="T18" fmla="*/ 10 w 56"/>
                <a:gd name="T19" fmla="*/ 29 h 58"/>
                <a:gd name="T20" fmla="*/ 5 w 56"/>
                <a:gd name="T21" fmla="*/ 25 h 58"/>
                <a:gd name="T22" fmla="*/ 2 w 56"/>
                <a:gd name="T23" fmla="*/ 21 h 58"/>
                <a:gd name="T24" fmla="*/ 0 w 56"/>
                <a:gd name="T25" fmla="*/ 15 h 58"/>
                <a:gd name="T26" fmla="*/ 2 w 56"/>
                <a:gd name="T27" fmla="*/ 9 h 58"/>
                <a:gd name="T28" fmla="*/ 5 w 56"/>
                <a:gd name="T29" fmla="*/ 5 h 58"/>
                <a:gd name="T30" fmla="*/ 10 w 56"/>
                <a:gd name="T31" fmla="*/ 1 h 58"/>
                <a:gd name="T32" fmla="*/ 17 w 56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8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6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8"/>
                  </a:lnTo>
                  <a:lnTo>
                    <a:pt x="17" y="55"/>
                  </a:lnTo>
                  <a:lnTo>
                    <a:pt x="9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7" y="3"/>
                  </a:lnTo>
                  <a:lnTo>
                    <a:pt x="29" y="0"/>
                  </a:lnTo>
                </a:path>
              </a:pathLst>
            </a:custGeom>
            <a:solidFill>
              <a:srgbClr val="CC000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07" name="Freeform 56"/>
            <p:cNvSpPr>
              <a:spLocks noChangeAspect="1"/>
            </p:cNvSpPr>
            <p:nvPr/>
          </p:nvSpPr>
          <p:spPr bwMode="auto">
            <a:xfrm>
              <a:off x="3917" y="1565"/>
              <a:ext cx="42" cy="43"/>
            </a:xfrm>
            <a:custGeom>
              <a:avLst/>
              <a:gdLst>
                <a:gd name="T0" fmla="*/ 15 w 58"/>
                <a:gd name="T1" fmla="*/ 0 h 56"/>
                <a:gd name="T2" fmla="*/ 21 w 58"/>
                <a:gd name="T3" fmla="*/ 2 h 56"/>
                <a:gd name="T4" fmla="*/ 25 w 58"/>
                <a:gd name="T5" fmla="*/ 5 h 56"/>
                <a:gd name="T6" fmla="*/ 29 w 58"/>
                <a:gd name="T7" fmla="*/ 11 h 56"/>
                <a:gd name="T8" fmla="*/ 30 w 58"/>
                <a:gd name="T9" fmla="*/ 17 h 56"/>
                <a:gd name="T10" fmla="*/ 29 w 58"/>
                <a:gd name="T11" fmla="*/ 24 h 56"/>
                <a:gd name="T12" fmla="*/ 25 w 58"/>
                <a:gd name="T13" fmla="*/ 29 h 56"/>
                <a:gd name="T14" fmla="*/ 21 w 58"/>
                <a:gd name="T15" fmla="*/ 32 h 56"/>
                <a:gd name="T16" fmla="*/ 15 w 58"/>
                <a:gd name="T17" fmla="*/ 33 h 56"/>
                <a:gd name="T18" fmla="*/ 9 w 58"/>
                <a:gd name="T19" fmla="*/ 32 h 56"/>
                <a:gd name="T20" fmla="*/ 5 w 58"/>
                <a:gd name="T21" fmla="*/ 29 h 56"/>
                <a:gd name="T22" fmla="*/ 1 w 58"/>
                <a:gd name="T23" fmla="*/ 24 h 56"/>
                <a:gd name="T24" fmla="*/ 0 w 58"/>
                <a:gd name="T25" fmla="*/ 17 h 56"/>
                <a:gd name="T26" fmla="*/ 1 w 58"/>
                <a:gd name="T27" fmla="*/ 11 h 56"/>
                <a:gd name="T28" fmla="*/ 5 w 58"/>
                <a:gd name="T29" fmla="*/ 5 h 56"/>
                <a:gd name="T30" fmla="*/ 9 w 58"/>
                <a:gd name="T31" fmla="*/ 2 h 56"/>
                <a:gd name="T32" fmla="*/ 15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6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</a:path>
              </a:pathLst>
            </a:custGeom>
            <a:solidFill>
              <a:srgbClr val="CC000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08" name="Freeform 57"/>
            <p:cNvSpPr>
              <a:spLocks noChangeAspect="1"/>
            </p:cNvSpPr>
            <p:nvPr/>
          </p:nvSpPr>
          <p:spPr bwMode="auto">
            <a:xfrm>
              <a:off x="3917" y="2210"/>
              <a:ext cx="42" cy="42"/>
            </a:xfrm>
            <a:custGeom>
              <a:avLst/>
              <a:gdLst>
                <a:gd name="T0" fmla="*/ 15 w 58"/>
                <a:gd name="T1" fmla="*/ 0 h 56"/>
                <a:gd name="T2" fmla="*/ 21 w 58"/>
                <a:gd name="T3" fmla="*/ 2 h 56"/>
                <a:gd name="T4" fmla="*/ 25 w 58"/>
                <a:gd name="T5" fmla="*/ 4 h 56"/>
                <a:gd name="T6" fmla="*/ 29 w 58"/>
                <a:gd name="T7" fmla="*/ 10 h 56"/>
                <a:gd name="T8" fmla="*/ 30 w 58"/>
                <a:gd name="T9" fmla="*/ 16 h 56"/>
                <a:gd name="T10" fmla="*/ 29 w 58"/>
                <a:gd name="T11" fmla="*/ 22 h 56"/>
                <a:gd name="T12" fmla="*/ 25 w 58"/>
                <a:gd name="T13" fmla="*/ 27 h 56"/>
                <a:gd name="T14" fmla="*/ 21 w 58"/>
                <a:gd name="T15" fmla="*/ 30 h 56"/>
                <a:gd name="T16" fmla="*/ 15 w 58"/>
                <a:gd name="T17" fmla="*/ 32 h 56"/>
                <a:gd name="T18" fmla="*/ 9 w 58"/>
                <a:gd name="T19" fmla="*/ 30 h 56"/>
                <a:gd name="T20" fmla="*/ 5 w 58"/>
                <a:gd name="T21" fmla="*/ 27 h 56"/>
                <a:gd name="T22" fmla="*/ 1 w 58"/>
                <a:gd name="T23" fmla="*/ 22 h 56"/>
                <a:gd name="T24" fmla="*/ 0 w 58"/>
                <a:gd name="T25" fmla="*/ 16 h 56"/>
                <a:gd name="T26" fmla="*/ 1 w 58"/>
                <a:gd name="T27" fmla="*/ 10 h 56"/>
                <a:gd name="T28" fmla="*/ 5 w 58"/>
                <a:gd name="T29" fmla="*/ 4 h 56"/>
                <a:gd name="T30" fmla="*/ 9 w 58"/>
                <a:gd name="T31" fmla="*/ 2 h 56"/>
                <a:gd name="T32" fmla="*/ 15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29" y="0"/>
                  </a:moveTo>
                  <a:lnTo>
                    <a:pt x="40" y="2"/>
                  </a:lnTo>
                  <a:lnTo>
                    <a:pt x="49" y="7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38"/>
                  </a:lnTo>
                  <a:lnTo>
                    <a:pt x="49" y="48"/>
                  </a:lnTo>
                  <a:lnTo>
                    <a:pt x="40" y="53"/>
                  </a:lnTo>
                  <a:lnTo>
                    <a:pt x="29" y="56"/>
                  </a:lnTo>
                  <a:lnTo>
                    <a:pt x="18" y="53"/>
                  </a:lnTo>
                  <a:lnTo>
                    <a:pt x="9" y="48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7"/>
                  </a:lnTo>
                  <a:lnTo>
                    <a:pt x="18" y="2"/>
                  </a:lnTo>
                  <a:lnTo>
                    <a:pt x="29" y="0"/>
                  </a:lnTo>
                </a:path>
              </a:pathLst>
            </a:custGeom>
            <a:solidFill>
              <a:srgbClr val="CC000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grpSp>
          <p:nvGrpSpPr>
            <p:cNvPr id="43109" name="Group 58"/>
            <p:cNvGrpSpPr>
              <a:grpSpLocks noChangeAspect="1"/>
            </p:cNvGrpSpPr>
            <p:nvPr/>
          </p:nvGrpSpPr>
          <p:grpSpPr bwMode="auto">
            <a:xfrm>
              <a:off x="3296" y="2381"/>
              <a:ext cx="647" cy="68"/>
              <a:chOff x="534" y="2345"/>
              <a:chExt cx="427" cy="87"/>
            </a:xfrm>
          </p:grpSpPr>
          <p:sp>
            <p:nvSpPr>
              <p:cNvPr id="43122" name="Line 59"/>
              <p:cNvSpPr>
                <a:spLocks noChangeAspect="1" noChangeShapeType="1"/>
              </p:cNvSpPr>
              <p:nvPr/>
            </p:nvSpPr>
            <p:spPr bwMode="auto">
              <a:xfrm flipV="1">
                <a:off x="534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23" name="Line 60"/>
              <p:cNvSpPr>
                <a:spLocks noChangeAspect="1" noChangeShapeType="1"/>
              </p:cNvSpPr>
              <p:nvPr/>
            </p:nvSpPr>
            <p:spPr bwMode="auto">
              <a:xfrm flipV="1">
                <a:off x="605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24" name="Line 61"/>
              <p:cNvSpPr>
                <a:spLocks noChangeAspect="1" noChangeShapeType="1"/>
              </p:cNvSpPr>
              <p:nvPr/>
            </p:nvSpPr>
            <p:spPr bwMode="auto">
              <a:xfrm flipV="1">
                <a:off x="676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25" name="Line 62"/>
              <p:cNvSpPr>
                <a:spLocks noChangeAspect="1" noChangeShapeType="1"/>
              </p:cNvSpPr>
              <p:nvPr/>
            </p:nvSpPr>
            <p:spPr bwMode="auto">
              <a:xfrm flipV="1">
                <a:off x="747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26" name="Line 63"/>
              <p:cNvSpPr>
                <a:spLocks noChangeAspect="1" noChangeShapeType="1"/>
              </p:cNvSpPr>
              <p:nvPr/>
            </p:nvSpPr>
            <p:spPr bwMode="auto">
              <a:xfrm flipV="1">
                <a:off x="889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27" name="Line 64"/>
              <p:cNvSpPr>
                <a:spLocks noChangeAspect="1" noChangeShapeType="1"/>
              </p:cNvSpPr>
              <p:nvPr/>
            </p:nvSpPr>
            <p:spPr bwMode="auto">
              <a:xfrm flipV="1">
                <a:off x="960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28" name="Line 65"/>
              <p:cNvSpPr>
                <a:spLocks noChangeAspect="1" noChangeShapeType="1"/>
              </p:cNvSpPr>
              <p:nvPr/>
            </p:nvSpPr>
            <p:spPr bwMode="auto">
              <a:xfrm>
                <a:off x="534" y="2388"/>
                <a:ext cx="42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29" name="Line 66"/>
              <p:cNvSpPr>
                <a:spLocks noChangeAspect="1" noChangeShapeType="1"/>
              </p:cNvSpPr>
              <p:nvPr/>
            </p:nvSpPr>
            <p:spPr bwMode="auto">
              <a:xfrm flipV="1">
                <a:off x="818" y="2345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43110" name="Group 67"/>
            <p:cNvGrpSpPr>
              <a:grpSpLocks noChangeAspect="1"/>
            </p:cNvGrpSpPr>
            <p:nvPr/>
          </p:nvGrpSpPr>
          <p:grpSpPr bwMode="auto">
            <a:xfrm>
              <a:off x="3069" y="1580"/>
              <a:ext cx="69" cy="647"/>
              <a:chOff x="385" y="1857"/>
              <a:chExt cx="87" cy="427"/>
            </a:xfrm>
          </p:grpSpPr>
          <p:sp>
            <p:nvSpPr>
              <p:cNvPr id="43114" name="Line 68"/>
              <p:cNvSpPr>
                <a:spLocks noChangeAspect="1" noChangeShapeType="1"/>
              </p:cNvSpPr>
              <p:nvPr/>
            </p:nvSpPr>
            <p:spPr bwMode="auto">
              <a:xfrm>
                <a:off x="385" y="1857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15" name="Line 69"/>
              <p:cNvSpPr>
                <a:spLocks noChangeAspect="1" noChangeShapeType="1"/>
              </p:cNvSpPr>
              <p:nvPr/>
            </p:nvSpPr>
            <p:spPr bwMode="auto">
              <a:xfrm>
                <a:off x="385" y="1928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16" name="Line 70"/>
              <p:cNvSpPr>
                <a:spLocks noChangeAspect="1" noChangeShapeType="1"/>
              </p:cNvSpPr>
              <p:nvPr/>
            </p:nvSpPr>
            <p:spPr bwMode="auto">
              <a:xfrm>
                <a:off x="385" y="1999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17" name="Line 71"/>
              <p:cNvSpPr>
                <a:spLocks noChangeAspect="1" noChangeShapeType="1"/>
              </p:cNvSpPr>
              <p:nvPr/>
            </p:nvSpPr>
            <p:spPr bwMode="auto">
              <a:xfrm>
                <a:off x="385" y="2070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18" name="Line 72"/>
              <p:cNvSpPr>
                <a:spLocks noChangeAspect="1" noChangeShapeType="1"/>
              </p:cNvSpPr>
              <p:nvPr/>
            </p:nvSpPr>
            <p:spPr bwMode="auto">
              <a:xfrm>
                <a:off x="385" y="2212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19" name="Line 73"/>
              <p:cNvSpPr>
                <a:spLocks noChangeAspect="1" noChangeShapeType="1"/>
              </p:cNvSpPr>
              <p:nvPr/>
            </p:nvSpPr>
            <p:spPr bwMode="auto">
              <a:xfrm>
                <a:off x="385" y="2283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20" name="Line 74"/>
              <p:cNvSpPr>
                <a:spLocks noChangeAspect="1" noChangeShapeType="1"/>
              </p:cNvSpPr>
              <p:nvPr/>
            </p:nvSpPr>
            <p:spPr bwMode="auto">
              <a:xfrm>
                <a:off x="428" y="1857"/>
                <a:ext cx="1" cy="4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121" name="Line 75"/>
              <p:cNvSpPr>
                <a:spLocks noChangeAspect="1" noChangeShapeType="1"/>
              </p:cNvSpPr>
              <p:nvPr/>
            </p:nvSpPr>
            <p:spPr bwMode="auto">
              <a:xfrm>
                <a:off x="386" y="2141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3111" name="Text Box 76"/>
            <p:cNvSpPr txBox="1">
              <a:spLocks noChangeAspect="1" noChangeArrowheads="1"/>
            </p:cNvSpPr>
            <p:nvPr/>
          </p:nvSpPr>
          <p:spPr bwMode="auto">
            <a:xfrm>
              <a:off x="3061" y="2581"/>
              <a:ext cx="1298" cy="2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Hanan points (  )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43112" name="Freeform 77"/>
            <p:cNvSpPr>
              <a:spLocks noChangeAspect="1"/>
            </p:cNvSpPr>
            <p:nvPr/>
          </p:nvSpPr>
          <p:spPr bwMode="auto">
            <a:xfrm>
              <a:off x="4011" y="2683"/>
              <a:ext cx="42" cy="43"/>
            </a:xfrm>
            <a:custGeom>
              <a:avLst/>
              <a:gdLst>
                <a:gd name="T0" fmla="*/ 15 w 58"/>
                <a:gd name="T1" fmla="*/ 0 h 56"/>
                <a:gd name="T2" fmla="*/ 21 w 58"/>
                <a:gd name="T3" fmla="*/ 2 h 56"/>
                <a:gd name="T4" fmla="*/ 25 w 58"/>
                <a:gd name="T5" fmla="*/ 5 h 56"/>
                <a:gd name="T6" fmla="*/ 29 w 58"/>
                <a:gd name="T7" fmla="*/ 11 h 56"/>
                <a:gd name="T8" fmla="*/ 30 w 58"/>
                <a:gd name="T9" fmla="*/ 17 h 56"/>
                <a:gd name="T10" fmla="*/ 29 w 58"/>
                <a:gd name="T11" fmla="*/ 24 h 56"/>
                <a:gd name="T12" fmla="*/ 25 w 58"/>
                <a:gd name="T13" fmla="*/ 29 h 56"/>
                <a:gd name="T14" fmla="*/ 21 w 58"/>
                <a:gd name="T15" fmla="*/ 32 h 56"/>
                <a:gd name="T16" fmla="*/ 15 w 58"/>
                <a:gd name="T17" fmla="*/ 33 h 56"/>
                <a:gd name="T18" fmla="*/ 9 w 58"/>
                <a:gd name="T19" fmla="*/ 32 h 56"/>
                <a:gd name="T20" fmla="*/ 5 w 58"/>
                <a:gd name="T21" fmla="*/ 29 h 56"/>
                <a:gd name="T22" fmla="*/ 1 w 58"/>
                <a:gd name="T23" fmla="*/ 24 h 56"/>
                <a:gd name="T24" fmla="*/ 0 w 58"/>
                <a:gd name="T25" fmla="*/ 17 h 56"/>
                <a:gd name="T26" fmla="*/ 1 w 58"/>
                <a:gd name="T27" fmla="*/ 11 h 56"/>
                <a:gd name="T28" fmla="*/ 5 w 58"/>
                <a:gd name="T29" fmla="*/ 5 h 56"/>
                <a:gd name="T30" fmla="*/ 9 w 58"/>
                <a:gd name="T31" fmla="*/ 2 h 56"/>
                <a:gd name="T32" fmla="*/ 15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40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6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40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</a:path>
              </a:pathLst>
            </a:custGeom>
            <a:solidFill>
              <a:srgbClr val="CC0000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113" name="AutoShape 78"/>
            <p:cNvSpPr>
              <a:spLocks noChangeAspect="1" noChangeArrowheads="1"/>
            </p:cNvSpPr>
            <p:nvPr/>
          </p:nvSpPr>
          <p:spPr bwMode="auto">
            <a:xfrm>
              <a:off x="2784" y="1832"/>
              <a:ext cx="138" cy="343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40862" name="Group 126"/>
          <p:cNvGrpSpPr>
            <a:grpSpLocks/>
          </p:cNvGrpSpPr>
          <p:nvPr/>
        </p:nvGrpSpPr>
        <p:grpSpPr bwMode="auto">
          <a:xfrm>
            <a:off x="6489700" y="2468563"/>
            <a:ext cx="2330450" cy="1981200"/>
            <a:chOff x="4088" y="1555"/>
            <a:chExt cx="1468" cy="1248"/>
          </a:xfrm>
        </p:grpSpPr>
        <p:sp>
          <p:nvSpPr>
            <p:cNvPr id="43061" name="Line 8"/>
            <p:cNvSpPr>
              <a:spLocks noChangeAspect="1" noChangeShapeType="1"/>
            </p:cNvSpPr>
            <p:nvPr/>
          </p:nvSpPr>
          <p:spPr bwMode="auto">
            <a:xfrm flipV="1">
              <a:off x="4811" y="1589"/>
              <a:ext cx="0" cy="4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62" name="Line 9"/>
            <p:cNvSpPr>
              <a:spLocks noChangeAspect="1" noChangeShapeType="1"/>
            </p:cNvSpPr>
            <p:nvPr/>
          </p:nvSpPr>
          <p:spPr bwMode="auto">
            <a:xfrm flipV="1">
              <a:off x="4921" y="2013"/>
              <a:ext cx="0" cy="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63" name="Freeform 82"/>
            <p:cNvSpPr>
              <a:spLocks noChangeAspect="1"/>
            </p:cNvSpPr>
            <p:nvPr/>
          </p:nvSpPr>
          <p:spPr bwMode="auto">
            <a:xfrm>
              <a:off x="4579" y="1985"/>
              <a:ext cx="42" cy="44"/>
            </a:xfrm>
            <a:custGeom>
              <a:avLst/>
              <a:gdLst>
                <a:gd name="T0" fmla="*/ 15 w 57"/>
                <a:gd name="T1" fmla="*/ 0 h 57"/>
                <a:gd name="T2" fmla="*/ 22 w 57"/>
                <a:gd name="T3" fmla="*/ 2 h 57"/>
                <a:gd name="T4" fmla="*/ 27 w 57"/>
                <a:gd name="T5" fmla="*/ 5 h 57"/>
                <a:gd name="T6" fmla="*/ 30 w 57"/>
                <a:gd name="T7" fmla="*/ 11 h 57"/>
                <a:gd name="T8" fmla="*/ 31 w 57"/>
                <a:gd name="T9" fmla="*/ 17 h 57"/>
                <a:gd name="T10" fmla="*/ 30 w 57"/>
                <a:gd name="T11" fmla="*/ 23 h 57"/>
                <a:gd name="T12" fmla="*/ 27 w 57"/>
                <a:gd name="T13" fmla="*/ 29 h 57"/>
                <a:gd name="T14" fmla="*/ 22 w 57"/>
                <a:gd name="T15" fmla="*/ 32 h 57"/>
                <a:gd name="T16" fmla="*/ 15 w 57"/>
                <a:gd name="T17" fmla="*/ 34 h 57"/>
                <a:gd name="T18" fmla="*/ 10 w 57"/>
                <a:gd name="T19" fmla="*/ 32 h 57"/>
                <a:gd name="T20" fmla="*/ 5 w 57"/>
                <a:gd name="T21" fmla="*/ 29 h 57"/>
                <a:gd name="T22" fmla="*/ 1 w 57"/>
                <a:gd name="T23" fmla="*/ 23 h 57"/>
                <a:gd name="T24" fmla="*/ 0 w 57"/>
                <a:gd name="T25" fmla="*/ 17 h 57"/>
                <a:gd name="T26" fmla="*/ 1 w 57"/>
                <a:gd name="T27" fmla="*/ 11 h 57"/>
                <a:gd name="T28" fmla="*/ 5 w 57"/>
                <a:gd name="T29" fmla="*/ 5 h 57"/>
                <a:gd name="T30" fmla="*/ 10 w 57"/>
                <a:gd name="T31" fmla="*/ 2 h 57"/>
                <a:gd name="T32" fmla="*/ 15 w 57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7">
                  <a:moveTo>
                    <a:pt x="29" y="0"/>
                  </a:moveTo>
                  <a:lnTo>
                    <a:pt x="41" y="3"/>
                  </a:lnTo>
                  <a:lnTo>
                    <a:pt x="49" y="9"/>
                  </a:lnTo>
                  <a:lnTo>
                    <a:pt x="56" y="18"/>
                  </a:lnTo>
                  <a:lnTo>
                    <a:pt x="57" y="29"/>
                  </a:lnTo>
                  <a:lnTo>
                    <a:pt x="56" y="39"/>
                  </a:lnTo>
                  <a:lnTo>
                    <a:pt x="49" y="49"/>
                  </a:lnTo>
                  <a:lnTo>
                    <a:pt x="41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64" name="Freeform 83"/>
            <p:cNvSpPr>
              <a:spLocks noChangeAspect="1"/>
            </p:cNvSpPr>
            <p:nvPr/>
          </p:nvSpPr>
          <p:spPr bwMode="auto">
            <a:xfrm>
              <a:off x="4579" y="1985"/>
              <a:ext cx="42" cy="44"/>
            </a:xfrm>
            <a:custGeom>
              <a:avLst/>
              <a:gdLst>
                <a:gd name="T0" fmla="*/ 15 w 57"/>
                <a:gd name="T1" fmla="*/ 0 h 57"/>
                <a:gd name="T2" fmla="*/ 22 w 57"/>
                <a:gd name="T3" fmla="*/ 2 h 57"/>
                <a:gd name="T4" fmla="*/ 27 w 57"/>
                <a:gd name="T5" fmla="*/ 5 h 57"/>
                <a:gd name="T6" fmla="*/ 30 w 57"/>
                <a:gd name="T7" fmla="*/ 11 h 57"/>
                <a:gd name="T8" fmla="*/ 31 w 57"/>
                <a:gd name="T9" fmla="*/ 17 h 57"/>
                <a:gd name="T10" fmla="*/ 30 w 57"/>
                <a:gd name="T11" fmla="*/ 23 h 57"/>
                <a:gd name="T12" fmla="*/ 27 w 57"/>
                <a:gd name="T13" fmla="*/ 29 h 57"/>
                <a:gd name="T14" fmla="*/ 22 w 57"/>
                <a:gd name="T15" fmla="*/ 32 h 57"/>
                <a:gd name="T16" fmla="*/ 15 w 57"/>
                <a:gd name="T17" fmla="*/ 34 h 57"/>
                <a:gd name="T18" fmla="*/ 10 w 57"/>
                <a:gd name="T19" fmla="*/ 32 h 57"/>
                <a:gd name="T20" fmla="*/ 5 w 57"/>
                <a:gd name="T21" fmla="*/ 29 h 57"/>
                <a:gd name="T22" fmla="*/ 1 w 57"/>
                <a:gd name="T23" fmla="*/ 23 h 57"/>
                <a:gd name="T24" fmla="*/ 0 w 57"/>
                <a:gd name="T25" fmla="*/ 17 h 57"/>
                <a:gd name="T26" fmla="*/ 1 w 57"/>
                <a:gd name="T27" fmla="*/ 11 h 57"/>
                <a:gd name="T28" fmla="*/ 5 w 57"/>
                <a:gd name="T29" fmla="*/ 5 h 57"/>
                <a:gd name="T30" fmla="*/ 10 w 57"/>
                <a:gd name="T31" fmla="*/ 2 h 57"/>
                <a:gd name="T32" fmla="*/ 15 w 57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7">
                  <a:moveTo>
                    <a:pt x="29" y="0"/>
                  </a:moveTo>
                  <a:lnTo>
                    <a:pt x="41" y="3"/>
                  </a:lnTo>
                  <a:lnTo>
                    <a:pt x="49" y="9"/>
                  </a:lnTo>
                  <a:lnTo>
                    <a:pt x="56" y="18"/>
                  </a:lnTo>
                  <a:lnTo>
                    <a:pt x="57" y="29"/>
                  </a:lnTo>
                  <a:lnTo>
                    <a:pt x="56" y="39"/>
                  </a:lnTo>
                  <a:lnTo>
                    <a:pt x="49" y="49"/>
                  </a:lnTo>
                  <a:lnTo>
                    <a:pt x="41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65" name="Freeform 84"/>
            <p:cNvSpPr>
              <a:spLocks noChangeAspect="1"/>
            </p:cNvSpPr>
            <p:nvPr/>
          </p:nvSpPr>
          <p:spPr bwMode="auto">
            <a:xfrm>
              <a:off x="4793" y="1555"/>
              <a:ext cx="43" cy="43"/>
            </a:xfrm>
            <a:custGeom>
              <a:avLst/>
              <a:gdLst>
                <a:gd name="T0" fmla="*/ 17 w 56"/>
                <a:gd name="T1" fmla="*/ 0 h 58"/>
                <a:gd name="T2" fmla="*/ 24 w 56"/>
                <a:gd name="T3" fmla="*/ 1 h 58"/>
                <a:gd name="T4" fmla="*/ 28 w 56"/>
                <a:gd name="T5" fmla="*/ 5 h 58"/>
                <a:gd name="T6" fmla="*/ 32 w 56"/>
                <a:gd name="T7" fmla="*/ 10 h 58"/>
                <a:gd name="T8" fmla="*/ 33 w 56"/>
                <a:gd name="T9" fmla="*/ 16 h 58"/>
                <a:gd name="T10" fmla="*/ 32 w 56"/>
                <a:gd name="T11" fmla="*/ 22 h 58"/>
                <a:gd name="T12" fmla="*/ 28 w 56"/>
                <a:gd name="T13" fmla="*/ 27 h 58"/>
                <a:gd name="T14" fmla="*/ 24 w 56"/>
                <a:gd name="T15" fmla="*/ 30 h 58"/>
                <a:gd name="T16" fmla="*/ 17 w 56"/>
                <a:gd name="T17" fmla="*/ 32 h 58"/>
                <a:gd name="T18" fmla="*/ 10 w 56"/>
                <a:gd name="T19" fmla="*/ 30 h 58"/>
                <a:gd name="T20" fmla="*/ 5 w 56"/>
                <a:gd name="T21" fmla="*/ 27 h 58"/>
                <a:gd name="T22" fmla="*/ 2 w 56"/>
                <a:gd name="T23" fmla="*/ 22 h 58"/>
                <a:gd name="T24" fmla="*/ 0 w 56"/>
                <a:gd name="T25" fmla="*/ 16 h 58"/>
                <a:gd name="T26" fmla="*/ 2 w 56"/>
                <a:gd name="T27" fmla="*/ 10 h 58"/>
                <a:gd name="T28" fmla="*/ 5 w 56"/>
                <a:gd name="T29" fmla="*/ 5 h 58"/>
                <a:gd name="T30" fmla="*/ 10 w 56"/>
                <a:gd name="T31" fmla="*/ 1 h 58"/>
                <a:gd name="T32" fmla="*/ 17 w 56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8">
                  <a:moveTo>
                    <a:pt x="28" y="0"/>
                  </a:moveTo>
                  <a:lnTo>
                    <a:pt x="40" y="3"/>
                  </a:lnTo>
                  <a:lnTo>
                    <a:pt x="48" y="9"/>
                  </a:lnTo>
                  <a:lnTo>
                    <a:pt x="55" y="18"/>
                  </a:lnTo>
                  <a:lnTo>
                    <a:pt x="56" y="29"/>
                  </a:lnTo>
                  <a:lnTo>
                    <a:pt x="55" y="40"/>
                  </a:lnTo>
                  <a:lnTo>
                    <a:pt x="48" y="49"/>
                  </a:lnTo>
                  <a:lnTo>
                    <a:pt x="40" y="55"/>
                  </a:lnTo>
                  <a:lnTo>
                    <a:pt x="28" y="58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66" name="Freeform 85"/>
            <p:cNvSpPr>
              <a:spLocks noChangeAspect="1"/>
            </p:cNvSpPr>
            <p:nvPr/>
          </p:nvSpPr>
          <p:spPr bwMode="auto">
            <a:xfrm>
              <a:off x="4793" y="1555"/>
              <a:ext cx="43" cy="43"/>
            </a:xfrm>
            <a:custGeom>
              <a:avLst/>
              <a:gdLst>
                <a:gd name="T0" fmla="*/ 17 w 56"/>
                <a:gd name="T1" fmla="*/ 0 h 58"/>
                <a:gd name="T2" fmla="*/ 24 w 56"/>
                <a:gd name="T3" fmla="*/ 1 h 58"/>
                <a:gd name="T4" fmla="*/ 28 w 56"/>
                <a:gd name="T5" fmla="*/ 5 h 58"/>
                <a:gd name="T6" fmla="*/ 32 w 56"/>
                <a:gd name="T7" fmla="*/ 10 h 58"/>
                <a:gd name="T8" fmla="*/ 33 w 56"/>
                <a:gd name="T9" fmla="*/ 16 h 58"/>
                <a:gd name="T10" fmla="*/ 32 w 56"/>
                <a:gd name="T11" fmla="*/ 22 h 58"/>
                <a:gd name="T12" fmla="*/ 28 w 56"/>
                <a:gd name="T13" fmla="*/ 27 h 58"/>
                <a:gd name="T14" fmla="*/ 24 w 56"/>
                <a:gd name="T15" fmla="*/ 30 h 58"/>
                <a:gd name="T16" fmla="*/ 17 w 56"/>
                <a:gd name="T17" fmla="*/ 32 h 58"/>
                <a:gd name="T18" fmla="*/ 10 w 56"/>
                <a:gd name="T19" fmla="*/ 30 h 58"/>
                <a:gd name="T20" fmla="*/ 5 w 56"/>
                <a:gd name="T21" fmla="*/ 27 h 58"/>
                <a:gd name="T22" fmla="*/ 2 w 56"/>
                <a:gd name="T23" fmla="*/ 22 h 58"/>
                <a:gd name="T24" fmla="*/ 0 w 56"/>
                <a:gd name="T25" fmla="*/ 16 h 58"/>
                <a:gd name="T26" fmla="*/ 2 w 56"/>
                <a:gd name="T27" fmla="*/ 10 h 58"/>
                <a:gd name="T28" fmla="*/ 5 w 56"/>
                <a:gd name="T29" fmla="*/ 5 h 58"/>
                <a:gd name="T30" fmla="*/ 10 w 56"/>
                <a:gd name="T31" fmla="*/ 1 h 58"/>
                <a:gd name="T32" fmla="*/ 17 w 56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8">
                  <a:moveTo>
                    <a:pt x="28" y="0"/>
                  </a:moveTo>
                  <a:lnTo>
                    <a:pt x="40" y="3"/>
                  </a:lnTo>
                  <a:lnTo>
                    <a:pt x="48" y="9"/>
                  </a:lnTo>
                  <a:lnTo>
                    <a:pt x="55" y="18"/>
                  </a:lnTo>
                  <a:lnTo>
                    <a:pt x="56" y="29"/>
                  </a:lnTo>
                  <a:lnTo>
                    <a:pt x="55" y="40"/>
                  </a:lnTo>
                  <a:lnTo>
                    <a:pt x="48" y="49"/>
                  </a:lnTo>
                  <a:lnTo>
                    <a:pt x="40" y="55"/>
                  </a:lnTo>
                  <a:lnTo>
                    <a:pt x="28" y="58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40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67" name="Freeform 86"/>
            <p:cNvSpPr>
              <a:spLocks noChangeAspect="1"/>
            </p:cNvSpPr>
            <p:nvPr/>
          </p:nvSpPr>
          <p:spPr bwMode="auto">
            <a:xfrm>
              <a:off x="4900" y="2201"/>
              <a:ext cx="43" cy="43"/>
            </a:xfrm>
            <a:custGeom>
              <a:avLst/>
              <a:gdLst>
                <a:gd name="T0" fmla="*/ 16 w 58"/>
                <a:gd name="T1" fmla="*/ 0 h 56"/>
                <a:gd name="T2" fmla="*/ 22 w 58"/>
                <a:gd name="T3" fmla="*/ 2 h 56"/>
                <a:gd name="T4" fmla="*/ 27 w 58"/>
                <a:gd name="T5" fmla="*/ 5 h 56"/>
                <a:gd name="T6" fmla="*/ 30 w 58"/>
                <a:gd name="T7" fmla="*/ 10 h 56"/>
                <a:gd name="T8" fmla="*/ 32 w 58"/>
                <a:gd name="T9" fmla="*/ 17 h 56"/>
                <a:gd name="T10" fmla="*/ 30 w 58"/>
                <a:gd name="T11" fmla="*/ 22 h 56"/>
                <a:gd name="T12" fmla="*/ 27 w 58"/>
                <a:gd name="T13" fmla="*/ 28 h 56"/>
                <a:gd name="T14" fmla="*/ 22 w 58"/>
                <a:gd name="T15" fmla="*/ 32 h 56"/>
                <a:gd name="T16" fmla="*/ 16 w 58"/>
                <a:gd name="T17" fmla="*/ 33 h 56"/>
                <a:gd name="T18" fmla="*/ 10 w 58"/>
                <a:gd name="T19" fmla="*/ 32 h 56"/>
                <a:gd name="T20" fmla="*/ 5 w 58"/>
                <a:gd name="T21" fmla="*/ 28 h 56"/>
                <a:gd name="T22" fmla="*/ 1 w 58"/>
                <a:gd name="T23" fmla="*/ 22 h 56"/>
                <a:gd name="T24" fmla="*/ 0 w 58"/>
                <a:gd name="T25" fmla="*/ 17 h 56"/>
                <a:gd name="T26" fmla="*/ 1 w 58"/>
                <a:gd name="T27" fmla="*/ 10 h 56"/>
                <a:gd name="T28" fmla="*/ 5 w 58"/>
                <a:gd name="T29" fmla="*/ 5 h 56"/>
                <a:gd name="T30" fmla="*/ 10 w 58"/>
                <a:gd name="T31" fmla="*/ 2 h 56"/>
                <a:gd name="T32" fmla="*/ 16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38"/>
                  </a:lnTo>
                  <a:lnTo>
                    <a:pt x="49" y="48"/>
                  </a:lnTo>
                  <a:lnTo>
                    <a:pt x="40" y="55"/>
                  </a:lnTo>
                  <a:lnTo>
                    <a:pt x="29" y="56"/>
                  </a:lnTo>
                  <a:lnTo>
                    <a:pt x="18" y="55"/>
                  </a:lnTo>
                  <a:lnTo>
                    <a:pt x="9" y="48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68" name="Freeform 87"/>
            <p:cNvSpPr>
              <a:spLocks noChangeAspect="1"/>
            </p:cNvSpPr>
            <p:nvPr/>
          </p:nvSpPr>
          <p:spPr bwMode="auto">
            <a:xfrm>
              <a:off x="4900" y="2201"/>
              <a:ext cx="43" cy="43"/>
            </a:xfrm>
            <a:custGeom>
              <a:avLst/>
              <a:gdLst>
                <a:gd name="T0" fmla="*/ 16 w 58"/>
                <a:gd name="T1" fmla="*/ 0 h 56"/>
                <a:gd name="T2" fmla="*/ 22 w 58"/>
                <a:gd name="T3" fmla="*/ 2 h 56"/>
                <a:gd name="T4" fmla="*/ 27 w 58"/>
                <a:gd name="T5" fmla="*/ 5 h 56"/>
                <a:gd name="T6" fmla="*/ 30 w 58"/>
                <a:gd name="T7" fmla="*/ 10 h 56"/>
                <a:gd name="T8" fmla="*/ 32 w 58"/>
                <a:gd name="T9" fmla="*/ 17 h 56"/>
                <a:gd name="T10" fmla="*/ 30 w 58"/>
                <a:gd name="T11" fmla="*/ 22 h 56"/>
                <a:gd name="T12" fmla="*/ 27 w 58"/>
                <a:gd name="T13" fmla="*/ 28 h 56"/>
                <a:gd name="T14" fmla="*/ 22 w 58"/>
                <a:gd name="T15" fmla="*/ 32 h 56"/>
                <a:gd name="T16" fmla="*/ 16 w 58"/>
                <a:gd name="T17" fmla="*/ 33 h 56"/>
                <a:gd name="T18" fmla="*/ 10 w 58"/>
                <a:gd name="T19" fmla="*/ 32 h 56"/>
                <a:gd name="T20" fmla="*/ 5 w 58"/>
                <a:gd name="T21" fmla="*/ 28 h 56"/>
                <a:gd name="T22" fmla="*/ 1 w 58"/>
                <a:gd name="T23" fmla="*/ 22 h 56"/>
                <a:gd name="T24" fmla="*/ 0 w 58"/>
                <a:gd name="T25" fmla="*/ 17 h 56"/>
                <a:gd name="T26" fmla="*/ 1 w 58"/>
                <a:gd name="T27" fmla="*/ 10 h 56"/>
                <a:gd name="T28" fmla="*/ 5 w 58"/>
                <a:gd name="T29" fmla="*/ 5 h 56"/>
                <a:gd name="T30" fmla="*/ 10 w 58"/>
                <a:gd name="T31" fmla="*/ 2 h 56"/>
                <a:gd name="T32" fmla="*/ 16 w 58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6">
                  <a:moveTo>
                    <a:pt x="29" y="0"/>
                  </a:moveTo>
                  <a:lnTo>
                    <a:pt x="40" y="2"/>
                  </a:lnTo>
                  <a:lnTo>
                    <a:pt x="49" y="8"/>
                  </a:lnTo>
                  <a:lnTo>
                    <a:pt x="55" y="17"/>
                  </a:lnTo>
                  <a:lnTo>
                    <a:pt x="58" y="28"/>
                  </a:lnTo>
                  <a:lnTo>
                    <a:pt x="55" y="38"/>
                  </a:lnTo>
                  <a:lnTo>
                    <a:pt x="49" y="48"/>
                  </a:lnTo>
                  <a:lnTo>
                    <a:pt x="40" y="55"/>
                  </a:lnTo>
                  <a:lnTo>
                    <a:pt x="29" y="56"/>
                  </a:lnTo>
                  <a:lnTo>
                    <a:pt x="18" y="55"/>
                  </a:lnTo>
                  <a:lnTo>
                    <a:pt x="9" y="48"/>
                  </a:lnTo>
                  <a:lnTo>
                    <a:pt x="3" y="38"/>
                  </a:lnTo>
                  <a:lnTo>
                    <a:pt x="0" y="28"/>
                  </a:lnTo>
                  <a:lnTo>
                    <a:pt x="3" y="17"/>
                  </a:lnTo>
                  <a:lnTo>
                    <a:pt x="9" y="8"/>
                  </a:lnTo>
                  <a:lnTo>
                    <a:pt x="18" y="2"/>
                  </a:lnTo>
                  <a:lnTo>
                    <a:pt x="29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69" name="Freeform 88"/>
            <p:cNvSpPr>
              <a:spLocks noChangeAspect="1"/>
            </p:cNvSpPr>
            <p:nvPr/>
          </p:nvSpPr>
          <p:spPr bwMode="auto">
            <a:xfrm>
              <a:off x="5223" y="1985"/>
              <a:ext cx="43" cy="44"/>
            </a:xfrm>
            <a:custGeom>
              <a:avLst/>
              <a:gdLst>
                <a:gd name="T0" fmla="*/ 17 w 56"/>
                <a:gd name="T1" fmla="*/ 0 h 57"/>
                <a:gd name="T2" fmla="*/ 23 w 56"/>
                <a:gd name="T3" fmla="*/ 2 h 57"/>
                <a:gd name="T4" fmla="*/ 29 w 56"/>
                <a:gd name="T5" fmla="*/ 5 h 57"/>
                <a:gd name="T6" fmla="*/ 31 w 56"/>
                <a:gd name="T7" fmla="*/ 11 h 57"/>
                <a:gd name="T8" fmla="*/ 33 w 56"/>
                <a:gd name="T9" fmla="*/ 17 h 57"/>
                <a:gd name="T10" fmla="*/ 31 w 56"/>
                <a:gd name="T11" fmla="*/ 23 h 57"/>
                <a:gd name="T12" fmla="*/ 29 w 56"/>
                <a:gd name="T13" fmla="*/ 29 h 57"/>
                <a:gd name="T14" fmla="*/ 23 w 56"/>
                <a:gd name="T15" fmla="*/ 32 h 57"/>
                <a:gd name="T16" fmla="*/ 17 w 56"/>
                <a:gd name="T17" fmla="*/ 34 h 57"/>
                <a:gd name="T18" fmla="*/ 10 w 56"/>
                <a:gd name="T19" fmla="*/ 32 h 57"/>
                <a:gd name="T20" fmla="*/ 5 w 56"/>
                <a:gd name="T21" fmla="*/ 29 h 57"/>
                <a:gd name="T22" fmla="*/ 2 w 56"/>
                <a:gd name="T23" fmla="*/ 23 h 57"/>
                <a:gd name="T24" fmla="*/ 0 w 56"/>
                <a:gd name="T25" fmla="*/ 17 h 57"/>
                <a:gd name="T26" fmla="*/ 2 w 56"/>
                <a:gd name="T27" fmla="*/ 11 h 57"/>
                <a:gd name="T28" fmla="*/ 5 w 56"/>
                <a:gd name="T29" fmla="*/ 5 h 57"/>
                <a:gd name="T30" fmla="*/ 10 w 56"/>
                <a:gd name="T31" fmla="*/ 2 h 57"/>
                <a:gd name="T32" fmla="*/ 17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9" y="0"/>
                  </a:moveTo>
                  <a:lnTo>
                    <a:pt x="39" y="3"/>
                  </a:lnTo>
                  <a:lnTo>
                    <a:pt x="49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39"/>
                  </a:lnTo>
                  <a:lnTo>
                    <a:pt x="49" y="49"/>
                  </a:lnTo>
                  <a:lnTo>
                    <a:pt x="39" y="55"/>
                  </a:lnTo>
                  <a:lnTo>
                    <a:pt x="29" y="57"/>
                  </a:lnTo>
                  <a:lnTo>
                    <a:pt x="17" y="55"/>
                  </a:lnTo>
                  <a:lnTo>
                    <a:pt x="9" y="49"/>
                  </a:lnTo>
                  <a:lnTo>
                    <a:pt x="2" y="39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7" y="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70" name="Freeform 89"/>
            <p:cNvSpPr>
              <a:spLocks noChangeAspect="1"/>
            </p:cNvSpPr>
            <p:nvPr/>
          </p:nvSpPr>
          <p:spPr bwMode="auto">
            <a:xfrm>
              <a:off x="5223" y="1985"/>
              <a:ext cx="43" cy="44"/>
            </a:xfrm>
            <a:custGeom>
              <a:avLst/>
              <a:gdLst>
                <a:gd name="T0" fmla="*/ 17 w 56"/>
                <a:gd name="T1" fmla="*/ 0 h 57"/>
                <a:gd name="T2" fmla="*/ 23 w 56"/>
                <a:gd name="T3" fmla="*/ 2 h 57"/>
                <a:gd name="T4" fmla="*/ 29 w 56"/>
                <a:gd name="T5" fmla="*/ 5 h 57"/>
                <a:gd name="T6" fmla="*/ 31 w 56"/>
                <a:gd name="T7" fmla="*/ 11 h 57"/>
                <a:gd name="T8" fmla="*/ 33 w 56"/>
                <a:gd name="T9" fmla="*/ 17 h 57"/>
                <a:gd name="T10" fmla="*/ 31 w 56"/>
                <a:gd name="T11" fmla="*/ 23 h 57"/>
                <a:gd name="T12" fmla="*/ 29 w 56"/>
                <a:gd name="T13" fmla="*/ 29 h 57"/>
                <a:gd name="T14" fmla="*/ 23 w 56"/>
                <a:gd name="T15" fmla="*/ 32 h 57"/>
                <a:gd name="T16" fmla="*/ 17 w 56"/>
                <a:gd name="T17" fmla="*/ 34 h 57"/>
                <a:gd name="T18" fmla="*/ 10 w 56"/>
                <a:gd name="T19" fmla="*/ 32 h 57"/>
                <a:gd name="T20" fmla="*/ 5 w 56"/>
                <a:gd name="T21" fmla="*/ 29 h 57"/>
                <a:gd name="T22" fmla="*/ 2 w 56"/>
                <a:gd name="T23" fmla="*/ 23 h 57"/>
                <a:gd name="T24" fmla="*/ 0 w 56"/>
                <a:gd name="T25" fmla="*/ 17 h 57"/>
                <a:gd name="T26" fmla="*/ 2 w 56"/>
                <a:gd name="T27" fmla="*/ 11 h 57"/>
                <a:gd name="T28" fmla="*/ 5 w 56"/>
                <a:gd name="T29" fmla="*/ 5 h 57"/>
                <a:gd name="T30" fmla="*/ 10 w 56"/>
                <a:gd name="T31" fmla="*/ 2 h 57"/>
                <a:gd name="T32" fmla="*/ 17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9" y="0"/>
                  </a:moveTo>
                  <a:lnTo>
                    <a:pt x="39" y="3"/>
                  </a:lnTo>
                  <a:lnTo>
                    <a:pt x="49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39"/>
                  </a:lnTo>
                  <a:lnTo>
                    <a:pt x="49" y="49"/>
                  </a:lnTo>
                  <a:lnTo>
                    <a:pt x="39" y="55"/>
                  </a:lnTo>
                  <a:lnTo>
                    <a:pt x="29" y="57"/>
                  </a:lnTo>
                  <a:lnTo>
                    <a:pt x="17" y="55"/>
                  </a:lnTo>
                  <a:lnTo>
                    <a:pt x="9" y="49"/>
                  </a:lnTo>
                  <a:lnTo>
                    <a:pt x="2" y="39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7" y="3"/>
                  </a:lnTo>
                  <a:lnTo>
                    <a:pt x="29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71" name="Line 90"/>
            <p:cNvSpPr>
              <a:spLocks noChangeAspect="1" noChangeShapeType="1"/>
            </p:cNvSpPr>
            <p:nvPr/>
          </p:nvSpPr>
          <p:spPr bwMode="auto">
            <a:xfrm flipV="1">
              <a:off x="4601" y="2376"/>
              <a:ext cx="2" cy="6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72" name="Line 91"/>
            <p:cNvSpPr>
              <a:spLocks noChangeAspect="1" noChangeShapeType="1"/>
            </p:cNvSpPr>
            <p:nvPr/>
          </p:nvSpPr>
          <p:spPr bwMode="auto">
            <a:xfrm flipV="1">
              <a:off x="4708" y="2376"/>
              <a:ext cx="2" cy="6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73" name="Line 92"/>
            <p:cNvSpPr>
              <a:spLocks noChangeAspect="1" noChangeShapeType="1"/>
            </p:cNvSpPr>
            <p:nvPr/>
          </p:nvSpPr>
          <p:spPr bwMode="auto">
            <a:xfrm flipV="1">
              <a:off x="4816" y="2376"/>
              <a:ext cx="1" cy="6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74" name="Line 93"/>
            <p:cNvSpPr>
              <a:spLocks noChangeAspect="1" noChangeShapeType="1"/>
            </p:cNvSpPr>
            <p:nvPr/>
          </p:nvSpPr>
          <p:spPr bwMode="auto">
            <a:xfrm flipV="1">
              <a:off x="4923" y="2376"/>
              <a:ext cx="2" cy="6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75" name="Line 94"/>
            <p:cNvSpPr>
              <a:spLocks noChangeAspect="1" noChangeShapeType="1"/>
            </p:cNvSpPr>
            <p:nvPr/>
          </p:nvSpPr>
          <p:spPr bwMode="auto">
            <a:xfrm flipV="1">
              <a:off x="5138" y="2376"/>
              <a:ext cx="2" cy="6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76" name="Line 95"/>
            <p:cNvSpPr>
              <a:spLocks noChangeAspect="1" noChangeShapeType="1"/>
            </p:cNvSpPr>
            <p:nvPr/>
          </p:nvSpPr>
          <p:spPr bwMode="auto">
            <a:xfrm flipV="1">
              <a:off x="5245" y="2376"/>
              <a:ext cx="2" cy="6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77" name="Line 96"/>
            <p:cNvSpPr>
              <a:spLocks noChangeAspect="1" noChangeShapeType="1"/>
            </p:cNvSpPr>
            <p:nvPr/>
          </p:nvSpPr>
          <p:spPr bwMode="auto">
            <a:xfrm>
              <a:off x="4601" y="2409"/>
              <a:ext cx="644" cy="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78" name="Line 97"/>
            <p:cNvSpPr>
              <a:spLocks noChangeAspect="1" noChangeShapeType="1"/>
            </p:cNvSpPr>
            <p:nvPr/>
          </p:nvSpPr>
          <p:spPr bwMode="auto">
            <a:xfrm flipV="1">
              <a:off x="5031" y="2375"/>
              <a:ext cx="1" cy="67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79" name="Line 98"/>
            <p:cNvSpPr>
              <a:spLocks noChangeAspect="1" noChangeShapeType="1"/>
            </p:cNvSpPr>
            <p:nvPr/>
          </p:nvSpPr>
          <p:spPr bwMode="auto">
            <a:xfrm>
              <a:off x="4372" y="1574"/>
              <a:ext cx="6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80" name="Line 99"/>
            <p:cNvSpPr>
              <a:spLocks noChangeAspect="1" noChangeShapeType="1"/>
            </p:cNvSpPr>
            <p:nvPr/>
          </p:nvSpPr>
          <p:spPr bwMode="auto">
            <a:xfrm>
              <a:off x="4372" y="1681"/>
              <a:ext cx="6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81" name="Line 100"/>
            <p:cNvSpPr>
              <a:spLocks noChangeAspect="1" noChangeShapeType="1"/>
            </p:cNvSpPr>
            <p:nvPr/>
          </p:nvSpPr>
          <p:spPr bwMode="auto">
            <a:xfrm>
              <a:off x="4372" y="1789"/>
              <a:ext cx="6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82" name="Line 101"/>
            <p:cNvSpPr>
              <a:spLocks noChangeAspect="1" noChangeShapeType="1"/>
            </p:cNvSpPr>
            <p:nvPr/>
          </p:nvSpPr>
          <p:spPr bwMode="auto">
            <a:xfrm>
              <a:off x="4372" y="1896"/>
              <a:ext cx="6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83" name="Line 102"/>
            <p:cNvSpPr>
              <a:spLocks noChangeAspect="1" noChangeShapeType="1"/>
            </p:cNvSpPr>
            <p:nvPr/>
          </p:nvSpPr>
          <p:spPr bwMode="auto">
            <a:xfrm>
              <a:off x="4372" y="2111"/>
              <a:ext cx="6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84" name="Line 103"/>
            <p:cNvSpPr>
              <a:spLocks noChangeAspect="1" noChangeShapeType="1"/>
            </p:cNvSpPr>
            <p:nvPr/>
          </p:nvSpPr>
          <p:spPr bwMode="auto">
            <a:xfrm>
              <a:off x="4372" y="2218"/>
              <a:ext cx="69" cy="2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85" name="Line 104"/>
            <p:cNvSpPr>
              <a:spLocks noChangeAspect="1" noChangeShapeType="1"/>
            </p:cNvSpPr>
            <p:nvPr/>
          </p:nvSpPr>
          <p:spPr bwMode="auto">
            <a:xfrm>
              <a:off x="4407" y="1574"/>
              <a:ext cx="0" cy="64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86" name="Line 105"/>
            <p:cNvSpPr>
              <a:spLocks noChangeAspect="1" noChangeShapeType="1"/>
            </p:cNvSpPr>
            <p:nvPr/>
          </p:nvSpPr>
          <p:spPr bwMode="auto">
            <a:xfrm>
              <a:off x="4373" y="2004"/>
              <a:ext cx="69" cy="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87" name="Text Box 106"/>
            <p:cNvSpPr txBox="1">
              <a:spLocks noChangeAspect="1" noChangeArrowheads="1"/>
            </p:cNvSpPr>
            <p:nvPr/>
          </p:nvSpPr>
          <p:spPr bwMode="auto">
            <a:xfrm>
              <a:off x="4644" y="2580"/>
              <a:ext cx="912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RSMT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43088" name="AutoShape 107"/>
            <p:cNvSpPr>
              <a:spLocks noChangeAspect="1" noChangeArrowheads="1"/>
            </p:cNvSpPr>
            <p:nvPr/>
          </p:nvSpPr>
          <p:spPr bwMode="auto">
            <a:xfrm>
              <a:off x="4088" y="1825"/>
              <a:ext cx="138" cy="345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089" name="Line 108"/>
            <p:cNvSpPr>
              <a:spLocks noChangeAspect="1" noChangeShapeType="1"/>
            </p:cNvSpPr>
            <p:nvPr/>
          </p:nvSpPr>
          <p:spPr bwMode="auto">
            <a:xfrm>
              <a:off x="4617" y="2009"/>
              <a:ext cx="61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90" name="Freeform 109"/>
            <p:cNvSpPr>
              <a:spLocks noChangeAspect="1"/>
            </p:cNvSpPr>
            <p:nvPr/>
          </p:nvSpPr>
          <p:spPr bwMode="auto">
            <a:xfrm>
              <a:off x="4791" y="1985"/>
              <a:ext cx="43" cy="44"/>
            </a:xfrm>
            <a:custGeom>
              <a:avLst/>
              <a:gdLst>
                <a:gd name="T0" fmla="*/ 16 w 57"/>
                <a:gd name="T1" fmla="*/ 0 h 57"/>
                <a:gd name="T2" fmla="*/ 22 w 57"/>
                <a:gd name="T3" fmla="*/ 2 h 57"/>
                <a:gd name="T4" fmla="*/ 27 w 57"/>
                <a:gd name="T5" fmla="*/ 5 h 57"/>
                <a:gd name="T6" fmla="*/ 31 w 57"/>
                <a:gd name="T7" fmla="*/ 11 h 57"/>
                <a:gd name="T8" fmla="*/ 32 w 57"/>
                <a:gd name="T9" fmla="*/ 17 h 57"/>
                <a:gd name="T10" fmla="*/ 31 w 57"/>
                <a:gd name="T11" fmla="*/ 23 h 57"/>
                <a:gd name="T12" fmla="*/ 27 w 57"/>
                <a:gd name="T13" fmla="*/ 29 h 57"/>
                <a:gd name="T14" fmla="*/ 22 w 57"/>
                <a:gd name="T15" fmla="*/ 32 h 57"/>
                <a:gd name="T16" fmla="*/ 16 w 57"/>
                <a:gd name="T17" fmla="*/ 34 h 57"/>
                <a:gd name="T18" fmla="*/ 10 w 57"/>
                <a:gd name="T19" fmla="*/ 32 h 57"/>
                <a:gd name="T20" fmla="*/ 5 w 57"/>
                <a:gd name="T21" fmla="*/ 29 h 57"/>
                <a:gd name="T22" fmla="*/ 2 w 57"/>
                <a:gd name="T23" fmla="*/ 23 h 57"/>
                <a:gd name="T24" fmla="*/ 0 w 57"/>
                <a:gd name="T25" fmla="*/ 17 h 57"/>
                <a:gd name="T26" fmla="*/ 2 w 57"/>
                <a:gd name="T27" fmla="*/ 11 h 57"/>
                <a:gd name="T28" fmla="*/ 5 w 57"/>
                <a:gd name="T29" fmla="*/ 5 h 57"/>
                <a:gd name="T30" fmla="*/ 10 w 57"/>
                <a:gd name="T31" fmla="*/ 2 h 57"/>
                <a:gd name="T32" fmla="*/ 16 w 57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7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7" y="29"/>
                  </a:lnTo>
                  <a:lnTo>
                    <a:pt x="54" y="39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7"/>
                  </a:lnTo>
                  <a:lnTo>
                    <a:pt x="17" y="55"/>
                  </a:lnTo>
                  <a:lnTo>
                    <a:pt x="8" y="49"/>
                  </a:lnTo>
                  <a:lnTo>
                    <a:pt x="2" y="39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8" y="9"/>
                  </a:lnTo>
                  <a:lnTo>
                    <a:pt x="17" y="3"/>
                  </a:lnTo>
                  <a:lnTo>
                    <a:pt x="28" y="0"/>
                  </a:lnTo>
                </a:path>
              </a:pathLst>
            </a:custGeom>
            <a:solidFill>
              <a:schemeClr val="accent1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91" name="Freeform 110"/>
            <p:cNvSpPr>
              <a:spLocks noChangeAspect="1"/>
            </p:cNvSpPr>
            <p:nvPr/>
          </p:nvSpPr>
          <p:spPr bwMode="auto">
            <a:xfrm>
              <a:off x="4899" y="1985"/>
              <a:ext cx="43" cy="44"/>
            </a:xfrm>
            <a:custGeom>
              <a:avLst/>
              <a:gdLst>
                <a:gd name="T0" fmla="*/ 17 w 56"/>
                <a:gd name="T1" fmla="*/ 0 h 57"/>
                <a:gd name="T2" fmla="*/ 24 w 56"/>
                <a:gd name="T3" fmla="*/ 2 h 57"/>
                <a:gd name="T4" fmla="*/ 29 w 56"/>
                <a:gd name="T5" fmla="*/ 5 h 57"/>
                <a:gd name="T6" fmla="*/ 32 w 56"/>
                <a:gd name="T7" fmla="*/ 11 h 57"/>
                <a:gd name="T8" fmla="*/ 33 w 56"/>
                <a:gd name="T9" fmla="*/ 17 h 57"/>
                <a:gd name="T10" fmla="*/ 32 w 56"/>
                <a:gd name="T11" fmla="*/ 23 h 57"/>
                <a:gd name="T12" fmla="*/ 29 w 56"/>
                <a:gd name="T13" fmla="*/ 29 h 57"/>
                <a:gd name="T14" fmla="*/ 24 w 56"/>
                <a:gd name="T15" fmla="*/ 32 h 57"/>
                <a:gd name="T16" fmla="*/ 17 w 56"/>
                <a:gd name="T17" fmla="*/ 34 h 57"/>
                <a:gd name="T18" fmla="*/ 10 w 56"/>
                <a:gd name="T19" fmla="*/ 32 h 57"/>
                <a:gd name="T20" fmla="*/ 5 w 56"/>
                <a:gd name="T21" fmla="*/ 29 h 57"/>
                <a:gd name="T22" fmla="*/ 2 w 56"/>
                <a:gd name="T23" fmla="*/ 23 h 57"/>
                <a:gd name="T24" fmla="*/ 0 w 56"/>
                <a:gd name="T25" fmla="*/ 17 h 57"/>
                <a:gd name="T26" fmla="*/ 2 w 56"/>
                <a:gd name="T27" fmla="*/ 11 h 57"/>
                <a:gd name="T28" fmla="*/ 5 w 56"/>
                <a:gd name="T29" fmla="*/ 5 h 57"/>
                <a:gd name="T30" fmla="*/ 10 w 56"/>
                <a:gd name="T31" fmla="*/ 2 h 57"/>
                <a:gd name="T32" fmla="*/ 17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6" y="29"/>
                  </a:lnTo>
                  <a:lnTo>
                    <a:pt x="55" y="39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7" y="55"/>
                  </a:lnTo>
                  <a:lnTo>
                    <a:pt x="9" y="49"/>
                  </a:lnTo>
                  <a:lnTo>
                    <a:pt x="2" y="39"/>
                  </a:lnTo>
                  <a:lnTo>
                    <a:pt x="0" y="29"/>
                  </a:lnTo>
                  <a:lnTo>
                    <a:pt x="2" y="18"/>
                  </a:lnTo>
                  <a:lnTo>
                    <a:pt x="9" y="9"/>
                  </a:lnTo>
                  <a:lnTo>
                    <a:pt x="17" y="3"/>
                  </a:lnTo>
                  <a:lnTo>
                    <a:pt x="29" y="0"/>
                  </a:lnTo>
                </a:path>
              </a:pathLst>
            </a:custGeom>
            <a:solidFill>
              <a:schemeClr val="accent1"/>
            </a:solidFill>
            <a:ln w="635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40860" name="Group 124"/>
          <p:cNvGrpSpPr>
            <a:grpSpLocks/>
          </p:cNvGrpSpPr>
          <p:nvPr/>
        </p:nvGrpSpPr>
        <p:grpSpPr bwMode="auto">
          <a:xfrm>
            <a:off x="2241550" y="2468563"/>
            <a:ext cx="2203450" cy="1981200"/>
            <a:chOff x="1412" y="1555"/>
            <a:chExt cx="1388" cy="1248"/>
          </a:xfrm>
        </p:grpSpPr>
        <p:sp>
          <p:nvSpPr>
            <p:cNvPr id="43029" name="Rectangle 18"/>
            <p:cNvSpPr>
              <a:spLocks noChangeAspect="1" noChangeArrowheads="1"/>
            </p:cNvSpPr>
            <p:nvPr/>
          </p:nvSpPr>
          <p:spPr bwMode="auto">
            <a:xfrm>
              <a:off x="1920" y="1571"/>
              <a:ext cx="642" cy="65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030" name="Line 19"/>
            <p:cNvSpPr>
              <a:spLocks noChangeAspect="1" noChangeShapeType="1"/>
            </p:cNvSpPr>
            <p:nvPr/>
          </p:nvSpPr>
          <p:spPr bwMode="auto">
            <a:xfrm flipH="1">
              <a:off x="2132" y="1586"/>
              <a:ext cx="1" cy="6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31" name="Line 20"/>
            <p:cNvSpPr>
              <a:spLocks noChangeAspect="1" noChangeShapeType="1"/>
            </p:cNvSpPr>
            <p:nvPr/>
          </p:nvSpPr>
          <p:spPr bwMode="auto">
            <a:xfrm flipH="1">
              <a:off x="2241" y="1586"/>
              <a:ext cx="1" cy="6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32" name="Line 21"/>
            <p:cNvSpPr>
              <a:spLocks noChangeAspect="1" noChangeShapeType="1"/>
            </p:cNvSpPr>
            <p:nvPr/>
          </p:nvSpPr>
          <p:spPr bwMode="auto">
            <a:xfrm flipV="1">
              <a:off x="1927" y="2006"/>
              <a:ext cx="653" cy="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43033" name="Group 22"/>
            <p:cNvGrpSpPr>
              <a:grpSpLocks noChangeAspect="1"/>
            </p:cNvGrpSpPr>
            <p:nvPr/>
          </p:nvGrpSpPr>
          <p:grpSpPr bwMode="auto">
            <a:xfrm>
              <a:off x="1931" y="2381"/>
              <a:ext cx="646" cy="68"/>
              <a:chOff x="534" y="2345"/>
              <a:chExt cx="427" cy="87"/>
            </a:xfrm>
          </p:grpSpPr>
          <p:sp>
            <p:nvSpPr>
              <p:cNvPr id="43053" name="Line 23"/>
              <p:cNvSpPr>
                <a:spLocks noChangeAspect="1" noChangeShapeType="1"/>
              </p:cNvSpPr>
              <p:nvPr/>
            </p:nvSpPr>
            <p:spPr bwMode="auto">
              <a:xfrm flipV="1">
                <a:off x="534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54" name="Line 24"/>
              <p:cNvSpPr>
                <a:spLocks noChangeAspect="1" noChangeShapeType="1"/>
              </p:cNvSpPr>
              <p:nvPr/>
            </p:nvSpPr>
            <p:spPr bwMode="auto">
              <a:xfrm flipV="1">
                <a:off x="605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55" name="Line 25"/>
              <p:cNvSpPr>
                <a:spLocks noChangeAspect="1" noChangeShapeType="1"/>
              </p:cNvSpPr>
              <p:nvPr/>
            </p:nvSpPr>
            <p:spPr bwMode="auto">
              <a:xfrm flipV="1">
                <a:off x="676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56" name="Line 26"/>
              <p:cNvSpPr>
                <a:spLocks noChangeAspect="1" noChangeShapeType="1"/>
              </p:cNvSpPr>
              <p:nvPr/>
            </p:nvSpPr>
            <p:spPr bwMode="auto">
              <a:xfrm flipV="1">
                <a:off x="747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57" name="Line 27"/>
              <p:cNvSpPr>
                <a:spLocks noChangeAspect="1" noChangeShapeType="1"/>
              </p:cNvSpPr>
              <p:nvPr/>
            </p:nvSpPr>
            <p:spPr bwMode="auto">
              <a:xfrm flipV="1">
                <a:off x="889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58" name="Line 28"/>
              <p:cNvSpPr>
                <a:spLocks noChangeAspect="1" noChangeShapeType="1"/>
              </p:cNvSpPr>
              <p:nvPr/>
            </p:nvSpPr>
            <p:spPr bwMode="auto">
              <a:xfrm flipV="1">
                <a:off x="960" y="2346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59" name="Line 29"/>
              <p:cNvSpPr>
                <a:spLocks noChangeAspect="1" noChangeShapeType="1"/>
              </p:cNvSpPr>
              <p:nvPr/>
            </p:nvSpPr>
            <p:spPr bwMode="auto">
              <a:xfrm>
                <a:off x="534" y="2388"/>
                <a:ext cx="42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60" name="Line 30"/>
              <p:cNvSpPr>
                <a:spLocks noChangeAspect="1" noChangeShapeType="1"/>
              </p:cNvSpPr>
              <p:nvPr/>
            </p:nvSpPr>
            <p:spPr bwMode="auto">
              <a:xfrm flipV="1">
                <a:off x="818" y="2345"/>
                <a:ext cx="1" cy="8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43034" name="Group 31"/>
            <p:cNvGrpSpPr>
              <a:grpSpLocks noChangeAspect="1"/>
            </p:cNvGrpSpPr>
            <p:nvPr/>
          </p:nvGrpSpPr>
          <p:grpSpPr bwMode="auto">
            <a:xfrm>
              <a:off x="1696" y="1572"/>
              <a:ext cx="70" cy="647"/>
              <a:chOff x="385" y="1857"/>
              <a:chExt cx="87" cy="427"/>
            </a:xfrm>
          </p:grpSpPr>
          <p:sp>
            <p:nvSpPr>
              <p:cNvPr id="43045" name="Line 32"/>
              <p:cNvSpPr>
                <a:spLocks noChangeAspect="1" noChangeShapeType="1"/>
              </p:cNvSpPr>
              <p:nvPr/>
            </p:nvSpPr>
            <p:spPr bwMode="auto">
              <a:xfrm>
                <a:off x="385" y="1857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46" name="Line 33"/>
              <p:cNvSpPr>
                <a:spLocks noChangeAspect="1" noChangeShapeType="1"/>
              </p:cNvSpPr>
              <p:nvPr/>
            </p:nvSpPr>
            <p:spPr bwMode="auto">
              <a:xfrm>
                <a:off x="385" y="1928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47" name="Line 34"/>
              <p:cNvSpPr>
                <a:spLocks noChangeAspect="1" noChangeShapeType="1"/>
              </p:cNvSpPr>
              <p:nvPr/>
            </p:nvSpPr>
            <p:spPr bwMode="auto">
              <a:xfrm>
                <a:off x="385" y="1999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48" name="Line 35"/>
              <p:cNvSpPr>
                <a:spLocks noChangeAspect="1" noChangeShapeType="1"/>
              </p:cNvSpPr>
              <p:nvPr/>
            </p:nvSpPr>
            <p:spPr bwMode="auto">
              <a:xfrm>
                <a:off x="385" y="2070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49" name="Line 36"/>
              <p:cNvSpPr>
                <a:spLocks noChangeAspect="1" noChangeShapeType="1"/>
              </p:cNvSpPr>
              <p:nvPr/>
            </p:nvSpPr>
            <p:spPr bwMode="auto">
              <a:xfrm>
                <a:off x="385" y="2212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50" name="Line 37"/>
              <p:cNvSpPr>
                <a:spLocks noChangeAspect="1" noChangeShapeType="1"/>
              </p:cNvSpPr>
              <p:nvPr/>
            </p:nvSpPr>
            <p:spPr bwMode="auto">
              <a:xfrm>
                <a:off x="385" y="2283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51" name="Line 38"/>
              <p:cNvSpPr>
                <a:spLocks noChangeAspect="1" noChangeShapeType="1"/>
              </p:cNvSpPr>
              <p:nvPr/>
            </p:nvSpPr>
            <p:spPr bwMode="auto">
              <a:xfrm>
                <a:off x="428" y="1857"/>
                <a:ext cx="1" cy="426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052" name="Line 39"/>
              <p:cNvSpPr>
                <a:spLocks noChangeAspect="1" noChangeShapeType="1"/>
              </p:cNvSpPr>
              <p:nvPr/>
            </p:nvSpPr>
            <p:spPr bwMode="auto">
              <a:xfrm>
                <a:off x="386" y="2141"/>
                <a:ext cx="86" cy="1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43035" name="Text Box 40"/>
            <p:cNvSpPr txBox="1">
              <a:spLocks noChangeAspect="1" noChangeArrowheads="1"/>
            </p:cNvSpPr>
            <p:nvPr/>
          </p:nvSpPr>
          <p:spPr bwMode="auto">
            <a:xfrm>
              <a:off x="1655" y="2580"/>
              <a:ext cx="1145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Intersection lines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43036" name="AutoShape 41"/>
            <p:cNvSpPr>
              <a:spLocks noChangeAspect="1" noChangeArrowheads="1"/>
            </p:cNvSpPr>
            <p:nvPr/>
          </p:nvSpPr>
          <p:spPr bwMode="auto">
            <a:xfrm>
              <a:off x="1412" y="1831"/>
              <a:ext cx="138" cy="344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037" name="Freeform 111"/>
            <p:cNvSpPr>
              <a:spLocks noChangeAspect="1"/>
            </p:cNvSpPr>
            <p:nvPr/>
          </p:nvSpPr>
          <p:spPr bwMode="auto">
            <a:xfrm>
              <a:off x="1902" y="1985"/>
              <a:ext cx="43" cy="43"/>
            </a:xfrm>
            <a:custGeom>
              <a:avLst/>
              <a:gdLst>
                <a:gd name="T0" fmla="*/ 17 w 56"/>
                <a:gd name="T1" fmla="*/ 0 h 57"/>
                <a:gd name="T2" fmla="*/ 23 w 56"/>
                <a:gd name="T3" fmla="*/ 2 h 57"/>
                <a:gd name="T4" fmla="*/ 28 w 56"/>
                <a:gd name="T5" fmla="*/ 5 h 57"/>
                <a:gd name="T6" fmla="*/ 31 w 56"/>
                <a:gd name="T7" fmla="*/ 11 h 57"/>
                <a:gd name="T8" fmla="*/ 33 w 56"/>
                <a:gd name="T9" fmla="*/ 17 h 57"/>
                <a:gd name="T10" fmla="*/ 31 w 56"/>
                <a:gd name="T11" fmla="*/ 22 h 57"/>
                <a:gd name="T12" fmla="*/ 28 w 56"/>
                <a:gd name="T13" fmla="*/ 28 h 57"/>
                <a:gd name="T14" fmla="*/ 23 w 56"/>
                <a:gd name="T15" fmla="*/ 31 h 57"/>
                <a:gd name="T16" fmla="*/ 17 w 56"/>
                <a:gd name="T17" fmla="*/ 32 h 57"/>
                <a:gd name="T18" fmla="*/ 9 w 56"/>
                <a:gd name="T19" fmla="*/ 31 h 57"/>
                <a:gd name="T20" fmla="*/ 5 w 56"/>
                <a:gd name="T21" fmla="*/ 28 h 57"/>
                <a:gd name="T22" fmla="*/ 1 w 56"/>
                <a:gd name="T23" fmla="*/ 22 h 57"/>
                <a:gd name="T24" fmla="*/ 0 w 56"/>
                <a:gd name="T25" fmla="*/ 17 h 57"/>
                <a:gd name="T26" fmla="*/ 1 w 56"/>
                <a:gd name="T27" fmla="*/ 11 h 57"/>
                <a:gd name="T28" fmla="*/ 5 w 56"/>
                <a:gd name="T29" fmla="*/ 5 h 57"/>
                <a:gd name="T30" fmla="*/ 9 w 56"/>
                <a:gd name="T31" fmla="*/ 2 h 57"/>
                <a:gd name="T32" fmla="*/ 17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39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7"/>
                  </a:lnTo>
                  <a:lnTo>
                    <a:pt x="16" y="55"/>
                  </a:lnTo>
                  <a:lnTo>
                    <a:pt x="8" y="49"/>
                  </a:lnTo>
                  <a:lnTo>
                    <a:pt x="1" y="39"/>
                  </a:lnTo>
                  <a:lnTo>
                    <a:pt x="0" y="29"/>
                  </a:lnTo>
                  <a:lnTo>
                    <a:pt x="1" y="18"/>
                  </a:lnTo>
                  <a:lnTo>
                    <a:pt x="8" y="9"/>
                  </a:lnTo>
                  <a:lnTo>
                    <a:pt x="16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38" name="Freeform 112"/>
            <p:cNvSpPr>
              <a:spLocks noChangeAspect="1"/>
            </p:cNvSpPr>
            <p:nvPr/>
          </p:nvSpPr>
          <p:spPr bwMode="auto">
            <a:xfrm>
              <a:off x="1902" y="1985"/>
              <a:ext cx="43" cy="43"/>
            </a:xfrm>
            <a:custGeom>
              <a:avLst/>
              <a:gdLst>
                <a:gd name="T0" fmla="*/ 17 w 56"/>
                <a:gd name="T1" fmla="*/ 0 h 57"/>
                <a:gd name="T2" fmla="*/ 23 w 56"/>
                <a:gd name="T3" fmla="*/ 2 h 57"/>
                <a:gd name="T4" fmla="*/ 28 w 56"/>
                <a:gd name="T5" fmla="*/ 5 h 57"/>
                <a:gd name="T6" fmla="*/ 31 w 56"/>
                <a:gd name="T7" fmla="*/ 11 h 57"/>
                <a:gd name="T8" fmla="*/ 33 w 56"/>
                <a:gd name="T9" fmla="*/ 17 h 57"/>
                <a:gd name="T10" fmla="*/ 31 w 56"/>
                <a:gd name="T11" fmla="*/ 22 h 57"/>
                <a:gd name="T12" fmla="*/ 28 w 56"/>
                <a:gd name="T13" fmla="*/ 28 h 57"/>
                <a:gd name="T14" fmla="*/ 23 w 56"/>
                <a:gd name="T15" fmla="*/ 31 h 57"/>
                <a:gd name="T16" fmla="*/ 17 w 56"/>
                <a:gd name="T17" fmla="*/ 32 h 57"/>
                <a:gd name="T18" fmla="*/ 9 w 56"/>
                <a:gd name="T19" fmla="*/ 31 h 57"/>
                <a:gd name="T20" fmla="*/ 5 w 56"/>
                <a:gd name="T21" fmla="*/ 28 h 57"/>
                <a:gd name="T22" fmla="*/ 1 w 56"/>
                <a:gd name="T23" fmla="*/ 22 h 57"/>
                <a:gd name="T24" fmla="*/ 0 w 56"/>
                <a:gd name="T25" fmla="*/ 17 h 57"/>
                <a:gd name="T26" fmla="*/ 1 w 56"/>
                <a:gd name="T27" fmla="*/ 11 h 57"/>
                <a:gd name="T28" fmla="*/ 5 w 56"/>
                <a:gd name="T29" fmla="*/ 5 h 57"/>
                <a:gd name="T30" fmla="*/ 9 w 56"/>
                <a:gd name="T31" fmla="*/ 2 h 57"/>
                <a:gd name="T32" fmla="*/ 17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39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7"/>
                  </a:lnTo>
                  <a:lnTo>
                    <a:pt x="16" y="55"/>
                  </a:lnTo>
                  <a:lnTo>
                    <a:pt x="8" y="49"/>
                  </a:lnTo>
                  <a:lnTo>
                    <a:pt x="1" y="39"/>
                  </a:lnTo>
                  <a:lnTo>
                    <a:pt x="0" y="29"/>
                  </a:lnTo>
                  <a:lnTo>
                    <a:pt x="1" y="18"/>
                  </a:lnTo>
                  <a:lnTo>
                    <a:pt x="8" y="9"/>
                  </a:lnTo>
                  <a:lnTo>
                    <a:pt x="16" y="3"/>
                  </a:lnTo>
                  <a:lnTo>
                    <a:pt x="28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39" name="Freeform 113"/>
            <p:cNvSpPr>
              <a:spLocks noChangeAspect="1"/>
            </p:cNvSpPr>
            <p:nvPr/>
          </p:nvSpPr>
          <p:spPr bwMode="auto">
            <a:xfrm>
              <a:off x="2117" y="1555"/>
              <a:ext cx="43" cy="42"/>
            </a:xfrm>
            <a:custGeom>
              <a:avLst/>
              <a:gdLst>
                <a:gd name="T0" fmla="*/ 17 w 56"/>
                <a:gd name="T1" fmla="*/ 0 h 58"/>
                <a:gd name="T2" fmla="*/ 23 w 56"/>
                <a:gd name="T3" fmla="*/ 1 h 58"/>
                <a:gd name="T4" fmla="*/ 28 w 56"/>
                <a:gd name="T5" fmla="*/ 5 h 58"/>
                <a:gd name="T6" fmla="*/ 31 w 56"/>
                <a:gd name="T7" fmla="*/ 9 h 58"/>
                <a:gd name="T8" fmla="*/ 33 w 56"/>
                <a:gd name="T9" fmla="*/ 15 h 58"/>
                <a:gd name="T10" fmla="*/ 31 w 56"/>
                <a:gd name="T11" fmla="*/ 21 h 58"/>
                <a:gd name="T12" fmla="*/ 28 w 56"/>
                <a:gd name="T13" fmla="*/ 25 h 58"/>
                <a:gd name="T14" fmla="*/ 23 w 56"/>
                <a:gd name="T15" fmla="*/ 29 h 58"/>
                <a:gd name="T16" fmla="*/ 17 w 56"/>
                <a:gd name="T17" fmla="*/ 30 h 58"/>
                <a:gd name="T18" fmla="*/ 9 w 56"/>
                <a:gd name="T19" fmla="*/ 29 h 58"/>
                <a:gd name="T20" fmla="*/ 5 w 56"/>
                <a:gd name="T21" fmla="*/ 25 h 58"/>
                <a:gd name="T22" fmla="*/ 1 w 56"/>
                <a:gd name="T23" fmla="*/ 21 h 58"/>
                <a:gd name="T24" fmla="*/ 0 w 56"/>
                <a:gd name="T25" fmla="*/ 15 h 58"/>
                <a:gd name="T26" fmla="*/ 1 w 56"/>
                <a:gd name="T27" fmla="*/ 9 h 58"/>
                <a:gd name="T28" fmla="*/ 5 w 56"/>
                <a:gd name="T29" fmla="*/ 5 h 58"/>
                <a:gd name="T30" fmla="*/ 9 w 56"/>
                <a:gd name="T31" fmla="*/ 1 h 58"/>
                <a:gd name="T32" fmla="*/ 17 w 56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8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40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8"/>
                  </a:lnTo>
                  <a:lnTo>
                    <a:pt x="16" y="55"/>
                  </a:lnTo>
                  <a:lnTo>
                    <a:pt x="8" y="49"/>
                  </a:lnTo>
                  <a:lnTo>
                    <a:pt x="1" y="40"/>
                  </a:lnTo>
                  <a:lnTo>
                    <a:pt x="0" y="29"/>
                  </a:lnTo>
                  <a:lnTo>
                    <a:pt x="1" y="18"/>
                  </a:lnTo>
                  <a:lnTo>
                    <a:pt x="8" y="9"/>
                  </a:lnTo>
                  <a:lnTo>
                    <a:pt x="16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40" name="Freeform 114"/>
            <p:cNvSpPr>
              <a:spLocks noChangeAspect="1"/>
            </p:cNvSpPr>
            <p:nvPr/>
          </p:nvSpPr>
          <p:spPr bwMode="auto">
            <a:xfrm>
              <a:off x="2117" y="1555"/>
              <a:ext cx="43" cy="42"/>
            </a:xfrm>
            <a:custGeom>
              <a:avLst/>
              <a:gdLst>
                <a:gd name="T0" fmla="*/ 17 w 56"/>
                <a:gd name="T1" fmla="*/ 0 h 58"/>
                <a:gd name="T2" fmla="*/ 23 w 56"/>
                <a:gd name="T3" fmla="*/ 1 h 58"/>
                <a:gd name="T4" fmla="*/ 28 w 56"/>
                <a:gd name="T5" fmla="*/ 5 h 58"/>
                <a:gd name="T6" fmla="*/ 31 w 56"/>
                <a:gd name="T7" fmla="*/ 9 h 58"/>
                <a:gd name="T8" fmla="*/ 33 w 56"/>
                <a:gd name="T9" fmla="*/ 15 h 58"/>
                <a:gd name="T10" fmla="*/ 31 w 56"/>
                <a:gd name="T11" fmla="*/ 21 h 58"/>
                <a:gd name="T12" fmla="*/ 28 w 56"/>
                <a:gd name="T13" fmla="*/ 25 h 58"/>
                <a:gd name="T14" fmla="*/ 23 w 56"/>
                <a:gd name="T15" fmla="*/ 29 h 58"/>
                <a:gd name="T16" fmla="*/ 17 w 56"/>
                <a:gd name="T17" fmla="*/ 30 h 58"/>
                <a:gd name="T18" fmla="*/ 9 w 56"/>
                <a:gd name="T19" fmla="*/ 29 h 58"/>
                <a:gd name="T20" fmla="*/ 5 w 56"/>
                <a:gd name="T21" fmla="*/ 25 h 58"/>
                <a:gd name="T22" fmla="*/ 1 w 56"/>
                <a:gd name="T23" fmla="*/ 21 h 58"/>
                <a:gd name="T24" fmla="*/ 0 w 56"/>
                <a:gd name="T25" fmla="*/ 15 h 58"/>
                <a:gd name="T26" fmla="*/ 1 w 56"/>
                <a:gd name="T27" fmla="*/ 9 h 58"/>
                <a:gd name="T28" fmla="*/ 5 w 56"/>
                <a:gd name="T29" fmla="*/ 5 h 58"/>
                <a:gd name="T30" fmla="*/ 9 w 56"/>
                <a:gd name="T31" fmla="*/ 1 h 58"/>
                <a:gd name="T32" fmla="*/ 17 w 56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8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40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8"/>
                  </a:lnTo>
                  <a:lnTo>
                    <a:pt x="16" y="55"/>
                  </a:lnTo>
                  <a:lnTo>
                    <a:pt x="8" y="49"/>
                  </a:lnTo>
                  <a:lnTo>
                    <a:pt x="1" y="40"/>
                  </a:lnTo>
                  <a:lnTo>
                    <a:pt x="0" y="29"/>
                  </a:lnTo>
                  <a:lnTo>
                    <a:pt x="1" y="18"/>
                  </a:lnTo>
                  <a:lnTo>
                    <a:pt x="8" y="9"/>
                  </a:lnTo>
                  <a:lnTo>
                    <a:pt x="16" y="3"/>
                  </a:lnTo>
                  <a:lnTo>
                    <a:pt x="28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41" name="Freeform 115"/>
            <p:cNvSpPr>
              <a:spLocks noChangeAspect="1"/>
            </p:cNvSpPr>
            <p:nvPr/>
          </p:nvSpPr>
          <p:spPr bwMode="auto">
            <a:xfrm>
              <a:off x="2224" y="2201"/>
              <a:ext cx="43" cy="43"/>
            </a:xfrm>
            <a:custGeom>
              <a:avLst/>
              <a:gdLst>
                <a:gd name="T0" fmla="*/ 17 w 56"/>
                <a:gd name="T1" fmla="*/ 0 h 56"/>
                <a:gd name="T2" fmla="*/ 22 w 56"/>
                <a:gd name="T3" fmla="*/ 2 h 56"/>
                <a:gd name="T4" fmla="*/ 28 w 56"/>
                <a:gd name="T5" fmla="*/ 5 h 56"/>
                <a:gd name="T6" fmla="*/ 32 w 56"/>
                <a:gd name="T7" fmla="*/ 10 h 56"/>
                <a:gd name="T8" fmla="*/ 33 w 56"/>
                <a:gd name="T9" fmla="*/ 17 h 56"/>
                <a:gd name="T10" fmla="*/ 32 w 56"/>
                <a:gd name="T11" fmla="*/ 22 h 56"/>
                <a:gd name="T12" fmla="*/ 28 w 56"/>
                <a:gd name="T13" fmla="*/ 28 h 56"/>
                <a:gd name="T14" fmla="*/ 22 w 56"/>
                <a:gd name="T15" fmla="*/ 32 h 56"/>
                <a:gd name="T16" fmla="*/ 17 w 56"/>
                <a:gd name="T17" fmla="*/ 33 h 56"/>
                <a:gd name="T18" fmla="*/ 10 w 56"/>
                <a:gd name="T19" fmla="*/ 32 h 56"/>
                <a:gd name="T20" fmla="*/ 5 w 56"/>
                <a:gd name="T21" fmla="*/ 28 h 56"/>
                <a:gd name="T22" fmla="*/ 2 w 56"/>
                <a:gd name="T23" fmla="*/ 22 h 56"/>
                <a:gd name="T24" fmla="*/ 0 w 56"/>
                <a:gd name="T25" fmla="*/ 17 h 56"/>
                <a:gd name="T26" fmla="*/ 2 w 56"/>
                <a:gd name="T27" fmla="*/ 10 h 56"/>
                <a:gd name="T28" fmla="*/ 5 w 56"/>
                <a:gd name="T29" fmla="*/ 5 h 56"/>
                <a:gd name="T30" fmla="*/ 10 w 56"/>
                <a:gd name="T31" fmla="*/ 2 h 56"/>
                <a:gd name="T32" fmla="*/ 17 w 56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lnTo>
                    <a:pt x="38" y="2"/>
                  </a:lnTo>
                  <a:lnTo>
                    <a:pt x="48" y="8"/>
                  </a:lnTo>
                  <a:lnTo>
                    <a:pt x="55" y="17"/>
                  </a:lnTo>
                  <a:lnTo>
                    <a:pt x="56" y="28"/>
                  </a:lnTo>
                  <a:lnTo>
                    <a:pt x="55" y="38"/>
                  </a:lnTo>
                  <a:lnTo>
                    <a:pt x="48" y="48"/>
                  </a:lnTo>
                  <a:lnTo>
                    <a:pt x="38" y="55"/>
                  </a:lnTo>
                  <a:lnTo>
                    <a:pt x="28" y="56"/>
                  </a:lnTo>
                  <a:lnTo>
                    <a:pt x="17" y="55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42" name="Freeform 116"/>
            <p:cNvSpPr>
              <a:spLocks noChangeAspect="1"/>
            </p:cNvSpPr>
            <p:nvPr/>
          </p:nvSpPr>
          <p:spPr bwMode="auto">
            <a:xfrm>
              <a:off x="2224" y="2201"/>
              <a:ext cx="43" cy="43"/>
            </a:xfrm>
            <a:custGeom>
              <a:avLst/>
              <a:gdLst>
                <a:gd name="T0" fmla="*/ 17 w 56"/>
                <a:gd name="T1" fmla="*/ 0 h 56"/>
                <a:gd name="T2" fmla="*/ 22 w 56"/>
                <a:gd name="T3" fmla="*/ 2 h 56"/>
                <a:gd name="T4" fmla="*/ 28 w 56"/>
                <a:gd name="T5" fmla="*/ 5 h 56"/>
                <a:gd name="T6" fmla="*/ 32 w 56"/>
                <a:gd name="T7" fmla="*/ 10 h 56"/>
                <a:gd name="T8" fmla="*/ 33 w 56"/>
                <a:gd name="T9" fmla="*/ 17 h 56"/>
                <a:gd name="T10" fmla="*/ 32 w 56"/>
                <a:gd name="T11" fmla="*/ 22 h 56"/>
                <a:gd name="T12" fmla="*/ 28 w 56"/>
                <a:gd name="T13" fmla="*/ 28 h 56"/>
                <a:gd name="T14" fmla="*/ 22 w 56"/>
                <a:gd name="T15" fmla="*/ 32 h 56"/>
                <a:gd name="T16" fmla="*/ 17 w 56"/>
                <a:gd name="T17" fmla="*/ 33 h 56"/>
                <a:gd name="T18" fmla="*/ 10 w 56"/>
                <a:gd name="T19" fmla="*/ 32 h 56"/>
                <a:gd name="T20" fmla="*/ 5 w 56"/>
                <a:gd name="T21" fmla="*/ 28 h 56"/>
                <a:gd name="T22" fmla="*/ 2 w 56"/>
                <a:gd name="T23" fmla="*/ 22 h 56"/>
                <a:gd name="T24" fmla="*/ 0 w 56"/>
                <a:gd name="T25" fmla="*/ 17 h 56"/>
                <a:gd name="T26" fmla="*/ 2 w 56"/>
                <a:gd name="T27" fmla="*/ 10 h 56"/>
                <a:gd name="T28" fmla="*/ 5 w 56"/>
                <a:gd name="T29" fmla="*/ 5 h 56"/>
                <a:gd name="T30" fmla="*/ 10 w 56"/>
                <a:gd name="T31" fmla="*/ 2 h 56"/>
                <a:gd name="T32" fmla="*/ 17 w 56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lnTo>
                    <a:pt x="38" y="2"/>
                  </a:lnTo>
                  <a:lnTo>
                    <a:pt x="48" y="8"/>
                  </a:lnTo>
                  <a:lnTo>
                    <a:pt x="55" y="17"/>
                  </a:lnTo>
                  <a:lnTo>
                    <a:pt x="56" y="28"/>
                  </a:lnTo>
                  <a:lnTo>
                    <a:pt x="55" y="38"/>
                  </a:lnTo>
                  <a:lnTo>
                    <a:pt x="48" y="48"/>
                  </a:lnTo>
                  <a:lnTo>
                    <a:pt x="38" y="55"/>
                  </a:lnTo>
                  <a:lnTo>
                    <a:pt x="28" y="56"/>
                  </a:lnTo>
                  <a:lnTo>
                    <a:pt x="17" y="55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8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43" name="Freeform 117"/>
            <p:cNvSpPr>
              <a:spLocks noChangeAspect="1"/>
            </p:cNvSpPr>
            <p:nvPr/>
          </p:nvSpPr>
          <p:spPr bwMode="auto">
            <a:xfrm>
              <a:off x="2547" y="1985"/>
              <a:ext cx="43" cy="43"/>
            </a:xfrm>
            <a:custGeom>
              <a:avLst/>
              <a:gdLst>
                <a:gd name="T0" fmla="*/ 16 w 58"/>
                <a:gd name="T1" fmla="*/ 0 h 57"/>
                <a:gd name="T2" fmla="*/ 22 w 58"/>
                <a:gd name="T3" fmla="*/ 2 h 57"/>
                <a:gd name="T4" fmla="*/ 27 w 58"/>
                <a:gd name="T5" fmla="*/ 5 h 57"/>
                <a:gd name="T6" fmla="*/ 30 w 58"/>
                <a:gd name="T7" fmla="*/ 11 h 57"/>
                <a:gd name="T8" fmla="*/ 32 w 58"/>
                <a:gd name="T9" fmla="*/ 17 h 57"/>
                <a:gd name="T10" fmla="*/ 30 w 58"/>
                <a:gd name="T11" fmla="*/ 22 h 57"/>
                <a:gd name="T12" fmla="*/ 27 w 58"/>
                <a:gd name="T13" fmla="*/ 28 h 57"/>
                <a:gd name="T14" fmla="*/ 22 w 58"/>
                <a:gd name="T15" fmla="*/ 31 h 57"/>
                <a:gd name="T16" fmla="*/ 16 w 58"/>
                <a:gd name="T17" fmla="*/ 32 h 57"/>
                <a:gd name="T18" fmla="*/ 10 w 58"/>
                <a:gd name="T19" fmla="*/ 31 h 57"/>
                <a:gd name="T20" fmla="*/ 5 w 58"/>
                <a:gd name="T21" fmla="*/ 28 h 57"/>
                <a:gd name="T22" fmla="*/ 1 w 58"/>
                <a:gd name="T23" fmla="*/ 22 h 57"/>
                <a:gd name="T24" fmla="*/ 0 w 58"/>
                <a:gd name="T25" fmla="*/ 17 h 57"/>
                <a:gd name="T26" fmla="*/ 1 w 58"/>
                <a:gd name="T27" fmla="*/ 11 h 57"/>
                <a:gd name="T28" fmla="*/ 5 w 58"/>
                <a:gd name="T29" fmla="*/ 5 h 57"/>
                <a:gd name="T30" fmla="*/ 10 w 58"/>
                <a:gd name="T31" fmla="*/ 2 h 57"/>
                <a:gd name="T32" fmla="*/ 16 w 58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39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44" name="Freeform 118"/>
            <p:cNvSpPr>
              <a:spLocks noChangeAspect="1"/>
            </p:cNvSpPr>
            <p:nvPr/>
          </p:nvSpPr>
          <p:spPr bwMode="auto">
            <a:xfrm>
              <a:off x="2547" y="1985"/>
              <a:ext cx="43" cy="43"/>
            </a:xfrm>
            <a:custGeom>
              <a:avLst/>
              <a:gdLst>
                <a:gd name="T0" fmla="*/ 16 w 58"/>
                <a:gd name="T1" fmla="*/ 0 h 57"/>
                <a:gd name="T2" fmla="*/ 22 w 58"/>
                <a:gd name="T3" fmla="*/ 2 h 57"/>
                <a:gd name="T4" fmla="*/ 27 w 58"/>
                <a:gd name="T5" fmla="*/ 5 h 57"/>
                <a:gd name="T6" fmla="*/ 30 w 58"/>
                <a:gd name="T7" fmla="*/ 11 h 57"/>
                <a:gd name="T8" fmla="*/ 32 w 58"/>
                <a:gd name="T9" fmla="*/ 17 h 57"/>
                <a:gd name="T10" fmla="*/ 30 w 58"/>
                <a:gd name="T11" fmla="*/ 22 h 57"/>
                <a:gd name="T12" fmla="*/ 27 w 58"/>
                <a:gd name="T13" fmla="*/ 28 h 57"/>
                <a:gd name="T14" fmla="*/ 22 w 58"/>
                <a:gd name="T15" fmla="*/ 31 h 57"/>
                <a:gd name="T16" fmla="*/ 16 w 58"/>
                <a:gd name="T17" fmla="*/ 32 h 57"/>
                <a:gd name="T18" fmla="*/ 10 w 58"/>
                <a:gd name="T19" fmla="*/ 31 h 57"/>
                <a:gd name="T20" fmla="*/ 5 w 58"/>
                <a:gd name="T21" fmla="*/ 28 h 57"/>
                <a:gd name="T22" fmla="*/ 1 w 58"/>
                <a:gd name="T23" fmla="*/ 22 h 57"/>
                <a:gd name="T24" fmla="*/ 0 w 58"/>
                <a:gd name="T25" fmla="*/ 17 h 57"/>
                <a:gd name="T26" fmla="*/ 1 w 58"/>
                <a:gd name="T27" fmla="*/ 11 h 57"/>
                <a:gd name="T28" fmla="*/ 5 w 58"/>
                <a:gd name="T29" fmla="*/ 5 h 57"/>
                <a:gd name="T30" fmla="*/ 10 w 58"/>
                <a:gd name="T31" fmla="*/ 2 h 57"/>
                <a:gd name="T32" fmla="*/ 16 w 58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39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40859" name="Group 123"/>
          <p:cNvGrpSpPr>
            <a:grpSpLocks/>
          </p:cNvGrpSpPr>
          <p:nvPr/>
        </p:nvGrpSpPr>
        <p:grpSpPr bwMode="auto">
          <a:xfrm>
            <a:off x="608013" y="2362200"/>
            <a:ext cx="1524000" cy="2087563"/>
            <a:chOff x="383" y="1488"/>
            <a:chExt cx="960" cy="1315"/>
          </a:xfrm>
        </p:grpSpPr>
        <p:sp>
          <p:nvSpPr>
            <p:cNvPr id="43016" name="Rectangle 10"/>
            <p:cNvSpPr>
              <a:spLocks noChangeAspect="1" noChangeArrowheads="1"/>
            </p:cNvSpPr>
            <p:nvPr/>
          </p:nvSpPr>
          <p:spPr bwMode="auto">
            <a:xfrm>
              <a:off x="415" y="1488"/>
              <a:ext cx="928" cy="925"/>
            </a:xfrm>
            <a:prstGeom prst="rect">
              <a:avLst/>
            </a:prstGeom>
            <a:solidFill>
              <a:srgbClr val="DDDDDD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017" name="Freeform 11"/>
            <p:cNvSpPr>
              <a:spLocks noChangeAspect="1"/>
            </p:cNvSpPr>
            <p:nvPr/>
          </p:nvSpPr>
          <p:spPr bwMode="auto">
            <a:xfrm>
              <a:off x="589" y="1992"/>
              <a:ext cx="42" cy="42"/>
            </a:xfrm>
            <a:custGeom>
              <a:avLst/>
              <a:gdLst>
                <a:gd name="T0" fmla="*/ 16 w 56"/>
                <a:gd name="T1" fmla="*/ 0 h 57"/>
                <a:gd name="T2" fmla="*/ 22 w 56"/>
                <a:gd name="T3" fmla="*/ 1 h 57"/>
                <a:gd name="T4" fmla="*/ 27 w 56"/>
                <a:gd name="T5" fmla="*/ 5 h 57"/>
                <a:gd name="T6" fmla="*/ 31 w 56"/>
                <a:gd name="T7" fmla="*/ 10 h 57"/>
                <a:gd name="T8" fmla="*/ 32 w 56"/>
                <a:gd name="T9" fmla="*/ 15 h 57"/>
                <a:gd name="T10" fmla="*/ 31 w 56"/>
                <a:gd name="T11" fmla="*/ 21 h 57"/>
                <a:gd name="T12" fmla="*/ 27 w 56"/>
                <a:gd name="T13" fmla="*/ 27 h 57"/>
                <a:gd name="T14" fmla="*/ 22 w 56"/>
                <a:gd name="T15" fmla="*/ 30 h 57"/>
                <a:gd name="T16" fmla="*/ 16 w 56"/>
                <a:gd name="T17" fmla="*/ 31 h 57"/>
                <a:gd name="T18" fmla="*/ 9 w 56"/>
                <a:gd name="T19" fmla="*/ 30 h 57"/>
                <a:gd name="T20" fmla="*/ 5 w 56"/>
                <a:gd name="T21" fmla="*/ 27 h 57"/>
                <a:gd name="T22" fmla="*/ 1 w 56"/>
                <a:gd name="T23" fmla="*/ 21 h 57"/>
                <a:gd name="T24" fmla="*/ 0 w 56"/>
                <a:gd name="T25" fmla="*/ 15 h 57"/>
                <a:gd name="T26" fmla="*/ 1 w 56"/>
                <a:gd name="T27" fmla="*/ 10 h 57"/>
                <a:gd name="T28" fmla="*/ 5 w 56"/>
                <a:gd name="T29" fmla="*/ 5 h 57"/>
                <a:gd name="T30" fmla="*/ 9 w 56"/>
                <a:gd name="T31" fmla="*/ 1 h 57"/>
                <a:gd name="T32" fmla="*/ 16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39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7"/>
                  </a:lnTo>
                  <a:lnTo>
                    <a:pt x="16" y="55"/>
                  </a:lnTo>
                  <a:lnTo>
                    <a:pt x="8" y="49"/>
                  </a:lnTo>
                  <a:lnTo>
                    <a:pt x="1" y="39"/>
                  </a:lnTo>
                  <a:lnTo>
                    <a:pt x="0" y="29"/>
                  </a:lnTo>
                  <a:lnTo>
                    <a:pt x="1" y="18"/>
                  </a:lnTo>
                  <a:lnTo>
                    <a:pt x="8" y="9"/>
                  </a:lnTo>
                  <a:lnTo>
                    <a:pt x="16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CC99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18" name="Freeform 12"/>
            <p:cNvSpPr>
              <a:spLocks noChangeAspect="1"/>
            </p:cNvSpPr>
            <p:nvPr/>
          </p:nvSpPr>
          <p:spPr bwMode="auto">
            <a:xfrm>
              <a:off x="589" y="1992"/>
              <a:ext cx="42" cy="42"/>
            </a:xfrm>
            <a:custGeom>
              <a:avLst/>
              <a:gdLst>
                <a:gd name="T0" fmla="*/ 16 w 56"/>
                <a:gd name="T1" fmla="*/ 0 h 57"/>
                <a:gd name="T2" fmla="*/ 22 w 56"/>
                <a:gd name="T3" fmla="*/ 1 h 57"/>
                <a:gd name="T4" fmla="*/ 27 w 56"/>
                <a:gd name="T5" fmla="*/ 5 h 57"/>
                <a:gd name="T6" fmla="*/ 31 w 56"/>
                <a:gd name="T7" fmla="*/ 10 h 57"/>
                <a:gd name="T8" fmla="*/ 32 w 56"/>
                <a:gd name="T9" fmla="*/ 15 h 57"/>
                <a:gd name="T10" fmla="*/ 31 w 56"/>
                <a:gd name="T11" fmla="*/ 21 h 57"/>
                <a:gd name="T12" fmla="*/ 27 w 56"/>
                <a:gd name="T13" fmla="*/ 27 h 57"/>
                <a:gd name="T14" fmla="*/ 22 w 56"/>
                <a:gd name="T15" fmla="*/ 30 h 57"/>
                <a:gd name="T16" fmla="*/ 16 w 56"/>
                <a:gd name="T17" fmla="*/ 31 h 57"/>
                <a:gd name="T18" fmla="*/ 9 w 56"/>
                <a:gd name="T19" fmla="*/ 30 h 57"/>
                <a:gd name="T20" fmla="*/ 5 w 56"/>
                <a:gd name="T21" fmla="*/ 27 h 57"/>
                <a:gd name="T22" fmla="*/ 1 w 56"/>
                <a:gd name="T23" fmla="*/ 21 h 57"/>
                <a:gd name="T24" fmla="*/ 0 w 56"/>
                <a:gd name="T25" fmla="*/ 15 h 57"/>
                <a:gd name="T26" fmla="*/ 1 w 56"/>
                <a:gd name="T27" fmla="*/ 10 h 57"/>
                <a:gd name="T28" fmla="*/ 5 w 56"/>
                <a:gd name="T29" fmla="*/ 5 h 57"/>
                <a:gd name="T30" fmla="*/ 9 w 56"/>
                <a:gd name="T31" fmla="*/ 1 h 57"/>
                <a:gd name="T32" fmla="*/ 16 w 56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7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39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7"/>
                  </a:lnTo>
                  <a:lnTo>
                    <a:pt x="16" y="55"/>
                  </a:lnTo>
                  <a:lnTo>
                    <a:pt x="8" y="49"/>
                  </a:lnTo>
                  <a:lnTo>
                    <a:pt x="1" y="39"/>
                  </a:lnTo>
                  <a:lnTo>
                    <a:pt x="0" y="29"/>
                  </a:lnTo>
                  <a:lnTo>
                    <a:pt x="1" y="18"/>
                  </a:lnTo>
                  <a:lnTo>
                    <a:pt x="8" y="9"/>
                  </a:lnTo>
                  <a:lnTo>
                    <a:pt x="16" y="3"/>
                  </a:lnTo>
                  <a:lnTo>
                    <a:pt x="28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19" name="Freeform 13"/>
            <p:cNvSpPr>
              <a:spLocks noChangeAspect="1"/>
            </p:cNvSpPr>
            <p:nvPr/>
          </p:nvSpPr>
          <p:spPr bwMode="auto">
            <a:xfrm>
              <a:off x="803" y="1562"/>
              <a:ext cx="43" cy="42"/>
            </a:xfrm>
            <a:custGeom>
              <a:avLst/>
              <a:gdLst>
                <a:gd name="T0" fmla="*/ 17 w 56"/>
                <a:gd name="T1" fmla="*/ 0 h 58"/>
                <a:gd name="T2" fmla="*/ 23 w 56"/>
                <a:gd name="T3" fmla="*/ 1 h 58"/>
                <a:gd name="T4" fmla="*/ 28 w 56"/>
                <a:gd name="T5" fmla="*/ 5 h 58"/>
                <a:gd name="T6" fmla="*/ 31 w 56"/>
                <a:gd name="T7" fmla="*/ 9 h 58"/>
                <a:gd name="T8" fmla="*/ 33 w 56"/>
                <a:gd name="T9" fmla="*/ 15 h 58"/>
                <a:gd name="T10" fmla="*/ 31 w 56"/>
                <a:gd name="T11" fmla="*/ 21 h 58"/>
                <a:gd name="T12" fmla="*/ 28 w 56"/>
                <a:gd name="T13" fmla="*/ 25 h 58"/>
                <a:gd name="T14" fmla="*/ 23 w 56"/>
                <a:gd name="T15" fmla="*/ 29 h 58"/>
                <a:gd name="T16" fmla="*/ 17 w 56"/>
                <a:gd name="T17" fmla="*/ 30 h 58"/>
                <a:gd name="T18" fmla="*/ 9 w 56"/>
                <a:gd name="T19" fmla="*/ 29 h 58"/>
                <a:gd name="T20" fmla="*/ 5 w 56"/>
                <a:gd name="T21" fmla="*/ 25 h 58"/>
                <a:gd name="T22" fmla="*/ 1 w 56"/>
                <a:gd name="T23" fmla="*/ 21 h 58"/>
                <a:gd name="T24" fmla="*/ 0 w 56"/>
                <a:gd name="T25" fmla="*/ 15 h 58"/>
                <a:gd name="T26" fmla="*/ 1 w 56"/>
                <a:gd name="T27" fmla="*/ 9 h 58"/>
                <a:gd name="T28" fmla="*/ 5 w 56"/>
                <a:gd name="T29" fmla="*/ 5 h 58"/>
                <a:gd name="T30" fmla="*/ 9 w 56"/>
                <a:gd name="T31" fmla="*/ 1 h 58"/>
                <a:gd name="T32" fmla="*/ 17 w 56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8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40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8"/>
                  </a:lnTo>
                  <a:lnTo>
                    <a:pt x="16" y="55"/>
                  </a:lnTo>
                  <a:lnTo>
                    <a:pt x="8" y="49"/>
                  </a:lnTo>
                  <a:lnTo>
                    <a:pt x="1" y="40"/>
                  </a:lnTo>
                  <a:lnTo>
                    <a:pt x="0" y="29"/>
                  </a:lnTo>
                  <a:lnTo>
                    <a:pt x="1" y="18"/>
                  </a:lnTo>
                  <a:lnTo>
                    <a:pt x="8" y="9"/>
                  </a:lnTo>
                  <a:lnTo>
                    <a:pt x="16" y="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20" name="Freeform 14"/>
            <p:cNvSpPr>
              <a:spLocks noChangeAspect="1"/>
            </p:cNvSpPr>
            <p:nvPr/>
          </p:nvSpPr>
          <p:spPr bwMode="auto">
            <a:xfrm>
              <a:off x="803" y="1562"/>
              <a:ext cx="43" cy="42"/>
            </a:xfrm>
            <a:custGeom>
              <a:avLst/>
              <a:gdLst>
                <a:gd name="T0" fmla="*/ 17 w 56"/>
                <a:gd name="T1" fmla="*/ 0 h 58"/>
                <a:gd name="T2" fmla="*/ 23 w 56"/>
                <a:gd name="T3" fmla="*/ 1 h 58"/>
                <a:gd name="T4" fmla="*/ 28 w 56"/>
                <a:gd name="T5" fmla="*/ 5 h 58"/>
                <a:gd name="T6" fmla="*/ 31 w 56"/>
                <a:gd name="T7" fmla="*/ 9 h 58"/>
                <a:gd name="T8" fmla="*/ 33 w 56"/>
                <a:gd name="T9" fmla="*/ 15 h 58"/>
                <a:gd name="T10" fmla="*/ 31 w 56"/>
                <a:gd name="T11" fmla="*/ 21 h 58"/>
                <a:gd name="T12" fmla="*/ 28 w 56"/>
                <a:gd name="T13" fmla="*/ 25 h 58"/>
                <a:gd name="T14" fmla="*/ 23 w 56"/>
                <a:gd name="T15" fmla="*/ 29 h 58"/>
                <a:gd name="T16" fmla="*/ 17 w 56"/>
                <a:gd name="T17" fmla="*/ 30 h 58"/>
                <a:gd name="T18" fmla="*/ 9 w 56"/>
                <a:gd name="T19" fmla="*/ 29 h 58"/>
                <a:gd name="T20" fmla="*/ 5 w 56"/>
                <a:gd name="T21" fmla="*/ 25 h 58"/>
                <a:gd name="T22" fmla="*/ 1 w 56"/>
                <a:gd name="T23" fmla="*/ 21 h 58"/>
                <a:gd name="T24" fmla="*/ 0 w 56"/>
                <a:gd name="T25" fmla="*/ 15 h 58"/>
                <a:gd name="T26" fmla="*/ 1 w 56"/>
                <a:gd name="T27" fmla="*/ 9 h 58"/>
                <a:gd name="T28" fmla="*/ 5 w 56"/>
                <a:gd name="T29" fmla="*/ 5 h 58"/>
                <a:gd name="T30" fmla="*/ 9 w 56"/>
                <a:gd name="T31" fmla="*/ 1 h 58"/>
                <a:gd name="T32" fmla="*/ 17 w 56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8">
                  <a:moveTo>
                    <a:pt x="28" y="0"/>
                  </a:moveTo>
                  <a:lnTo>
                    <a:pt x="39" y="3"/>
                  </a:lnTo>
                  <a:lnTo>
                    <a:pt x="48" y="9"/>
                  </a:lnTo>
                  <a:lnTo>
                    <a:pt x="54" y="18"/>
                  </a:lnTo>
                  <a:lnTo>
                    <a:pt x="56" y="29"/>
                  </a:lnTo>
                  <a:lnTo>
                    <a:pt x="54" y="40"/>
                  </a:lnTo>
                  <a:lnTo>
                    <a:pt x="48" y="49"/>
                  </a:lnTo>
                  <a:lnTo>
                    <a:pt x="39" y="55"/>
                  </a:lnTo>
                  <a:lnTo>
                    <a:pt x="28" y="58"/>
                  </a:lnTo>
                  <a:lnTo>
                    <a:pt x="16" y="55"/>
                  </a:lnTo>
                  <a:lnTo>
                    <a:pt x="8" y="49"/>
                  </a:lnTo>
                  <a:lnTo>
                    <a:pt x="1" y="40"/>
                  </a:lnTo>
                  <a:lnTo>
                    <a:pt x="0" y="29"/>
                  </a:lnTo>
                  <a:lnTo>
                    <a:pt x="1" y="18"/>
                  </a:lnTo>
                  <a:lnTo>
                    <a:pt x="8" y="9"/>
                  </a:lnTo>
                  <a:lnTo>
                    <a:pt x="16" y="3"/>
                  </a:lnTo>
                  <a:lnTo>
                    <a:pt x="28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21" name="Freeform 15"/>
            <p:cNvSpPr>
              <a:spLocks noChangeAspect="1"/>
            </p:cNvSpPr>
            <p:nvPr/>
          </p:nvSpPr>
          <p:spPr bwMode="auto">
            <a:xfrm>
              <a:off x="911" y="2207"/>
              <a:ext cx="43" cy="42"/>
            </a:xfrm>
            <a:custGeom>
              <a:avLst/>
              <a:gdLst>
                <a:gd name="T0" fmla="*/ 17 w 56"/>
                <a:gd name="T1" fmla="*/ 0 h 56"/>
                <a:gd name="T2" fmla="*/ 22 w 56"/>
                <a:gd name="T3" fmla="*/ 2 h 56"/>
                <a:gd name="T4" fmla="*/ 28 w 56"/>
                <a:gd name="T5" fmla="*/ 5 h 56"/>
                <a:gd name="T6" fmla="*/ 32 w 56"/>
                <a:gd name="T7" fmla="*/ 10 h 56"/>
                <a:gd name="T8" fmla="*/ 33 w 56"/>
                <a:gd name="T9" fmla="*/ 16 h 56"/>
                <a:gd name="T10" fmla="*/ 32 w 56"/>
                <a:gd name="T11" fmla="*/ 22 h 56"/>
                <a:gd name="T12" fmla="*/ 28 w 56"/>
                <a:gd name="T13" fmla="*/ 27 h 56"/>
                <a:gd name="T14" fmla="*/ 22 w 56"/>
                <a:gd name="T15" fmla="*/ 31 h 56"/>
                <a:gd name="T16" fmla="*/ 17 w 56"/>
                <a:gd name="T17" fmla="*/ 32 h 56"/>
                <a:gd name="T18" fmla="*/ 10 w 56"/>
                <a:gd name="T19" fmla="*/ 31 h 56"/>
                <a:gd name="T20" fmla="*/ 5 w 56"/>
                <a:gd name="T21" fmla="*/ 27 h 56"/>
                <a:gd name="T22" fmla="*/ 2 w 56"/>
                <a:gd name="T23" fmla="*/ 22 h 56"/>
                <a:gd name="T24" fmla="*/ 0 w 56"/>
                <a:gd name="T25" fmla="*/ 16 h 56"/>
                <a:gd name="T26" fmla="*/ 2 w 56"/>
                <a:gd name="T27" fmla="*/ 10 h 56"/>
                <a:gd name="T28" fmla="*/ 5 w 56"/>
                <a:gd name="T29" fmla="*/ 5 h 56"/>
                <a:gd name="T30" fmla="*/ 10 w 56"/>
                <a:gd name="T31" fmla="*/ 2 h 56"/>
                <a:gd name="T32" fmla="*/ 17 w 56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lnTo>
                    <a:pt x="38" y="2"/>
                  </a:lnTo>
                  <a:lnTo>
                    <a:pt x="48" y="8"/>
                  </a:lnTo>
                  <a:lnTo>
                    <a:pt x="55" y="17"/>
                  </a:lnTo>
                  <a:lnTo>
                    <a:pt x="56" y="28"/>
                  </a:lnTo>
                  <a:lnTo>
                    <a:pt x="55" y="38"/>
                  </a:lnTo>
                  <a:lnTo>
                    <a:pt x="48" y="48"/>
                  </a:lnTo>
                  <a:lnTo>
                    <a:pt x="38" y="55"/>
                  </a:lnTo>
                  <a:lnTo>
                    <a:pt x="28" y="56"/>
                  </a:lnTo>
                  <a:lnTo>
                    <a:pt x="17" y="55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22" name="Freeform 16"/>
            <p:cNvSpPr>
              <a:spLocks noChangeAspect="1"/>
            </p:cNvSpPr>
            <p:nvPr/>
          </p:nvSpPr>
          <p:spPr bwMode="auto">
            <a:xfrm>
              <a:off x="1233" y="1992"/>
              <a:ext cx="43" cy="42"/>
            </a:xfrm>
            <a:custGeom>
              <a:avLst/>
              <a:gdLst>
                <a:gd name="T0" fmla="*/ 16 w 58"/>
                <a:gd name="T1" fmla="*/ 0 h 57"/>
                <a:gd name="T2" fmla="*/ 22 w 58"/>
                <a:gd name="T3" fmla="*/ 1 h 57"/>
                <a:gd name="T4" fmla="*/ 27 w 58"/>
                <a:gd name="T5" fmla="*/ 5 h 57"/>
                <a:gd name="T6" fmla="*/ 30 w 58"/>
                <a:gd name="T7" fmla="*/ 10 h 57"/>
                <a:gd name="T8" fmla="*/ 32 w 58"/>
                <a:gd name="T9" fmla="*/ 15 h 57"/>
                <a:gd name="T10" fmla="*/ 30 w 58"/>
                <a:gd name="T11" fmla="*/ 21 h 57"/>
                <a:gd name="T12" fmla="*/ 27 w 58"/>
                <a:gd name="T13" fmla="*/ 27 h 57"/>
                <a:gd name="T14" fmla="*/ 22 w 58"/>
                <a:gd name="T15" fmla="*/ 30 h 57"/>
                <a:gd name="T16" fmla="*/ 16 w 58"/>
                <a:gd name="T17" fmla="*/ 31 h 57"/>
                <a:gd name="T18" fmla="*/ 10 w 58"/>
                <a:gd name="T19" fmla="*/ 30 h 57"/>
                <a:gd name="T20" fmla="*/ 5 w 58"/>
                <a:gd name="T21" fmla="*/ 27 h 57"/>
                <a:gd name="T22" fmla="*/ 1 w 58"/>
                <a:gd name="T23" fmla="*/ 21 h 57"/>
                <a:gd name="T24" fmla="*/ 0 w 58"/>
                <a:gd name="T25" fmla="*/ 15 h 57"/>
                <a:gd name="T26" fmla="*/ 1 w 58"/>
                <a:gd name="T27" fmla="*/ 10 h 57"/>
                <a:gd name="T28" fmla="*/ 5 w 58"/>
                <a:gd name="T29" fmla="*/ 5 h 57"/>
                <a:gd name="T30" fmla="*/ 10 w 58"/>
                <a:gd name="T31" fmla="*/ 1 h 57"/>
                <a:gd name="T32" fmla="*/ 16 w 58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39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DD1D1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23" name="Freeform 17"/>
            <p:cNvSpPr>
              <a:spLocks noChangeAspect="1"/>
            </p:cNvSpPr>
            <p:nvPr/>
          </p:nvSpPr>
          <p:spPr bwMode="auto">
            <a:xfrm>
              <a:off x="1233" y="1992"/>
              <a:ext cx="43" cy="42"/>
            </a:xfrm>
            <a:custGeom>
              <a:avLst/>
              <a:gdLst>
                <a:gd name="T0" fmla="*/ 16 w 58"/>
                <a:gd name="T1" fmla="*/ 0 h 57"/>
                <a:gd name="T2" fmla="*/ 22 w 58"/>
                <a:gd name="T3" fmla="*/ 1 h 57"/>
                <a:gd name="T4" fmla="*/ 27 w 58"/>
                <a:gd name="T5" fmla="*/ 5 h 57"/>
                <a:gd name="T6" fmla="*/ 30 w 58"/>
                <a:gd name="T7" fmla="*/ 10 h 57"/>
                <a:gd name="T8" fmla="*/ 32 w 58"/>
                <a:gd name="T9" fmla="*/ 15 h 57"/>
                <a:gd name="T10" fmla="*/ 30 w 58"/>
                <a:gd name="T11" fmla="*/ 21 h 57"/>
                <a:gd name="T12" fmla="*/ 27 w 58"/>
                <a:gd name="T13" fmla="*/ 27 h 57"/>
                <a:gd name="T14" fmla="*/ 22 w 58"/>
                <a:gd name="T15" fmla="*/ 30 h 57"/>
                <a:gd name="T16" fmla="*/ 16 w 58"/>
                <a:gd name="T17" fmla="*/ 31 h 57"/>
                <a:gd name="T18" fmla="*/ 10 w 58"/>
                <a:gd name="T19" fmla="*/ 30 h 57"/>
                <a:gd name="T20" fmla="*/ 5 w 58"/>
                <a:gd name="T21" fmla="*/ 27 h 57"/>
                <a:gd name="T22" fmla="*/ 1 w 58"/>
                <a:gd name="T23" fmla="*/ 21 h 57"/>
                <a:gd name="T24" fmla="*/ 0 w 58"/>
                <a:gd name="T25" fmla="*/ 15 h 57"/>
                <a:gd name="T26" fmla="*/ 1 w 58"/>
                <a:gd name="T27" fmla="*/ 10 h 57"/>
                <a:gd name="T28" fmla="*/ 5 w 58"/>
                <a:gd name="T29" fmla="*/ 5 h 57"/>
                <a:gd name="T30" fmla="*/ 10 w 58"/>
                <a:gd name="T31" fmla="*/ 1 h 57"/>
                <a:gd name="T32" fmla="*/ 16 w 58"/>
                <a:gd name="T33" fmla="*/ 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57">
                  <a:moveTo>
                    <a:pt x="29" y="0"/>
                  </a:moveTo>
                  <a:lnTo>
                    <a:pt x="40" y="3"/>
                  </a:lnTo>
                  <a:lnTo>
                    <a:pt x="49" y="9"/>
                  </a:lnTo>
                  <a:lnTo>
                    <a:pt x="55" y="18"/>
                  </a:lnTo>
                  <a:lnTo>
                    <a:pt x="58" y="29"/>
                  </a:lnTo>
                  <a:lnTo>
                    <a:pt x="55" y="39"/>
                  </a:lnTo>
                  <a:lnTo>
                    <a:pt x="49" y="49"/>
                  </a:lnTo>
                  <a:lnTo>
                    <a:pt x="40" y="55"/>
                  </a:lnTo>
                  <a:lnTo>
                    <a:pt x="29" y="57"/>
                  </a:lnTo>
                  <a:lnTo>
                    <a:pt x="18" y="55"/>
                  </a:lnTo>
                  <a:lnTo>
                    <a:pt x="9" y="49"/>
                  </a:lnTo>
                  <a:lnTo>
                    <a:pt x="3" y="39"/>
                  </a:lnTo>
                  <a:lnTo>
                    <a:pt x="0" y="29"/>
                  </a:lnTo>
                  <a:lnTo>
                    <a:pt x="3" y="18"/>
                  </a:lnTo>
                  <a:lnTo>
                    <a:pt x="9" y="9"/>
                  </a:lnTo>
                  <a:lnTo>
                    <a:pt x="18" y="3"/>
                  </a:lnTo>
                  <a:lnTo>
                    <a:pt x="29" y="0"/>
                  </a:lnTo>
                </a:path>
              </a:pathLst>
            </a:custGeom>
            <a:noFill/>
            <a:ln w="47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3024" name="Rectangle 79"/>
            <p:cNvSpPr>
              <a:spLocks noChangeAspect="1" noChangeArrowheads="1"/>
            </p:cNvSpPr>
            <p:nvPr/>
          </p:nvSpPr>
          <p:spPr bwMode="auto">
            <a:xfrm>
              <a:off x="520" y="2037"/>
              <a:ext cx="205" cy="27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025" name="Rectangle 80"/>
            <p:cNvSpPr>
              <a:spLocks noChangeAspect="1" noChangeArrowheads="1"/>
            </p:cNvSpPr>
            <p:nvPr/>
          </p:nvSpPr>
          <p:spPr bwMode="auto">
            <a:xfrm>
              <a:off x="954" y="2037"/>
              <a:ext cx="345" cy="27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026" name="Rectangle 81"/>
            <p:cNvSpPr>
              <a:spLocks noChangeAspect="1" noChangeArrowheads="1"/>
            </p:cNvSpPr>
            <p:nvPr/>
          </p:nvSpPr>
          <p:spPr bwMode="auto">
            <a:xfrm>
              <a:off x="856" y="1555"/>
              <a:ext cx="207" cy="27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3027" name="Freeform 119"/>
            <p:cNvSpPr>
              <a:spLocks noChangeAspect="1"/>
            </p:cNvSpPr>
            <p:nvPr/>
          </p:nvSpPr>
          <p:spPr bwMode="auto">
            <a:xfrm>
              <a:off x="911" y="2207"/>
              <a:ext cx="43" cy="42"/>
            </a:xfrm>
            <a:custGeom>
              <a:avLst/>
              <a:gdLst>
                <a:gd name="T0" fmla="*/ 17 w 56"/>
                <a:gd name="T1" fmla="*/ 0 h 56"/>
                <a:gd name="T2" fmla="*/ 22 w 56"/>
                <a:gd name="T3" fmla="*/ 2 h 56"/>
                <a:gd name="T4" fmla="*/ 28 w 56"/>
                <a:gd name="T5" fmla="*/ 5 h 56"/>
                <a:gd name="T6" fmla="*/ 32 w 56"/>
                <a:gd name="T7" fmla="*/ 10 h 56"/>
                <a:gd name="T8" fmla="*/ 33 w 56"/>
                <a:gd name="T9" fmla="*/ 16 h 56"/>
                <a:gd name="T10" fmla="*/ 32 w 56"/>
                <a:gd name="T11" fmla="*/ 22 h 56"/>
                <a:gd name="T12" fmla="*/ 28 w 56"/>
                <a:gd name="T13" fmla="*/ 27 h 56"/>
                <a:gd name="T14" fmla="*/ 22 w 56"/>
                <a:gd name="T15" fmla="*/ 31 h 56"/>
                <a:gd name="T16" fmla="*/ 17 w 56"/>
                <a:gd name="T17" fmla="*/ 32 h 56"/>
                <a:gd name="T18" fmla="*/ 10 w 56"/>
                <a:gd name="T19" fmla="*/ 31 h 56"/>
                <a:gd name="T20" fmla="*/ 5 w 56"/>
                <a:gd name="T21" fmla="*/ 27 h 56"/>
                <a:gd name="T22" fmla="*/ 2 w 56"/>
                <a:gd name="T23" fmla="*/ 22 h 56"/>
                <a:gd name="T24" fmla="*/ 0 w 56"/>
                <a:gd name="T25" fmla="*/ 16 h 56"/>
                <a:gd name="T26" fmla="*/ 2 w 56"/>
                <a:gd name="T27" fmla="*/ 10 h 56"/>
                <a:gd name="T28" fmla="*/ 5 w 56"/>
                <a:gd name="T29" fmla="*/ 5 h 56"/>
                <a:gd name="T30" fmla="*/ 10 w 56"/>
                <a:gd name="T31" fmla="*/ 2 h 56"/>
                <a:gd name="T32" fmla="*/ 17 w 56"/>
                <a:gd name="T33" fmla="*/ 0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lnTo>
                    <a:pt x="38" y="2"/>
                  </a:lnTo>
                  <a:lnTo>
                    <a:pt x="48" y="8"/>
                  </a:lnTo>
                  <a:lnTo>
                    <a:pt x="55" y="17"/>
                  </a:lnTo>
                  <a:lnTo>
                    <a:pt x="56" y="28"/>
                  </a:lnTo>
                  <a:lnTo>
                    <a:pt x="55" y="38"/>
                  </a:lnTo>
                  <a:lnTo>
                    <a:pt x="48" y="48"/>
                  </a:lnTo>
                  <a:lnTo>
                    <a:pt x="38" y="55"/>
                  </a:lnTo>
                  <a:lnTo>
                    <a:pt x="28" y="56"/>
                  </a:lnTo>
                  <a:lnTo>
                    <a:pt x="17" y="55"/>
                  </a:lnTo>
                  <a:lnTo>
                    <a:pt x="8" y="48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2" y="17"/>
                  </a:lnTo>
                  <a:lnTo>
                    <a:pt x="8" y="8"/>
                  </a:lnTo>
                  <a:lnTo>
                    <a:pt x="17" y="2"/>
                  </a:lnTo>
                  <a:lnTo>
                    <a:pt x="28" y="0"/>
                  </a:lnTo>
                </a:path>
              </a:pathLst>
            </a:custGeom>
            <a:solidFill>
              <a:srgbClr val="EDD1D1"/>
            </a:solidFill>
            <a:ln w="47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de-DE"/>
            </a:p>
          </p:txBody>
        </p:sp>
        <p:sp>
          <p:nvSpPr>
            <p:cNvPr id="43028" name="Text Box 120"/>
            <p:cNvSpPr txBox="1">
              <a:spLocks noChangeAspect="1" noChangeArrowheads="1"/>
            </p:cNvSpPr>
            <p:nvPr/>
          </p:nvSpPr>
          <p:spPr bwMode="auto">
            <a:xfrm>
              <a:off x="383" y="2580"/>
              <a:ext cx="939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Terminal pins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</p:grpSp>
      <p:sp>
        <p:nvSpPr>
          <p:cNvPr id="43015" name="Rectangle 12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</a:t>
            </a:r>
            <a:endParaRPr lang="de-DE" altLang="de-DE" smtClean="0"/>
          </a:p>
        </p:txBody>
      </p:sp>
      <p:sp>
        <p:nvSpPr>
          <p:cNvPr id="126" name="Text Box 8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  <a:endParaRPr lang="en-US" altLang="zh-CN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408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40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40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408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EB94AC8-2980-418D-8E65-D7B54B3788F0}" type="slidenum">
              <a:rPr lang="en-US" altLang="de-DE" sz="1000">
                <a:solidFill>
                  <a:srgbClr val="C0C0C0"/>
                </a:solidFill>
              </a:rPr>
              <a:pPr/>
              <a:t>42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grpSp>
        <p:nvGrpSpPr>
          <p:cNvPr id="1142679" name="Group 919"/>
          <p:cNvGrpSpPr>
            <a:grpSpLocks/>
          </p:cNvGrpSpPr>
          <p:nvPr/>
        </p:nvGrpSpPr>
        <p:grpSpPr bwMode="auto">
          <a:xfrm>
            <a:off x="346075" y="2209800"/>
            <a:ext cx="2647950" cy="2714625"/>
            <a:chOff x="218" y="1392"/>
            <a:chExt cx="1668" cy="1710"/>
          </a:xfrm>
        </p:grpSpPr>
        <p:sp>
          <p:nvSpPr>
            <p:cNvPr id="44651" name="Rectangle 3"/>
            <p:cNvSpPr>
              <a:spLocks noChangeArrowheads="1"/>
            </p:cNvSpPr>
            <p:nvPr/>
          </p:nvSpPr>
          <p:spPr bwMode="auto">
            <a:xfrm>
              <a:off x="310" y="1392"/>
              <a:ext cx="1453" cy="1355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652" name="Text Box 4"/>
            <p:cNvSpPr txBox="1">
              <a:spLocks noChangeArrowheads="1"/>
            </p:cNvSpPr>
            <p:nvPr/>
          </p:nvSpPr>
          <p:spPr bwMode="auto">
            <a:xfrm>
              <a:off x="218" y="2879"/>
              <a:ext cx="1668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Definining routing regions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44653" name="Rectangle 5"/>
            <p:cNvSpPr>
              <a:spLocks noChangeArrowheads="1"/>
            </p:cNvSpPr>
            <p:nvPr/>
          </p:nvSpPr>
          <p:spPr bwMode="auto">
            <a:xfrm>
              <a:off x="553" y="1537"/>
              <a:ext cx="1016" cy="122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654" name="Line 6"/>
            <p:cNvSpPr>
              <a:spLocks noChangeShapeType="1"/>
            </p:cNvSpPr>
            <p:nvPr/>
          </p:nvSpPr>
          <p:spPr bwMode="auto">
            <a:xfrm>
              <a:off x="625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55" name="Line 7"/>
            <p:cNvSpPr>
              <a:spLocks noChangeShapeType="1"/>
            </p:cNvSpPr>
            <p:nvPr/>
          </p:nvSpPr>
          <p:spPr bwMode="auto">
            <a:xfrm>
              <a:off x="746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56" name="Line 8"/>
            <p:cNvSpPr>
              <a:spLocks noChangeShapeType="1"/>
            </p:cNvSpPr>
            <p:nvPr/>
          </p:nvSpPr>
          <p:spPr bwMode="auto">
            <a:xfrm>
              <a:off x="844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57" name="Line 9"/>
            <p:cNvSpPr>
              <a:spLocks noChangeShapeType="1"/>
            </p:cNvSpPr>
            <p:nvPr/>
          </p:nvSpPr>
          <p:spPr bwMode="auto">
            <a:xfrm>
              <a:off x="916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58" name="Line 10"/>
            <p:cNvSpPr>
              <a:spLocks noChangeShapeType="1"/>
            </p:cNvSpPr>
            <p:nvPr/>
          </p:nvSpPr>
          <p:spPr bwMode="auto">
            <a:xfrm>
              <a:off x="1012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59" name="Line 11"/>
            <p:cNvSpPr>
              <a:spLocks noChangeShapeType="1"/>
            </p:cNvSpPr>
            <p:nvPr/>
          </p:nvSpPr>
          <p:spPr bwMode="auto">
            <a:xfrm>
              <a:off x="1085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0" name="Line 12"/>
            <p:cNvSpPr>
              <a:spLocks noChangeShapeType="1"/>
            </p:cNvSpPr>
            <p:nvPr/>
          </p:nvSpPr>
          <p:spPr bwMode="auto">
            <a:xfrm>
              <a:off x="1157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1" name="Line 13"/>
            <p:cNvSpPr>
              <a:spLocks noChangeShapeType="1"/>
            </p:cNvSpPr>
            <p:nvPr/>
          </p:nvSpPr>
          <p:spPr bwMode="auto">
            <a:xfrm>
              <a:off x="1254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2" name="Line 14"/>
            <p:cNvSpPr>
              <a:spLocks noChangeShapeType="1"/>
            </p:cNvSpPr>
            <p:nvPr/>
          </p:nvSpPr>
          <p:spPr bwMode="auto">
            <a:xfrm>
              <a:off x="1351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3" name="Line 15"/>
            <p:cNvSpPr>
              <a:spLocks noChangeShapeType="1"/>
            </p:cNvSpPr>
            <p:nvPr/>
          </p:nvSpPr>
          <p:spPr bwMode="auto">
            <a:xfrm>
              <a:off x="1424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4" name="Line 16"/>
            <p:cNvSpPr>
              <a:spLocks noChangeShapeType="1"/>
            </p:cNvSpPr>
            <p:nvPr/>
          </p:nvSpPr>
          <p:spPr bwMode="auto">
            <a:xfrm>
              <a:off x="1497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5" name="Line 17"/>
            <p:cNvSpPr>
              <a:spLocks noChangeShapeType="1"/>
            </p:cNvSpPr>
            <p:nvPr/>
          </p:nvSpPr>
          <p:spPr bwMode="auto">
            <a:xfrm>
              <a:off x="698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6" name="Line 18"/>
            <p:cNvSpPr>
              <a:spLocks noChangeShapeType="1"/>
            </p:cNvSpPr>
            <p:nvPr/>
          </p:nvSpPr>
          <p:spPr bwMode="auto">
            <a:xfrm flipV="1">
              <a:off x="577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7" name="Line 19"/>
            <p:cNvSpPr>
              <a:spLocks noChangeShapeType="1"/>
            </p:cNvSpPr>
            <p:nvPr/>
          </p:nvSpPr>
          <p:spPr bwMode="auto">
            <a:xfrm flipV="1">
              <a:off x="601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8" name="Line 20"/>
            <p:cNvSpPr>
              <a:spLocks noChangeShapeType="1"/>
            </p:cNvSpPr>
            <p:nvPr/>
          </p:nvSpPr>
          <p:spPr bwMode="auto">
            <a:xfrm flipV="1">
              <a:off x="650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69" name="Line 21"/>
            <p:cNvSpPr>
              <a:spLocks noChangeShapeType="1"/>
            </p:cNvSpPr>
            <p:nvPr/>
          </p:nvSpPr>
          <p:spPr bwMode="auto">
            <a:xfrm flipV="1">
              <a:off x="673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0" name="Line 22"/>
            <p:cNvSpPr>
              <a:spLocks noChangeShapeType="1"/>
            </p:cNvSpPr>
            <p:nvPr/>
          </p:nvSpPr>
          <p:spPr bwMode="auto">
            <a:xfrm flipV="1">
              <a:off x="771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1" name="Line 23"/>
            <p:cNvSpPr>
              <a:spLocks noChangeShapeType="1"/>
            </p:cNvSpPr>
            <p:nvPr/>
          </p:nvSpPr>
          <p:spPr bwMode="auto">
            <a:xfrm flipV="1">
              <a:off x="722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2" name="Line 24"/>
            <p:cNvSpPr>
              <a:spLocks noChangeShapeType="1"/>
            </p:cNvSpPr>
            <p:nvPr/>
          </p:nvSpPr>
          <p:spPr bwMode="auto">
            <a:xfrm flipV="1">
              <a:off x="795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3" name="Line 25"/>
            <p:cNvSpPr>
              <a:spLocks noChangeShapeType="1"/>
            </p:cNvSpPr>
            <p:nvPr/>
          </p:nvSpPr>
          <p:spPr bwMode="auto">
            <a:xfrm flipV="1">
              <a:off x="818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4" name="Line 26"/>
            <p:cNvSpPr>
              <a:spLocks noChangeShapeType="1"/>
            </p:cNvSpPr>
            <p:nvPr/>
          </p:nvSpPr>
          <p:spPr bwMode="auto">
            <a:xfrm flipV="1">
              <a:off x="722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5" name="Line 27"/>
            <p:cNvSpPr>
              <a:spLocks noChangeShapeType="1"/>
            </p:cNvSpPr>
            <p:nvPr/>
          </p:nvSpPr>
          <p:spPr bwMode="auto">
            <a:xfrm flipV="1">
              <a:off x="1545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6" name="Line 28"/>
            <p:cNvSpPr>
              <a:spLocks noChangeShapeType="1"/>
            </p:cNvSpPr>
            <p:nvPr/>
          </p:nvSpPr>
          <p:spPr bwMode="auto">
            <a:xfrm flipV="1">
              <a:off x="1521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7" name="Line 29"/>
            <p:cNvSpPr>
              <a:spLocks noChangeShapeType="1"/>
            </p:cNvSpPr>
            <p:nvPr/>
          </p:nvSpPr>
          <p:spPr bwMode="auto">
            <a:xfrm flipV="1">
              <a:off x="1473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8" name="Line 30"/>
            <p:cNvSpPr>
              <a:spLocks noChangeShapeType="1"/>
            </p:cNvSpPr>
            <p:nvPr/>
          </p:nvSpPr>
          <p:spPr bwMode="auto">
            <a:xfrm flipV="1">
              <a:off x="1448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79" name="Line 31"/>
            <p:cNvSpPr>
              <a:spLocks noChangeShapeType="1"/>
            </p:cNvSpPr>
            <p:nvPr/>
          </p:nvSpPr>
          <p:spPr bwMode="auto">
            <a:xfrm flipV="1">
              <a:off x="1400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0" name="Line 32"/>
            <p:cNvSpPr>
              <a:spLocks noChangeShapeType="1"/>
            </p:cNvSpPr>
            <p:nvPr/>
          </p:nvSpPr>
          <p:spPr bwMode="auto">
            <a:xfrm flipV="1">
              <a:off x="1376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1" name="Line 33"/>
            <p:cNvSpPr>
              <a:spLocks noChangeShapeType="1"/>
            </p:cNvSpPr>
            <p:nvPr/>
          </p:nvSpPr>
          <p:spPr bwMode="auto">
            <a:xfrm flipV="1">
              <a:off x="1328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2" name="Line 34"/>
            <p:cNvSpPr>
              <a:spLocks noChangeShapeType="1"/>
            </p:cNvSpPr>
            <p:nvPr/>
          </p:nvSpPr>
          <p:spPr bwMode="auto">
            <a:xfrm flipV="1">
              <a:off x="1303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3" name="Line 35"/>
            <p:cNvSpPr>
              <a:spLocks noChangeShapeType="1"/>
            </p:cNvSpPr>
            <p:nvPr/>
          </p:nvSpPr>
          <p:spPr bwMode="auto">
            <a:xfrm flipV="1">
              <a:off x="1279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4" name="Line 36"/>
            <p:cNvSpPr>
              <a:spLocks noChangeShapeType="1"/>
            </p:cNvSpPr>
            <p:nvPr/>
          </p:nvSpPr>
          <p:spPr bwMode="auto">
            <a:xfrm flipV="1">
              <a:off x="1230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5" name="Line 37"/>
            <p:cNvSpPr>
              <a:spLocks noChangeShapeType="1"/>
            </p:cNvSpPr>
            <p:nvPr/>
          </p:nvSpPr>
          <p:spPr bwMode="auto">
            <a:xfrm flipV="1">
              <a:off x="1206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6" name="Line 38"/>
            <p:cNvSpPr>
              <a:spLocks noChangeShapeType="1"/>
            </p:cNvSpPr>
            <p:nvPr/>
          </p:nvSpPr>
          <p:spPr bwMode="auto">
            <a:xfrm flipV="1">
              <a:off x="1182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7" name="Line 39"/>
            <p:cNvSpPr>
              <a:spLocks noChangeShapeType="1"/>
            </p:cNvSpPr>
            <p:nvPr/>
          </p:nvSpPr>
          <p:spPr bwMode="auto">
            <a:xfrm flipV="1">
              <a:off x="1134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8" name="Line 40"/>
            <p:cNvSpPr>
              <a:spLocks noChangeShapeType="1"/>
            </p:cNvSpPr>
            <p:nvPr/>
          </p:nvSpPr>
          <p:spPr bwMode="auto">
            <a:xfrm flipV="1">
              <a:off x="1109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89" name="Line 41"/>
            <p:cNvSpPr>
              <a:spLocks noChangeShapeType="1"/>
            </p:cNvSpPr>
            <p:nvPr/>
          </p:nvSpPr>
          <p:spPr bwMode="auto">
            <a:xfrm flipV="1">
              <a:off x="1061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0" name="Line 42"/>
            <p:cNvSpPr>
              <a:spLocks noChangeShapeType="1"/>
            </p:cNvSpPr>
            <p:nvPr/>
          </p:nvSpPr>
          <p:spPr bwMode="auto">
            <a:xfrm flipV="1">
              <a:off x="1037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1" name="Line 43"/>
            <p:cNvSpPr>
              <a:spLocks noChangeShapeType="1"/>
            </p:cNvSpPr>
            <p:nvPr/>
          </p:nvSpPr>
          <p:spPr bwMode="auto">
            <a:xfrm flipV="1">
              <a:off x="989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2" name="Line 44"/>
            <p:cNvSpPr>
              <a:spLocks noChangeShapeType="1"/>
            </p:cNvSpPr>
            <p:nvPr/>
          </p:nvSpPr>
          <p:spPr bwMode="auto">
            <a:xfrm flipV="1">
              <a:off x="964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3" name="Line 45"/>
            <p:cNvSpPr>
              <a:spLocks noChangeShapeType="1"/>
            </p:cNvSpPr>
            <p:nvPr/>
          </p:nvSpPr>
          <p:spPr bwMode="auto">
            <a:xfrm flipV="1">
              <a:off x="940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4" name="Line 46"/>
            <p:cNvSpPr>
              <a:spLocks noChangeShapeType="1"/>
            </p:cNvSpPr>
            <p:nvPr/>
          </p:nvSpPr>
          <p:spPr bwMode="auto">
            <a:xfrm flipV="1">
              <a:off x="891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5" name="Line 47"/>
            <p:cNvSpPr>
              <a:spLocks noChangeShapeType="1"/>
            </p:cNvSpPr>
            <p:nvPr/>
          </p:nvSpPr>
          <p:spPr bwMode="auto">
            <a:xfrm flipV="1">
              <a:off x="867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6" name="Line 48"/>
            <p:cNvSpPr>
              <a:spLocks noChangeShapeType="1"/>
            </p:cNvSpPr>
            <p:nvPr/>
          </p:nvSpPr>
          <p:spPr bwMode="auto">
            <a:xfrm flipV="1">
              <a:off x="577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7" name="Line 49"/>
            <p:cNvSpPr>
              <a:spLocks noChangeShapeType="1"/>
            </p:cNvSpPr>
            <p:nvPr/>
          </p:nvSpPr>
          <p:spPr bwMode="auto">
            <a:xfrm flipV="1">
              <a:off x="601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8" name="Line 50"/>
            <p:cNvSpPr>
              <a:spLocks noChangeShapeType="1"/>
            </p:cNvSpPr>
            <p:nvPr/>
          </p:nvSpPr>
          <p:spPr bwMode="auto">
            <a:xfrm flipV="1">
              <a:off x="649" y="1659"/>
              <a:ext cx="1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99" name="Line 51"/>
            <p:cNvSpPr>
              <a:spLocks noChangeShapeType="1"/>
            </p:cNvSpPr>
            <p:nvPr/>
          </p:nvSpPr>
          <p:spPr bwMode="auto">
            <a:xfrm flipV="1">
              <a:off x="673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0" name="Line 52"/>
            <p:cNvSpPr>
              <a:spLocks noChangeShapeType="1"/>
            </p:cNvSpPr>
            <p:nvPr/>
          </p:nvSpPr>
          <p:spPr bwMode="auto">
            <a:xfrm flipV="1">
              <a:off x="771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1" name="Line 53"/>
            <p:cNvSpPr>
              <a:spLocks noChangeShapeType="1"/>
            </p:cNvSpPr>
            <p:nvPr/>
          </p:nvSpPr>
          <p:spPr bwMode="auto">
            <a:xfrm flipV="1">
              <a:off x="795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2" name="Line 54"/>
            <p:cNvSpPr>
              <a:spLocks noChangeShapeType="1"/>
            </p:cNvSpPr>
            <p:nvPr/>
          </p:nvSpPr>
          <p:spPr bwMode="auto">
            <a:xfrm flipV="1">
              <a:off x="818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3" name="Line 55"/>
            <p:cNvSpPr>
              <a:spLocks noChangeShapeType="1"/>
            </p:cNvSpPr>
            <p:nvPr/>
          </p:nvSpPr>
          <p:spPr bwMode="auto">
            <a:xfrm flipV="1">
              <a:off x="722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4" name="Line 56"/>
            <p:cNvSpPr>
              <a:spLocks noChangeShapeType="1"/>
            </p:cNvSpPr>
            <p:nvPr/>
          </p:nvSpPr>
          <p:spPr bwMode="auto">
            <a:xfrm flipV="1">
              <a:off x="1545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5" name="Line 57"/>
            <p:cNvSpPr>
              <a:spLocks noChangeShapeType="1"/>
            </p:cNvSpPr>
            <p:nvPr/>
          </p:nvSpPr>
          <p:spPr bwMode="auto">
            <a:xfrm flipV="1">
              <a:off x="1521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6" name="Line 58"/>
            <p:cNvSpPr>
              <a:spLocks noChangeShapeType="1"/>
            </p:cNvSpPr>
            <p:nvPr/>
          </p:nvSpPr>
          <p:spPr bwMode="auto">
            <a:xfrm flipV="1">
              <a:off x="1473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7" name="Line 59"/>
            <p:cNvSpPr>
              <a:spLocks noChangeShapeType="1"/>
            </p:cNvSpPr>
            <p:nvPr/>
          </p:nvSpPr>
          <p:spPr bwMode="auto">
            <a:xfrm flipV="1">
              <a:off x="1448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8" name="Line 60"/>
            <p:cNvSpPr>
              <a:spLocks noChangeShapeType="1"/>
            </p:cNvSpPr>
            <p:nvPr/>
          </p:nvSpPr>
          <p:spPr bwMode="auto">
            <a:xfrm flipV="1">
              <a:off x="1400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09" name="Line 61"/>
            <p:cNvSpPr>
              <a:spLocks noChangeShapeType="1"/>
            </p:cNvSpPr>
            <p:nvPr/>
          </p:nvSpPr>
          <p:spPr bwMode="auto">
            <a:xfrm flipV="1">
              <a:off x="1376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0" name="Line 62"/>
            <p:cNvSpPr>
              <a:spLocks noChangeShapeType="1"/>
            </p:cNvSpPr>
            <p:nvPr/>
          </p:nvSpPr>
          <p:spPr bwMode="auto">
            <a:xfrm flipV="1">
              <a:off x="1328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1" name="Line 63"/>
            <p:cNvSpPr>
              <a:spLocks noChangeShapeType="1"/>
            </p:cNvSpPr>
            <p:nvPr/>
          </p:nvSpPr>
          <p:spPr bwMode="auto">
            <a:xfrm flipV="1">
              <a:off x="1303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2" name="Line 64"/>
            <p:cNvSpPr>
              <a:spLocks noChangeShapeType="1"/>
            </p:cNvSpPr>
            <p:nvPr/>
          </p:nvSpPr>
          <p:spPr bwMode="auto">
            <a:xfrm flipV="1">
              <a:off x="1279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3" name="Line 65"/>
            <p:cNvSpPr>
              <a:spLocks noChangeShapeType="1"/>
            </p:cNvSpPr>
            <p:nvPr/>
          </p:nvSpPr>
          <p:spPr bwMode="auto">
            <a:xfrm flipV="1">
              <a:off x="1230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4" name="Line 66"/>
            <p:cNvSpPr>
              <a:spLocks noChangeShapeType="1"/>
            </p:cNvSpPr>
            <p:nvPr/>
          </p:nvSpPr>
          <p:spPr bwMode="auto">
            <a:xfrm flipV="1">
              <a:off x="1206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5" name="Line 67"/>
            <p:cNvSpPr>
              <a:spLocks noChangeShapeType="1"/>
            </p:cNvSpPr>
            <p:nvPr/>
          </p:nvSpPr>
          <p:spPr bwMode="auto">
            <a:xfrm flipV="1">
              <a:off x="1182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6" name="Line 68"/>
            <p:cNvSpPr>
              <a:spLocks noChangeShapeType="1"/>
            </p:cNvSpPr>
            <p:nvPr/>
          </p:nvSpPr>
          <p:spPr bwMode="auto">
            <a:xfrm flipV="1">
              <a:off x="1134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7" name="Line 69"/>
            <p:cNvSpPr>
              <a:spLocks noChangeShapeType="1"/>
            </p:cNvSpPr>
            <p:nvPr/>
          </p:nvSpPr>
          <p:spPr bwMode="auto">
            <a:xfrm flipV="1">
              <a:off x="1109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8" name="Line 70"/>
            <p:cNvSpPr>
              <a:spLocks noChangeShapeType="1"/>
            </p:cNvSpPr>
            <p:nvPr/>
          </p:nvSpPr>
          <p:spPr bwMode="auto">
            <a:xfrm flipV="1">
              <a:off x="1061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19" name="Line 71"/>
            <p:cNvSpPr>
              <a:spLocks noChangeShapeType="1"/>
            </p:cNvSpPr>
            <p:nvPr/>
          </p:nvSpPr>
          <p:spPr bwMode="auto">
            <a:xfrm flipV="1">
              <a:off x="1037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20" name="Line 72"/>
            <p:cNvSpPr>
              <a:spLocks noChangeShapeType="1"/>
            </p:cNvSpPr>
            <p:nvPr/>
          </p:nvSpPr>
          <p:spPr bwMode="auto">
            <a:xfrm flipV="1">
              <a:off x="989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21" name="Line 73"/>
            <p:cNvSpPr>
              <a:spLocks noChangeShapeType="1"/>
            </p:cNvSpPr>
            <p:nvPr/>
          </p:nvSpPr>
          <p:spPr bwMode="auto">
            <a:xfrm flipV="1">
              <a:off x="964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22" name="Line 74"/>
            <p:cNvSpPr>
              <a:spLocks noChangeShapeType="1"/>
            </p:cNvSpPr>
            <p:nvPr/>
          </p:nvSpPr>
          <p:spPr bwMode="auto">
            <a:xfrm flipV="1">
              <a:off x="940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23" name="Line 75"/>
            <p:cNvSpPr>
              <a:spLocks noChangeShapeType="1"/>
            </p:cNvSpPr>
            <p:nvPr/>
          </p:nvSpPr>
          <p:spPr bwMode="auto">
            <a:xfrm flipV="1">
              <a:off x="891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24" name="Line 76"/>
            <p:cNvSpPr>
              <a:spLocks noChangeShapeType="1"/>
            </p:cNvSpPr>
            <p:nvPr/>
          </p:nvSpPr>
          <p:spPr bwMode="auto">
            <a:xfrm flipV="1">
              <a:off x="867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25" name="Rectangle 77"/>
            <p:cNvSpPr>
              <a:spLocks noChangeArrowheads="1"/>
            </p:cNvSpPr>
            <p:nvPr/>
          </p:nvSpPr>
          <p:spPr bwMode="auto">
            <a:xfrm flipH="1">
              <a:off x="553" y="1859"/>
              <a:ext cx="1016" cy="122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726" name="Line 78"/>
            <p:cNvSpPr>
              <a:spLocks noChangeShapeType="1"/>
            </p:cNvSpPr>
            <p:nvPr/>
          </p:nvSpPr>
          <p:spPr bwMode="auto">
            <a:xfrm flipH="1">
              <a:off x="1497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27" name="Line 79"/>
            <p:cNvSpPr>
              <a:spLocks noChangeShapeType="1"/>
            </p:cNvSpPr>
            <p:nvPr/>
          </p:nvSpPr>
          <p:spPr bwMode="auto">
            <a:xfrm flipH="1">
              <a:off x="1375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28" name="Line 80"/>
            <p:cNvSpPr>
              <a:spLocks noChangeShapeType="1"/>
            </p:cNvSpPr>
            <p:nvPr/>
          </p:nvSpPr>
          <p:spPr bwMode="auto">
            <a:xfrm flipH="1">
              <a:off x="1278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29" name="Line 81"/>
            <p:cNvSpPr>
              <a:spLocks noChangeShapeType="1"/>
            </p:cNvSpPr>
            <p:nvPr/>
          </p:nvSpPr>
          <p:spPr bwMode="auto">
            <a:xfrm flipH="1">
              <a:off x="1206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0" name="Line 82"/>
            <p:cNvSpPr>
              <a:spLocks noChangeShapeType="1"/>
            </p:cNvSpPr>
            <p:nvPr/>
          </p:nvSpPr>
          <p:spPr bwMode="auto">
            <a:xfrm flipH="1">
              <a:off x="1109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1" name="Line 83"/>
            <p:cNvSpPr>
              <a:spLocks noChangeShapeType="1"/>
            </p:cNvSpPr>
            <p:nvPr/>
          </p:nvSpPr>
          <p:spPr bwMode="auto">
            <a:xfrm flipH="1">
              <a:off x="1036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2" name="Line 84"/>
            <p:cNvSpPr>
              <a:spLocks noChangeShapeType="1"/>
            </p:cNvSpPr>
            <p:nvPr/>
          </p:nvSpPr>
          <p:spPr bwMode="auto">
            <a:xfrm flipH="1">
              <a:off x="963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3" name="Line 85"/>
            <p:cNvSpPr>
              <a:spLocks noChangeShapeType="1"/>
            </p:cNvSpPr>
            <p:nvPr/>
          </p:nvSpPr>
          <p:spPr bwMode="auto">
            <a:xfrm flipH="1">
              <a:off x="867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4" name="Line 86"/>
            <p:cNvSpPr>
              <a:spLocks noChangeShapeType="1"/>
            </p:cNvSpPr>
            <p:nvPr/>
          </p:nvSpPr>
          <p:spPr bwMode="auto">
            <a:xfrm flipH="1">
              <a:off x="746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5" name="Line 87"/>
            <p:cNvSpPr>
              <a:spLocks noChangeShapeType="1"/>
            </p:cNvSpPr>
            <p:nvPr/>
          </p:nvSpPr>
          <p:spPr bwMode="auto">
            <a:xfrm flipH="1">
              <a:off x="698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6" name="Line 88"/>
            <p:cNvSpPr>
              <a:spLocks noChangeShapeType="1"/>
            </p:cNvSpPr>
            <p:nvPr/>
          </p:nvSpPr>
          <p:spPr bwMode="auto">
            <a:xfrm flipH="1">
              <a:off x="625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7" name="Line 89"/>
            <p:cNvSpPr>
              <a:spLocks noChangeShapeType="1"/>
            </p:cNvSpPr>
            <p:nvPr/>
          </p:nvSpPr>
          <p:spPr bwMode="auto">
            <a:xfrm flipH="1">
              <a:off x="1423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8" name="Line 90"/>
            <p:cNvSpPr>
              <a:spLocks noChangeShapeType="1"/>
            </p:cNvSpPr>
            <p:nvPr/>
          </p:nvSpPr>
          <p:spPr bwMode="auto">
            <a:xfrm flipH="1" flipV="1">
              <a:off x="1545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39" name="Line 91"/>
            <p:cNvSpPr>
              <a:spLocks noChangeShapeType="1"/>
            </p:cNvSpPr>
            <p:nvPr/>
          </p:nvSpPr>
          <p:spPr bwMode="auto">
            <a:xfrm flipH="1" flipV="1">
              <a:off x="1520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0" name="Line 92"/>
            <p:cNvSpPr>
              <a:spLocks noChangeShapeType="1"/>
            </p:cNvSpPr>
            <p:nvPr/>
          </p:nvSpPr>
          <p:spPr bwMode="auto">
            <a:xfrm flipH="1" flipV="1">
              <a:off x="1471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1" name="Line 93"/>
            <p:cNvSpPr>
              <a:spLocks noChangeShapeType="1"/>
            </p:cNvSpPr>
            <p:nvPr/>
          </p:nvSpPr>
          <p:spPr bwMode="auto">
            <a:xfrm flipH="1" flipV="1">
              <a:off x="1448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2" name="Line 94"/>
            <p:cNvSpPr>
              <a:spLocks noChangeShapeType="1"/>
            </p:cNvSpPr>
            <p:nvPr/>
          </p:nvSpPr>
          <p:spPr bwMode="auto">
            <a:xfrm flipH="1" flipV="1">
              <a:off x="1351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3" name="Line 95"/>
            <p:cNvSpPr>
              <a:spLocks noChangeShapeType="1"/>
            </p:cNvSpPr>
            <p:nvPr/>
          </p:nvSpPr>
          <p:spPr bwMode="auto">
            <a:xfrm flipH="1" flipV="1">
              <a:off x="1400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4" name="Line 96"/>
            <p:cNvSpPr>
              <a:spLocks noChangeShapeType="1"/>
            </p:cNvSpPr>
            <p:nvPr/>
          </p:nvSpPr>
          <p:spPr bwMode="auto">
            <a:xfrm flipH="1" flipV="1">
              <a:off x="1326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5" name="Line 97"/>
            <p:cNvSpPr>
              <a:spLocks noChangeShapeType="1"/>
            </p:cNvSpPr>
            <p:nvPr/>
          </p:nvSpPr>
          <p:spPr bwMode="auto">
            <a:xfrm flipH="1" flipV="1">
              <a:off x="1303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6" name="Line 98"/>
            <p:cNvSpPr>
              <a:spLocks noChangeShapeType="1"/>
            </p:cNvSpPr>
            <p:nvPr/>
          </p:nvSpPr>
          <p:spPr bwMode="auto">
            <a:xfrm flipH="1" flipV="1">
              <a:off x="1400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7" name="Line 99"/>
            <p:cNvSpPr>
              <a:spLocks noChangeShapeType="1"/>
            </p:cNvSpPr>
            <p:nvPr/>
          </p:nvSpPr>
          <p:spPr bwMode="auto">
            <a:xfrm flipH="1" flipV="1">
              <a:off x="577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8" name="Line 100"/>
            <p:cNvSpPr>
              <a:spLocks noChangeShapeType="1"/>
            </p:cNvSpPr>
            <p:nvPr/>
          </p:nvSpPr>
          <p:spPr bwMode="auto">
            <a:xfrm flipH="1" flipV="1">
              <a:off x="600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49" name="Line 101"/>
            <p:cNvSpPr>
              <a:spLocks noChangeShapeType="1"/>
            </p:cNvSpPr>
            <p:nvPr/>
          </p:nvSpPr>
          <p:spPr bwMode="auto">
            <a:xfrm flipH="1" flipV="1">
              <a:off x="649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0" name="Line 102"/>
            <p:cNvSpPr>
              <a:spLocks noChangeShapeType="1"/>
            </p:cNvSpPr>
            <p:nvPr/>
          </p:nvSpPr>
          <p:spPr bwMode="auto">
            <a:xfrm flipH="1" flipV="1">
              <a:off x="673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1" name="Line 103"/>
            <p:cNvSpPr>
              <a:spLocks noChangeShapeType="1"/>
            </p:cNvSpPr>
            <p:nvPr/>
          </p:nvSpPr>
          <p:spPr bwMode="auto">
            <a:xfrm flipH="1" flipV="1">
              <a:off x="722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2" name="Line 104"/>
            <p:cNvSpPr>
              <a:spLocks noChangeShapeType="1"/>
            </p:cNvSpPr>
            <p:nvPr/>
          </p:nvSpPr>
          <p:spPr bwMode="auto">
            <a:xfrm flipH="1" flipV="1">
              <a:off x="745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3" name="Line 105"/>
            <p:cNvSpPr>
              <a:spLocks noChangeShapeType="1"/>
            </p:cNvSpPr>
            <p:nvPr/>
          </p:nvSpPr>
          <p:spPr bwMode="auto">
            <a:xfrm flipH="1" flipV="1">
              <a:off x="794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4" name="Line 106"/>
            <p:cNvSpPr>
              <a:spLocks noChangeShapeType="1"/>
            </p:cNvSpPr>
            <p:nvPr/>
          </p:nvSpPr>
          <p:spPr bwMode="auto">
            <a:xfrm flipH="1" flipV="1">
              <a:off x="818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5" name="Line 107"/>
            <p:cNvSpPr>
              <a:spLocks noChangeShapeType="1"/>
            </p:cNvSpPr>
            <p:nvPr/>
          </p:nvSpPr>
          <p:spPr bwMode="auto">
            <a:xfrm flipH="1" flipV="1">
              <a:off x="843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6" name="Line 108"/>
            <p:cNvSpPr>
              <a:spLocks noChangeShapeType="1"/>
            </p:cNvSpPr>
            <p:nvPr/>
          </p:nvSpPr>
          <p:spPr bwMode="auto">
            <a:xfrm flipH="1" flipV="1">
              <a:off x="891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7" name="Line 109"/>
            <p:cNvSpPr>
              <a:spLocks noChangeShapeType="1"/>
            </p:cNvSpPr>
            <p:nvPr/>
          </p:nvSpPr>
          <p:spPr bwMode="auto">
            <a:xfrm flipH="1" flipV="1">
              <a:off x="916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8" name="Line 110"/>
            <p:cNvSpPr>
              <a:spLocks noChangeShapeType="1"/>
            </p:cNvSpPr>
            <p:nvPr/>
          </p:nvSpPr>
          <p:spPr bwMode="auto">
            <a:xfrm flipH="1" flipV="1">
              <a:off x="939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59" name="Line 111"/>
            <p:cNvSpPr>
              <a:spLocks noChangeShapeType="1"/>
            </p:cNvSpPr>
            <p:nvPr/>
          </p:nvSpPr>
          <p:spPr bwMode="auto">
            <a:xfrm flipH="1" flipV="1">
              <a:off x="988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0" name="Line 112"/>
            <p:cNvSpPr>
              <a:spLocks noChangeShapeType="1"/>
            </p:cNvSpPr>
            <p:nvPr/>
          </p:nvSpPr>
          <p:spPr bwMode="auto">
            <a:xfrm flipV="1">
              <a:off x="1012" y="1829"/>
              <a:ext cx="0" cy="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1" name="Line 113"/>
            <p:cNvSpPr>
              <a:spLocks noChangeShapeType="1"/>
            </p:cNvSpPr>
            <p:nvPr/>
          </p:nvSpPr>
          <p:spPr bwMode="auto">
            <a:xfrm flipH="1" flipV="1">
              <a:off x="1061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2" name="Line 114"/>
            <p:cNvSpPr>
              <a:spLocks noChangeShapeType="1"/>
            </p:cNvSpPr>
            <p:nvPr/>
          </p:nvSpPr>
          <p:spPr bwMode="auto">
            <a:xfrm flipH="1" flipV="1">
              <a:off x="1084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3" name="Line 115"/>
            <p:cNvSpPr>
              <a:spLocks noChangeShapeType="1"/>
            </p:cNvSpPr>
            <p:nvPr/>
          </p:nvSpPr>
          <p:spPr bwMode="auto">
            <a:xfrm flipH="1" flipV="1">
              <a:off x="1133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4" name="Line 116"/>
            <p:cNvSpPr>
              <a:spLocks noChangeShapeType="1"/>
            </p:cNvSpPr>
            <p:nvPr/>
          </p:nvSpPr>
          <p:spPr bwMode="auto">
            <a:xfrm flipH="1" flipV="1">
              <a:off x="1157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5" name="Line 117"/>
            <p:cNvSpPr>
              <a:spLocks noChangeShapeType="1"/>
            </p:cNvSpPr>
            <p:nvPr/>
          </p:nvSpPr>
          <p:spPr bwMode="auto">
            <a:xfrm flipH="1" flipV="1">
              <a:off x="1181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6" name="Line 118"/>
            <p:cNvSpPr>
              <a:spLocks noChangeShapeType="1"/>
            </p:cNvSpPr>
            <p:nvPr/>
          </p:nvSpPr>
          <p:spPr bwMode="auto">
            <a:xfrm flipH="1" flipV="1">
              <a:off x="1230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7" name="Line 119"/>
            <p:cNvSpPr>
              <a:spLocks noChangeShapeType="1"/>
            </p:cNvSpPr>
            <p:nvPr/>
          </p:nvSpPr>
          <p:spPr bwMode="auto">
            <a:xfrm flipH="1" flipV="1">
              <a:off x="1254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8" name="Line 120"/>
            <p:cNvSpPr>
              <a:spLocks noChangeShapeType="1"/>
            </p:cNvSpPr>
            <p:nvPr/>
          </p:nvSpPr>
          <p:spPr bwMode="auto">
            <a:xfrm flipH="1" flipV="1">
              <a:off x="1545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69" name="Line 121"/>
            <p:cNvSpPr>
              <a:spLocks noChangeShapeType="1"/>
            </p:cNvSpPr>
            <p:nvPr/>
          </p:nvSpPr>
          <p:spPr bwMode="auto">
            <a:xfrm flipH="1" flipV="1">
              <a:off x="1520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0" name="Line 122"/>
            <p:cNvSpPr>
              <a:spLocks noChangeShapeType="1"/>
            </p:cNvSpPr>
            <p:nvPr/>
          </p:nvSpPr>
          <p:spPr bwMode="auto">
            <a:xfrm flipH="1" flipV="1">
              <a:off x="1471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1" name="Line 123"/>
            <p:cNvSpPr>
              <a:spLocks noChangeShapeType="1"/>
            </p:cNvSpPr>
            <p:nvPr/>
          </p:nvSpPr>
          <p:spPr bwMode="auto">
            <a:xfrm flipH="1" flipV="1">
              <a:off x="1448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2" name="Line 124"/>
            <p:cNvSpPr>
              <a:spLocks noChangeShapeType="1"/>
            </p:cNvSpPr>
            <p:nvPr/>
          </p:nvSpPr>
          <p:spPr bwMode="auto">
            <a:xfrm flipH="1" flipV="1">
              <a:off x="1351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3" name="Line 125"/>
            <p:cNvSpPr>
              <a:spLocks noChangeShapeType="1"/>
            </p:cNvSpPr>
            <p:nvPr/>
          </p:nvSpPr>
          <p:spPr bwMode="auto">
            <a:xfrm flipH="1" flipV="1">
              <a:off x="1326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4" name="Line 126"/>
            <p:cNvSpPr>
              <a:spLocks noChangeShapeType="1"/>
            </p:cNvSpPr>
            <p:nvPr/>
          </p:nvSpPr>
          <p:spPr bwMode="auto">
            <a:xfrm flipH="1" flipV="1">
              <a:off x="1303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5" name="Line 127"/>
            <p:cNvSpPr>
              <a:spLocks noChangeShapeType="1"/>
            </p:cNvSpPr>
            <p:nvPr/>
          </p:nvSpPr>
          <p:spPr bwMode="auto">
            <a:xfrm flipH="1" flipV="1">
              <a:off x="1400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6" name="Line 128"/>
            <p:cNvSpPr>
              <a:spLocks noChangeShapeType="1"/>
            </p:cNvSpPr>
            <p:nvPr/>
          </p:nvSpPr>
          <p:spPr bwMode="auto">
            <a:xfrm flipH="1" flipV="1">
              <a:off x="577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7" name="Line 129"/>
            <p:cNvSpPr>
              <a:spLocks noChangeShapeType="1"/>
            </p:cNvSpPr>
            <p:nvPr/>
          </p:nvSpPr>
          <p:spPr bwMode="auto">
            <a:xfrm flipH="1" flipV="1">
              <a:off x="600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8" name="Line 130"/>
            <p:cNvSpPr>
              <a:spLocks noChangeShapeType="1"/>
            </p:cNvSpPr>
            <p:nvPr/>
          </p:nvSpPr>
          <p:spPr bwMode="auto">
            <a:xfrm flipH="1" flipV="1">
              <a:off x="649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79" name="Line 131"/>
            <p:cNvSpPr>
              <a:spLocks noChangeShapeType="1"/>
            </p:cNvSpPr>
            <p:nvPr/>
          </p:nvSpPr>
          <p:spPr bwMode="auto">
            <a:xfrm flipH="1" flipV="1">
              <a:off x="673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0" name="Line 132"/>
            <p:cNvSpPr>
              <a:spLocks noChangeShapeType="1"/>
            </p:cNvSpPr>
            <p:nvPr/>
          </p:nvSpPr>
          <p:spPr bwMode="auto">
            <a:xfrm flipH="1" flipV="1">
              <a:off x="722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1" name="Line 133"/>
            <p:cNvSpPr>
              <a:spLocks noChangeShapeType="1"/>
            </p:cNvSpPr>
            <p:nvPr/>
          </p:nvSpPr>
          <p:spPr bwMode="auto">
            <a:xfrm flipH="1" flipV="1">
              <a:off x="745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2" name="Line 134"/>
            <p:cNvSpPr>
              <a:spLocks noChangeShapeType="1"/>
            </p:cNvSpPr>
            <p:nvPr/>
          </p:nvSpPr>
          <p:spPr bwMode="auto">
            <a:xfrm flipH="1" flipV="1">
              <a:off x="794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3" name="Line 135"/>
            <p:cNvSpPr>
              <a:spLocks noChangeShapeType="1"/>
            </p:cNvSpPr>
            <p:nvPr/>
          </p:nvSpPr>
          <p:spPr bwMode="auto">
            <a:xfrm flipH="1" flipV="1">
              <a:off x="818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4" name="Line 136"/>
            <p:cNvSpPr>
              <a:spLocks noChangeShapeType="1"/>
            </p:cNvSpPr>
            <p:nvPr/>
          </p:nvSpPr>
          <p:spPr bwMode="auto">
            <a:xfrm flipH="1" flipV="1">
              <a:off x="843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5" name="Line 137"/>
            <p:cNvSpPr>
              <a:spLocks noChangeShapeType="1"/>
            </p:cNvSpPr>
            <p:nvPr/>
          </p:nvSpPr>
          <p:spPr bwMode="auto">
            <a:xfrm flipH="1" flipV="1">
              <a:off x="891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6" name="Line 138"/>
            <p:cNvSpPr>
              <a:spLocks noChangeShapeType="1"/>
            </p:cNvSpPr>
            <p:nvPr/>
          </p:nvSpPr>
          <p:spPr bwMode="auto">
            <a:xfrm flipH="1" flipV="1">
              <a:off x="916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7" name="Line 139"/>
            <p:cNvSpPr>
              <a:spLocks noChangeShapeType="1"/>
            </p:cNvSpPr>
            <p:nvPr/>
          </p:nvSpPr>
          <p:spPr bwMode="auto">
            <a:xfrm flipH="1" flipV="1">
              <a:off x="939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8" name="Line 140"/>
            <p:cNvSpPr>
              <a:spLocks noChangeShapeType="1"/>
            </p:cNvSpPr>
            <p:nvPr/>
          </p:nvSpPr>
          <p:spPr bwMode="auto">
            <a:xfrm flipH="1" flipV="1">
              <a:off x="988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89" name="Line 141"/>
            <p:cNvSpPr>
              <a:spLocks noChangeShapeType="1"/>
            </p:cNvSpPr>
            <p:nvPr/>
          </p:nvSpPr>
          <p:spPr bwMode="auto">
            <a:xfrm flipH="1" flipV="1">
              <a:off x="1012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90" name="Line 142"/>
            <p:cNvSpPr>
              <a:spLocks noChangeShapeType="1"/>
            </p:cNvSpPr>
            <p:nvPr/>
          </p:nvSpPr>
          <p:spPr bwMode="auto">
            <a:xfrm flipH="1" flipV="1">
              <a:off x="1061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91" name="Line 143"/>
            <p:cNvSpPr>
              <a:spLocks noChangeShapeType="1"/>
            </p:cNvSpPr>
            <p:nvPr/>
          </p:nvSpPr>
          <p:spPr bwMode="auto">
            <a:xfrm flipH="1" flipV="1">
              <a:off x="1084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92" name="Line 144"/>
            <p:cNvSpPr>
              <a:spLocks noChangeShapeType="1"/>
            </p:cNvSpPr>
            <p:nvPr/>
          </p:nvSpPr>
          <p:spPr bwMode="auto">
            <a:xfrm flipH="1" flipV="1">
              <a:off x="1133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93" name="Line 145"/>
            <p:cNvSpPr>
              <a:spLocks noChangeShapeType="1"/>
            </p:cNvSpPr>
            <p:nvPr/>
          </p:nvSpPr>
          <p:spPr bwMode="auto">
            <a:xfrm flipH="1" flipV="1">
              <a:off x="1157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94" name="Line 146"/>
            <p:cNvSpPr>
              <a:spLocks noChangeShapeType="1"/>
            </p:cNvSpPr>
            <p:nvPr/>
          </p:nvSpPr>
          <p:spPr bwMode="auto">
            <a:xfrm flipH="1" flipV="1">
              <a:off x="1181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95" name="Line 147"/>
            <p:cNvSpPr>
              <a:spLocks noChangeShapeType="1"/>
            </p:cNvSpPr>
            <p:nvPr/>
          </p:nvSpPr>
          <p:spPr bwMode="auto">
            <a:xfrm flipH="1" flipV="1">
              <a:off x="1230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96" name="Line 148"/>
            <p:cNvSpPr>
              <a:spLocks noChangeShapeType="1"/>
            </p:cNvSpPr>
            <p:nvPr/>
          </p:nvSpPr>
          <p:spPr bwMode="auto">
            <a:xfrm flipH="1" flipV="1">
              <a:off x="1254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97" name="Rectangle 149"/>
            <p:cNvSpPr>
              <a:spLocks noChangeArrowheads="1"/>
            </p:cNvSpPr>
            <p:nvPr/>
          </p:nvSpPr>
          <p:spPr bwMode="auto">
            <a:xfrm>
              <a:off x="553" y="2182"/>
              <a:ext cx="1016" cy="121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798" name="Line 150"/>
            <p:cNvSpPr>
              <a:spLocks noChangeShapeType="1"/>
            </p:cNvSpPr>
            <p:nvPr/>
          </p:nvSpPr>
          <p:spPr bwMode="auto">
            <a:xfrm>
              <a:off x="625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799" name="Line 151"/>
            <p:cNvSpPr>
              <a:spLocks noChangeShapeType="1"/>
            </p:cNvSpPr>
            <p:nvPr/>
          </p:nvSpPr>
          <p:spPr bwMode="auto">
            <a:xfrm>
              <a:off x="746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0" name="Line 152"/>
            <p:cNvSpPr>
              <a:spLocks noChangeShapeType="1"/>
            </p:cNvSpPr>
            <p:nvPr/>
          </p:nvSpPr>
          <p:spPr bwMode="auto">
            <a:xfrm>
              <a:off x="844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1" name="Line 153"/>
            <p:cNvSpPr>
              <a:spLocks noChangeShapeType="1"/>
            </p:cNvSpPr>
            <p:nvPr/>
          </p:nvSpPr>
          <p:spPr bwMode="auto">
            <a:xfrm>
              <a:off x="916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2" name="Line 154"/>
            <p:cNvSpPr>
              <a:spLocks noChangeShapeType="1"/>
            </p:cNvSpPr>
            <p:nvPr/>
          </p:nvSpPr>
          <p:spPr bwMode="auto">
            <a:xfrm>
              <a:off x="1012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3" name="Line 155"/>
            <p:cNvSpPr>
              <a:spLocks noChangeShapeType="1"/>
            </p:cNvSpPr>
            <p:nvPr/>
          </p:nvSpPr>
          <p:spPr bwMode="auto">
            <a:xfrm>
              <a:off x="1085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4" name="Line 156"/>
            <p:cNvSpPr>
              <a:spLocks noChangeShapeType="1"/>
            </p:cNvSpPr>
            <p:nvPr/>
          </p:nvSpPr>
          <p:spPr bwMode="auto">
            <a:xfrm>
              <a:off x="1157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5" name="Line 157"/>
            <p:cNvSpPr>
              <a:spLocks noChangeShapeType="1"/>
            </p:cNvSpPr>
            <p:nvPr/>
          </p:nvSpPr>
          <p:spPr bwMode="auto">
            <a:xfrm>
              <a:off x="1254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6" name="Line 158"/>
            <p:cNvSpPr>
              <a:spLocks noChangeShapeType="1"/>
            </p:cNvSpPr>
            <p:nvPr/>
          </p:nvSpPr>
          <p:spPr bwMode="auto">
            <a:xfrm>
              <a:off x="1375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7" name="Line 159"/>
            <p:cNvSpPr>
              <a:spLocks noChangeShapeType="1"/>
            </p:cNvSpPr>
            <p:nvPr/>
          </p:nvSpPr>
          <p:spPr bwMode="auto">
            <a:xfrm>
              <a:off x="1424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8" name="Line 160"/>
            <p:cNvSpPr>
              <a:spLocks noChangeShapeType="1"/>
            </p:cNvSpPr>
            <p:nvPr/>
          </p:nvSpPr>
          <p:spPr bwMode="auto">
            <a:xfrm>
              <a:off x="1497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09" name="Line 161"/>
            <p:cNvSpPr>
              <a:spLocks noChangeShapeType="1"/>
            </p:cNvSpPr>
            <p:nvPr/>
          </p:nvSpPr>
          <p:spPr bwMode="auto">
            <a:xfrm>
              <a:off x="698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0" name="Line 162"/>
            <p:cNvSpPr>
              <a:spLocks noChangeShapeType="1"/>
            </p:cNvSpPr>
            <p:nvPr/>
          </p:nvSpPr>
          <p:spPr bwMode="auto">
            <a:xfrm flipV="1">
              <a:off x="577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1" name="Line 163"/>
            <p:cNvSpPr>
              <a:spLocks noChangeShapeType="1"/>
            </p:cNvSpPr>
            <p:nvPr/>
          </p:nvSpPr>
          <p:spPr bwMode="auto">
            <a:xfrm flipV="1">
              <a:off x="601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2" name="Line 164"/>
            <p:cNvSpPr>
              <a:spLocks noChangeShapeType="1"/>
            </p:cNvSpPr>
            <p:nvPr/>
          </p:nvSpPr>
          <p:spPr bwMode="auto">
            <a:xfrm flipV="1">
              <a:off x="650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3" name="Line 165"/>
            <p:cNvSpPr>
              <a:spLocks noChangeShapeType="1"/>
            </p:cNvSpPr>
            <p:nvPr/>
          </p:nvSpPr>
          <p:spPr bwMode="auto">
            <a:xfrm flipV="1">
              <a:off x="673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4" name="Line 166"/>
            <p:cNvSpPr>
              <a:spLocks noChangeShapeType="1"/>
            </p:cNvSpPr>
            <p:nvPr/>
          </p:nvSpPr>
          <p:spPr bwMode="auto">
            <a:xfrm flipV="1">
              <a:off x="771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5" name="Line 167"/>
            <p:cNvSpPr>
              <a:spLocks noChangeShapeType="1"/>
            </p:cNvSpPr>
            <p:nvPr/>
          </p:nvSpPr>
          <p:spPr bwMode="auto">
            <a:xfrm flipV="1">
              <a:off x="722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6" name="Line 168"/>
            <p:cNvSpPr>
              <a:spLocks noChangeShapeType="1"/>
            </p:cNvSpPr>
            <p:nvPr/>
          </p:nvSpPr>
          <p:spPr bwMode="auto">
            <a:xfrm flipV="1">
              <a:off x="795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7" name="Line 169"/>
            <p:cNvSpPr>
              <a:spLocks noChangeShapeType="1"/>
            </p:cNvSpPr>
            <p:nvPr/>
          </p:nvSpPr>
          <p:spPr bwMode="auto">
            <a:xfrm flipV="1">
              <a:off x="818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8" name="Line 170"/>
            <p:cNvSpPr>
              <a:spLocks noChangeShapeType="1"/>
            </p:cNvSpPr>
            <p:nvPr/>
          </p:nvSpPr>
          <p:spPr bwMode="auto">
            <a:xfrm flipV="1">
              <a:off x="722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19" name="Line 171"/>
            <p:cNvSpPr>
              <a:spLocks noChangeShapeType="1"/>
            </p:cNvSpPr>
            <p:nvPr/>
          </p:nvSpPr>
          <p:spPr bwMode="auto">
            <a:xfrm flipV="1">
              <a:off x="1545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0" name="Line 172"/>
            <p:cNvSpPr>
              <a:spLocks noChangeShapeType="1"/>
            </p:cNvSpPr>
            <p:nvPr/>
          </p:nvSpPr>
          <p:spPr bwMode="auto">
            <a:xfrm flipV="1">
              <a:off x="1521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1" name="Line 173"/>
            <p:cNvSpPr>
              <a:spLocks noChangeShapeType="1"/>
            </p:cNvSpPr>
            <p:nvPr/>
          </p:nvSpPr>
          <p:spPr bwMode="auto">
            <a:xfrm flipV="1">
              <a:off x="1473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2" name="Line 174"/>
            <p:cNvSpPr>
              <a:spLocks noChangeShapeType="1"/>
            </p:cNvSpPr>
            <p:nvPr/>
          </p:nvSpPr>
          <p:spPr bwMode="auto">
            <a:xfrm flipV="1">
              <a:off x="1400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3" name="Line 175"/>
            <p:cNvSpPr>
              <a:spLocks noChangeShapeType="1"/>
            </p:cNvSpPr>
            <p:nvPr/>
          </p:nvSpPr>
          <p:spPr bwMode="auto">
            <a:xfrm flipV="1">
              <a:off x="1376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4" name="Line 176"/>
            <p:cNvSpPr>
              <a:spLocks noChangeShapeType="1"/>
            </p:cNvSpPr>
            <p:nvPr/>
          </p:nvSpPr>
          <p:spPr bwMode="auto">
            <a:xfrm flipV="1">
              <a:off x="1328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5" name="Line 177"/>
            <p:cNvSpPr>
              <a:spLocks noChangeShapeType="1"/>
            </p:cNvSpPr>
            <p:nvPr/>
          </p:nvSpPr>
          <p:spPr bwMode="auto">
            <a:xfrm flipV="1">
              <a:off x="1303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6" name="Line 178"/>
            <p:cNvSpPr>
              <a:spLocks noChangeShapeType="1"/>
            </p:cNvSpPr>
            <p:nvPr/>
          </p:nvSpPr>
          <p:spPr bwMode="auto">
            <a:xfrm flipV="1">
              <a:off x="1279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7" name="Line 179"/>
            <p:cNvSpPr>
              <a:spLocks noChangeShapeType="1"/>
            </p:cNvSpPr>
            <p:nvPr/>
          </p:nvSpPr>
          <p:spPr bwMode="auto">
            <a:xfrm flipV="1">
              <a:off x="1230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8" name="Line 180"/>
            <p:cNvSpPr>
              <a:spLocks noChangeShapeType="1"/>
            </p:cNvSpPr>
            <p:nvPr/>
          </p:nvSpPr>
          <p:spPr bwMode="auto">
            <a:xfrm flipV="1">
              <a:off x="1206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29" name="Line 181"/>
            <p:cNvSpPr>
              <a:spLocks noChangeShapeType="1"/>
            </p:cNvSpPr>
            <p:nvPr/>
          </p:nvSpPr>
          <p:spPr bwMode="auto">
            <a:xfrm flipV="1">
              <a:off x="1182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0" name="Line 182"/>
            <p:cNvSpPr>
              <a:spLocks noChangeShapeType="1"/>
            </p:cNvSpPr>
            <p:nvPr/>
          </p:nvSpPr>
          <p:spPr bwMode="auto">
            <a:xfrm flipV="1">
              <a:off x="1134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1" name="Line 183"/>
            <p:cNvSpPr>
              <a:spLocks noChangeShapeType="1"/>
            </p:cNvSpPr>
            <p:nvPr/>
          </p:nvSpPr>
          <p:spPr bwMode="auto">
            <a:xfrm flipV="1">
              <a:off x="1109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2" name="Line 184"/>
            <p:cNvSpPr>
              <a:spLocks noChangeShapeType="1"/>
            </p:cNvSpPr>
            <p:nvPr/>
          </p:nvSpPr>
          <p:spPr bwMode="auto">
            <a:xfrm flipV="1">
              <a:off x="1061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3" name="Line 185"/>
            <p:cNvSpPr>
              <a:spLocks noChangeShapeType="1"/>
            </p:cNvSpPr>
            <p:nvPr/>
          </p:nvSpPr>
          <p:spPr bwMode="auto">
            <a:xfrm flipV="1">
              <a:off x="1037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4" name="Line 186"/>
            <p:cNvSpPr>
              <a:spLocks noChangeShapeType="1"/>
            </p:cNvSpPr>
            <p:nvPr/>
          </p:nvSpPr>
          <p:spPr bwMode="auto">
            <a:xfrm flipV="1">
              <a:off x="989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5" name="Line 187"/>
            <p:cNvSpPr>
              <a:spLocks noChangeShapeType="1"/>
            </p:cNvSpPr>
            <p:nvPr/>
          </p:nvSpPr>
          <p:spPr bwMode="auto">
            <a:xfrm flipV="1">
              <a:off x="964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6" name="Line 188"/>
            <p:cNvSpPr>
              <a:spLocks noChangeShapeType="1"/>
            </p:cNvSpPr>
            <p:nvPr/>
          </p:nvSpPr>
          <p:spPr bwMode="auto">
            <a:xfrm flipV="1">
              <a:off x="940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7" name="Line 189"/>
            <p:cNvSpPr>
              <a:spLocks noChangeShapeType="1"/>
            </p:cNvSpPr>
            <p:nvPr/>
          </p:nvSpPr>
          <p:spPr bwMode="auto">
            <a:xfrm flipV="1">
              <a:off x="891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8" name="Line 190"/>
            <p:cNvSpPr>
              <a:spLocks noChangeShapeType="1"/>
            </p:cNvSpPr>
            <p:nvPr/>
          </p:nvSpPr>
          <p:spPr bwMode="auto">
            <a:xfrm flipV="1">
              <a:off x="867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39" name="Line 191"/>
            <p:cNvSpPr>
              <a:spLocks noChangeShapeType="1"/>
            </p:cNvSpPr>
            <p:nvPr/>
          </p:nvSpPr>
          <p:spPr bwMode="auto">
            <a:xfrm flipV="1">
              <a:off x="577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0" name="Line 192"/>
            <p:cNvSpPr>
              <a:spLocks noChangeShapeType="1"/>
            </p:cNvSpPr>
            <p:nvPr/>
          </p:nvSpPr>
          <p:spPr bwMode="auto">
            <a:xfrm flipV="1">
              <a:off x="60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1" name="Line 193"/>
            <p:cNvSpPr>
              <a:spLocks noChangeShapeType="1"/>
            </p:cNvSpPr>
            <p:nvPr/>
          </p:nvSpPr>
          <p:spPr bwMode="auto">
            <a:xfrm flipV="1">
              <a:off x="65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2" name="Line 194"/>
            <p:cNvSpPr>
              <a:spLocks noChangeShapeType="1"/>
            </p:cNvSpPr>
            <p:nvPr/>
          </p:nvSpPr>
          <p:spPr bwMode="auto">
            <a:xfrm flipV="1">
              <a:off x="673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3" name="Line 195"/>
            <p:cNvSpPr>
              <a:spLocks noChangeShapeType="1"/>
            </p:cNvSpPr>
            <p:nvPr/>
          </p:nvSpPr>
          <p:spPr bwMode="auto">
            <a:xfrm flipV="1">
              <a:off x="77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4" name="Line 196"/>
            <p:cNvSpPr>
              <a:spLocks noChangeShapeType="1"/>
            </p:cNvSpPr>
            <p:nvPr/>
          </p:nvSpPr>
          <p:spPr bwMode="auto">
            <a:xfrm flipV="1">
              <a:off x="79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5" name="Line 197"/>
            <p:cNvSpPr>
              <a:spLocks noChangeShapeType="1"/>
            </p:cNvSpPr>
            <p:nvPr/>
          </p:nvSpPr>
          <p:spPr bwMode="auto">
            <a:xfrm flipV="1">
              <a:off x="81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6" name="Line 198"/>
            <p:cNvSpPr>
              <a:spLocks noChangeShapeType="1"/>
            </p:cNvSpPr>
            <p:nvPr/>
          </p:nvSpPr>
          <p:spPr bwMode="auto">
            <a:xfrm flipV="1">
              <a:off x="722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7" name="Line 199"/>
            <p:cNvSpPr>
              <a:spLocks noChangeShapeType="1"/>
            </p:cNvSpPr>
            <p:nvPr/>
          </p:nvSpPr>
          <p:spPr bwMode="auto">
            <a:xfrm flipV="1">
              <a:off x="154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8" name="Line 200"/>
            <p:cNvSpPr>
              <a:spLocks noChangeShapeType="1"/>
            </p:cNvSpPr>
            <p:nvPr/>
          </p:nvSpPr>
          <p:spPr bwMode="auto">
            <a:xfrm flipV="1">
              <a:off x="152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49" name="Line 201"/>
            <p:cNvSpPr>
              <a:spLocks noChangeShapeType="1"/>
            </p:cNvSpPr>
            <p:nvPr/>
          </p:nvSpPr>
          <p:spPr bwMode="auto">
            <a:xfrm flipV="1">
              <a:off x="1473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0" name="Line 202"/>
            <p:cNvSpPr>
              <a:spLocks noChangeShapeType="1"/>
            </p:cNvSpPr>
            <p:nvPr/>
          </p:nvSpPr>
          <p:spPr bwMode="auto">
            <a:xfrm flipV="1">
              <a:off x="144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1" name="Line 203"/>
            <p:cNvSpPr>
              <a:spLocks noChangeShapeType="1"/>
            </p:cNvSpPr>
            <p:nvPr/>
          </p:nvSpPr>
          <p:spPr bwMode="auto">
            <a:xfrm flipV="1">
              <a:off x="140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2" name="Line 204"/>
            <p:cNvSpPr>
              <a:spLocks noChangeShapeType="1"/>
            </p:cNvSpPr>
            <p:nvPr/>
          </p:nvSpPr>
          <p:spPr bwMode="auto">
            <a:xfrm flipV="1">
              <a:off x="1376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3" name="Line 205"/>
            <p:cNvSpPr>
              <a:spLocks noChangeShapeType="1"/>
            </p:cNvSpPr>
            <p:nvPr/>
          </p:nvSpPr>
          <p:spPr bwMode="auto">
            <a:xfrm flipV="1">
              <a:off x="132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4" name="Line 206"/>
            <p:cNvSpPr>
              <a:spLocks noChangeShapeType="1"/>
            </p:cNvSpPr>
            <p:nvPr/>
          </p:nvSpPr>
          <p:spPr bwMode="auto">
            <a:xfrm flipV="1">
              <a:off x="1303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5" name="Line 207"/>
            <p:cNvSpPr>
              <a:spLocks noChangeShapeType="1"/>
            </p:cNvSpPr>
            <p:nvPr/>
          </p:nvSpPr>
          <p:spPr bwMode="auto">
            <a:xfrm flipV="1">
              <a:off x="127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6" name="Line 208"/>
            <p:cNvSpPr>
              <a:spLocks noChangeShapeType="1"/>
            </p:cNvSpPr>
            <p:nvPr/>
          </p:nvSpPr>
          <p:spPr bwMode="auto">
            <a:xfrm flipV="1">
              <a:off x="123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7" name="Line 209"/>
            <p:cNvSpPr>
              <a:spLocks noChangeShapeType="1"/>
            </p:cNvSpPr>
            <p:nvPr/>
          </p:nvSpPr>
          <p:spPr bwMode="auto">
            <a:xfrm flipV="1">
              <a:off x="1206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8" name="Line 210"/>
            <p:cNvSpPr>
              <a:spLocks noChangeShapeType="1"/>
            </p:cNvSpPr>
            <p:nvPr/>
          </p:nvSpPr>
          <p:spPr bwMode="auto">
            <a:xfrm flipV="1">
              <a:off x="1182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59" name="Line 211"/>
            <p:cNvSpPr>
              <a:spLocks noChangeShapeType="1"/>
            </p:cNvSpPr>
            <p:nvPr/>
          </p:nvSpPr>
          <p:spPr bwMode="auto">
            <a:xfrm flipV="1">
              <a:off x="1134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60" name="Line 212"/>
            <p:cNvSpPr>
              <a:spLocks noChangeShapeType="1"/>
            </p:cNvSpPr>
            <p:nvPr/>
          </p:nvSpPr>
          <p:spPr bwMode="auto">
            <a:xfrm flipV="1">
              <a:off x="110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61" name="Line 213"/>
            <p:cNvSpPr>
              <a:spLocks noChangeShapeType="1"/>
            </p:cNvSpPr>
            <p:nvPr/>
          </p:nvSpPr>
          <p:spPr bwMode="auto">
            <a:xfrm flipV="1">
              <a:off x="106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62" name="Line 214"/>
            <p:cNvSpPr>
              <a:spLocks noChangeShapeType="1"/>
            </p:cNvSpPr>
            <p:nvPr/>
          </p:nvSpPr>
          <p:spPr bwMode="auto">
            <a:xfrm flipV="1">
              <a:off x="1037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63" name="Line 215"/>
            <p:cNvSpPr>
              <a:spLocks noChangeShapeType="1"/>
            </p:cNvSpPr>
            <p:nvPr/>
          </p:nvSpPr>
          <p:spPr bwMode="auto">
            <a:xfrm flipV="1">
              <a:off x="98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64" name="Line 216"/>
            <p:cNvSpPr>
              <a:spLocks noChangeShapeType="1"/>
            </p:cNvSpPr>
            <p:nvPr/>
          </p:nvSpPr>
          <p:spPr bwMode="auto">
            <a:xfrm flipV="1">
              <a:off x="964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65" name="Line 217"/>
            <p:cNvSpPr>
              <a:spLocks noChangeShapeType="1"/>
            </p:cNvSpPr>
            <p:nvPr/>
          </p:nvSpPr>
          <p:spPr bwMode="auto">
            <a:xfrm flipV="1">
              <a:off x="94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66" name="Line 218"/>
            <p:cNvSpPr>
              <a:spLocks noChangeShapeType="1"/>
            </p:cNvSpPr>
            <p:nvPr/>
          </p:nvSpPr>
          <p:spPr bwMode="auto">
            <a:xfrm flipV="1">
              <a:off x="89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67" name="Line 219"/>
            <p:cNvSpPr>
              <a:spLocks noChangeShapeType="1"/>
            </p:cNvSpPr>
            <p:nvPr/>
          </p:nvSpPr>
          <p:spPr bwMode="auto">
            <a:xfrm flipV="1">
              <a:off x="867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68" name="Rectangle 220"/>
            <p:cNvSpPr>
              <a:spLocks noChangeArrowheads="1"/>
            </p:cNvSpPr>
            <p:nvPr/>
          </p:nvSpPr>
          <p:spPr bwMode="auto">
            <a:xfrm flipH="1">
              <a:off x="553" y="2505"/>
              <a:ext cx="1016" cy="121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869" name="Line 221"/>
            <p:cNvSpPr>
              <a:spLocks noChangeShapeType="1"/>
            </p:cNvSpPr>
            <p:nvPr/>
          </p:nvSpPr>
          <p:spPr bwMode="auto">
            <a:xfrm flipH="1">
              <a:off x="1497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0" name="Line 222"/>
            <p:cNvSpPr>
              <a:spLocks noChangeShapeType="1"/>
            </p:cNvSpPr>
            <p:nvPr/>
          </p:nvSpPr>
          <p:spPr bwMode="auto">
            <a:xfrm flipH="1">
              <a:off x="1375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1" name="Line 223"/>
            <p:cNvSpPr>
              <a:spLocks noChangeShapeType="1"/>
            </p:cNvSpPr>
            <p:nvPr/>
          </p:nvSpPr>
          <p:spPr bwMode="auto">
            <a:xfrm flipH="1">
              <a:off x="1278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2" name="Line 224"/>
            <p:cNvSpPr>
              <a:spLocks noChangeShapeType="1"/>
            </p:cNvSpPr>
            <p:nvPr/>
          </p:nvSpPr>
          <p:spPr bwMode="auto">
            <a:xfrm flipH="1">
              <a:off x="1206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3" name="Line 225"/>
            <p:cNvSpPr>
              <a:spLocks noChangeShapeType="1"/>
            </p:cNvSpPr>
            <p:nvPr/>
          </p:nvSpPr>
          <p:spPr bwMode="auto">
            <a:xfrm flipH="1">
              <a:off x="1109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4" name="Line 226"/>
            <p:cNvSpPr>
              <a:spLocks noChangeShapeType="1"/>
            </p:cNvSpPr>
            <p:nvPr/>
          </p:nvSpPr>
          <p:spPr bwMode="auto">
            <a:xfrm flipH="1">
              <a:off x="1036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5" name="Line 227"/>
            <p:cNvSpPr>
              <a:spLocks noChangeShapeType="1"/>
            </p:cNvSpPr>
            <p:nvPr/>
          </p:nvSpPr>
          <p:spPr bwMode="auto">
            <a:xfrm flipH="1">
              <a:off x="963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6" name="Line 228"/>
            <p:cNvSpPr>
              <a:spLocks noChangeShapeType="1"/>
            </p:cNvSpPr>
            <p:nvPr/>
          </p:nvSpPr>
          <p:spPr bwMode="auto">
            <a:xfrm flipH="1">
              <a:off x="867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7" name="Line 229"/>
            <p:cNvSpPr>
              <a:spLocks noChangeShapeType="1"/>
            </p:cNvSpPr>
            <p:nvPr/>
          </p:nvSpPr>
          <p:spPr bwMode="auto">
            <a:xfrm flipH="1">
              <a:off x="771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8" name="Line 230"/>
            <p:cNvSpPr>
              <a:spLocks noChangeShapeType="1"/>
            </p:cNvSpPr>
            <p:nvPr/>
          </p:nvSpPr>
          <p:spPr bwMode="auto">
            <a:xfrm flipH="1">
              <a:off x="698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79" name="Line 231"/>
            <p:cNvSpPr>
              <a:spLocks noChangeShapeType="1"/>
            </p:cNvSpPr>
            <p:nvPr/>
          </p:nvSpPr>
          <p:spPr bwMode="auto">
            <a:xfrm flipH="1">
              <a:off x="625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0" name="Line 232"/>
            <p:cNvSpPr>
              <a:spLocks noChangeShapeType="1"/>
            </p:cNvSpPr>
            <p:nvPr/>
          </p:nvSpPr>
          <p:spPr bwMode="auto">
            <a:xfrm flipH="1">
              <a:off x="1423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1" name="Line 233"/>
            <p:cNvSpPr>
              <a:spLocks noChangeShapeType="1"/>
            </p:cNvSpPr>
            <p:nvPr/>
          </p:nvSpPr>
          <p:spPr bwMode="auto">
            <a:xfrm flipH="1" flipV="1">
              <a:off x="1545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2" name="Line 234"/>
            <p:cNvSpPr>
              <a:spLocks noChangeShapeType="1"/>
            </p:cNvSpPr>
            <p:nvPr/>
          </p:nvSpPr>
          <p:spPr bwMode="auto">
            <a:xfrm flipH="1" flipV="1">
              <a:off x="1520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3" name="Line 235"/>
            <p:cNvSpPr>
              <a:spLocks noChangeShapeType="1"/>
            </p:cNvSpPr>
            <p:nvPr/>
          </p:nvSpPr>
          <p:spPr bwMode="auto">
            <a:xfrm flipH="1" flipV="1">
              <a:off x="1471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4" name="Line 236"/>
            <p:cNvSpPr>
              <a:spLocks noChangeShapeType="1"/>
            </p:cNvSpPr>
            <p:nvPr/>
          </p:nvSpPr>
          <p:spPr bwMode="auto">
            <a:xfrm flipH="1" flipV="1">
              <a:off x="1448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5" name="Line 237"/>
            <p:cNvSpPr>
              <a:spLocks noChangeShapeType="1"/>
            </p:cNvSpPr>
            <p:nvPr/>
          </p:nvSpPr>
          <p:spPr bwMode="auto">
            <a:xfrm flipH="1" flipV="1">
              <a:off x="1351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6" name="Line 238"/>
            <p:cNvSpPr>
              <a:spLocks noChangeShapeType="1"/>
            </p:cNvSpPr>
            <p:nvPr/>
          </p:nvSpPr>
          <p:spPr bwMode="auto">
            <a:xfrm flipH="1" flipV="1">
              <a:off x="140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7" name="Line 239"/>
            <p:cNvSpPr>
              <a:spLocks noChangeShapeType="1"/>
            </p:cNvSpPr>
            <p:nvPr/>
          </p:nvSpPr>
          <p:spPr bwMode="auto">
            <a:xfrm flipV="1">
              <a:off x="1326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8" name="Line 240"/>
            <p:cNvSpPr>
              <a:spLocks noChangeShapeType="1"/>
            </p:cNvSpPr>
            <p:nvPr/>
          </p:nvSpPr>
          <p:spPr bwMode="auto">
            <a:xfrm flipH="1" flipV="1">
              <a:off x="1303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89" name="Line 241"/>
            <p:cNvSpPr>
              <a:spLocks noChangeShapeType="1"/>
            </p:cNvSpPr>
            <p:nvPr/>
          </p:nvSpPr>
          <p:spPr bwMode="auto">
            <a:xfrm flipH="1" flipV="1">
              <a:off x="1400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0" name="Line 242"/>
            <p:cNvSpPr>
              <a:spLocks noChangeShapeType="1"/>
            </p:cNvSpPr>
            <p:nvPr/>
          </p:nvSpPr>
          <p:spPr bwMode="auto">
            <a:xfrm flipH="1" flipV="1">
              <a:off x="577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1" name="Line 243"/>
            <p:cNvSpPr>
              <a:spLocks noChangeShapeType="1"/>
            </p:cNvSpPr>
            <p:nvPr/>
          </p:nvSpPr>
          <p:spPr bwMode="auto">
            <a:xfrm flipH="1" flipV="1">
              <a:off x="600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2" name="Line 244"/>
            <p:cNvSpPr>
              <a:spLocks noChangeShapeType="1"/>
            </p:cNvSpPr>
            <p:nvPr/>
          </p:nvSpPr>
          <p:spPr bwMode="auto">
            <a:xfrm flipH="1" flipV="1">
              <a:off x="649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3" name="Line 245"/>
            <p:cNvSpPr>
              <a:spLocks noChangeShapeType="1"/>
            </p:cNvSpPr>
            <p:nvPr/>
          </p:nvSpPr>
          <p:spPr bwMode="auto">
            <a:xfrm flipH="1" flipV="1">
              <a:off x="673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4" name="Line 246"/>
            <p:cNvSpPr>
              <a:spLocks noChangeShapeType="1"/>
            </p:cNvSpPr>
            <p:nvPr/>
          </p:nvSpPr>
          <p:spPr bwMode="auto">
            <a:xfrm flipV="1">
              <a:off x="722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5" name="Line 247"/>
            <p:cNvSpPr>
              <a:spLocks noChangeShapeType="1"/>
            </p:cNvSpPr>
            <p:nvPr/>
          </p:nvSpPr>
          <p:spPr bwMode="auto">
            <a:xfrm flipH="1" flipV="1">
              <a:off x="745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6" name="Line 248"/>
            <p:cNvSpPr>
              <a:spLocks noChangeShapeType="1"/>
            </p:cNvSpPr>
            <p:nvPr/>
          </p:nvSpPr>
          <p:spPr bwMode="auto">
            <a:xfrm flipH="1" flipV="1">
              <a:off x="794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7" name="Line 249"/>
            <p:cNvSpPr>
              <a:spLocks noChangeShapeType="1"/>
            </p:cNvSpPr>
            <p:nvPr/>
          </p:nvSpPr>
          <p:spPr bwMode="auto">
            <a:xfrm flipH="1" flipV="1">
              <a:off x="818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8" name="Line 250"/>
            <p:cNvSpPr>
              <a:spLocks noChangeShapeType="1"/>
            </p:cNvSpPr>
            <p:nvPr/>
          </p:nvSpPr>
          <p:spPr bwMode="auto">
            <a:xfrm flipH="1" flipV="1">
              <a:off x="843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899" name="Line 251"/>
            <p:cNvSpPr>
              <a:spLocks noChangeShapeType="1"/>
            </p:cNvSpPr>
            <p:nvPr/>
          </p:nvSpPr>
          <p:spPr bwMode="auto">
            <a:xfrm flipH="1" flipV="1">
              <a:off x="891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0" name="Line 252"/>
            <p:cNvSpPr>
              <a:spLocks noChangeShapeType="1"/>
            </p:cNvSpPr>
            <p:nvPr/>
          </p:nvSpPr>
          <p:spPr bwMode="auto">
            <a:xfrm flipH="1" flipV="1">
              <a:off x="916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1" name="Line 253"/>
            <p:cNvSpPr>
              <a:spLocks noChangeShapeType="1"/>
            </p:cNvSpPr>
            <p:nvPr/>
          </p:nvSpPr>
          <p:spPr bwMode="auto">
            <a:xfrm flipH="1" flipV="1">
              <a:off x="939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2" name="Line 254"/>
            <p:cNvSpPr>
              <a:spLocks noChangeShapeType="1"/>
            </p:cNvSpPr>
            <p:nvPr/>
          </p:nvSpPr>
          <p:spPr bwMode="auto">
            <a:xfrm flipH="1" flipV="1">
              <a:off x="988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3" name="Line 255"/>
            <p:cNvSpPr>
              <a:spLocks noChangeShapeType="1"/>
            </p:cNvSpPr>
            <p:nvPr/>
          </p:nvSpPr>
          <p:spPr bwMode="auto">
            <a:xfrm flipH="1" flipV="1">
              <a:off x="1012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4" name="Line 256"/>
            <p:cNvSpPr>
              <a:spLocks noChangeShapeType="1"/>
            </p:cNvSpPr>
            <p:nvPr/>
          </p:nvSpPr>
          <p:spPr bwMode="auto">
            <a:xfrm flipH="1" flipV="1">
              <a:off x="1061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5" name="Line 257"/>
            <p:cNvSpPr>
              <a:spLocks noChangeShapeType="1"/>
            </p:cNvSpPr>
            <p:nvPr/>
          </p:nvSpPr>
          <p:spPr bwMode="auto">
            <a:xfrm flipH="1" flipV="1">
              <a:off x="1084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6" name="Line 258"/>
            <p:cNvSpPr>
              <a:spLocks noChangeShapeType="1"/>
            </p:cNvSpPr>
            <p:nvPr/>
          </p:nvSpPr>
          <p:spPr bwMode="auto">
            <a:xfrm flipH="1" flipV="1">
              <a:off x="1133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7" name="Line 259"/>
            <p:cNvSpPr>
              <a:spLocks noChangeShapeType="1"/>
            </p:cNvSpPr>
            <p:nvPr/>
          </p:nvSpPr>
          <p:spPr bwMode="auto">
            <a:xfrm flipH="1" flipV="1">
              <a:off x="1157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8" name="Line 260"/>
            <p:cNvSpPr>
              <a:spLocks noChangeShapeType="1"/>
            </p:cNvSpPr>
            <p:nvPr/>
          </p:nvSpPr>
          <p:spPr bwMode="auto">
            <a:xfrm flipH="1" flipV="1">
              <a:off x="1181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09" name="Line 261"/>
            <p:cNvSpPr>
              <a:spLocks noChangeShapeType="1"/>
            </p:cNvSpPr>
            <p:nvPr/>
          </p:nvSpPr>
          <p:spPr bwMode="auto">
            <a:xfrm flipH="1" flipV="1">
              <a:off x="1230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0" name="Line 262"/>
            <p:cNvSpPr>
              <a:spLocks noChangeShapeType="1"/>
            </p:cNvSpPr>
            <p:nvPr/>
          </p:nvSpPr>
          <p:spPr bwMode="auto">
            <a:xfrm flipH="1" flipV="1">
              <a:off x="1254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1" name="Line 263"/>
            <p:cNvSpPr>
              <a:spLocks noChangeShapeType="1"/>
            </p:cNvSpPr>
            <p:nvPr/>
          </p:nvSpPr>
          <p:spPr bwMode="auto">
            <a:xfrm flipH="1" flipV="1">
              <a:off x="1545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2" name="Line 264"/>
            <p:cNvSpPr>
              <a:spLocks noChangeShapeType="1"/>
            </p:cNvSpPr>
            <p:nvPr/>
          </p:nvSpPr>
          <p:spPr bwMode="auto">
            <a:xfrm flipH="1" flipV="1">
              <a:off x="152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3" name="Line 265"/>
            <p:cNvSpPr>
              <a:spLocks noChangeShapeType="1"/>
            </p:cNvSpPr>
            <p:nvPr/>
          </p:nvSpPr>
          <p:spPr bwMode="auto">
            <a:xfrm flipH="1" flipV="1">
              <a:off x="147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4" name="Line 266"/>
            <p:cNvSpPr>
              <a:spLocks noChangeShapeType="1"/>
            </p:cNvSpPr>
            <p:nvPr/>
          </p:nvSpPr>
          <p:spPr bwMode="auto">
            <a:xfrm flipH="1" flipV="1">
              <a:off x="144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5" name="Line 267"/>
            <p:cNvSpPr>
              <a:spLocks noChangeShapeType="1"/>
            </p:cNvSpPr>
            <p:nvPr/>
          </p:nvSpPr>
          <p:spPr bwMode="auto">
            <a:xfrm flipH="1" flipV="1">
              <a:off x="135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6" name="Line 268"/>
            <p:cNvSpPr>
              <a:spLocks noChangeShapeType="1"/>
            </p:cNvSpPr>
            <p:nvPr/>
          </p:nvSpPr>
          <p:spPr bwMode="auto">
            <a:xfrm flipH="1" flipV="1">
              <a:off x="132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7" name="Line 269"/>
            <p:cNvSpPr>
              <a:spLocks noChangeShapeType="1"/>
            </p:cNvSpPr>
            <p:nvPr/>
          </p:nvSpPr>
          <p:spPr bwMode="auto">
            <a:xfrm flipH="1" flipV="1">
              <a:off x="130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8" name="Line 270"/>
            <p:cNvSpPr>
              <a:spLocks noChangeShapeType="1"/>
            </p:cNvSpPr>
            <p:nvPr/>
          </p:nvSpPr>
          <p:spPr bwMode="auto">
            <a:xfrm flipH="1" flipV="1">
              <a:off x="140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19" name="Line 271"/>
            <p:cNvSpPr>
              <a:spLocks noChangeShapeType="1"/>
            </p:cNvSpPr>
            <p:nvPr/>
          </p:nvSpPr>
          <p:spPr bwMode="auto">
            <a:xfrm flipH="1" flipV="1">
              <a:off x="577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0" name="Line 272"/>
            <p:cNvSpPr>
              <a:spLocks noChangeShapeType="1"/>
            </p:cNvSpPr>
            <p:nvPr/>
          </p:nvSpPr>
          <p:spPr bwMode="auto">
            <a:xfrm flipH="1" flipV="1">
              <a:off x="60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1" name="Line 273"/>
            <p:cNvSpPr>
              <a:spLocks noChangeShapeType="1"/>
            </p:cNvSpPr>
            <p:nvPr/>
          </p:nvSpPr>
          <p:spPr bwMode="auto">
            <a:xfrm flipH="1" flipV="1">
              <a:off x="649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2" name="Line 274"/>
            <p:cNvSpPr>
              <a:spLocks noChangeShapeType="1"/>
            </p:cNvSpPr>
            <p:nvPr/>
          </p:nvSpPr>
          <p:spPr bwMode="auto">
            <a:xfrm flipH="1" flipV="1">
              <a:off x="67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3" name="Line 275"/>
            <p:cNvSpPr>
              <a:spLocks noChangeShapeType="1"/>
            </p:cNvSpPr>
            <p:nvPr/>
          </p:nvSpPr>
          <p:spPr bwMode="auto">
            <a:xfrm flipH="1" flipV="1">
              <a:off x="722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4" name="Line 276"/>
            <p:cNvSpPr>
              <a:spLocks noChangeShapeType="1"/>
            </p:cNvSpPr>
            <p:nvPr/>
          </p:nvSpPr>
          <p:spPr bwMode="auto">
            <a:xfrm flipH="1" flipV="1">
              <a:off x="745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5" name="Line 277"/>
            <p:cNvSpPr>
              <a:spLocks noChangeShapeType="1"/>
            </p:cNvSpPr>
            <p:nvPr/>
          </p:nvSpPr>
          <p:spPr bwMode="auto">
            <a:xfrm flipH="1" flipV="1">
              <a:off x="794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6" name="Line 278"/>
            <p:cNvSpPr>
              <a:spLocks noChangeShapeType="1"/>
            </p:cNvSpPr>
            <p:nvPr/>
          </p:nvSpPr>
          <p:spPr bwMode="auto">
            <a:xfrm flipH="1" flipV="1">
              <a:off x="81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7" name="Line 279"/>
            <p:cNvSpPr>
              <a:spLocks noChangeShapeType="1"/>
            </p:cNvSpPr>
            <p:nvPr/>
          </p:nvSpPr>
          <p:spPr bwMode="auto">
            <a:xfrm flipH="1" flipV="1">
              <a:off x="84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8" name="Line 280"/>
            <p:cNvSpPr>
              <a:spLocks noChangeShapeType="1"/>
            </p:cNvSpPr>
            <p:nvPr/>
          </p:nvSpPr>
          <p:spPr bwMode="auto">
            <a:xfrm flipH="1" flipV="1">
              <a:off x="89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29" name="Line 281"/>
            <p:cNvSpPr>
              <a:spLocks noChangeShapeType="1"/>
            </p:cNvSpPr>
            <p:nvPr/>
          </p:nvSpPr>
          <p:spPr bwMode="auto">
            <a:xfrm flipH="1" flipV="1">
              <a:off x="91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0" name="Line 282"/>
            <p:cNvSpPr>
              <a:spLocks noChangeShapeType="1"/>
            </p:cNvSpPr>
            <p:nvPr/>
          </p:nvSpPr>
          <p:spPr bwMode="auto">
            <a:xfrm flipH="1" flipV="1">
              <a:off x="939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1" name="Line 283"/>
            <p:cNvSpPr>
              <a:spLocks noChangeShapeType="1"/>
            </p:cNvSpPr>
            <p:nvPr/>
          </p:nvSpPr>
          <p:spPr bwMode="auto">
            <a:xfrm flipH="1" flipV="1">
              <a:off x="98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2" name="Line 284"/>
            <p:cNvSpPr>
              <a:spLocks noChangeShapeType="1"/>
            </p:cNvSpPr>
            <p:nvPr/>
          </p:nvSpPr>
          <p:spPr bwMode="auto">
            <a:xfrm flipH="1" flipV="1">
              <a:off x="1012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3" name="Line 285"/>
            <p:cNvSpPr>
              <a:spLocks noChangeShapeType="1"/>
            </p:cNvSpPr>
            <p:nvPr/>
          </p:nvSpPr>
          <p:spPr bwMode="auto">
            <a:xfrm flipH="1" flipV="1">
              <a:off x="106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4" name="Line 286"/>
            <p:cNvSpPr>
              <a:spLocks noChangeShapeType="1"/>
            </p:cNvSpPr>
            <p:nvPr/>
          </p:nvSpPr>
          <p:spPr bwMode="auto">
            <a:xfrm flipH="1" flipV="1">
              <a:off x="1084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5" name="Line 287"/>
            <p:cNvSpPr>
              <a:spLocks noChangeShapeType="1"/>
            </p:cNvSpPr>
            <p:nvPr/>
          </p:nvSpPr>
          <p:spPr bwMode="auto">
            <a:xfrm flipH="1" flipV="1">
              <a:off x="113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6" name="Line 288"/>
            <p:cNvSpPr>
              <a:spLocks noChangeShapeType="1"/>
            </p:cNvSpPr>
            <p:nvPr/>
          </p:nvSpPr>
          <p:spPr bwMode="auto">
            <a:xfrm flipH="1" flipV="1">
              <a:off x="1157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7" name="Line 289"/>
            <p:cNvSpPr>
              <a:spLocks noChangeShapeType="1"/>
            </p:cNvSpPr>
            <p:nvPr/>
          </p:nvSpPr>
          <p:spPr bwMode="auto">
            <a:xfrm flipH="1" flipV="1">
              <a:off x="118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8" name="Line 290"/>
            <p:cNvSpPr>
              <a:spLocks noChangeShapeType="1"/>
            </p:cNvSpPr>
            <p:nvPr/>
          </p:nvSpPr>
          <p:spPr bwMode="auto">
            <a:xfrm flipH="1" flipV="1">
              <a:off x="123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39" name="Line 291"/>
            <p:cNvSpPr>
              <a:spLocks noChangeShapeType="1"/>
            </p:cNvSpPr>
            <p:nvPr/>
          </p:nvSpPr>
          <p:spPr bwMode="auto">
            <a:xfrm flipH="1" flipV="1">
              <a:off x="1254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40" name="Rectangle 292"/>
            <p:cNvSpPr>
              <a:spLocks noChangeArrowheads="1"/>
            </p:cNvSpPr>
            <p:nvPr/>
          </p:nvSpPr>
          <p:spPr bwMode="auto">
            <a:xfrm>
              <a:off x="310" y="1392"/>
              <a:ext cx="1453" cy="1355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941" name="Line 293"/>
            <p:cNvSpPr>
              <a:spLocks noChangeShapeType="1"/>
            </p:cNvSpPr>
            <p:nvPr/>
          </p:nvSpPr>
          <p:spPr bwMode="auto">
            <a:xfrm>
              <a:off x="553" y="1392"/>
              <a:ext cx="0" cy="13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42" name="Line 294"/>
            <p:cNvSpPr>
              <a:spLocks noChangeShapeType="1"/>
            </p:cNvSpPr>
            <p:nvPr/>
          </p:nvSpPr>
          <p:spPr bwMode="auto">
            <a:xfrm>
              <a:off x="794" y="1392"/>
              <a:ext cx="0" cy="13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43" name="Line 295"/>
            <p:cNvSpPr>
              <a:spLocks noChangeShapeType="1"/>
            </p:cNvSpPr>
            <p:nvPr/>
          </p:nvSpPr>
          <p:spPr bwMode="auto">
            <a:xfrm>
              <a:off x="1036" y="1392"/>
              <a:ext cx="0" cy="13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44" name="Line 296"/>
            <p:cNvSpPr>
              <a:spLocks noChangeShapeType="1"/>
            </p:cNvSpPr>
            <p:nvPr/>
          </p:nvSpPr>
          <p:spPr bwMode="auto">
            <a:xfrm>
              <a:off x="1278" y="1392"/>
              <a:ext cx="0" cy="13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45" name="Line 297"/>
            <p:cNvSpPr>
              <a:spLocks noChangeShapeType="1"/>
            </p:cNvSpPr>
            <p:nvPr/>
          </p:nvSpPr>
          <p:spPr bwMode="auto">
            <a:xfrm>
              <a:off x="1520" y="1392"/>
              <a:ext cx="0" cy="13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46" name="Line 298"/>
            <p:cNvSpPr>
              <a:spLocks noChangeShapeType="1"/>
            </p:cNvSpPr>
            <p:nvPr/>
          </p:nvSpPr>
          <p:spPr bwMode="auto">
            <a:xfrm flipH="1">
              <a:off x="310" y="1610"/>
              <a:ext cx="14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47" name="Line 299"/>
            <p:cNvSpPr>
              <a:spLocks noChangeShapeType="1"/>
            </p:cNvSpPr>
            <p:nvPr/>
          </p:nvSpPr>
          <p:spPr bwMode="auto">
            <a:xfrm flipH="1">
              <a:off x="310" y="1925"/>
              <a:ext cx="14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48" name="Line 300"/>
            <p:cNvSpPr>
              <a:spLocks noChangeShapeType="1"/>
            </p:cNvSpPr>
            <p:nvPr/>
          </p:nvSpPr>
          <p:spPr bwMode="auto">
            <a:xfrm flipH="1">
              <a:off x="310" y="2239"/>
              <a:ext cx="14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49" name="Line 301"/>
            <p:cNvSpPr>
              <a:spLocks noChangeShapeType="1"/>
            </p:cNvSpPr>
            <p:nvPr/>
          </p:nvSpPr>
          <p:spPr bwMode="auto">
            <a:xfrm flipH="1">
              <a:off x="310" y="2578"/>
              <a:ext cx="14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950" name="Line 302"/>
            <p:cNvSpPr>
              <a:spLocks noChangeShapeType="1"/>
            </p:cNvSpPr>
            <p:nvPr/>
          </p:nvSpPr>
          <p:spPr bwMode="auto">
            <a:xfrm flipH="1" flipV="1">
              <a:off x="1448" y="2160"/>
              <a:ext cx="1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42063" name="Group 303"/>
          <p:cNvGrpSpPr>
            <a:grpSpLocks/>
          </p:cNvGrpSpPr>
          <p:nvPr/>
        </p:nvGrpSpPr>
        <p:grpSpPr bwMode="auto">
          <a:xfrm>
            <a:off x="5527675" y="2208213"/>
            <a:ext cx="2889250" cy="2717800"/>
            <a:chOff x="3289" y="1314"/>
            <a:chExt cx="1718" cy="1616"/>
          </a:xfrm>
        </p:grpSpPr>
        <p:sp>
          <p:nvSpPr>
            <p:cNvPr id="44345" name="Rectangle 304"/>
            <p:cNvSpPr>
              <a:spLocks noChangeArrowheads="1"/>
            </p:cNvSpPr>
            <p:nvPr/>
          </p:nvSpPr>
          <p:spPr bwMode="auto">
            <a:xfrm>
              <a:off x="3449" y="1314"/>
              <a:ext cx="1372" cy="1279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346" name="Rectangle 305"/>
            <p:cNvSpPr>
              <a:spLocks noChangeArrowheads="1"/>
            </p:cNvSpPr>
            <p:nvPr/>
          </p:nvSpPr>
          <p:spPr bwMode="auto">
            <a:xfrm>
              <a:off x="3678" y="1452"/>
              <a:ext cx="960" cy="115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347" name="Line 306"/>
            <p:cNvSpPr>
              <a:spLocks noChangeShapeType="1"/>
            </p:cNvSpPr>
            <p:nvPr/>
          </p:nvSpPr>
          <p:spPr bwMode="auto">
            <a:xfrm>
              <a:off x="3746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48" name="Line 307"/>
            <p:cNvSpPr>
              <a:spLocks noChangeShapeType="1"/>
            </p:cNvSpPr>
            <p:nvPr/>
          </p:nvSpPr>
          <p:spPr bwMode="auto">
            <a:xfrm>
              <a:off x="3861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49" name="Line 308"/>
            <p:cNvSpPr>
              <a:spLocks noChangeShapeType="1"/>
            </p:cNvSpPr>
            <p:nvPr/>
          </p:nvSpPr>
          <p:spPr bwMode="auto">
            <a:xfrm>
              <a:off x="3952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0" name="Line 309"/>
            <p:cNvSpPr>
              <a:spLocks noChangeShapeType="1"/>
            </p:cNvSpPr>
            <p:nvPr/>
          </p:nvSpPr>
          <p:spPr bwMode="auto">
            <a:xfrm>
              <a:off x="4021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1" name="Line 310"/>
            <p:cNvSpPr>
              <a:spLocks noChangeShapeType="1"/>
            </p:cNvSpPr>
            <p:nvPr/>
          </p:nvSpPr>
          <p:spPr bwMode="auto">
            <a:xfrm>
              <a:off x="4112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2" name="Line 311"/>
            <p:cNvSpPr>
              <a:spLocks noChangeShapeType="1"/>
            </p:cNvSpPr>
            <p:nvPr/>
          </p:nvSpPr>
          <p:spPr bwMode="auto">
            <a:xfrm>
              <a:off x="4181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3" name="Line 312"/>
            <p:cNvSpPr>
              <a:spLocks noChangeShapeType="1"/>
            </p:cNvSpPr>
            <p:nvPr/>
          </p:nvSpPr>
          <p:spPr bwMode="auto">
            <a:xfrm>
              <a:off x="4249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4" name="Line 313"/>
            <p:cNvSpPr>
              <a:spLocks noChangeShapeType="1"/>
            </p:cNvSpPr>
            <p:nvPr/>
          </p:nvSpPr>
          <p:spPr bwMode="auto">
            <a:xfrm>
              <a:off x="4341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5" name="Line 314"/>
            <p:cNvSpPr>
              <a:spLocks noChangeShapeType="1"/>
            </p:cNvSpPr>
            <p:nvPr/>
          </p:nvSpPr>
          <p:spPr bwMode="auto">
            <a:xfrm>
              <a:off x="4432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6" name="Line 315"/>
            <p:cNvSpPr>
              <a:spLocks noChangeShapeType="1"/>
            </p:cNvSpPr>
            <p:nvPr/>
          </p:nvSpPr>
          <p:spPr bwMode="auto">
            <a:xfrm>
              <a:off x="4501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7" name="Line 316"/>
            <p:cNvSpPr>
              <a:spLocks noChangeShapeType="1"/>
            </p:cNvSpPr>
            <p:nvPr/>
          </p:nvSpPr>
          <p:spPr bwMode="auto">
            <a:xfrm>
              <a:off x="4569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8" name="Line 317"/>
            <p:cNvSpPr>
              <a:spLocks noChangeShapeType="1"/>
            </p:cNvSpPr>
            <p:nvPr/>
          </p:nvSpPr>
          <p:spPr bwMode="auto">
            <a:xfrm>
              <a:off x="3815" y="1452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59" name="Line 318"/>
            <p:cNvSpPr>
              <a:spLocks noChangeShapeType="1"/>
            </p:cNvSpPr>
            <p:nvPr/>
          </p:nvSpPr>
          <p:spPr bwMode="auto">
            <a:xfrm flipV="1">
              <a:off x="3701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0" name="Line 319"/>
            <p:cNvSpPr>
              <a:spLocks noChangeShapeType="1"/>
            </p:cNvSpPr>
            <p:nvPr/>
          </p:nvSpPr>
          <p:spPr bwMode="auto">
            <a:xfrm flipV="1">
              <a:off x="3724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1" name="Line 320"/>
            <p:cNvSpPr>
              <a:spLocks noChangeShapeType="1"/>
            </p:cNvSpPr>
            <p:nvPr/>
          </p:nvSpPr>
          <p:spPr bwMode="auto">
            <a:xfrm flipV="1">
              <a:off x="3769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2" name="Line 321"/>
            <p:cNvSpPr>
              <a:spLocks noChangeShapeType="1"/>
            </p:cNvSpPr>
            <p:nvPr/>
          </p:nvSpPr>
          <p:spPr bwMode="auto">
            <a:xfrm flipV="1">
              <a:off x="3792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3" name="Line 322"/>
            <p:cNvSpPr>
              <a:spLocks noChangeShapeType="1"/>
            </p:cNvSpPr>
            <p:nvPr/>
          </p:nvSpPr>
          <p:spPr bwMode="auto">
            <a:xfrm flipV="1">
              <a:off x="3884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4" name="Line 323"/>
            <p:cNvSpPr>
              <a:spLocks noChangeShapeType="1"/>
            </p:cNvSpPr>
            <p:nvPr/>
          </p:nvSpPr>
          <p:spPr bwMode="auto">
            <a:xfrm flipV="1">
              <a:off x="3838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5" name="Line 324"/>
            <p:cNvSpPr>
              <a:spLocks noChangeShapeType="1"/>
            </p:cNvSpPr>
            <p:nvPr/>
          </p:nvSpPr>
          <p:spPr bwMode="auto">
            <a:xfrm flipV="1">
              <a:off x="3907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6" name="Line 325"/>
            <p:cNvSpPr>
              <a:spLocks noChangeShapeType="1"/>
            </p:cNvSpPr>
            <p:nvPr/>
          </p:nvSpPr>
          <p:spPr bwMode="auto">
            <a:xfrm flipV="1">
              <a:off x="3929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7" name="Line 326"/>
            <p:cNvSpPr>
              <a:spLocks noChangeShapeType="1"/>
            </p:cNvSpPr>
            <p:nvPr/>
          </p:nvSpPr>
          <p:spPr bwMode="auto">
            <a:xfrm flipV="1">
              <a:off x="3838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8" name="Line 327"/>
            <p:cNvSpPr>
              <a:spLocks noChangeShapeType="1"/>
            </p:cNvSpPr>
            <p:nvPr/>
          </p:nvSpPr>
          <p:spPr bwMode="auto">
            <a:xfrm flipV="1">
              <a:off x="4615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69" name="Line 328"/>
            <p:cNvSpPr>
              <a:spLocks noChangeShapeType="1"/>
            </p:cNvSpPr>
            <p:nvPr/>
          </p:nvSpPr>
          <p:spPr bwMode="auto">
            <a:xfrm flipV="1">
              <a:off x="4593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0" name="Line 329"/>
            <p:cNvSpPr>
              <a:spLocks noChangeShapeType="1"/>
            </p:cNvSpPr>
            <p:nvPr/>
          </p:nvSpPr>
          <p:spPr bwMode="auto">
            <a:xfrm flipV="1">
              <a:off x="4547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1" name="Line 330"/>
            <p:cNvSpPr>
              <a:spLocks noChangeShapeType="1"/>
            </p:cNvSpPr>
            <p:nvPr/>
          </p:nvSpPr>
          <p:spPr bwMode="auto">
            <a:xfrm flipV="1">
              <a:off x="4524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2" name="Line 331"/>
            <p:cNvSpPr>
              <a:spLocks noChangeShapeType="1"/>
            </p:cNvSpPr>
            <p:nvPr/>
          </p:nvSpPr>
          <p:spPr bwMode="auto">
            <a:xfrm flipV="1">
              <a:off x="4478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3" name="Line 332"/>
            <p:cNvSpPr>
              <a:spLocks noChangeShapeType="1"/>
            </p:cNvSpPr>
            <p:nvPr/>
          </p:nvSpPr>
          <p:spPr bwMode="auto">
            <a:xfrm flipV="1">
              <a:off x="4455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4" name="Line 333"/>
            <p:cNvSpPr>
              <a:spLocks noChangeShapeType="1"/>
            </p:cNvSpPr>
            <p:nvPr/>
          </p:nvSpPr>
          <p:spPr bwMode="auto">
            <a:xfrm flipV="1">
              <a:off x="4410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5" name="Line 334"/>
            <p:cNvSpPr>
              <a:spLocks noChangeShapeType="1"/>
            </p:cNvSpPr>
            <p:nvPr/>
          </p:nvSpPr>
          <p:spPr bwMode="auto">
            <a:xfrm flipV="1">
              <a:off x="4387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6" name="Line 335"/>
            <p:cNvSpPr>
              <a:spLocks noChangeShapeType="1"/>
            </p:cNvSpPr>
            <p:nvPr/>
          </p:nvSpPr>
          <p:spPr bwMode="auto">
            <a:xfrm flipV="1">
              <a:off x="4364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7" name="Line 336"/>
            <p:cNvSpPr>
              <a:spLocks noChangeShapeType="1"/>
            </p:cNvSpPr>
            <p:nvPr/>
          </p:nvSpPr>
          <p:spPr bwMode="auto">
            <a:xfrm flipV="1">
              <a:off x="4318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8" name="Line 337"/>
            <p:cNvSpPr>
              <a:spLocks noChangeShapeType="1"/>
            </p:cNvSpPr>
            <p:nvPr/>
          </p:nvSpPr>
          <p:spPr bwMode="auto">
            <a:xfrm flipV="1">
              <a:off x="4295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79" name="Line 338"/>
            <p:cNvSpPr>
              <a:spLocks noChangeShapeType="1"/>
            </p:cNvSpPr>
            <p:nvPr/>
          </p:nvSpPr>
          <p:spPr bwMode="auto">
            <a:xfrm flipV="1">
              <a:off x="4272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0" name="Line 339"/>
            <p:cNvSpPr>
              <a:spLocks noChangeShapeType="1"/>
            </p:cNvSpPr>
            <p:nvPr/>
          </p:nvSpPr>
          <p:spPr bwMode="auto">
            <a:xfrm flipV="1">
              <a:off x="4227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1" name="Line 340"/>
            <p:cNvSpPr>
              <a:spLocks noChangeShapeType="1"/>
            </p:cNvSpPr>
            <p:nvPr/>
          </p:nvSpPr>
          <p:spPr bwMode="auto">
            <a:xfrm flipV="1">
              <a:off x="4204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2" name="Line 341"/>
            <p:cNvSpPr>
              <a:spLocks noChangeShapeType="1"/>
            </p:cNvSpPr>
            <p:nvPr/>
          </p:nvSpPr>
          <p:spPr bwMode="auto">
            <a:xfrm flipV="1">
              <a:off x="4158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3" name="Line 342"/>
            <p:cNvSpPr>
              <a:spLocks noChangeShapeType="1"/>
            </p:cNvSpPr>
            <p:nvPr/>
          </p:nvSpPr>
          <p:spPr bwMode="auto">
            <a:xfrm flipV="1">
              <a:off x="4135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4" name="Line 343"/>
            <p:cNvSpPr>
              <a:spLocks noChangeShapeType="1"/>
            </p:cNvSpPr>
            <p:nvPr/>
          </p:nvSpPr>
          <p:spPr bwMode="auto">
            <a:xfrm flipV="1">
              <a:off x="4089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5" name="Line 344"/>
            <p:cNvSpPr>
              <a:spLocks noChangeShapeType="1"/>
            </p:cNvSpPr>
            <p:nvPr/>
          </p:nvSpPr>
          <p:spPr bwMode="auto">
            <a:xfrm flipV="1">
              <a:off x="4067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6" name="Line 345"/>
            <p:cNvSpPr>
              <a:spLocks noChangeShapeType="1"/>
            </p:cNvSpPr>
            <p:nvPr/>
          </p:nvSpPr>
          <p:spPr bwMode="auto">
            <a:xfrm flipV="1">
              <a:off x="4044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7" name="Line 346"/>
            <p:cNvSpPr>
              <a:spLocks noChangeShapeType="1"/>
            </p:cNvSpPr>
            <p:nvPr/>
          </p:nvSpPr>
          <p:spPr bwMode="auto">
            <a:xfrm flipV="1">
              <a:off x="3998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8" name="Line 347"/>
            <p:cNvSpPr>
              <a:spLocks noChangeShapeType="1"/>
            </p:cNvSpPr>
            <p:nvPr/>
          </p:nvSpPr>
          <p:spPr bwMode="auto">
            <a:xfrm flipV="1">
              <a:off x="3975" y="1430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89" name="Line 348"/>
            <p:cNvSpPr>
              <a:spLocks noChangeShapeType="1"/>
            </p:cNvSpPr>
            <p:nvPr/>
          </p:nvSpPr>
          <p:spPr bwMode="auto">
            <a:xfrm flipV="1">
              <a:off x="3701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0" name="Line 349"/>
            <p:cNvSpPr>
              <a:spLocks noChangeShapeType="1"/>
            </p:cNvSpPr>
            <p:nvPr/>
          </p:nvSpPr>
          <p:spPr bwMode="auto">
            <a:xfrm flipV="1">
              <a:off x="3724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1" name="Line 350"/>
            <p:cNvSpPr>
              <a:spLocks noChangeShapeType="1"/>
            </p:cNvSpPr>
            <p:nvPr/>
          </p:nvSpPr>
          <p:spPr bwMode="auto">
            <a:xfrm flipV="1">
              <a:off x="3769" y="1567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2" name="Line 351"/>
            <p:cNvSpPr>
              <a:spLocks noChangeShapeType="1"/>
            </p:cNvSpPr>
            <p:nvPr/>
          </p:nvSpPr>
          <p:spPr bwMode="auto">
            <a:xfrm flipV="1">
              <a:off x="3792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3" name="Line 352"/>
            <p:cNvSpPr>
              <a:spLocks noChangeShapeType="1"/>
            </p:cNvSpPr>
            <p:nvPr/>
          </p:nvSpPr>
          <p:spPr bwMode="auto">
            <a:xfrm flipV="1">
              <a:off x="3884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4" name="Line 353"/>
            <p:cNvSpPr>
              <a:spLocks noChangeShapeType="1"/>
            </p:cNvSpPr>
            <p:nvPr/>
          </p:nvSpPr>
          <p:spPr bwMode="auto">
            <a:xfrm flipV="1">
              <a:off x="3907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5" name="Line 354"/>
            <p:cNvSpPr>
              <a:spLocks noChangeShapeType="1"/>
            </p:cNvSpPr>
            <p:nvPr/>
          </p:nvSpPr>
          <p:spPr bwMode="auto">
            <a:xfrm flipV="1">
              <a:off x="3929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6" name="Line 355"/>
            <p:cNvSpPr>
              <a:spLocks noChangeShapeType="1"/>
            </p:cNvSpPr>
            <p:nvPr/>
          </p:nvSpPr>
          <p:spPr bwMode="auto">
            <a:xfrm flipV="1">
              <a:off x="3838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7" name="Line 356"/>
            <p:cNvSpPr>
              <a:spLocks noChangeShapeType="1"/>
            </p:cNvSpPr>
            <p:nvPr/>
          </p:nvSpPr>
          <p:spPr bwMode="auto">
            <a:xfrm flipV="1">
              <a:off x="4615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8" name="Line 357"/>
            <p:cNvSpPr>
              <a:spLocks noChangeShapeType="1"/>
            </p:cNvSpPr>
            <p:nvPr/>
          </p:nvSpPr>
          <p:spPr bwMode="auto">
            <a:xfrm flipV="1">
              <a:off x="4593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99" name="Line 358"/>
            <p:cNvSpPr>
              <a:spLocks noChangeShapeType="1"/>
            </p:cNvSpPr>
            <p:nvPr/>
          </p:nvSpPr>
          <p:spPr bwMode="auto">
            <a:xfrm flipV="1">
              <a:off x="4547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0" name="Line 359"/>
            <p:cNvSpPr>
              <a:spLocks noChangeShapeType="1"/>
            </p:cNvSpPr>
            <p:nvPr/>
          </p:nvSpPr>
          <p:spPr bwMode="auto">
            <a:xfrm flipV="1">
              <a:off x="4524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1" name="Line 360"/>
            <p:cNvSpPr>
              <a:spLocks noChangeShapeType="1"/>
            </p:cNvSpPr>
            <p:nvPr/>
          </p:nvSpPr>
          <p:spPr bwMode="auto">
            <a:xfrm flipV="1">
              <a:off x="4478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2" name="Line 361"/>
            <p:cNvSpPr>
              <a:spLocks noChangeShapeType="1"/>
            </p:cNvSpPr>
            <p:nvPr/>
          </p:nvSpPr>
          <p:spPr bwMode="auto">
            <a:xfrm flipV="1">
              <a:off x="4455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3" name="Line 362"/>
            <p:cNvSpPr>
              <a:spLocks noChangeShapeType="1"/>
            </p:cNvSpPr>
            <p:nvPr/>
          </p:nvSpPr>
          <p:spPr bwMode="auto">
            <a:xfrm flipV="1">
              <a:off x="4410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4" name="Line 363"/>
            <p:cNvSpPr>
              <a:spLocks noChangeShapeType="1"/>
            </p:cNvSpPr>
            <p:nvPr/>
          </p:nvSpPr>
          <p:spPr bwMode="auto">
            <a:xfrm flipV="1">
              <a:off x="4387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5" name="Line 364"/>
            <p:cNvSpPr>
              <a:spLocks noChangeShapeType="1"/>
            </p:cNvSpPr>
            <p:nvPr/>
          </p:nvSpPr>
          <p:spPr bwMode="auto">
            <a:xfrm flipV="1">
              <a:off x="4364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6" name="Line 365"/>
            <p:cNvSpPr>
              <a:spLocks noChangeShapeType="1"/>
            </p:cNvSpPr>
            <p:nvPr/>
          </p:nvSpPr>
          <p:spPr bwMode="auto">
            <a:xfrm flipV="1">
              <a:off x="4318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7" name="Line 366"/>
            <p:cNvSpPr>
              <a:spLocks noChangeShapeType="1"/>
            </p:cNvSpPr>
            <p:nvPr/>
          </p:nvSpPr>
          <p:spPr bwMode="auto">
            <a:xfrm flipV="1">
              <a:off x="4295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8" name="Line 367"/>
            <p:cNvSpPr>
              <a:spLocks noChangeShapeType="1"/>
            </p:cNvSpPr>
            <p:nvPr/>
          </p:nvSpPr>
          <p:spPr bwMode="auto">
            <a:xfrm flipV="1">
              <a:off x="4272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09" name="Line 368"/>
            <p:cNvSpPr>
              <a:spLocks noChangeShapeType="1"/>
            </p:cNvSpPr>
            <p:nvPr/>
          </p:nvSpPr>
          <p:spPr bwMode="auto">
            <a:xfrm flipV="1">
              <a:off x="4227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10" name="Line 369"/>
            <p:cNvSpPr>
              <a:spLocks noChangeShapeType="1"/>
            </p:cNvSpPr>
            <p:nvPr/>
          </p:nvSpPr>
          <p:spPr bwMode="auto">
            <a:xfrm flipV="1">
              <a:off x="4204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11" name="Line 370"/>
            <p:cNvSpPr>
              <a:spLocks noChangeShapeType="1"/>
            </p:cNvSpPr>
            <p:nvPr/>
          </p:nvSpPr>
          <p:spPr bwMode="auto">
            <a:xfrm flipV="1">
              <a:off x="4158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12" name="Line 371"/>
            <p:cNvSpPr>
              <a:spLocks noChangeShapeType="1"/>
            </p:cNvSpPr>
            <p:nvPr/>
          </p:nvSpPr>
          <p:spPr bwMode="auto">
            <a:xfrm flipV="1">
              <a:off x="4135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13" name="Line 372"/>
            <p:cNvSpPr>
              <a:spLocks noChangeShapeType="1"/>
            </p:cNvSpPr>
            <p:nvPr/>
          </p:nvSpPr>
          <p:spPr bwMode="auto">
            <a:xfrm flipV="1">
              <a:off x="4089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14" name="Line 373"/>
            <p:cNvSpPr>
              <a:spLocks noChangeShapeType="1"/>
            </p:cNvSpPr>
            <p:nvPr/>
          </p:nvSpPr>
          <p:spPr bwMode="auto">
            <a:xfrm flipV="1">
              <a:off x="4067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15" name="Line 374"/>
            <p:cNvSpPr>
              <a:spLocks noChangeShapeType="1"/>
            </p:cNvSpPr>
            <p:nvPr/>
          </p:nvSpPr>
          <p:spPr bwMode="auto">
            <a:xfrm flipV="1">
              <a:off x="4044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16" name="Line 375"/>
            <p:cNvSpPr>
              <a:spLocks noChangeShapeType="1"/>
            </p:cNvSpPr>
            <p:nvPr/>
          </p:nvSpPr>
          <p:spPr bwMode="auto">
            <a:xfrm flipV="1">
              <a:off x="3998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17" name="Line 376"/>
            <p:cNvSpPr>
              <a:spLocks noChangeShapeType="1"/>
            </p:cNvSpPr>
            <p:nvPr/>
          </p:nvSpPr>
          <p:spPr bwMode="auto">
            <a:xfrm flipV="1">
              <a:off x="3975" y="1567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18" name="Rectangle 377"/>
            <p:cNvSpPr>
              <a:spLocks noChangeArrowheads="1"/>
            </p:cNvSpPr>
            <p:nvPr/>
          </p:nvSpPr>
          <p:spPr bwMode="auto">
            <a:xfrm flipH="1">
              <a:off x="3678" y="1756"/>
              <a:ext cx="960" cy="115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419" name="Line 378"/>
            <p:cNvSpPr>
              <a:spLocks noChangeShapeType="1"/>
            </p:cNvSpPr>
            <p:nvPr/>
          </p:nvSpPr>
          <p:spPr bwMode="auto">
            <a:xfrm flipH="1">
              <a:off x="4569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0" name="Line 379"/>
            <p:cNvSpPr>
              <a:spLocks noChangeShapeType="1"/>
            </p:cNvSpPr>
            <p:nvPr/>
          </p:nvSpPr>
          <p:spPr bwMode="auto">
            <a:xfrm flipH="1">
              <a:off x="4455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1" name="Line 380"/>
            <p:cNvSpPr>
              <a:spLocks noChangeShapeType="1"/>
            </p:cNvSpPr>
            <p:nvPr/>
          </p:nvSpPr>
          <p:spPr bwMode="auto">
            <a:xfrm flipH="1">
              <a:off x="4363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2" name="Line 381"/>
            <p:cNvSpPr>
              <a:spLocks noChangeShapeType="1"/>
            </p:cNvSpPr>
            <p:nvPr/>
          </p:nvSpPr>
          <p:spPr bwMode="auto">
            <a:xfrm flipH="1">
              <a:off x="4295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3" name="Line 382"/>
            <p:cNvSpPr>
              <a:spLocks noChangeShapeType="1"/>
            </p:cNvSpPr>
            <p:nvPr/>
          </p:nvSpPr>
          <p:spPr bwMode="auto">
            <a:xfrm flipH="1">
              <a:off x="4203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4" name="Line 383"/>
            <p:cNvSpPr>
              <a:spLocks noChangeShapeType="1"/>
            </p:cNvSpPr>
            <p:nvPr/>
          </p:nvSpPr>
          <p:spPr bwMode="auto">
            <a:xfrm flipH="1">
              <a:off x="4135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5" name="Line 384"/>
            <p:cNvSpPr>
              <a:spLocks noChangeShapeType="1"/>
            </p:cNvSpPr>
            <p:nvPr/>
          </p:nvSpPr>
          <p:spPr bwMode="auto">
            <a:xfrm flipH="1">
              <a:off x="4066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6" name="Line 385"/>
            <p:cNvSpPr>
              <a:spLocks noChangeShapeType="1"/>
            </p:cNvSpPr>
            <p:nvPr/>
          </p:nvSpPr>
          <p:spPr bwMode="auto">
            <a:xfrm flipH="1">
              <a:off x="3975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7" name="Line 386"/>
            <p:cNvSpPr>
              <a:spLocks noChangeShapeType="1"/>
            </p:cNvSpPr>
            <p:nvPr/>
          </p:nvSpPr>
          <p:spPr bwMode="auto">
            <a:xfrm flipH="1">
              <a:off x="3860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8" name="Line 387"/>
            <p:cNvSpPr>
              <a:spLocks noChangeShapeType="1"/>
            </p:cNvSpPr>
            <p:nvPr/>
          </p:nvSpPr>
          <p:spPr bwMode="auto">
            <a:xfrm flipH="1">
              <a:off x="3815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29" name="Line 388"/>
            <p:cNvSpPr>
              <a:spLocks noChangeShapeType="1"/>
            </p:cNvSpPr>
            <p:nvPr/>
          </p:nvSpPr>
          <p:spPr bwMode="auto">
            <a:xfrm flipH="1">
              <a:off x="3746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0" name="Line 389"/>
            <p:cNvSpPr>
              <a:spLocks noChangeShapeType="1"/>
            </p:cNvSpPr>
            <p:nvPr/>
          </p:nvSpPr>
          <p:spPr bwMode="auto">
            <a:xfrm flipH="1">
              <a:off x="4500" y="1756"/>
              <a:ext cx="0" cy="11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1" name="Line 390"/>
            <p:cNvSpPr>
              <a:spLocks noChangeShapeType="1"/>
            </p:cNvSpPr>
            <p:nvPr/>
          </p:nvSpPr>
          <p:spPr bwMode="auto">
            <a:xfrm flipH="1" flipV="1">
              <a:off x="4615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2" name="Line 391"/>
            <p:cNvSpPr>
              <a:spLocks noChangeShapeType="1"/>
            </p:cNvSpPr>
            <p:nvPr/>
          </p:nvSpPr>
          <p:spPr bwMode="auto">
            <a:xfrm flipH="1" flipV="1">
              <a:off x="4592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3" name="Line 392"/>
            <p:cNvSpPr>
              <a:spLocks noChangeShapeType="1"/>
            </p:cNvSpPr>
            <p:nvPr/>
          </p:nvSpPr>
          <p:spPr bwMode="auto">
            <a:xfrm flipH="1" flipV="1">
              <a:off x="4546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4" name="Line 393"/>
            <p:cNvSpPr>
              <a:spLocks noChangeShapeType="1"/>
            </p:cNvSpPr>
            <p:nvPr/>
          </p:nvSpPr>
          <p:spPr bwMode="auto">
            <a:xfrm flipH="1" flipV="1">
              <a:off x="4523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5" name="Line 394"/>
            <p:cNvSpPr>
              <a:spLocks noChangeShapeType="1"/>
            </p:cNvSpPr>
            <p:nvPr/>
          </p:nvSpPr>
          <p:spPr bwMode="auto">
            <a:xfrm flipH="1" flipV="1">
              <a:off x="4432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6" name="Line 395"/>
            <p:cNvSpPr>
              <a:spLocks noChangeShapeType="1"/>
            </p:cNvSpPr>
            <p:nvPr/>
          </p:nvSpPr>
          <p:spPr bwMode="auto">
            <a:xfrm flipH="1" flipV="1">
              <a:off x="4478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7" name="Line 396"/>
            <p:cNvSpPr>
              <a:spLocks noChangeShapeType="1"/>
            </p:cNvSpPr>
            <p:nvPr/>
          </p:nvSpPr>
          <p:spPr bwMode="auto">
            <a:xfrm flipH="1" flipV="1">
              <a:off x="4409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8" name="Line 397"/>
            <p:cNvSpPr>
              <a:spLocks noChangeShapeType="1"/>
            </p:cNvSpPr>
            <p:nvPr/>
          </p:nvSpPr>
          <p:spPr bwMode="auto">
            <a:xfrm flipH="1" flipV="1">
              <a:off x="4386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39" name="Line 398"/>
            <p:cNvSpPr>
              <a:spLocks noChangeShapeType="1"/>
            </p:cNvSpPr>
            <p:nvPr/>
          </p:nvSpPr>
          <p:spPr bwMode="auto">
            <a:xfrm flipH="1" flipV="1">
              <a:off x="4478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0" name="Line 399"/>
            <p:cNvSpPr>
              <a:spLocks noChangeShapeType="1"/>
            </p:cNvSpPr>
            <p:nvPr/>
          </p:nvSpPr>
          <p:spPr bwMode="auto">
            <a:xfrm flipH="1" flipV="1">
              <a:off x="3700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1" name="Line 400"/>
            <p:cNvSpPr>
              <a:spLocks noChangeShapeType="1"/>
            </p:cNvSpPr>
            <p:nvPr/>
          </p:nvSpPr>
          <p:spPr bwMode="auto">
            <a:xfrm flipH="1" flipV="1">
              <a:off x="3723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2" name="Line 401"/>
            <p:cNvSpPr>
              <a:spLocks noChangeShapeType="1"/>
            </p:cNvSpPr>
            <p:nvPr/>
          </p:nvSpPr>
          <p:spPr bwMode="auto">
            <a:xfrm flipH="1" flipV="1">
              <a:off x="3769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3" name="Line 402"/>
            <p:cNvSpPr>
              <a:spLocks noChangeShapeType="1"/>
            </p:cNvSpPr>
            <p:nvPr/>
          </p:nvSpPr>
          <p:spPr bwMode="auto">
            <a:xfrm flipH="1" flipV="1">
              <a:off x="3792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4" name="Line 403"/>
            <p:cNvSpPr>
              <a:spLocks noChangeShapeType="1"/>
            </p:cNvSpPr>
            <p:nvPr/>
          </p:nvSpPr>
          <p:spPr bwMode="auto">
            <a:xfrm flipH="1" flipV="1">
              <a:off x="3837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5" name="Line 404"/>
            <p:cNvSpPr>
              <a:spLocks noChangeShapeType="1"/>
            </p:cNvSpPr>
            <p:nvPr/>
          </p:nvSpPr>
          <p:spPr bwMode="auto">
            <a:xfrm flipH="1" flipV="1">
              <a:off x="3860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6" name="Line 405"/>
            <p:cNvSpPr>
              <a:spLocks noChangeShapeType="1"/>
            </p:cNvSpPr>
            <p:nvPr/>
          </p:nvSpPr>
          <p:spPr bwMode="auto">
            <a:xfrm flipH="1" flipV="1">
              <a:off x="3906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7" name="Line 406"/>
            <p:cNvSpPr>
              <a:spLocks noChangeShapeType="1"/>
            </p:cNvSpPr>
            <p:nvPr/>
          </p:nvSpPr>
          <p:spPr bwMode="auto">
            <a:xfrm flipH="1" flipV="1">
              <a:off x="3929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8" name="Line 407"/>
            <p:cNvSpPr>
              <a:spLocks noChangeShapeType="1"/>
            </p:cNvSpPr>
            <p:nvPr/>
          </p:nvSpPr>
          <p:spPr bwMode="auto">
            <a:xfrm flipH="1" flipV="1">
              <a:off x="3952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49" name="Line 408"/>
            <p:cNvSpPr>
              <a:spLocks noChangeShapeType="1"/>
            </p:cNvSpPr>
            <p:nvPr/>
          </p:nvSpPr>
          <p:spPr bwMode="auto">
            <a:xfrm flipH="1" flipV="1">
              <a:off x="3998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0" name="Line 409"/>
            <p:cNvSpPr>
              <a:spLocks noChangeShapeType="1"/>
            </p:cNvSpPr>
            <p:nvPr/>
          </p:nvSpPr>
          <p:spPr bwMode="auto">
            <a:xfrm flipH="1" flipV="1">
              <a:off x="4020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1" name="Line 410"/>
            <p:cNvSpPr>
              <a:spLocks noChangeShapeType="1"/>
            </p:cNvSpPr>
            <p:nvPr/>
          </p:nvSpPr>
          <p:spPr bwMode="auto">
            <a:xfrm flipH="1" flipV="1">
              <a:off x="4043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2" name="Line 411"/>
            <p:cNvSpPr>
              <a:spLocks noChangeShapeType="1"/>
            </p:cNvSpPr>
            <p:nvPr/>
          </p:nvSpPr>
          <p:spPr bwMode="auto">
            <a:xfrm flipH="1" flipV="1">
              <a:off x="4089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3" name="Line 412"/>
            <p:cNvSpPr>
              <a:spLocks noChangeShapeType="1"/>
            </p:cNvSpPr>
            <p:nvPr/>
          </p:nvSpPr>
          <p:spPr bwMode="auto">
            <a:xfrm flipH="1" flipV="1">
              <a:off x="4111" y="1730"/>
              <a:ext cx="1" cy="26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4" name="Line 413"/>
            <p:cNvSpPr>
              <a:spLocks noChangeShapeType="1"/>
            </p:cNvSpPr>
            <p:nvPr/>
          </p:nvSpPr>
          <p:spPr bwMode="auto">
            <a:xfrm flipH="1" flipV="1">
              <a:off x="4158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5" name="Line 414"/>
            <p:cNvSpPr>
              <a:spLocks noChangeShapeType="1"/>
            </p:cNvSpPr>
            <p:nvPr/>
          </p:nvSpPr>
          <p:spPr bwMode="auto">
            <a:xfrm flipH="1" flipV="1">
              <a:off x="4180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6" name="Line 415"/>
            <p:cNvSpPr>
              <a:spLocks noChangeShapeType="1"/>
            </p:cNvSpPr>
            <p:nvPr/>
          </p:nvSpPr>
          <p:spPr bwMode="auto">
            <a:xfrm flipH="1" flipV="1">
              <a:off x="4226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7" name="Line 416"/>
            <p:cNvSpPr>
              <a:spLocks noChangeShapeType="1"/>
            </p:cNvSpPr>
            <p:nvPr/>
          </p:nvSpPr>
          <p:spPr bwMode="auto">
            <a:xfrm flipH="1" flipV="1">
              <a:off x="4249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8" name="Line 417"/>
            <p:cNvSpPr>
              <a:spLocks noChangeShapeType="1"/>
            </p:cNvSpPr>
            <p:nvPr/>
          </p:nvSpPr>
          <p:spPr bwMode="auto">
            <a:xfrm flipH="1" flipV="1">
              <a:off x="4272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59" name="Line 418"/>
            <p:cNvSpPr>
              <a:spLocks noChangeShapeType="1"/>
            </p:cNvSpPr>
            <p:nvPr/>
          </p:nvSpPr>
          <p:spPr bwMode="auto">
            <a:xfrm flipH="1" flipV="1">
              <a:off x="4318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0" name="Line 419"/>
            <p:cNvSpPr>
              <a:spLocks noChangeShapeType="1"/>
            </p:cNvSpPr>
            <p:nvPr/>
          </p:nvSpPr>
          <p:spPr bwMode="auto">
            <a:xfrm flipH="1" flipV="1">
              <a:off x="4340" y="1734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1" name="Line 420"/>
            <p:cNvSpPr>
              <a:spLocks noChangeShapeType="1"/>
            </p:cNvSpPr>
            <p:nvPr/>
          </p:nvSpPr>
          <p:spPr bwMode="auto">
            <a:xfrm flipH="1" flipV="1">
              <a:off x="4615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2" name="Line 421"/>
            <p:cNvSpPr>
              <a:spLocks noChangeShapeType="1"/>
            </p:cNvSpPr>
            <p:nvPr/>
          </p:nvSpPr>
          <p:spPr bwMode="auto">
            <a:xfrm flipH="1" flipV="1">
              <a:off x="4592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3" name="Line 422"/>
            <p:cNvSpPr>
              <a:spLocks noChangeShapeType="1"/>
            </p:cNvSpPr>
            <p:nvPr/>
          </p:nvSpPr>
          <p:spPr bwMode="auto">
            <a:xfrm flipH="1" flipV="1">
              <a:off x="4546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4" name="Line 423"/>
            <p:cNvSpPr>
              <a:spLocks noChangeShapeType="1"/>
            </p:cNvSpPr>
            <p:nvPr/>
          </p:nvSpPr>
          <p:spPr bwMode="auto">
            <a:xfrm flipH="1" flipV="1">
              <a:off x="4523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5" name="Line 424"/>
            <p:cNvSpPr>
              <a:spLocks noChangeShapeType="1"/>
            </p:cNvSpPr>
            <p:nvPr/>
          </p:nvSpPr>
          <p:spPr bwMode="auto">
            <a:xfrm flipH="1" flipV="1">
              <a:off x="4432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6" name="Line 425"/>
            <p:cNvSpPr>
              <a:spLocks noChangeShapeType="1"/>
            </p:cNvSpPr>
            <p:nvPr/>
          </p:nvSpPr>
          <p:spPr bwMode="auto">
            <a:xfrm flipH="1" flipV="1">
              <a:off x="4409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7" name="Line 426"/>
            <p:cNvSpPr>
              <a:spLocks noChangeShapeType="1"/>
            </p:cNvSpPr>
            <p:nvPr/>
          </p:nvSpPr>
          <p:spPr bwMode="auto">
            <a:xfrm flipH="1" flipV="1">
              <a:off x="4386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8" name="Line 427"/>
            <p:cNvSpPr>
              <a:spLocks noChangeShapeType="1"/>
            </p:cNvSpPr>
            <p:nvPr/>
          </p:nvSpPr>
          <p:spPr bwMode="auto">
            <a:xfrm flipH="1" flipV="1">
              <a:off x="4478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69" name="Line 428"/>
            <p:cNvSpPr>
              <a:spLocks noChangeShapeType="1"/>
            </p:cNvSpPr>
            <p:nvPr/>
          </p:nvSpPr>
          <p:spPr bwMode="auto">
            <a:xfrm flipH="1" flipV="1">
              <a:off x="3700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0" name="Line 429"/>
            <p:cNvSpPr>
              <a:spLocks noChangeShapeType="1"/>
            </p:cNvSpPr>
            <p:nvPr/>
          </p:nvSpPr>
          <p:spPr bwMode="auto">
            <a:xfrm flipH="1" flipV="1">
              <a:off x="3723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1" name="Line 430"/>
            <p:cNvSpPr>
              <a:spLocks noChangeShapeType="1"/>
            </p:cNvSpPr>
            <p:nvPr/>
          </p:nvSpPr>
          <p:spPr bwMode="auto">
            <a:xfrm flipH="1" flipV="1">
              <a:off x="3769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2" name="Line 431"/>
            <p:cNvSpPr>
              <a:spLocks noChangeShapeType="1"/>
            </p:cNvSpPr>
            <p:nvPr/>
          </p:nvSpPr>
          <p:spPr bwMode="auto">
            <a:xfrm flipH="1" flipV="1">
              <a:off x="3792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3" name="Line 432"/>
            <p:cNvSpPr>
              <a:spLocks noChangeShapeType="1"/>
            </p:cNvSpPr>
            <p:nvPr/>
          </p:nvSpPr>
          <p:spPr bwMode="auto">
            <a:xfrm flipH="1" flipV="1">
              <a:off x="3837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4" name="Line 433"/>
            <p:cNvSpPr>
              <a:spLocks noChangeShapeType="1"/>
            </p:cNvSpPr>
            <p:nvPr/>
          </p:nvSpPr>
          <p:spPr bwMode="auto">
            <a:xfrm flipH="1" flipV="1">
              <a:off x="3860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5" name="Line 434"/>
            <p:cNvSpPr>
              <a:spLocks noChangeShapeType="1"/>
            </p:cNvSpPr>
            <p:nvPr/>
          </p:nvSpPr>
          <p:spPr bwMode="auto">
            <a:xfrm flipH="1" flipV="1">
              <a:off x="3906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6" name="Line 435"/>
            <p:cNvSpPr>
              <a:spLocks noChangeShapeType="1"/>
            </p:cNvSpPr>
            <p:nvPr/>
          </p:nvSpPr>
          <p:spPr bwMode="auto">
            <a:xfrm flipH="1" flipV="1">
              <a:off x="3929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7" name="Line 436"/>
            <p:cNvSpPr>
              <a:spLocks noChangeShapeType="1"/>
            </p:cNvSpPr>
            <p:nvPr/>
          </p:nvSpPr>
          <p:spPr bwMode="auto">
            <a:xfrm flipH="1" flipV="1">
              <a:off x="3952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8" name="Line 437"/>
            <p:cNvSpPr>
              <a:spLocks noChangeShapeType="1"/>
            </p:cNvSpPr>
            <p:nvPr/>
          </p:nvSpPr>
          <p:spPr bwMode="auto">
            <a:xfrm flipH="1" flipV="1">
              <a:off x="3998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79" name="Line 438"/>
            <p:cNvSpPr>
              <a:spLocks noChangeShapeType="1"/>
            </p:cNvSpPr>
            <p:nvPr/>
          </p:nvSpPr>
          <p:spPr bwMode="auto">
            <a:xfrm flipH="1" flipV="1">
              <a:off x="4020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0" name="Line 439"/>
            <p:cNvSpPr>
              <a:spLocks noChangeShapeType="1"/>
            </p:cNvSpPr>
            <p:nvPr/>
          </p:nvSpPr>
          <p:spPr bwMode="auto">
            <a:xfrm flipH="1" flipV="1">
              <a:off x="4043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1" name="Line 440"/>
            <p:cNvSpPr>
              <a:spLocks noChangeShapeType="1"/>
            </p:cNvSpPr>
            <p:nvPr/>
          </p:nvSpPr>
          <p:spPr bwMode="auto">
            <a:xfrm flipH="1" flipV="1">
              <a:off x="4089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2" name="Line 441"/>
            <p:cNvSpPr>
              <a:spLocks noChangeShapeType="1"/>
            </p:cNvSpPr>
            <p:nvPr/>
          </p:nvSpPr>
          <p:spPr bwMode="auto">
            <a:xfrm flipH="1" flipV="1">
              <a:off x="4112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3" name="Line 442"/>
            <p:cNvSpPr>
              <a:spLocks noChangeShapeType="1"/>
            </p:cNvSpPr>
            <p:nvPr/>
          </p:nvSpPr>
          <p:spPr bwMode="auto">
            <a:xfrm flipH="1" flipV="1">
              <a:off x="4158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4" name="Line 443"/>
            <p:cNvSpPr>
              <a:spLocks noChangeShapeType="1"/>
            </p:cNvSpPr>
            <p:nvPr/>
          </p:nvSpPr>
          <p:spPr bwMode="auto">
            <a:xfrm flipH="1" flipV="1">
              <a:off x="4180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5" name="Line 444"/>
            <p:cNvSpPr>
              <a:spLocks noChangeShapeType="1"/>
            </p:cNvSpPr>
            <p:nvPr/>
          </p:nvSpPr>
          <p:spPr bwMode="auto">
            <a:xfrm flipH="1" flipV="1">
              <a:off x="4226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6" name="Line 445"/>
            <p:cNvSpPr>
              <a:spLocks noChangeShapeType="1"/>
            </p:cNvSpPr>
            <p:nvPr/>
          </p:nvSpPr>
          <p:spPr bwMode="auto">
            <a:xfrm flipH="1" flipV="1">
              <a:off x="4249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7" name="Line 446"/>
            <p:cNvSpPr>
              <a:spLocks noChangeShapeType="1"/>
            </p:cNvSpPr>
            <p:nvPr/>
          </p:nvSpPr>
          <p:spPr bwMode="auto">
            <a:xfrm flipH="1" flipV="1">
              <a:off x="4272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8" name="Line 447"/>
            <p:cNvSpPr>
              <a:spLocks noChangeShapeType="1"/>
            </p:cNvSpPr>
            <p:nvPr/>
          </p:nvSpPr>
          <p:spPr bwMode="auto">
            <a:xfrm flipH="1" flipV="1">
              <a:off x="4318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89" name="Line 448"/>
            <p:cNvSpPr>
              <a:spLocks noChangeShapeType="1"/>
            </p:cNvSpPr>
            <p:nvPr/>
          </p:nvSpPr>
          <p:spPr bwMode="auto">
            <a:xfrm flipH="1" flipV="1">
              <a:off x="4340" y="1871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90" name="Rectangle 449"/>
            <p:cNvSpPr>
              <a:spLocks noChangeArrowheads="1"/>
            </p:cNvSpPr>
            <p:nvPr/>
          </p:nvSpPr>
          <p:spPr bwMode="auto">
            <a:xfrm>
              <a:off x="3678" y="2061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491" name="Line 450"/>
            <p:cNvSpPr>
              <a:spLocks noChangeShapeType="1"/>
            </p:cNvSpPr>
            <p:nvPr/>
          </p:nvSpPr>
          <p:spPr bwMode="auto">
            <a:xfrm>
              <a:off x="3746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92" name="Line 451"/>
            <p:cNvSpPr>
              <a:spLocks noChangeShapeType="1"/>
            </p:cNvSpPr>
            <p:nvPr/>
          </p:nvSpPr>
          <p:spPr bwMode="auto">
            <a:xfrm>
              <a:off x="3861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93" name="Line 452"/>
            <p:cNvSpPr>
              <a:spLocks noChangeShapeType="1"/>
            </p:cNvSpPr>
            <p:nvPr/>
          </p:nvSpPr>
          <p:spPr bwMode="auto">
            <a:xfrm>
              <a:off x="3952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94" name="Line 453"/>
            <p:cNvSpPr>
              <a:spLocks noChangeShapeType="1"/>
            </p:cNvSpPr>
            <p:nvPr/>
          </p:nvSpPr>
          <p:spPr bwMode="auto">
            <a:xfrm>
              <a:off x="4021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95" name="Line 454"/>
            <p:cNvSpPr>
              <a:spLocks noChangeShapeType="1"/>
            </p:cNvSpPr>
            <p:nvPr/>
          </p:nvSpPr>
          <p:spPr bwMode="auto">
            <a:xfrm>
              <a:off x="4112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96" name="Line 455"/>
            <p:cNvSpPr>
              <a:spLocks noChangeShapeType="1"/>
            </p:cNvSpPr>
            <p:nvPr/>
          </p:nvSpPr>
          <p:spPr bwMode="auto">
            <a:xfrm>
              <a:off x="4181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97" name="Line 456"/>
            <p:cNvSpPr>
              <a:spLocks noChangeShapeType="1"/>
            </p:cNvSpPr>
            <p:nvPr/>
          </p:nvSpPr>
          <p:spPr bwMode="auto">
            <a:xfrm>
              <a:off x="4249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98" name="Line 457"/>
            <p:cNvSpPr>
              <a:spLocks noChangeShapeType="1"/>
            </p:cNvSpPr>
            <p:nvPr/>
          </p:nvSpPr>
          <p:spPr bwMode="auto">
            <a:xfrm>
              <a:off x="4341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499" name="Line 458"/>
            <p:cNvSpPr>
              <a:spLocks noChangeShapeType="1"/>
            </p:cNvSpPr>
            <p:nvPr/>
          </p:nvSpPr>
          <p:spPr bwMode="auto">
            <a:xfrm>
              <a:off x="4454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0" name="Line 459"/>
            <p:cNvSpPr>
              <a:spLocks noChangeShapeType="1"/>
            </p:cNvSpPr>
            <p:nvPr/>
          </p:nvSpPr>
          <p:spPr bwMode="auto">
            <a:xfrm>
              <a:off x="4501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1" name="Line 460"/>
            <p:cNvSpPr>
              <a:spLocks noChangeShapeType="1"/>
            </p:cNvSpPr>
            <p:nvPr/>
          </p:nvSpPr>
          <p:spPr bwMode="auto">
            <a:xfrm>
              <a:off x="4569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2" name="Line 461"/>
            <p:cNvSpPr>
              <a:spLocks noChangeShapeType="1"/>
            </p:cNvSpPr>
            <p:nvPr/>
          </p:nvSpPr>
          <p:spPr bwMode="auto">
            <a:xfrm>
              <a:off x="3815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3" name="Line 462"/>
            <p:cNvSpPr>
              <a:spLocks noChangeShapeType="1"/>
            </p:cNvSpPr>
            <p:nvPr/>
          </p:nvSpPr>
          <p:spPr bwMode="auto">
            <a:xfrm flipV="1">
              <a:off x="3701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4" name="Line 463"/>
            <p:cNvSpPr>
              <a:spLocks noChangeShapeType="1"/>
            </p:cNvSpPr>
            <p:nvPr/>
          </p:nvSpPr>
          <p:spPr bwMode="auto">
            <a:xfrm flipV="1">
              <a:off x="3724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5" name="Line 464"/>
            <p:cNvSpPr>
              <a:spLocks noChangeShapeType="1"/>
            </p:cNvSpPr>
            <p:nvPr/>
          </p:nvSpPr>
          <p:spPr bwMode="auto">
            <a:xfrm flipV="1">
              <a:off x="3769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6" name="Line 465"/>
            <p:cNvSpPr>
              <a:spLocks noChangeShapeType="1"/>
            </p:cNvSpPr>
            <p:nvPr/>
          </p:nvSpPr>
          <p:spPr bwMode="auto">
            <a:xfrm flipV="1">
              <a:off x="3792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7" name="Line 466"/>
            <p:cNvSpPr>
              <a:spLocks noChangeShapeType="1"/>
            </p:cNvSpPr>
            <p:nvPr/>
          </p:nvSpPr>
          <p:spPr bwMode="auto">
            <a:xfrm flipV="1">
              <a:off x="3884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8" name="Line 467"/>
            <p:cNvSpPr>
              <a:spLocks noChangeShapeType="1"/>
            </p:cNvSpPr>
            <p:nvPr/>
          </p:nvSpPr>
          <p:spPr bwMode="auto">
            <a:xfrm flipV="1">
              <a:off x="383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09" name="Line 468"/>
            <p:cNvSpPr>
              <a:spLocks noChangeShapeType="1"/>
            </p:cNvSpPr>
            <p:nvPr/>
          </p:nvSpPr>
          <p:spPr bwMode="auto">
            <a:xfrm flipV="1">
              <a:off x="3907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0" name="Line 469"/>
            <p:cNvSpPr>
              <a:spLocks noChangeShapeType="1"/>
            </p:cNvSpPr>
            <p:nvPr/>
          </p:nvSpPr>
          <p:spPr bwMode="auto">
            <a:xfrm flipV="1">
              <a:off x="3929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1" name="Line 470"/>
            <p:cNvSpPr>
              <a:spLocks noChangeShapeType="1"/>
            </p:cNvSpPr>
            <p:nvPr/>
          </p:nvSpPr>
          <p:spPr bwMode="auto">
            <a:xfrm flipV="1">
              <a:off x="3838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2" name="Line 471"/>
            <p:cNvSpPr>
              <a:spLocks noChangeShapeType="1"/>
            </p:cNvSpPr>
            <p:nvPr/>
          </p:nvSpPr>
          <p:spPr bwMode="auto">
            <a:xfrm flipV="1">
              <a:off x="4615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3" name="Line 472"/>
            <p:cNvSpPr>
              <a:spLocks noChangeShapeType="1"/>
            </p:cNvSpPr>
            <p:nvPr/>
          </p:nvSpPr>
          <p:spPr bwMode="auto">
            <a:xfrm flipV="1">
              <a:off x="4593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4" name="Line 473"/>
            <p:cNvSpPr>
              <a:spLocks noChangeShapeType="1"/>
            </p:cNvSpPr>
            <p:nvPr/>
          </p:nvSpPr>
          <p:spPr bwMode="auto">
            <a:xfrm flipV="1">
              <a:off x="4547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5" name="Line 474"/>
            <p:cNvSpPr>
              <a:spLocks noChangeShapeType="1"/>
            </p:cNvSpPr>
            <p:nvPr/>
          </p:nvSpPr>
          <p:spPr bwMode="auto">
            <a:xfrm flipV="1">
              <a:off x="4478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6" name="Line 475"/>
            <p:cNvSpPr>
              <a:spLocks noChangeShapeType="1"/>
            </p:cNvSpPr>
            <p:nvPr/>
          </p:nvSpPr>
          <p:spPr bwMode="auto">
            <a:xfrm flipV="1">
              <a:off x="4455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7" name="Line 476"/>
            <p:cNvSpPr>
              <a:spLocks noChangeShapeType="1"/>
            </p:cNvSpPr>
            <p:nvPr/>
          </p:nvSpPr>
          <p:spPr bwMode="auto">
            <a:xfrm flipV="1">
              <a:off x="4410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8" name="Line 477"/>
            <p:cNvSpPr>
              <a:spLocks noChangeShapeType="1"/>
            </p:cNvSpPr>
            <p:nvPr/>
          </p:nvSpPr>
          <p:spPr bwMode="auto">
            <a:xfrm flipV="1">
              <a:off x="4387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19" name="Line 478"/>
            <p:cNvSpPr>
              <a:spLocks noChangeShapeType="1"/>
            </p:cNvSpPr>
            <p:nvPr/>
          </p:nvSpPr>
          <p:spPr bwMode="auto">
            <a:xfrm flipV="1">
              <a:off x="4364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0" name="Line 479"/>
            <p:cNvSpPr>
              <a:spLocks noChangeShapeType="1"/>
            </p:cNvSpPr>
            <p:nvPr/>
          </p:nvSpPr>
          <p:spPr bwMode="auto">
            <a:xfrm flipV="1">
              <a:off x="4318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1" name="Line 480"/>
            <p:cNvSpPr>
              <a:spLocks noChangeShapeType="1"/>
            </p:cNvSpPr>
            <p:nvPr/>
          </p:nvSpPr>
          <p:spPr bwMode="auto">
            <a:xfrm flipV="1">
              <a:off x="4295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2" name="Line 481"/>
            <p:cNvSpPr>
              <a:spLocks noChangeShapeType="1"/>
            </p:cNvSpPr>
            <p:nvPr/>
          </p:nvSpPr>
          <p:spPr bwMode="auto">
            <a:xfrm flipV="1">
              <a:off x="4272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3" name="Line 482"/>
            <p:cNvSpPr>
              <a:spLocks noChangeShapeType="1"/>
            </p:cNvSpPr>
            <p:nvPr/>
          </p:nvSpPr>
          <p:spPr bwMode="auto">
            <a:xfrm flipV="1">
              <a:off x="4227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4" name="Line 483"/>
            <p:cNvSpPr>
              <a:spLocks noChangeShapeType="1"/>
            </p:cNvSpPr>
            <p:nvPr/>
          </p:nvSpPr>
          <p:spPr bwMode="auto">
            <a:xfrm flipV="1">
              <a:off x="4204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5" name="Line 484"/>
            <p:cNvSpPr>
              <a:spLocks noChangeShapeType="1"/>
            </p:cNvSpPr>
            <p:nvPr/>
          </p:nvSpPr>
          <p:spPr bwMode="auto">
            <a:xfrm flipV="1">
              <a:off x="4158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6" name="Line 485"/>
            <p:cNvSpPr>
              <a:spLocks noChangeShapeType="1"/>
            </p:cNvSpPr>
            <p:nvPr/>
          </p:nvSpPr>
          <p:spPr bwMode="auto">
            <a:xfrm flipV="1">
              <a:off x="4135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7" name="Line 486"/>
            <p:cNvSpPr>
              <a:spLocks noChangeShapeType="1"/>
            </p:cNvSpPr>
            <p:nvPr/>
          </p:nvSpPr>
          <p:spPr bwMode="auto">
            <a:xfrm flipV="1">
              <a:off x="4089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8" name="Line 487"/>
            <p:cNvSpPr>
              <a:spLocks noChangeShapeType="1"/>
            </p:cNvSpPr>
            <p:nvPr/>
          </p:nvSpPr>
          <p:spPr bwMode="auto">
            <a:xfrm flipV="1">
              <a:off x="4067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29" name="Line 488"/>
            <p:cNvSpPr>
              <a:spLocks noChangeShapeType="1"/>
            </p:cNvSpPr>
            <p:nvPr/>
          </p:nvSpPr>
          <p:spPr bwMode="auto">
            <a:xfrm flipV="1">
              <a:off x="4044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0" name="Line 489"/>
            <p:cNvSpPr>
              <a:spLocks noChangeShapeType="1"/>
            </p:cNvSpPr>
            <p:nvPr/>
          </p:nvSpPr>
          <p:spPr bwMode="auto">
            <a:xfrm flipV="1">
              <a:off x="3998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1" name="Line 490"/>
            <p:cNvSpPr>
              <a:spLocks noChangeShapeType="1"/>
            </p:cNvSpPr>
            <p:nvPr/>
          </p:nvSpPr>
          <p:spPr bwMode="auto">
            <a:xfrm flipV="1">
              <a:off x="3975" y="2039"/>
              <a:ext cx="0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2" name="Line 491"/>
            <p:cNvSpPr>
              <a:spLocks noChangeShapeType="1"/>
            </p:cNvSpPr>
            <p:nvPr/>
          </p:nvSpPr>
          <p:spPr bwMode="auto">
            <a:xfrm flipV="1">
              <a:off x="3701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3" name="Line 492"/>
            <p:cNvSpPr>
              <a:spLocks noChangeShapeType="1"/>
            </p:cNvSpPr>
            <p:nvPr/>
          </p:nvSpPr>
          <p:spPr bwMode="auto">
            <a:xfrm flipV="1">
              <a:off x="3724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4" name="Line 493"/>
            <p:cNvSpPr>
              <a:spLocks noChangeShapeType="1"/>
            </p:cNvSpPr>
            <p:nvPr/>
          </p:nvSpPr>
          <p:spPr bwMode="auto">
            <a:xfrm flipV="1">
              <a:off x="376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5" name="Line 494"/>
            <p:cNvSpPr>
              <a:spLocks noChangeShapeType="1"/>
            </p:cNvSpPr>
            <p:nvPr/>
          </p:nvSpPr>
          <p:spPr bwMode="auto">
            <a:xfrm flipV="1">
              <a:off x="3792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6" name="Line 495"/>
            <p:cNvSpPr>
              <a:spLocks noChangeShapeType="1"/>
            </p:cNvSpPr>
            <p:nvPr/>
          </p:nvSpPr>
          <p:spPr bwMode="auto">
            <a:xfrm flipV="1">
              <a:off x="3884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7" name="Line 496"/>
            <p:cNvSpPr>
              <a:spLocks noChangeShapeType="1"/>
            </p:cNvSpPr>
            <p:nvPr/>
          </p:nvSpPr>
          <p:spPr bwMode="auto">
            <a:xfrm flipV="1">
              <a:off x="3907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8" name="Line 497"/>
            <p:cNvSpPr>
              <a:spLocks noChangeShapeType="1"/>
            </p:cNvSpPr>
            <p:nvPr/>
          </p:nvSpPr>
          <p:spPr bwMode="auto">
            <a:xfrm flipV="1">
              <a:off x="392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39" name="Line 498"/>
            <p:cNvSpPr>
              <a:spLocks noChangeShapeType="1"/>
            </p:cNvSpPr>
            <p:nvPr/>
          </p:nvSpPr>
          <p:spPr bwMode="auto">
            <a:xfrm flipV="1">
              <a:off x="383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0" name="Line 499"/>
            <p:cNvSpPr>
              <a:spLocks noChangeShapeType="1"/>
            </p:cNvSpPr>
            <p:nvPr/>
          </p:nvSpPr>
          <p:spPr bwMode="auto">
            <a:xfrm flipV="1">
              <a:off x="461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1" name="Line 500"/>
            <p:cNvSpPr>
              <a:spLocks noChangeShapeType="1"/>
            </p:cNvSpPr>
            <p:nvPr/>
          </p:nvSpPr>
          <p:spPr bwMode="auto">
            <a:xfrm flipV="1">
              <a:off x="4593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2" name="Line 501"/>
            <p:cNvSpPr>
              <a:spLocks noChangeShapeType="1"/>
            </p:cNvSpPr>
            <p:nvPr/>
          </p:nvSpPr>
          <p:spPr bwMode="auto">
            <a:xfrm flipV="1">
              <a:off x="4547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3" name="Line 502"/>
            <p:cNvSpPr>
              <a:spLocks noChangeShapeType="1"/>
            </p:cNvSpPr>
            <p:nvPr/>
          </p:nvSpPr>
          <p:spPr bwMode="auto">
            <a:xfrm flipV="1">
              <a:off x="4524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4" name="Line 503"/>
            <p:cNvSpPr>
              <a:spLocks noChangeShapeType="1"/>
            </p:cNvSpPr>
            <p:nvPr/>
          </p:nvSpPr>
          <p:spPr bwMode="auto">
            <a:xfrm flipV="1">
              <a:off x="447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5" name="Line 504"/>
            <p:cNvSpPr>
              <a:spLocks noChangeShapeType="1"/>
            </p:cNvSpPr>
            <p:nvPr/>
          </p:nvSpPr>
          <p:spPr bwMode="auto">
            <a:xfrm flipV="1">
              <a:off x="445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6" name="Line 505"/>
            <p:cNvSpPr>
              <a:spLocks noChangeShapeType="1"/>
            </p:cNvSpPr>
            <p:nvPr/>
          </p:nvSpPr>
          <p:spPr bwMode="auto">
            <a:xfrm flipV="1">
              <a:off x="4410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7" name="Line 506"/>
            <p:cNvSpPr>
              <a:spLocks noChangeShapeType="1"/>
            </p:cNvSpPr>
            <p:nvPr/>
          </p:nvSpPr>
          <p:spPr bwMode="auto">
            <a:xfrm flipV="1">
              <a:off x="4387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8" name="Line 507"/>
            <p:cNvSpPr>
              <a:spLocks noChangeShapeType="1"/>
            </p:cNvSpPr>
            <p:nvPr/>
          </p:nvSpPr>
          <p:spPr bwMode="auto">
            <a:xfrm flipV="1">
              <a:off x="4364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49" name="Line 508"/>
            <p:cNvSpPr>
              <a:spLocks noChangeShapeType="1"/>
            </p:cNvSpPr>
            <p:nvPr/>
          </p:nvSpPr>
          <p:spPr bwMode="auto">
            <a:xfrm flipV="1">
              <a:off x="431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0" name="Line 509"/>
            <p:cNvSpPr>
              <a:spLocks noChangeShapeType="1"/>
            </p:cNvSpPr>
            <p:nvPr/>
          </p:nvSpPr>
          <p:spPr bwMode="auto">
            <a:xfrm flipV="1">
              <a:off x="429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1" name="Line 510"/>
            <p:cNvSpPr>
              <a:spLocks noChangeShapeType="1"/>
            </p:cNvSpPr>
            <p:nvPr/>
          </p:nvSpPr>
          <p:spPr bwMode="auto">
            <a:xfrm flipV="1">
              <a:off x="4272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2" name="Line 511"/>
            <p:cNvSpPr>
              <a:spLocks noChangeShapeType="1"/>
            </p:cNvSpPr>
            <p:nvPr/>
          </p:nvSpPr>
          <p:spPr bwMode="auto">
            <a:xfrm flipV="1">
              <a:off x="4227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3" name="Line 512"/>
            <p:cNvSpPr>
              <a:spLocks noChangeShapeType="1"/>
            </p:cNvSpPr>
            <p:nvPr/>
          </p:nvSpPr>
          <p:spPr bwMode="auto">
            <a:xfrm flipV="1">
              <a:off x="4204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4" name="Line 513"/>
            <p:cNvSpPr>
              <a:spLocks noChangeShapeType="1"/>
            </p:cNvSpPr>
            <p:nvPr/>
          </p:nvSpPr>
          <p:spPr bwMode="auto">
            <a:xfrm flipV="1">
              <a:off x="415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5" name="Line 514"/>
            <p:cNvSpPr>
              <a:spLocks noChangeShapeType="1"/>
            </p:cNvSpPr>
            <p:nvPr/>
          </p:nvSpPr>
          <p:spPr bwMode="auto">
            <a:xfrm flipV="1">
              <a:off x="413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6" name="Line 515"/>
            <p:cNvSpPr>
              <a:spLocks noChangeShapeType="1"/>
            </p:cNvSpPr>
            <p:nvPr/>
          </p:nvSpPr>
          <p:spPr bwMode="auto">
            <a:xfrm flipV="1">
              <a:off x="408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7" name="Line 516"/>
            <p:cNvSpPr>
              <a:spLocks noChangeShapeType="1"/>
            </p:cNvSpPr>
            <p:nvPr/>
          </p:nvSpPr>
          <p:spPr bwMode="auto">
            <a:xfrm flipV="1">
              <a:off x="4067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8" name="Line 517"/>
            <p:cNvSpPr>
              <a:spLocks noChangeShapeType="1"/>
            </p:cNvSpPr>
            <p:nvPr/>
          </p:nvSpPr>
          <p:spPr bwMode="auto">
            <a:xfrm flipV="1">
              <a:off x="4044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59" name="Line 518"/>
            <p:cNvSpPr>
              <a:spLocks noChangeShapeType="1"/>
            </p:cNvSpPr>
            <p:nvPr/>
          </p:nvSpPr>
          <p:spPr bwMode="auto">
            <a:xfrm flipV="1">
              <a:off x="399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60" name="Line 519"/>
            <p:cNvSpPr>
              <a:spLocks noChangeShapeType="1"/>
            </p:cNvSpPr>
            <p:nvPr/>
          </p:nvSpPr>
          <p:spPr bwMode="auto">
            <a:xfrm flipV="1">
              <a:off x="397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61" name="Rectangle 520"/>
            <p:cNvSpPr>
              <a:spLocks noChangeArrowheads="1"/>
            </p:cNvSpPr>
            <p:nvPr/>
          </p:nvSpPr>
          <p:spPr bwMode="auto">
            <a:xfrm flipH="1">
              <a:off x="3678" y="2366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562" name="Line 521"/>
            <p:cNvSpPr>
              <a:spLocks noChangeShapeType="1"/>
            </p:cNvSpPr>
            <p:nvPr/>
          </p:nvSpPr>
          <p:spPr bwMode="auto">
            <a:xfrm flipH="1">
              <a:off x="4569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63" name="Line 522"/>
            <p:cNvSpPr>
              <a:spLocks noChangeShapeType="1"/>
            </p:cNvSpPr>
            <p:nvPr/>
          </p:nvSpPr>
          <p:spPr bwMode="auto">
            <a:xfrm flipH="1">
              <a:off x="4455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64" name="Line 523"/>
            <p:cNvSpPr>
              <a:spLocks noChangeShapeType="1"/>
            </p:cNvSpPr>
            <p:nvPr/>
          </p:nvSpPr>
          <p:spPr bwMode="auto">
            <a:xfrm flipH="1">
              <a:off x="4363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65" name="Line 524"/>
            <p:cNvSpPr>
              <a:spLocks noChangeShapeType="1"/>
            </p:cNvSpPr>
            <p:nvPr/>
          </p:nvSpPr>
          <p:spPr bwMode="auto">
            <a:xfrm flipH="1">
              <a:off x="4295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66" name="Line 525"/>
            <p:cNvSpPr>
              <a:spLocks noChangeShapeType="1"/>
            </p:cNvSpPr>
            <p:nvPr/>
          </p:nvSpPr>
          <p:spPr bwMode="auto">
            <a:xfrm flipH="1">
              <a:off x="4203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67" name="Line 526"/>
            <p:cNvSpPr>
              <a:spLocks noChangeShapeType="1"/>
            </p:cNvSpPr>
            <p:nvPr/>
          </p:nvSpPr>
          <p:spPr bwMode="auto">
            <a:xfrm flipH="1">
              <a:off x="4135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68" name="Line 527"/>
            <p:cNvSpPr>
              <a:spLocks noChangeShapeType="1"/>
            </p:cNvSpPr>
            <p:nvPr/>
          </p:nvSpPr>
          <p:spPr bwMode="auto">
            <a:xfrm flipH="1">
              <a:off x="4066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69" name="Line 528"/>
            <p:cNvSpPr>
              <a:spLocks noChangeShapeType="1"/>
            </p:cNvSpPr>
            <p:nvPr/>
          </p:nvSpPr>
          <p:spPr bwMode="auto">
            <a:xfrm flipH="1">
              <a:off x="3975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0" name="Line 529"/>
            <p:cNvSpPr>
              <a:spLocks noChangeShapeType="1"/>
            </p:cNvSpPr>
            <p:nvPr/>
          </p:nvSpPr>
          <p:spPr bwMode="auto">
            <a:xfrm flipH="1">
              <a:off x="3883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1" name="Line 530"/>
            <p:cNvSpPr>
              <a:spLocks noChangeShapeType="1"/>
            </p:cNvSpPr>
            <p:nvPr/>
          </p:nvSpPr>
          <p:spPr bwMode="auto">
            <a:xfrm flipH="1">
              <a:off x="3815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2" name="Line 531"/>
            <p:cNvSpPr>
              <a:spLocks noChangeShapeType="1"/>
            </p:cNvSpPr>
            <p:nvPr/>
          </p:nvSpPr>
          <p:spPr bwMode="auto">
            <a:xfrm flipH="1">
              <a:off x="3746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3" name="Line 532"/>
            <p:cNvSpPr>
              <a:spLocks noChangeShapeType="1"/>
            </p:cNvSpPr>
            <p:nvPr/>
          </p:nvSpPr>
          <p:spPr bwMode="auto">
            <a:xfrm flipH="1">
              <a:off x="4500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4" name="Line 533"/>
            <p:cNvSpPr>
              <a:spLocks noChangeShapeType="1"/>
            </p:cNvSpPr>
            <p:nvPr/>
          </p:nvSpPr>
          <p:spPr bwMode="auto">
            <a:xfrm flipH="1" flipV="1">
              <a:off x="4615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5" name="Line 534"/>
            <p:cNvSpPr>
              <a:spLocks noChangeShapeType="1"/>
            </p:cNvSpPr>
            <p:nvPr/>
          </p:nvSpPr>
          <p:spPr bwMode="auto">
            <a:xfrm flipH="1" flipV="1">
              <a:off x="4592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6" name="Line 535"/>
            <p:cNvSpPr>
              <a:spLocks noChangeShapeType="1"/>
            </p:cNvSpPr>
            <p:nvPr/>
          </p:nvSpPr>
          <p:spPr bwMode="auto">
            <a:xfrm flipH="1" flipV="1">
              <a:off x="4546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7" name="Line 536"/>
            <p:cNvSpPr>
              <a:spLocks noChangeShapeType="1"/>
            </p:cNvSpPr>
            <p:nvPr/>
          </p:nvSpPr>
          <p:spPr bwMode="auto">
            <a:xfrm flipH="1" flipV="1">
              <a:off x="452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8" name="Line 537"/>
            <p:cNvSpPr>
              <a:spLocks noChangeShapeType="1"/>
            </p:cNvSpPr>
            <p:nvPr/>
          </p:nvSpPr>
          <p:spPr bwMode="auto">
            <a:xfrm flipH="1" flipV="1">
              <a:off x="4432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79" name="Line 538"/>
            <p:cNvSpPr>
              <a:spLocks noChangeShapeType="1"/>
            </p:cNvSpPr>
            <p:nvPr/>
          </p:nvSpPr>
          <p:spPr bwMode="auto">
            <a:xfrm flipH="1" flipV="1">
              <a:off x="447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0" name="Line 539"/>
            <p:cNvSpPr>
              <a:spLocks noChangeShapeType="1"/>
            </p:cNvSpPr>
            <p:nvPr/>
          </p:nvSpPr>
          <p:spPr bwMode="auto">
            <a:xfrm flipV="1">
              <a:off x="4409" y="2343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1" name="Line 540"/>
            <p:cNvSpPr>
              <a:spLocks noChangeShapeType="1"/>
            </p:cNvSpPr>
            <p:nvPr/>
          </p:nvSpPr>
          <p:spPr bwMode="auto">
            <a:xfrm flipH="1" flipV="1">
              <a:off x="4386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2" name="Line 541"/>
            <p:cNvSpPr>
              <a:spLocks noChangeShapeType="1"/>
            </p:cNvSpPr>
            <p:nvPr/>
          </p:nvSpPr>
          <p:spPr bwMode="auto">
            <a:xfrm flipH="1" flipV="1">
              <a:off x="4478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3" name="Line 542"/>
            <p:cNvSpPr>
              <a:spLocks noChangeShapeType="1"/>
            </p:cNvSpPr>
            <p:nvPr/>
          </p:nvSpPr>
          <p:spPr bwMode="auto">
            <a:xfrm flipH="1" flipV="1">
              <a:off x="370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4" name="Line 543"/>
            <p:cNvSpPr>
              <a:spLocks noChangeShapeType="1"/>
            </p:cNvSpPr>
            <p:nvPr/>
          </p:nvSpPr>
          <p:spPr bwMode="auto">
            <a:xfrm flipH="1" flipV="1">
              <a:off x="372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5" name="Line 544"/>
            <p:cNvSpPr>
              <a:spLocks noChangeShapeType="1"/>
            </p:cNvSpPr>
            <p:nvPr/>
          </p:nvSpPr>
          <p:spPr bwMode="auto">
            <a:xfrm flipH="1" flipV="1">
              <a:off x="3769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6" name="Line 545"/>
            <p:cNvSpPr>
              <a:spLocks noChangeShapeType="1"/>
            </p:cNvSpPr>
            <p:nvPr/>
          </p:nvSpPr>
          <p:spPr bwMode="auto">
            <a:xfrm flipH="1" flipV="1">
              <a:off x="3792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7" name="Line 546"/>
            <p:cNvSpPr>
              <a:spLocks noChangeShapeType="1"/>
            </p:cNvSpPr>
            <p:nvPr/>
          </p:nvSpPr>
          <p:spPr bwMode="auto">
            <a:xfrm flipV="1">
              <a:off x="3837" y="2343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8" name="Line 547"/>
            <p:cNvSpPr>
              <a:spLocks noChangeShapeType="1"/>
            </p:cNvSpPr>
            <p:nvPr/>
          </p:nvSpPr>
          <p:spPr bwMode="auto">
            <a:xfrm flipH="1" flipV="1">
              <a:off x="386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89" name="Line 548"/>
            <p:cNvSpPr>
              <a:spLocks noChangeShapeType="1"/>
            </p:cNvSpPr>
            <p:nvPr/>
          </p:nvSpPr>
          <p:spPr bwMode="auto">
            <a:xfrm flipH="1" flipV="1">
              <a:off x="3906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0" name="Line 549"/>
            <p:cNvSpPr>
              <a:spLocks noChangeShapeType="1"/>
            </p:cNvSpPr>
            <p:nvPr/>
          </p:nvSpPr>
          <p:spPr bwMode="auto">
            <a:xfrm flipH="1" flipV="1">
              <a:off x="3929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1" name="Line 550"/>
            <p:cNvSpPr>
              <a:spLocks noChangeShapeType="1"/>
            </p:cNvSpPr>
            <p:nvPr/>
          </p:nvSpPr>
          <p:spPr bwMode="auto">
            <a:xfrm flipH="1" flipV="1">
              <a:off x="3952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2" name="Line 551"/>
            <p:cNvSpPr>
              <a:spLocks noChangeShapeType="1"/>
            </p:cNvSpPr>
            <p:nvPr/>
          </p:nvSpPr>
          <p:spPr bwMode="auto">
            <a:xfrm flipH="1" flipV="1">
              <a:off x="3998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3" name="Line 552"/>
            <p:cNvSpPr>
              <a:spLocks noChangeShapeType="1"/>
            </p:cNvSpPr>
            <p:nvPr/>
          </p:nvSpPr>
          <p:spPr bwMode="auto">
            <a:xfrm flipH="1" flipV="1">
              <a:off x="402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4" name="Line 553"/>
            <p:cNvSpPr>
              <a:spLocks noChangeShapeType="1"/>
            </p:cNvSpPr>
            <p:nvPr/>
          </p:nvSpPr>
          <p:spPr bwMode="auto">
            <a:xfrm flipH="1" flipV="1">
              <a:off x="404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5" name="Line 554"/>
            <p:cNvSpPr>
              <a:spLocks noChangeShapeType="1"/>
            </p:cNvSpPr>
            <p:nvPr/>
          </p:nvSpPr>
          <p:spPr bwMode="auto">
            <a:xfrm flipH="1" flipV="1">
              <a:off x="4089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6" name="Line 555"/>
            <p:cNvSpPr>
              <a:spLocks noChangeShapeType="1"/>
            </p:cNvSpPr>
            <p:nvPr/>
          </p:nvSpPr>
          <p:spPr bwMode="auto">
            <a:xfrm flipH="1" flipV="1">
              <a:off x="4112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7" name="Line 556"/>
            <p:cNvSpPr>
              <a:spLocks noChangeShapeType="1"/>
            </p:cNvSpPr>
            <p:nvPr/>
          </p:nvSpPr>
          <p:spPr bwMode="auto">
            <a:xfrm flipH="1" flipV="1">
              <a:off x="4158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8" name="Line 557"/>
            <p:cNvSpPr>
              <a:spLocks noChangeShapeType="1"/>
            </p:cNvSpPr>
            <p:nvPr/>
          </p:nvSpPr>
          <p:spPr bwMode="auto">
            <a:xfrm flipH="1" flipV="1">
              <a:off x="418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599" name="Line 558"/>
            <p:cNvSpPr>
              <a:spLocks noChangeShapeType="1"/>
            </p:cNvSpPr>
            <p:nvPr/>
          </p:nvSpPr>
          <p:spPr bwMode="auto">
            <a:xfrm flipH="1" flipV="1">
              <a:off x="4226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0" name="Line 559"/>
            <p:cNvSpPr>
              <a:spLocks noChangeShapeType="1"/>
            </p:cNvSpPr>
            <p:nvPr/>
          </p:nvSpPr>
          <p:spPr bwMode="auto">
            <a:xfrm flipH="1" flipV="1">
              <a:off x="4249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1" name="Line 560"/>
            <p:cNvSpPr>
              <a:spLocks noChangeShapeType="1"/>
            </p:cNvSpPr>
            <p:nvPr/>
          </p:nvSpPr>
          <p:spPr bwMode="auto">
            <a:xfrm flipH="1" flipV="1">
              <a:off x="4272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2" name="Line 561"/>
            <p:cNvSpPr>
              <a:spLocks noChangeShapeType="1"/>
            </p:cNvSpPr>
            <p:nvPr/>
          </p:nvSpPr>
          <p:spPr bwMode="auto">
            <a:xfrm flipH="1" flipV="1">
              <a:off x="4318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3" name="Line 562"/>
            <p:cNvSpPr>
              <a:spLocks noChangeShapeType="1"/>
            </p:cNvSpPr>
            <p:nvPr/>
          </p:nvSpPr>
          <p:spPr bwMode="auto">
            <a:xfrm flipH="1" flipV="1">
              <a:off x="434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4" name="Line 563"/>
            <p:cNvSpPr>
              <a:spLocks noChangeShapeType="1"/>
            </p:cNvSpPr>
            <p:nvPr/>
          </p:nvSpPr>
          <p:spPr bwMode="auto">
            <a:xfrm flipH="1" flipV="1">
              <a:off x="4615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5" name="Line 564"/>
            <p:cNvSpPr>
              <a:spLocks noChangeShapeType="1"/>
            </p:cNvSpPr>
            <p:nvPr/>
          </p:nvSpPr>
          <p:spPr bwMode="auto">
            <a:xfrm flipH="1" flipV="1">
              <a:off x="4592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6" name="Line 565"/>
            <p:cNvSpPr>
              <a:spLocks noChangeShapeType="1"/>
            </p:cNvSpPr>
            <p:nvPr/>
          </p:nvSpPr>
          <p:spPr bwMode="auto">
            <a:xfrm flipH="1" flipV="1">
              <a:off x="454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7" name="Line 566"/>
            <p:cNvSpPr>
              <a:spLocks noChangeShapeType="1"/>
            </p:cNvSpPr>
            <p:nvPr/>
          </p:nvSpPr>
          <p:spPr bwMode="auto">
            <a:xfrm flipH="1" flipV="1">
              <a:off x="452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8" name="Line 567"/>
            <p:cNvSpPr>
              <a:spLocks noChangeShapeType="1"/>
            </p:cNvSpPr>
            <p:nvPr/>
          </p:nvSpPr>
          <p:spPr bwMode="auto">
            <a:xfrm flipH="1" flipV="1">
              <a:off x="4432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09" name="Line 568"/>
            <p:cNvSpPr>
              <a:spLocks noChangeShapeType="1"/>
            </p:cNvSpPr>
            <p:nvPr/>
          </p:nvSpPr>
          <p:spPr bwMode="auto">
            <a:xfrm flipH="1" flipV="1">
              <a:off x="440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0" name="Line 569"/>
            <p:cNvSpPr>
              <a:spLocks noChangeShapeType="1"/>
            </p:cNvSpPr>
            <p:nvPr/>
          </p:nvSpPr>
          <p:spPr bwMode="auto">
            <a:xfrm flipH="1" flipV="1">
              <a:off x="438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1" name="Line 570"/>
            <p:cNvSpPr>
              <a:spLocks noChangeShapeType="1"/>
            </p:cNvSpPr>
            <p:nvPr/>
          </p:nvSpPr>
          <p:spPr bwMode="auto">
            <a:xfrm flipH="1" flipV="1">
              <a:off x="447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2" name="Line 571"/>
            <p:cNvSpPr>
              <a:spLocks noChangeShapeType="1"/>
            </p:cNvSpPr>
            <p:nvPr/>
          </p:nvSpPr>
          <p:spPr bwMode="auto">
            <a:xfrm flipH="1" flipV="1">
              <a:off x="370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3" name="Line 572"/>
            <p:cNvSpPr>
              <a:spLocks noChangeShapeType="1"/>
            </p:cNvSpPr>
            <p:nvPr/>
          </p:nvSpPr>
          <p:spPr bwMode="auto">
            <a:xfrm flipH="1" flipV="1">
              <a:off x="372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4" name="Line 573"/>
            <p:cNvSpPr>
              <a:spLocks noChangeShapeType="1"/>
            </p:cNvSpPr>
            <p:nvPr/>
          </p:nvSpPr>
          <p:spPr bwMode="auto">
            <a:xfrm flipH="1" flipV="1">
              <a:off x="376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5" name="Line 574"/>
            <p:cNvSpPr>
              <a:spLocks noChangeShapeType="1"/>
            </p:cNvSpPr>
            <p:nvPr/>
          </p:nvSpPr>
          <p:spPr bwMode="auto">
            <a:xfrm flipH="1" flipV="1">
              <a:off x="3792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6" name="Line 575"/>
            <p:cNvSpPr>
              <a:spLocks noChangeShapeType="1"/>
            </p:cNvSpPr>
            <p:nvPr/>
          </p:nvSpPr>
          <p:spPr bwMode="auto">
            <a:xfrm flipH="1" flipV="1">
              <a:off x="383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7" name="Line 576"/>
            <p:cNvSpPr>
              <a:spLocks noChangeShapeType="1"/>
            </p:cNvSpPr>
            <p:nvPr/>
          </p:nvSpPr>
          <p:spPr bwMode="auto">
            <a:xfrm flipH="1" flipV="1">
              <a:off x="386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8" name="Line 577"/>
            <p:cNvSpPr>
              <a:spLocks noChangeShapeType="1"/>
            </p:cNvSpPr>
            <p:nvPr/>
          </p:nvSpPr>
          <p:spPr bwMode="auto">
            <a:xfrm flipH="1" flipV="1">
              <a:off x="390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19" name="Line 578"/>
            <p:cNvSpPr>
              <a:spLocks noChangeShapeType="1"/>
            </p:cNvSpPr>
            <p:nvPr/>
          </p:nvSpPr>
          <p:spPr bwMode="auto">
            <a:xfrm flipH="1" flipV="1">
              <a:off x="392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0" name="Line 579"/>
            <p:cNvSpPr>
              <a:spLocks noChangeShapeType="1"/>
            </p:cNvSpPr>
            <p:nvPr/>
          </p:nvSpPr>
          <p:spPr bwMode="auto">
            <a:xfrm flipH="1" flipV="1">
              <a:off x="3952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1" name="Line 580"/>
            <p:cNvSpPr>
              <a:spLocks noChangeShapeType="1"/>
            </p:cNvSpPr>
            <p:nvPr/>
          </p:nvSpPr>
          <p:spPr bwMode="auto">
            <a:xfrm flipH="1" flipV="1">
              <a:off x="399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2" name="Line 581"/>
            <p:cNvSpPr>
              <a:spLocks noChangeShapeType="1"/>
            </p:cNvSpPr>
            <p:nvPr/>
          </p:nvSpPr>
          <p:spPr bwMode="auto">
            <a:xfrm flipH="1" flipV="1">
              <a:off x="402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3" name="Line 582"/>
            <p:cNvSpPr>
              <a:spLocks noChangeShapeType="1"/>
            </p:cNvSpPr>
            <p:nvPr/>
          </p:nvSpPr>
          <p:spPr bwMode="auto">
            <a:xfrm flipH="1" flipV="1">
              <a:off x="404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4" name="Line 583"/>
            <p:cNvSpPr>
              <a:spLocks noChangeShapeType="1"/>
            </p:cNvSpPr>
            <p:nvPr/>
          </p:nvSpPr>
          <p:spPr bwMode="auto">
            <a:xfrm flipH="1" flipV="1">
              <a:off x="408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5" name="Line 584"/>
            <p:cNvSpPr>
              <a:spLocks noChangeShapeType="1"/>
            </p:cNvSpPr>
            <p:nvPr/>
          </p:nvSpPr>
          <p:spPr bwMode="auto">
            <a:xfrm flipH="1" flipV="1">
              <a:off x="4112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6" name="Line 585"/>
            <p:cNvSpPr>
              <a:spLocks noChangeShapeType="1"/>
            </p:cNvSpPr>
            <p:nvPr/>
          </p:nvSpPr>
          <p:spPr bwMode="auto">
            <a:xfrm flipH="1" flipV="1">
              <a:off x="415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7" name="Line 586"/>
            <p:cNvSpPr>
              <a:spLocks noChangeShapeType="1"/>
            </p:cNvSpPr>
            <p:nvPr/>
          </p:nvSpPr>
          <p:spPr bwMode="auto">
            <a:xfrm flipH="1" flipV="1">
              <a:off x="418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8" name="Line 587"/>
            <p:cNvSpPr>
              <a:spLocks noChangeShapeType="1"/>
            </p:cNvSpPr>
            <p:nvPr/>
          </p:nvSpPr>
          <p:spPr bwMode="auto">
            <a:xfrm flipH="1" flipV="1">
              <a:off x="422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29" name="Line 588"/>
            <p:cNvSpPr>
              <a:spLocks noChangeShapeType="1"/>
            </p:cNvSpPr>
            <p:nvPr/>
          </p:nvSpPr>
          <p:spPr bwMode="auto">
            <a:xfrm flipH="1" flipV="1">
              <a:off x="424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30" name="Line 589"/>
            <p:cNvSpPr>
              <a:spLocks noChangeShapeType="1"/>
            </p:cNvSpPr>
            <p:nvPr/>
          </p:nvSpPr>
          <p:spPr bwMode="auto">
            <a:xfrm flipH="1" flipV="1">
              <a:off x="4272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31" name="Line 590"/>
            <p:cNvSpPr>
              <a:spLocks noChangeShapeType="1"/>
            </p:cNvSpPr>
            <p:nvPr/>
          </p:nvSpPr>
          <p:spPr bwMode="auto">
            <a:xfrm flipH="1" flipV="1">
              <a:off x="431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32" name="Line 591"/>
            <p:cNvSpPr>
              <a:spLocks noChangeShapeType="1"/>
            </p:cNvSpPr>
            <p:nvPr/>
          </p:nvSpPr>
          <p:spPr bwMode="auto">
            <a:xfrm flipH="1" flipV="1">
              <a:off x="434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33" name="Oval 592"/>
            <p:cNvSpPr>
              <a:spLocks noChangeArrowheads="1"/>
            </p:cNvSpPr>
            <p:nvPr/>
          </p:nvSpPr>
          <p:spPr bwMode="auto">
            <a:xfrm>
              <a:off x="3769" y="1635"/>
              <a:ext cx="46" cy="45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634" name="Oval 593"/>
            <p:cNvSpPr>
              <a:spLocks noChangeArrowheads="1"/>
            </p:cNvSpPr>
            <p:nvPr/>
          </p:nvSpPr>
          <p:spPr bwMode="auto">
            <a:xfrm>
              <a:off x="3998" y="1635"/>
              <a:ext cx="46" cy="45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635" name="Oval 594"/>
            <p:cNvSpPr>
              <a:spLocks noChangeArrowheads="1"/>
            </p:cNvSpPr>
            <p:nvPr/>
          </p:nvSpPr>
          <p:spPr bwMode="auto">
            <a:xfrm>
              <a:off x="4455" y="1932"/>
              <a:ext cx="46" cy="4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636" name="Oval 595"/>
            <p:cNvSpPr>
              <a:spLocks noChangeArrowheads="1"/>
            </p:cNvSpPr>
            <p:nvPr/>
          </p:nvSpPr>
          <p:spPr bwMode="auto">
            <a:xfrm>
              <a:off x="3769" y="2251"/>
              <a:ext cx="46" cy="4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637" name="Oval 596"/>
            <p:cNvSpPr>
              <a:spLocks noChangeArrowheads="1"/>
            </p:cNvSpPr>
            <p:nvPr/>
          </p:nvSpPr>
          <p:spPr bwMode="auto">
            <a:xfrm>
              <a:off x="4455" y="2251"/>
              <a:ext cx="46" cy="4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638" name="Text Box 597"/>
            <p:cNvSpPr txBox="1">
              <a:spLocks noChangeArrowheads="1"/>
            </p:cNvSpPr>
            <p:nvPr/>
          </p:nvSpPr>
          <p:spPr bwMode="auto">
            <a:xfrm>
              <a:off x="3404" y="2720"/>
              <a:ext cx="1603" cy="2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Pins assigned to grid cells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44639" name="Rectangle 598"/>
            <p:cNvSpPr>
              <a:spLocks noChangeArrowheads="1"/>
            </p:cNvSpPr>
            <p:nvPr/>
          </p:nvSpPr>
          <p:spPr bwMode="auto">
            <a:xfrm>
              <a:off x="3449" y="1315"/>
              <a:ext cx="1372" cy="1279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640" name="Line 599"/>
            <p:cNvSpPr>
              <a:spLocks noChangeShapeType="1"/>
            </p:cNvSpPr>
            <p:nvPr/>
          </p:nvSpPr>
          <p:spPr bwMode="auto">
            <a:xfrm>
              <a:off x="3678" y="1315"/>
              <a:ext cx="0" cy="1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41" name="Line 600"/>
            <p:cNvSpPr>
              <a:spLocks noChangeShapeType="1"/>
            </p:cNvSpPr>
            <p:nvPr/>
          </p:nvSpPr>
          <p:spPr bwMode="auto">
            <a:xfrm>
              <a:off x="3906" y="1315"/>
              <a:ext cx="0" cy="1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42" name="Line 601"/>
            <p:cNvSpPr>
              <a:spLocks noChangeShapeType="1"/>
            </p:cNvSpPr>
            <p:nvPr/>
          </p:nvSpPr>
          <p:spPr bwMode="auto">
            <a:xfrm>
              <a:off x="4135" y="1315"/>
              <a:ext cx="0" cy="1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43" name="Line 602"/>
            <p:cNvSpPr>
              <a:spLocks noChangeShapeType="1"/>
            </p:cNvSpPr>
            <p:nvPr/>
          </p:nvSpPr>
          <p:spPr bwMode="auto">
            <a:xfrm>
              <a:off x="4363" y="1315"/>
              <a:ext cx="0" cy="1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44" name="Line 603"/>
            <p:cNvSpPr>
              <a:spLocks noChangeShapeType="1"/>
            </p:cNvSpPr>
            <p:nvPr/>
          </p:nvSpPr>
          <p:spPr bwMode="auto">
            <a:xfrm>
              <a:off x="4592" y="1315"/>
              <a:ext cx="0" cy="1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45" name="Line 604"/>
            <p:cNvSpPr>
              <a:spLocks noChangeShapeType="1"/>
            </p:cNvSpPr>
            <p:nvPr/>
          </p:nvSpPr>
          <p:spPr bwMode="auto">
            <a:xfrm flipH="1">
              <a:off x="3449" y="1521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46" name="Line 605"/>
            <p:cNvSpPr>
              <a:spLocks noChangeShapeType="1"/>
            </p:cNvSpPr>
            <p:nvPr/>
          </p:nvSpPr>
          <p:spPr bwMode="auto">
            <a:xfrm flipH="1">
              <a:off x="3449" y="1818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47" name="Line 606"/>
            <p:cNvSpPr>
              <a:spLocks noChangeShapeType="1"/>
            </p:cNvSpPr>
            <p:nvPr/>
          </p:nvSpPr>
          <p:spPr bwMode="auto">
            <a:xfrm flipH="1">
              <a:off x="3449" y="2115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48" name="Line 607"/>
            <p:cNvSpPr>
              <a:spLocks noChangeShapeType="1"/>
            </p:cNvSpPr>
            <p:nvPr/>
          </p:nvSpPr>
          <p:spPr bwMode="auto">
            <a:xfrm flipH="1">
              <a:off x="3449" y="2435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49" name="Line 608"/>
            <p:cNvSpPr>
              <a:spLocks noChangeShapeType="1"/>
            </p:cNvSpPr>
            <p:nvPr/>
          </p:nvSpPr>
          <p:spPr bwMode="auto">
            <a:xfrm flipV="1">
              <a:off x="4523" y="2039"/>
              <a:ext cx="0" cy="22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650" name="AutoShape 609"/>
            <p:cNvSpPr>
              <a:spLocks noChangeArrowheads="1"/>
            </p:cNvSpPr>
            <p:nvPr/>
          </p:nvSpPr>
          <p:spPr bwMode="auto">
            <a:xfrm>
              <a:off x="3289" y="1864"/>
              <a:ext cx="114" cy="274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42680" name="Group 920"/>
          <p:cNvGrpSpPr>
            <a:grpSpLocks/>
          </p:cNvGrpSpPr>
          <p:nvPr/>
        </p:nvGrpSpPr>
        <p:grpSpPr bwMode="auto">
          <a:xfrm>
            <a:off x="2916238" y="2208213"/>
            <a:ext cx="2578100" cy="2717800"/>
            <a:chOff x="1837" y="1391"/>
            <a:chExt cx="1624" cy="1712"/>
          </a:xfrm>
        </p:grpSpPr>
        <p:sp>
          <p:nvSpPr>
            <p:cNvPr id="44039" name="Rectangle 611"/>
            <p:cNvSpPr>
              <a:spLocks noChangeArrowheads="1"/>
            </p:cNvSpPr>
            <p:nvPr/>
          </p:nvSpPr>
          <p:spPr bwMode="auto">
            <a:xfrm>
              <a:off x="2009" y="1391"/>
              <a:ext cx="1452" cy="1354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040" name="Rectangle 612"/>
            <p:cNvSpPr>
              <a:spLocks noChangeArrowheads="1"/>
            </p:cNvSpPr>
            <p:nvPr/>
          </p:nvSpPr>
          <p:spPr bwMode="auto">
            <a:xfrm>
              <a:off x="2249" y="1537"/>
              <a:ext cx="1016" cy="122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041" name="Line 613"/>
            <p:cNvSpPr>
              <a:spLocks noChangeShapeType="1"/>
            </p:cNvSpPr>
            <p:nvPr/>
          </p:nvSpPr>
          <p:spPr bwMode="auto">
            <a:xfrm>
              <a:off x="2321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2" name="Line 614"/>
            <p:cNvSpPr>
              <a:spLocks noChangeShapeType="1"/>
            </p:cNvSpPr>
            <p:nvPr/>
          </p:nvSpPr>
          <p:spPr bwMode="auto">
            <a:xfrm>
              <a:off x="2442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3" name="Line 615"/>
            <p:cNvSpPr>
              <a:spLocks noChangeShapeType="1"/>
            </p:cNvSpPr>
            <p:nvPr/>
          </p:nvSpPr>
          <p:spPr bwMode="auto">
            <a:xfrm>
              <a:off x="2539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4" name="Line 616"/>
            <p:cNvSpPr>
              <a:spLocks noChangeShapeType="1"/>
            </p:cNvSpPr>
            <p:nvPr/>
          </p:nvSpPr>
          <p:spPr bwMode="auto">
            <a:xfrm>
              <a:off x="2612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5" name="Line 617"/>
            <p:cNvSpPr>
              <a:spLocks noChangeShapeType="1"/>
            </p:cNvSpPr>
            <p:nvPr/>
          </p:nvSpPr>
          <p:spPr bwMode="auto">
            <a:xfrm>
              <a:off x="2708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6" name="Line 618"/>
            <p:cNvSpPr>
              <a:spLocks noChangeShapeType="1"/>
            </p:cNvSpPr>
            <p:nvPr/>
          </p:nvSpPr>
          <p:spPr bwMode="auto">
            <a:xfrm>
              <a:off x="2781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7" name="Line 619"/>
            <p:cNvSpPr>
              <a:spLocks noChangeShapeType="1"/>
            </p:cNvSpPr>
            <p:nvPr/>
          </p:nvSpPr>
          <p:spPr bwMode="auto">
            <a:xfrm>
              <a:off x="2853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8" name="Line 620"/>
            <p:cNvSpPr>
              <a:spLocks noChangeShapeType="1"/>
            </p:cNvSpPr>
            <p:nvPr/>
          </p:nvSpPr>
          <p:spPr bwMode="auto">
            <a:xfrm>
              <a:off x="2951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49" name="Line 621"/>
            <p:cNvSpPr>
              <a:spLocks noChangeShapeType="1"/>
            </p:cNvSpPr>
            <p:nvPr/>
          </p:nvSpPr>
          <p:spPr bwMode="auto">
            <a:xfrm>
              <a:off x="3047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0" name="Line 622"/>
            <p:cNvSpPr>
              <a:spLocks noChangeShapeType="1"/>
            </p:cNvSpPr>
            <p:nvPr/>
          </p:nvSpPr>
          <p:spPr bwMode="auto">
            <a:xfrm>
              <a:off x="3120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1" name="Line 623"/>
            <p:cNvSpPr>
              <a:spLocks noChangeShapeType="1"/>
            </p:cNvSpPr>
            <p:nvPr/>
          </p:nvSpPr>
          <p:spPr bwMode="auto">
            <a:xfrm>
              <a:off x="3192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2" name="Line 624"/>
            <p:cNvSpPr>
              <a:spLocks noChangeShapeType="1"/>
            </p:cNvSpPr>
            <p:nvPr/>
          </p:nvSpPr>
          <p:spPr bwMode="auto">
            <a:xfrm>
              <a:off x="2394" y="1537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3" name="Line 625"/>
            <p:cNvSpPr>
              <a:spLocks noChangeShapeType="1"/>
            </p:cNvSpPr>
            <p:nvPr/>
          </p:nvSpPr>
          <p:spPr bwMode="auto">
            <a:xfrm flipV="1">
              <a:off x="2273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4" name="Line 626"/>
            <p:cNvSpPr>
              <a:spLocks noChangeShapeType="1"/>
            </p:cNvSpPr>
            <p:nvPr/>
          </p:nvSpPr>
          <p:spPr bwMode="auto">
            <a:xfrm flipV="1">
              <a:off x="2296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5" name="Line 627"/>
            <p:cNvSpPr>
              <a:spLocks noChangeShapeType="1"/>
            </p:cNvSpPr>
            <p:nvPr/>
          </p:nvSpPr>
          <p:spPr bwMode="auto">
            <a:xfrm flipV="1">
              <a:off x="2345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6" name="Line 628"/>
            <p:cNvSpPr>
              <a:spLocks noChangeShapeType="1"/>
            </p:cNvSpPr>
            <p:nvPr/>
          </p:nvSpPr>
          <p:spPr bwMode="auto">
            <a:xfrm flipV="1">
              <a:off x="2370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7" name="Line 629"/>
            <p:cNvSpPr>
              <a:spLocks noChangeShapeType="1"/>
            </p:cNvSpPr>
            <p:nvPr/>
          </p:nvSpPr>
          <p:spPr bwMode="auto">
            <a:xfrm flipV="1">
              <a:off x="2467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8" name="Line 630"/>
            <p:cNvSpPr>
              <a:spLocks noChangeShapeType="1"/>
            </p:cNvSpPr>
            <p:nvPr/>
          </p:nvSpPr>
          <p:spPr bwMode="auto">
            <a:xfrm flipV="1">
              <a:off x="2418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59" name="Line 631"/>
            <p:cNvSpPr>
              <a:spLocks noChangeShapeType="1"/>
            </p:cNvSpPr>
            <p:nvPr/>
          </p:nvSpPr>
          <p:spPr bwMode="auto">
            <a:xfrm flipV="1">
              <a:off x="2490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0" name="Line 632"/>
            <p:cNvSpPr>
              <a:spLocks noChangeShapeType="1"/>
            </p:cNvSpPr>
            <p:nvPr/>
          </p:nvSpPr>
          <p:spPr bwMode="auto">
            <a:xfrm flipV="1">
              <a:off x="2515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1" name="Line 633"/>
            <p:cNvSpPr>
              <a:spLocks noChangeShapeType="1"/>
            </p:cNvSpPr>
            <p:nvPr/>
          </p:nvSpPr>
          <p:spPr bwMode="auto">
            <a:xfrm flipV="1">
              <a:off x="2418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2" name="Line 634"/>
            <p:cNvSpPr>
              <a:spLocks noChangeShapeType="1"/>
            </p:cNvSpPr>
            <p:nvPr/>
          </p:nvSpPr>
          <p:spPr bwMode="auto">
            <a:xfrm flipV="1">
              <a:off x="3241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3" name="Line 635"/>
            <p:cNvSpPr>
              <a:spLocks noChangeShapeType="1"/>
            </p:cNvSpPr>
            <p:nvPr/>
          </p:nvSpPr>
          <p:spPr bwMode="auto">
            <a:xfrm flipV="1">
              <a:off x="3216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4" name="Line 636"/>
            <p:cNvSpPr>
              <a:spLocks noChangeShapeType="1"/>
            </p:cNvSpPr>
            <p:nvPr/>
          </p:nvSpPr>
          <p:spPr bwMode="auto">
            <a:xfrm flipV="1">
              <a:off x="3168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5" name="Line 637"/>
            <p:cNvSpPr>
              <a:spLocks noChangeShapeType="1"/>
            </p:cNvSpPr>
            <p:nvPr/>
          </p:nvSpPr>
          <p:spPr bwMode="auto">
            <a:xfrm flipV="1">
              <a:off x="3144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6" name="Line 638"/>
            <p:cNvSpPr>
              <a:spLocks noChangeShapeType="1"/>
            </p:cNvSpPr>
            <p:nvPr/>
          </p:nvSpPr>
          <p:spPr bwMode="auto">
            <a:xfrm flipV="1">
              <a:off x="3096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7" name="Line 639"/>
            <p:cNvSpPr>
              <a:spLocks noChangeShapeType="1"/>
            </p:cNvSpPr>
            <p:nvPr/>
          </p:nvSpPr>
          <p:spPr bwMode="auto">
            <a:xfrm flipV="1">
              <a:off x="3071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8" name="Line 640"/>
            <p:cNvSpPr>
              <a:spLocks noChangeShapeType="1"/>
            </p:cNvSpPr>
            <p:nvPr/>
          </p:nvSpPr>
          <p:spPr bwMode="auto">
            <a:xfrm flipV="1">
              <a:off x="3023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69" name="Line 641"/>
            <p:cNvSpPr>
              <a:spLocks noChangeShapeType="1"/>
            </p:cNvSpPr>
            <p:nvPr/>
          </p:nvSpPr>
          <p:spPr bwMode="auto">
            <a:xfrm flipV="1">
              <a:off x="2999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0" name="Line 642"/>
            <p:cNvSpPr>
              <a:spLocks noChangeShapeType="1"/>
            </p:cNvSpPr>
            <p:nvPr/>
          </p:nvSpPr>
          <p:spPr bwMode="auto">
            <a:xfrm flipV="1">
              <a:off x="2975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1" name="Line 643"/>
            <p:cNvSpPr>
              <a:spLocks noChangeShapeType="1"/>
            </p:cNvSpPr>
            <p:nvPr/>
          </p:nvSpPr>
          <p:spPr bwMode="auto">
            <a:xfrm flipV="1">
              <a:off x="2926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2" name="Line 644"/>
            <p:cNvSpPr>
              <a:spLocks noChangeShapeType="1"/>
            </p:cNvSpPr>
            <p:nvPr/>
          </p:nvSpPr>
          <p:spPr bwMode="auto">
            <a:xfrm flipV="1">
              <a:off x="2902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3" name="Line 645"/>
            <p:cNvSpPr>
              <a:spLocks noChangeShapeType="1"/>
            </p:cNvSpPr>
            <p:nvPr/>
          </p:nvSpPr>
          <p:spPr bwMode="auto">
            <a:xfrm flipV="1">
              <a:off x="2878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4" name="Line 646"/>
            <p:cNvSpPr>
              <a:spLocks noChangeShapeType="1"/>
            </p:cNvSpPr>
            <p:nvPr/>
          </p:nvSpPr>
          <p:spPr bwMode="auto">
            <a:xfrm flipV="1">
              <a:off x="2829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5" name="Line 647"/>
            <p:cNvSpPr>
              <a:spLocks noChangeShapeType="1"/>
            </p:cNvSpPr>
            <p:nvPr/>
          </p:nvSpPr>
          <p:spPr bwMode="auto">
            <a:xfrm flipV="1">
              <a:off x="2806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6" name="Line 648"/>
            <p:cNvSpPr>
              <a:spLocks noChangeShapeType="1"/>
            </p:cNvSpPr>
            <p:nvPr/>
          </p:nvSpPr>
          <p:spPr bwMode="auto">
            <a:xfrm flipV="1">
              <a:off x="2757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7" name="Line 649"/>
            <p:cNvSpPr>
              <a:spLocks noChangeShapeType="1"/>
            </p:cNvSpPr>
            <p:nvPr/>
          </p:nvSpPr>
          <p:spPr bwMode="auto">
            <a:xfrm flipV="1">
              <a:off x="2733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8" name="Line 650"/>
            <p:cNvSpPr>
              <a:spLocks noChangeShapeType="1"/>
            </p:cNvSpPr>
            <p:nvPr/>
          </p:nvSpPr>
          <p:spPr bwMode="auto">
            <a:xfrm flipV="1">
              <a:off x="2684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79" name="Line 651"/>
            <p:cNvSpPr>
              <a:spLocks noChangeShapeType="1"/>
            </p:cNvSpPr>
            <p:nvPr/>
          </p:nvSpPr>
          <p:spPr bwMode="auto">
            <a:xfrm flipV="1">
              <a:off x="2661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0" name="Line 652"/>
            <p:cNvSpPr>
              <a:spLocks noChangeShapeType="1"/>
            </p:cNvSpPr>
            <p:nvPr/>
          </p:nvSpPr>
          <p:spPr bwMode="auto">
            <a:xfrm flipV="1">
              <a:off x="2635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1" name="Line 653"/>
            <p:cNvSpPr>
              <a:spLocks noChangeShapeType="1"/>
            </p:cNvSpPr>
            <p:nvPr/>
          </p:nvSpPr>
          <p:spPr bwMode="auto">
            <a:xfrm flipV="1">
              <a:off x="2588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2" name="Line 654"/>
            <p:cNvSpPr>
              <a:spLocks noChangeShapeType="1"/>
            </p:cNvSpPr>
            <p:nvPr/>
          </p:nvSpPr>
          <p:spPr bwMode="auto">
            <a:xfrm flipV="1">
              <a:off x="2563" y="1514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3" name="Line 655"/>
            <p:cNvSpPr>
              <a:spLocks noChangeShapeType="1"/>
            </p:cNvSpPr>
            <p:nvPr/>
          </p:nvSpPr>
          <p:spPr bwMode="auto">
            <a:xfrm flipV="1">
              <a:off x="2273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4" name="Line 656"/>
            <p:cNvSpPr>
              <a:spLocks noChangeShapeType="1"/>
            </p:cNvSpPr>
            <p:nvPr/>
          </p:nvSpPr>
          <p:spPr bwMode="auto">
            <a:xfrm flipV="1">
              <a:off x="2296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5" name="Line 657"/>
            <p:cNvSpPr>
              <a:spLocks noChangeShapeType="1"/>
            </p:cNvSpPr>
            <p:nvPr/>
          </p:nvSpPr>
          <p:spPr bwMode="auto">
            <a:xfrm flipV="1">
              <a:off x="2345" y="1659"/>
              <a:ext cx="0" cy="2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6" name="Line 658"/>
            <p:cNvSpPr>
              <a:spLocks noChangeShapeType="1"/>
            </p:cNvSpPr>
            <p:nvPr/>
          </p:nvSpPr>
          <p:spPr bwMode="auto">
            <a:xfrm flipV="1">
              <a:off x="2370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7" name="Line 659"/>
            <p:cNvSpPr>
              <a:spLocks noChangeShapeType="1"/>
            </p:cNvSpPr>
            <p:nvPr/>
          </p:nvSpPr>
          <p:spPr bwMode="auto">
            <a:xfrm flipV="1">
              <a:off x="2467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8" name="Line 660"/>
            <p:cNvSpPr>
              <a:spLocks noChangeShapeType="1"/>
            </p:cNvSpPr>
            <p:nvPr/>
          </p:nvSpPr>
          <p:spPr bwMode="auto">
            <a:xfrm flipV="1">
              <a:off x="2490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89" name="Line 661"/>
            <p:cNvSpPr>
              <a:spLocks noChangeShapeType="1"/>
            </p:cNvSpPr>
            <p:nvPr/>
          </p:nvSpPr>
          <p:spPr bwMode="auto">
            <a:xfrm flipV="1">
              <a:off x="2515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0" name="Line 662"/>
            <p:cNvSpPr>
              <a:spLocks noChangeShapeType="1"/>
            </p:cNvSpPr>
            <p:nvPr/>
          </p:nvSpPr>
          <p:spPr bwMode="auto">
            <a:xfrm flipV="1">
              <a:off x="2418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1" name="Line 663"/>
            <p:cNvSpPr>
              <a:spLocks noChangeShapeType="1"/>
            </p:cNvSpPr>
            <p:nvPr/>
          </p:nvSpPr>
          <p:spPr bwMode="auto">
            <a:xfrm flipV="1">
              <a:off x="3241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2" name="Line 664"/>
            <p:cNvSpPr>
              <a:spLocks noChangeShapeType="1"/>
            </p:cNvSpPr>
            <p:nvPr/>
          </p:nvSpPr>
          <p:spPr bwMode="auto">
            <a:xfrm flipV="1">
              <a:off x="3216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3" name="Line 665"/>
            <p:cNvSpPr>
              <a:spLocks noChangeShapeType="1"/>
            </p:cNvSpPr>
            <p:nvPr/>
          </p:nvSpPr>
          <p:spPr bwMode="auto">
            <a:xfrm flipV="1">
              <a:off x="3168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4" name="Line 666"/>
            <p:cNvSpPr>
              <a:spLocks noChangeShapeType="1"/>
            </p:cNvSpPr>
            <p:nvPr/>
          </p:nvSpPr>
          <p:spPr bwMode="auto">
            <a:xfrm flipV="1">
              <a:off x="3144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5" name="Line 667"/>
            <p:cNvSpPr>
              <a:spLocks noChangeShapeType="1"/>
            </p:cNvSpPr>
            <p:nvPr/>
          </p:nvSpPr>
          <p:spPr bwMode="auto">
            <a:xfrm flipV="1">
              <a:off x="3096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6" name="Line 668"/>
            <p:cNvSpPr>
              <a:spLocks noChangeShapeType="1"/>
            </p:cNvSpPr>
            <p:nvPr/>
          </p:nvSpPr>
          <p:spPr bwMode="auto">
            <a:xfrm flipV="1">
              <a:off x="3071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7" name="Line 669"/>
            <p:cNvSpPr>
              <a:spLocks noChangeShapeType="1"/>
            </p:cNvSpPr>
            <p:nvPr/>
          </p:nvSpPr>
          <p:spPr bwMode="auto">
            <a:xfrm flipV="1">
              <a:off x="3023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8" name="Line 670"/>
            <p:cNvSpPr>
              <a:spLocks noChangeShapeType="1"/>
            </p:cNvSpPr>
            <p:nvPr/>
          </p:nvSpPr>
          <p:spPr bwMode="auto">
            <a:xfrm flipV="1">
              <a:off x="2999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099" name="Line 671"/>
            <p:cNvSpPr>
              <a:spLocks noChangeShapeType="1"/>
            </p:cNvSpPr>
            <p:nvPr/>
          </p:nvSpPr>
          <p:spPr bwMode="auto">
            <a:xfrm flipV="1">
              <a:off x="2975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0" name="Line 672"/>
            <p:cNvSpPr>
              <a:spLocks noChangeShapeType="1"/>
            </p:cNvSpPr>
            <p:nvPr/>
          </p:nvSpPr>
          <p:spPr bwMode="auto">
            <a:xfrm flipV="1">
              <a:off x="2926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1" name="Line 673"/>
            <p:cNvSpPr>
              <a:spLocks noChangeShapeType="1"/>
            </p:cNvSpPr>
            <p:nvPr/>
          </p:nvSpPr>
          <p:spPr bwMode="auto">
            <a:xfrm flipV="1">
              <a:off x="2902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2" name="Line 674"/>
            <p:cNvSpPr>
              <a:spLocks noChangeShapeType="1"/>
            </p:cNvSpPr>
            <p:nvPr/>
          </p:nvSpPr>
          <p:spPr bwMode="auto">
            <a:xfrm flipV="1">
              <a:off x="2878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3" name="Line 675"/>
            <p:cNvSpPr>
              <a:spLocks noChangeShapeType="1"/>
            </p:cNvSpPr>
            <p:nvPr/>
          </p:nvSpPr>
          <p:spPr bwMode="auto">
            <a:xfrm flipV="1">
              <a:off x="2829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4" name="Line 676"/>
            <p:cNvSpPr>
              <a:spLocks noChangeShapeType="1"/>
            </p:cNvSpPr>
            <p:nvPr/>
          </p:nvSpPr>
          <p:spPr bwMode="auto">
            <a:xfrm flipV="1">
              <a:off x="2806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5" name="Line 677"/>
            <p:cNvSpPr>
              <a:spLocks noChangeShapeType="1"/>
            </p:cNvSpPr>
            <p:nvPr/>
          </p:nvSpPr>
          <p:spPr bwMode="auto">
            <a:xfrm flipV="1">
              <a:off x="2757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6" name="Line 678"/>
            <p:cNvSpPr>
              <a:spLocks noChangeShapeType="1"/>
            </p:cNvSpPr>
            <p:nvPr/>
          </p:nvSpPr>
          <p:spPr bwMode="auto">
            <a:xfrm flipV="1">
              <a:off x="2733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7" name="Line 679"/>
            <p:cNvSpPr>
              <a:spLocks noChangeShapeType="1"/>
            </p:cNvSpPr>
            <p:nvPr/>
          </p:nvSpPr>
          <p:spPr bwMode="auto">
            <a:xfrm flipV="1">
              <a:off x="2684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8" name="Line 680"/>
            <p:cNvSpPr>
              <a:spLocks noChangeShapeType="1"/>
            </p:cNvSpPr>
            <p:nvPr/>
          </p:nvSpPr>
          <p:spPr bwMode="auto">
            <a:xfrm flipV="1">
              <a:off x="2661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09" name="Line 681"/>
            <p:cNvSpPr>
              <a:spLocks noChangeShapeType="1"/>
            </p:cNvSpPr>
            <p:nvPr/>
          </p:nvSpPr>
          <p:spPr bwMode="auto">
            <a:xfrm flipV="1">
              <a:off x="2635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0" name="Line 682"/>
            <p:cNvSpPr>
              <a:spLocks noChangeShapeType="1"/>
            </p:cNvSpPr>
            <p:nvPr/>
          </p:nvSpPr>
          <p:spPr bwMode="auto">
            <a:xfrm flipV="1">
              <a:off x="2588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1" name="Line 683"/>
            <p:cNvSpPr>
              <a:spLocks noChangeShapeType="1"/>
            </p:cNvSpPr>
            <p:nvPr/>
          </p:nvSpPr>
          <p:spPr bwMode="auto">
            <a:xfrm flipV="1">
              <a:off x="2563" y="16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2" name="Rectangle 684"/>
            <p:cNvSpPr>
              <a:spLocks noChangeArrowheads="1"/>
            </p:cNvSpPr>
            <p:nvPr/>
          </p:nvSpPr>
          <p:spPr bwMode="auto">
            <a:xfrm flipH="1">
              <a:off x="2249" y="1859"/>
              <a:ext cx="1016" cy="122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113" name="Line 685"/>
            <p:cNvSpPr>
              <a:spLocks noChangeShapeType="1"/>
            </p:cNvSpPr>
            <p:nvPr/>
          </p:nvSpPr>
          <p:spPr bwMode="auto">
            <a:xfrm flipH="1">
              <a:off x="3192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4" name="Line 686"/>
            <p:cNvSpPr>
              <a:spLocks noChangeShapeType="1"/>
            </p:cNvSpPr>
            <p:nvPr/>
          </p:nvSpPr>
          <p:spPr bwMode="auto">
            <a:xfrm flipH="1">
              <a:off x="3071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5" name="Line 687"/>
            <p:cNvSpPr>
              <a:spLocks noChangeShapeType="1"/>
            </p:cNvSpPr>
            <p:nvPr/>
          </p:nvSpPr>
          <p:spPr bwMode="auto">
            <a:xfrm flipH="1">
              <a:off x="2974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6" name="Line 688"/>
            <p:cNvSpPr>
              <a:spLocks noChangeShapeType="1"/>
            </p:cNvSpPr>
            <p:nvPr/>
          </p:nvSpPr>
          <p:spPr bwMode="auto">
            <a:xfrm flipH="1">
              <a:off x="2901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7" name="Line 689"/>
            <p:cNvSpPr>
              <a:spLocks noChangeShapeType="1"/>
            </p:cNvSpPr>
            <p:nvPr/>
          </p:nvSpPr>
          <p:spPr bwMode="auto">
            <a:xfrm flipH="1">
              <a:off x="2805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8" name="Line 690"/>
            <p:cNvSpPr>
              <a:spLocks noChangeShapeType="1"/>
            </p:cNvSpPr>
            <p:nvPr/>
          </p:nvSpPr>
          <p:spPr bwMode="auto">
            <a:xfrm flipH="1">
              <a:off x="2733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19" name="Line 691"/>
            <p:cNvSpPr>
              <a:spLocks noChangeShapeType="1"/>
            </p:cNvSpPr>
            <p:nvPr/>
          </p:nvSpPr>
          <p:spPr bwMode="auto">
            <a:xfrm flipH="1">
              <a:off x="2660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0" name="Line 692"/>
            <p:cNvSpPr>
              <a:spLocks noChangeShapeType="1"/>
            </p:cNvSpPr>
            <p:nvPr/>
          </p:nvSpPr>
          <p:spPr bwMode="auto">
            <a:xfrm flipH="1">
              <a:off x="2562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1" name="Line 693"/>
            <p:cNvSpPr>
              <a:spLocks noChangeShapeType="1"/>
            </p:cNvSpPr>
            <p:nvPr/>
          </p:nvSpPr>
          <p:spPr bwMode="auto">
            <a:xfrm flipH="1">
              <a:off x="2442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2" name="Line 694"/>
            <p:cNvSpPr>
              <a:spLocks noChangeShapeType="1"/>
            </p:cNvSpPr>
            <p:nvPr/>
          </p:nvSpPr>
          <p:spPr bwMode="auto">
            <a:xfrm flipH="1">
              <a:off x="2394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3" name="Line 695"/>
            <p:cNvSpPr>
              <a:spLocks noChangeShapeType="1"/>
            </p:cNvSpPr>
            <p:nvPr/>
          </p:nvSpPr>
          <p:spPr bwMode="auto">
            <a:xfrm flipH="1">
              <a:off x="2321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4" name="Line 696"/>
            <p:cNvSpPr>
              <a:spLocks noChangeShapeType="1"/>
            </p:cNvSpPr>
            <p:nvPr/>
          </p:nvSpPr>
          <p:spPr bwMode="auto">
            <a:xfrm flipH="1">
              <a:off x="3119" y="1859"/>
              <a:ext cx="0" cy="1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5" name="Line 697"/>
            <p:cNvSpPr>
              <a:spLocks noChangeShapeType="1"/>
            </p:cNvSpPr>
            <p:nvPr/>
          </p:nvSpPr>
          <p:spPr bwMode="auto">
            <a:xfrm flipH="1" flipV="1">
              <a:off x="3241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6" name="Line 698"/>
            <p:cNvSpPr>
              <a:spLocks noChangeShapeType="1"/>
            </p:cNvSpPr>
            <p:nvPr/>
          </p:nvSpPr>
          <p:spPr bwMode="auto">
            <a:xfrm flipH="1" flipV="1">
              <a:off x="3216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7" name="Line 699"/>
            <p:cNvSpPr>
              <a:spLocks noChangeShapeType="1"/>
            </p:cNvSpPr>
            <p:nvPr/>
          </p:nvSpPr>
          <p:spPr bwMode="auto">
            <a:xfrm flipH="1" flipV="1">
              <a:off x="3168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8" name="Line 700"/>
            <p:cNvSpPr>
              <a:spLocks noChangeShapeType="1"/>
            </p:cNvSpPr>
            <p:nvPr/>
          </p:nvSpPr>
          <p:spPr bwMode="auto">
            <a:xfrm flipH="1" flipV="1">
              <a:off x="3143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29" name="Line 701"/>
            <p:cNvSpPr>
              <a:spLocks noChangeShapeType="1"/>
            </p:cNvSpPr>
            <p:nvPr/>
          </p:nvSpPr>
          <p:spPr bwMode="auto">
            <a:xfrm flipH="1" flipV="1">
              <a:off x="3047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0" name="Line 702"/>
            <p:cNvSpPr>
              <a:spLocks noChangeShapeType="1"/>
            </p:cNvSpPr>
            <p:nvPr/>
          </p:nvSpPr>
          <p:spPr bwMode="auto">
            <a:xfrm flipH="1" flipV="1">
              <a:off x="3095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1" name="Line 703"/>
            <p:cNvSpPr>
              <a:spLocks noChangeShapeType="1"/>
            </p:cNvSpPr>
            <p:nvPr/>
          </p:nvSpPr>
          <p:spPr bwMode="auto">
            <a:xfrm flipH="1" flipV="1">
              <a:off x="3023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2" name="Line 704"/>
            <p:cNvSpPr>
              <a:spLocks noChangeShapeType="1"/>
            </p:cNvSpPr>
            <p:nvPr/>
          </p:nvSpPr>
          <p:spPr bwMode="auto">
            <a:xfrm flipH="1" flipV="1">
              <a:off x="2998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3" name="Line 705"/>
            <p:cNvSpPr>
              <a:spLocks noChangeShapeType="1"/>
            </p:cNvSpPr>
            <p:nvPr/>
          </p:nvSpPr>
          <p:spPr bwMode="auto">
            <a:xfrm flipH="1" flipV="1">
              <a:off x="3095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4" name="Line 706"/>
            <p:cNvSpPr>
              <a:spLocks noChangeShapeType="1"/>
            </p:cNvSpPr>
            <p:nvPr/>
          </p:nvSpPr>
          <p:spPr bwMode="auto">
            <a:xfrm flipH="1" flipV="1">
              <a:off x="2272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5" name="Line 707"/>
            <p:cNvSpPr>
              <a:spLocks noChangeShapeType="1"/>
            </p:cNvSpPr>
            <p:nvPr/>
          </p:nvSpPr>
          <p:spPr bwMode="auto">
            <a:xfrm flipH="1" flipV="1">
              <a:off x="2296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6" name="Line 708"/>
            <p:cNvSpPr>
              <a:spLocks noChangeShapeType="1"/>
            </p:cNvSpPr>
            <p:nvPr/>
          </p:nvSpPr>
          <p:spPr bwMode="auto">
            <a:xfrm flipH="1" flipV="1">
              <a:off x="2345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7" name="Line 709"/>
            <p:cNvSpPr>
              <a:spLocks noChangeShapeType="1"/>
            </p:cNvSpPr>
            <p:nvPr/>
          </p:nvSpPr>
          <p:spPr bwMode="auto">
            <a:xfrm flipH="1" flipV="1">
              <a:off x="2368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8" name="Line 710"/>
            <p:cNvSpPr>
              <a:spLocks noChangeShapeType="1"/>
            </p:cNvSpPr>
            <p:nvPr/>
          </p:nvSpPr>
          <p:spPr bwMode="auto">
            <a:xfrm flipH="1" flipV="1">
              <a:off x="2417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39" name="Line 711"/>
            <p:cNvSpPr>
              <a:spLocks noChangeShapeType="1"/>
            </p:cNvSpPr>
            <p:nvPr/>
          </p:nvSpPr>
          <p:spPr bwMode="auto">
            <a:xfrm flipH="1" flipV="1">
              <a:off x="2442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0" name="Line 712"/>
            <p:cNvSpPr>
              <a:spLocks noChangeShapeType="1"/>
            </p:cNvSpPr>
            <p:nvPr/>
          </p:nvSpPr>
          <p:spPr bwMode="auto">
            <a:xfrm flipH="1" flipV="1">
              <a:off x="2490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1" name="Line 713"/>
            <p:cNvSpPr>
              <a:spLocks noChangeShapeType="1"/>
            </p:cNvSpPr>
            <p:nvPr/>
          </p:nvSpPr>
          <p:spPr bwMode="auto">
            <a:xfrm flipH="1" flipV="1">
              <a:off x="2515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2" name="Line 714"/>
            <p:cNvSpPr>
              <a:spLocks noChangeShapeType="1"/>
            </p:cNvSpPr>
            <p:nvPr/>
          </p:nvSpPr>
          <p:spPr bwMode="auto">
            <a:xfrm flipH="1" flipV="1">
              <a:off x="2539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3" name="Line 715"/>
            <p:cNvSpPr>
              <a:spLocks noChangeShapeType="1"/>
            </p:cNvSpPr>
            <p:nvPr/>
          </p:nvSpPr>
          <p:spPr bwMode="auto">
            <a:xfrm flipH="1" flipV="1">
              <a:off x="2588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4" name="Line 716"/>
            <p:cNvSpPr>
              <a:spLocks noChangeShapeType="1"/>
            </p:cNvSpPr>
            <p:nvPr/>
          </p:nvSpPr>
          <p:spPr bwMode="auto">
            <a:xfrm flipH="1" flipV="1">
              <a:off x="2611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5" name="Line 717"/>
            <p:cNvSpPr>
              <a:spLocks noChangeShapeType="1"/>
            </p:cNvSpPr>
            <p:nvPr/>
          </p:nvSpPr>
          <p:spPr bwMode="auto">
            <a:xfrm flipH="1" flipV="1">
              <a:off x="2635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6" name="Line 718"/>
            <p:cNvSpPr>
              <a:spLocks noChangeShapeType="1"/>
            </p:cNvSpPr>
            <p:nvPr/>
          </p:nvSpPr>
          <p:spPr bwMode="auto">
            <a:xfrm flipH="1" flipV="1">
              <a:off x="2684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7" name="Line 719"/>
            <p:cNvSpPr>
              <a:spLocks noChangeShapeType="1"/>
            </p:cNvSpPr>
            <p:nvPr/>
          </p:nvSpPr>
          <p:spPr bwMode="auto">
            <a:xfrm flipH="1" flipV="1">
              <a:off x="2707" y="1831"/>
              <a:ext cx="0" cy="28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8" name="Line 720"/>
            <p:cNvSpPr>
              <a:spLocks noChangeShapeType="1"/>
            </p:cNvSpPr>
            <p:nvPr/>
          </p:nvSpPr>
          <p:spPr bwMode="auto">
            <a:xfrm flipH="1" flipV="1">
              <a:off x="2756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49" name="Line 721"/>
            <p:cNvSpPr>
              <a:spLocks noChangeShapeType="1"/>
            </p:cNvSpPr>
            <p:nvPr/>
          </p:nvSpPr>
          <p:spPr bwMode="auto">
            <a:xfrm flipH="1" flipV="1">
              <a:off x="2780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0" name="Line 722"/>
            <p:cNvSpPr>
              <a:spLocks noChangeShapeType="1"/>
            </p:cNvSpPr>
            <p:nvPr/>
          </p:nvSpPr>
          <p:spPr bwMode="auto">
            <a:xfrm flipH="1" flipV="1">
              <a:off x="2829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1" name="Line 723"/>
            <p:cNvSpPr>
              <a:spLocks noChangeShapeType="1"/>
            </p:cNvSpPr>
            <p:nvPr/>
          </p:nvSpPr>
          <p:spPr bwMode="auto">
            <a:xfrm flipH="1" flipV="1">
              <a:off x="2853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2" name="Line 724"/>
            <p:cNvSpPr>
              <a:spLocks noChangeShapeType="1"/>
            </p:cNvSpPr>
            <p:nvPr/>
          </p:nvSpPr>
          <p:spPr bwMode="auto">
            <a:xfrm flipH="1" flipV="1">
              <a:off x="2878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3" name="Line 725"/>
            <p:cNvSpPr>
              <a:spLocks noChangeShapeType="1"/>
            </p:cNvSpPr>
            <p:nvPr/>
          </p:nvSpPr>
          <p:spPr bwMode="auto">
            <a:xfrm flipH="1" flipV="1">
              <a:off x="2926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4" name="Line 726"/>
            <p:cNvSpPr>
              <a:spLocks noChangeShapeType="1"/>
            </p:cNvSpPr>
            <p:nvPr/>
          </p:nvSpPr>
          <p:spPr bwMode="auto">
            <a:xfrm flipH="1" flipV="1">
              <a:off x="2950" y="183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5" name="Line 727"/>
            <p:cNvSpPr>
              <a:spLocks noChangeShapeType="1"/>
            </p:cNvSpPr>
            <p:nvPr/>
          </p:nvSpPr>
          <p:spPr bwMode="auto">
            <a:xfrm flipH="1" flipV="1">
              <a:off x="3241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6" name="Line 728"/>
            <p:cNvSpPr>
              <a:spLocks noChangeShapeType="1"/>
            </p:cNvSpPr>
            <p:nvPr/>
          </p:nvSpPr>
          <p:spPr bwMode="auto">
            <a:xfrm flipH="1" flipV="1">
              <a:off x="3216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7" name="Line 729"/>
            <p:cNvSpPr>
              <a:spLocks noChangeShapeType="1"/>
            </p:cNvSpPr>
            <p:nvPr/>
          </p:nvSpPr>
          <p:spPr bwMode="auto">
            <a:xfrm flipH="1" flipV="1">
              <a:off x="3168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8" name="Line 730"/>
            <p:cNvSpPr>
              <a:spLocks noChangeShapeType="1"/>
            </p:cNvSpPr>
            <p:nvPr/>
          </p:nvSpPr>
          <p:spPr bwMode="auto">
            <a:xfrm flipH="1" flipV="1">
              <a:off x="3143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59" name="Line 731"/>
            <p:cNvSpPr>
              <a:spLocks noChangeShapeType="1"/>
            </p:cNvSpPr>
            <p:nvPr/>
          </p:nvSpPr>
          <p:spPr bwMode="auto">
            <a:xfrm flipH="1" flipV="1">
              <a:off x="3047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0" name="Line 732"/>
            <p:cNvSpPr>
              <a:spLocks noChangeShapeType="1"/>
            </p:cNvSpPr>
            <p:nvPr/>
          </p:nvSpPr>
          <p:spPr bwMode="auto">
            <a:xfrm flipH="1" flipV="1">
              <a:off x="3023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1" name="Line 733"/>
            <p:cNvSpPr>
              <a:spLocks noChangeShapeType="1"/>
            </p:cNvSpPr>
            <p:nvPr/>
          </p:nvSpPr>
          <p:spPr bwMode="auto">
            <a:xfrm flipH="1" flipV="1">
              <a:off x="2998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2" name="Line 734"/>
            <p:cNvSpPr>
              <a:spLocks noChangeShapeType="1"/>
            </p:cNvSpPr>
            <p:nvPr/>
          </p:nvSpPr>
          <p:spPr bwMode="auto">
            <a:xfrm flipH="1" flipV="1">
              <a:off x="3095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3" name="Line 735"/>
            <p:cNvSpPr>
              <a:spLocks noChangeShapeType="1"/>
            </p:cNvSpPr>
            <p:nvPr/>
          </p:nvSpPr>
          <p:spPr bwMode="auto">
            <a:xfrm flipH="1" flipV="1">
              <a:off x="2272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4" name="Line 736"/>
            <p:cNvSpPr>
              <a:spLocks noChangeShapeType="1"/>
            </p:cNvSpPr>
            <p:nvPr/>
          </p:nvSpPr>
          <p:spPr bwMode="auto">
            <a:xfrm flipH="1" flipV="1">
              <a:off x="2296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5" name="Line 737"/>
            <p:cNvSpPr>
              <a:spLocks noChangeShapeType="1"/>
            </p:cNvSpPr>
            <p:nvPr/>
          </p:nvSpPr>
          <p:spPr bwMode="auto">
            <a:xfrm flipH="1" flipV="1">
              <a:off x="2345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6" name="Line 738"/>
            <p:cNvSpPr>
              <a:spLocks noChangeShapeType="1"/>
            </p:cNvSpPr>
            <p:nvPr/>
          </p:nvSpPr>
          <p:spPr bwMode="auto">
            <a:xfrm flipH="1" flipV="1">
              <a:off x="2368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7" name="Line 739"/>
            <p:cNvSpPr>
              <a:spLocks noChangeShapeType="1"/>
            </p:cNvSpPr>
            <p:nvPr/>
          </p:nvSpPr>
          <p:spPr bwMode="auto">
            <a:xfrm flipH="1" flipV="1">
              <a:off x="2417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8" name="Line 740"/>
            <p:cNvSpPr>
              <a:spLocks noChangeShapeType="1"/>
            </p:cNvSpPr>
            <p:nvPr/>
          </p:nvSpPr>
          <p:spPr bwMode="auto">
            <a:xfrm flipH="1" flipV="1">
              <a:off x="2442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69" name="Line 741"/>
            <p:cNvSpPr>
              <a:spLocks noChangeShapeType="1"/>
            </p:cNvSpPr>
            <p:nvPr/>
          </p:nvSpPr>
          <p:spPr bwMode="auto">
            <a:xfrm flipH="1" flipV="1">
              <a:off x="2490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0" name="Line 742"/>
            <p:cNvSpPr>
              <a:spLocks noChangeShapeType="1"/>
            </p:cNvSpPr>
            <p:nvPr/>
          </p:nvSpPr>
          <p:spPr bwMode="auto">
            <a:xfrm flipH="1" flipV="1">
              <a:off x="2515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1" name="Line 743"/>
            <p:cNvSpPr>
              <a:spLocks noChangeShapeType="1"/>
            </p:cNvSpPr>
            <p:nvPr/>
          </p:nvSpPr>
          <p:spPr bwMode="auto">
            <a:xfrm flipH="1" flipV="1">
              <a:off x="2539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2" name="Line 744"/>
            <p:cNvSpPr>
              <a:spLocks noChangeShapeType="1"/>
            </p:cNvSpPr>
            <p:nvPr/>
          </p:nvSpPr>
          <p:spPr bwMode="auto">
            <a:xfrm flipH="1" flipV="1">
              <a:off x="2588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3" name="Line 745"/>
            <p:cNvSpPr>
              <a:spLocks noChangeShapeType="1"/>
            </p:cNvSpPr>
            <p:nvPr/>
          </p:nvSpPr>
          <p:spPr bwMode="auto">
            <a:xfrm flipH="1" flipV="1">
              <a:off x="2611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4" name="Line 746"/>
            <p:cNvSpPr>
              <a:spLocks noChangeShapeType="1"/>
            </p:cNvSpPr>
            <p:nvPr/>
          </p:nvSpPr>
          <p:spPr bwMode="auto">
            <a:xfrm flipH="1" flipV="1">
              <a:off x="2635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5" name="Line 747"/>
            <p:cNvSpPr>
              <a:spLocks noChangeShapeType="1"/>
            </p:cNvSpPr>
            <p:nvPr/>
          </p:nvSpPr>
          <p:spPr bwMode="auto">
            <a:xfrm flipH="1" flipV="1">
              <a:off x="2684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6" name="Line 748"/>
            <p:cNvSpPr>
              <a:spLocks noChangeShapeType="1"/>
            </p:cNvSpPr>
            <p:nvPr/>
          </p:nvSpPr>
          <p:spPr bwMode="auto">
            <a:xfrm flipH="1" flipV="1">
              <a:off x="2707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7" name="Line 749"/>
            <p:cNvSpPr>
              <a:spLocks noChangeShapeType="1"/>
            </p:cNvSpPr>
            <p:nvPr/>
          </p:nvSpPr>
          <p:spPr bwMode="auto">
            <a:xfrm flipH="1" flipV="1">
              <a:off x="2756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8" name="Line 750"/>
            <p:cNvSpPr>
              <a:spLocks noChangeShapeType="1"/>
            </p:cNvSpPr>
            <p:nvPr/>
          </p:nvSpPr>
          <p:spPr bwMode="auto">
            <a:xfrm flipH="1" flipV="1">
              <a:off x="2780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79" name="Line 751"/>
            <p:cNvSpPr>
              <a:spLocks noChangeShapeType="1"/>
            </p:cNvSpPr>
            <p:nvPr/>
          </p:nvSpPr>
          <p:spPr bwMode="auto">
            <a:xfrm flipH="1" flipV="1">
              <a:off x="2829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80" name="Line 752"/>
            <p:cNvSpPr>
              <a:spLocks noChangeShapeType="1"/>
            </p:cNvSpPr>
            <p:nvPr/>
          </p:nvSpPr>
          <p:spPr bwMode="auto">
            <a:xfrm flipH="1" flipV="1">
              <a:off x="2853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81" name="Line 753"/>
            <p:cNvSpPr>
              <a:spLocks noChangeShapeType="1"/>
            </p:cNvSpPr>
            <p:nvPr/>
          </p:nvSpPr>
          <p:spPr bwMode="auto">
            <a:xfrm flipH="1" flipV="1">
              <a:off x="2878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82" name="Line 754"/>
            <p:cNvSpPr>
              <a:spLocks noChangeShapeType="1"/>
            </p:cNvSpPr>
            <p:nvPr/>
          </p:nvSpPr>
          <p:spPr bwMode="auto">
            <a:xfrm flipH="1" flipV="1">
              <a:off x="2926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83" name="Line 755"/>
            <p:cNvSpPr>
              <a:spLocks noChangeShapeType="1"/>
            </p:cNvSpPr>
            <p:nvPr/>
          </p:nvSpPr>
          <p:spPr bwMode="auto">
            <a:xfrm flipH="1" flipV="1">
              <a:off x="2950" y="1981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84" name="Rectangle 756"/>
            <p:cNvSpPr>
              <a:spLocks noChangeArrowheads="1"/>
            </p:cNvSpPr>
            <p:nvPr/>
          </p:nvSpPr>
          <p:spPr bwMode="auto">
            <a:xfrm>
              <a:off x="2249" y="2182"/>
              <a:ext cx="1016" cy="121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185" name="Line 757"/>
            <p:cNvSpPr>
              <a:spLocks noChangeShapeType="1"/>
            </p:cNvSpPr>
            <p:nvPr/>
          </p:nvSpPr>
          <p:spPr bwMode="auto">
            <a:xfrm>
              <a:off x="2321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86" name="Line 758"/>
            <p:cNvSpPr>
              <a:spLocks noChangeShapeType="1"/>
            </p:cNvSpPr>
            <p:nvPr/>
          </p:nvSpPr>
          <p:spPr bwMode="auto">
            <a:xfrm>
              <a:off x="2442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87" name="Line 759"/>
            <p:cNvSpPr>
              <a:spLocks noChangeShapeType="1"/>
            </p:cNvSpPr>
            <p:nvPr/>
          </p:nvSpPr>
          <p:spPr bwMode="auto">
            <a:xfrm>
              <a:off x="2539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88" name="Line 760"/>
            <p:cNvSpPr>
              <a:spLocks noChangeShapeType="1"/>
            </p:cNvSpPr>
            <p:nvPr/>
          </p:nvSpPr>
          <p:spPr bwMode="auto">
            <a:xfrm>
              <a:off x="2612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89" name="Line 761"/>
            <p:cNvSpPr>
              <a:spLocks noChangeShapeType="1"/>
            </p:cNvSpPr>
            <p:nvPr/>
          </p:nvSpPr>
          <p:spPr bwMode="auto">
            <a:xfrm>
              <a:off x="2708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0" name="Line 762"/>
            <p:cNvSpPr>
              <a:spLocks noChangeShapeType="1"/>
            </p:cNvSpPr>
            <p:nvPr/>
          </p:nvSpPr>
          <p:spPr bwMode="auto">
            <a:xfrm>
              <a:off x="2781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1" name="Line 763"/>
            <p:cNvSpPr>
              <a:spLocks noChangeShapeType="1"/>
            </p:cNvSpPr>
            <p:nvPr/>
          </p:nvSpPr>
          <p:spPr bwMode="auto">
            <a:xfrm>
              <a:off x="2853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2" name="Line 764"/>
            <p:cNvSpPr>
              <a:spLocks noChangeShapeType="1"/>
            </p:cNvSpPr>
            <p:nvPr/>
          </p:nvSpPr>
          <p:spPr bwMode="auto">
            <a:xfrm>
              <a:off x="2951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3" name="Line 765"/>
            <p:cNvSpPr>
              <a:spLocks noChangeShapeType="1"/>
            </p:cNvSpPr>
            <p:nvPr/>
          </p:nvSpPr>
          <p:spPr bwMode="auto">
            <a:xfrm>
              <a:off x="3071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4" name="Line 766"/>
            <p:cNvSpPr>
              <a:spLocks noChangeShapeType="1"/>
            </p:cNvSpPr>
            <p:nvPr/>
          </p:nvSpPr>
          <p:spPr bwMode="auto">
            <a:xfrm>
              <a:off x="3120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5" name="Line 767"/>
            <p:cNvSpPr>
              <a:spLocks noChangeShapeType="1"/>
            </p:cNvSpPr>
            <p:nvPr/>
          </p:nvSpPr>
          <p:spPr bwMode="auto">
            <a:xfrm>
              <a:off x="3192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6" name="Line 768"/>
            <p:cNvSpPr>
              <a:spLocks noChangeShapeType="1"/>
            </p:cNvSpPr>
            <p:nvPr/>
          </p:nvSpPr>
          <p:spPr bwMode="auto">
            <a:xfrm>
              <a:off x="2394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7" name="Line 769"/>
            <p:cNvSpPr>
              <a:spLocks noChangeShapeType="1"/>
            </p:cNvSpPr>
            <p:nvPr/>
          </p:nvSpPr>
          <p:spPr bwMode="auto">
            <a:xfrm flipV="1">
              <a:off x="2273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8" name="Line 770"/>
            <p:cNvSpPr>
              <a:spLocks noChangeShapeType="1"/>
            </p:cNvSpPr>
            <p:nvPr/>
          </p:nvSpPr>
          <p:spPr bwMode="auto">
            <a:xfrm flipV="1">
              <a:off x="2296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199" name="Line 771"/>
            <p:cNvSpPr>
              <a:spLocks noChangeShapeType="1"/>
            </p:cNvSpPr>
            <p:nvPr/>
          </p:nvSpPr>
          <p:spPr bwMode="auto">
            <a:xfrm flipV="1">
              <a:off x="2345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0" name="Line 772"/>
            <p:cNvSpPr>
              <a:spLocks noChangeShapeType="1"/>
            </p:cNvSpPr>
            <p:nvPr/>
          </p:nvSpPr>
          <p:spPr bwMode="auto">
            <a:xfrm flipV="1">
              <a:off x="2370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1" name="Line 773"/>
            <p:cNvSpPr>
              <a:spLocks noChangeShapeType="1"/>
            </p:cNvSpPr>
            <p:nvPr/>
          </p:nvSpPr>
          <p:spPr bwMode="auto">
            <a:xfrm flipV="1">
              <a:off x="2467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2" name="Line 774"/>
            <p:cNvSpPr>
              <a:spLocks noChangeShapeType="1"/>
            </p:cNvSpPr>
            <p:nvPr/>
          </p:nvSpPr>
          <p:spPr bwMode="auto">
            <a:xfrm flipV="1">
              <a:off x="241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3" name="Line 775"/>
            <p:cNvSpPr>
              <a:spLocks noChangeShapeType="1"/>
            </p:cNvSpPr>
            <p:nvPr/>
          </p:nvSpPr>
          <p:spPr bwMode="auto">
            <a:xfrm flipV="1">
              <a:off x="2490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4" name="Line 776"/>
            <p:cNvSpPr>
              <a:spLocks noChangeShapeType="1"/>
            </p:cNvSpPr>
            <p:nvPr/>
          </p:nvSpPr>
          <p:spPr bwMode="auto">
            <a:xfrm flipV="1">
              <a:off x="2515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5" name="Line 777"/>
            <p:cNvSpPr>
              <a:spLocks noChangeShapeType="1"/>
            </p:cNvSpPr>
            <p:nvPr/>
          </p:nvSpPr>
          <p:spPr bwMode="auto">
            <a:xfrm flipV="1">
              <a:off x="2418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6" name="Line 778"/>
            <p:cNvSpPr>
              <a:spLocks noChangeShapeType="1"/>
            </p:cNvSpPr>
            <p:nvPr/>
          </p:nvSpPr>
          <p:spPr bwMode="auto">
            <a:xfrm flipV="1">
              <a:off x="3241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7" name="Line 779"/>
            <p:cNvSpPr>
              <a:spLocks noChangeShapeType="1"/>
            </p:cNvSpPr>
            <p:nvPr/>
          </p:nvSpPr>
          <p:spPr bwMode="auto">
            <a:xfrm flipV="1">
              <a:off x="3216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8" name="Line 780"/>
            <p:cNvSpPr>
              <a:spLocks noChangeShapeType="1"/>
            </p:cNvSpPr>
            <p:nvPr/>
          </p:nvSpPr>
          <p:spPr bwMode="auto">
            <a:xfrm flipV="1">
              <a:off x="3168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09" name="Line 781"/>
            <p:cNvSpPr>
              <a:spLocks noChangeShapeType="1"/>
            </p:cNvSpPr>
            <p:nvPr/>
          </p:nvSpPr>
          <p:spPr bwMode="auto">
            <a:xfrm flipV="1">
              <a:off x="3096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0" name="Line 782"/>
            <p:cNvSpPr>
              <a:spLocks noChangeShapeType="1"/>
            </p:cNvSpPr>
            <p:nvPr/>
          </p:nvSpPr>
          <p:spPr bwMode="auto">
            <a:xfrm flipV="1">
              <a:off x="3071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1" name="Line 783"/>
            <p:cNvSpPr>
              <a:spLocks noChangeShapeType="1"/>
            </p:cNvSpPr>
            <p:nvPr/>
          </p:nvSpPr>
          <p:spPr bwMode="auto">
            <a:xfrm flipV="1">
              <a:off x="3023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2" name="Line 784"/>
            <p:cNvSpPr>
              <a:spLocks noChangeShapeType="1"/>
            </p:cNvSpPr>
            <p:nvPr/>
          </p:nvSpPr>
          <p:spPr bwMode="auto">
            <a:xfrm flipV="1">
              <a:off x="2999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3" name="Line 785"/>
            <p:cNvSpPr>
              <a:spLocks noChangeShapeType="1"/>
            </p:cNvSpPr>
            <p:nvPr/>
          </p:nvSpPr>
          <p:spPr bwMode="auto">
            <a:xfrm flipV="1">
              <a:off x="2975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4" name="Line 786"/>
            <p:cNvSpPr>
              <a:spLocks noChangeShapeType="1"/>
            </p:cNvSpPr>
            <p:nvPr/>
          </p:nvSpPr>
          <p:spPr bwMode="auto">
            <a:xfrm flipV="1">
              <a:off x="2926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5" name="Line 787"/>
            <p:cNvSpPr>
              <a:spLocks noChangeShapeType="1"/>
            </p:cNvSpPr>
            <p:nvPr/>
          </p:nvSpPr>
          <p:spPr bwMode="auto">
            <a:xfrm flipV="1">
              <a:off x="2902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6" name="Line 788"/>
            <p:cNvSpPr>
              <a:spLocks noChangeShapeType="1"/>
            </p:cNvSpPr>
            <p:nvPr/>
          </p:nvSpPr>
          <p:spPr bwMode="auto">
            <a:xfrm flipV="1">
              <a:off x="2878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7" name="Line 789"/>
            <p:cNvSpPr>
              <a:spLocks noChangeShapeType="1"/>
            </p:cNvSpPr>
            <p:nvPr/>
          </p:nvSpPr>
          <p:spPr bwMode="auto">
            <a:xfrm flipV="1">
              <a:off x="2829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8" name="Line 790"/>
            <p:cNvSpPr>
              <a:spLocks noChangeShapeType="1"/>
            </p:cNvSpPr>
            <p:nvPr/>
          </p:nvSpPr>
          <p:spPr bwMode="auto">
            <a:xfrm flipV="1">
              <a:off x="2806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19" name="Line 791"/>
            <p:cNvSpPr>
              <a:spLocks noChangeShapeType="1"/>
            </p:cNvSpPr>
            <p:nvPr/>
          </p:nvSpPr>
          <p:spPr bwMode="auto">
            <a:xfrm flipV="1">
              <a:off x="2757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0" name="Line 792"/>
            <p:cNvSpPr>
              <a:spLocks noChangeShapeType="1"/>
            </p:cNvSpPr>
            <p:nvPr/>
          </p:nvSpPr>
          <p:spPr bwMode="auto">
            <a:xfrm flipV="1">
              <a:off x="2733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1" name="Line 793"/>
            <p:cNvSpPr>
              <a:spLocks noChangeShapeType="1"/>
            </p:cNvSpPr>
            <p:nvPr/>
          </p:nvSpPr>
          <p:spPr bwMode="auto">
            <a:xfrm flipV="1">
              <a:off x="2684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2" name="Line 794"/>
            <p:cNvSpPr>
              <a:spLocks noChangeShapeType="1"/>
            </p:cNvSpPr>
            <p:nvPr/>
          </p:nvSpPr>
          <p:spPr bwMode="auto">
            <a:xfrm flipV="1">
              <a:off x="2661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3" name="Line 795"/>
            <p:cNvSpPr>
              <a:spLocks noChangeShapeType="1"/>
            </p:cNvSpPr>
            <p:nvPr/>
          </p:nvSpPr>
          <p:spPr bwMode="auto">
            <a:xfrm flipV="1">
              <a:off x="2635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4" name="Line 796"/>
            <p:cNvSpPr>
              <a:spLocks noChangeShapeType="1"/>
            </p:cNvSpPr>
            <p:nvPr/>
          </p:nvSpPr>
          <p:spPr bwMode="auto">
            <a:xfrm flipV="1">
              <a:off x="2588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5" name="Line 797"/>
            <p:cNvSpPr>
              <a:spLocks noChangeShapeType="1"/>
            </p:cNvSpPr>
            <p:nvPr/>
          </p:nvSpPr>
          <p:spPr bwMode="auto">
            <a:xfrm flipV="1">
              <a:off x="2563" y="215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6" name="Line 798"/>
            <p:cNvSpPr>
              <a:spLocks noChangeShapeType="1"/>
            </p:cNvSpPr>
            <p:nvPr/>
          </p:nvSpPr>
          <p:spPr bwMode="auto">
            <a:xfrm flipV="1">
              <a:off x="2273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7" name="Line 799"/>
            <p:cNvSpPr>
              <a:spLocks noChangeShapeType="1"/>
            </p:cNvSpPr>
            <p:nvPr/>
          </p:nvSpPr>
          <p:spPr bwMode="auto">
            <a:xfrm flipV="1">
              <a:off x="2296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8" name="Line 800"/>
            <p:cNvSpPr>
              <a:spLocks noChangeShapeType="1"/>
            </p:cNvSpPr>
            <p:nvPr/>
          </p:nvSpPr>
          <p:spPr bwMode="auto">
            <a:xfrm flipV="1">
              <a:off x="234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29" name="Line 801"/>
            <p:cNvSpPr>
              <a:spLocks noChangeShapeType="1"/>
            </p:cNvSpPr>
            <p:nvPr/>
          </p:nvSpPr>
          <p:spPr bwMode="auto">
            <a:xfrm flipV="1">
              <a:off x="237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0" name="Line 802"/>
            <p:cNvSpPr>
              <a:spLocks noChangeShapeType="1"/>
            </p:cNvSpPr>
            <p:nvPr/>
          </p:nvSpPr>
          <p:spPr bwMode="auto">
            <a:xfrm flipV="1">
              <a:off x="2467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1" name="Line 803"/>
            <p:cNvSpPr>
              <a:spLocks noChangeShapeType="1"/>
            </p:cNvSpPr>
            <p:nvPr/>
          </p:nvSpPr>
          <p:spPr bwMode="auto">
            <a:xfrm flipV="1">
              <a:off x="249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2" name="Line 804"/>
            <p:cNvSpPr>
              <a:spLocks noChangeShapeType="1"/>
            </p:cNvSpPr>
            <p:nvPr/>
          </p:nvSpPr>
          <p:spPr bwMode="auto">
            <a:xfrm flipV="1">
              <a:off x="251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3" name="Line 805"/>
            <p:cNvSpPr>
              <a:spLocks noChangeShapeType="1"/>
            </p:cNvSpPr>
            <p:nvPr/>
          </p:nvSpPr>
          <p:spPr bwMode="auto">
            <a:xfrm flipV="1">
              <a:off x="241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4" name="Line 806"/>
            <p:cNvSpPr>
              <a:spLocks noChangeShapeType="1"/>
            </p:cNvSpPr>
            <p:nvPr/>
          </p:nvSpPr>
          <p:spPr bwMode="auto">
            <a:xfrm flipV="1">
              <a:off x="324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5" name="Line 807"/>
            <p:cNvSpPr>
              <a:spLocks noChangeShapeType="1"/>
            </p:cNvSpPr>
            <p:nvPr/>
          </p:nvSpPr>
          <p:spPr bwMode="auto">
            <a:xfrm flipV="1">
              <a:off x="3216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6" name="Line 808"/>
            <p:cNvSpPr>
              <a:spLocks noChangeShapeType="1"/>
            </p:cNvSpPr>
            <p:nvPr/>
          </p:nvSpPr>
          <p:spPr bwMode="auto">
            <a:xfrm flipV="1">
              <a:off x="316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7" name="Line 809"/>
            <p:cNvSpPr>
              <a:spLocks noChangeShapeType="1"/>
            </p:cNvSpPr>
            <p:nvPr/>
          </p:nvSpPr>
          <p:spPr bwMode="auto">
            <a:xfrm flipV="1">
              <a:off x="3144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8" name="Line 810"/>
            <p:cNvSpPr>
              <a:spLocks noChangeShapeType="1"/>
            </p:cNvSpPr>
            <p:nvPr/>
          </p:nvSpPr>
          <p:spPr bwMode="auto">
            <a:xfrm flipV="1">
              <a:off x="3096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39" name="Line 811"/>
            <p:cNvSpPr>
              <a:spLocks noChangeShapeType="1"/>
            </p:cNvSpPr>
            <p:nvPr/>
          </p:nvSpPr>
          <p:spPr bwMode="auto">
            <a:xfrm flipV="1">
              <a:off x="307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0" name="Line 812"/>
            <p:cNvSpPr>
              <a:spLocks noChangeShapeType="1"/>
            </p:cNvSpPr>
            <p:nvPr/>
          </p:nvSpPr>
          <p:spPr bwMode="auto">
            <a:xfrm flipV="1">
              <a:off x="3023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1" name="Line 813"/>
            <p:cNvSpPr>
              <a:spLocks noChangeShapeType="1"/>
            </p:cNvSpPr>
            <p:nvPr/>
          </p:nvSpPr>
          <p:spPr bwMode="auto">
            <a:xfrm flipV="1">
              <a:off x="299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2" name="Line 814"/>
            <p:cNvSpPr>
              <a:spLocks noChangeShapeType="1"/>
            </p:cNvSpPr>
            <p:nvPr/>
          </p:nvSpPr>
          <p:spPr bwMode="auto">
            <a:xfrm flipV="1">
              <a:off x="297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3" name="Line 815"/>
            <p:cNvSpPr>
              <a:spLocks noChangeShapeType="1"/>
            </p:cNvSpPr>
            <p:nvPr/>
          </p:nvSpPr>
          <p:spPr bwMode="auto">
            <a:xfrm flipV="1">
              <a:off x="2926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4" name="Line 816"/>
            <p:cNvSpPr>
              <a:spLocks noChangeShapeType="1"/>
            </p:cNvSpPr>
            <p:nvPr/>
          </p:nvSpPr>
          <p:spPr bwMode="auto">
            <a:xfrm flipV="1">
              <a:off x="2902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5" name="Line 817"/>
            <p:cNvSpPr>
              <a:spLocks noChangeShapeType="1"/>
            </p:cNvSpPr>
            <p:nvPr/>
          </p:nvSpPr>
          <p:spPr bwMode="auto">
            <a:xfrm flipV="1">
              <a:off x="287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6" name="Line 818"/>
            <p:cNvSpPr>
              <a:spLocks noChangeShapeType="1"/>
            </p:cNvSpPr>
            <p:nvPr/>
          </p:nvSpPr>
          <p:spPr bwMode="auto">
            <a:xfrm flipV="1">
              <a:off x="282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7" name="Line 819"/>
            <p:cNvSpPr>
              <a:spLocks noChangeShapeType="1"/>
            </p:cNvSpPr>
            <p:nvPr/>
          </p:nvSpPr>
          <p:spPr bwMode="auto">
            <a:xfrm flipV="1">
              <a:off x="2806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8" name="Line 820"/>
            <p:cNvSpPr>
              <a:spLocks noChangeShapeType="1"/>
            </p:cNvSpPr>
            <p:nvPr/>
          </p:nvSpPr>
          <p:spPr bwMode="auto">
            <a:xfrm flipV="1">
              <a:off x="2757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49" name="Line 821"/>
            <p:cNvSpPr>
              <a:spLocks noChangeShapeType="1"/>
            </p:cNvSpPr>
            <p:nvPr/>
          </p:nvSpPr>
          <p:spPr bwMode="auto">
            <a:xfrm flipV="1">
              <a:off x="2733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50" name="Line 822"/>
            <p:cNvSpPr>
              <a:spLocks noChangeShapeType="1"/>
            </p:cNvSpPr>
            <p:nvPr/>
          </p:nvSpPr>
          <p:spPr bwMode="auto">
            <a:xfrm flipV="1">
              <a:off x="2684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51" name="Line 823"/>
            <p:cNvSpPr>
              <a:spLocks noChangeShapeType="1"/>
            </p:cNvSpPr>
            <p:nvPr/>
          </p:nvSpPr>
          <p:spPr bwMode="auto">
            <a:xfrm flipV="1">
              <a:off x="266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52" name="Line 824"/>
            <p:cNvSpPr>
              <a:spLocks noChangeShapeType="1"/>
            </p:cNvSpPr>
            <p:nvPr/>
          </p:nvSpPr>
          <p:spPr bwMode="auto">
            <a:xfrm flipV="1">
              <a:off x="263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53" name="Line 825"/>
            <p:cNvSpPr>
              <a:spLocks noChangeShapeType="1"/>
            </p:cNvSpPr>
            <p:nvPr/>
          </p:nvSpPr>
          <p:spPr bwMode="auto">
            <a:xfrm flipV="1">
              <a:off x="258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54" name="Line 826"/>
            <p:cNvSpPr>
              <a:spLocks noChangeShapeType="1"/>
            </p:cNvSpPr>
            <p:nvPr/>
          </p:nvSpPr>
          <p:spPr bwMode="auto">
            <a:xfrm flipV="1">
              <a:off x="2563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55" name="Rectangle 827"/>
            <p:cNvSpPr>
              <a:spLocks noChangeArrowheads="1"/>
            </p:cNvSpPr>
            <p:nvPr/>
          </p:nvSpPr>
          <p:spPr bwMode="auto">
            <a:xfrm flipH="1">
              <a:off x="2249" y="2505"/>
              <a:ext cx="1016" cy="121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256" name="Line 828"/>
            <p:cNvSpPr>
              <a:spLocks noChangeShapeType="1"/>
            </p:cNvSpPr>
            <p:nvPr/>
          </p:nvSpPr>
          <p:spPr bwMode="auto">
            <a:xfrm flipH="1">
              <a:off x="3192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57" name="Line 829"/>
            <p:cNvSpPr>
              <a:spLocks noChangeShapeType="1"/>
            </p:cNvSpPr>
            <p:nvPr/>
          </p:nvSpPr>
          <p:spPr bwMode="auto">
            <a:xfrm flipH="1">
              <a:off x="3071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58" name="Line 830"/>
            <p:cNvSpPr>
              <a:spLocks noChangeShapeType="1"/>
            </p:cNvSpPr>
            <p:nvPr/>
          </p:nvSpPr>
          <p:spPr bwMode="auto">
            <a:xfrm flipH="1">
              <a:off x="2974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59" name="Line 831"/>
            <p:cNvSpPr>
              <a:spLocks noChangeShapeType="1"/>
            </p:cNvSpPr>
            <p:nvPr/>
          </p:nvSpPr>
          <p:spPr bwMode="auto">
            <a:xfrm flipH="1">
              <a:off x="2901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0" name="Line 832"/>
            <p:cNvSpPr>
              <a:spLocks noChangeShapeType="1"/>
            </p:cNvSpPr>
            <p:nvPr/>
          </p:nvSpPr>
          <p:spPr bwMode="auto">
            <a:xfrm flipH="1">
              <a:off x="2805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1" name="Line 833"/>
            <p:cNvSpPr>
              <a:spLocks noChangeShapeType="1"/>
            </p:cNvSpPr>
            <p:nvPr/>
          </p:nvSpPr>
          <p:spPr bwMode="auto">
            <a:xfrm flipH="1">
              <a:off x="2733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2" name="Line 834"/>
            <p:cNvSpPr>
              <a:spLocks noChangeShapeType="1"/>
            </p:cNvSpPr>
            <p:nvPr/>
          </p:nvSpPr>
          <p:spPr bwMode="auto">
            <a:xfrm flipH="1">
              <a:off x="2660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3" name="Line 835"/>
            <p:cNvSpPr>
              <a:spLocks noChangeShapeType="1"/>
            </p:cNvSpPr>
            <p:nvPr/>
          </p:nvSpPr>
          <p:spPr bwMode="auto">
            <a:xfrm flipH="1">
              <a:off x="2562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4" name="Line 836"/>
            <p:cNvSpPr>
              <a:spLocks noChangeShapeType="1"/>
            </p:cNvSpPr>
            <p:nvPr/>
          </p:nvSpPr>
          <p:spPr bwMode="auto">
            <a:xfrm flipH="1">
              <a:off x="2466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5" name="Line 837"/>
            <p:cNvSpPr>
              <a:spLocks noChangeShapeType="1"/>
            </p:cNvSpPr>
            <p:nvPr/>
          </p:nvSpPr>
          <p:spPr bwMode="auto">
            <a:xfrm flipH="1">
              <a:off x="2394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6" name="Line 838"/>
            <p:cNvSpPr>
              <a:spLocks noChangeShapeType="1"/>
            </p:cNvSpPr>
            <p:nvPr/>
          </p:nvSpPr>
          <p:spPr bwMode="auto">
            <a:xfrm flipH="1">
              <a:off x="2321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7" name="Line 839"/>
            <p:cNvSpPr>
              <a:spLocks noChangeShapeType="1"/>
            </p:cNvSpPr>
            <p:nvPr/>
          </p:nvSpPr>
          <p:spPr bwMode="auto">
            <a:xfrm flipH="1">
              <a:off x="3119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8" name="Line 840"/>
            <p:cNvSpPr>
              <a:spLocks noChangeShapeType="1"/>
            </p:cNvSpPr>
            <p:nvPr/>
          </p:nvSpPr>
          <p:spPr bwMode="auto">
            <a:xfrm flipH="1" flipV="1">
              <a:off x="3241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69" name="Line 841"/>
            <p:cNvSpPr>
              <a:spLocks noChangeShapeType="1"/>
            </p:cNvSpPr>
            <p:nvPr/>
          </p:nvSpPr>
          <p:spPr bwMode="auto">
            <a:xfrm flipH="1" flipV="1">
              <a:off x="3216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0" name="Line 842"/>
            <p:cNvSpPr>
              <a:spLocks noChangeShapeType="1"/>
            </p:cNvSpPr>
            <p:nvPr/>
          </p:nvSpPr>
          <p:spPr bwMode="auto">
            <a:xfrm flipH="1" flipV="1">
              <a:off x="3168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1" name="Line 843"/>
            <p:cNvSpPr>
              <a:spLocks noChangeShapeType="1"/>
            </p:cNvSpPr>
            <p:nvPr/>
          </p:nvSpPr>
          <p:spPr bwMode="auto">
            <a:xfrm flipH="1" flipV="1">
              <a:off x="3143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2" name="Line 844"/>
            <p:cNvSpPr>
              <a:spLocks noChangeShapeType="1"/>
            </p:cNvSpPr>
            <p:nvPr/>
          </p:nvSpPr>
          <p:spPr bwMode="auto">
            <a:xfrm flipH="1" flipV="1">
              <a:off x="3047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3" name="Line 845"/>
            <p:cNvSpPr>
              <a:spLocks noChangeShapeType="1"/>
            </p:cNvSpPr>
            <p:nvPr/>
          </p:nvSpPr>
          <p:spPr bwMode="auto">
            <a:xfrm flipH="1" flipV="1">
              <a:off x="3095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4" name="Line 846"/>
            <p:cNvSpPr>
              <a:spLocks noChangeShapeType="1"/>
            </p:cNvSpPr>
            <p:nvPr/>
          </p:nvSpPr>
          <p:spPr bwMode="auto">
            <a:xfrm flipV="1">
              <a:off x="3023" y="2480"/>
              <a:ext cx="0" cy="2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5" name="Line 847"/>
            <p:cNvSpPr>
              <a:spLocks noChangeShapeType="1"/>
            </p:cNvSpPr>
            <p:nvPr/>
          </p:nvSpPr>
          <p:spPr bwMode="auto">
            <a:xfrm flipH="1" flipV="1">
              <a:off x="2998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6" name="Line 848"/>
            <p:cNvSpPr>
              <a:spLocks noChangeShapeType="1"/>
            </p:cNvSpPr>
            <p:nvPr/>
          </p:nvSpPr>
          <p:spPr bwMode="auto">
            <a:xfrm flipH="1" flipV="1">
              <a:off x="3095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7" name="Line 849"/>
            <p:cNvSpPr>
              <a:spLocks noChangeShapeType="1"/>
            </p:cNvSpPr>
            <p:nvPr/>
          </p:nvSpPr>
          <p:spPr bwMode="auto">
            <a:xfrm flipH="1" flipV="1">
              <a:off x="2272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8" name="Line 850"/>
            <p:cNvSpPr>
              <a:spLocks noChangeShapeType="1"/>
            </p:cNvSpPr>
            <p:nvPr/>
          </p:nvSpPr>
          <p:spPr bwMode="auto">
            <a:xfrm flipH="1" flipV="1">
              <a:off x="2296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79" name="Line 851"/>
            <p:cNvSpPr>
              <a:spLocks noChangeShapeType="1"/>
            </p:cNvSpPr>
            <p:nvPr/>
          </p:nvSpPr>
          <p:spPr bwMode="auto">
            <a:xfrm flipH="1" flipV="1">
              <a:off x="2345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0" name="Line 852"/>
            <p:cNvSpPr>
              <a:spLocks noChangeShapeType="1"/>
            </p:cNvSpPr>
            <p:nvPr/>
          </p:nvSpPr>
          <p:spPr bwMode="auto">
            <a:xfrm flipH="1" flipV="1">
              <a:off x="2368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1" name="Line 853"/>
            <p:cNvSpPr>
              <a:spLocks noChangeShapeType="1"/>
            </p:cNvSpPr>
            <p:nvPr/>
          </p:nvSpPr>
          <p:spPr bwMode="auto">
            <a:xfrm flipV="1">
              <a:off x="2417" y="2480"/>
              <a:ext cx="0" cy="2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2" name="Line 854"/>
            <p:cNvSpPr>
              <a:spLocks noChangeShapeType="1"/>
            </p:cNvSpPr>
            <p:nvPr/>
          </p:nvSpPr>
          <p:spPr bwMode="auto">
            <a:xfrm flipH="1" flipV="1">
              <a:off x="2442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3" name="Line 855"/>
            <p:cNvSpPr>
              <a:spLocks noChangeShapeType="1"/>
            </p:cNvSpPr>
            <p:nvPr/>
          </p:nvSpPr>
          <p:spPr bwMode="auto">
            <a:xfrm flipH="1" flipV="1">
              <a:off x="2490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4" name="Line 856"/>
            <p:cNvSpPr>
              <a:spLocks noChangeShapeType="1"/>
            </p:cNvSpPr>
            <p:nvPr/>
          </p:nvSpPr>
          <p:spPr bwMode="auto">
            <a:xfrm flipH="1" flipV="1">
              <a:off x="2515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5" name="Line 857"/>
            <p:cNvSpPr>
              <a:spLocks noChangeShapeType="1"/>
            </p:cNvSpPr>
            <p:nvPr/>
          </p:nvSpPr>
          <p:spPr bwMode="auto">
            <a:xfrm flipH="1" flipV="1">
              <a:off x="2539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6" name="Line 858"/>
            <p:cNvSpPr>
              <a:spLocks noChangeShapeType="1"/>
            </p:cNvSpPr>
            <p:nvPr/>
          </p:nvSpPr>
          <p:spPr bwMode="auto">
            <a:xfrm flipH="1" flipV="1">
              <a:off x="2588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7" name="Line 859"/>
            <p:cNvSpPr>
              <a:spLocks noChangeShapeType="1"/>
            </p:cNvSpPr>
            <p:nvPr/>
          </p:nvSpPr>
          <p:spPr bwMode="auto">
            <a:xfrm flipH="1" flipV="1">
              <a:off x="2611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8" name="Line 860"/>
            <p:cNvSpPr>
              <a:spLocks noChangeShapeType="1"/>
            </p:cNvSpPr>
            <p:nvPr/>
          </p:nvSpPr>
          <p:spPr bwMode="auto">
            <a:xfrm flipH="1" flipV="1">
              <a:off x="2635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89" name="Line 861"/>
            <p:cNvSpPr>
              <a:spLocks noChangeShapeType="1"/>
            </p:cNvSpPr>
            <p:nvPr/>
          </p:nvSpPr>
          <p:spPr bwMode="auto">
            <a:xfrm flipH="1" flipV="1">
              <a:off x="2684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0" name="Line 862"/>
            <p:cNvSpPr>
              <a:spLocks noChangeShapeType="1"/>
            </p:cNvSpPr>
            <p:nvPr/>
          </p:nvSpPr>
          <p:spPr bwMode="auto">
            <a:xfrm flipH="1" flipV="1">
              <a:off x="2707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1" name="Line 863"/>
            <p:cNvSpPr>
              <a:spLocks noChangeShapeType="1"/>
            </p:cNvSpPr>
            <p:nvPr/>
          </p:nvSpPr>
          <p:spPr bwMode="auto">
            <a:xfrm flipH="1" flipV="1">
              <a:off x="2756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2" name="Line 864"/>
            <p:cNvSpPr>
              <a:spLocks noChangeShapeType="1"/>
            </p:cNvSpPr>
            <p:nvPr/>
          </p:nvSpPr>
          <p:spPr bwMode="auto">
            <a:xfrm flipH="1" flipV="1">
              <a:off x="2780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3" name="Line 865"/>
            <p:cNvSpPr>
              <a:spLocks noChangeShapeType="1"/>
            </p:cNvSpPr>
            <p:nvPr/>
          </p:nvSpPr>
          <p:spPr bwMode="auto">
            <a:xfrm flipH="1" flipV="1">
              <a:off x="2829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4" name="Line 866"/>
            <p:cNvSpPr>
              <a:spLocks noChangeShapeType="1"/>
            </p:cNvSpPr>
            <p:nvPr/>
          </p:nvSpPr>
          <p:spPr bwMode="auto">
            <a:xfrm flipH="1" flipV="1">
              <a:off x="2853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5" name="Line 867"/>
            <p:cNvSpPr>
              <a:spLocks noChangeShapeType="1"/>
            </p:cNvSpPr>
            <p:nvPr/>
          </p:nvSpPr>
          <p:spPr bwMode="auto">
            <a:xfrm flipH="1" flipV="1">
              <a:off x="2878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6" name="Line 868"/>
            <p:cNvSpPr>
              <a:spLocks noChangeShapeType="1"/>
            </p:cNvSpPr>
            <p:nvPr/>
          </p:nvSpPr>
          <p:spPr bwMode="auto">
            <a:xfrm flipH="1" flipV="1">
              <a:off x="2926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7" name="Line 869"/>
            <p:cNvSpPr>
              <a:spLocks noChangeShapeType="1"/>
            </p:cNvSpPr>
            <p:nvPr/>
          </p:nvSpPr>
          <p:spPr bwMode="auto">
            <a:xfrm flipH="1" flipV="1">
              <a:off x="2950" y="2480"/>
              <a:ext cx="0" cy="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8" name="Line 870"/>
            <p:cNvSpPr>
              <a:spLocks noChangeShapeType="1"/>
            </p:cNvSpPr>
            <p:nvPr/>
          </p:nvSpPr>
          <p:spPr bwMode="auto">
            <a:xfrm flipH="1" flipV="1">
              <a:off x="324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299" name="Line 871"/>
            <p:cNvSpPr>
              <a:spLocks noChangeShapeType="1"/>
            </p:cNvSpPr>
            <p:nvPr/>
          </p:nvSpPr>
          <p:spPr bwMode="auto">
            <a:xfrm flipH="1" flipV="1">
              <a:off x="321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0" name="Line 872"/>
            <p:cNvSpPr>
              <a:spLocks noChangeShapeType="1"/>
            </p:cNvSpPr>
            <p:nvPr/>
          </p:nvSpPr>
          <p:spPr bwMode="auto">
            <a:xfrm flipH="1" flipV="1">
              <a:off x="316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1" name="Line 873"/>
            <p:cNvSpPr>
              <a:spLocks noChangeShapeType="1"/>
            </p:cNvSpPr>
            <p:nvPr/>
          </p:nvSpPr>
          <p:spPr bwMode="auto">
            <a:xfrm flipH="1" flipV="1">
              <a:off x="314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2" name="Line 874"/>
            <p:cNvSpPr>
              <a:spLocks noChangeShapeType="1"/>
            </p:cNvSpPr>
            <p:nvPr/>
          </p:nvSpPr>
          <p:spPr bwMode="auto">
            <a:xfrm flipH="1" flipV="1">
              <a:off x="3047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3" name="Line 875"/>
            <p:cNvSpPr>
              <a:spLocks noChangeShapeType="1"/>
            </p:cNvSpPr>
            <p:nvPr/>
          </p:nvSpPr>
          <p:spPr bwMode="auto">
            <a:xfrm flipH="1" flipV="1">
              <a:off x="302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4" name="Line 876"/>
            <p:cNvSpPr>
              <a:spLocks noChangeShapeType="1"/>
            </p:cNvSpPr>
            <p:nvPr/>
          </p:nvSpPr>
          <p:spPr bwMode="auto">
            <a:xfrm flipH="1" flipV="1">
              <a:off x="299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5" name="Line 877"/>
            <p:cNvSpPr>
              <a:spLocks noChangeShapeType="1"/>
            </p:cNvSpPr>
            <p:nvPr/>
          </p:nvSpPr>
          <p:spPr bwMode="auto">
            <a:xfrm flipH="1" flipV="1">
              <a:off x="3095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6" name="Line 878"/>
            <p:cNvSpPr>
              <a:spLocks noChangeShapeType="1"/>
            </p:cNvSpPr>
            <p:nvPr/>
          </p:nvSpPr>
          <p:spPr bwMode="auto">
            <a:xfrm flipH="1" flipV="1">
              <a:off x="2272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7" name="Line 879"/>
            <p:cNvSpPr>
              <a:spLocks noChangeShapeType="1"/>
            </p:cNvSpPr>
            <p:nvPr/>
          </p:nvSpPr>
          <p:spPr bwMode="auto">
            <a:xfrm flipH="1" flipV="1">
              <a:off x="229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8" name="Line 880"/>
            <p:cNvSpPr>
              <a:spLocks noChangeShapeType="1"/>
            </p:cNvSpPr>
            <p:nvPr/>
          </p:nvSpPr>
          <p:spPr bwMode="auto">
            <a:xfrm flipH="1" flipV="1">
              <a:off x="2345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09" name="Line 881"/>
            <p:cNvSpPr>
              <a:spLocks noChangeShapeType="1"/>
            </p:cNvSpPr>
            <p:nvPr/>
          </p:nvSpPr>
          <p:spPr bwMode="auto">
            <a:xfrm flipH="1" flipV="1">
              <a:off x="236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0" name="Line 882"/>
            <p:cNvSpPr>
              <a:spLocks noChangeShapeType="1"/>
            </p:cNvSpPr>
            <p:nvPr/>
          </p:nvSpPr>
          <p:spPr bwMode="auto">
            <a:xfrm flipH="1" flipV="1">
              <a:off x="2417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1" name="Line 883"/>
            <p:cNvSpPr>
              <a:spLocks noChangeShapeType="1"/>
            </p:cNvSpPr>
            <p:nvPr/>
          </p:nvSpPr>
          <p:spPr bwMode="auto">
            <a:xfrm flipH="1" flipV="1">
              <a:off x="2442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2" name="Line 884"/>
            <p:cNvSpPr>
              <a:spLocks noChangeShapeType="1"/>
            </p:cNvSpPr>
            <p:nvPr/>
          </p:nvSpPr>
          <p:spPr bwMode="auto">
            <a:xfrm flipH="1" flipV="1">
              <a:off x="249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3" name="Line 885"/>
            <p:cNvSpPr>
              <a:spLocks noChangeShapeType="1"/>
            </p:cNvSpPr>
            <p:nvPr/>
          </p:nvSpPr>
          <p:spPr bwMode="auto">
            <a:xfrm flipH="1" flipV="1">
              <a:off x="2515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4" name="Line 886"/>
            <p:cNvSpPr>
              <a:spLocks noChangeShapeType="1"/>
            </p:cNvSpPr>
            <p:nvPr/>
          </p:nvSpPr>
          <p:spPr bwMode="auto">
            <a:xfrm flipH="1" flipV="1">
              <a:off x="2539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5" name="Line 887"/>
            <p:cNvSpPr>
              <a:spLocks noChangeShapeType="1"/>
            </p:cNvSpPr>
            <p:nvPr/>
          </p:nvSpPr>
          <p:spPr bwMode="auto">
            <a:xfrm flipH="1" flipV="1">
              <a:off x="258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6" name="Line 888"/>
            <p:cNvSpPr>
              <a:spLocks noChangeShapeType="1"/>
            </p:cNvSpPr>
            <p:nvPr/>
          </p:nvSpPr>
          <p:spPr bwMode="auto">
            <a:xfrm flipH="1" flipV="1">
              <a:off x="261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7" name="Line 889"/>
            <p:cNvSpPr>
              <a:spLocks noChangeShapeType="1"/>
            </p:cNvSpPr>
            <p:nvPr/>
          </p:nvSpPr>
          <p:spPr bwMode="auto">
            <a:xfrm flipH="1" flipV="1">
              <a:off x="2635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8" name="Line 890"/>
            <p:cNvSpPr>
              <a:spLocks noChangeShapeType="1"/>
            </p:cNvSpPr>
            <p:nvPr/>
          </p:nvSpPr>
          <p:spPr bwMode="auto">
            <a:xfrm flipH="1" flipV="1">
              <a:off x="2684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19" name="Line 891"/>
            <p:cNvSpPr>
              <a:spLocks noChangeShapeType="1"/>
            </p:cNvSpPr>
            <p:nvPr/>
          </p:nvSpPr>
          <p:spPr bwMode="auto">
            <a:xfrm flipH="1" flipV="1">
              <a:off x="2707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20" name="Line 892"/>
            <p:cNvSpPr>
              <a:spLocks noChangeShapeType="1"/>
            </p:cNvSpPr>
            <p:nvPr/>
          </p:nvSpPr>
          <p:spPr bwMode="auto">
            <a:xfrm flipH="1" flipV="1">
              <a:off x="275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21" name="Line 893"/>
            <p:cNvSpPr>
              <a:spLocks noChangeShapeType="1"/>
            </p:cNvSpPr>
            <p:nvPr/>
          </p:nvSpPr>
          <p:spPr bwMode="auto">
            <a:xfrm flipH="1" flipV="1">
              <a:off x="278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22" name="Line 894"/>
            <p:cNvSpPr>
              <a:spLocks noChangeShapeType="1"/>
            </p:cNvSpPr>
            <p:nvPr/>
          </p:nvSpPr>
          <p:spPr bwMode="auto">
            <a:xfrm flipH="1" flipV="1">
              <a:off x="2829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23" name="Line 895"/>
            <p:cNvSpPr>
              <a:spLocks noChangeShapeType="1"/>
            </p:cNvSpPr>
            <p:nvPr/>
          </p:nvSpPr>
          <p:spPr bwMode="auto">
            <a:xfrm flipH="1" flipV="1">
              <a:off x="285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24" name="Line 896"/>
            <p:cNvSpPr>
              <a:spLocks noChangeShapeType="1"/>
            </p:cNvSpPr>
            <p:nvPr/>
          </p:nvSpPr>
          <p:spPr bwMode="auto">
            <a:xfrm flipH="1" flipV="1">
              <a:off x="287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25" name="Line 897"/>
            <p:cNvSpPr>
              <a:spLocks noChangeShapeType="1"/>
            </p:cNvSpPr>
            <p:nvPr/>
          </p:nvSpPr>
          <p:spPr bwMode="auto">
            <a:xfrm flipH="1" flipV="1">
              <a:off x="292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26" name="Line 898"/>
            <p:cNvSpPr>
              <a:spLocks noChangeShapeType="1"/>
            </p:cNvSpPr>
            <p:nvPr/>
          </p:nvSpPr>
          <p:spPr bwMode="auto">
            <a:xfrm flipH="1" flipV="1">
              <a:off x="295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27" name="Text Box 899"/>
            <p:cNvSpPr txBox="1">
              <a:spLocks noChangeArrowheads="1"/>
            </p:cNvSpPr>
            <p:nvPr/>
          </p:nvSpPr>
          <p:spPr bwMode="auto">
            <a:xfrm>
              <a:off x="2158" y="2880"/>
              <a:ext cx="1085" cy="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Pin connections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44328" name="Rectangle 900"/>
            <p:cNvSpPr>
              <a:spLocks noChangeArrowheads="1"/>
            </p:cNvSpPr>
            <p:nvPr/>
          </p:nvSpPr>
          <p:spPr bwMode="auto">
            <a:xfrm>
              <a:off x="2006" y="1392"/>
              <a:ext cx="1453" cy="1354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329" name="Line 901"/>
            <p:cNvSpPr>
              <a:spLocks noChangeShapeType="1"/>
            </p:cNvSpPr>
            <p:nvPr/>
          </p:nvSpPr>
          <p:spPr bwMode="auto">
            <a:xfrm>
              <a:off x="2249" y="1392"/>
              <a:ext cx="0" cy="13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0" name="Line 902"/>
            <p:cNvSpPr>
              <a:spLocks noChangeShapeType="1"/>
            </p:cNvSpPr>
            <p:nvPr/>
          </p:nvSpPr>
          <p:spPr bwMode="auto">
            <a:xfrm>
              <a:off x="2490" y="1392"/>
              <a:ext cx="0" cy="13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1" name="Line 903"/>
            <p:cNvSpPr>
              <a:spLocks noChangeShapeType="1"/>
            </p:cNvSpPr>
            <p:nvPr/>
          </p:nvSpPr>
          <p:spPr bwMode="auto">
            <a:xfrm>
              <a:off x="2733" y="1392"/>
              <a:ext cx="0" cy="13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2" name="Line 904"/>
            <p:cNvSpPr>
              <a:spLocks noChangeShapeType="1"/>
            </p:cNvSpPr>
            <p:nvPr/>
          </p:nvSpPr>
          <p:spPr bwMode="auto">
            <a:xfrm>
              <a:off x="2974" y="1392"/>
              <a:ext cx="0" cy="13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3" name="Line 905"/>
            <p:cNvSpPr>
              <a:spLocks noChangeShapeType="1"/>
            </p:cNvSpPr>
            <p:nvPr/>
          </p:nvSpPr>
          <p:spPr bwMode="auto">
            <a:xfrm>
              <a:off x="3216" y="1392"/>
              <a:ext cx="0" cy="13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4" name="Line 906"/>
            <p:cNvSpPr>
              <a:spLocks noChangeShapeType="1"/>
            </p:cNvSpPr>
            <p:nvPr/>
          </p:nvSpPr>
          <p:spPr bwMode="auto">
            <a:xfrm flipH="1">
              <a:off x="2006" y="1610"/>
              <a:ext cx="14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5" name="Line 907"/>
            <p:cNvSpPr>
              <a:spLocks noChangeShapeType="1"/>
            </p:cNvSpPr>
            <p:nvPr/>
          </p:nvSpPr>
          <p:spPr bwMode="auto">
            <a:xfrm flipH="1">
              <a:off x="2006" y="1925"/>
              <a:ext cx="14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6" name="Line 908"/>
            <p:cNvSpPr>
              <a:spLocks noChangeShapeType="1"/>
            </p:cNvSpPr>
            <p:nvPr/>
          </p:nvSpPr>
          <p:spPr bwMode="auto">
            <a:xfrm flipH="1">
              <a:off x="2006" y="2239"/>
              <a:ext cx="14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7" name="Line 909"/>
            <p:cNvSpPr>
              <a:spLocks noChangeShapeType="1"/>
            </p:cNvSpPr>
            <p:nvPr/>
          </p:nvSpPr>
          <p:spPr bwMode="auto">
            <a:xfrm flipH="1">
              <a:off x="2006" y="2578"/>
              <a:ext cx="14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8" name="Line 910"/>
            <p:cNvSpPr>
              <a:spLocks noChangeShapeType="1"/>
            </p:cNvSpPr>
            <p:nvPr/>
          </p:nvSpPr>
          <p:spPr bwMode="auto">
            <a:xfrm flipV="1">
              <a:off x="3143" y="2159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4339" name="AutoShape 911"/>
            <p:cNvSpPr>
              <a:spLocks noChangeArrowheads="1"/>
            </p:cNvSpPr>
            <p:nvPr/>
          </p:nvSpPr>
          <p:spPr bwMode="auto">
            <a:xfrm>
              <a:off x="1837" y="1973"/>
              <a:ext cx="121" cy="29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340" name="Oval 912"/>
            <p:cNvSpPr>
              <a:spLocks noChangeArrowheads="1"/>
            </p:cNvSpPr>
            <p:nvPr/>
          </p:nvSpPr>
          <p:spPr bwMode="auto">
            <a:xfrm>
              <a:off x="2360" y="2433"/>
              <a:ext cx="121" cy="121"/>
            </a:xfrm>
            <a:prstGeom prst="ellips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341" name="Oval 913"/>
            <p:cNvSpPr>
              <a:spLocks noChangeArrowheads="1"/>
            </p:cNvSpPr>
            <p:nvPr/>
          </p:nvSpPr>
          <p:spPr bwMode="auto">
            <a:xfrm>
              <a:off x="2963" y="2436"/>
              <a:ext cx="122" cy="122"/>
            </a:xfrm>
            <a:prstGeom prst="ellips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342" name="Oval 914"/>
            <p:cNvSpPr>
              <a:spLocks noChangeArrowheads="1"/>
            </p:cNvSpPr>
            <p:nvPr/>
          </p:nvSpPr>
          <p:spPr bwMode="auto">
            <a:xfrm>
              <a:off x="2655" y="1790"/>
              <a:ext cx="121" cy="121"/>
            </a:xfrm>
            <a:prstGeom prst="ellips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343" name="Oval 915"/>
            <p:cNvSpPr>
              <a:spLocks noChangeArrowheads="1"/>
            </p:cNvSpPr>
            <p:nvPr/>
          </p:nvSpPr>
          <p:spPr bwMode="auto">
            <a:xfrm>
              <a:off x="2272" y="1610"/>
              <a:ext cx="122" cy="121"/>
            </a:xfrm>
            <a:prstGeom prst="ellips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4344" name="Oval 916"/>
            <p:cNvSpPr>
              <a:spLocks noChangeArrowheads="1"/>
            </p:cNvSpPr>
            <p:nvPr/>
          </p:nvSpPr>
          <p:spPr bwMode="auto">
            <a:xfrm>
              <a:off x="3085" y="2109"/>
              <a:ext cx="122" cy="121"/>
            </a:xfrm>
            <a:prstGeom prst="ellips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4038" name="Rectangle 91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426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426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4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69B2FE9-15D8-485B-827F-D57F93F97714}" type="slidenum">
              <a:rPr lang="en-US" altLang="de-DE" sz="1000">
                <a:solidFill>
                  <a:srgbClr val="C0C0C0"/>
                </a:solidFill>
              </a:rPr>
              <a:pPr/>
              <a:t>43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grpSp>
        <p:nvGrpSpPr>
          <p:cNvPr id="45059" name="Group 3"/>
          <p:cNvGrpSpPr>
            <a:grpSpLocks/>
          </p:cNvGrpSpPr>
          <p:nvPr/>
        </p:nvGrpSpPr>
        <p:grpSpPr bwMode="auto">
          <a:xfrm>
            <a:off x="179388" y="2209800"/>
            <a:ext cx="2736850" cy="2679700"/>
            <a:chOff x="231" y="1315"/>
            <a:chExt cx="1499" cy="1594"/>
          </a:xfrm>
        </p:grpSpPr>
        <p:sp>
          <p:nvSpPr>
            <p:cNvPr id="45690" name="Rectangle 4"/>
            <p:cNvSpPr>
              <a:spLocks noChangeArrowheads="1"/>
            </p:cNvSpPr>
            <p:nvPr/>
          </p:nvSpPr>
          <p:spPr bwMode="auto">
            <a:xfrm>
              <a:off x="300" y="1315"/>
              <a:ext cx="1372" cy="1280"/>
            </a:xfrm>
            <a:prstGeom prst="rect">
              <a:avLst/>
            </a:prstGeom>
            <a:solidFill>
              <a:srgbClr val="EAEAEA"/>
            </a:solidFill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691" name="Text Box 5"/>
            <p:cNvSpPr txBox="1">
              <a:spLocks noChangeArrowheads="1"/>
            </p:cNvSpPr>
            <p:nvPr/>
          </p:nvSpPr>
          <p:spPr bwMode="auto">
            <a:xfrm>
              <a:off x="231" y="2695"/>
              <a:ext cx="1499" cy="21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Pins assigned to grid cells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45692" name="Rectangle 6"/>
            <p:cNvSpPr>
              <a:spLocks noChangeArrowheads="1"/>
            </p:cNvSpPr>
            <p:nvPr/>
          </p:nvSpPr>
          <p:spPr bwMode="auto">
            <a:xfrm>
              <a:off x="529" y="1452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693" name="Line 7"/>
            <p:cNvSpPr>
              <a:spLocks noChangeShapeType="1"/>
            </p:cNvSpPr>
            <p:nvPr/>
          </p:nvSpPr>
          <p:spPr bwMode="auto">
            <a:xfrm>
              <a:off x="597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94" name="Line 8"/>
            <p:cNvSpPr>
              <a:spLocks noChangeShapeType="1"/>
            </p:cNvSpPr>
            <p:nvPr/>
          </p:nvSpPr>
          <p:spPr bwMode="auto">
            <a:xfrm>
              <a:off x="712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95" name="Line 9"/>
            <p:cNvSpPr>
              <a:spLocks noChangeShapeType="1"/>
            </p:cNvSpPr>
            <p:nvPr/>
          </p:nvSpPr>
          <p:spPr bwMode="auto">
            <a:xfrm>
              <a:off x="803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96" name="Line 10"/>
            <p:cNvSpPr>
              <a:spLocks noChangeShapeType="1"/>
            </p:cNvSpPr>
            <p:nvPr/>
          </p:nvSpPr>
          <p:spPr bwMode="auto">
            <a:xfrm>
              <a:off x="872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97" name="Line 11"/>
            <p:cNvSpPr>
              <a:spLocks noChangeShapeType="1"/>
            </p:cNvSpPr>
            <p:nvPr/>
          </p:nvSpPr>
          <p:spPr bwMode="auto">
            <a:xfrm>
              <a:off x="963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98" name="Line 12"/>
            <p:cNvSpPr>
              <a:spLocks noChangeShapeType="1"/>
            </p:cNvSpPr>
            <p:nvPr/>
          </p:nvSpPr>
          <p:spPr bwMode="auto">
            <a:xfrm>
              <a:off x="1032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99" name="Line 13"/>
            <p:cNvSpPr>
              <a:spLocks noChangeShapeType="1"/>
            </p:cNvSpPr>
            <p:nvPr/>
          </p:nvSpPr>
          <p:spPr bwMode="auto">
            <a:xfrm>
              <a:off x="1100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0" name="Line 14"/>
            <p:cNvSpPr>
              <a:spLocks noChangeShapeType="1"/>
            </p:cNvSpPr>
            <p:nvPr/>
          </p:nvSpPr>
          <p:spPr bwMode="auto">
            <a:xfrm>
              <a:off x="1192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1" name="Line 15"/>
            <p:cNvSpPr>
              <a:spLocks noChangeShapeType="1"/>
            </p:cNvSpPr>
            <p:nvPr/>
          </p:nvSpPr>
          <p:spPr bwMode="auto">
            <a:xfrm>
              <a:off x="1283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2" name="Line 16"/>
            <p:cNvSpPr>
              <a:spLocks noChangeShapeType="1"/>
            </p:cNvSpPr>
            <p:nvPr/>
          </p:nvSpPr>
          <p:spPr bwMode="auto">
            <a:xfrm>
              <a:off x="1352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3" name="Line 17"/>
            <p:cNvSpPr>
              <a:spLocks noChangeShapeType="1"/>
            </p:cNvSpPr>
            <p:nvPr/>
          </p:nvSpPr>
          <p:spPr bwMode="auto">
            <a:xfrm>
              <a:off x="1420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4" name="Line 18"/>
            <p:cNvSpPr>
              <a:spLocks noChangeShapeType="1"/>
            </p:cNvSpPr>
            <p:nvPr/>
          </p:nvSpPr>
          <p:spPr bwMode="auto">
            <a:xfrm>
              <a:off x="666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5" name="Line 19"/>
            <p:cNvSpPr>
              <a:spLocks noChangeShapeType="1"/>
            </p:cNvSpPr>
            <p:nvPr/>
          </p:nvSpPr>
          <p:spPr bwMode="auto">
            <a:xfrm flipV="1">
              <a:off x="552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6" name="Line 20"/>
            <p:cNvSpPr>
              <a:spLocks noChangeShapeType="1"/>
            </p:cNvSpPr>
            <p:nvPr/>
          </p:nvSpPr>
          <p:spPr bwMode="auto">
            <a:xfrm flipV="1">
              <a:off x="57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7" name="Line 21"/>
            <p:cNvSpPr>
              <a:spLocks noChangeShapeType="1"/>
            </p:cNvSpPr>
            <p:nvPr/>
          </p:nvSpPr>
          <p:spPr bwMode="auto">
            <a:xfrm flipV="1">
              <a:off x="620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8" name="Line 22"/>
            <p:cNvSpPr>
              <a:spLocks noChangeShapeType="1"/>
            </p:cNvSpPr>
            <p:nvPr/>
          </p:nvSpPr>
          <p:spPr bwMode="auto">
            <a:xfrm flipV="1">
              <a:off x="643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09" name="Line 23"/>
            <p:cNvSpPr>
              <a:spLocks noChangeShapeType="1"/>
            </p:cNvSpPr>
            <p:nvPr/>
          </p:nvSpPr>
          <p:spPr bwMode="auto">
            <a:xfrm flipV="1">
              <a:off x="73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0" name="Line 24"/>
            <p:cNvSpPr>
              <a:spLocks noChangeShapeType="1"/>
            </p:cNvSpPr>
            <p:nvPr/>
          </p:nvSpPr>
          <p:spPr bwMode="auto">
            <a:xfrm flipV="1">
              <a:off x="689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1" name="Line 25"/>
            <p:cNvSpPr>
              <a:spLocks noChangeShapeType="1"/>
            </p:cNvSpPr>
            <p:nvPr/>
          </p:nvSpPr>
          <p:spPr bwMode="auto">
            <a:xfrm flipV="1">
              <a:off x="758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2" name="Line 26"/>
            <p:cNvSpPr>
              <a:spLocks noChangeShapeType="1"/>
            </p:cNvSpPr>
            <p:nvPr/>
          </p:nvSpPr>
          <p:spPr bwMode="auto">
            <a:xfrm flipV="1">
              <a:off x="780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3" name="Line 27"/>
            <p:cNvSpPr>
              <a:spLocks noChangeShapeType="1"/>
            </p:cNvSpPr>
            <p:nvPr/>
          </p:nvSpPr>
          <p:spPr bwMode="auto">
            <a:xfrm flipV="1">
              <a:off x="689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4" name="Line 28"/>
            <p:cNvSpPr>
              <a:spLocks noChangeShapeType="1"/>
            </p:cNvSpPr>
            <p:nvPr/>
          </p:nvSpPr>
          <p:spPr bwMode="auto">
            <a:xfrm flipV="1">
              <a:off x="146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5" name="Line 29"/>
            <p:cNvSpPr>
              <a:spLocks noChangeShapeType="1"/>
            </p:cNvSpPr>
            <p:nvPr/>
          </p:nvSpPr>
          <p:spPr bwMode="auto">
            <a:xfrm flipV="1">
              <a:off x="1443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6" name="Line 30"/>
            <p:cNvSpPr>
              <a:spLocks noChangeShapeType="1"/>
            </p:cNvSpPr>
            <p:nvPr/>
          </p:nvSpPr>
          <p:spPr bwMode="auto">
            <a:xfrm flipV="1">
              <a:off x="1397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7" name="Line 31"/>
            <p:cNvSpPr>
              <a:spLocks noChangeShapeType="1"/>
            </p:cNvSpPr>
            <p:nvPr/>
          </p:nvSpPr>
          <p:spPr bwMode="auto">
            <a:xfrm flipV="1">
              <a:off x="137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8" name="Line 32"/>
            <p:cNvSpPr>
              <a:spLocks noChangeShapeType="1"/>
            </p:cNvSpPr>
            <p:nvPr/>
          </p:nvSpPr>
          <p:spPr bwMode="auto">
            <a:xfrm flipV="1">
              <a:off x="1329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19" name="Line 33"/>
            <p:cNvSpPr>
              <a:spLocks noChangeShapeType="1"/>
            </p:cNvSpPr>
            <p:nvPr/>
          </p:nvSpPr>
          <p:spPr bwMode="auto">
            <a:xfrm flipV="1">
              <a:off x="130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0" name="Line 34"/>
            <p:cNvSpPr>
              <a:spLocks noChangeShapeType="1"/>
            </p:cNvSpPr>
            <p:nvPr/>
          </p:nvSpPr>
          <p:spPr bwMode="auto">
            <a:xfrm flipV="1">
              <a:off x="1260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1" name="Line 35"/>
            <p:cNvSpPr>
              <a:spLocks noChangeShapeType="1"/>
            </p:cNvSpPr>
            <p:nvPr/>
          </p:nvSpPr>
          <p:spPr bwMode="auto">
            <a:xfrm flipV="1">
              <a:off x="1238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2" name="Line 36"/>
            <p:cNvSpPr>
              <a:spLocks noChangeShapeType="1"/>
            </p:cNvSpPr>
            <p:nvPr/>
          </p:nvSpPr>
          <p:spPr bwMode="auto">
            <a:xfrm flipV="1">
              <a:off x="121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3" name="Line 37"/>
            <p:cNvSpPr>
              <a:spLocks noChangeShapeType="1"/>
            </p:cNvSpPr>
            <p:nvPr/>
          </p:nvSpPr>
          <p:spPr bwMode="auto">
            <a:xfrm flipV="1">
              <a:off x="1169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4" name="Line 38"/>
            <p:cNvSpPr>
              <a:spLocks noChangeShapeType="1"/>
            </p:cNvSpPr>
            <p:nvPr/>
          </p:nvSpPr>
          <p:spPr bwMode="auto">
            <a:xfrm flipV="1">
              <a:off x="114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5" name="Line 39"/>
            <p:cNvSpPr>
              <a:spLocks noChangeShapeType="1"/>
            </p:cNvSpPr>
            <p:nvPr/>
          </p:nvSpPr>
          <p:spPr bwMode="auto">
            <a:xfrm flipV="1">
              <a:off x="1123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6" name="Line 40"/>
            <p:cNvSpPr>
              <a:spLocks noChangeShapeType="1"/>
            </p:cNvSpPr>
            <p:nvPr/>
          </p:nvSpPr>
          <p:spPr bwMode="auto">
            <a:xfrm flipV="1">
              <a:off x="1077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7" name="Line 41"/>
            <p:cNvSpPr>
              <a:spLocks noChangeShapeType="1"/>
            </p:cNvSpPr>
            <p:nvPr/>
          </p:nvSpPr>
          <p:spPr bwMode="auto">
            <a:xfrm flipV="1">
              <a:off x="105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8" name="Line 42"/>
            <p:cNvSpPr>
              <a:spLocks noChangeShapeType="1"/>
            </p:cNvSpPr>
            <p:nvPr/>
          </p:nvSpPr>
          <p:spPr bwMode="auto">
            <a:xfrm flipV="1">
              <a:off x="1009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29" name="Line 43"/>
            <p:cNvSpPr>
              <a:spLocks noChangeShapeType="1"/>
            </p:cNvSpPr>
            <p:nvPr/>
          </p:nvSpPr>
          <p:spPr bwMode="auto">
            <a:xfrm flipV="1">
              <a:off x="98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0" name="Line 44"/>
            <p:cNvSpPr>
              <a:spLocks noChangeShapeType="1"/>
            </p:cNvSpPr>
            <p:nvPr/>
          </p:nvSpPr>
          <p:spPr bwMode="auto">
            <a:xfrm flipV="1">
              <a:off x="940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1" name="Line 45"/>
            <p:cNvSpPr>
              <a:spLocks noChangeShapeType="1"/>
            </p:cNvSpPr>
            <p:nvPr/>
          </p:nvSpPr>
          <p:spPr bwMode="auto">
            <a:xfrm flipV="1">
              <a:off x="918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2" name="Line 46"/>
            <p:cNvSpPr>
              <a:spLocks noChangeShapeType="1"/>
            </p:cNvSpPr>
            <p:nvPr/>
          </p:nvSpPr>
          <p:spPr bwMode="auto">
            <a:xfrm flipV="1">
              <a:off x="89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3" name="Line 47"/>
            <p:cNvSpPr>
              <a:spLocks noChangeShapeType="1"/>
            </p:cNvSpPr>
            <p:nvPr/>
          </p:nvSpPr>
          <p:spPr bwMode="auto">
            <a:xfrm flipV="1">
              <a:off x="849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4" name="Line 48"/>
            <p:cNvSpPr>
              <a:spLocks noChangeShapeType="1"/>
            </p:cNvSpPr>
            <p:nvPr/>
          </p:nvSpPr>
          <p:spPr bwMode="auto">
            <a:xfrm flipV="1">
              <a:off x="82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5" name="Line 49"/>
            <p:cNvSpPr>
              <a:spLocks noChangeShapeType="1"/>
            </p:cNvSpPr>
            <p:nvPr/>
          </p:nvSpPr>
          <p:spPr bwMode="auto">
            <a:xfrm flipV="1">
              <a:off x="552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6" name="Line 50"/>
            <p:cNvSpPr>
              <a:spLocks noChangeShapeType="1"/>
            </p:cNvSpPr>
            <p:nvPr/>
          </p:nvSpPr>
          <p:spPr bwMode="auto">
            <a:xfrm flipV="1">
              <a:off x="57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7" name="Line 51"/>
            <p:cNvSpPr>
              <a:spLocks noChangeShapeType="1"/>
            </p:cNvSpPr>
            <p:nvPr/>
          </p:nvSpPr>
          <p:spPr bwMode="auto">
            <a:xfrm flipV="1">
              <a:off x="620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8" name="Line 52"/>
            <p:cNvSpPr>
              <a:spLocks noChangeShapeType="1"/>
            </p:cNvSpPr>
            <p:nvPr/>
          </p:nvSpPr>
          <p:spPr bwMode="auto">
            <a:xfrm flipV="1">
              <a:off x="643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39" name="Line 53"/>
            <p:cNvSpPr>
              <a:spLocks noChangeShapeType="1"/>
            </p:cNvSpPr>
            <p:nvPr/>
          </p:nvSpPr>
          <p:spPr bwMode="auto">
            <a:xfrm flipV="1">
              <a:off x="73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0" name="Line 54"/>
            <p:cNvSpPr>
              <a:spLocks noChangeShapeType="1"/>
            </p:cNvSpPr>
            <p:nvPr/>
          </p:nvSpPr>
          <p:spPr bwMode="auto">
            <a:xfrm flipV="1">
              <a:off x="758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1" name="Line 55"/>
            <p:cNvSpPr>
              <a:spLocks noChangeShapeType="1"/>
            </p:cNvSpPr>
            <p:nvPr/>
          </p:nvSpPr>
          <p:spPr bwMode="auto">
            <a:xfrm flipV="1">
              <a:off x="780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2" name="Line 56"/>
            <p:cNvSpPr>
              <a:spLocks noChangeShapeType="1"/>
            </p:cNvSpPr>
            <p:nvPr/>
          </p:nvSpPr>
          <p:spPr bwMode="auto">
            <a:xfrm flipV="1">
              <a:off x="689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3" name="Line 57"/>
            <p:cNvSpPr>
              <a:spLocks noChangeShapeType="1"/>
            </p:cNvSpPr>
            <p:nvPr/>
          </p:nvSpPr>
          <p:spPr bwMode="auto">
            <a:xfrm flipV="1">
              <a:off x="146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4" name="Line 58"/>
            <p:cNvSpPr>
              <a:spLocks noChangeShapeType="1"/>
            </p:cNvSpPr>
            <p:nvPr/>
          </p:nvSpPr>
          <p:spPr bwMode="auto">
            <a:xfrm flipV="1">
              <a:off x="1443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5" name="Line 59"/>
            <p:cNvSpPr>
              <a:spLocks noChangeShapeType="1"/>
            </p:cNvSpPr>
            <p:nvPr/>
          </p:nvSpPr>
          <p:spPr bwMode="auto">
            <a:xfrm flipV="1">
              <a:off x="1397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6" name="Line 60"/>
            <p:cNvSpPr>
              <a:spLocks noChangeShapeType="1"/>
            </p:cNvSpPr>
            <p:nvPr/>
          </p:nvSpPr>
          <p:spPr bwMode="auto">
            <a:xfrm flipV="1">
              <a:off x="137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7" name="Line 61"/>
            <p:cNvSpPr>
              <a:spLocks noChangeShapeType="1"/>
            </p:cNvSpPr>
            <p:nvPr/>
          </p:nvSpPr>
          <p:spPr bwMode="auto">
            <a:xfrm flipV="1">
              <a:off x="1329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8" name="Line 62"/>
            <p:cNvSpPr>
              <a:spLocks noChangeShapeType="1"/>
            </p:cNvSpPr>
            <p:nvPr/>
          </p:nvSpPr>
          <p:spPr bwMode="auto">
            <a:xfrm flipV="1">
              <a:off x="130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49" name="Line 63"/>
            <p:cNvSpPr>
              <a:spLocks noChangeShapeType="1"/>
            </p:cNvSpPr>
            <p:nvPr/>
          </p:nvSpPr>
          <p:spPr bwMode="auto">
            <a:xfrm flipV="1">
              <a:off x="1260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0" name="Line 64"/>
            <p:cNvSpPr>
              <a:spLocks noChangeShapeType="1"/>
            </p:cNvSpPr>
            <p:nvPr/>
          </p:nvSpPr>
          <p:spPr bwMode="auto">
            <a:xfrm flipV="1">
              <a:off x="1238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1" name="Line 65"/>
            <p:cNvSpPr>
              <a:spLocks noChangeShapeType="1"/>
            </p:cNvSpPr>
            <p:nvPr/>
          </p:nvSpPr>
          <p:spPr bwMode="auto">
            <a:xfrm flipV="1">
              <a:off x="121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2" name="Line 66"/>
            <p:cNvSpPr>
              <a:spLocks noChangeShapeType="1"/>
            </p:cNvSpPr>
            <p:nvPr/>
          </p:nvSpPr>
          <p:spPr bwMode="auto">
            <a:xfrm flipV="1">
              <a:off x="1169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3" name="Line 67"/>
            <p:cNvSpPr>
              <a:spLocks noChangeShapeType="1"/>
            </p:cNvSpPr>
            <p:nvPr/>
          </p:nvSpPr>
          <p:spPr bwMode="auto">
            <a:xfrm flipV="1">
              <a:off x="114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4" name="Line 68"/>
            <p:cNvSpPr>
              <a:spLocks noChangeShapeType="1"/>
            </p:cNvSpPr>
            <p:nvPr/>
          </p:nvSpPr>
          <p:spPr bwMode="auto">
            <a:xfrm flipV="1">
              <a:off x="1123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5" name="Line 69"/>
            <p:cNvSpPr>
              <a:spLocks noChangeShapeType="1"/>
            </p:cNvSpPr>
            <p:nvPr/>
          </p:nvSpPr>
          <p:spPr bwMode="auto">
            <a:xfrm flipV="1">
              <a:off x="1077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6" name="Line 70"/>
            <p:cNvSpPr>
              <a:spLocks noChangeShapeType="1"/>
            </p:cNvSpPr>
            <p:nvPr/>
          </p:nvSpPr>
          <p:spPr bwMode="auto">
            <a:xfrm flipV="1">
              <a:off x="105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7" name="Line 71"/>
            <p:cNvSpPr>
              <a:spLocks noChangeShapeType="1"/>
            </p:cNvSpPr>
            <p:nvPr/>
          </p:nvSpPr>
          <p:spPr bwMode="auto">
            <a:xfrm flipV="1">
              <a:off x="1009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8" name="Line 72"/>
            <p:cNvSpPr>
              <a:spLocks noChangeShapeType="1"/>
            </p:cNvSpPr>
            <p:nvPr/>
          </p:nvSpPr>
          <p:spPr bwMode="auto">
            <a:xfrm flipV="1">
              <a:off x="98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59" name="Line 73"/>
            <p:cNvSpPr>
              <a:spLocks noChangeShapeType="1"/>
            </p:cNvSpPr>
            <p:nvPr/>
          </p:nvSpPr>
          <p:spPr bwMode="auto">
            <a:xfrm flipV="1">
              <a:off x="940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60" name="Line 74"/>
            <p:cNvSpPr>
              <a:spLocks noChangeShapeType="1"/>
            </p:cNvSpPr>
            <p:nvPr/>
          </p:nvSpPr>
          <p:spPr bwMode="auto">
            <a:xfrm flipV="1">
              <a:off x="918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61" name="Line 75"/>
            <p:cNvSpPr>
              <a:spLocks noChangeShapeType="1"/>
            </p:cNvSpPr>
            <p:nvPr/>
          </p:nvSpPr>
          <p:spPr bwMode="auto">
            <a:xfrm flipV="1">
              <a:off x="89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62" name="Line 76"/>
            <p:cNvSpPr>
              <a:spLocks noChangeShapeType="1"/>
            </p:cNvSpPr>
            <p:nvPr/>
          </p:nvSpPr>
          <p:spPr bwMode="auto">
            <a:xfrm flipV="1">
              <a:off x="849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63" name="Line 77"/>
            <p:cNvSpPr>
              <a:spLocks noChangeShapeType="1"/>
            </p:cNvSpPr>
            <p:nvPr/>
          </p:nvSpPr>
          <p:spPr bwMode="auto">
            <a:xfrm flipV="1">
              <a:off x="82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64" name="Rectangle 78"/>
            <p:cNvSpPr>
              <a:spLocks noChangeArrowheads="1"/>
            </p:cNvSpPr>
            <p:nvPr/>
          </p:nvSpPr>
          <p:spPr bwMode="auto">
            <a:xfrm flipH="1">
              <a:off x="529" y="1756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765" name="Line 79"/>
            <p:cNvSpPr>
              <a:spLocks noChangeShapeType="1"/>
            </p:cNvSpPr>
            <p:nvPr/>
          </p:nvSpPr>
          <p:spPr bwMode="auto">
            <a:xfrm flipH="1">
              <a:off x="1420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66" name="Line 80"/>
            <p:cNvSpPr>
              <a:spLocks noChangeShapeType="1"/>
            </p:cNvSpPr>
            <p:nvPr/>
          </p:nvSpPr>
          <p:spPr bwMode="auto">
            <a:xfrm flipH="1">
              <a:off x="1306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67" name="Line 81"/>
            <p:cNvSpPr>
              <a:spLocks noChangeShapeType="1"/>
            </p:cNvSpPr>
            <p:nvPr/>
          </p:nvSpPr>
          <p:spPr bwMode="auto">
            <a:xfrm flipH="1">
              <a:off x="1214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68" name="Line 82"/>
            <p:cNvSpPr>
              <a:spLocks noChangeShapeType="1"/>
            </p:cNvSpPr>
            <p:nvPr/>
          </p:nvSpPr>
          <p:spPr bwMode="auto">
            <a:xfrm flipH="1">
              <a:off x="1146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69" name="Line 83"/>
            <p:cNvSpPr>
              <a:spLocks noChangeShapeType="1"/>
            </p:cNvSpPr>
            <p:nvPr/>
          </p:nvSpPr>
          <p:spPr bwMode="auto">
            <a:xfrm flipH="1">
              <a:off x="1054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0" name="Line 84"/>
            <p:cNvSpPr>
              <a:spLocks noChangeShapeType="1"/>
            </p:cNvSpPr>
            <p:nvPr/>
          </p:nvSpPr>
          <p:spPr bwMode="auto">
            <a:xfrm flipH="1">
              <a:off x="986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1" name="Line 85"/>
            <p:cNvSpPr>
              <a:spLocks noChangeShapeType="1"/>
            </p:cNvSpPr>
            <p:nvPr/>
          </p:nvSpPr>
          <p:spPr bwMode="auto">
            <a:xfrm flipH="1">
              <a:off x="917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2" name="Line 86"/>
            <p:cNvSpPr>
              <a:spLocks noChangeShapeType="1"/>
            </p:cNvSpPr>
            <p:nvPr/>
          </p:nvSpPr>
          <p:spPr bwMode="auto">
            <a:xfrm flipH="1">
              <a:off x="826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3" name="Line 87"/>
            <p:cNvSpPr>
              <a:spLocks noChangeShapeType="1"/>
            </p:cNvSpPr>
            <p:nvPr/>
          </p:nvSpPr>
          <p:spPr bwMode="auto">
            <a:xfrm flipH="1">
              <a:off x="712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4" name="Line 88"/>
            <p:cNvSpPr>
              <a:spLocks noChangeShapeType="1"/>
            </p:cNvSpPr>
            <p:nvPr/>
          </p:nvSpPr>
          <p:spPr bwMode="auto">
            <a:xfrm flipH="1">
              <a:off x="666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5" name="Line 89"/>
            <p:cNvSpPr>
              <a:spLocks noChangeShapeType="1"/>
            </p:cNvSpPr>
            <p:nvPr/>
          </p:nvSpPr>
          <p:spPr bwMode="auto">
            <a:xfrm flipH="1">
              <a:off x="597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6" name="Line 90"/>
            <p:cNvSpPr>
              <a:spLocks noChangeShapeType="1"/>
            </p:cNvSpPr>
            <p:nvPr/>
          </p:nvSpPr>
          <p:spPr bwMode="auto">
            <a:xfrm flipH="1">
              <a:off x="1351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7" name="Line 91"/>
            <p:cNvSpPr>
              <a:spLocks noChangeShapeType="1"/>
            </p:cNvSpPr>
            <p:nvPr/>
          </p:nvSpPr>
          <p:spPr bwMode="auto">
            <a:xfrm flipH="1" flipV="1">
              <a:off x="1465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8" name="Line 92"/>
            <p:cNvSpPr>
              <a:spLocks noChangeShapeType="1"/>
            </p:cNvSpPr>
            <p:nvPr/>
          </p:nvSpPr>
          <p:spPr bwMode="auto">
            <a:xfrm flipH="1" flipV="1">
              <a:off x="1443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79" name="Line 93"/>
            <p:cNvSpPr>
              <a:spLocks noChangeShapeType="1"/>
            </p:cNvSpPr>
            <p:nvPr/>
          </p:nvSpPr>
          <p:spPr bwMode="auto">
            <a:xfrm flipH="1" flipV="1">
              <a:off x="1397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0" name="Line 94"/>
            <p:cNvSpPr>
              <a:spLocks noChangeShapeType="1"/>
            </p:cNvSpPr>
            <p:nvPr/>
          </p:nvSpPr>
          <p:spPr bwMode="auto">
            <a:xfrm flipH="1" flipV="1">
              <a:off x="1374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1" name="Line 95"/>
            <p:cNvSpPr>
              <a:spLocks noChangeShapeType="1"/>
            </p:cNvSpPr>
            <p:nvPr/>
          </p:nvSpPr>
          <p:spPr bwMode="auto">
            <a:xfrm flipH="1" flipV="1">
              <a:off x="1283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2" name="Line 96"/>
            <p:cNvSpPr>
              <a:spLocks noChangeShapeType="1"/>
            </p:cNvSpPr>
            <p:nvPr/>
          </p:nvSpPr>
          <p:spPr bwMode="auto">
            <a:xfrm flipH="1" flipV="1">
              <a:off x="1328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3" name="Line 97"/>
            <p:cNvSpPr>
              <a:spLocks noChangeShapeType="1"/>
            </p:cNvSpPr>
            <p:nvPr/>
          </p:nvSpPr>
          <p:spPr bwMode="auto">
            <a:xfrm flipH="1" flipV="1">
              <a:off x="126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4" name="Line 98"/>
            <p:cNvSpPr>
              <a:spLocks noChangeShapeType="1"/>
            </p:cNvSpPr>
            <p:nvPr/>
          </p:nvSpPr>
          <p:spPr bwMode="auto">
            <a:xfrm flipH="1" flipV="1">
              <a:off x="1237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5" name="Line 99"/>
            <p:cNvSpPr>
              <a:spLocks noChangeShapeType="1"/>
            </p:cNvSpPr>
            <p:nvPr/>
          </p:nvSpPr>
          <p:spPr bwMode="auto">
            <a:xfrm flipH="1" flipV="1">
              <a:off x="1328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6" name="Line 100"/>
            <p:cNvSpPr>
              <a:spLocks noChangeShapeType="1"/>
            </p:cNvSpPr>
            <p:nvPr/>
          </p:nvSpPr>
          <p:spPr bwMode="auto">
            <a:xfrm flipH="1" flipV="1">
              <a:off x="551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7" name="Line 101"/>
            <p:cNvSpPr>
              <a:spLocks noChangeShapeType="1"/>
            </p:cNvSpPr>
            <p:nvPr/>
          </p:nvSpPr>
          <p:spPr bwMode="auto">
            <a:xfrm flipH="1" flipV="1">
              <a:off x="574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8" name="Line 102"/>
            <p:cNvSpPr>
              <a:spLocks noChangeShapeType="1"/>
            </p:cNvSpPr>
            <p:nvPr/>
          </p:nvSpPr>
          <p:spPr bwMode="auto">
            <a:xfrm flipH="1" flipV="1">
              <a:off x="62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89" name="Line 103"/>
            <p:cNvSpPr>
              <a:spLocks noChangeShapeType="1"/>
            </p:cNvSpPr>
            <p:nvPr/>
          </p:nvSpPr>
          <p:spPr bwMode="auto">
            <a:xfrm flipH="1" flipV="1">
              <a:off x="643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0" name="Line 104"/>
            <p:cNvSpPr>
              <a:spLocks noChangeShapeType="1"/>
            </p:cNvSpPr>
            <p:nvPr/>
          </p:nvSpPr>
          <p:spPr bwMode="auto">
            <a:xfrm flipH="1" flipV="1">
              <a:off x="688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1" name="Line 105"/>
            <p:cNvSpPr>
              <a:spLocks noChangeShapeType="1"/>
            </p:cNvSpPr>
            <p:nvPr/>
          </p:nvSpPr>
          <p:spPr bwMode="auto">
            <a:xfrm flipH="1" flipV="1">
              <a:off x="711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2" name="Line 106"/>
            <p:cNvSpPr>
              <a:spLocks noChangeShapeType="1"/>
            </p:cNvSpPr>
            <p:nvPr/>
          </p:nvSpPr>
          <p:spPr bwMode="auto">
            <a:xfrm flipH="1" flipV="1">
              <a:off x="757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3" name="Line 107"/>
            <p:cNvSpPr>
              <a:spLocks noChangeShapeType="1"/>
            </p:cNvSpPr>
            <p:nvPr/>
          </p:nvSpPr>
          <p:spPr bwMode="auto">
            <a:xfrm flipH="1" flipV="1">
              <a:off x="78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4" name="Line 108"/>
            <p:cNvSpPr>
              <a:spLocks noChangeShapeType="1"/>
            </p:cNvSpPr>
            <p:nvPr/>
          </p:nvSpPr>
          <p:spPr bwMode="auto">
            <a:xfrm flipH="1" flipV="1">
              <a:off x="803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5" name="Line 109"/>
            <p:cNvSpPr>
              <a:spLocks noChangeShapeType="1"/>
            </p:cNvSpPr>
            <p:nvPr/>
          </p:nvSpPr>
          <p:spPr bwMode="auto">
            <a:xfrm flipH="1" flipV="1">
              <a:off x="849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6" name="Line 110"/>
            <p:cNvSpPr>
              <a:spLocks noChangeShapeType="1"/>
            </p:cNvSpPr>
            <p:nvPr/>
          </p:nvSpPr>
          <p:spPr bwMode="auto">
            <a:xfrm flipH="1" flipV="1">
              <a:off x="871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7" name="Line 111"/>
            <p:cNvSpPr>
              <a:spLocks noChangeShapeType="1"/>
            </p:cNvSpPr>
            <p:nvPr/>
          </p:nvSpPr>
          <p:spPr bwMode="auto">
            <a:xfrm flipH="1" flipV="1">
              <a:off x="894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8" name="Line 112"/>
            <p:cNvSpPr>
              <a:spLocks noChangeShapeType="1"/>
            </p:cNvSpPr>
            <p:nvPr/>
          </p:nvSpPr>
          <p:spPr bwMode="auto">
            <a:xfrm flipH="1" flipV="1">
              <a:off x="94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799" name="Line 113"/>
            <p:cNvSpPr>
              <a:spLocks noChangeShapeType="1"/>
            </p:cNvSpPr>
            <p:nvPr/>
          </p:nvSpPr>
          <p:spPr bwMode="auto">
            <a:xfrm flipV="1">
              <a:off x="963" y="1726"/>
              <a:ext cx="0" cy="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0" name="Line 114"/>
            <p:cNvSpPr>
              <a:spLocks noChangeShapeType="1"/>
            </p:cNvSpPr>
            <p:nvPr/>
          </p:nvSpPr>
          <p:spPr bwMode="auto">
            <a:xfrm flipH="1" flipV="1">
              <a:off x="1008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1" name="Line 115"/>
            <p:cNvSpPr>
              <a:spLocks noChangeShapeType="1"/>
            </p:cNvSpPr>
            <p:nvPr/>
          </p:nvSpPr>
          <p:spPr bwMode="auto">
            <a:xfrm flipH="1" flipV="1">
              <a:off x="1031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2" name="Line 116"/>
            <p:cNvSpPr>
              <a:spLocks noChangeShapeType="1"/>
            </p:cNvSpPr>
            <p:nvPr/>
          </p:nvSpPr>
          <p:spPr bwMode="auto">
            <a:xfrm flipH="1" flipV="1">
              <a:off x="1077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3" name="Line 117"/>
            <p:cNvSpPr>
              <a:spLocks noChangeShapeType="1"/>
            </p:cNvSpPr>
            <p:nvPr/>
          </p:nvSpPr>
          <p:spPr bwMode="auto">
            <a:xfrm flipH="1" flipV="1">
              <a:off x="110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4" name="Line 118"/>
            <p:cNvSpPr>
              <a:spLocks noChangeShapeType="1"/>
            </p:cNvSpPr>
            <p:nvPr/>
          </p:nvSpPr>
          <p:spPr bwMode="auto">
            <a:xfrm flipH="1" flipV="1">
              <a:off x="1123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5" name="Line 119"/>
            <p:cNvSpPr>
              <a:spLocks noChangeShapeType="1"/>
            </p:cNvSpPr>
            <p:nvPr/>
          </p:nvSpPr>
          <p:spPr bwMode="auto">
            <a:xfrm flipH="1" flipV="1">
              <a:off x="1169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6" name="Line 120"/>
            <p:cNvSpPr>
              <a:spLocks noChangeShapeType="1"/>
            </p:cNvSpPr>
            <p:nvPr/>
          </p:nvSpPr>
          <p:spPr bwMode="auto">
            <a:xfrm flipH="1" flipV="1">
              <a:off x="1191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7" name="Line 121"/>
            <p:cNvSpPr>
              <a:spLocks noChangeShapeType="1"/>
            </p:cNvSpPr>
            <p:nvPr/>
          </p:nvSpPr>
          <p:spPr bwMode="auto">
            <a:xfrm flipH="1" flipV="1">
              <a:off x="1465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8" name="Line 122"/>
            <p:cNvSpPr>
              <a:spLocks noChangeShapeType="1"/>
            </p:cNvSpPr>
            <p:nvPr/>
          </p:nvSpPr>
          <p:spPr bwMode="auto">
            <a:xfrm flipH="1" flipV="1">
              <a:off x="1443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09" name="Line 123"/>
            <p:cNvSpPr>
              <a:spLocks noChangeShapeType="1"/>
            </p:cNvSpPr>
            <p:nvPr/>
          </p:nvSpPr>
          <p:spPr bwMode="auto">
            <a:xfrm flipH="1" flipV="1">
              <a:off x="1397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0" name="Line 124"/>
            <p:cNvSpPr>
              <a:spLocks noChangeShapeType="1"/>
            </p:cNvSpPr>
            <p:nvPr/>
          </p:nvSpPr>
          <p:spPr bwMode="auto">
            <a:xfrm flipH="1" flipV="1">
              <a:off x="1374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1" name="Line 125"/>
            <p:cNvSpPr>
              <a:spLocks noChangeShapeType="1"/>
            </p:cNvSpPr>
            <p:nvPr/>
          </p:nvSpPr>
          <p:spPr bwMode="auto">
            <a:xfrm flipH="1" flipV="1">
              <a:off x="1283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2" name="Line 126"/>
            <p:cNvSpPr>
              <a:spLocks noChangeShapeType="1"/>
            </p:cNvSpPr>
            <p:nvPr/>
          </p:nvSpPr>
          <p:spPr bwMode="auto">
            <a:xfrm flipH="1" flipV="1">
              <a:off x="126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3" name="Line 127"/>
            <p:cNvSpPr>
              <a:spLocks noChangeShapeType="1"/>
            </p:cNvSpPr>
            <p:nvPr/>
          </p:nvSpPr>
          <p:spPr bwMode="auto">
            <a:xfrm flipH="1" flipV="1">
              <a:off x="1237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4" name="Line 128"/>
            <p:cNvSpPr>
              <a:spLocks noChangeShapeType="1"/>
            </p:cNvSpPr>
            <p:nvPr/>
          </p:nvSpPr>
          <p:spPr bwMode="auto">
            <a:xfrm flipH="1" flipV="1">
              <a:off x="1328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5" name="Line 129"/>
            <p:cNvSpPr>
              <a:spLocks noChangeShapeType="1"/>
            </p:cNvSpPr>
            <p:nvPr/>
          </p:nvSpPr>
          <p:spPr bwMode="auto">
            <a:xfrm flipH="1" flipV="1">
              <a:off x="551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6" name="Line 130"/>
            <p:cNvSpPr>
              <a:spLocks noChangeShapeType="1"/>
            </p:cNvSpPr>
            <p:nvPr/>
          </p:nvSpPr>
          <p:spPr bwMode="auto">
            <a:xfrm flipH="1" flipV="1">
              <a:off x="574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7" name="Line 131"/>
            <p:cNvSpPr>
              <a:spLocks noChangeShapeType="1"/>
            </p:cNvSpPr>
            <p:nvPr/>
          </p:nvSpPr>
          <p:spPr bwMode="auto">
            <a:xfrm flipH="1" flipV="1">
              <a:off x="62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8" name="Line 132"/>
            <p:cNvSpPr>
              <a:spLocks noChangeShapeType="1"/>
            </p:cNvSpPr>
            <p:nvPr/>
          </p:nvSpPr>
          <p:spPr bwMode="auto">
            <a:xfrm flipH="1" flipV="1">
              <a:off x="643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19" name="Line 133"/>
            <p:cNvSpPr>
              <a:spLocks noChangeShapeType="1"/>
            </p:cNvSpPr>
            <p:nvPr/>
          </p:nvSpPr>
          <p:spPr bwMode="auto">
            <a:xfrm flipH="1" flipV="1">
              <a:off x="688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0" name="Line 134"/>
            <p:cNvSpPr>
              <a:spLocks noChangeShapeType="1"/>
            </p:cNvSpPr>
            <p:nvPr/>
          </p:nvSpPr>
          <p:spPr bwMode="auto">
            <a:xfrm flipH="1" flipV="1">
              <a:off x="711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1" name="Line 135"/>
            <p:cNvSpPr>
              <a:spLocks noChangeShapeType="1"/>
            </p:cNvSpPr>
            <p:nvPr/>
          </p:nvSpPr>
          <p:spPr bwMode="auto">
            <a:xfrm flipH="1" flipV="1">
              <a:off x="757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2" name="Line 136"/>
            <p:cNvSpPr>
              <a:spLocks noChangeShapeType="1"/>
            </p:cNvSpPr>
            <p:nvPr/>
          </p:nvSpPr>
          <p:spPr bwMode="auto">
            <a:xfrm flipH="1" flipV="1">
              <a:off x="78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3" name="Line 137"/>
            <p:cNvSpPr>
              <a:spLocks noChangeShapeType="1"/>
            </p:cNvSpPr>
            <p:nvPr/>
          </p:nvSpPr>
          <p:spPr bwMode="auto">
            <a:xfrm flipH="1" flipV="1">
              <a:off x="803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4" name="Line 138"/>
            <p:cNvSpPr>
              <a:spLocks noChangeShapeType="1"/>
            </p:cNvSpPr>
            <p:nvPr/>
          </p:nvSpPr>
          <p:spPr bwMode="auto">
            <a:xfrm flipH="1" flipV="1">
              <a:off x="849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5" name="Line 139"/>
            <p:cNvSpPr>
              <a:spLocks noChangeShapeType="1"/>
            </p:cNvSpPr>
            <p:nvPr/>
          </p:nvSpPr>
          <p:spPr bwMode="auto">
            <a:xfrm flipH="1" flipV="1">
              <a:off x="871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6" name="Line 140"/>
            <p:cNvSpPr>
              <a:spLocks noChangeShapeType="1"/>
            </p:cNvSpPr>
            <p:nvPr/>
          </p:nvSpPr>
          <p:spPr bwMode="auto">
            <a:xfrm flipH="1" flipV="1">
              <a:off x="894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7" name="Line 141"/>
            <p:cNvSpPr>
              <a:spLocks noChangeShapeType="1"/>
            </p:cNvSpPr>
            <p:nvPr/>
          </p:nvSpPr>
          <p:spPr bwMode="auto">
            <a:xfrm flipH="1" flipV="1">
              <a:off x="94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8" name="Line 142"/>
            <p:cNvSpPr>
              <a:spLocks noChangeShapeType="1"/>
            </p:cNvSpPr>
            <p:nvPr/>
          </p:nvSpPr>
          <p:spPr bwMode="auto">
            <a:xfrm flipH="1" flipV="1">
              <a:off x="963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29" name="Line 143"/>
            <p:cNvSpPr>
              <a:spLocks noChangeShapeType="1"/>
            </p:cNvSpPr>
            <p:nvPr/>
          </p:nvSpPr>
          <p:spPr bwMode="auto">
            <a:xfrm flipH="1" flipV="1">
              <a:off x="1008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30" name="Line 144"/>
            <p:cNvSpPr>
              <a:spLocks noChangeShapeType="1"/>
            </p:cNvSpPr>
            <p:nvPr/>
          </p:nvSpPr>
          <p:spPr bwMode="auto">
            <a:xfrm flipH="1" flipV="1">
              <a:off x="1031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31" name="Line 145"/>
            <p:cNvSpPr>
              <a:spLocks noChangeShapeType="1"/>
            </p:cNvSpPr>
            <p:nvPr/>
          </p:nvSpPr>
          <p:spPr bwMode="auto">
            <a:xfrm flipH="1" flipV="1">
              <a:off x="1077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32" name="Line 146"/>
            <p:cNvSpPr>
              <a:spLocks noChangeShapeType="1"/>
            </p:cNvSpPr>
            <p:nvPr/>
          </p:nvSpPr>
          <p:spPr bwMode="auto">
            <a:xfrm flipH="1" flipV="1">
              <a:off x="110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33" name="Line 147"/>
            <p:cNvSpPr>
              <a:spLocks noChangeShapeType="1"/>
            </p:cNvSpPr>
            <p:nvPr/>
          </p:nvSpPr>
          <p:spPr bwMode="auto">
            <a:xfrm flipH="1" flipV="1">
              <a:off x="1123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34" name="Line 148"/>
            <p:cNvSpPr>
              <a:spLocks noChangeShapeType="1"/>
            </p:cNvSpPr>
            <p:nvPr/>
          </p:nvSpPr>
          <p:spPr bwMode="auto">
            <a:xfrm flipH="1" flipV="1">
              <a:off x="1169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35" name="Line 149"/>
            <p:cNvSpPr>
              <a:spLocks noChangeShapeType="1"/>
            </p:cNvSpPr>
            <p:nvPr/>
          </p:nvSpPr>
          <p:spPr bwMode="auto">
            <a:xfrm flipH="1" flipV="1">
              <a:off x="1191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36" name="Rectangle 150"/>
            <p:cNvSpPr>
              <a:spLocks noChangeArrowheads="1"/>
            </p:cNvSpPr>
            <p:nvPr/>
          </p:nvSpPr>
          <p:spPr bwMode="auto">
            <a:xfrm>
              <a:off x="529" y="2061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837" name="Line 151"/>
            <p:cNvSpPr>
              <a:spLocks noChangeShapeType="1"/>
            </p:cNvSpPr>
            <p:nvPr/>
          </p:nvSpPr>
          <p:spPr bwMode="auto">
            <a:xfrm>
              <a:off x="597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38" name="Line 152"/>
            <p:cNvSpPr>
              <a:spLocks noChangeShapeType="1"/>
            </p:cNvSpPr>
            <p:nvPr/>
          </p:nvSpPr>
          <p:spPr bwMode="auto">
            <a:xfrm>
              <a:off x="712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39" name="Line 153"/>
            <p:cNvSpPr>
              <a:spLocks noChangeShapeType="1"/>
            </p:cNvSpPr>
            <p:nvPr/>
          </p:nvSpPr>
          <p:spPr bwMode="auto">
            <a:xfrm>
              <a:off x="803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0" name="Line 154"/>
            <p:cNvSpPr>
              <a:spLocks noChangeShapeType="1"/>
            </p:cNvSpPr>
            <p:nvPr/>
          </p:nvSpPr>
          <p:spPr bwMode="auto">
            <a:xfrm>
              <a:off x="872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1" name="Line 155"/>
            <p:cNvSpPr>
              <a:spLocks noChangeShapeType="1"/>
            </p:cNvSpPr>
            <p:nvPr/>
          </p:nvSpPr>
          <p:spPr bwMode="auto">
            <a:xfrm>
              <a:off x="963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2" name="Line 156"/>
            <p:cNvSpPr>
              <a:spLocks noChangeShapeType="1"/>
            </p:cNvSpPr>
            <p:nvPr/>
          </p:nvSpPr>
          <p:spPr bwMode="auto">
            <a:xfrm>
              <a:off x="1032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3" name="Line 157"/>
            <p:cNvSpPr>
              <a:spLocks noChangeShapeType="1"/>
            </p:cNvSpPr>
            <p:nvPr/>
          </p:nvSpPr>
          <p:spPr bwMode="auto">
            <a:xfrm>
              <a:off x="1100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4" name="Line 158"/>
            <p:cNvSpPr>
              <a:spLocks noChangeShapeType="1"/>
            </p:cNvSpPr>
            <p:nvPr/>
          </p:nvSpPr>
          <p:spPr bwMode="auto">
            <a:xfrm>
              <a:off x="1192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5" name="Line 159"/>
            <p:cNvSpPr>
              <a:spLocks noChangeShapeType="1"/>
            </p:cNvSpPr>
            <p:nvPr/>
          </p:nvSpPr>
          <p:spPr bwMode="auto">
            <a:xfrm>
              <a:off x="1306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6" name="Line 160"/>
            <p:cNvSpPr>
              <a:spLocks noChangeShapeType="1"/>
            </p:cNvSpPr>
            <p:nvPr/>
          </p:nvSpPr>
          <p:spPr bwMode="auto">
            <a:xfrm>
              <a:off x="1352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7" name="Line 161"/>
            <p:cNvSpPr>
              <a:spLocks noChangeShapeType="1"/>
            </p:cNvSpPr>
            <p:nvPr/>
          </p:nvSpPr>
          <p:spPr bwMode="auto">
            <a:xfrm>
              <a:off x="1420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8" name="Line 162"/>
            <p:cNvSpPr>
              <a:spLocks noChangeShapeType="1"/>
            </p:cNvSpPr>
            <p:nvPr/>
          </p:nvSpPr>
          <p:spPr bwMode="auto">
            <a:xfrm>
              <a:off x="666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49" name="Line 163"/>
            <p:cNvSpPr>
              <a:spLocks noChangeShapeType="1"/>
            </p:cNvSpPr>
            <p:nvPr/>
          </p:nvSpPr>
          <p:spPr bwMode="auto">
            <a:xfrm flipV="1">
              <a:off x="552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0" name="Line 164"/>
            <p:cNvSpPr>
              <a:spLocks noChangeShapeType="1"/>
            </p:cNvSpPr>
            <p:nvPr/>
          </p:nvSpPr>
          <p:spPr bwMode="auto">
            <a:xfrm flipV="1">
              <a:off x="57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1" name="Line 165"/>
            <p:cNvSpPr>
              <a:spLocks noChangeShapeType="1"/>
            </p:cNvSpPr>
            <p:nvPr/>
          </p:nvSpPr>
          <p:spPr bwMode="auto">
            <a:xfrm flipV="1">
              <a:off x="620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2" name="Line 166"/>
            <p:cNvSpPr>
              <a:spLocks noChangeShapeType="1"/>
            </p:cNvSpPr>
            <p:nvPr/>
          </p:nvSpPr>
          <p:spPr bwMode="auto">
            <a:xfrm flipV="1">
              <a:off x="643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3" name="Line 167"/>
            <p:cNvSpPr>
              <a:spLocks noChangeShapeType="1"/>
            </p:cNvSpPr>
            <p:nvPr/>
          </p:nvSpPr>
          <p:spPr bwMode="auto">
            <a:xfrm flipV="1">
              <a:off x="73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4" name="Line 168"/>
            <p:cNvSpPr>
              <a:spLocks noChangeShapeType="1"/>
            </p:cNvSpPr>
            <p:nvPr/>
          </p:nvSpPr>
          <p:spPr bwMode="auto">
            <a:xfrm flipV="1">
              <a:off x="68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5" name="Line 169"/>
            <p:cNvSpPr>
              <a:spLocks noChangeShapeType="1"/>
            </p:cNvSpPr>
            <p:nvPr/>
          </p:nvSpPr>
          <p:spPr bwMode="auto">
            <a:xfrm flipV="1">
              <a:off x="758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6" name="Line 170"/>
            <p:cNvSpPr>
              <a:spLocks noChangeShapeType="1"/>
            </p:cNvSpPr>
            <p:nvPr/>
          </p:nvSpPr>
          <p:spPr bwMode="auto">
            <a:xfrm flipV="1">
              <a:off x="780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7" name="Line 171"/>
            <p:cNvSpPr>
              <a:spLocks noChangeShapeType="1"/>
            </p:cNvSpPr>
            <p:nvPr/>
          </p:nvSpPr>
          <p:spPr bwMode="auto">
            <a:xfrm flipV="1">
              <a:off x="689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8" name="Line 172"/>
            <p:cNvSpPr>
              <a:spLocks noChangeShapeType="1"/>
            </p:cNvSpPr>
            <p:nvPr/>
          </p:nvSpPr>
          <p:spPr bwMode="auto">
            <a:xfrm flipV="1">
              <a:off x="146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59" name="Line 173"/>
            <p:cNvSpPr>
              <a:spLocks noChangeShapeType="1"/>
            </p:cNvSpPr>
            <p:nvPr/>
          </p:nvSpPr>
          <p:spPr bwMode="auto">
            <a:xfrm flipV="1">
              <a:off x="1443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0" name="Line 174"/>
            <p:cNvSpPr>
              <a:spLocks noChangeShapeType="1"/>
            </p:cNvSpPr>
            <p:nvPr/>
          </p:nvSpPr>
          <p:spPr bwMode="auto">
            <a:xfrm flipV="1">
              <a:off x="1397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1" name="Line 175"/>
            <p:cNvSpPr>
              <a:spLocks noChangeShapeType="1"/>
            </p:cNvSpPr>
            <p:nvPr/>
          </p:nvSpPr>
          <p:spPr bwMode="auto">
            <a:xfrm flipV="1">
              <a:off x="1329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2" name="Line 176"/>
            <p:cNvSpPr>
              <a:spLocks noChangeShapeType="1"/>
            </p:cNvSpPr>
            <p:nvPr/>
          </p:nvSpPr>
          <p:spPr bwMode="auto">
            <a:xfrm flipV="1">
              <a:off x="130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3" name="Line 177"/>
            <p:cNvSpPr>
              <a:spLocks noChangeShapeType="1"/>
            </p:cNvSpPr>
            <p:nvPr/>
          </p:nvSpPr>
          <p:spPr bwMode="auto">
            <a:xfrm flipV="1">
              <a:off x="1260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4" name="Line 178"/>
            <p:cNvSpPr>
              <a:spLocks noChangeShapeType="1"/>
            </p:cNvSpPr>
            <p:nvPr/>
          </p:nvSpPr>
          <p:spPr bwMode="auto">
            <a:xfrm flipV="1">
              <a:off x="1238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5" name="Line 179"/>
            <p:cNvSpPr>
              <a:spLocks noChangeShapeType="1"/>
            </p:cNvSpPr>
            <p:nvPr/>
          </p:nvSpPr>
          <p:spPr bwMode="auto">
            <a:xfrm flipV="1">
              <a:off x="121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6" name="Line 180"/>
            <p:cNvSpPr>
              <a:spLocks noChangeShapeType="1"/>
            </p:cNvSpPr>
            <p:nvPr/>
          </p:nvSpPr>
          <p:spPr bwMode="auto">
            <a:xfrm flipV="1">
              <a:off x="1169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7" name="Line 181"/>
            <p:cNvSpPr>
              <a:spLocks noChangeShapeType="1"/>
            </p:cNvSpPr>
            <p:nvPr/>
          </p:nvSpPr>
          <p:spPr bwMode="auto">
            <a:xfrm flipV="1">
              <a:off x="114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8" name="Line 182"/>
            <p:cNvSpPr>
              <a:spLocks noChangeShapeType="1"/>
            </p:cNvSpPr>
            <p:nvPr/>
          </p:nvSpPr>
          <p:spPr bwMode="auto">
            <a:xfrm flipV="1">
              <a:off x="1123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69" name="Line 183"/>
            <p:cNvSpPr>
              <a:spLocks noChangeShapeType="1"/>
            </p:cNvSpPr>
            <p:nvPr/>
          </p:nvSpPr>
          <p:spPr bwMode="auto">
            <a:xfrm flipV="1">
              <a:off x="1077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0" name="Line 184"/>
            <p:cNvSpPr>
              <a:spLocks noChangeShapeType="1"/>
            </p:cNvSpPr>
            <p:nvPr/>
          </p:nvSpPr>
          <p:spPr bwMode="auto">
            <a:xfrm flipV="1">
              <a:off x="105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1" name="Line 185"/>
            <p:cNvSpPr>
              <a:spLocks noChangeShapeType="1"/>
            </p:cNvSpPr>
            <p:nvPr/>
          </p:nvSpPr>
          <p:spPr bwMode="auto">
            <a:xfrm flipV="1">
              <a:off x="1009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2" name="Line 186"/>
            <p:cNvSpPr>
              <a:spLocks noChangeShapeType="1"/>
            </p:cNvSpPr>
            <p:nvPr/>
          </p:nvSpPr>
          <p:spPr bwMode="auto">
            <a:xfrm flipV="1">
              <a:off x="98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3" name="Line 187"/>
            <p:cNvSpPr>
              <a:spLocks noChangeShapeType="1"/>
            </p:cNvSpPr>
            <p:nvPr/>
          </p:nvSpPr>
          <p:spPr bwMode="auto">
            <a:xfrm flipV="1">
              <a:off x="940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4" name="Line 188"/>
            <p:cNvSpPr>
              <a:spLocks noChangeShapeType="1"/>
            </p:cNvSpPr>
            <p:nvPr/>
          </p:nvSpPr>
          <p:spPr bwMode="auto">
            <a:xfrm flipV="1">
              <a:off x="918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5" name="Line 189"/>
            <p:cNvSpPr>
              <a:spLocks noChangeShapeType="1"/>
            </p:cNvSpPr>
            <p:nvPr/>
          </p:nvSpPr>
          <p:spPr bwMode="auto">
            <a:xfrm flipV="1">
              <a:off x="89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6" name="Line 190"/>
            <p:cNvSpPr>
              <a:spLocks noChangeShapeType="1"/>
            </p:cNvSpPr>
            <p:nvPr/>
          </p:nvSpPr>
          <p:spPr bwMode="auto">
            <a:xfrm flipV="1">
              <a:off x="849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7" name="Line 191"/>
            <p:cNvSpPr>
              <a:spLocks noChangeShapeType="1"/>
            </p:cNvSpPr>
            <p:nvPr/>
          </p:nvSpPr>
          <p:spPr bwMode="auto">
            <a:xfrm flipV="1">
              <a:off x="82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8" name="Line 192"/>
            <p:cNvSpPr>
              <a:spLocks noChangeShapeType="1"/>
            </p:cNvSpPr>
            <p:nvPr/>
          </p:nvSpPr>
          <p:spPr bwMode="auto">
            <a:xfrm flipV="1">
              <a:off x="552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79" name="Line 193"/>
            <p:cNvSpPr>
              <a:spLocks noChangeShapeType="1"/>
            </p:cNvSpPr>
            <p:nvPr/>
          </p:nvSpPr>
          <p:spPr bwMode="auto">
            <a:xfrm flipV="1">
              <a:off x="57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0" name="Line 194"/>
            <p:cNvSpPr>
              <a:spLocks noChangeShapeType="1"/>
            </p:cNvSpPr>
            <p:nvPr/>
          </p:nvSpPr>
          <p:spPr bwMode="auto">
            <a:xfrm flipV="1">
              <a:off x="620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1" name="Line 195"/>
            <p:cNvSpPr>
              <a:spLocks noChangeShapeType="1"/>
            </p:cNvSpPr>
            <p:nvPr/>
          </p:nvSpPr>
          <p:spPr bwMode="auto">
            <a:xfrm flipV="1">
              <a:off x="643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2" name="Line 196"/>
            <p:cNvSpPr>
              <a:spLocks noChangeShapeType="1"/>
            </p:cNvSpPr>
            <p:nvPr/>
          </p:nvSpPr>
          <p:spPr bwMode="auto">
            <a:xfrm flipV="1">
              <a:off x="73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3" name="Line 197"/>
            <p:cNvSpPr>
              <a:spLocks noChangeShapeType="1"/>
            </p:cNvSpPr>
            <p:nvPr/>
          </p:nvSpPr>
          <p:spPr bwMode="auto">
            <a:xfrm flipV="1">
              <a:off x="75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4" name="Line 198"/>
            <p:cNvSpPr>
              <a:spLocks noChangeShapeType="1"/>
            </p:cNvSpPr>
            <p:nvPr/>
          </p:nvSpPr>
          <p:spPr bwMode="auto">
            <a:xfrm flipV="1">
              <a:off x="780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5" name="Line 199"/>
            <p:cNvSpPr>
              <a:spLocks noChangeShapeType="1"/>
            </p:cNvSpPr>
            <p:nvPr/>
          </p:nvSpPr>
          <p:spPr bwMode="auto">
            <a:xfrm flipV="1">
              <a:off x="68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6" name="Line 200"/>
            <p:cNvSpPr>
              <a:spLocks noChangeShapeType="1"/>
            </p:cNvSpPr>
            <p:nvPr/>
          </p:nvSpPr>
          <p:spPr bwMode="auto">
            <a:xfrm flipV="1">
              <a:off x="146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7" name="Line 201"/>
            <p:cNvSpPr>
              <a:spLocks noChangeShapeType="1"/>
            </p:cNvSpPr>
            <p:nvPr/>
          </p:nvSpPr>
          <p:spPr bwMode="auto">
            <a:xfrm flipV="1">
              <a:off x="1443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8" name="Line 202"/>
            <p:cNvSpPr>
              <a:spLocks noChangeShapeType="1"/>
            </p:cNvSpPr>
            <p:nvPr/>
          </p:nvSpPr>
          <p:spPr bwMode="auto">
            <a:xfrm flipV="1">
              <a:off x="1397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89" name="Line 203"/>
            <p:cNvSpPr>
              <a:spLocks noChangeShapeType="1"/>
            </p:cNvSpPr>
            <p:nvPr/>
          </p:nvSpPr>
          <p:spPr bwMode="auto">
            <a:xfrm flipV="1">
              <a:off x="137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0" name="Line 204"/>
            <p:cNvSpPr>
              <a:spLocks noChangeShapeType="1"/>
            </p:cNvSpPr>
            <p:nvPr/>
          </p:nvSpPr>
          <p:spPr bwMode="auto">
            <a:xfrm flipV="1">
              <a:off x="132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1" name="Line 205"/>
            <p:cNvSpPr>
              <a:spLocks noChangeShapeType="1"/>
            </p:cNvSpPr>
            <p:nvPr/>
          </p:nvSpPr>
          <p:spPr bwMode="auto">
            <a:xfrm flipV="1">
              <a:off x="130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2" name="Line 206"/>
            <p:cNvSpPr>
              <a:spLocks noChangeShapeType="1"/>
            </p:cNvSpPr>
            <p:nvPr/>
          </p:nvSpPr>
          <p:spPr bwMode="auto">
            <a:xfrm flipV="1">
              <a:off x="1260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3" name="Line 207"/>
            <p:cNvSpPr>
              <a:spLocks noChangeShapeType="1"/>
            </p:cNvSpPr>
            <p:nvPr/>
          </p:nvSpPr>
          <p:spPr bwMode="auto">
            <a:xfrm flipV="1">
              <a:off x="123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4" name="Line 208"/>
            <p:cNvSpPr>
              <a:spLocks noChangeShapeType="1"/>
            </p:cNvSpPr>
            <p:nvPr/>
          </p:nvSpPr>
          <p:spPr bwMode="auto">
            <a:xfrm flipV="1">
              <a:off x="121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5" name="Line 209"/>
            <p:cNvSpPr>
              <a:spLocks noChangeShapeType="1"/>
            </p:cNvSpPr>
            <p:nvPr/>
          </p:nvSpPr>
          <p:spPr bwMode="auto">
            <a:xfrm flipV="1">
              <a:off x="116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6" name="Line 210"/>
            <p:cNvSpPr>
              <a:spLocks noChangeShapeType="1"/>
            </p:cNvSpPr>
            <p:nvPr/>
          </p:nvSpPr>
          <p:spPr bwMode="auto">
            <a:xfrm flipV="1">
              <a:off x="114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7" name="Line 211"/>
            <p:cNvSpPr>
              <a:spLocks noChangeShapeType="1"/>
            </p:cNvSpPr>
            <p:nvPr/>
          </p:nvSpPr>
          <p:spPr bwMode="auto">
            <a:xfrm flipV="1">
              <a:off x="1123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8" name="Line 212"/>
            <p:cNvSpPr>
              <a:spLocks noChangeShapeType="1"/>
            </p:cNvSpPr>
            <p:nvPr/>
          </p:nvSpPr>
          <p:spPr bwMode="auto">
            <a:xfrm flipV="1">
              <a:off x="1077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899" name="Line 213"/>
            <p:cNvSpPr>
              <a:spLocks noChangeShapeType="1"/>
            </p:cNvSpPr>
            <p:nvPr/>
          </p:nvSpPr>
          <p:spPr bwMode="auto">
            <a:xfrm flipV="1">
              <a:off x="105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00" name="Line 214"/>
            <p:cNvSpPr>
              <a:spLocks noChangeShapeType="1"/>
            </p:cNvSpPr>
            <p:nvPr/>
          </p:nvSpPr>
          <p:spPr bwMode="auto">
            <a:xfrm flipV="1">
              <a:off x="100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01" name="Line 215"/>
            <p:cNvSpPr>
              <a:spLocks noChangeShapeType="1"/>
            </p:cNvSpPr>
            <p:nvPr/>
          </p:nvSpPr>
          <p:spPr bwMode="auto">
            <a:xfrm flipV="1">
              <a:off x="98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02" name="Line 216"/>
            <p:cNvSpPr>
              <a:spLocks noChangeShapeType="1"/>
            </p:cNvSpPr>
            <p:nvPr/>
          </p:nvSpPr>
          <p:spPr bwMode="auto">
            <a:xfrm flipV="1">
              <a:off x="940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03" name="Line 217"/>
            <p:cNvSpPr>
              <a:spLocks noChangeShapeType="1"/>
            </p:cNvSpPr>
            <p:nvPr/>
          </p:nvSpPr>
          <p:spPr bwMode="auto">
            <a:xfrm flipV="1">
              <a:off x="91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04" name="Line 218"/>
            <p:cNvSpPr>
              <a:spLocks noChangeShapeType="1"/>
            </p:cNvSpPr>
            <p:nvPr/>
          </p:nvSpPr>
          <p:spPr bwMode="auto">
            <a:xfrm flipV="1">
              <a:off x="89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05" name="Line 219"/>
            <p:cNvSpPr>
              <a:spLocks noChangeShapeType="1"/>
            </p:cNvSpPr>
            <p:nvPr/>
          </p:nvSpPr>
          <p:spPr bwMode="auto">
            <a:xfrm flipV="1">
              <a:off x="84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06" name="Line 220"/>
            <p:cNvSpPr>
              <a:spLocks noChangeShapeType="1"/>
            </p:cNvSpPr>
            <p:nvPr/>
          </p:nvSpPr>
          <p:spPr bwMode="auto">
            <a:xfrm flipV="1">
              <a:off x="82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07" name="Rectangle 221"/>
            <p:cNvSpPr>
              <a:spLocks noChangeArrowheads="1"/>
            </p:cNvSpPr>
            <p:nvPr/>
          </p:nvSpPr>
          <p:spPr bwMode="auto">
            <a:xfrm flipH="1">
              <a:off x="529" y="2366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908" name="Line 222"/>
            <p:cNvSpPr>
              <a:spLocks noChangeShapeType="1"/>
            </p:cNvSpPr>
            <p:nvPr/>
          </p:nvSpPr>
          <p:spPr bwMode="auto">
            <a:xfrm flipH="1">
              <a:off x="1420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09" name="Line 223"/>
            <p:cNvSpPr>
              <a:spLocks noChangeShapeType="1"/>
            </p:cNvSpPr>
            <p:nvPr/>
          </p:nvSpPr>
          <p:spPr bwMode="auto">
            <a:xfrm flipH="1">
              <a:off x="1306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0" name="Line 224"/>
            <p:cNvSpPr>
              <a:spLocks noChangeShapeType="1"/>
            </p:cNvSpPr>
            <p:nvPr/>
          </p:nvSpPr>
          <p:spPr bwMode="auto">
            <a:xfrm flipH="1">
              <a:off x="1214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1" name="Line 225"/>
            <p:cNvSpPr>
              <a:spLocks noChangeShapeType="1"/>
            </p:cNvSpPr>
            <p:nvPr/>
          </p:nvSpPr>
          <p:spPr bwMode="auto">
            <a:xfrm flipH="1">
              <a:off x="1146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2" name="Line 226"/>
            <p:cNvSpPr>
              <a:spLocks noChangeShapeType="1"/>
            </p:cNvSpPr>
            <p:nvPr/>
          </p:nvSpPr>
          <p:spPr bwMode="auto">
            <a:xfrm flipH="1">
              <a:off x="1054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3" name="Line 227"/>
            <p:cNvSpPr>
              <a:spLocks noChangeShapeType="1"/>
            </p:cNvSpPr>
            <p:nvPr/>
          </p:nvSpPr>
          <p:spPr bwMode="auto">
            <a:xfrm flipH="1">
              <a:off x="986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4" name="Line 228"/>
            <p:cNvSpPr>
              <a:spLocks noChangeShapeType="1"/>
            </p:cNvSpPr>
            <p:nvPr/>
          </p:nvSpPr>
          <p:spPr bwMode="auto">
            <a:xfrm flipH="1">
              <a:off x="917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5" name="Line 229"/>
            <p:cNvSpPr>
              <a:spLocks noChangeShapeType="1"/>
            </p:cNvSpPr>
            <p:nvPr/>
          </p:nvSpPr>
          <p:spPr bwMode="auto">
            <a:xfrm flipH="1">
              <a:off x="826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6" name="Line 230"/>
            <p:cNvSpPr>
              <a:spLocks noChangeShapeType="1"/>
            </p:cNvSpPr>
            <p:nvPr/>
          </p:nvSpPr>
          <p:spPr bwMode="auto">
            <a:xfrm flipH="1">
              <a:off x="734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7" name="Line 231"/>
            <p:cNvSpPr>
              <a:spLocks noChangeShapeType="1"/>
            </p:cNvSpPr>
            <p:nvPr/>
          </p:nvSpPr>
          <p:spPr bwMode="auto">
            <a:xfrm flipH="1">
              <a:off x="666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8" name="Line 232"/>
            <p:cNvSpPr>
              <a:spLocks noChangeShapeType="1"/>
            </p:cNvSpPr>
            <p:nvPr/>
          </p:nvSpPr>
          <p:spPr bwMode="auto">
            <a:xfrm flipH="1">
              <a:off x="597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19" name="Line 233"/>
            <p:cNvSpPr>
              <a:spLocks noChangeShapeType="1"/>
            </p:cNvSpPr>
            <p:nvPr/>
          </p:nvSpPr>
          <p:spPr bwMode="auto">
            <a:xfrm flipH="1">
              <a:off x="1351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0" name="Line 234"/>
            <p:cNvSpPr>
              <a:spLocks noChangeShapeType="1"/>
            </p:cNvSpPr>
            <p:nvPr/>
          </p:nvSpPr>
          <p:spPr bwMode="auto">
            <a:xfrm flipH="1" flipV="1">
              <a:off x="1465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1" name="Line 235"/>
            <p:cNvSpPr>
              <a:spLocks noChangeShapeType="1"/>
            </p:cNvSpPr>
            <p:nvPr/>
          </p:nvSpPr>
          <p:spPr bwMode="auto">
            <a:xfrm flipH="1" flipV="1">
              <a:off x="144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2" name="Line 236"/>
            <p:cNvSpPr>
              <a:spLocks noChangeShapeType="1"/>
            </p:cNvSpPr>
            <p:nvPr/>
          </p:nvSpPr>
          <p:spPr bwMode="auto">
            <a:xfrm flipH="1" flipV="1">
              <a:off x="1397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3" name="Line 237"/>
            <p:cNvSpPr>
              <a:spLocks noChangeShapeType="1"/>
            </p:cNvSpPr>
            <p:nvPr/>
          </p:nvSpPr>
          <p:spPr bwMode="auto">
            <a:xfrm flipH="1" flipV="1">
              <a:off x="1374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4" name="Line 238"/>
            <p:cNvSpPr>
              <a:spLocks noChangeShapeType="1"/>
            </p:cNvSpPr>
            <p:nvPr/>
          </p:nvSpPr>
          <p:spPr bwMode="auto">
            <a:xfrm flipH="1" flipV="1">
              <a:off x="128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5" name="Line 239"/>
            <p:cNvSpPr>
              <a:spLocks noChangeShapeType="1"/>
            </p:cNvSpPr>
            <p:nvPr/>
          </p:nvSpPr>
          <p:spPr bwMode="auto">
            <a:xfrm flipH="1" flipV="1">
              <a:off x="132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6" name="Line 240"/>
            <p:cNvSpPr>
              <a:spLocks noChangeShapeType="1"/>
            </p:cNvSpPr>
            <p:nvPr/>
          </p:nvSpPr>
          <p:spPr bwMode="auto">
            <a:xfrm flipV="1">
              <a:off x="126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7" name="Line 241"/>
            <p:cNvSpPr>
              <a:spLocks noChangeShapeType="1"/>
            </p:cNvSpPr>
            <p:nvPr/>
          </p:nvSpPr>
          <p:spPr bwMode="auto">
            <a:xfrm flipH="1" flipV="1">
              <a:off x="1237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8" name="Line 242"/>
            <p:cNvSpPr>
              <a:spLocks noChangeShapeType="1"/>
            </p:cNvSpPr>
            <p:nvPr/>
          </p:nvSpPr>
          <p:spPr bwMode="auto">
            <a:xfrm flipH="1" flipV="1">
              <a:off x="1328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29" name="Line 243"/>
            <p:cNvSpPr>
              <a:spLocks noChangeShapeType="1"/>
            </p:cNvSpPr>
            <p:nvPr/>
          </p:nvSpPr>
          <p:spPr bwMode="auto">
            <a:xfrm flipH="1" flipV="1">
              <a:off x="551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0" name="Line 244"/>
            <p:cNvSpPr>
              <a:spLocks noChangeShapeType="1"/>
            </p:cNvSpPr>
            <p:nvPr/>
          </p:nvSpPr>
          <p:spPr bwMode="auto">
            <a:xfrm flipH="1" flipV="1">
              <a:off x="574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1" name="Line 245"/>
            <p:cNvSpPr>
              <a:spLocks noChangeShapeType="1"/>
            </p:cNvSpPr>
            <p:nvPr/>
          </p:nvSpPr>
          <p:spPr bwMode="auto">
            <a:xfrm flipH="1" flipV="1">
              <a:off x="62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2" name="Line 246"/>
            <p:cNvSpPr>
              <a:spLocks noChangeShapeType="1"/>
            </p:cNvSpPr>
            <p:nvPr/>
          </p:nvSpPr>
          <p:spPr bwMode="auto">
            <a:xfrm flipH="1" flipV="1">
              <a:off x="64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3" name="Line 247"/>
            <p:cNvSpPr>
              <a:spLocks noChangeShapeType="1"/>
            </p:cNvSpPr>
            <p:nvPr/>
          </p:nvSpPr>
          <p:spPr bwMode="auto">
            <a:xfrm flipV="1">
              <a:off x="688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4" name="Line 248"/>
            <p:cNvSpPr>
              <a:spLocks noChangeShapeType="1"/>
            </p:cNvSpPr>
            <p:nvPr/>
          </p:nvSpPr>
          <p:spPr bwMode="auto">
            <a:xfrm flipH="1" flipV="1">
              <a:off x="711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5" name="Line 249"/>
            <p:cNvSpPr>
              <a:spLocks noChangeShapeType="1"/>
            </p:cNvSpPr>
            <p:nvPr/>
          </p:nvSpPr>
          <p:spPr bwMode="auto">
            <a:xfrm flipH="1" flipV="1">
              <a:off x="757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6" name="Line 250"/>
            <p:cNvSpPr>
              <a:spLocks noChangeShapeType="1"/>
            </p:cNvSpPr>
            <p:nvPr/>
          </p:nvSpPr>
          <p:spPr bwMode="auto">
            <a:xfrm flipH="1" flipV="1">
              <a:off x="78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7" name="Line 251"/>
            <p:cNvSpPr>
              <a:spLocks noChangeShapeType="1"/>
            </p:cNvSpPr>
            <p:nvPr/>
          </p:nvSpPr>
          <p:spPr bwMode="auto">
            <a:xfrm flipH="1" flipV="1">
              <a:off x="80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8" name="Line 252"/>
            <p:cNvSpPr>
              <a:spLocks noChangeShapeType="1"/>
            </p:cNvSpPr>
            <p:nvPr/>
          </p:nvSpPr>
          <p:spPr bwMode="auto">
            <a:xfrm flipH="1" flipV="1">
              <a:off x="849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39" name="Line 253"/>
            <p:cNvSpPr>
              <a:spLocks noChangeShapeType="1"/>
            </p:cNvSpPr>
            <p:nvPr/>
          </p:nvSpPr>
          <p:spPr bwMode="auto">
            <a:xfrm flipH="1" flipV="1">
              <a:off x="871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0" name="Line 254"/>
            <p:cNvSpPr>
              <a:spLocks noChangeShapeType="1"/>
            </p:cNvSpPr>
            <p:nvPr/>
          </p:nvSpPr>
          <p:spPr bwMode="auto">
            <a:xfrm flipH="1" flipV="1">
              <a:off x="894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1" name="Line 255"/>
            <p:cNvSpPr>
              <a:spLocks noChangeShapeType="1"/>
            </p:cNvSpPr>
            <p:nvPr/>
          </p:nvSpPr>
          <p:spPr bwMode="auto">
            <a:xfrm flipH="1" flipV="1">
              <a:off x="94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2" name="Line 256"/>
            <p:cNvSpPr>
              <a:spLocks noChangeShapeType="1"/>
            </p:cNvSpPr>
            <p:nvPr/>
          </p:nvSpPr>
          <p:spPr bwMode="auto">
            <a:xfrm flipH="1" flipV="1">
              <a:off x="96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3" name="Line 257"/>
            <p:cNvSpPr>
              <a:spLocks noChangeShapeType="1"/>
            </p:cNvSpPr>
            <p:nvPr/>
          </p:nvSpPr>
          <p:spPr bwMode="auto">
            <a:xfrm flipH="1" flipV="1">
              <a:off x="1008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4" name="Line 258"/>
            <p:cNvSpPr>
              <a:spLocks noChangeShapeType="1"/>
            </p:cNvSpPr>
            <p:nvPr/>
          </p:nvSpPr>
          <p:spPr bwMode="auto">
            <a:xfrm flipH="1" flipV="1">
              <a:off x="1031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5" name="Line 259"/>
            <p:cNvSpPr>
              <a:spLocks noChangeShapeType="1"/>
            </p:cNvSpPr>
            <p:nvPr/>
          </p:nvSpPr>
          <p:spPr bwMode="auto">
            <a:xfrm flipH="1" flipV="1">
              <a:off x="1077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6" name="Line 260"/>
            <p:cNvSpPr>
              <a:spLocks noChangeShapeType="1"/>
            </p:cNvSpPr>
            <p:nvPr/>
          </p:nvSpPr>
          <p:spPr bwMode="auto">
            <a:xfrm flipH="1" flipV="1">
              <a:off x="110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7" name="Line 261"/>
            <p:cNvSpPr>
              <a:spLocks noChangeShapeType="1"/>
            </p:cNvSpPr>
            <p:nvPr/>
          </p:nvSpPr>
          <p:spPr bwMode="auto">
            <a:xfrm flipH="1" flipV="1">
              <a:off x="112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8" name="Line 262"/>
            <p:cNvSpPr>
              <a:spLocks noChangeShapeType="1"/>
            </p:cNvSpPr>
            <p:nvPr/>
          </p:nvSpPr>
          <p:spPr bwMode="auto">
            <a:xfrm flipH="1" flipV="1">
              <a:off x="1169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49" name="Line 263"/>
            <p:cNvSpPr>
              <a:spLocks noChangeShapeType="1"/>
            </p:cNvSpPr>
            <p:nvPr/>
          </p:nvSpPr>
          <p:spPr bwMode="auto">
            <a:xfrm flipH="1" flipV="1">
              <a:off x="1191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0" name="Line 264"/>
            <p:cNvSpPr>
              <a:spLocks noChangeShapeType="1"/>
            </p:cNvSpPr>
            <p:nvPr/>
          </p:nvSpPr>
          <p:spPr bwMode="auto">
            <a:xfrm flipH="1" flipV="1">
              <a:off x="1465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1" name="Line 265"/>
            <p:cNvSpPr>
              <a:spLocks noChangeShapeType="1"/>
            </p:cNvSpPr>
            <p:nvPr/>
          </p:nvSpPr>
          <p:spPr bwMode="auto">
            <a:xfrm flipH="1" flipV="1">
              <a:off x="144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2" name="Line 266"/>
            <p:cNvSpPr>
              <a:spLocks noChangeShapeType="1"/>
            </p:cNvSpPr>
            <p:nvPr/>
          </p:nvSpPr>
          <p:spPr bwMode="auto">
            <a:xfrm flipH="1" flipV="1">
              <a:off x="139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3" name="Line 267"/>
            <p:cNvSpPr>
              <a:spLocks noChangeShapeType="1"/>
            </p:cNvSpPr>
            <p:nvPr/>
          </p:nvSpPr>
          <p:spPr bwMode="auto">
            <a:xfrm flipH="1" flipV="1">
              <a:off x="1374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4" name="Line 268"/>
            <p:cNvSpPr>
              <a:spLocks noChangeShapeType="1"/>
            </p:cNvSpPr>
            <p:nvPr/>
          </p:nvSpPr>
          <p:spPr bwMode="auto">
            <a:xfrm flipH="1" flipV="1">
              <a:off x="128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5" name="Line 269"/>
            <p:cNvSpPr>
              <a:spLocks noChangeShapeType="1"/>
            </p:cNvSpPr>
            <p:nvPr/>
          </p:nvSpPr>
          <p:spPr bwMode="auto">
            <a:xfrm flipH="1" flipV="1">
              <a:off x="126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6" name="Line 270"/>
            <p:cNvSpPr>
              <a:spLocks noChangeShapeType="1"/>
            </p:cNvSpPr>
            <p:nvPr/>
          </p:nvSpPr>
          <p:spPr bwMode="auto">
            <a:xfrm flipH="1" flipV="1">
              <a:off x="123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7" name="Line 271"/>
            <p:cNvSpPr>
              <a:spLocks noChangeShapeType="1"/>
            </p:cNvSpPr>
            <p:nvPr/>
          </p:nvSpPr>
          <p:spPr bwMode="auto">
            <a:xfrm flipH="1" flipV="1">
              <a:off x="132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8" name="Line 272"/>
            <p:cNvSpPr>
              <a:spLocks noChangeShapeType="1"/>
            </p:cNvSpPr>
            <p:nvPr/>
          </p:nvSpPr>
          <p:spPr bwMode="auto">
            <a:xfrm flipH="1" flipV="1">
              <a:off x="551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59" name="Line 273"/>
            <p:cNvSpPr>
              <a:spLocks noChangeShapeType="1"/>
            </p:cNvSpPr>
            <p:nvPr/>
          </p:nvSpPr>
          <p:spPr bwMode="auto">
            <a:xfrm flipH="1" flipV="1">
              <a:off x="574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0" name="Line 274"/>
            <p:cNvSpPr>
              <a:spLocks noChangeShapeType="1"/>
            </p:cNvSpPr>
            <p:nvPr/>
          </p:nvSpPr>
          <p:spPr bwMode="auto">
            <a:xfrm flipH="1" flipV="1">
              <a:off x="62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1" name="Line 275"/>
            <p:cNvSpPr>
              <a:spLocks noChangeShapeType="1"/>
            </p:cNvSpPr>
            <p:nvPr/>
          </p:nvSpPr>
          <p:spPr bwMode="auto">
            <a:xfrm flipH="1" flipV="1">
              <a:off x="64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2" name="Line 276"/>
            <p:cNvSpPr>
              <a:spLocks noChangeShapeType="1"/>
            </p:cNvSpPr>
            <p:nvPr/>
          </p:nvSpPr>
          <p:spPr bwMode="auto">
            <a:xfrm flipH="1" flipV="1">
              <a:off x="68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3" name="Line 277"/>
            <p:cNvSpPr>
              <a:spLocks noChangeShapeType="1"/>
            </p:cNvSpPr>
            <p:nvPr/>
          </p:nvSpPr>
          <p:spPr bwMode="auto">
            <a:xfrm flipH="1" flipV="1">
              <a:off x="711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4" name="Line 278"/>
            <p:cNvSpPr>
              <a:spLocks noChangeShapeType="1"/>
            </p:cNvSpPr>
            <p:nvPr/>
          </p:nvSpPr>
          <p:spPr bwMode="auto">
            <a:xfrm flipH="1" flipV="1">
              <a:off x="75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5" name="Line 279"/>
            <p:cNvSpPr>
              <a:spLocks noChangeShapeType="1"/>
            </p:cNvSpPr>
            <p:nvPr/>
          </p:nvSpPr>
          <p:spPr bwMode="auto">
            <a:xfrm flipH="1" flipV="1">
              <a:off x="78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6" name="Line 280"/>
            <p:cNvSpPr>
              <a:spLocks noChangeShapeType="1"/>
            </p:cNvSpPr>
            <p:nvPr/>
          </p:nvSpPr>
          <p:spPr bwMode="auto">
            <a:xfrm flipH="1" flipV="1">
              <a:off x="80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7" name="Line 281"/>
            <p:cNvSpPr>
              <a:spLocks noChangeShapeType="1"/>
            </p:cNvSpPr>
            <p:nvPr/>
          </p:nvSpPr>
          <p:spPr bwMode="auto">
            <a:xfrm flipH="1" flipV="1">
              <a:off x="84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8" name="Line 282"/>
            <p:cNvSpPr>
              <a:spLocks noChangeShapeType="1"/>
            </p:cNvSpPr>
            <p:nvPr/>
          </p:nvSpPr>
          <p:spPr bwMode="auto">
            <a:xfrm flipH="1" flipV="1">
              <a:off x="871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69" name="Line 283"/>
            <p:cNvSpPr>
              <a:spLocks noChangeShapeType="1"/>
            </p:cNvSpPr>
            <p:nvPr/>
          </p:nvSpPr>
          <p:spPr bwMode="auto">
            <a:xfrm flipH="1" flipV="1">
              <a:off x="894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0" name="Line 284"/>
            <p:cNvSpPr>
              <a:spLocks noChangeShapeType="1"/>
            </p:cNvSpPr>
            <p:nvPr/>
          </p:nvSpPr>
          <p:spPr bwMode="auto">
            <a:xfrm flipH="1" flipV="1">
              <a:off x="94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1" name="Line 285"/>
            <p:cNvSpPr>
              <a:spLocks noChangeShapeType="1"/>
            </p:cNvSpPr>
            <p:nvPr/>
          </p:nvSpPr>
          <p:spPr bwMode="auto">
            <a:xfrm flipH="1" flipV="1">
              <a:off x="96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2" name="Line 286"/>
            <p:cNvSpPr>
              <a:spLocks noChangeShapeType="1"/>
            </p:cNvSpPr>
            <p:nvPr/>
          </p:nvSpPr>
          <p:spPr bwMode="auto">
            <a:xfrm flipH="1" flipV="1">
              <a:off x="100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3" name="Line 287"/>
            <p:cNvSpPr>
              <a:spLocks noChangeShapeType="1"/>
            </p:cNvSpPr>
            <p:nvPr/>
          </p:nvSpPr>
          <p:spPr bwMode="auto">
            <a:xfrm flipH="1" flipV="1">
              <a:off x="1031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4" name="Line 288"/>
            <p:cNvSpPr>
              <a:spLocks noChangeShapeType="1"/>
            </p:cNvSpPr>
            <p:nvPr/>
          </p:nvSpPr>
          <p:spPr bwMode="auto">
            <a:xfrm flipH="1" flipV="1">
              <a:off x="107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5" name="Line 289"/>
            <p:cNvSpPr>
              <a:spLocks noChangeShapeType="1"/>
            </p:cNvSpPr>
            <p:nvPr/>
          </p:nvSpPr>
          <p:spPr bwMode="auto">
            <a:xfrm flipH="1" flipV="1">
              <a:off x="110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6" name="Line 290"/>
            <p:cNvSpPr>
              <a:spLocks noChangeShapeType="1"/>
            </p:cNvSpPr>
            <p:nvPr/>
          </p:nvSpPr>
          <p:spPr bwMode="auto">
            <a:xfrm flipH="1" flipV="1">
              <a:off x="112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7" name="Line 291"/>
            <p:cNvSpPr>
              <a:spLocks noChangeShapeType="1"/>
            </p:cNvSpPr>
            <p:nvPr/>
          </p:nvSpPr>
          <p:spPr bwMode="auto">
            <a:xfrm flipH="1" flipV="1">
              <a:off x="116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8" name="Line 292"/>
            <p:cNvSpPr>
              <a:spLocks noChangeShapeType="1"/>
            </p:cNvSpPr>
            <p:nvPr/>
          </p:nvSpPr>
          <p:spPr bwMode="auto">
            <a:xfrm flipH="1" flipV="1">
              <a:off x="1191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79" name="Rectangle 293"/>
            <p:cNvSpPr>
              <a:spLocks noChangeArrowheads="1"/>
            </p:cNvSpPr>
            <p:nvPr/>
          </p:nvSpPr>
          <p:spPr bwMode="auto">
            <a:xfrm>
              <a:off x="300" y="1315"/>
              <a:ext cx="1372" cy="128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980" name="Line 294"/>
            <p:cNvSpPr>
              <a:spLocks noChangeShapeType="1"/>
            </p:cNvSpPr>
            <p:nvPr/>
          </p:nvSpPr>
          <p:spPr bwMode="auto">
            <a:xfrm>
              <a:off x="529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81" name="Line 295"/>
            <p:cNvSpPr>
              <a:spLocks noChangeShapeType="1"/>
            </p:cNvSpPr>
            <p:nvPr/>
          </p:nvSpPr>
          <p:spPr bwMode="auto">
            <a:xfrm>
              <a:off x="757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82" name="Line 296"/>
            <p:cNvSpPr>
              <a:spLocks noChangeShapeType="1"/>
            </p:cNvSpPr>
            <p:nvPr/>
          </p:nvSpPr>
          <p:spPr bwMode="auto">
            <a:xfrm>
              <a:off x="986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83" name="Line 297"/>
            <p:cNvSpPr>
              <a:spLocks noChangeShapeType="1"/>
            </p:cNvSpPr>
            <p:nvPr/>
          </p:nvSpPr>
          <p:spPr bwMode="auto">
            <a:xfrm>
              <a:off x="1214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84" name="Line 298"/>
            <p:cNvSpPr>
              <a:spLocks noChangeShapeType="1"/>
            </p:cNvSpPr>
            <p:nvPr/>
          </p:nvSpPr>
          <p:spPr bwMode="auto">
            <a:xfrm>
              <a:off x="1443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85" name="Line 299"/>
            <p:cNvSpPr>
              <a:spLocks noChangeShapeType="1"/>
            </p:cNvSpPr>
            <p:nvPr/>
          </p:nvSpPr>
          <p:spPr bwMode="auto">
            <a:xfrm flipH="1">
              <a:off x="300" y="1520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86" name="Line 300"/>
            <p:cNvSpPr>
              <a:spLocks noChangeShapeType="1"/>
            </p:cNvSpPr>
            <p:nvPr/>
          </p:nvSpPr>
          <p:spPr bwMode="auto">
            <a:xfrm flipH="1">
              <a:off x="300" y="1817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87" name="Line 301"/>
            <p:cNvSpPr>
              <a:spLocks noChangeShapeType="1"/>
            </p:cNvSpPr>
            <p:nvPr/>
          </p:nvSpPr>
          <p:spPr bwMode="auto">
            <a:xfrm flipH="1">
              <a:off x="300" y="2115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88" name="Line 302"/>
            <p:cNvSpPr>
              <a:spLocks noChangeShapeType="1"/>
            </p:cNvSpPr>
            <p:nvPr/>
          </p:nvSpPr>
          <p:spPr bwMode="auto">
            <a:xfrm flipH="1">
              <a:off x="300" y="2435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89" name="Line 303"/>
            <p:cNvSpPr>
              <a:spLocks noChangeShapeType="1"/>
            </p:cNvSpPr>
            <p:nvPr/>
          </p:nvSpPr>
          <p:spPr bwMode="auto">
            <a:xfrm flipH="1" flipV="1">
              <a:off x="1374" y="2040"/>
              <a:ext cx="2" cy="2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90" name="Line 304"/>
            <p:cNvSpPr>
              <a:spLocks noChangeShapeType="1"/>
            </p:cNvSpPr>
            <p:nvPr/>
          </p:nvSpPr>
          <p:spPr bwMode="auto">
            <a:xfrm flipV="1">
              <a:off x="620" y="1566"/>
              <a:ext cx="1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91" name="Line 305"/>
            <p:cNvSpPr>
              <a:spLocks noChangeShapeType="1"/>
            </p:cNvSpPr>
            <p:nvPr/>
          </p:nvSpPr>
          <p:spPr bwMode="auto">
            <a:xfrm flipV="1">
              <a:off x="1260" y="2343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92" name="Line 306"/>
            <p:cNvSpPr>
              <a:spLocks noChangeShapeType="1"/>
            </p:cNvSpPr>
            <p:nvPr/>
          </p:nvSpPr>
          <p:spPr bwMode="auto">
            <a:xfrm flipV="1">
              <a:off x="689" y="2343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993" name="Oval 307"/>
            <p:cNvSpPr>
              <a:spLocks noChangeArrowheads="1"/>
            </p:cNvSpPr>
            <p:nvPr/>
          </p:nvSpPr>
          <p:spPr bwMode="auto">
            <a:xfrm>
              <a:off x="620" y="1634"/>
              <a:ext cx="46" cy="4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994" name="Oval 308"/>
            <p:cNvSpPr>
              <a:spLocks noChangeArrowheads="1"/>
            </p:cNvSpPr>
            <p:nvPr/>
          </p:nvSpPr>
          <p:spPr bwMode="auto">
            <a:xfrm>
              <a:off x="849" y="1634"/>
              <a:ext cx="46" cy="4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995" name="Oval 309"/>
            <p:cNvSpPr>
              <a:spLocks noChangeArrowheads="1"/>
            </p:cNvSpPr>
            <p:nvPr/>
          </p:nvSpPr>
          <p:spPr bwMode="auto">
            <a:xfrm>
              <a:off x="1306" y="1931"/>
              <a:ext cx="46" cy="4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996" name="Oval 310"/>
            <p:cNvSpPr>
              <a:spLocks noChangeArrowheads="1"/>
            </p:cNvSpPr>
            <p:nvPr/>
          </p:nvSpPr>
          <p:spPr bwMode="auto">
            <a:xfrm>
              <a:off x="620" y="2251"/>
              <a:ext cx="46" cy="4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997" name="Oval 311"/>
            <p:cNvSpPr>
              <a:spLocks noChangeArrowheads="1"/>
            </p:cNvSpPr>
            <p:nvPr/>
          </p:nvSpPr>
          <p:spPr bwMode="auto">
            <a:xfrm>
              <a:off x="1306" y="2251"/>
              <a:ext cx="46" cy="46"/>
            </a:xfrm>
            <a:prstGeom prst="ellipse">
              <a:avLst/>
            </a:prstGeom>
            <a:solidFill>
              <a:srgbClr val="CC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998" name="Line 312"/>
            <p:cNvSpPr>
              <a:spLocks noChangeShapeType="1"/>
            </p:cNvSpPr>
            <p:nvPr/>
          </p:nvSpPr>
          <p:spPr bwMode="auto">
            <a:xfrm flipV="1">
              <a:off x="1375" y="2038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43728" name="Group 944"/>
          <p:cNvGrpSpPr>
            <a:grpSpLocks/>
          </p:cNvGrpSpPr>
          <p:nvPr/>
        </p:nvGrpSpPr>
        <p:grpSpPr bwMode="auto">
          <a:xfrm>
            <a:off x="5537200" y="2208213"/>
            <a:ext cx="2719388" cy="2933700"/>
            <a:chOff x="3488" y="1391"/>
            <a:chExt cx="1713" cy="1848"/>
          </a:xfrm>
        </p:grpSpPr>
        <p:sp>
          <p:nvSpPr>
            <p:cNvPr id="45375" name="Rectangle 314"/>
            <p:cNvSpPr>
              <a:spLocks noChangeArrowheads="1"/>
            </p:cNvSpPr>
            <p:nvPr/>
          </p:nvSpPr>
          <p:spPr bwMode="auto">
            <a:xfrm>
              <a:off x="3658" y="1391"/>
              <a:ext cx="1454" cy="1356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376" name="Rectangle 315"/>
            <p:cNvSpPr>
              <a:spLocks noChangeArrowheads="1"/>
            </p:cNvSpPr>
            <p:nvPr/>
          </p:nvSpPr>
          <p:spPr bwMode="auto">
            <a:xfrm>
              <a:off x="3900" y="1537"/>
              <a:ext cx="1018" cy="121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377" name="Line 316"/>
            <p:cNvSpPr>
              <a:spLocks noChangeShapeType="1"/>
            </p:cNvSpPr>
            <p:nvPr/>
          </p:nvSpPr>
          <p:spPr bwMode="auto">
            <a:xfrm>
              <a:off x="3972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78" name="Line 317"/>
            <p:cNvSpPr>
              <a:spLocks noChangeShapeType="1"/>
            </p:cNvSpPr>
            <p:nvPr/>
          </p:nvSpPr>
          <p:spPr bwMode="auto">
            <a:xfrm>
              <a:off x="4094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79" name="Line 318"/>
            <p:cNvSpPr>
              <a:spLocks noChangeShapeType="1"/>
            </p:cNvSpPr>
            <p:nvPr/>
          </p:nvSpPr>
          <p:spPr bwMode="auto">
            <a:xfrm>
              <a:off x="4191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0" name="Line 319"/>
            <p:cNvSpPr>
              <a:spLocks noChangeShapeType="1"/>
            </p:cNvSpPr>
            <p:nvPr/>
          </p:nvSpPr>
          <p:spPr bwMode="auto">
            <a:xfrm>
              <a:off x="4264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1" name="Line 320"/>
            <p:cNvSpPr>
              <a:spLocks noChangeShapeType="1"/>
            </p:cNvSpPr>
            <p:nvPr/>
          </p:nvSpPr>
          <p:spPr bwMode="auto">
            <a:xfrm>
              <a:off x="4360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2" name="Line 321"/>
            <p:cNvSpPr>
              <a:spLocks noChangeShapeType="1"/>
            </p:cNvSpPr>
            <p:nvPr/>
          </p:nvSpPr>
          <p:spPr bwMode="auto">
            <a:xfrm>
              <a:off x="4434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3" name="Line 322"/>
            <p:cNvSpPr>
              <a:spLocks noChangeShapeType="1"/>
            </p:cNvSpPr>
            <p:nvPr/>
          </p:nvSpPr>
          <p:spPr bwMode="auto">
            <a:xfrm>
              <a:off x="4506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4" name="Line 323"/>
            <p:cNvSpPr>
              <a:spLocks noChangeShapeType="1"/>
            </p:cNvSpPr>
            <p:nvPr/>
          </p:nvSpPr>
          <p:spPr bwMode="auto">
            <a:xfrm>
              <a:off x="4603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5" name="Line 324"/>
            <p:cNvSpPr>
              <a:spLocks noChangeShapeType="1"/>
            </p:cNvSpPr>
            <p:nvPr/>
          </p:nvSpPr>
          <p:spPr bwMode="auto">
            <a:xfrm>
              <a:off x="4700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6" name="Line 325"/>
            <p:cNvSpPr>
              <a:spLocks noChangeShapeType="1"/>
            </p:cNvSpPr>
            <p:nvPr/>
          </p:nvSpPr>
          <p:spPr bwMode="auto">
            <a:xfrm>
              <a:off x="4773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7" name="Line 326"/>
            <p:cNvSpPr>
              <a:spLocks noChangeShapeType="1"/>
            </p:cNvSpPr>
            <p:nvPr/>
          </p:nvSpPr>
          <p:spPr bwMode="auto">
            <a:xfrm>
              <a:off x="4845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8" name="Line 327"/>
            <p:cNvSpPr>
              <a:spLocks noChangeShapeType="1"/>
            </p:cNvSpPr>
            <p:nvPr/>
          </p:nvSpPr>
          <p:spPr bwMode="auto">
            <a:xfrm>
              <a:off x="4046" y="1537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89" name="Line 328"/>
            <p:cNvSpPr>
              <a:spLocks noChangeShapeType="1"/>
            </p:cNvSpPr>
            <p:nvPr/>
          </p:nvSpPr>
          <p:spPr bwMode="auto">
            <a:xfrm flipV="1">
              <a:off x="3925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0" name="Line 329"/>
            <p:cNvSpPr>
              <a:spLocks noChangeShapeType="1"/>
            </p:cNvSpPr>
            <p:nvPr/>
          </p:nvSpPr>
          <p:spPr bwMode="auto">
            <a:xfrm flipV="1">
              <a:off x="3949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1" name="Line 330"/>
            <p:cNvSpPr>
              <a:spLocks noChangeShapeType="1"/>
            </p:cNvSpPr>
            <p:nvPr/>
          </p:nvSpPr>
          <p:spPr bwMode="auto">
            <a:xfrm flipV="1">
              <a:off x="3997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2" name="Line 331"/>
            <p:cNvSpPr>
              <a:spLocks noChangeShapeType="1"/>
            </p:cNvSpPr>
            <p:nvPr/>
          </p:nvSpPr>
          <p:spPr bwMode="auto">
            <a:xfrm flipV="1">
              <a:off x="4021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3" name="Line 332"/>
            <p:cNvSpPr>
              <a:spLocks noChangeShapeType="1"/>
            </p:cNvSpPr>
            <p:nvPr/>
          </p:nvSpPr>
          <p:spPr bwMode="auto">
            <a:xfrm flipV="1">
              <a:off x="4119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4" name="Line 333"/>
            <p:cNvSpPr>
              <a:spLocks noChangeShapeType="1"/>
            </p:cNvSpPr>
            <p:nvPr/>
          </p:nvSpPr>
          <p:spPr bwMode="auto">
            <a:xfrm flipV="1">
              <a:off x="4070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5" name="Line 334"/>
            <p:cNvSpPr>
              <a:spLocks noChangeShapeType="1"/>
            </p:cNvSpPr>
            <p:nvPr/>
          </p:nvSpPr>
          <p:spPr bwMode="auto">
            <a:xfrm flipV="1">
              <a:off x="4143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6" name="Line 335"/>
            <p:cNvSpPr>
              <a:spLocks noChangeShapeType="1"/>
            </p:cNvSpPr>
            <p:nvPr/>
          </p:nvSpPr>
          <p:spPr bwMode="auto">
            <a:xfrm flipV="1">
              <a:off x="4166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7" name="Line 336"/>
            <p:cNvSpPr>
              <a:spLocks noChangeShapeType="1"/>
            </p:cNvSpPr>
            <p:nvPr/>
          </p:nvSpPr>
          <p:spPr bwMode="auto">
            <a:xfrm flipV="1">
              <a:off x="4070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8" name="Line 337"/>
            <p:cNvSpPr>
              <a:spLocks noChangeShapeType="1"/>
            </p:cNvSpPr>
            <p:nvPr/>
          </p:nvSpPr>
          <p:spPr bwMode="auto">
            <a:xfrm flipV="1">
              <a:off x="4894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99" name="Line 338"/>
            <p:cNvSpPr>
              <a:spLocks noChangeShapeType="1"/>
            </p:cNvSpPr>
            <p:nvPr/>
          </p:nvSpPr>
          <p:spPr bwMode="auto">
            <a:xfrm flipV="1">
              <a:off x="4869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0" name="Line 339"/>
            <p:cNvSpPr>
              <a:spLocks noChangeShapeType="1"/>
            </p:cNvSpPr>
            <p:nvPr/>
          </p:nvSpPr>
          <p:spPr bwMode="auto">
            <a:xfrm flipV="1">
              <a:off x="4820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1" name="Line 340"/>
            <p:cNvSpPr>
              <a:spLocks noChangeShapeType="1"/>
            </p:cNvSpPr>
            <p:nvPr/>
          </p:nvSpPr>
          <p:spPr bwMode="auto">
            <a:xfrm flipV="1">
              <a:off x="4797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2" name="Line 341"/>
            <p:cNvSpPr>
              <a:spLocks noChangeShapeType="1"/>
            </p:cNvSpPr>
            <p:nvPr/>
          </p:nvSpPr>
          <p:spPr bwMode="auto">
            <a:xfrm flipV="1">
              <a:off x="4748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3" name="Line 342"/>
            <p:cNvSpPr>
              <a:spLocks noChangeShapeType="1"/>
            </p:cNvSpPr>
            <p:nvPr/>
          </p:nvSpPr>
          <p:spPr bwMode="auto">
            <a:xfrm flipV="1">
              <a:off x="4724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4" name="Line 343"/>
            <p:cNvSpPr>
              <a:spLocks noChangeShapeType="1"/>
            </p:cNvSpPr>
            <p:nvPr/>
          </p:nvSpPr>
          <p:spPr bwMode="auto">
            <a:xfrm flipV="1">
              <a:off x="4675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5" name="Line 344"/>
            <p:cNvSpPr>
              <a:spLocks noChangeShapeType="1"/>
            </p:cNvSpPr>
            <p:nvPr/>
          </p:nvSpPr>
          <p:spPr bwMode="auto">
            <a:xfrm flipV="1">
              <a:off x="4652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6" name="Line 345"/>
            <p:cNvSpPr>
              <a:spLocks noChangeShapeType="1"/>
            </p:cNvSpPr>
            <p:nvPr/>
          </p:nvSpPr>
          <p:spPr bwMode="auto">
            <a:xfrm flipV="1">
              <a:off x="4628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7" name="Line 346"/>
            <p:cNvSpPr>
              <a:spLocks noChangeShapeType="1"/>
            </p:cNvSpPr>
            <p:nvPr/>
          </p:nvSpPr>
          <p:spPr bwMode="auto">
            <a:xfrm flipV="1">
              <a:off x="4579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8" name="Line 347"/>
            <p:cNvSpPr>
              <a:spLocks noChangeShapeType="1"/>
            </p:cNvSpPr>
            <p:nvPr/>
          </p:nvSpPr>
          <p:spPr bwMode="auto">
            <a:xfrm flipV="1">
              <a:off x="4554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09" name="Line 348"/>
            <p:cNvSpPr>
              <a:spLocks noChangeShapeType="1"/>
            </p:cNvSpPr>
            <p:nvPr/>
          </p:nvSpPr>
          <p:spPr bwMode="auto">
            <a:xfrm flipV="1">
              <a:off x="4530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0" name="Line 349"/>
            <p:cNvSpPr>
              <a:spLocks noChangeShapeType="1"/>
            </p:cNvSpPr>
            <p:nvPr/>
          </p:nvSpPr>
          <p:spPr bwMode="auto">
            <a:xfrm flipV="1">
              <a:off x="4481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1" name="Line 350"/>
            <p:cNvSpPr>
              <a:spLocks noChangeShapeType="1"/>
            </p:cNvSpPr>
            <p:nvPr/>
          </p:nvSpPr>
          <p:spPr bwMode="auto">
            <a:xfrm flipV="1">
              <a:off x="4458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2" name="Line 351"/>
            <p:cNvSpPr>
              <a:spLocks noChangeShapeType="1"/>
            </p:cNvSpPr>
            <p:nvPr/>
          </p:nvSpPr>
          <p:spPr bwMode="auto">
            <a:xfrm flipV="1">
              <a:off x="4409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3" name="Line 352"/>
            <p:cNvSpPr>
              <a:spLocks noChangeShapeType="1"/>
            </p:cNvSpPr>
            <p:nvPr/>
          </p:nvSpPr>
          <p:spPr bwMode="auto">
            <a:xfrm flipV="1">
              <a:off x="4385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4" name="Line 353"/>
            <p:cNvSpPr>
              <a:spLocks noChangeShapeType="1"/>
            </p:cNvSpPr>
            <p:nvPr/>
          </p:nvSpPr>
          <p:spPr bwMode="auto">
            <a:xfrm flipV="1">
              <a:off x="4336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5" name="Line 354"/>
            <p:cNvSpPr>
              <a:spLocks noChangeShapeType="1"/>
            </p:cNvSpPr>
            <p:nvPr/>
          </p:nvSpPr>
          <p:spPr bwMode="auto">
            <a:xfrm flipV="1">
              <a:off x="4313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6" name="Line 355"/>
            <p:cNvSpPr>
              <a:spLocks noChangeShapeType="1"/>
            </p:cNvSpPr>
            <p:nvPr/>
          </p:nvSpPr>
          <p:spPr bwMode="auto">
            <a:xfrm flipV="1">
              <a:off x="4288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7" name="Line 356"/>
            <p:cNvSpPr>
              <a:spLocks noChangeShapeType="1"/>
            </p:cNvSpPr>
            <p:nvPr/>
          </p:nvSpPr>
          <p:spPr bwMode="auto">
            <a:xfrm flipV="1">
              <a:off x="4240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8" name="Line 357"/>
            <p:cNvSpPr>
              <a:spLocks noChangeShapeType="1"/>
            </p:cNvSpPr>
            <p:nvPr/>
          </p:nvSpPr>
          <p:spPr bwMode="auto">
            <a:xfrm flipV="1">
              <a:off x="4215" y="151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19" name="Line 358"/>
            <p:cNvSpPr>
              <a:spLocks noChangeShapeType="1"/>
            </p:cNvSpPr>
            <p:nvPr/>
          </p:nvSpPr>
          <p:spPr bwMode="auto">
            <a:xfrm flipV="1">
              <a:off x="3925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0" name="Line 359"/>
            <p:cNvSpPr>
              <a:spLocks noChangeShapeType="1"/>
            </p:cNvSpPr>
            <p:nvPr/>
          </p:nvSpPr>
          <p:spPr bwMode="auto">
            <a:xfrm flipV="1">
              <a:off x="3949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1" name="Line 360"/>
            <p:cNvSpPr>
              <a:spLocks noChangeShapeType="1"/>
            </p:cNvSpPr>
            <p:nvPr/>
          </p:nvSpPr>
          <p:spPr bwMode="auto">
            <a:xfrm flipV="1">
              <a:off x="3997" y="1658"/>
              <a:ext cx="0" cy="2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2" name="Line 361"/>
            <p:cNvSpPr>
              <a:spLocks noChangeShapeType="1"/>
            </p:cNvSpPr>
            <p:nvPr/>
          </p:nvSpPr>
          <p:spPr bwMode="auto">
            <a:xfrm flipV="1">
              <a:off x="4021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3" name="Line 362"/>
            <p:cNvSpPr>
              <a:spLocks noChangeShapeType="1"/>
            </p:cNvSpPr>
            <p:nvPr/>
          </p:nvSpPr>
          <p:spPr bwMode="auto">
            <a:xfrm flipV="1">
              <a:off x="4119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4" name="Line 363"/>
            <p:cNvSpPr>
              <a:spLocks noChangeShapeType="1"/>
            </p:cNvSpPr>
            <p:nvPr/>
          </p:nvSpPr>
          <p:spPr bwMode="auto">
            <a:xfrm flipV="1">
              <a:off x="4143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5" name="Line 364"/>
            <p:cNvSpPr>
              <a:spLocks noChangeShapeType="1"/>
            </p:cNvSpPr>
            <p:nvPr/>
          </p:nvSpPr>
          <p:spPr bwMode="auto">
            <a:xfrm flipV="1">
              <a:off x="4166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6" name="Line 365"/>
            <p:cNvSpPr>
              <a:spLocks noChangeShapeType="1"/>
            </p:cNvSpPr>
            <p:nvPr/>
          </p:nvSpPr>
          <p:spPr bwMode="auto">
            <a:xfrm flipV="1">
              <a:off x="4070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7" name="Line 366"/>
            <p:cNvSpPr>
              <a:spLocks noChangeShapeType="1"/>
            </p:cNvSpPr>
            <p:nvPr/>
          </p:nvSpPr>
          <p:spPr bwMode="auto">
            <a:xfrm flipV="1">
              <a:off x="4894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8" name="Line 367"/>
            <p:cNvSpPr>
              <a:spLocks noChangeShapeType="1"/>
            </p:cNvSpPr>
            <p:nvPr/>
          </p:nvSpPr>
          <p:spPr bwMode="auto">
            <a:xfrm flipV="1">
              <a:off x="4869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29" name="Line 368"/>
            <p:cNvSpPr>
              <a:spLocks noChangeShapeType="1"/>
            </p:cNvSpPr>
            <p:nvPr/>
          </p:nvSpPr>
          <p:spPr bwMode="auto">
            <a:xfrm flipV="1">
              <a:off x="4820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0" name="Line 369"/>
            <p:cNvSpPr>
              <a:spLocks noChangeShapeType="1"/>
            </p:cNvSpPr>
            <p:nvPr/>
          </p:nvSpPr>
          <p:spPr bwMode="auto">
            <a:xfrm flipV="1">
              <a:off x="4797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1" name="Line 370"/>
            <p:cNvSpPr>
              <a:spLocks noChangeShapeType="1"/>
            </p:cNvSpPr>
            <p:nvPr/>
          </p:nvSpPr>
          <p:spPr bwMode="auto">
            <a:xfrm flipV="1">
              <a:off x="4748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2" name="Line 371"/>
            <p:cNvSpPr>
              <a:spLocks noChangeShapeType="1"/>
            </p:cNvSpPr>
            <p:nvPr/>
          </p:nvSpPr>
          <p:spPr bwMode="auto">
            <a:xfrm flipV="1">
              <a:off x="4724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3" name="Line 372"/>
            <p:cNvSpPr>
              <a:spLocks noChangeShapeType="1"/>
            </p:cNvSpPr>
            <p:nvPr/>
          </p:nvSpPr>
          <p:spPr bwMode="auto">
            <a:xfrm flipV="1">
              <a:off x="4675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4" name="Line 373"/>
            <p:cNvSpPr>
              <a:spLocks noChangeShapeType="1"/>
            </p:cNvSpPr>
            <p:nvPr/>
          </p:nvSpPr>
          <p:spPr bwMode="auto">
            <a:xfrm flipV="1">
              <a:off x="4652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5" name="Line 374"/>
            <p:cNvSpPr>
              <a:spLocks noChangeShapeType="1"/>
            </p:cNvSpPr>
            <p:nvPr/>
          </p:nvSpPr>
          <p:spPr bwMode="auto">
            <a:xfrm flipV="1">
              <a:off x="4628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6" name="Line 375"/>
            <p:cNvSpPr>
              <a:spLocks noChangeShapeType="1"/>
            </p:cNvSpPr>
            <p:nvPr/>
          </p:nvSpPr>
          <p:spPr bwMode="auto">
            <a:xfrm flipV="1">
              <a:off x="4579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7" name="Line 376"/>
            <p:cNvSpPr>
              <a:spLocks noChangeShapeType="1"/>
            </p:cNvSpPr>
            <p:nvPr/>
          </p:nvSpPr>
          <p:spPr bwMode="auto">
            <a:xfrm flipV="1">
              <a:off x="4554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8" name="Line 377"/>
            <p:cNvSpPr>
              <a:spLocks noChangeShapeType="1"/>
            </p:cNvSpPr>
            <p:nvPr/>
          </p:nvSpPr>
          <p:spPr bwMode="auto">
            <a:xfrm flipV="1">
              <a:off x="4530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39" name="Line 378"/>
            <p:cNvSpPr>
              <a:spLocks noChangeShapeType="1"/>
            </p:cNvSpPr>
            <p:nvPr/>
          </p:nvSpPr>
          <p:spPr bwMode="auto">
            <a:xfrm flipV="1">
              <a:off x="4481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40" name="Line 379"/>
            <p:cNvSpPr>
              <a:spLocks noChangeShapeType="1"/>
            </p:cNvSpPr>
            <p:nvPr/>
          </p:nvSpPr>
          <p:spPr bwMode="auto">
            <a:xfrm flipV="1">
              <a:off x="4458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41" name="Line 380"/>
            <p:cNvSpPr>
              <a:spLocks noChangeShapeType="1"/>
            </p:cNvSpPr>
            <p:nvPr/>
          </p:nvSpPr>
          <p:spPr bwMode="auto">
            <a:xfrm flipV="1">
              <a:off x="4409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42" name="Line 381"/>
            <p:cNvSpPr>
              <a:spLocks noChangeShapeType="1"/>
            </p:cNvSpPr>
            <p:nvPr/>
          </p:nvSpPr>
          <p:spPr bwMode="auto">
            <a:xfrm flipV="1">
              <a:off x="4385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43" name="Line 382"/>
            <p:cNvSpPr>
              <a:spLocks noChangeShapeType="1"/>
            </p:cNvSpPr>
            <p:nvPr/>
          </p:nvSpPr>
          <p:spPr bwMode="auto">
            <a:xfrm flipV="1">
              <a:off x="4336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44" name="Line 383"/>
            <p:cNvSpPr>
              <a:spLocks noChangeShapeType="1"/>
            </p:cNvSpPr>
            <p:nvPr/>
          </p:nvSpPr>
          <p:spPr bwMode="auto">
            <a:xfrm flipV="1">
              <a:off x="4313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45" name="Line 384"/>
            <p:cNvSpPr>
              <a:spLocks noChangeShapeType="1"/>
            </p:cNvSpPr>
            <p:nvPr/>
          </p:nvSpPr>
          <p:spPr bwMode="auto">
            <a:xfrm flipV="1">
              <a:off x="4288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46" name="Line 385"/>
            <p:cNvSpPr>
              <a:spLocks noChangeShapeType="1"/>
            </p:cNvSpPr>
            <p:nvPr/>
          </p:nvSpPr>
          <p:spPr bwMode="auto">
            <a:xfrm flipV="1">
              <a:off x="4240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47" name="Line 386"/>
            <p:cNvSpPr>
              <a:spLocks noChangeShapeType="1"/>
            </p:cNvSpPr>
            <p:nvPr/>
          </p:nvSpPr>
          <p:spPr bwMode="auto">
            <a:xfrm flipV="1">
              <a:off x="4215" y="16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48" name="Rectangle 387"/>
            <p:cNvSpPr>
              <a:spLocks noChangeArrowheads="1"/>
            </p:cNvSpPr>
            <p:nvPr/>
          </p:nvSpPr>
          <p:spPr bwMode="auto">
            <a:xfrm flipH="1">
              <a:off x="3900" y="1859"/>
              <a:ext cx="1018" cy="121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449" name="Line 388"/>
            <p:cNvSpPr>
              <a:spLocks noChangeShapeType="1"/>
            </p:cNvSpPr>
            <p:nvPr/>
          </p:nvSpPr>
          <p:spPr bwMode="auto">
            <a:xfrm flipH="1">
              <a:off x="4845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0" name="Line 389"/>
            <p:cNvSpPr>
              <a:spLocks noChangeShapeType="1"/>
            </p:cNvSpPr>
            <p:nvPr/>
          </p:nvSpPr>
          <p:spPr bwMode="auto">
            <a:xfrm flipH="1">
              <a:off x="4724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1" name="Line 390"/>
            <p:cNvSpPr>
              <a:spLocks noChangeShapeType="1"/>
            </p:cNvSpPr>
            <p:nvPr/>
          </p:nvSpPr>
          <p:spPr bwMode="auto">
            <a:xfrm flipH="1">
              <a:off x="4626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2" name="Line 391"/>
            <p:cNvSpPr>
              <a:spLocks noChangeShapeType="1"/>
            </p:cNvSpPr>
            <p:nvPr/>
          </p:nvSpPr>
          <p:spPr bwMode="auto">
            <a:xfrm flipH="1">
              <a:off x="4554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3" name="Line 392"/>
            <p:cNvSpPr>
              <a:spLocks noChangeShapeType="1"/>
            </p:cNvSpPr>
            <p:nvPr/>
          </p:nvSpPr>
          <p:spPr bwMode="auto">
            <a:xfrm flipH="1">
              <a:off x="4457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4" name="Line 393"/>
            <p:cNvSpPr>
              <a:spLocks noChangeShapeType="1"/>
            </p:cNvSpPr>
            <p:nvPr/>
          </p:nvSpPr>
          <p:spPr bwMode="auto">
            <a:xfrm flipH="1">
              <a:off x="4385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5" name="Line 394"/>
            <p:cNvSpPr>
              <a:spLocks noChangeShapeType="1"/>
            </p:cNvSpPr>
            <p:nvPr/>
          </p:nvSpPr>
          <p:spPr bwMode="auto">
            <a:xfrm flipH="1">
              <a:off x="4312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6" name="Line 395"/>
            <p:cNvSpPr>
              <a:spLocks noChangeShapeType="1"/>
            </p:cNvSpPr>
            <p:nvPr/>
          </p:nvSpPr>
          <p:spPr bwMode="auto">
            <a:xfrm flipH="1">
              <a:off x="4215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7" name="Line 396"/>
            <p:cNvSpPr>
              <a:spLocks noChangeShapeType="1"/>
            </p:cNvSpPr>
            <p:nvPr/>
          </p:nvSpPr>
          <p:spPr bwMode="auto">
            <a:xfrm flipH="1">
              <a:off x="4093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8" name="Line 397"/>
            <p:cNvSpPr>
              <a:spLocks noChangeShapeType="1"/>
            </p:cNvSpPr>
            <p:nvPr/>
          </p:nvSpPr>
          <p:spPr bwMode="auto">
            <a:xfrm flipH="1">
              <a:off x="4046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59" name="Line 398"/>
            <p:cNvSpPr>
              <a:spLocks noChangeShapeType="1"/>
            </p:cNvSpPr>
            <p:nvPr/>
          </p:nvSpPr>
          <p:spPr bwMode="auto">
            <a:xfrm flipH="1">
              <a:off x="3972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0" name="Line 399"/>
            <p:cNvSpPr>
              <a:spLocks noChangeShapeType="1"/>
            </p:cNvSpPr>
            <p:nvPr/>
          </p:nvSpPr>
          <p:spPr bwMode="auto">
            <a:xfrm flipH="1">
              <a:off x="4772" y="1859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1" name="Line 400"/>
            <p:cNvSpPr>
              <a:spLocks noChangeShapeType="1"/>
            </p:cNvSpPr>
            <p:nvPr/>
          </p:nvSpPr>
          <p:spPr bwMode="auto">
            <a:xfrm flipH="1" flipV="1">
              <a:off x="4893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2" name="Line 401"/>
            <p:cNvSpPr>
              <a:spLocks noChangeShapeType="1"/>
            </p:cNvSpPr>
            <p:nvPr/>
          </p:nvSpPr>
          <p:spPr bwMode="auto">
            <a:xfrm flipH="1" flipV="1">
              <a:off x="4869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3" name="Line 402"/>
            <p:cNvSpPr>
              <a:spLocks noChangeShapeType="1"/>
            </p:cNvSpPr>
            <p:nvPr/>
          </p:nvSpPr>
          <p:spPr bwMode="auto">
            <a:xfrm flipH="1" flipV="1">
              <a:off x="4820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4" name="Line 403"/>
            <p:cNvSpPr>
              <a:spLocks noChangeShapeType="1"/>
            </p:cNvSpPr>
            <p:nvPr/>
          </p:nvSpPr>
          <p:spPr bwMode="auto">
            <a:xfrm flipH="1" flipV="1">
              <a:off x="4796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5" name="Line 404"/>
            <p:cNvSpPr>
              <a:spLocks noChangeShapeType="1"/>
            </p:cNvSpPr>
            <p:nvPr/>
          </p:nvSpPr>
          <p:spPr bwMode="auto">
            <a:xfrm flipH="1" flipV="1">
              <a:off x="4700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6" name="Line 405"/>
            <p:cNvSpPr>
              <a:spLocks noChangeShapeType="1"/>
            </p:cNvSpPr>
            <p:nvPr/>
          </p:nvSpPr>
          <p:spPr bwMode="auto">
            <a:xfrm flipH="1" flipV="1">
              <a:off x="4747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7" name="Line 406"/>
            <p:cNvSpPr>
              <a:spLocks noChangeShapeType="1"/>
            </p:cNvSpPr>
            <p:nvPr/>
          </p:nvSpPr>
          <p:spPr bwMode="auto">
            <a:xfrm flipH="1" flipV="1">
              <a:off x="4675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8" name="Line 407"/>
            <p:cNvSpPr>
              <a:spLocks noChangeShapeType="1"/>
            </p:cNvSpPr>
            <p:nvPr/>
          </p:nvSpPr>
          <p:spPr bwMode="auto">
            <a:xfrm flipH="1" flipV="1">
              <a:off x="4651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69" name="Line 408"/>
            <p:cNvSpPr>
              <a:spLocks noChangeShapeType="1"/>
            </p:cNvSpPr>
            <p:nvPr/>
          </p:nvSpPr>
          <p:spPr bwMode="auto">
            <a:xfrm flipH="1" flipV="1">
              <a:off x="4747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0" name="Line 409"/>
            <p:cNvSpPr>
              <a:spLocks noChangeShapeType="1"/>
            </p:cNvSpPr>
            <p:nvPr/>
          </p:nvSpPr>
          <p:spPr bwMode="auto">
            <a:xfrm flipH="1" flipV="1">
              <a:off x="3924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1" name="Line 410"/>
            <p:cNvSpPr>
              <a:spLocks noChangeShapeType="1"/>
            </p:cNvSpPr>
            <p:nvPr/>
          </p:nvSpPr>
          <p:spPr bwMode="auto">
            <a:xfrm flipH="1" flipV="1">
              <a:off x="3948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2" name="Line 411"/>
            <p:cNvSpPr>
              <a:spLocks noChangeShapeType="1"/>
            </p:cNvSpPr>
            <p:nvPr/>
          </p:nvSpPr>
          <p:spPr bwMode="auto">
            <a:xfrm flipH="1" flipV="1">
              <a:off x="3997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3" name="Line 412"/>
            <p:cNvSpPr>
              <a:spLocks noChangeShapeType="1"/>
            </p:cNvSpPr>
            <p:nvPr/>
          </p:nvSpPr>
          <p:spPr bwMode="auto">
            <a:xfrm flipH="1" flipV="1">
              <a:off x="4021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4" name="Line 413"/>
            <p:cNvSpPr>
              <a:spLocks noChangeShapeType="1"/>
            </p:cNvSpPr>
            <p:nvPr/>
          </p:nvSpPr>
          <p:spPr bwMode="auto">
            <a:xfrm flipH="1" flipV="1">
              <a:off x="4069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5" name="Line 414"/>
            <p:cNvSpPr>
              <a:spLocks noChangeShapeType="1"/>
            </p:cNvSpPr>
            <p:nvPr/>
          </p:nvSpPr>
          <p:spPr bwMode="auto">
            <a:xfrm flipH="1" flipV="1">
              <a:off x="4093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6" name="Line 415"/>
            <p:cNvSpPr>
              <a:spLocks noChangeShapeType="1"/>
            </p:cNvSpPr>
            <p:nvPr/>
          </p:nvSpPr>
          <p:spPr bwMode="auto">
            <a:xfrm flipH="1" flipV="1">
              <a:off x="4142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7" name="Line 416"/>
            <p:cNvSpPr>
              <a:spLocks noChangeShapeType="1"/>
            </p:cNvSpPr>
            <p:nvPr/>
          </p:nvSpPr>
          <p:spPr bwMode="auto">
            <a:xfrm flipH="1" flipV="1">
              <a:off x="4166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8" name="Line 417"/>
            <p:cNvSpPr>
              <a:spLocks noChangeShapeType="1"/>
            </p:cNvSpPr>
            <p:nvPr/>
          </p:nvSpPr>
          <p:spPr bwMode="auto">
            <a:xfrm flipH="1" flipV="1">
              <a:off x="4191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79" name="Line 418"/>
            <p:cNvSpPr>
              <a:spLocks noChangeShapeType="1"/>
            </p:cNvSpPr>
            <p:nvPr/>
          </p:nvSpPr>
          <p:spPr bwMode="auto">
            <a:xfrm flipH="1" flipV="1">
              <a:off x="4240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0" name="Line 419"/>
            <p:cNvSpPr>
              <a:spLocks noChangeShapeType="1"/>
            </p:cNvSpPr>
            <p:nvPr/>
          </p:nvSpPr>
          <p:spPr bwMode="auto">
            <a:xfrm flipH="1" flipV="1">
              <a:off x="4263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1" name="Line 420"/>
            <p:cNvSpPr>
              <a:spLocks noChangeShapeType="1"/>
            </p:cNvSpPr>
            <p:nvPr/>
          </p:nvSpPr>
          <p:spPr bwMode="auto">
            <a:xfrm flipH="1" flipV="1">
              <a:off x="4287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2" name="Line 421"/>
            <p:cNvSpPr>
              <a:spLocks noChangeShapeType="1"/>
            </p:cNvSpPr>
            <p:nvPr/>
          </p:nvSpPr>
          <p:spPr bwMode="auto">
            <a:xfrm flipH="1" flipV="1">
              <a:off x="4336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3" name="Line 422"/>
            <p:cNvSpPr>
              <a:spLocks noChangeShapeType="1"/>
            </p:cNvSpPr>
            <p:nvPr/>
          </p:nvSpPr>
          <p:spPr bwMode="auto">
            <a:xfrm flipH="1" flipV="1">
              <a:off x="4359" y="1832"/>
              <a:ext cx="1" cy="27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4" name="Line 423"/>
            <p:cNvSpPr>
              <a:spLocks noChangeShapeType="1"/>
            </p:cNvSpPr>
            <p:nvPr/>
          </p:nvSpPr>
          <p:spPr bwMode="auto">
            <a:xfrm flipH="1" flipV="1">
              <a:off x="4408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5" name="Line 424"/>
            <p:cNvSpPr>
              <a:spLocks noChangeShapeType="1"/>
            </p:cNvSpPr>
            <p:nvPr/>
          </p:nvSpPr>
          <p:spPr bwMode="auto">
            <a:xfrm flipH="1" flipV="1">
              <a:off x="4432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6" name="Line 425"/>
            <p:cNvSpPr>
              <a:spLocks noChangeShapeType="1"/>
            </p:cNvSpPr>
            <p:nvPr/>
          </p:nvSpPr>
          <p:spPr bwMode="auto">
            <a:xfrm flipH="1" flipV="1">
              <a:off x="4481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7" name="Line 426"/>
            <p:cNvSpPr>
              <a:spLocks noChangeShapeType="1"/>
            </p:cNvSpPr>
            <p:nvPr/>
          </p:nvSpPr>
          <p:spPr bwMode="auto">
            <a:xfrm flipH="1" flipV="1">
              <a:off x="4506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8" name="Line 427"/>
            <p:cNvSpPr>
              <a:spLocks noChangeShapeType="1"/>
            </p:cNvSpPr>
            <p:nvPr/>
          </p:nvSpPr>
          <p:spPr bwMode="auto">
            <a:xfrm flipH="1" flipV="1">
              <a:off x="4530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89" name="Line 428"/>
            <p:cNvSpPr>
              <a:spLocks noChangeShapeType="1"/>
            </p:cNvSpPr>
            <p:nvPr/>
          </p:nvSpPr>
          <p:spPr bwMode="auto">
            <a:xfrm flipH="1" flipV="1">
              <a:off x="4579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0" name="Line 429"/>
            <p:cNvSpPr>
              <a:spLocks noChangeShapeType="1"/>
            </p:cNvSpPr>
            <p:nvPr/>
          </p:nvSpPr>
          <p:spPr bwMode="auto">
            <a:xfrm flipH="1" flipV="1">
              <a:off x="4602" y="1835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1" name="Line 430"/>
            <p:cNvSpPr>
              <a:spLocks noChangeShapeType="1"/>
            </p:cNvSpPr>
            <p:nvPr/>
          </p:nvSpPr>
          <p:spPr bwMode="auto">
            <a:xfrm flipH="1" flipV="1">
              <a:off x="4893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2" name="Line 431"/>
            <p:cNvSpPr>
              <a:spLocks noChangeShapeType="1"/>
            </p:cNvSpPr>
            <p:nvPr/>
          </p:nvSpPr>
          <p:spPr bwMode="auto">
            <a:xfrm flipH="1" flipV="1">
              <a:off x="4869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3" name="Line 432"/>
            <p:cNvSpPr>
              <a:spLocks noChangeShapeType="1"/>
            </p:cNvSpPr>
            <p:nvPr/>
          </p:nvSpPr>
          <p:spPr bwMode="auto">
            <a:xfrm flipH="1" flipV="1">
              <a:off x="4820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4" name="Line 433"/>
            <p:cNvSpPr>
              <a:spLocks noChangeShapeType="1"/>
            </p:cNvSpPr>
            <p:nvPr/>
          </p:nvSpPr>
          <p:spPr bwMode="auto">
            <a:xfrm flipH="1" flipV="1">
              <a:off x="4796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5" name="Line 434"/>
            <p:cNvSpPr>
              <a:spLocks noChangeShapeType="1"/>
            </p:cNvSpPr>
            <p:nvPr/>
          </p:nvSpPr>
          <p:spPr bwMode="auto">
            <a:xfrm flipH="1" flipV="1">
              <a:off x="4700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6" name="Line 435"/>
            <p:cNvSpPr>
              <a:spLocks noChangeShapeType="1"/>
            </p:cNvSpPr>
            <p:nvPr/>
          </p:nvSpPr>
          <p:spPr bwMode="auto">
            <a:xfrm flipH="1" flipV="1">
              <a:off x="4675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7" name="Line 436"/>
            <p:cNvSpPr>
              <a:spLocks noChangeShapeType="1"/>
            </p:cNvSpPr>
            <p:nvPr/>
          </p:nvSpPr>
          <p:spPr bwMode="auto">
            <a:xfrm flipH="1" flipV="1">
              <a:off x="4651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8" name="Line 437"/>
            <p:cNvSpPr>
              <a:spLocks noChangeShapeType="1"/>
            </p:cNvSpPr>
            <p:nvPr/>
          </p:nvSpPr>
          <p:spPr bwMode="auto">
            <a:xfrm flipH="1" flipV="1">
              <a:off x="4747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499" name="Line 438"/>
            <p:cNvSpPr>
              <a:spLocks noChangeShapeType="1"/>
            </p:cNvSpPr>
            <p:nvPr/>
          </p:nvSpPr>
          <p:spPr bwMode="auto">
            <a:xfrm flipH="1" flipV="1">
              <a:off x="3924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0" name="Line 439"/>
            <p:cNvSpPr>
              <a:spLocks noChangeShapeType="1"/>
            </p:cNvSpPr>
            <p:nvPr/>
          </p:nvSpPr>
          <p:spPr bwMode="auto">
            <a:xfrm flipH="1" flipV="1">
              <a:off x="3948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1" name="Line 440"/>
            <p:cNvSpPr>
              <a:spLocks noChangeShapeType="1"/>
            </p:cNvSpPr>
            <p:nvPr/>
          </p:nvSpPr>
          <p:spPr bwMode="auto">
            <a:xfrm flipH="1" flipV="1">
              <a:off x="3997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2" name="Line 441"/>
            <p:cNvSpPr>
              <a:spLocks noChangeShapeType="1"/>
            </p:cNvSpPr>
            <p:nvPr/>
          </p:nvSpPr>
          <p:spPr bwMode="auto">
            <a:xfrm flipH="1" flipV="1">
              <a:off x="4021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3" name="Line 442"/>
            <p:cNvSpPr>
              <a:spLocks noChangeShapeType="1"/>
            </p:cNvSpPr>
            <p:nvPr/>
          </p:nvSpPr>
          <p:spPr bwMode="auto">
            <a:xfrm flipH="1" flipV="1">
              <a:off x="4069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4" name="Line 443"/>
            <p:cNvSpPr>
              <a:spLocks noChangeShapeType="1"/>
            </p:cNvSpPr>
            <p:nvPr/>
          </p:nvSpPr>
          <p:spPr bwMode="auto">
            <a:xfrm flipH="1" flipV="1">
              <a:off x="4093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5" name="Line 444"/>
            <p:cNvSpPr>
              <a:spLocks noChangeShapeType="1"/>
            </p:cNvSpPr>
            <p:nvPr/>
          </p:nvSpPr>
          <p:spPr bwMode="auto">
            <a:xfrm flipH="1" flipV="1">
              <a:off x="4142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6" name="Line 445"/>
            <p:cNvSpPr>
              <a:spLocks noChangeShapeType="1"/>
            </p:cNvSpPr>
            <p:nvPr/>
          </p:nvSpPr>
          <p:spPr bwMode="auto">
            <a:xfrm flipH="1" flipV="1">
              <a:off x="4166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7" name="Line 446"/>
            <p:cNvSpPr>
              <a:spLocks noChangeShapeType="1"/>
            </p:cNvSpPr>
            <p:nvPr/>
          </p:nvSpPr>
          <p:spPr bwMode="auto">
            <a:xfrm flipH="1" flipV="1">
              <a:off x="4191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8" name="Line 447"/>
            <p:cNvSpPr>
              <a:spLocks noChangeShapeType="1"/>
            </p:cNvSpPr>
            <p:nvPr/>
          </p:nvSpPr>
          <p:spPr bwMode="auto">
            <a:xfrm flipH="1" flipV="1">
              <a:off x="4240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09" name="Line 448"/>
            <p:cNvSpPr>
              <a:spLocks noChangeShapeType="1"/>
            </p:cNvSpPr>
            <p:nvPr/>
          </p:nvSpPr>
          <p:spPr bwMode="auto">
            <a:xfrm flipH="1" flipV="1">
              <a:off x="4263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0" name="Line 449"/>
            <p:cNvSpPr>
              <a:spLocks noChangeShapeType="1"/>
            </p:cNvSpPr>
            <p:nvPr/>
          </p:nvSpPr>
          <p:spPr bwMode="auto">
            <a:xfrm flipH="1" flipV="1">
              <a:off x="4287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1" name="Line 450"/>
            <p:cNvSpPr>
              <a:spLocks noChangeShapeType="1"/>
            </p:cNvSpPr>
            <p:nvPr/>
          </p:nvSpPr>
          <p:spPr bwMode="auto">
            <a:xfrm flipH="1" flipV="1">
              <a:off x="4336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2" name="Line 451"/>
            <p:cNvSpPr>
              <a:spLocks noChangeShapeType="1"/>
            </p:cNvSpPr>
            <p:nvPr/>
          </p:nvSpPr>
          <p:spPr bwMode="auto">
            <a:xfrm flipH="1" flipV="1">
              <a:off x="4360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3" name="Line 452"/>
            <p:cNvSpPr>
              <a:spLocks noChangeShapeType="1"/>
            </p:cNvSpPr>
            <p:nvPr/>
          </p:nvSpPr>
          <p:spPr bwMode="auto">
            <a:xfrm flipH="1" flipV="1">
              <a:off x="4408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4" name="Line 453"/>
            <p:cNvSpPr>
              <a:spLocks noChangeShapeType="1"/>
            </p:cNvSpPr>
            <p:nvPr/>
          </p:nvSpPr>
          <p:spPr bwMode="auto">
            <a:xfrm flipH="1" flipV="1">
              <a:off x="4432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5" name="Line 454"/>
            <p:cNvSpPr>
              <a:spLocks noChangeShapeType="1"/>
            </p:cNvSpPr>
            <p:nvPr/>
          </p:nvSpPr>
          <p:spPr bwMode="auto">
            <a:xfrm flipH="1" flipV="1">
              <a:off x="4481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6" name="Line 455"/>
            <p:cNvSpPr>
              <a:spLocks noChangeShapeType="1"/>
            </p:cNvSpPr>
            <p:nvPr/>
          </p:nvSpPr>
          <p:spPr bwMode="auto">
            <a:xfrm flipH="1" flipV="1">
              <a:off x="4506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7" name="Line 456"/>
            <p:cNvSpPr>
              <a:spLocks noChangeShapeType="1"/>
            </p:cNvSpPr>
            <p:nvPr/>
          </p:nvSpPr>
          <p:spPr bwMode="auto">
            <a:xfrm flipH="1" flipV="1">
              <a:off x="4530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8" name="Line 457"/>
            <p:cNvSpPr>
              <a:spLocks noChangeShapeType="1"/>
            </p:cNvSpPr>
            <p:nvPr/>
          </p:nvSpPr>
          <p:spPr bwMode="auto">
            <a:xfrm flipH="1" flipV="1">
              <a:off x="4579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19" name="Line 458"/>
            <p:cNvSpPr>
              <a:spLocks noChangeShapeType="1"/>
            </p:cNvSpPr>
            <p:nvPr/>
          </p:nvSpPr>
          <p:spPr bwMode="auto">
            <a:xfrm flipH="1" flipV="1">
              <a:off x="4602" y="1980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20" name="Rectangle 459"/>
            <p:cNvSpPr>
              <a:spLocks noChangeArrowheads="1"/>
            </p:cNvSpPr>
            <p:nvPr/>
          </p:nvSpPr>
          <p:spPr bwMode="auto">
            <a:xfrm>
              <a:off x="3900" y="2182"/>
              <a:ext cx="1018" cy="121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521" name="Line 460"/>
            <p:cNvSpPr>
              <a:spLocks noChangeShapeType="1"/>
            </p:cNvSpPr>
            <p:nvPr/>
          </p:nvSpPr>
          <p:spPr bwMode="auto">
            <a:xfrm>
              <a:off x="3972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22" name="Line 461"/>
            <p:cNvSpPr>
              <a:spLocks noChangeShapeType="1"/>
            </p:cNvSpPr>
            <p:nvPr/>
          </p:nvSpPr>
          <p:spPr bwMode="auto">
            <a:xfrm>
              <a:off x="4094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23" name="Line 462"/>
            <p:cNvSpPr>
              <a:spLocks noChangeShapeType="1"/>
            </p:cNvSpPr>
            <p:nvPr/>
          </p:nvSpPr>
          <p:spPr bwMode="auto">
            <a:xfrm>
              <a:off x="4191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24" name="Line 463"/>
            <p:cNvSpPr>
              <a:spLocks noChangeShapeType="1"/>
            </p:cNvSpPr>
            <p:nvPr/>
          </p:nvSpPr>
          <p:spPr bwMode="auto">
            <a:xfrm>
              <a:off x="4264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25" name="Line 464"/>
            <p:cNvSpPr>
              <a:spLocks noChangeShapeType="1"/>
            </p:cNvSpPr>
            <p:nvPr/>
          </p:nvSpPr>
          <p:spPr bwMode="auto">
            <a:xfrm>
              <a:off x="4360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26" name="Line 465"/>
            <p:cNvSpPr>
              <a:spLocks noChangeShapeType="1"/>
            </p:cNvSpPr>
            <p:nvPr/>
          </p:nvSpPr>
          <p:spPr bwMode="auto">
            <a:xfrm>
              <a:off x="4434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27" name="Line 466"/>
            <p:cNvSpPr>
              <a:spLocks noChangeShapeType="1"/>
            </p:cNvSpPr>
            <p:nvPr/>
          </p:nvSpPr>
          <p:spPr bwMode="auto">
            <a:xfrm>
              <a:off x="4506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28" name="Line 467"/>
            <p:cNvSpPr>
              <a:spLocks noChangeShapeType="1"/>
            </p:cNvSpPr>
            <p:nvPr/>
          </p:nvSpPr>
          <p:spPr bwMode="auto">
            <a:xfrm>
              <a:off x="4603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29" name="Line 468"/>
            <p:cNvSpPr>
              <a:spLocks noChangeShapeType="1"/>
            </p:cNvSpPr>
            <p:nvPr/>
          </p:nvSpPr>
          <p:spPr bwMode="auto">
            <a:xfrm>
              <a:off x="4723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0" name="Line 469"/>
            <p:cNvSpPr>
              <a:spLocks noChangeShapeType="1"/>
            </p:cNvSpPr>
            <p:nvPr/>
          </p:nvSpPr>
          <p:spPr bwMode="auto">
            <a:xfrm>
              <a:off x="4773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1" name="Line 470"/>
            <p:cNvSpPr>
              <a:spLocks noChangeShapeType="1"/>
            </p:cNvSpPr>
            <p:nvPr/>
          </p:nvSpPr>
          <p:spPr bwMode="auto">
            <a:xfrm>
              <a:off x="4845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2" name="Line 471"/>
            <p:cNvSpPr>
              <a:spLocks noChangeShapeType="1"/>
            </p:cNvSpPr>
            <p:nvPr/>
          </p:nvSpPr>
          <p:spPr bwMode="auto">
            <a:xfrm>
              <a:off x="4046" y="2182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3" name="Line 472"/>
            <p:cNvSpPr>
              <a:spLocks noChangeShapeType="1"/>
            </p:cNvSpPr>
            <p:nvPr/>
          </p:nvSpPr>
          <p:spPr bwMode="auto">
            <a:xfrm flipV="1">
              <a:off x="3925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4" name="Line 473"/>
            <p:cNvSpPr>
              <a:spLocks noChangeShapeType="1"/>
            </p:cNvSpPr>
            <p:nvPr/>
          </p:nvSpPr>
          <p:spPr bwMode="auto">
            <a:xfrm flipV="1">
              <a:off x="3949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5" name="Line 474"/>
            <p:cNvSpPr>
              <a:spLocks noChangeShapeType="1"/>
            </p:cNvSpPr>
            <p:nvPr/>
          </p:nvSpPr>
          <p:spPr bwMode="auto">
            <a:xfrm flipV="1">
              <a:off x="3997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6" name="Line 475"/>
            <p:cNvSpPr>
              <a:spLocks noChangeShapeType="1"/>
            </p:cNvSpPr>
            <p:nvPr/>
          </p:nvSpPr>
          <p:spPr bwMode="auto">
            <a:xfrm flipV="1">
              <a:off x="4021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7" name="Line 476"/>
            <p:cNvSpPr>
              <a:spLocks noChangeShapeType="1"/>
            </p:cNvSpPr>
            <p:nvPr/>
          </p:nvSpPr>
          <p:spPr bwMode="auto">
            <a:xfrm flipV="1">
              <a:off x="4119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8" name="Line 477"/>
            <p:cNvSpPr>
              <a:spLocks noChangeShapeType="1"/>
            </p:cNvSpPr>
            <p:nvPr/>
          </p:nvSpPr>
          <p:spPr bwMode="auto">
            <a:xfrm flipV="1">
              <a:off x="407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39" name="Line 478"/>
            <p:cNvSpPr>
              <a:spLocks noChangeShapeType="1"/>
            </p:cNvSpPr>
            <p:nvPr/>
          </p:nvSpPr>
          <p:spPr bwMode="auto">
            <a:xfrm flipV="1">
              <a:off x="4143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0" name="Line 479"/>
            <p:cNvSpPr>
              <a:spLocks noChangeShapeType="1"/>
            </p:cNvSpPr>
            <p:nvPr/>
          </p:nvSpPr>
          <p:spPr bwMode="auto">
            <a:xfrm flipV="1">
              <a:off x="4166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1" name="Line 480"/>
            <p:cNvSpPr>
              <a:spLocks noChangeShapeType="1"/>
            </p:cNvSpPr>
            <p:nvPr/>
          </p:nvSpPr>
          <p:spPr bwMode="auto">
            <a:xfrm flipV="1">
              <a:off x="4070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2" name="Line 481"/>
            <p:cNvSpPr>
              <a:spLocks noChangeShapeType="1"/>
            </p:cNvSpPr>
            <p:nvPr/>
          </p:nvSpPr>
          <p:spPr bwMode="auto">
            <a:xfrm flipV="1">
              <a:off x="4894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3" name="Line 482"/>
            <p:cNvSpPr>
              <a:spLocks noChangeShapeType="1"/>
            </p:cNvSpPr>
            <p:nvPr/>
          </p:nvSpPr>
          <p:spPr bwMode="auto">
            <a:xfrm flipV="1">
              <a:off x="4869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4" name="Line 483"/>
            <p:cNvSpPr>
              <a:spLocks noChangeShapeType="1"/>
            </p:cNvSpPr>
            <p:nvPr/>
          </p:nvSpPr>
          <p:spPr bwMode="auto">
            <a:xfrm flipV="1">
              <a:off x="4820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5" name="Line 484"/>
            <p:cNvSpPr>
              <a:spLocks noChangeShapeType="1"/>
            </p:cNvSpPr>
            <p:nvPr/>
          </p:nvSpPr>
          <p:spPr bwMode="auto">
            <a:xfrm flipV="1">
              <a:off x="4748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6" name="Line 485"/>
            <p:cNvSpPr>
              <a:spLocks noChangeShapeType="1"/>
            </p:cNvSpPr>
            <p:nvPr/>
          </p:nvSpPr>
          <p:spPr bwMode="auto">
            <a:xfrm flipV="1">
              <a:off x="4724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7" name="Line 486"/>
            <p:cNvSpPr>
              <a:spLocks noChangeShapeType="1"/>
            </p:cNvSpPr>
            <p:nvPr/>
          </p:nvSpPr>
          <p:spPr bwMode="auto">
            <a:xfrm flipV="1">
              <a:off x="4675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8" name="Line 487"/>
            <p:cNvSpPr>
              <a:spLocks noChangeShapeType="1"/>
            </p:cNvSpPr>
            <p:nvPr/>
          </p:nvSpPr>
          <p:spPr bwMode="auto">
            <a:xfrm flipV="1">
              <a:off x="4652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49" name="Line 488"/>
            <p:cNvSpPr>
              <a:spLocks noChangeShapeType="1"/>
            </p:cNvSpPr>
            <p:nvPr/>
          </p:nvSpPr>
          <p:spPr bwMode="auto">
            <a:xfrm flipV="1">
              <a:off x="4628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0" name="Line 489"/>
            <p:cNvSpPr>
              <a:spLocks noChangeShapeType="1"/>
            </p:cNvSpPr>
            <p:nvPr/>
          </p:nvSpPr>
          <p:spPr bwMode="auto">
            <a:xfrm flipV="1">
              <a:off x="4579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1" name="Line 490"/>
            <p:cNvSpPr>
              <a:spLocks noChangeShapeType="1"/>
            </p:cNvSpPr>
            <p:nvPr/>
          </p:nvSpPr>
          <p:spPr bwMode="auto">
            <a:xfrm flipV="1">
              <a:off x="4554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2" name="Line 491"/>
            <p:cNvSpPr>
              <a:spLocks noChangeShapeType="1"/>
            </p:cNvSpPr>
            <p:nvPr/>
          </p:nvSpPr>
          <p:spPr bwMode="auto">
            <a:xfrm flipV="1">
              <a:off x="4530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3" name="Line 492"/>
            <p:cNvSpPr>
              <a:spLocks noChangeShapeType="1"/>
            </p:cNvSpPr>
            <p:nvPr/>
          </p:nvSpPr>
          <p:spPr bwMode="auto">
            <a:xfrm flipV="1">
              <a:off x="4481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4" name="Line 493"/>
            <p:cNvSpPr>
              <a:spLocks noChangeShapeType="1"/>
            </p:cNvSpPr>
            <p:nvPr/>
          </p:nvSpPr>
          <p:spPr bwMode="auto">
            <a:xfrm flipV="1">
              <a:off x="4458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5" name="Line 494"/>
            <p:cNvSpPr>
              <a:spLocks noChangeShapeType="1"/>
            </p:cNvSpPr>
            <p:nvPr/>
          </p:nvSpPr>
          <p:spPr bwMode="auto">
            <a:xfrm flipV="1">
              <a:off x="4409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6" name="Line 495"/>
            <p:cNvSpPr>
              <a:spLocks noChangeShapeType="1"/>
            </p:cNvSpPr>
            <p:nvPr/>
          </p:nvSpPr>
          <p:spPr bwMode="auto">
            <a:xfrm flipV="1">
              <a:off x="4385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7" name="Line 496"/>
            <p:cNvSpPr>
              <a:spLocks noChangeShapeType="1"/>
            </p:cNvSpPr>
            <p:nvPr/>
          </p:nvSpPr>
          <p:spPr bwMode="auto">
            <a:xfrm flipV="1">
              <a:off x="4336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8" name="Line 497"/>
            <p:cNvSpPr>
              <a:spLocks noChangeShapeType="1"/>
            </p:cNvSpPr>
            <p:nvPr/>
          </p:nvSpPr>
          <p:spPr bwMode="auto">
            <a:xfrm flipV="1">
              <a:off x="4313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59" name="Line 498"/>
            <p:cNvSpPr>
              <a:spLocks noChangeShapeType="1"/>
            </p:cNvSpPr>
            <p:nvPr/>
          </p:nvSpPr>
          <p:spPr bwMode="auto">
            <a:xfrm flipV="1">
              <a:off x="4288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0" name="Line 499"/>
            <p:cNvSpPr>
              <a:spLocks noChangeShapeType="1"/>
            </p:cNvSpPr>
            <p:nvPr/>
          </p:nvSpPr>
          <p:spPr bwMode="auto">
            <a:xfrm flipV="1">
              <a:off x="4240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1" name="Line 500"/>
            <p:cNvSpPr>
              <a:spLocks noChangeShapeType="1"/>
            </p:cNvSpPr>
            <p:nvPr/>
          </p:nvSpPr>
          <p:spPr bwMode="auto">
            <a:xfrm flipV="1">
              <a:off x="4215" y="2158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2" name="Line 501"/>
            <p:cNvSpPr>
              <a:spLocks noChangeShapeType="1"/>
            </p:cNvSpPr>
            <p:nvPr/>
          </p:nvSpPr>
          <p:spPr bwMode="auto">
            <a:xfrm flipV="1">
              <a:off x="392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3" name="Line 502"/>
            <p:cNvSpPr>
              <a:spLocks noChangeShapeType="1"/>
            </p:cNvSpPr>
            <p:nvPr/>
          </p:nvSpPr>
          <p:spPr bwMode="auto">
            <a:xfrm flipV="1">
              <a:off x="394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4" name="Line 503"/>
            <p:cNvSpPr>
              <a:spLocks noChangeShapeType="1"/>
            </p:cNvSpPr>
            <p:nvPr/>
          </p:nvSpPr>
          <p:spPr bwMode="auto">
            <a:xfrm flipV="1">
              <a:off x="3997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5" name="Line 504"/>
            <p:cNvSpPr>
              <a:spLocks noChangeShapeType="1"/>
            </p:cNvSpPr>
            <p:nvPr/>
          </p:nvSpPr>
          <p:spPr bwMode="auto">
            <a:xfrm flipV="1">
              <a:off x="402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6" name="Line 505"/>
            <p:cNvSpPr>
              <a:spLocks noChangeShapeType="1"/>
            </p:cNvSpPr>
            <p:nvPr/>
          </p:nvSpPr>
          <p:spPr bwMode="auto">
            <a:xfrm flipV="1">
              <a:off x="411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7" name="Line 506"/>
            <p:cNvSpPr>
              <a:spLocks noChangeShapeType="1"/>
            </p:cNvSpPr>
            <p:nvPr/>
          </p:nvSpPr>
          <p:spPr bwMode="auto">
            <a:xfrm flipV="1">
              <a:off x="4143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8" name="Line 507"/>
            <p:cNvSpPr>
              <a:spLocks noChangeShapeType="1"/>
            </p:cNvSpPr>
            <p:nvPr/>
          </p:nvSpPr>
          <p:spPr bwMode="auto">
            <a:xfrm flipV="1">
              <a:off x="4166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69" name="Line 508"/>
            <p:cNvSpPr>
              <a:spLocks noChangeShapeType="1"/>
            </p:cNvSpPr>
            <p:nvPr/>
          </p:nvSpPr>
          <p:spPr bwMode="auto">
            <a:xfrm flipV="1">
              <a:off x="407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0" name="Line 509"/>
            <p:cNvSpPr>
              <a:spLocks noChangeShapeType="1"/>
            </p:cNvSpPr>
            <p:nvPr/>
          </p:nvSpPr>
          <p:spPr bwMode="auto">
            <a:xfrm flipV="1">
              <a:off x="4894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1" name="Line 510"/>
            <p:cNvSpPr>
              <a:spLocks noChangeShapeType="1"/>
            </p:cNvSpPr>
            <p:nvPr/>
          </p:nvSpPr>
          <p:spPr bwMode="auto">
            <a:xfrm flipV="1">
              <a:off x="486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2" name="Line 511"/>
            <p:cNvSpPr>
              <a:spLocks noChangeShapeType="1"/>
            </p:cNvSpPr>
            <p:nvPr/>
          </p:nvSpPr>
          <p:spPr bwMode="auto">
            <a:xfrm flipV="1">
              <a:off x="482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3" name="Line 512"/>
            <p:cNvSpPr>
              <a:spLocks noChangeShapeType="1"/>
            </p:cNvSpPr>
            <p:nvPr/>
          </p:nvSpPr>
          <p:spPr bwMode="auto">
            <a:xfrm flipV="1">
              <a:off x="4797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4" name="Line 513"/>
            <p:cNvSpPr>
              <a:spLocks noChangeShapeType="1"/>
            </p:cNvSpPr>
            <p:nvPr/>
          </p:nvSpPr>
          <p:spPr bwMode="auto">
            <a:xfrm flipV="1">
              <a:off x="474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5" name="Line 514"/>
            <p:cNvSpPr>
              <a:spLocks noChangeShapeType="1"/>
            </p:cNvSpPr>
            <p:nvPr/>
          </p:nvSpPr>
          <p:spPr bwMode="auto">
            <a:xfrm flipV="1">
              <a:off x="4724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6" name="Line 515"/>
            <p:cNvSpPr>
              <a:spLocks noChangeShapeType="1"/>
            </p:cNvSpPr>
            <p:nvPr/>
          </p:nvSpPr>
          <p:spPr bwMode="auto">
            <a:xfrm flipV="1">
              <a:off x="467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7" name="Line 516"/>
            <p:cNvSpPr>
              <a:spLocks noChangeShapeType="1"/>
            </p:cNvSpPr>
            <p:nvPr/>
          </p:nvSpPr>
          <p:spPr bwMode="auto">
            <a:xfrm flipV="1">
              <a:off x="4652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8" name="Line 517"/>
            <p:cNvSpPr>
              <a:spLocks noChangeShapeType="1"/>
            </p:cNvSpPr>
            <p:nvPr/>
          </p:nvSpPr>
          <p:spPr bwMode="auto">
            <a:xfrm flipV="1">
              <a:off x="462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79" name="Line 518"/>
            <p:cNvSpPr>
              <a:spLocks noChangeShapeType="1"/>
            </p:cNvSpPr>
            <p:nvPr/>
          </p:nvSpPr>
          <p:spPr bwMode="auto">
            <a:xfrm flipV="1">
              <a:off x="457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0" name="Line 519"/>
            <p:cNvSpPr>
              <a:spLocks noChangeShapeType="1"/>
            </p:cNvSpPr>
            <p:nvPr/>
          </p:nvSpPr>
          <p:spPr bwMode="auto">
            <a:xfrm flipV="1">
              <a:off x="4554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1" name="Line 520"/>
            <p:cNvSpPr>
              <a:spLocks noChangeShapeType="1"/>
            </p:cNvSpPr>
            <p:nvPr/>
          </p:nvSpPr>
          <p:spPr bwMode="auto">
            <a:xfrm flipV="1">
              <a:off x="453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2" name="Line 521"/>
            <p:cNvSpPr>
              <a:spLocks noChangeShapeType="1"/>
            </p:cNvSpPr>
            <p:nvPr/>
          </p:nvSpPr>
          <p:spPr bwMode="auto">
            <a:xfrm flipV="1">
              <a:off x="4481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3" name="Line 522"/>
            <p:cNvSpPr>
              <a:spLocks noChangeShapeType="1"/>
            </p:cNvSpPr>
            <p:nvPr/>
          </p:nvSpPr>
          <p:spPr bwMode="auto">
            <a:xfrm flipV="1">
              <a:off x="445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4" name="Line 523"/>
            <p:cNvSpPr>
              <a:spLocks noChangeShapeType="1"/>
            </p:cNvSpPr>
            <p:nvPr/>
          </p:nvSpPr>
          <p:spPr bwMode="auto">
            <a:xfrm flipV="1">
              <a:off x="4409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5" name="Line 524"/>
            <p:cNvSpPr>
              <a:spLocks noChangeShapeType="1"/>
            </p:cNvSpPr>
            <p:nvPr/>
          </p:nvSpPr>
          <p:spPr bwMode="auto">
            <a:xfrm flipV="1">
              <a:off x="438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6" name="Line 525"/>
            <p:cNvSpPr>
              <a:spLocks noChangeShapeType="1"/>
            </p:cNvSpPr>
            <p:nvPr/>
          </p:nvSpPr>
          <p:spPr bwMode="auto">
            <a:xfrm flipV="1">
              <a:off x="4336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7" name="Line 526"/>
            <p:cNvSpPr>
              <a:spLocks noChangeShapeType="1"/>
            </p:cNvSpPr>
            <p:nvPr/>
          </p:nvSpPr>
          <p:spPr bwMode="auto">
            <a:xfrm flipV="1">
              <a:off x="4313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8" name="Line 527"/>
            <p:cNvSpPr>
              <a:spLocks noChangeShapeType="1"/>
            </p:cNvSpPr>
            <p:nvPr/>
          </p:nvSpPr>
          <p:spPr bwMode="auto">
            <a:xfrm flipV="1">
              <a:off x="4288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89" name="Line 528"/>
            <p:cNvSpPr>
              <a:spLocks noChangeShapeType="1"/>
            </p:cNvSpPr>
            <p:nvPr/>
          </p:nvSpPr>
          <p:spPr bwMode="auto">
            <a:xfrm flipV="1">
              <a:off x="4240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90" name="Line 529"/>
            <p:cNvSpPr>
              <a:spLocks noChangeShapeType="1"/>
            </p:cNvSpPr>
            <p:nvPr/>
          </p:nvSpPr>
          <p:spPr bwMode="auto">
            <a:xfrm flipV="1">
              <a:off x="4215" y="2303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91" name="Rectangle 530"/>
            <p:cNvSpPr>
              <a:spLocks noChangeArrowheads="1"/>
            </p:cNvSpPr>
            <p:nvPr/>
          </p:nvSpPr>
          <p:spPr bwMode="auto">
            <a:xfrm flipH="1">
              <a:off x="3900" y="2505"/>
              <a:ext cx="1018" cy="121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592" name="Line 531"/>
            <p:cNvSpPr>
              <a:spLocks noChangeShapeType="1"/>
            </p:cNvSpPr>
            <p:nvPr/>
          </p:nvSpPr>
          <p:spPr bwMode="auto">
            <a:xfrm flipH="1">
              <a:off x="4845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93" name="Line 532"/>
            <p:cNvSpPr>
              <a:spLocks noChangeShapeType="1"/>
            </p:cNvSpPr>
            <p:nvPr/>
          </p:nvSpPr>
          <p:spPr bwMode="auto">
            <a:xfrm flipH="1">
              <a:off x="4724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94" name="Line 533"/>
            <p:cNvSpPr>
              <a:spLocks noChangeShapeType="1"/>
            </p:cNvSpPr>
            <p:nvPr/>
          </p:nvSpPr>
          <p:spPr bwMode="auto">
            <a:xfrm flipH="1">
              <a:off x="4626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95" name="Line 534"/>
            <p:cNvSpPr>
              <a:spLocks noChangeShapeType="1"/>
            </p:cNvSpPr>
            <p:nvPr/>
          </p:nvSpPr>
          <p:spPr bwMode="auto">
            <a:xfrm flipH="1">
              <a:off x="4554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96" name="Line 535"/>
            <p:cNvSpPr>
              <a:spLocks noChangeShapeType="1"/>
            </p:cNvSpPr>
            <p:nvPr/>
          </p:nvSpPr>
          <p:spPr bwMode="auto">
            <a:xfrm flipH="1">
              <a:off x="4457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97" name="Line 536"/>
            <p:cNvSpPr>
              <a:spLocks noChangeShapeType="1"/>
            </p:cNvSpPr>
            <p:nvPr/>
          </p:nvSpPr>
          <p:spPr bwMode="auto">
            <a:xfrm flipH="1">
              <a:off x="4385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98" name="Line 537"/>
            <p:cNvSpPr>
              <a:spLocks noChangeShapeType="1"/>
            </p:cNvSpPr>
            <p:nvPr/>
          </p:nvSpPr>
          <p:spPr bwMode="auto">
            <a:xfrm flipH="1">
              <a:off x="4312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599" name="Line 538"/>
            <p:cNvSpPr>
              <a:spLocks noChangeShapeType="1"/>
            </p:cNvSpPr>
            <p:nvPr/>
          </p:nvSpPr>
          <p:spPr bwMode="auto">
            <a:xfrm flipH="1">
              <a:off x="4215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0" name="Line 539"/>
            <p:cNvSpPr>
              <a:spLocks noChangeShapeType="1"/>
            </p:cNvSpPr>
            <p:nvPr/>
          </p:nvSpPr>
          <p:spPr bwMode="auto">
            <a:xfrm flipH="1">
              <a:off x="4118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1" name="Line 540"/>
            <p:cNvSpPr>
              <a:spLocks noChangeShapeType="1"/>
            </p:cNvSpPr>
            <p:nvPr/>
          </p:nvSpPr>
          <p:spPr bwMode="auto">
            <a:xfrm flipH="1">
              <a:off x="4046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2" name="Line 541"/>
            <p:cNvSpPr>
              <a:spLocks noChangeShapeType="1"/>
            </p:cNvSpPr>
            <p:nvPr/>
          </p:nvSpPr>
          <p:spPr bwMode="auto">
            <a:xfrm flipH="1">
              <a:off x="3972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3" name="Line 542"/>
            <p:cNvSpPr>
              <a:spLocks noChangeShapeType="1"/>
            </p:cNvSpPr>
            <p:nvPr/>
          </p:nvSpPr>
          <p:spPr bwMode="auto">
            <a:xfrm flipH="1">
              <a:off x="4772" y="2505"/>
              <a:ext cx="0" cy="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4" name="Line 543"/>
            <p:cNvSpPr>
              <a:spLocks noChangeShapeType="1"/>
            </p:cNvSpPr>
            <p:nvPr/>
          </p:nvSpPr>
          <p:spPr bwMode="auto">
            <a:xfrm flipH="1" flipV="1">
              <a:off x="4893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5" name="Line 544"/>
            <p:cNvSpPr>
              <a:spLocks noChangeShapeType="1"/>
            </p:cNvSpPr>
            <p:nvPr/>
          </p:nvSpPr>
          <p:spPr bwMode="auto">
            <a:xfrm flipH="1" flipV="1">
              <a:off x="4869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6" name="Line 545"/>
            <p:cNvSpPr>
              <a:spLocks noChangeShapeType="1"/>
            </p:cNvSpPr>
            <p:nvPr/>
          </p:nvSpPr>
          <p:spPr bwMode="auto">
            <a:xfrm flipH="1" flipV="1">
              <a:off x="4820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7" name="Line 546"/>
            <p:cNvSpPr>
              <a:spLocks noChangeShapeType="1"/>
            </p:cNvSpPr>
            <p:nvPr/>
          </p:nvSpPr>
          <p:spPr bwMode="auto">
            <a:xfrm flipH="1" flipV="1">
              <a:off x="4796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8" name="Line 547"/>
            <p:cNvSpPr>
              <a:spLocks noChangeShapeType="1"/>
            </p:cNvSpPr>
            <p:nvPr/>
          </p:nvSpPr>
          <p:spPr bwMode="auto">
            <a:xfrm flipH="1" flipV="1">
              <a:off x="4700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09" name="Line 548"/>
            <p:cNvSpPr>
              <a:spLocks noChangeShapeType="1"/>
            </p:cNvSpPr>
            <p:nvPr/>
          </p:nvSpPr>
          <p:spPr bwMode="auto">
            <a:xfrm flipH="1" flipV="1">
              <a:off x="4747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0" name="Line 549"/>
            <p:cNvSpPr>
              <a:spLocks noChangeShapeType="1"/>
            </p:cNvSpPr>
            <p:nvPr/>
          </p:nvSpPr>
          <p:spPr bwMode="auto">
            <a:xfrm flipV="1">
              <a:off x="4675" y="2481"/>
              <a:ext cx="0" cy="2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1" name="Line 550"/>
            <p:cNvSpPr>
              <a:spLocks noChangeShapeType="1"/>
            </p:cNvSpPr>
            <p:nvPr/>
          </p:nvSpPr>
          <p:spPr bwMode="auto">
            <a:xfrm flipH="1" flipV="1">
              <a:off x="4651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2" name="Line 551"/>
            <p:cNvSpPr>
              <a:spLocks noChangeShapeType="1"/>
            </p:cNvSpPr>
            <p:nvPr/>
          </p:nvSpPr>
          <p:spPr bwMode="auto">
            <a:xfrm flipH="1" flipV="1">
              <a:off x="4747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3" name="Line 552"/>
            <p:cNvSpPr>
              <a:spLocks noChangeShapeType="1"/>
            </p:cNvSpPr>
            <p:nvPr/>
          </p:nvSpPr>
          <p:spPr bwMode="auto">
            <a:xfrm flipH="1" flipV="1">
              <a:off x="3924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4" name="Line 553"/>
            <p:cNvSpPr>
              <a:spLocks noChangeShapeType="1"/>
            </p:cNvSpPr>
            <p:nvPr/>
          </p:nvSpPr>
          <p:spPr bwMode="auto">
            <a:xfrm flipH="1" flipV="1">
              <a:off x="3948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5" name="Line 554"/>
            <p:cNvSpPr>
              <a:spLocks noChangeShapeType="1"/>
            </p:cNvSpPr>
            <p:nvPr/>
          </p:nvSpPr>
          <p:spPr bwMode="auto">
            <a:xfrm flipH="1" flipV="1">
              <a:off x="3997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6" name="Line 555"/>
            <p:cNvSpPr>
              <a:spLocks noChangeShapeType="1"/>
            </p:cNvSpPr>
            <p:nvPr/>
          </p:nvSpPr>
          <p:spPr bwMode="auto">
            <a:xfrm flipH="1" flipV="1">
              <a:off x="4021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7" name="Line 556"/>
            <p:cNvSpPr>
              <a:spLocks noChangeShapeType="1"/>
            </p:cNvSpPr>
            <p:nvPr/>
          </p:nvSpPr>
          <p:spPr bwMode="auto">
            <a:xfrm flipV="1">
              <a:off x="4069" y="2481"/>
              <a:ext cx="0" cy="2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8" name="Line 557"/>
            <p:cNvSpPr>
              <a:spLocks noChangeShapeType="1"/>
            </p:cNvSpPr>
            <p:nvPr/>
          </p:nvSpPr>
          <p:spPr bwMode="auto">
            <a:xfrm flipH="1" flipV="1">
              <a:off x="4093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19" name="Line 558"/>
            <p:cNvSpPr>
              <a:spLocks noChangeShapeType="1"/>
            </p:cNvSpPr>
            <p:nvPr/>
          </p:nvSpPr>
          <p:spPr bwMode="auto">
            <a:xfrm flipH="1" flipV="1">
              <a:off x="4142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0" name="Line 559"/>
            <p:cNvSpPr>
              <a:spLocks noChangeShapeType="1"/>
            </p:cNvSpPr>
            <p:nvPr/>
          </p:nvSpPr>
          <p:spPr bwMode="auto">
            <a:xfrm flipH="1" flipV="1">
              <a:off x="4166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1" name="Line 560"/>
            <p:cNvSpPr>
              <a:spLocks noChangeShapeType="1"/>
            </p:cNvSpPr>
            <p:nvPr/>
          </p:nvSpPr>
          <p:spPr bwMode="auto">
            <a:xfrm flipH="1" flipV="1">
              <a:off x="4191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2" name="Line 561"/>
            <p:cNvSpPr>
              <a:spLocks noChangeShapeType="1"/>
            </p:cNvSpPr>
            <p:nvPr/>
          </p:nvSpPr>
          <p:spPr bwMode="auto">
            <a:xfrm flipH="1" flipV="1">
              <a:off x="4240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3" name="Line 562"/>
            <p:cNvSpPr>
              <a:spLocks noChangeShapeType="1"/>
            </p:cNvSpPr>
            <p:nvPr/>
          </p:nvSpPr>
          <p:spPr bwMode="auto">
            <a:xfrm flipH="1" flipV="1">
              <a:off x="4263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4" name="Line 563"/>
            <p:cNvSpPr>
              <a:spLocks noChangeShapeType="1"/>
            </p:cNvSpPr>
            <p:nvPr/>
          </p:nvSpPr>
          <p:spPr bwMode="auto">
            <a:xfrm flipH="1" flipV="1">
              <a:off x="4287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5" name="Line 564"/>
            <p:cNvSpPr>
              <a:spLocks noChangeShapeType="1"/>
            </p:cNvSpPr>
            <p:nvPr/>
          </p:nvSpPr>
          <p:spPr bwMode="auto">
            <a:xfrm flipH="1" flipV="1">
              <a:off x="4336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6" name="Line 565"/>
            <p:cNvSpPr>
              <a:spLocks noChangeShapeType="1"/>
            </p:cNvSpPr>
            <p:nvPr/>
          </p:nvSpPr>
          <p:spPr bwMode="auto">
            <a:xfrm flipH="1" flipV="1">
              <a:off x="4360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7" name="Line 566"/>
            <p:cNvSpPr>
              <a:spLocks noChangeShapeType="1"/>
            </p:cNvSpPr>
            <p:nvPr/>
          </p:nvSpPr>
          <p:spPr bwMode="auto">
            <a:xfrm flipH="1" flipV="1">
              <a:off x="4408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8" name="Line 567"/>
            <p:cNvSpPr>
              <a:spLocks noChangeShapeType="1"/>
            </p:cNvSpPr>
            <p:nvPr/>
          </p:nvSpPr>
          <p:spPr bwMode="auto">
            <a:xfrm flipH="1" flipV="1">
              <a:off x="4432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29" name="Line 568"/>
            <p:cNvSpPr>
              <a:spLocks noChangeShapeType="1"/>
            </p:cNvSpPr>
            <p:nvPr/>
          </p:nvSpPr>
          <p:spPr bwMode="auto">
            <a:xfrm flipH="1" flipV="1">
              <a:off x="4481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0" name="Line 569"/>
            <p:cNvSpPr>
              <a:spLocks noChangeShapeType="1"/>
            </p:cNvSpPr>
            <p:nvPr/>
          </p:nvSpPr>
          <p:spPr bwMode="auto">
            <a:xfrm flipH="1" flipV="1">
              <a:off x="4506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1" name="Line 570"/>
            <p:cNvSpPr>
              <a:spLocks noChangeShapeType="1"/>
            </p:cNvSpPr>
            <p:nvPr/>
          </p:nvSpPr>
          <p:spPr bwMode="auto">
            <a:xfrm flipH="1" flipV="1">
              <a:off x="4530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2" name="Line 571"/>
            <p:cNvSpPr>
              <a:spLocks noChangeShapeType="1"/>
            </p:cNvSpPr>
            <p:nvPr/>
          </p:nvSpPr>
          <p:spPr bwMode="auto">
            <a:xfrm flipH="1" flipV="1">
              <a:off x="4579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3" name="Line 572"/>
            <p:cNvSpPr>
              <a:spLocks noChangeShapeType="1"/>
            </p:cNvSpPr>
            <p:nvPr/>
          </p:nvSpPr>
          <p:spPr bwMode="auto">
            <a:xfrm flipH="1" flipV="1">
              <a:off x="4602" y="2481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4" name="Line 573"/>
            <p:cNvSpPr>
              <a:spLocks noChangeShapeType="1"/>
            </p:cNvSpPr>
            <p:nvPr/>
          </p:nvSpPr>
          <p:spPr bwMode="auto">
            <a:xfrm flipH="1" flipV="1">
              <a:off x="489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5" name="Line 574"/>
            <p:cNvSpPr>
              <a:spLocks noChangeShapeType="1"/>
            </p:cNvSpPr>
            <p:nvPr/>
          </p:nvSpPr>
          <p:spPr bwMode="auto">
            <a:xfrm flipH="1" flipV="1">
              <a:off x="4869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6" name="Line 575"/>
            <p:cNvSpPr>
              <a:spLocks noChangeShapeType="1"/>
            </p:cNvSpPr>
            <p:nvPr/>
          </p:nvSpPr>
          <p:spPr bwMode="auto">
            <a:xfrm flipH="1" flipV="1">
              <a:off x="482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7" name="Line 576"/>
            <p:cNvSpPr>
              <a:spLocks noChangeShapeType="1"/>
            </p:cNvSpPr>
            <p:nvPr/>
          </p:nvSpPr>
          <p:spPr bwMode="auto">
            <a:xfrm flipH="1" flipV="1">
              <a:off x="479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8" name="Line 577"/>
            <p:cNvSpPr>
              <a:spLocks noChangeShapeType="1"/>
            </p:cNvSpPr>
            <p:nvPr/>
          </p:nvSpPr>
          <p:spPr bwMode="auto">
            <a:xfrm flipH="1" flipV="1">
              <a:off x="470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39" name="Line 578"/>
            <p:cNvSpPr>
              <a:spLocks noChangeShapeType="1"/>
            </p:cNvSpPr>
            <p:nvPr/>
          </p:nvSpPr>
          <p:spPr bwMode="auto">
            <a:xfrm flipH="1" flipV="1">
              <a:off x="4675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0" name="Line 579"/>
            <p:cNvSpPr>
              <a:spLocks noChangeShapeType="1"/>
            </p:cNvSpPr>
            <p:nvPr/>
          </p:nvSpPr>
          <p:spPr bwMode="auto">
            <a:xfrm flipH="1" flipV="1">
              <a:off x="465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1" name="Line 580"/>
            <p:cNvSpPr>
              <a:spLocks noChangeShapeType="1"/>
            </p:cNvSpPr>
            <p:nvPr/>
          </p:nvSpPr>
          <p:spPr bwMode="auto">
            <a:xfrm flipH="1" flipV="1">
              <a:off x="4747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2" name="Line 581"/>
            <p:cNvSpPr>
              <a:spLocks noChangeShapeType="1"/>
            </p:cNvSpPr>
            <p:nvPr/>
          </p:nvSpPr>
          <p:spPr bwMode="auto">
            <a:xfrm flipH="1" flipV="1">
              <a:off x="3924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3" name="Line 582"/>
            <p:cNvSpPr>
              <a:spLocks noChangeShapeType="1"/>
            </p:cNvSpPr>
            <p:nvPr/>
          </p:nvSpPr>
          <p:spPr bwMode="auto">
            <a:xfrm flipH="1" flipV="1">
              <a:off x="394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4" name="Line 583"/>
            <p:cNvSpPr>
              <a:spLocks noChangeShapeType="1"/>
            </p:cNvSpPr>
            <p:nvPr/>
          </p:nvSpPr>
          <p:spPr bwMode="auto">
            <a:xfrm flipH="1" flipV="1">
              <a:off x="3997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5" name="Line 584"/>
            <p:cNvSpPr>
              <a:spLocks noChangeShapeType="1"/>
            </p:cNvSpPr>
            <p:nvPr/>
          </p:nvSpPr>
          <p:spPr bwMode="auto">
            <a:xfrm flipH="1" flipV="1">
              <a:off x="402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6" name="Line 585"/>
            <p:cNvSpPr>
              <a:spLocks noChangeShapeType="1"/>
            </p:cNvSpPr>
            <p:nvPr/>
          </p:nvSpPr>
          <p:spPr bwMode="auto">
            <a:xfrm flipH="1" flipV="1">
              <a:off x="4069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7" name="Line 586"/>
            <p:cNvSpPr>
              <a:spLocks noChangeShapeType="1"/>
            </p:cNvSpPr>
            <p:nvPr/>
          </p:nvSpPr>
          <p:spPr bwMode="auto">
            <a:xfrm flipH="1" flipV="1">
              <a:off x="409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8" name="Line 587"/>
            <p:cNvSpPr>
              <a:spLocks noChangeShapeType="1"/>
            </p:cNvSpPr>
            <p:nvPr/>
          </p:nvSpPr>
          <p:spPr bwMode="auto">
            <a:xfrm flipH="1" flipV="1">
              <a:off x="4142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49" name="Line 588"/>
            <p:cNvSpPr>
              <a:spLocks noChangeShapeType="1"/>
            </p:cNvSpPr>
            <p:nvPr/>
          </p:nvSpPr>
          <p:spPr bwMode="auto">
            <a:xfrm flipH="1" flipV="1">
              <a:off x="416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0" name="Line 589"/>
            <p:cNvSpPr>
              <a:spLocks noChangeShapeType="1"/>
            </p:cNvSpPr>
            <p:nvPr/>
          </p:nvSpPr>
          <p:spPr bwMode="auto">
            <a:xfrm flipH="1" flipV="1">
              <a:off x="419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1" name="Line 590"/>
            <p:cNvSpPr>
              <a:spLocks noChangeShapeType="1"/>
            </p:cNvSpPr>
            <p:nvPr/>
          </p:nvSpPr>
          <p:spPr bwMode="auto">
            <a:xfrm flipH="1" flipV="1">
              <a:off x="424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2" name="Line 591"/>
            <p:cNvSpPr>
              <a:spLocks noChangeShapeType="1"/>
            </p:cNvSpPr>
            <p:nvPr/>
          </p:nvSpPr>
          <p:spPr bwMode="auto">
            <a:xfrm flipH="1" flipV="1">
              <a:off x="4263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3" name="Line 592"/>
            <p:cNvSpPr>
              <a:spLocks noChangeShapeType="1"/>
            </p:cNvSpPr>
            <p:nvPr/>
          </p:nvSpPr>
          <p:spPr bwMode="auto">
            <a:xfrm flipH="1" flipV="1">
              <a:off x="4287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4" name="Line 593"/>
            <p:cNvSpPr>
              <a:spLocks noChangeShapeType="1"/>
            </p:cNvSpPr>
            <p:nvPr/>
          </p:nvSpPr>
          <p:spPr bwMode="auto">
            <a:xfrm flipH="1" flipV="1">
              <a:off x="433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5" name="Line 594"/>
            <p:cNvSpPr>
              <a:spLocks noChangeShapeType="1"/>
            </p:cNvSpPr>
            <p:nvPr/>
          </p:nvSpPr>
          <p:spPr bwMode="auto">
            <a:xfrm flipH="1" flipV="1">
              <a:off x="436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6" name="Line 595"/>
            <p:cNvSpPr>
              <a:spLocks noChangeShapeType="1"/>
            </p:cNvSpPr>
            <p:nvPr/>
          </p:nvSpPr>
          <p:spPr bwMode="auto">
            <a:xfrm flipH="1" flipV="1">
              <a:off x="4408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7" name="Line 596"/>
            <p:cNvSpPr>
              <a:spLocks noChangeShapeType="1"/>
            </p:cNvSpPr>
            <p:nvPr/>
          </p:nvSpPr>
          <p:spPr bwMode="auto">
            <a:xfrm flipH="1" flipV="1">
              <a:off x="4432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8" name="Line 597"/>
            <p:cNvSpPr>
              <a:spLocks noChangeShapeType="1"/>
            </p:cNvSpPr>
            <p:nvPr/>
          </p:nvSpPr>
          <p:spPr bwMode="auto">
            <a:xfrm flipH="1" flipV="1">
              <a:off x="4481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59" name="Line 598"/>
            <p:cNvSpPr>
              <a:spLocks noChangeShapeType="1"/>
            </p:cNvSpPr>
            <p:nvPr/>
          </p:nvSpPr>
          <p:spPr bwMode="auto">
            <a:xfrm flipH="1" flipV="1">
              <a:off x="4506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60" name="Line 599"/>
            <p:cNvSpPr>
              <a:spLocks noChangeShapeType="1"/>
            </p:cNvSpPr>
            <p:nvPr/>
          </p:nvSpPr>
          <p:spPr bwMode="auto">
            <a:xfrm flipH="1" flipV="1">
              <a:off x="4530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61" name="Line 600"/>
            <p:cNvSpPr>
              <a:spLocks noChangeShapeType="1"/>
            </p:cNvSpPr>
            <p:nvPr/>
          </p:nvSpPr>
          <p:spPr bwMode="auto">
            <a:xfrm flipH="1" flipV="1">
              <a:off x="4579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62" name="Line 601"/>
            <p:cNvSpPr>
              <a:spLocks noChangeShapeType="1"/>
            </p:cNvSpPr>
            <p:nvPr/>
          </p:nvSpPr>
          <p:spPr bwMode="auto">
            <a:xfrm flipH="1" flipV="1">
              <a:off x="4602" y="2626"/>
              <a:ext cx="0" cy="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63" name="Text Box 602"/>
            <p:cNvSpPr txBox="1">
              <a:spLocks noChangeArrowheads="1"/>
            </p:cNvSpPr>
            <p:nvPr/>
          </p:nvSpPr>
          <p:spPr bwMode="auto">
            <a:xfrm>
              <a:off x="3578" y="2852"/>
              <a:ext cx="1623" cy="3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/>
                <a:t>Assigned routing regions</a:t>
              </a:r>
              <a:br>
                <a:rPr lang="de-DE" altLang="de-DE"/>
              </a:br>
              <a:r>
                <a:rPr lang="de-DE" altLang="de-DE"/>
                <a:t>and feedthrough cells</a:t>
              </a:r>
              <a:endParaRPr lang="en-US" altLang="zh-CN">
                <a:ea typeface="宋体" panose="02010600030101010101" pitchFamily="2" charset="-122"/>
              </a:endParaRPr>
            </a:p>
          </p:txBody>
        </p:sp>
        <p:sp>
          <p:nvSpPr>
            <p:cNvPr id="45664" name="Rectangle 603"/>
            <p:cNvSpPr>
              <a:spLocks noChangeArrowheads="1"/>
            </p:cNvSpPr>
            <p:nvPr/>
          </p:nvSpPr>
          <p:spPr bwMode="auto">
            <a:xfrm>
              <a:off x="3658" y="1392"/>
              <a:ext cx="1454" cy="135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665" name="Line 604"/>
            <p:cNvSpPr>
              <a:spLocks noChangeShapeType="1"/>
            </p:cNvSpPr>
            <p:nvPr/>
          </p:nvSpPr>
          <p:spPr bwMode="auto">
            <a:xfrm>
              <a:off x="3900" y="1392"/>
              <a:ext cx="0" cy="135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66" name="Line 605"/>
            <p:cNvSpPr>
              <a:spLocks noChangeShapeType="1"/>
            </p:cNvSpPr>
            <p:nvPr/>
          </p:nvSpPr>
          <p:spPr bwMode="auto">
            <a:xfrm>
              <a:off x="4142" y="1392"/>
              <a:ext cx="0" cy="135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67" name="Line 606"/>
            <p:cNvSpPr>
              <a:spLocks noChangeShapeType="1"/>
            </p:cNvSpPr>
            <p:nvPr/>
          </p:nvSpPr>
          <p:spPr bwMode="auto">
            <a:xfrm>
              <a:off x="4385" y="1392"/>
              <a:ext cx="0" cy="135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68" name="Line 607"/>
            <p:cNvSpPr>
              <a:spLocks noChangeShapeType="1"/>
            </p:cNvSpPr>
            <p:nvPr/>
          </p:nvSpPr>
          <p:spPr bwMode="auto">
            <a:xfrm>
              <a:off x="4626" y="1392"/>
              <a:ext cx="0" cy="135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69" name="Line 608"/>
            <p:cNvSpPr>
              <a:spLocks noChangeShapeType="1"/>
            </p:cNvSpPr>
            <p:nvPr/>
          </p:nvSpPr>
          <p:spPr bwMode="auto">
            <a:xfrm>
              <a:off x="4869" y="1392"/>
              <a:ext cx="0" cy="135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70" name="Line 609"/>
            <p:cNvSpPr>
              <a:spLocks noChangeShapeType="1"/>
            </p:cNvSpPr>
            <p:nvPr/>
          </p:nvSpPr>
          <p:spPr bwMode="auto">
            <a:xfrm flipH="1">
              <a:off x="3658" y="1609"/>
              <a:ext cx="14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71" name="Line 610"/>
            <p:cNvSpPr>
              <a:spLocks noChangeShapeType="1"/>
            </p:cNvSpPr>
            <p:nvPr/>
          </p:nvSpPr>
          <p:spPr bwMode="auto">
            <a:xfrm flipH="1">
              <a:off x="3658" y="1924"/>
              <a:ext cx="14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72" name="Line 611"/>
            <p:cNvSpPr>
              <a:spLocks noChangeShapeType="1"/>
            </p:cNvSpPr>
            <p:nvPr/>
          </p:nvSpPr>
          <p:spPr bwMode="auto">
            <a:xfrm flipH="1">
              <a:off x="3658" y="2239"/>
              <a:ext cx="14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73" name="Line 612"/>
            <p:cNvSpPr>
              <a:spLocks noChangeShapeType="1"/>
            </p:cNvSpPr>
            <p:nvPr/>
          </p:nvSpPr>
          <p:spPr bwMode="auto">
            <a:xfrm flipH="1">
              <a:off x="3658" y="2578"/>
              <a:ext cx="14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74" name="Line 613"/>
            <p:cNvSpPr>
              <a:spLocks noChangeShapeType="1"/>
            </p:cNvSpPr>
            <p:nvPr/>
          </p:nvSpPr>
          <p:spPr bwMode="auto">
            <a:xfrm flipV="1">
              <a:off x="4796" y="2158"/>
              <a:ext cx="0" cy="24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675" name="AutoShape 614"/>
            <p:cNvSpPr>
              <a:spLocks noChangeArrowheads="1"/>
            </p:cNvSpPr>
            <p:nvPr/>
          </p:nvSpPr>
          <p:spPr bwMode="auto">
            <a:xfrm>
              <a:off x="3488" y="1972"/>
              <a:ext cx="121" cy="291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676" name="Text Box 615"/>
            <p:cNvSpPr txBox="1">
              <a:spLocks noChangeArrowheads="1"/>
            </p:cNvSpPr>
            <p:nvPr/>
          </p:nvSpPr>
          <p:spPr bwMode="auto">
            <a:xfrm>
              <a:off x="3900" y="1660"/>
              <a:ext cx="20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77" name="Text Box 616"/>
            <p:cNvSpPr txBox="1">
              <a:spLocks noChangeArrowheads="1"/>
            </p:cNvSpPr>
            <p:nvPr/>
          </p:nvSpPr>
          <p:spPr bwMode="auto">
            <a:xfrm>
              <a:off x="4160" y="1660"/>
              <a:ext cx="20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78" name="Text Box 617"/>
            <p:cNvSpPr txBox="1">
              <a:spLocks noChangeArrowheads="1"/>
            </p:cNvSpPr>
            <p:nvPr/>
          </p:nvSpPr>
          <p:spPr bwMode="auto">
            <a:xfrm>
              <a:off x="3906" y="1983"/>
              <a:ext cx="202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79" name="Text Box 618"/>
            <p:cNvSpPr txBox="1">
              <a:spLocks noChangeArrowheads="1"/>
            </p:cNvSpPr>
            <p:nvPr/>
          </p:nvSpPr>
          <p:spPr bwMode="auto">
            <a:xfrm>
              <a:off x="3900" y="2304"/>
              <a:ext cx="20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80" name="Text Box 619"/>
            <p:cNvSpPr txBox="1">
              <a:spLocks noChangeArrowheads="1"/>
            </p:cNvSpPr>
            <p:nvPr/>
          </p:nvSpPr>
          <p:spPr bwMode="auto">
            <a:xfrm>
              <a:off x="4160" y="1983"/>
              <a:ext cx="20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81" name="Text Box 620"/>
            <p:cNvSpPr txBox="1">
              <a:spLocks noChangeArrowheads="1"/>
            </p:cNvSpPr>
            <p:nvPr/>
          </p:nvSpPr>
          <p:spPr bwMode="auto">
            <a:xfrm>
              <a:off x="4390" y="1983"/>
              <a:ext cx="20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82" name="Text Box 621"/>
            <p:cNvSpPr txBox="1">
              <a:spLocks noChangeArrowheads="1"/>
            </p:cNvSpPr>
            <p:nvPr/>
          </p:nvSpPr>
          <p:spPr bwMode="auto">
            <a:xfrm>
              <a:off x="4641" y="1983"/>
              <a:ext cx="20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83" name="Text Box 622"/>
            <p:cNvSpPr txBox="1">
              <a:spLocks noChangeArrowheads="1"/>
            </p:cNvSpPr>
            <p:nvPr/>
          </p:nvSpPr>
          <p:spPr bwMode="auto">
            <a:xfrm>
              <a:off x="4640" y="2304"/>
              <a:ext cx="20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84" name="Rectangle 623"/>
            <p:cNvSpPr>
              <a:spLocks noChangeArrowheads="1"/>
            </p:cNvSpPr>
            <p:nvPr/>
          </p:nvSpPr>
          <p:spPr bwMode="auto">
            <a:xfrm>
              <a:off x="4050" y="1892"/>
              <a:ext cx="57" cy="73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685" name="Text Box 624"/>
            <p:cNvSpPr txBox="1">
              <a:spLocks noChangeArrowheads="1"/>
            </p:cNvSpPr>
            <p:nvPr/>
          </p:nvSpPr>
          <p:spPr bwMode="auto">
            <a:xfrm>
              <a:off x="3902" y="1822"/>
              <a:ext cx="20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86" name="Rectangle 625"/>
            <p:cNvSpPr>
              <a:spLocks noChangeArrowheads="1"/>
            </p:cNvSpPr>
            <p:nvPr/>
          </p:nvSpPr>
          <p:spPr bwMode="auto">
            <a:xfrm>
              <a:off x="4054" y="2222"/>
              <a:ext cx="49" cy="59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687" name="Text Box 626"/>
            <p:cNvSpPr txBox="1">
              <a:spLocks noChangeArrowheads="1"/>
            </p:cNvSpPr>
            <p:nvPr/>
          </p:nvSpPr>
          <p:spPr bwMode="auto">
            <a:xfrm>
              <a:off x="3902" y="2138"/>
              <a:ext cx="203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  <p:sp>
          <p:nvSpPr>
            <p:cNvPr id="45688" name="Rectangle 627"/>
            <p:cNvSpPr>
              <a:spLocks noChangeArrowheads="1"/>
            </p:cNvSpPr>
            <p:nvPr/>
          </p:nvSpPr>
          <p:spPr bwMode="auto">
            <a:xfrm>
              <a:off x="4726" y="2222"/>
              <a:ext cx="63" cy="64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689" name="Text Box 628"/>
            <p:cNvSpPr txBox="1">
              <a:spLocks noChangeArrowheads="1"/>
            </p:cNvSpPr>
            <p:nvPr/>
          </p:nvSpPr>
          <p:spPr bwMode="auto">
            <a:xfrm>
              <a:off x="4647" y="2138"/>
              <a:ext cx="202" cy="2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500" i="1">
                  <a:solidFill>
                    <a:srgbClr val="CC0000"/>
                  </a:solidFill>
                </a:rPr>
                <a:t>A</a:t>
              </a:r>
              <a:endParaRPr lang="en-US" altLang="zh-CN" sz="1500" i="1">
                <a:solidFill>
                  <a:srgbClr val="CC0000"/>
                </a:solidFill>
                <a:ea typeface="宋体" panose="02010600030101010101" pitchFamily="2" charset="-122"/>
              </a:endParaRPr>
            </a:p>
          </p:txBody>
        </p:sp>
      </p:grpSp>
      <p:grpSp>
        <p:nvGrpSpPr>
          <p:cNvPr id="1143413" name="Group 629"/>
          <p:cNvGrpSpPr>
            <a:grpSpLocks/>
          </p:cNvGrpSpPr>
          <p:nvPr/>
        </p:nvGrpSpPr>
        <p:grpSpPr bwMode="auto">
          <a:xfrm>
            <a:off x="2916238" y="2209800"/>
            <a:ext cx="2573337" cy="2933700"/>
            <a:chOff x="1717" y="1315"/>
            <a:chExt cx="1532" cy="1745"/>
          </a:xfrm>
        </p:grpSpPr>
        <p:sp>
          <p:nvSpPr>
            <p:cNvPr id="45066" name="Rectangle 630"/>
            <p:cNvSpPr>
              <a:spLocks noChangeArrowheads="1"/>
            </p:cNvSpPr>
            <p:nvPr/>
          </p:nvSpPr>
          <p:spPr bwMode="auto">
            <a:xfrm>
              <a:off x="2106" y="1452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067" name="Line 631"/>
            <p:cNvSpPr>
              <a:spLocks noChangeShapeType="1"/>
            </p:cNvSpPr>
            <p:nvPr/>
          </p:nvSpPr>
          <p:spPr bwMode="auto">
            <a:xfrm>
              <a:off x="2175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68" name="Line 632"/>
            <p:cNvSpPr>
              <a:spLocks noChangeShapeType="1"/>
            </p:cNvSpPr>
            <p:nvPr/>
          </p:nvSpPr>
          <p:spPr bwMode="auto">
            <a:xfrm>
              <a:off x="2289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69" name="Line 633"/>
            <p:cNvSpPr>
              <a:spLocks noChangeShapeType="1"/>
            </p:cNvSpPr>
            <p:nvPr/>
          </p:nvSpPr>
          <p:spPr bwMode="auto">
            <a:xfrm>
              <a:off x="2381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0" name="Line 634"/>
            <p:cNvSpPr>
              <a:spLocks noChangeShapeType="1"/>
            </p:cNvSpPr>
            <p:nvPr/>
          </p:nvSpPr>
          <p:spPr bwMode="auto">
            <a:xfrm>
              <a:off x="2449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1" name="Line 635"/>
            <p:cNvSpPr>
              <a:spLocks noChangeShapeType="1"/>
            </p:cNvSpPr>
            <p:nvPr/>
          </p:nvSpPr>
          <p:spPr bwMode="auto">
            <a:xfrm>
              <a:off x="2540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2" name="Line 636"/>
            <p:cNvSpPr>
              <a:spLocks noChangeShapeType="1"/>
            </p:cNvSpPr>
            <p:nvPr/>
          </p:nvSpPr>
          <p:spPr bwMode="auto">
            <a:xfrm>
              <a:off x="2609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3" name="Line 637"/>
            <p:cNvSpPr>
              <a:spLocks noChangeShapeType="1"/>
            </p:cNvSpPr>
            <p:nvPr/>
          </p:nvSpPr>
          <p:spPr bwMode="auto">
            <a:xfrm>
              <a:off x="2677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4" name="Line 638"/>
            <p:cNvSpPr>
              <a:spLocks noChangeShapeType="1"/>
            </p:cNvSpPr>
            <p:nvPr/>
          </p:nvSpPr>
          <p:spPr bwMode="auto">
            <a:xfrm>
              <a:off x="2769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5" name="Line 639"/>
            <p:cNvSpPr>
              <a:spLocks noChangeShapeType="1"/>
            </p:cNvSpPr>
            <p:nvPr/>
          </p:nvSpPr>
          <p:spPr bwMode="auto">
            <a:xfrm>
              <a:off x="2860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6" name="Line 640"/>
            <p:cNvSpPr>
              <a:spLocks noChangeShapeType="1"/>
            </p:cNvSpPr>
            <p:nvPr/>
          </p:nvSpPr>
          <p:spPr bwMode="auto">
            <a:xfrm>
              <a:off x="2929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7" name="Line 641"/>
            <p:cNvSpPr>
              <a:spLocks noChangeShapeType="1"/>
            </p:cNvSpPr>
            <p:nvPr/>
          </p:nvSpPr>
          <p:spPr bwMode="auto">
            <a:xfrm>
              <a:off x="2997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8" name="Line 642"/>
            <p:cNvSpPr>
              <a:spLocks noChangeShapeType="1"/>
            </p:cNvSpPr>
            <p:nvPr/>
          </p:nvSpPr>
          <p:spPr bwMode="auto">
            <a:xfrm>
              <a:off x="2244" y="1452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79" name="Line 643"/>
            <p:cNvSpPr>
              <a:spLocks noChangeShapeType="1"/>
            </p:cNvSpPr>
            <p:nvPr/>
          </p:nvSpPr>
          <p:spPr bwMode="auto">
            <a:xfrm flipV="1">
              <a:off x="2129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0" name="Line 644"/>
            <p:cNvSpPr>
              <a:spLocks noChangeShapeType="1"/>
            </p:cNvSpPr>
            <p:nvPr/>
          </p:nvSpPr>
          <p:spPr bwMode="auto">
            <a:xfrm flipV="1">
              <a:off x="2152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1" name="Line 645"/>
            <p:cNvSpPr>
              <a:spLocks noChangeShapeType="1"/>
            </p:cNvSpPr>
            <p:nvPr/>
          </p:nvSpPr>
          <p:spPr bwMode="auto">
            <a:xfrm flipV="1">
              <a:off x="2198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2" name="Line 646"/>
            <p:cNvSpPr>
              <a:spLocks noChangeShapeType="1"/>
            </p:cNvSpPr>
            <p:nvPr/>
          </p:nvSpPr>
          <p:spPr bwMode="auto">
            <a:xfrm flipV="1">
              <a:off x="2220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3" name="Line 647"/>
            <p:cNvSpPr>
              <a:spLocks noChangeShapeType="1"/>
            </p:cNvSpPr>
            <p:nvPr/>
          </p:nvSpPr>
          <p:spPr bwMode="auto">
            <a:xfrm flipV="1">
              <a:off x="2312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4" name="Line 648"/>
            <p:cNvSpPr>
              <a:spLocks noChangeShapeType="1"/>
            </p:cNvSpPr>
            <p:nvPr/>
          </p:nvSpPr>
          <p:spPr bwMode="auto">
            <a:xfrm flipV="1">
              <a:off x="226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5" name="Line 649"/>
            <p:cNvSpPr>
              <a:spLocks noChangeShapeType="1"/>
            </p:cNvSpPr>
            <p:nvPr/>
          </p:nvSpPr>
          <p:spPr bwMode="auto">
            <a:xfrm flipV="1">
              <a:off x="233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6" name="Line 650"/>
            <p:cNvSpPr>
              <a:spLocks noChangeShapeType="1"/>
            </p:cNvSpPr>
            <p:nvPr/>
          </p:nvSpPr>
          <p:spPr bwMode="auto">
            <a:xfrm flipV="1">
              <a:off x="2357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7" name="Line 651"/>
            <p:cNvSpPr>
              <a:spLocks noChangeShapeType="1"/>
            </p:cNvSpPr>
            <p:nvPr/>
          </p:nvSpPr>
          <p:spPr bwMode="auto">
            <a:xfrm flipV="1">
              <a:off x="226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8" name="Line 652"/>
            <p:cNvSpPr>
              <a:spLocks noChangeShapeType="1"/>
            </p:cNvSpPr>
            <p:nvPr/>
          </p:nvSpPr>
          <p:spPr bwMode="auto">
            <a:xfrm flipV="1">
              <a:off x="3043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89" name="Line 653"/>
            <p:cNvSpPr>
              <a:spLocks noChangeShapeType="1"/>
            </p:cNvSpPr>
            <p:nvPr/>
          </p:nvSpPr>
          <p:spPr bwMode="auto">
            <a:xfrm flipV="1">
              <a:off x="3021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0" name="Line 654"/>
            <p:cNvSpPr>
              <a:spLocks noChangeShapeType="1"/>
            </p:cNvSpPr>
            <p:nvPr/>
          </p:nvSpPr>
          <p:spPr bwMode="auto">
            <a:xfrm flipV="1">
              <a:off x="297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1" name="Line 655"/>
            <p:cNvSpPr>
              <a:spLocks noChangeShapeType="1"/>
            </p:cNvSpPr>
            <p:nvPr/>
          </p:nvSpPr>
          <p:spPr bwMode="auto">
            <a:xfrm flipV="1">
              <a:off x="2952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2" name="Line 656"/>
            <p:cNvSpPr>
              <a:spLocks noChangeShapeType="1"/>
            </p:cNvSpPr>
            <p:nvPr/>
          </p:nvSpPr>
          <p:spPr bwMode="auto">
            <a:xfrm flipV="1">
              <a:off x="290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3" name="Line 657"/>
            <p:cNvSpPr>
              <a:spLocks noChangeShapeType="1"/>
            </p:cNvSpPr>
            <p:nvPr/>
          </p:nvSpPr>
          <p:spPr bwMode="auto">
            <a:xfrm flipV="1">
              <a:off x="2884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4" name="Line 658"/>
            <p:cNvSpPr>
              <a:spLocks noChangeShapeType="1"/>
            </p:cNvSpPr>
            <p:nvPr/>
          </p:nvSpPr>
          <p:spPr bwMode="auto">
            <a:xfrm flipV="1">
              <a:off x="2838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5" name="Line 659"/>
            <p:cNvSpPr>
              <a:spLocks noChangeShapeType="1"/>
            </p:cNvSpPr>
            <p:nvPr/>
          </p:nvSpPr>
          <p:spPr bwMode="auto">
            <a:xfrm flipV="1">
              <a:off x="281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6" name="Line 660"/>
            <p:cNvSpPr>
              <a:spLocks noChangeShapeType="1"/>
            </p:cNvSpPr>
            <p:nvPr/>
          </p:nvSpPr>
          <p:spPr bwMode="auto">
            <a:xfrm flipV="1">
              <a:off x="2792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7" name="Line 661"/>
            <p:cNvSpPr>
              <a:spLocks noChangeShapeType="1"/>
            </p:cNvSpPr>
            <p:nvPr/>
          </p:nvSpPr>
          <p:spPr bwMode="auto">
            <a:xfrm flipV="1">
              <a:off x="274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8" name="Line 662"/>
            <p:cNvSpPr>
              <a:spLocks noChangeShapeType="1"/>
            </p:cNvSpPr>
            <p:nvPr/>
          </p:nvSpPr>
          <p:spPr bwMode="auto">
            <a:xfrm flipV="1">
              <a:off x="2723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099" name="Line 663"/>
            <p:cNvSpPr>
              <a:spLocks noChangeShapeType="1"/>
            </p:cNvSpPr>
            <p:nvPr/>
          </p:nvSpPr>
          <p:spPr bwMode="auto">
            <a:xfrm flipV="1">
              <a:off x="2701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0" name="Line 664"/>
            <p:cNvSpPr>
              <a:spLocks noChangeShapeType="1"/>
            </p:cNvSpPr>
            <p:nvPr/>
          </p:nvSpPr>
          <p:spPr bwMode="auto">
            <a:xfrm flipV="1">
              <a:off x="265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1" name="Line 665"/>
            <p:cNvSpPr>
              <a:spLocks noChangeShapeType="1"/>
            </p:cNvSpPr>
            <p:nvPr/>
          </p:nvSpPr>
          <p:spPr bwMode="auto">
            <a:xfrm flipV="1">
              <a:off x="2632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2" name="Line 666"/>
            <p:cNvSpPr>
              <a:spLocks noChangeShapeType="1"/>
            </p:cNvSpPr>
            <p:nvPr/>
          </p:nvSpPr>
          <p:spPr bwMode="auto">
            <a:xfrm flipV="1">
              <a:off x="258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3" name="Line 667"/>
            <p:cNvSpPr>
              <a:spLocks noChangeShapeType="1"/>
            </p:cNvSpPr>
            <p:nvPr/>
          </p:nvSpPr>
          <p:spPr bwMode="auto">
            <a:xfrm flipV="1">
              <a:off x="2564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4" name="Line 668"/>
            <p:cNvSpPr>
              <a:spLocks noChangeShapeType="1"/>
            </p:cNvSpPr>
            <p:nvPr/>
          </p:nvSpPr>
          <p:spPr bwMode="auto">
            <a:xfrm flipV="1">
              <a:off x="2518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5" name="Line 669"/>
            <p:cNvSpPr>
              <a:spLocks noChangeShapeType="1"/>
            </p:cNvSpPr>
            <p:nvPr/>
          </p:nvSpPr>
          <p:spPr bwMode="auto">
            <a:xfrm flipV="1">
              <a:off x="2495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6" name="Line 670"/>
            <p:cNvSpPr>
              <a:spLocks noChangeShapeType="1"/>
            </p:cNvSpPr>
            <p:nvPr/>
          </p:nvSpPr>
          <p:spPr bwMode="auto">
            <a:xfrm flipV="1">
              <a:off x="2472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7" name="Line 671"/>
            <p:cNvSpPr>
              <a:spLocks noChangeShapeType="1"/>
            </p:cNvSpPr>
            <p:nvPr/>
          </p:nvSpPr>
          <p:spPr bwMode="auto">
            <a:xfrm flipV="1">
              <a:off x="2426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8" name="Line 672"/>
            <p:cNvSpPr>
              <a:spLocks noChangeShapeType="1"/>
            </p:cNvSpPr>
            <p:nvPr/>
          </p:nvSpPr>
          <p:spPr bwMode="auto">
            <a:xfrm flipV="1">
              <a:off x="2403" y="1429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09" name="Line 673"/>
            <p:cNvSpPr>
              <a:spLocks noChangeShapeType="1"/>
            </p:cNvSpPr>
            <p:nvPr/>
          </p:nvSpPr>
          <p:spPr bwMode="auto">
            <a:xfrm flipV="1">
              <a:off x="2129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0" name="Line 674"/>
            <p:cNvSpPr>
              <a:spLocks noChangeShapeType="1"/>
            </p:cNvSpPr>
            <p:nvPr/>
          </p:nvSpPr>
          <p:spPr bwMode="auto">
            <a:xfrm flipV="1">
              <a:off x="2152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1" name="Line 675"/>
            <p:cNvSpPr>
              <a:spLocks noChangeShapeType="1"/>
            </p:cNvSpPr>
            <p:nvPr/>
          </p:nvSpPr>
          <p:spPr bwMode="auto">
            <a:xfrm flipV="1">
              <a:off x="2197" y="1566"/>
              <a:ext cx="1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2" name="Line 676"/>
            <p:cNvSpPr>
              <a:spLocks noChangeShapeType="1"/>
            </p:cNvSpPr>
            <p:nvPr/>
          </p:nvSpPr>
          <p:spPr bwMode="auto">
            <a:xfrm flipV="1">
              <a:off x="2220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3" name="Line 677"/>
            <p:cNvSpPr>
              <a:spLocks noChangeShapeType="1"/>
            </p:cNvSpPr>
            <p:nvPr/>
          </p:nvSpPr>
          <p:spPr bwMode="auto">
            <a:xfrm flipV="1">
              <a:off x="2312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4" name="Line 678"/>
            <p:cNvSpPr>
              <a:spLocks noChangeShapeType="1"/>
            </p:cNvSpPr>
            <p:nvPr/>
          </p:nvSpPr>
          <p:spPr bwMode="auto">
            <a:xfrm flipV="1">
              <a:off x="233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5" name="Line 679"/>
            <p:cNvSpPr>
              <a:spLocks noChangeShapeType="1"/>
            </p:cNvSpPr>
            <p:nvPr/>
          </p:nvSpPr>
          <p:spPr bwMode="auto">
            <a:xfrm flipV="1">
              <a:off x="2357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6" name="Line 680"/>
            <p:cNvSpPr>
              <a:spLocks noChangeShapeType="1"/>
            </p:cNvSpPr>
            <p:nvPr/>
          </p:nvSpPr>
          <p:spPr bwMode="auto">
            <a:xfrm flipV="1">
              <a:off x="226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7" name="Line 681"/>
            <p:cNvSpPr>
              <a:spLocks noChangeShapeType="1"/>
            </p:cNvSpPr>
            <p:nvPr/>
          </p:nvSpPr>
          <p:spPr bwMode="auto">
            <a:xfrm flipV="1">
              <a:off x="3043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8" name="Line 682"/>
            <p:cNvSpPr>
              <a:spLocks noChangeShapeType="1"/>
            </p:cNvSpPr>
            <p:nvPr/>
          </p:nvSpPr>
          <p:spPr bwMode="auto">
            <a:xfrm flipV="1">
              <a:off x="3021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19" name="Line 683"/>
            <p:cNvSpPr>
              <a:spLocks noChangeShapeType="1"/>
            </p:cNvSpPr>
            <p:nvPr/>
          </p:nvSpPr>
          <p:spPr bwMode="auto">
            <a:xfrm flipV="1">
              <a:off x="297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0" name="Line 684"/>
            <p:cNvSpPr>
              <a:spLocks noChangeShapeType="1"/>
            </p:cNvSpPr>
            <p:nvPr/>
          </p:nvSpPr>
          <p:spPr bwMode="auto">
            <a:xfrm flipV="1">
              <a:off x="2952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1" name="Line 685"/>
            <p:cNvSpPr>
              <a:spLocks noChangeShapeType="1"/>
            </p:cNvSpPr>
            <p:nvPr/>
          </p:nvSpPr>
          <p:spPr bwMode="auto">
            <a:xfrm flipV="1">
              <a:off x="290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2" name="Line 686"/>
            <p:cNvSpPr>
              <a:spLocks noChangeShapeType="1"/>
            </p:cNvSpPr>
            <p:nvPr/>
          </p:nvSpPr>
          <p:spPr bwMode="auto">
            <a:xfrm flipV="1">
              <a:off x="2884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3" name="Line 687"/>
            <p:cNvSpPr>
              <a:spLocks noChangeShapeType="1"/>
            </p:cNvSpPr>
            <p:nvPr/>
          </p:nvSpPr>
          <p:spPr bwMode="auto">
            <a:xfrm flipV="1">
              <a:off x="2838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4" name="Line 688"/>
            <p:cNvSpPr>
              <a:spLocks noChangeShapeType="1"/>
            </p:cNvSpPr>
            <p:nvPr/>
          </p:nvSpPr>
          <p:spPr bwMode="auto">
            <a:xfrm flipV="1">
              <a:off x="281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5" name="Line 689"/>
            <p:cNvSpPr>
              <a:spLocks noChangeShapeType="1"/>
            </p:cNvSpPr>
            <p:nvPr/>
          </p:nvSpPr>
          <p:spPr bwMode="auto">
            <a:xfrm flipV="1">
              <a:off x="2792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6" name="Line 690"/>
            <p:cNvSpPr>
              <a:spLocks noChangeShapeType="1"/>
            </p:cNvSpPr>
            <p:nvPr/>
          </p:nvSpPr>
          <p:spPr bwMode="auto">
            <a:xfrm flipV="1">
              <a:off x="274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7" name="Line 691"/>
            <p:cNvSpPr>
              <a:spLocks noChangeShapeType="1"/>
            </p:cNvSpPr>
            <p:nvPr/>
          </p:nvSpPr>
          <p:spPr bwMode="auto">
            <a:xfrm flipV="1">
              <a:off x="2723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8" name="Line 692"/>
            <p:cNvSpPr>
              <a:spLocks noChangeShapeType="1"/>
            </p:cNvSpPr>
            <p:nvPr/>
          </p:nvSpPr>
          <p:spPr bwMode="auto">
            <a:xfrm flipV="1">
              <a:off x="2701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29" name="Line 693"/>
            <p:cNvSpPr>
              <a:spLocks noChangeShapeType="1"/>
            </p:cNvSpPr>
            <p:nvPr/>
          </p:nvSpPr>
          <p:spPr bwMode="auto">
            <a:xfrm flipV="1">
              <a:off x="265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30" name="Line 694"/>
            <p:cNvSpPr>
              <a:spLocks noChangeShapeType="1"/>
            </p:cNvSpPr>
            <p:nvPr/>
          </p:nvSpPr>
          <p:spPr bwMode="auto">
            <a:xfrm flipV="1">
              <a:off x="2632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31" name="Line 695"/>
            <p:cNvSpPr>
              <a:spLocks noChangeShapeType="1"/>
            </p:cNvSpPr>
            <p:nvPr/>
          </p:nvSpPr>
          <p:spPr bwMode="auto">
            <a:xfrm flipV="1">
              <a:off x="258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32" name="Line 696"/>
            <p:cNvSpPr>
              <a:spLocks noChangeShapeType="1"/>
            </p:cNvSpPr>
            <p:nvPr/>
          </p:nvSpPr>
          <p:spPr bwMode="auto">
            <a:xfrm flipV="1">
              <a:off x="2564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33" name="Line 697"/>
            <p:cNvSpPr>
              <a:spLocks noChangeShapeType="1"/>
            </p:cNvSpPr>
            <p:nvPr/>
          </p:nvSpPr>
          <p:spPr bwMode="auto">
            <a:xfrm flipV="1">
              <a:off x="2518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34" name="Line 698"/>
            <p:cNvSpPr>
              <a:spLocks noChangeShapeType="1"/>
            </p:cNvSpPr>
            <p:nvPr/>
          </p:nvSpPr>
          <p:spPr bwMode="auto">
            <a:xfrm flipV="1">
              <a:off x="2495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35" name="Line 699"/>
            <p:cNvSpPr>
              <a:spLocks noChangeShapeType="1"/>
            </p:cNvSpPr>
            <p:nvPr/>
          </p:nvSpPr>
          <p:spPr bwMode="auto">
            <a:xfrm flipV="1">
              <a:off x="2472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36" name="Line 700"/>
            <p:cNvSpPr>
              <a:spLocks noChangeShapeType="1"/>
            </p:cNvSpPr>
            <p:nvPr/>
          </p:nvSpPr>
          <p:spPr bwMode="auto">
            <a:xfrm flipV="1">
              <a:off x="2426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37" name="Line 701"/>
            <p:cNvSpPr>
              <a:spLocks noChangeShapeType="1"/>
            </p:cNvSpPr>
            <p:nvPr/>
          </p:nvSpPr>
          <p:spPr bwMode="auto">
            <a:xfrm flipV="1">
              <a:off x="2403" y="1566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38" name="Rectangle 702"/>
            <p:cNvSpPr>
              <a:spLocks noChangeArrowheads="1"/>
            </p:cNvSpPr>
            <p:nvPr/>
          </p:nvSpPr>
          <p:spPr bwMode="auto">
            <a:xfrm flipH="1">
              <a:off x="2106" y="1756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139" name="Line 703"/>
            <p:cNvSpPr>
              <a:spLocks noChangeShapeType="1"/>
            </p:cNvSpPr>
            <p:nvPr/>
          </p:nvSpPr>
          <p:spPr bwMode="auto">
            <a:xfrm flipH="1">
              <a:off x="2997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0" name="Line 704"/>
            <p:cNvSpPr>
              <a:spLocks noChangeShapeType="1"/>
            </p:cNvSpPr>
            <p:nvPr/>
          </p:nvSpPr>
          <p:spPr bwMode="auto">
            <a:xfrm flipH="1">
              <a:off x="2883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1" name="Line 705"/>
            <p:cNvSpPr>
              <a:spLocks noChangeShapeType="1"/>
            </p:cNvSpPr>
            <p:nvPr/>
          </p:nvSpPr>
          <p:spPr bwMode="auto">
            <a:xfrm flipH="1">
              <a:off x="2791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2" name="Line 706"/>
            <p:cNvSpPr>
              <a:spLocks noChangeShapeType="1"/>
            </p:cNvSpPr>
            <p:nvPr/>
          </p:nvSpPr>
          <p:spPr bwMode="auto">
            <a:xfrm flipH="1">
              <a:off x="2723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3" name="Line 707"/>
            <p:cNvSpPr>
              <a:spLocks noChangeShapeType="1"/>
            </p:cNvSpPr>
            <p:nvPr/>
          </p:nvSpPr>
          <p:spPr bwMode="auto">
            <a:xfrm flipH="1">
              <a:off x="2632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4" name="Line 708"/>
            <p:cNvSpPr>
              <a:spLocks noChangeShapeType="1"/>
            </p:cNvSpPr>
            <p:nvPr/>
          </p:nvSpPr>
          <p:spPr bwMode="auto">
            <a:xfrm flipH="1">
              <a:off x="2563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5" name="Line 709"/>
            <p:cNvSpPr>
              <a:spLocks noChangeShapeType="1"/>
            </p:cNvSpPr>
            <p:nvPr/>
          </p:nvSpPr>
          <p:spPr bwMode="auto">
            <a:xfrm flipH="1">
              <a:off x="2494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6" name="Line 710"/>
            <p:cNvSpPr>
              <a:spLocks noChangeShapeType="1"/>
            </p:cNvSpPr>
            <p:nvPr/>
          </p:nvSpPr>
          <p:spPr bwMode="auto">
            <a:xfrm flipH="1">
              <a:off x="2403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7" name="Line 711"/>
            <p:cNvSpPr>
              <a:spLocks noChangeShapeType="1"/>
            </p:cNvSpPr>
            <p:nvPr/>
          </p:nvSpPr>
          <p:spPr bwMode="auto">
            <a:xfrm flipH="1">
              <a:off x="2289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8" name="Line 712"/>
            <p:cNvSpPr>
              <a:spLocks noChangeShapeType="1"/>
            </p:cNvSpPr>
            <p:nvPr/>
          </p:nvSpPr>
          <p:spPr bwMode="auto">
            <a:xfrm flipH="1">
              <a:off x="2243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49" name="Line 713"/>
            <p:cNvSpPr>
              <a:spLocks noChangeShapeType="1"/>
            </p:cNvSpPr>
            <p:nvPr/>
          </p:nvSpPr>
          <p:spPr bwMode="auto">
            <a:xfrm flipH="1">
              <a:off x="2175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0" name="Line 714"/>
            <p:cNvSpPr>
              <a:spLocks noChangeShapeType="1"/>
            </p:cNvSpPr>
            <p:nvPr/>
          </p:nvSpPr>
          <p:spPr bwMode="auto">
            <a:xfrm flipH="1">
              <a:off x="2928" y="175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1" name="Line 715"/>
            <p:cNvSpPr>
              <a:spLocks noChangeShapeType="1"/>
            </p:cNvSpPr>
            <p:nvPr/>
          </p:nvSpPr>
          <p:spPr bwMode="auto">
            <a:xfrm flipH="1" flipV="1">
              <a:off x="3043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2" name="Line 716"/>
            <p:cNvSpPr>
              <a:spLocks noChangeShapeType="1"/>
            </p:cNvSpPr>
            <p:nvPr/>
          </p:nvSpPr>
          <p:spPr bwMode="auto">
            <a:xfrm flipH="1" flipV="1">
              <a:off x="302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3" name="Line 717"/>
            <p:cNvSpPr>
              <a:spLocks noChangeShapeType="1"/>
            </p:cNvSpPr>
            <p:nvPr/>
          </p:nvSpPr>
          <p:spPr bwMode="auto">
            <a:xfrm flipH="1" flipV="1">
              <a:off x="2974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4" name="Line 718"/>
            <p:cNvSpPr>
              <a:spLocks noChangeShapeType="1"/>
            </p:cNvSpPr>
            <p:nvPr/>
          </p:nvSpPr>
          <p:spPr bwMode="auto">
            <a:xfrm flipH="1" flipV="1">
              <a:off x="2952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5" name="Line 719"/>
            <p:cNvSpPr>
              <a:spLocks noChangeShapeType="1"/>
            </p:cNvSpPr>
            <p:nvPr/>
          </p:nvSpPr>
          <p:spPr bwMode="auto">
            <a:xfrm flipH="1" flipV="1">
              <a:off x="286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6" name="Line 720"/>
            <p:cNvSpPr>
              <a:spLocks noChangeShapeType="1"/>
            </p:cNvSpPr>
            <p:nvPr/>
          </p:nvSpPr>
          <p:spPr bwMode="auto">
            <a:xfrm flipH="1" flipV="1">
              <a:off x="2906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7" name="Line 721"/>
            <p:cNvSpPr>
              <a:spLocks noChangeShapeType="1"/>
            </p:cNvSpPr>
            <p:nvPr/>
          </p:nvSpPr>
          <p:spPr bwMode="auto">
            <a:xfrm flipH="1" flipV="1">
              <a:off x="2837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8" name="Line 722"/>
            <p:cNvSpPr>
              <a:spLocks noChangeShapeType="1"/>
            </p:cNvSpPr>
            <p:nvPr/>
          </p:nvSpPr>
          <p:spPr bwMode="auto">
            <a:xfrm flipH="1" flipV="1">
              <a:off x="2814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59" name="Line 723"/>
            <p:cNvSpPr>
              <a:spLocks noChangeShapeType="1"/>
            </p:cNvSpPr>
            <p:nvPr/>
          </p:nvSpPr>
          <p:spPr bwMode="auto">
            <a:xfrm flipH="1" flipV="1">
              <a:off x="2906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0" name="Line 724"/>
            <p:cNvSpPr>
              <a:spLocks noChangeShapeType="1"/>
            </p:cNvSpPr>
            <p:nvPr/>
          </p:nvSpPr>
          <p:spPr bwMode="auto">
            <a:xfrm flipH="1" flipV="1">
              <a:off x="2129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1" name="Line 725"/>
            <p:cNvSpPr>
              <a:spLocks noChangeShapeType="1"/>
            </p:cNvSpPr>
            <p:nvPr/>
          </p:nvSpPr>
          <p:spPr bwMode="auto">
            <a:xfrm flipH="1" flipV="1">
              <a:off x="2151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2" name="Line 726"/>
            <p:cNvSpPr>
              <a:spLocks noChangeShapeType="1"/>
            </p:cNvSpPr>
            <p:nvPr/>
          </p:nvSpPr>
          <p:spPr bwMode="auto">
            <a:xfrm flipH="1" flipV="1">
              <a:off x="2197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3" name="Line 727"/>
            <p:cNvSpPr>
              <a:spLocks noChangeShapeType="1"/>
            </p:cNvSpPr>
            <p:nvPr/>
          </p:nvSpPr>
          <p:spPr bwMode="auto">
            <a:xfrm flipH="1" flipV="1">
              <a:off x="222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4" name="Line 728"/>
            <p:cNvSpPr>
              <a:spLocks noChangeShapeType="1"/>
            </p:cNvSpPr>
            <p:nvPr/>
          </p:nvSpPr>
          <p:spPr bwMode="auto">
            <a:xfrm flipH="1" flipV="1">
              <a:off x="2266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5" name="Line 729"/>
            <p:cNvSpPr>
              <a:spLocks noChangeShapeType="1"/>
            </p:cNvSpPr>
            <p:nvPr/>
          </p:nvSpPr>
          <p:spPr bwMode="auto">
            <a:xfrm flipH="1" flipV="1">
              <a:off x="2288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6" name="Line 730"/>
            <p:cNvSpPr>
              <a:spLocks noChangeShapeType="1"/>
            </p:cNvSpPr>
            <p:nvPr/>
          </p:nvSpPr>
          <p:spPr bwMode="auto">
            <a:xfrm flipH="1" flipV="1">
              <a:off x="2334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7" name="Line 731"/>
            <p:cNvSpPr>
              <a:spLocks noChangeShapeType="1"/>
            </p:cNvSpPr>
            <p:nvPr/>
          </p:nvSpPr>
          <p:spPr bwMode="auto">
            <a:xfrm flipH="1" flipV="1">
              <a:off x="2357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8" name="Line 732"/>
            <p:cNvSpPr>
              <a:spLocks noChangeShapeType="1"/>
            </p:cNvSpPr>
            <p:nvPr/>
          </p:nvSpPr>
          <p:spPr bwMode="auto">
            <a:xfrm flipH="1" flipV="1">
              <a:off x="238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69" name="Line 733"/>
            <p:cNvSpPr>
              <a:spLocks noChangeShapeType="1"/>
            </p:cNvSpPr>
            <p:nvPr/>
          </p:nvSpPr>
          <p:spPr bwMode="auto">
            <a:xfrm flipH="1" flipV="1">
              <a:off x="2426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0" name="Line 734"/>
            <p:cNvSpPr>
              <a:spLocks noChangeShapeType="1"/>
            </p:cNvSpPr>
            <p:nvPr/>
          </p:nvSpPr>
          <p:spPr bwMode="auto">
            <a:xfrm flipH="1" flipV="1">
              <a:off x="2449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1" name="Line 735"/>
            <p:cNvSpPr>
              <a:spLocks noChangeShapeType="1"/>
            </p:cNvSpPr>
            <p:nvPr/>
          </p:nvSpPr>
          <p:spPr bwMode="auto">
            <a:xfrm flipH="1" flipV="1">
              <a:off x="2471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2" name="Line 736"/>
            <p:cNvSpPr>
              <a:spLocks noChangeShapeType="1"/>
            </p:cNvSpPr>
            <p:nvPr/>
          </p:nvSpPr>
          <p:spPr bwMode="auto">
            <a:xfrm flipH="1" flipV="1">
              <a:off x="2517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3" name="Line 737"/>
            <p:cNvSpPr>
              <a:spLocks noChangeShapeType="1"/>
            </p:cNvSpPr>
            <p:nvPr/>
          </p:nvSpPr>
          <p:spPr bwMode="auto">
            <a:xfrm flipH="1" flipV="1">
              <a:off x="2539" y="1730"/>
              <a:ext cx="1" cy="26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4" name="Line 738"/>
            <p:cNvSpPr>
              <a:spLocks noChangeShapeType="1"/>
            </p:cNvSpPr>
            <p:nvPr/>
          </p:nvSpPr>
          <p:spPr bwMode="auto">
            <a:xfrm flipH="1" flipV="1">
              <a:off x="2586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5" name="Line 739"/>
            <p:cNvSpPr>
              <a:spLocks noChangeShapeType="1"/>
            </p:cNvSpPr>
            <p:nvPr/>
          </p:nvSpPr>
          <p:spPr bwMode="auto">
            <a:xfrm flipH="1" flipV="1">
              <a:off x="2608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6" name="Line 740"/>
            <p:cNvSpPr>
              <a:spLocks noChangeShapeType="1"/>
            </p:cNvSpPr>
            <p:nvPr/>
          </p:nvSpPr>
          <p:spPr bwMode="auto">
            <a:xfrm flipH="1" flipV="1">
              <a:off x="2654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7" name="Line 741"/>
            <p:cNvSpPr>
              <a:spLocks noChangeShapeType="1"/>
            </p:cNvSpPr>
            <p:nvPr/>
          </p:nvSpPr>
          <p:spPr bwMode="auto">
            <a:xfrm flipH="1" flipV="1">
              <a:off x="2677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8" name="Line 742"/>
            <p:cNvSpPr>
              <a:spLocks noChangeShapeType="1"/>
            </p:cNvSpPr>
            <p:nvPr/>
          </p:nvSpPr>
          <p:spPr bwMode="auto">
            <a:xfrm flipH="1" flipV="1">
              <a:off x="2700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79" name="Line 743"/>
            <p:cNvSpPr>
              <a:spLocks noChangeShapeType="1"/>
            </p:cNvSpPr>
            <p:nvPr/>
          </p:nvSpPr>
          <p:spPr bwMode="auto">
            <a:xfrm flipH="1" flipV="1">
              <a:off x="2746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0" name="Line 744"/>
            <p:cNvSpPr>
              <a:spLocks noChangeShapeType="1"/>
            </p:cNvSpPr>
            <p:nvPr/>
          </p:nvSpPr>
          <p:spPr bwMode="auto">
            <a:xfrm flipH="1" flipV="1">
              <a:off x="2769" y="173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1" name="Line 745"/>
            <p:cNvSpPr>
              <a:spLocks noChangeShapeType="1"/>
            </p:cNvSpPr>
            <p:nvPr/>
          </p:nvSpPr>
          <p:spPr bwMode="auto">
            <a:xfrm flipH="1" flipV="1">
              <a:off x="3043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2" name="Line 746"/>
            <p:cNvSpPr>
              <a:spLocks noChangeShapeType="1"/>
            </p:cNvSpPr>
            <p:nvPr/>
          </p:nvSpPr>
          <p:spPr bwMode="auto">
            <a:xfrm flipH="1" flipV="1">
              <a:off x="302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3" name="Line 747"/>
            <p:cNvSpPr>
              <a:spLocks noChangeShapeType="1"/>
            </p:cNvSpPr>
            <p:nvPr/>
          </p:nvSpPr>
          <p:spPr bwMode="auto">
            <a:xfrm flipH="1" flipV="1">
              <a:off x="2974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4" name="Line 748"/>
            <p:cNvSpPr>
              <a:spLocks noChangeShapeType="1"/>
            </p:cNvSpPr>
            <p:nvPr/>
          </p:nvSpPr>
          <p:spPr bwMode="auto">
            <a:xfrm flipH="1" flipV="1">
              <a:off x="2952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5" name="Line 749"/>
            <p:cNvSpPr>
              <a:spLocks noChangeShapeType="1"/>
            </p:cNvSpPr>
            <p:nvPr/>
          </p:nvSpPr>
          <p:spPr bwMode="auto">
            <a:xfrm flipH="1" flipV="1">
              <a:off x="286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6" name="Line 750"/>
            <p:cNvSpPr>
              <a:spLocks noChangeShapeType="1"/>
            </p:cNvSpPr>
            <p:nvPr/>
          </p:nvSpPr>
          <p:spPr bwMode="auto">
            <a:xfrm flipH="1" flipV="1">
              <a:off x="2837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7" name="Line 751"/>
            <p:cNvSpPr>
              <a:spLocks noChangeShapeType="1"/>
            </p:cNvSpPr>
            <p:nvPr/>
          </p:nvSpPr>
          <p:spPr bwMode="auto">
            <a:xfrm flipH="1" flipV="1">
              <a:off x="2814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8" name="Line 752"/>
            <p:cNvSpPr>
              <a:spLocks noChangeShapeType="1"/>
            </p:cNvSpPr>
            <p:nvPr/>
          </p:nvSpPr>
          <p:spPr bwMode="auto">
            <a:xfrm flipH="1" flipV="1">
              <a:off x="2906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89" name="Line 753"/>
            <p:cNvSpPr>
              <a:spLocks noChangeShapeType="1"/>
            </p:cNvSpPr>
            <p:nvPr/>
          </p:nvSpPr>
          <p:spPr bwMode="auto">
            <a:xfrm flipH="1" flipV="1">
              <a:off x="2129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0" name="Line 754"/>
            <p:cNvSpPr>
              <a:spLocks noChangeShapeType="1"/>
            </p:cNvSpPr>
            <p:nvPr/>
          </p:nvSpPr>
          <p:spPr bwMode="auto">
            <a:xfrm flipH="1" flipV="1">
              <a:off x="2151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1" name="Line 755"/>
            <p:cNvSpPr>
              <a:spLocks noChangeShapeType="1"/>
            </p:cNvSpPr>
            <p:nvPr/>
          </p:nvSpPr>
          <p:spPr bwMode="auto">
            <a:xfrm flipH="1" flipV="1">
              <a:off x="2197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2" name="Line 756"/>
            <p:cNvSpPr>
              <a:spLocks noChangeShapeType="1"/>
            </p:cNvSpPr>
            <p:nvPr/>
          </p:nvSpPr>
          <p:spPr bwMode="auto">
            <a:xfrm flipH="1" flipV="1">
              <a:off x="222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3" name="Line 757"/>
            <p:cNvSpPr>
              <a:spLocks noChangeShapeType="1"/>
            </p:cNvSpPr>
            <p:nvPr/>
          </p:nvSpPr>
          <p:spPr bwMode="auto">
            <a:xfrm flipH="1" flipV="1">
              <a:off x="2266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4" name="Line 758"/>
            <p:cNvSpPr>
              <a:spLocks noChangeShapeType="1"/>
            </p:cNvSpPr>
            <p:nvPr/>
          </p:nvSpPr>
          <p:spPr bwMode="auto">
            <a:xfrm flipH="1" flipV="1">
              <a:off x="2288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5" name="Line 759"/>
            <p:cNvSpPr>
              <a:spLocks noChangeShapeType="1"/>
            </p:cNvSpPr>
            <p:nvPr/>
          </p:nvSpPr>
          <p:spPr bwMode="auto">
            <a:xfrm flipH="1" flipV="1">
              <a:off x="2334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6" name="Line 760"/>
            <p:cNvSpPr>
              <a:spLocks noChangeShapeType="1"/>
            </p:cNvSpPr>
            <p:nvPr/>
          </p:nvSpPr>
          <p:spPr bwMode="auto">
            <a:xfrm flipH="1" flipV="1">
              <a:off x="2357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7" name="Line 761"/>
            <p:cNvSpPr>
              <a:spLocks noChangeShapeType="1"/>
            </p:cNvSpPr>
            <p:nvPr/>
          </p:nvSpPr>
          <p:spPr bwMode="auto">
            <a:xfrm flipH="1" flipV="1">
              <a:off x="238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8" name="Line 762"/>
            <p:cNvSpPr>
              <a:spLocks noChangeShapeType="1"/>
            </p:cNvSpPr>
            <p:nvPr/>
          </p:nvSpPr>
          <p:spPr bwMode="auto">
            <a:xfrm flipH="1" flipV="1">
              <a:off x="2426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199" name="Line 763"/>
            <p:cNvSpPr>
              <a:spLocks noChangeShapeType="1"/>
            </p:cNvSpPr>
            <p:nvPr/>
          </p:nvSpPr>
          <p:spPr bwMode="auto">
            <a:xfrm flipH="1" flipV="1">
              <a:off x="2449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0" name="Line 764"/>
            <p:cNvSpPr>
              <a:spLocks noChangeShapeType="1"/>
            </p:cNvSpPr>
            <p:nvPr/>
          </p:nvSpPr>
          <p:spPr bwMode="auto">
            <a:xfrm flipH="1" flipV="1">
              <a:off x="2471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1" name="Line 765"/>
            <p:cNvSpPr>
              <a:spLocks noChangeShapeType="1"/>
            </p:cNvSpPr>
            <p:nvPr/>
          </p:nvSpPr>
          <p:spPr bwMode="auto">
            <a:xfrm flipH="1" flipV="1">
              <a:off x="2517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2" name="Line 766"/>
            <p:cNvSpPr>
              <a:spLocks noChangeShapeType="1"/>
            </p:cNvSpPr>
            <p:nvPr/>
          </p:nvSpPr>
          <p:spPr bwMode="auto">
            <a:xfrm flipH="1" flipV="1">
              <a:off x="254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3" name="Line 767"/>
            <p:cNvSpPr>
              <a:spLocks noChangeShapeType="1"/>
            </p:cNvSpPr>
            <p:nvPr/>
          </p:nvSpPr>
          <p:spPr bwMode="auto">
            <a:xfrm flipH="1" flipV="1">
              <a:off x="2586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4" name="Line 768"/>
            <p:cNvSpPr>
              <a:spLocks noChangeShapeType="1"/>
            </p:cNvSpPr>
            <p:nvPr/>
          </p:nvSpPr>
          <p:spPr bwMode="auto">
            <a:xfrm flipH="1" flipV="1">
              <a:off x="2608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5" name="Line 769"/>
            <p:cNvSpPr>
              <a:spLocks noChangeShapeType="1"/>
            </p:cNvSpPr>
            <p:nvPr/>
          </p:nvSpPr>
          <p:spPr bwMode="auto">
            <a:xfrm flipH="1" flipV="1">
              <a:off x="2654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6" name="Line 770"/>
            <p:cNvSpPr>
              <a:spLocks noChangeShapeType="1"/>
            </p:cNvSpPr>
            <p:nvPr/>
          </p:nvSpPr>
          <p:spPr bwMode="auto">
            <a:xfrm flipH="1" flipV="1">
              <a:off x="2677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7" name="Line 771"/>
            <p:cNvSpPr>
              <a:spLocks noChangeShapeType="1"/>
            </p:cNvSpPr>
            <p:nvPr/>
          </p:nvSpPr>
          <p:spPr bwMode="auto">
            <a:xfrm flipH="1" flipV="1">
              <a:off x="2700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8" name="Line 772"/>
            <p:cNvSpPr>
              <a:spLocks noChangeShapeType="1"/>
            </p:cNvSpPr>
            <p:nvPr/>
          </p:nvSpPr>
          <p:spPr bwMode="auto">
            <a:xfrm flipH="1" flipV="1">
              <a:off x="2746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09" name="Line 773"/>
            <p:cNvSpPr>
              <a:spLocks noChangeShapeType="1"/>
            </p:cNvSpPr>
            <p:nvPr/>
          </p:nvSpPr>
          <p:spPr bwMode="auto">
            <a:xfrm flipH="1" flipV="1">
              <a:off x="2769" y="187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10" name="Rectangle 774"/>
            <p:cNvSpPr>
              <a:spLocks noChangeArrowheads="1"/>
            </p:cNvSpPr>
            <p:nvPr/>
          </p:nvSpPr>
          <p:spPr bwMode="auto">
            <a:xfrm>
              <a:off x="2106" y="2061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211" name="Line 775"/>
            <p:cNvSpPr>
              <a:spLocks noChangeShapeType="1"/>
            </p:cNvSpPr>
            <p:nvPr/>
          </p:nvSpPr>
          <p:spPr bwMode="auto">
            <a:xfrm>
              <a:off x="2175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12" name="Line 776"/>
            <p:cNvSpPr>
              <a:spLocks noChangeShapeType="1"/>
            </p:cNvSpPr>
            <p:nvPr/>
          </p:nvSpPr>
          <p:spPr bwMode="auto">
            <a:xfrm>
              <a:off x="2289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13" name="Line 777"/>
            <p:cNvSpPr>
              <a:spLocks noChangeShapeType="1"/>
            </p:cNvSpPr>
            <p:nvPr/>
          </p:nvSpPr>
          <p:spPr bwMode="auto">
            <a:xfrm>
              <a:off x="2381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14" name="Line 778"/>
            <p:cNvSpPr>
              <a:spLocks noChangeShapeType="1"/>
            </p:cNvSpPr>
            <p:nvPr/>
          </p:nvSpPr>
          <p:spPr bwMode="auto">
            <a:xfrm>
              <a:off x="2449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15" name="Line 779"/>
            <p:cNvSpPr>
              <a:spLocks noChangeShapeType="1"/>
            </p:cNvSpPr>
            <p:nvPr/>
          </p:nvSpPr>
          <p:spPr bwMode="auto">
            <a:xfrm>
              <a:off x="2540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16" name="Line 780"/>
            <p:cNvSpPr>
              <a:spLocks noChangeShapeType="1"/>
            </p:cNvSpPr>
            <p:nvPr/>
          </p:nvSpPr>
          <p:spPr bwMode="auto">
            <a:xfrm>
              <a:off x="2609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17" name="Line 781"/>
            <p:cNvSpPr>
              <a:spLocks noChangeShapeType="1"/>
            </p:cNvSpPr>
            <p:nvPr/>
          </p:nvSpPr>
          <p:spPr bwMode="auto">
            <a:xfrm>
              <a:off x="2677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18" name="Line 782"/>
            <p:cNvSpPr>
              <a:spLocks noChangeShapeType="1"/>
            </p:cNvSpPr>
            <p:nvPr/>
          </p:nvSpPr>
          <p:spPr bwMode="auto">
            <a:xfrm>
              <a:off x="2769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19" name="Line 783"/>
            <p:cNvSpPr>
              <a:spLocks noChangeShapeType="1"/>
            </p:cNvSpPr>
            <p:nvPr/>
          </p:nvSpPr>
          <p:spPr bwMode="auto">
            <a:xfrm>
              <a:off x="2883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0" name="Line 784"/>
            <p:cNvSpPr>
              <a:spLocks noChangeShapeType="1"/>
            </p:cNvSpPr>
            <p:nvPr/>
          </p:nvSpPr>
          <p:spPr bwMode="auto">
            <a:xfrm>
              <a:off x="2929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1" name="Line 785"/>
            <p:cNvSpPr>
              <a:spLocks noChangeShapeType="1"/>
            </p:cNvSpPr>
            <p:nvPr/>
          </p:nvSpPr>
          <p:spPr bwMode="auto">
            <a:xfrm>
              <a:off x="2997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2" name="Line 786"/>
            <p:cNvSpPr>
              <a:spLocks noChangeShapeType="1"/>
            </p:cNvSpPr>
            <p:nvPr/>
          </p:nvSpPr>
          <p:spPr bwMode="auto">
            <a:xfrm>
              <a:off x="2244" y="2061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3" name="Line 787"/>
            <p:cNvSpPr>
              <a:spLocks noChangeShapeType="1"/>
            </p:cNvSpPr>
            <p:nvPr/>
          </p:nvSpPr>
          <p:spPr bwMode="auto">
            <a:xfrm flipV="1">
              <a:off x="2129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4" name="Line 788"/>
            <p:cNvSpPr>
              <a:spLocks noChangeShapeType="1"/>
            </p:cNvSpPr>
            <p:nvPr/>
          </p:nvSpPr>
          <p:spPr bwMode="auto">
            <a:xfrm flipV="1">
              <a:off x="2152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5" name="Line 789"/>
            <p:cNvSpPr>
              <a:spLocks noChangeShapeType="1"/>
            </p:cNvSpPr>
            <p:nvPr/>
          </p:nvSpPr>
          <p:spPr bwMode="auto">
            <a:xfrm flipV="1">
              <a:off x="2198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6" name="Line 790"/>
            <p:cNvSpPr>
              <a:spLocks noChangeShapeType="1"/>
            </p:cNvSpPr>
            <p:nvPr/>
          </p:nvSpPr>
          <p:spPr bwMode="auto">
            <a:xfrm flipV="1">
              <a:off x="2220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7" name="Line 791"/>
            <p:cNvSpPr>
              <a:spLocks noChangeShapeType="1"/>
            </p:cNvSpPr>
            <p:nvPr/>
          </p:nvSpPr>
          <p:spPr bwMode="auto">
            <a:xfrm flipV="1">
              <a:off x="2312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8" name="Line 792"/>
            <p:cNvSpPr>
              <a:spLocks noChangeShapeType="1"/>
            </p:cNvSpPr>
            <p:nvPr/>
          </p:nvSpPr>
          <p:spPr bwMode="auto">
            <a:xfrm flipV="1">
              <a:off x="226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29" name="Line 793"/>
            <p:cNvSpPr>
              <a:spLocks noChangeShapeType="1"/>
            </p:cNvSpPr>
            <p:nvPr/>
          </p:nvSpPr>
          <p:spPr bwMode="auto">
            <a:xfrm flipV="1">
              <a:off x="233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0" name="Line 794"/>
            <p:cNvSpPr>
              <a:spLocks noChangeShapeType="1"/>
            </p:cNvSpPr>
            <p:nvPr/>
          </p:nvSpPr>
          <p:spPr bwMode="auto">
            <a:xfrm flipV="1">
              <a:off x="2357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1" name="Line 795"/>
            <p:cNvSpPr>
              <a:spLocks noChangeShapeType="1"/>
            </p:cNvSpPr>
            <p:nvPr/>
          </p:nvSpPr>
          <p:spPr bwMode="auto">
            <a:xfrm flipV="1">
              <a:off x="226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2" name="Line 796"/>
            <p:cNvSpPr>
              <a:spLocks noChangeShapeType="1"/>
            </p:cNvSpPr>
            <p:nvPr/>
          </p:nvSpPr>
          <p:spPr bwMode="auto">
            <a:xfrm flipV="1">
              <a:off x="3043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3" name="Line 797"/>
            <p:cNvSpPr>
              <a:spLocks noChangeShapeType="1"/>
            </p:cNvSpPr>
            <p:nvPr/>
          </p:nvSpPr>
          <p:spPr bwMode="auto">
            <a:xfrm flipV="1">
              <a:off x="3021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4" name="Line 798"/>
            <p:cNvSpPr>
              <a:spLocks noChangeShapeType="1"/>
            </p:cNvSpPr>
            <p:nvPr/>
          </p:nvSpPr>
          <p:spPr bwMode="auto">
            <a:xfrm flipV="1">
              <a:off x="297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5" name="Line 799"/>
            <p:cNvSpPr>
              <a:spLocks noChangeShapeType="1"/>
            </p:cNvSpPr>
            <p:nvPr/>
          </p:nvSpPr>
          <p:spPr bwMode="auto">
            <a:xfrm flipV="1">
              <a:off x="290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6" name="Line 800"/>
            <p:cNvSpPr>
              <a:spLocks noChangeShapeType="1"/>
            </p:cNvSpPr>
            <p:nvPr/>
          </p:nvSpPr>
          <p:spPr bwMode="auto">
            <a:xfrm flipV="1">
              <a:off x="2884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7" name="Line 801"/>
            <p:cNvSpPr>
              <a:spLocks noChangeShapeType="1"/>
            </p:cNvSpPr>
            <p:nvPr/>
          </p:nvSpPr>
          <p:spPr bwMode="auto">
            <a:xfrm flipV="1">
              <a:off x="2838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8" name="Line 802"/>
            <p:cNvSpPr>
              <a:spLocks noChangeShapeType="1"/>
            </p:cNvSpPr>
            <p:nvPr/>
          </p:nvSpPr>
          <p:spPr bwMode="auto">
            <a:xfrm flipV="1">
              <a:off x="281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39" name="Line 803"/>
            <p:cNvSpPr>
              <a:spLocks noChangeShapeType="1"/>
            </p:cNvSpPr>
            <p:nvPr/>
          </p:nvSpPr>
          <p:spPr bwMode="auto">
            <a:xfrm flipV="1">
              <a:off x="2792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0" name="Line 804"/>
            <p:cNvSpPr>
              <a:spLocks noChangeShapeType="1"/>
            </p:cNvSpPr>
            <p:nvPr/>
          </p:nvSpPr>
          <p:spPr bwMode="auto">
            <a:xfrm flipV="1">
              <a:off x="274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1" name="Line 805"/>
            <p:cNvSpPr>
              <a:spLocks noChangeShapeType="1"/>
            </p:cNvSpPr>
            <p:nvPr/>
          </p:nvSpPr>
          <p:spPr bwMode="auto">
            <a:xfrm flipV="1">
              <a:off x="2723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2" name="Line 806"/>
            <p:cNvSpPr>
              <a:spLocks noChangeShapeType="1"/>
            </p:cNvSpPr>
            <p:nvPr/>
          </p:nvSpPr>
          <p:spPr bwMode="auto">
            <a:xfrm flipV="1">
              <a:off x="2701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3" name="Line 807"/>
            <p:cNvSpPr>
              <a:spLocks noChangeShapeType="1"/>
            </p:cNvSpPr>
            <p:nvPr/>
          </p:nvSpPr>
          <p:spPr bwMode="auto">
            <a:xfrm flipV="1">
              <a:off x="265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4" name="Line 808"/>
            <p:cNvSpPr>
              <a:spLocks noChangeShapeType="1"/>
            </p:cNvSpPr>
            <p:nvPr/>
          </p:nvSpPr>
          <p:spPr bwMode="auto">
            <a:xfrm flipV="1">
              <a:off x="2632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5" name="Line 809"/>
            <p:cNvSpPr>
              <a:spLocks noChangeShapeType="1"/>
            </p:cNvSpPr>
            <p:nvPr/>
          </p:nvSpPr>
          <p:spPr bwMode="auto">
            <a:xfrm flipV="1">
              <a:off x="258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6" name="Line 810"/>
            <p:cNvSpPr>
              <a:spLocks noChangeShapeType="1"/>
            </p:cNvSpPr>
            <p:nvPr/>
          </p:nvSpPr>
          <p:spPr bwMode="auto">
            <a:xfrm flipV="1">
              <a:off x="2564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7" name="Line 811"/>
            <p:cNvSpPr>
              <a:spLocks noChangeShapeType="1"/>
            </p:cNvSpPr>
            <p:nvPr/>
          </p:nvSpPr>
          <p:spPr bwMode="auto">
            <a:xfrm flipV="1">
              <a:off x="2518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8" name="Line 812"/>
            <p:cNvSpPr>
              <a:spLocks noChangeShapeType="1"/>
            </p:cNvSpPr>
            <p:nvPr/>
          </p:nvSpPr>
          <p:spPr bwMode="auto">
            <a:xfrm flipV="1">
              <a:off x="2495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49" name="Line 813"/>
            <p:cNvSpPr>
              <a:spLocks noChangeShapeType="1"/>
            </p:cNvSpPr>
            <p:nvPr/>
          </p:nvSpPr>
          <p:spPr bwMode="auto">
            <a:xfrm flipV="1">
              <a:off x="2472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0" name="Line 814"/>
            <p:cNvSpPr>
              <a:spLocks noChangeShapeType="1"/>
            </p:cNvSpPr>
            <p:nvPr/>
          </p:nvSpPr>
          <p:spPr bwMode="auto">
            <a:xfrm flipV="1">
              <a:off x="2426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1" name="Line 815"/>
            <p:cNvSpPr>
              <a:spLocks noChangeShapeType="1"/>
            </p:cNvSpPr>
            <p:nvPr/>
          </p:nvSpPr>
          <p:spPr bwMode="auto">
            <a:xfrm flipV="1">
              <a:off x="2403" y="2038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2" name="Line 816"/>
            <p:cNvSpPr>
              <a:spLocks noChangeShapeType="1"/>
            </p:cNvSpPr>
            <p:nvPr/>
          </p:nvSpPr>
          <p:spPr bwMode="auto">
            <a:xfrm flipV="1">
              <a:off x="2129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3" name="Line 817"/>
            <p:cNvSpPr>
              <a:spLocks noChangeShapeType="1"/>
            </p:cNvSpPr>
            <p:nvPr/>
          </p:nvSpPr>
          <p:spPr bwMode="auto">
            <a:xfrm flipV="1">
              <a:off x="2152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4" name="Line 818"/>
            <p:cNvSpPr>
              <a:spLocks noChangeShapeType="1"/>
            </p:cNvSpPr>
            <p:nvPr/>
          </p:nvSpPr>
          <p:spPr bwMode="auto">
            <a:xfrm flipV="1">
              <a:off x="219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5" name="Line 819"/>
            <p:cNvSpPr>
              <a:spLocks noChangeShapeType="1"/>
            </p:cNvSpPr>
            <p:nvPr/>
          </p:nvSpPr>
          <p:spPr bwMode="auto">
            <a:xfrm flipV="1">
              <a:off x="2220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6" name="Line 820"/>
            <p:cNvSpPr>
              <a:spLocks noChangeShapeType="1"/>
            </p:cNvSpPr>
            <p:nvPr/>
          </p:nvSpPr>
          <p:spPr bwMode="auto">
            <a:xfrm flipV="1">
              <a:off x="2312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7" name="Line 821"/>
            <p:cNvSpPr>
              <a:spLocks noChangeShapeType="1"/>
            </p:cNvSpPr>
            <p:nvPr/>
          </p:nvSpPr>
          <p:spPr bwMode="auto">
            <a:xfrm flipV="1">
              <a:off x="233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8" name="Line 822"/>
            <p:cNvSpPr>
              <a:spLocks noChangeShapeType="1"/>
            </p:cNvSpPr>
            <p:nvPr/>
          </p:nvSpPr>
          <p:spPr bwMode="auto">
            <a:xfrm flipV="1">
              <a:off x="2357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59" name="Line 823"/>
            <p:cNvSpPr>
              <a:spLocks noChangeShapeType="1"/>
            </p:cNvSpPr>
            <p:nvPr/>
          </p:nvSpPr>
          <p:spPr bwMode="auto">
            <a:xfrm flipV="1">
              <a:off x="226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0" name="Line 824"/>
            <p:cNvSpPr>
              <a:spLocks noChangeShapeType="1"/>
            </p:cNvSpPr>
            <p:nvPr/>
          </p:nvSpPr>
          <p:spPr bwMode="auto">
            <a:xfrm flipV="1">
              <a:off x="3043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1" name="Line 825"/>
            <p:cNvSpPr>
              <a:spLocks noChangeShapeType="1"/>
            </p:cNvSpPr>
            <p:nvPr/>
          </p:nvSpPr>
          <p:spPr bwMode="auto">
            <a:xfrm flipV="1">
              <a:off x="3021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2" name="Line 826"/>
            <p:cNvSpPr>
              <a:spLocks noChangeShapeType="1"/>
            </p:cNvSpPr>
            <p:nvPr/>
          </p:nvSpPr>
          <p:spPr bwMode="auto">
            <a:xfrm flipV="1">
              <a:off x="297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3" name="Line 827"/>
            <p:cNvSpPr>
              <a:spLocks noChangeShapeType="1"/>
            </p:cNvSpPr>
            <p:nvPr/>
          </p:nvSpPr>
          <p:spPr bwMode="auto">
            <a:xfrm flipV="1">
              <a:off x="2952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4" name="Line 828"/>
            <p:cNvSpPr>
              <a:spLocks noChangeShapeType="1"/>
            </p:cNvSpPr>
            <p:nvPr/>
          </p:nvSpPr>
          <p:spPr bwMode="auto">
            <a:xfrm flipV="1">
              <a:off x="290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5" name="Line 829"/>
            <p:cNvSpPr>
              <a:spLocks noChangeShapeType="1"/>
            </p:cNvSpPr>
            <p:nvPr/>
          </p:nvSpPr>
          <p:spPr bwMode="auto">
            <a:xfrm flipV="1">
              <a:off x="2884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6" name="Line 830"/>
            <p:cNvSpPr>
              <a:spLocks noChangeShapeType="1"/>
            </p:cNvSpPr>
            <p:nvPr/>
          </p:nvSpPr>
          <p:spPr bwMode="auto">
            <a:xfrm flipV="1">
              <a:off x="283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7" name="Line 831"/>
            <p:cNvSpPr>
              <a:spLocks noChangeShapeType="1"/>
            </p:cNvSpPr>
            <p:nvPr/>
          </p:nvSpPr>
          <p:spPr bwMode="auto">
            <a:xfrm flipV="1">
              <a:off x="281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8" name="Line 832"/>
            <p:cNvSpPr>
              <a:spLocks noChangeShapeType="1"/>
            </p:cNvSpPr>
            <p:nvPr/>
          </p:nvSpPr>
          <p:spPr bwMode="auto">
            <a:xfrm flipV="1">
              <a:off x="2792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69" name="Line 833"/>
            <p:cNvSpPr>
              <a:spLocks noChangeShapeType="1"/>
            </p:cNvSpPr>
            <p:nvPr/>
          </p:nvSpPr>
          <p:spPr bwMode="auto">
            <a:xfrm flipV="1">
              <a:off x="274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0" name="Line 834"/>
            <p:cNvSpPr>
              <a:spLocks noChangeShapeType="1"/>
            </p:cNvSpPr>
            <p:nvPr/>
          </p:nvSpPr>
          <p:spPr bwMode="auto">
            <a:xfrm flipV="1">
              <a:off x="2723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1" name="Line 835"/>
            <p:cNvSpPr>
              <a:spLocks noChangeShapeType="1"/>
            </p:cNvSpPr>
            <p:nvPr/>
          </p:nvSpPr>
          <p:spPr bwMode="auto">
            <a:xfrm flipV="1">
              <a:off x="2701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2" name="Line 836"/>
            <p:cNvSpPr>
              <a:spLocks noChangeShapeType="1"/>
            </p:cNvSpPr>
            <p:nvPr/>
          </p:nvSpPr>
          <p:spPr bwMode="auto">
            <a:xfrm flipV="1">
              <a:off x="265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3" name="Line 837"/>
            <p:cNvSpPr>
              <a:spLocks noChangeShapeType="1"/>
            </p:cNvSpPr>
            <p:nvPr/>
          </p:nvSpPr>
          <p:spPr bwMode="auto">
            <a:xfrm flipV="1">
              <a:off x="2632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4" name="Line 838"/>
            <p:cNvSpPr>
              <a:spLocks noChangeShapeType="1"/>
            </p:cNvSpPr>
            <p:nvPr/>
          </p:nvSpPr>
          <p:spPr bwMode="auto">
            <a:xfrm flipV="1">
              <a:off x="258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5" name="Line 839"/>
            <p:cNvSpPr>
              <a:spLocks noChangeShapeType="1"/>
            </p:cNvSpPr>
            <p:nvPr/>
          </p:nvSpPr>
          <p:spPr bwMode="auto">
            <a:xfrm flipV="1">
              <a:off x="2564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6" name="Line 840"/>
            <p:cNvSpPr>
              <a:spLocks noChangeShapeType="1"/>
            </p:cNvSpPr>
            <p:nvPr/>
          </p:nvSpPr>
          <p:spPr bwMode="auto">
            <a:xfrm flipV="1">
              <a:off x="2518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7" name="Line 841"/>
            <p:cNvSpPr>
              <a:spLocks noChangeShapeType="1"/>
            </p:cNvSpPr>
            <p:nvPr/>
          </p:nvSpPr>
          <p:spPr bwMode="auto">
            <a:xfrm flipV="1">
              <a:off x="2495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8" name="Line 842"/>
            <p:cNvSpPr>
              <a:spLocks noChangeShapeType="1"/>
            </p:cNvSpPr>
            <p:nvPr/>
          </p:nvSpPr>
          <p:spPr bwMode="auto">
            <a:xfrm flipV="1">
              <a:off x="2472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79" name="Line 843"/>
            <p:cNvSpPr>
              <a:spLocks noChangeShapeType="1"/>
            </p:cNvSpPr>
            <p:nvPr/>
          </p:nvSpPr>
          <p:spPr bwMode="auto">
            <a:xfrm flipV="1">
              <a:off x="2426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80" name="Line 844"/>
            <p:cNvSpPr>
              <a:spLocks noChangeShapeType="1"/>
            </p:cNvSpPr>
            <p:nvPr/>
          </p:nvSpPr>
          <p:spPr bwMode="auto">
            <a:xfrm flipV="1">
              <a:off x="2403" y="2175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81" name="Rectangle 845"/>
            <p:cNvSpPr>
              <a:spLocks noChangeArrowheads="1"/>
            </p:cNvSpPr>
            <p:nvPr/>
          </p:nvSpPr>
          <p:spPr bwMode="auto">
            <a:xfrm flipH="1">
              <a:off x="2106" y="2366"/>
              <a:ext cx="960" cy="114"/>
            </a:xfrm>
            <a:prstGeom prst="rect">
              <a:avLst/>
            </a:prstGeom>
            <a:solidFill>
              <a:srgbClr val="B2B2B2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282" name="Line 846"/>
            <p:cNvSpPr>
              <a:spLocks noChangeShapeType="1"/>
            </p:cNvSpPr>
            <p:nvPr/>
          </p:nvSpPr>
          <p:spPr bwMode="auto">
            <a:xfrm flipH="1">
              <a:off x="2997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83" name="Line 847"/>
            <p:cNvSpPr>
              <a:spLocks noChangeShapeType="1"/>
            </p:cNvSpPr>
            <p:nvPr/>
          </p:nvSpPr>
          <p:spPr bwMode="auto">
            <a:xfrm flipH="1">
              <a:off x="2883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84" name="Line 848"/>
            <p:cNvSpPr>
              <a:spLocks noChangeShapeType="1"/>
            </p:cNvSpPr>
            <p:nvPr/>
          </p:nvSpPr>
          <p:spPr bwMode="auto">
            <a:xfrm flipH="1">
              <a:off x="2791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85" name="Line 849"/>
            <p:cNvSpPr>
              <a:spLocks noChangeShapeType="1"/>
            </p:cNvSpPr>
            <p:nvPr/>
          </p:nvSpPr>
          <p:spPr bwMode="auto">
            <a:xfrm flipH="1">
              <a:off x="2723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86" name="Line 850"/>
            <p:cNvSpPr>
              <a:spLocks noChangeShapeType="1"/>
            </p:cNvSpPr>
            <p:nvPr/>
          </p:nvSpPr>
          <p:spPr bwMode="auto">
            <a:xfrm flipH="1">
              <a:off x="2632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87" name="Line 851"/>
            <p:cNvSpPr>
              <a:spLocks noChangeShapeType="1"/>
            </p:cNvSpPr>
            <p:nvPr/>
          </p:nvSpPr>
          <p:spPr bwMode="auto">
            <a:xfrm flipH="1">
              <a:off x="2563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88" name="Line 852"/>
            <p:cNvSpPr>
              <a:spLocks noChangeShapeType="1"/>
            </p:cNvSpPr>
            <p:nvPr/>
          </p:nvSpPr>
          <p:spPr bwMode="auto">
            <a:xfrm flipH="1">
              <a:off x="2494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89" name="Line 853"/>
            <p:cNvSpPr>
              <a:spLocks noChangeShapeType="1"/>
            </p:cNvSpPr>
            <p:nvPr/>
          </p:nvSpPr>
          <p:spPr bwMode="auto">
            <a:xfrm flipH="1">
              <a:off x="2403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0" name="Line 854"/>
            <p:cNvSpPr>
              <a:spLocks noChangeShapeType="1"/>
            </p:cNvSpPr>
            <p:nvPr/>
          </p:nvSpPr>
          <p:spPr bwMode="auto">
            <a:xfrm flipH="1">
              <a:off x="2312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1" name="Line 855"/>
            <p:cNvSpPr>
              <a:spLocks noChangeShapeType="1"/>
            </p:cNvSpPr>
            <p:nvPr/>
          </p:nvSpPr>
          <p:spPr bwMode="auto">
            <a:xfrm flipH="1">
              <a:off x="2243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2" name="Line 856"/>
            <p:cNvSpPr>
              <a:spLocks noChangeShapeType="1"/>
            </p:cNvSpPr>
            <p:nvPr/>
          </p:nvSpPr>
          <p:spPr bwMode="auto">
            <a:xfrm flipH="1">
              <a:off x="2175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3" name="Line 857"/>
            <p:cNvSpPr>
              <a:spLocks noChangeShapeType="1"/>
            </p:cNvSpPr>
            <p:nvPr/>
          </p:nvSpPr>
          <p:spPr bwMode="auto">
            <a:xfrm flipH="1">
              <a:off x="2928" y="2366"/>
              <a:ext cx="0" cy="11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4" name="Line 858"/>
            <p:cNvSpPr>
              <a:spLocks noChangeShapeType="1"/>
            </p:cNvSpPr>
            <p:nvPr/>
          </p:nvSpPr>
          <p:spPr bwMode="auto">
            <a:xfrm flipH="1" flipV="1">
              <a:off x="3043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5" name="Line 859"/>
            <p:cNvSpPr>
              <a:spLocks noChangeShapeType="1"/>
            </p:cNvSpPr>
            <p:nvPr/>
          </p:nvSpPr>
          <p:spPr bwMode="auto">
            <a:xfrm flipH="1" flipV="1">
              <a:off x="302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6" name="Line 860"/>
            <p:cNvSpPr>
              <a:spLocks noChangeShapeType="1"/>
            </p:cNvSpPr>
            <p:nvPr/>
          </p:nvSpPr>
          <p:spPr bwMode="auto">
            <a:xfrm flipH="1" flipV="1">
              <a:off x="2974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7" name="Line 861"/>
            <p:cNvSpPr>
              <a:spLocks noChangeShapeType="1"/>
            </p:cNvSpPr>
            <p:nvPr/>
          </p:nvSpPr>
          <p:spPr bwMode="auto">
            <a:xfrm flipH="1" flipV="1">
              <a:off x="2952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8" name="Line 862"/>
            <p:cNvSpPr>
              <a:spLocks noChangeShapeType="1"/>
            </p:cNvSpPr>
            <p:nvPr/>
          </p:nvSpPr>
          <p:spPr bwMode="auto">
            <a:xfrm flipH="1" flipV="1">
              <a:off x="286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299" name="Line 863"/>
            <p:cNvSpPr>
              <a:spLocks noChangeShapeType="1"/>
            </p:cNvSpPr>
            <p:nvPr/>
          </p:nvSpPr>
          <p:spPr bwMode="auto">
            <a:xfrm flipH="1" flipV="1">
              <a:off x="290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0" name="Line 864"/>
            <p:cNvSpPr>
              <a:spLocks noChangeShapeType="1"/>
            </p:cNvSpPr>
            <p:nvPr/>
          </p:nvSpPr>
          <p:spPr bwMode="auto">
            <a:xfrm flipV="1">
              <a:off x="2837" y="2343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1" name="Line 865"/>
            <p:cNvSpPr>
              <a:spLocks noChangeShapeType="1"/>
            </p:cNvSpPr>
            <p:nvPr/>
          </p:nvSpPr>
          <p:spPr bwMode="auto">
            <a:xfrm flipH="1" flipV="1">
              <a:off x="2814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2" name="Line 866"/>
            <p:cNvSpPr>
              <a:spLocks noChangeShapeType="1"/>
            </p:cNvSpPr>
            <p:nvPr/>
          </p:nvSpPr>
          <p:spPr bwMode="auto">
            <a:xfrm flipH="1" flipV="1">
              <a:off x="2906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3" name="Line 867"/>
            <p:cNvSpPr>
              <a:spLocks noChangeShapeType="1"/>
            </p:cNvSpPr>
            <p:nvPr/>
          </p:nvSpPr>
          <p:spPr bwMode="auto">
            <a:xfrm flipH="1" flipV="1">
              <a:off x="2129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4" name="Line 868"/>
            <p:cNvSpPr>
              <a:spLocks noChangeShapeType="1"/>
            </p:cNvSpPr>
            <p:nvPr/>
          </p:nvSpPr>
          <p:spPr bwMode="auto">
            <a:xfrm flipH="1" flipV="1">
              <a:off x="2151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5" name="Line 869"/>
            <p:cNvSpPr>
              <a:spLocks noChangeShapeType="1"/>
            </p:cNvSpPr>
            <p:nvPr/>
          </p:nvSpPr>
          <p:spPr bwMode="auto">
            <a:xfrm flipH="1" flipV="1">
              <a:off x="2197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6" name="Line 870"/>
            <p:cNvSpPr>
              <a:spLocks noChangeShapeType="1"/>
            </p:cNvSpPr>
            <p:nvPr/>
          </p:nvSpPr>
          <p:spPr bwMode="auto">
            <a:xfrm flipH="1" flipV="1">
              <a:off x="222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7" name="Line 871"/>
            <p:cNvSpPr>
              <a:spLocks noChangeShapeType="1"/>
            </p:cNvSpPr>
            <p:nvPr/>
          </p:nvSpPr>
          <p:spPr bwMode="auto">
            <a:xfrm flipV="1">
              <a:off x="2266" y="2343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8" name="Line 872"/>
            <p:cNvSpPr>
              <a:spLocks noChangeShapeType="1"/>
            </p:cNvSpPr>
            <p:nvPr/>
          </p:nvSpPr>
          <p:spPr bwMode="auto">
            <a:xfrm flipH="1" flipV="1">
              <a:off x="2288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09" name="Line 873"/>
            <p:cNvSpPr>
              <a:spLocks noChangeShapeType="1"/>
            </p:cNvSpPr>
            <p:nvPr/>
          </p:nvSpPr>
          <p:spPr bwMode="auto">
            <a:xfrm flipH="1" flipV="1">
              <a:off x="2334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0" name="Line 874"/>
            <p:cNvSpPr>
              <a:spLocks noChangeShapeType="1"/>
            </p:cNvSpPr>
            <p:nvPr/>
          </p:nvSpPr>
          <p:spPr bwMode="auto">
            <a:xfrm flipH="1" flipV="1">
              <a:off x="2357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1" name="Line 875"/>
            <p:cNvSpPr>
              <a:spLocks noChangeShapeType="1"/>
            </p:cNvSpPr>
            <p:nvPr/>
          </p:nvSpPr>
          <p:spPr bwMode="auto">
            <a:xfrm flipH="1" flipV="1">
              <a:off x="238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2" name="Line 876"/>
            <p:cNvSpPr>
              <a:spLocks noChangeShapeType="1"/>
            </p:cNvSpPr>
            <p:nvPr/>
          </p:nvSpPr>
          <p:spPr bwMode="auto">
            <a:xfrm flipH="1" flipV="1">
              <a:off x="2426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3" name="Line 877"/>
            <p:cNvSpPr>
              <a:spLocks noChangeShapeType="1"/>
            </p:cNvSpPr>
            <p:nvPr/>
          </p:nvSpPr>
          <p:spPr bwMode="auto">
            <a:xfrm flipH="1" flipV="1">
              <a:off x="2449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4" name="Line 878"/>
            <p:cNvSpPr>
              <a:spLocks noChangeShapeType="1"/>
            </p:cNvSpPr>
            <p:nvPr/>
          </p:nvSpPr>
          <p:spPr bwMode="auto">
            <a:xfrm flipH="1" flipV="1">
              <a:off x="2471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5" name="Line 879"/>
            <p:cNvSpPr>
              <a:spLocks noChangeShapeType="1"/>
            </p:cNvSpPr>
            <p:nvPr/>
          </p:nvSpPr>
          <p:spPr bwMode="auto">
            <a:xfrm flipH="1" flipV="1">
              <a:off x="2517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6" name="Line 880"/>
            <p:cNvSpPr>
              <a:spLocks noChangeShapeType="1"/>
            </p:cNvSpPr>
            <p:nvPr/>
          </p:nvSpPr>
          <p:spPr bwMode="auto">
            <a:xfrm flipH="1" flipV="1">
              <a:off x="254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7" name="Line 881"/>
            <p:cNvSpPr>
              <a:spLocks noChangeShapeType="1"/>
            </p:cNvSpPr>
            <p:nvPr/>
          </p:nvSpPr>
          <p:spPr bwMode="auto">
            <a:xfrm flipH="1" flipV="1">
              <a:off x="2586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8" name="Line 882"/>
            <p:cNvSpPr>
              <a:spLocks noChangeShapeType="1"/>
            </p:cNvSpPr>
            <p:nvPr/>
          </p:nvSpPr>
          <p:spPr bwMode="auto">
            <a:xfrm flipH="1" flipV="1">
              <a:off x="2608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19" name="Line 883"/>
            <p:cNvSpPr>
              <a:spLocks noChangeShapeType="1"/>
            </p:cNvSpPr>
            <p:nvPr/>
          </p:nvSpPr>
          <p:spPr bwMode="auto">
            <a:xfrm flipH="1" flipV="1">
              <a:off x="2654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0" name="Line 884"/>
            <p:cNvSpPr>
              <a:spLocks noChangeShapeType="1"/>
            </p:cNvSpPr>
            <p:nvPr/>
          </p:nvSpPr>
          <p:spPr bwMode="auto">
            <a:xfrm flipH="1" flipV="1">
              <a:off x="2677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1" name="Line 885"/>
            <p:cNvSpPr>
              <a:spLocks noChangeShapeType="1"/>
            </p:cNvSpPr>
            <p:nvPr/>
          </p:nvSpPr>
          <p:spPr bwMode="auto">
            <a:xfrm flipH="1" flipV="1">
              <a:off x="2700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2" name="Line 886"/>
            <p:cNvSpPr>
              <a:spLocks noChangeShapeType="1"/>
            </p:cNvSpPr>
            <p:nvPr/>
          </p:nvSpPr>
          <p:spPr bwMode="auto">
            <a:xfrm flipH="1" flipV="1">
              <a:off x="2746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3" name="Line 887"/>
            <p:cNvSpPr>
              <a:spLocks noChangeShapeType="1"/>
            </p:cNvSpPr>
            <p:nvPr/>
          </p:nvSpPr>
          <p:spPr bwMode="auto">
            <a:xfrm flipH="1" flipV="1">
              <a:off x="2769" y="2343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4" name="Line 888"/>
            <p:cNvSpPr>
              <a:spLocks noChangeShapeType="1"/>
            </p:cNvSpPr>
            <p:nvPr/>
          </p:nvSpPr>
          <p:spPr bwMode="auto">
            <a:xfrm flipH="1" flipV="1">
              <a:off x="3043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5" name="Line 889"/>
            <p:cNvSpPr>
              <a:spLocks noChangeShapeType="1"/>
            </p:cNvSpPr>
            <p:nvPr/>
          </p:nvSpPr>
          <p:spPr bwMode="auto">
            <a:xfrm flipH="1" flipV="1">
              <a:off x="302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6" name="Line 890"/>
            <p:cNvSpPr>
              <a:spLocks noChangeShapeType="1"/>
            </p:cNvSpPr>
            <p:nvPr/>
          </p:nvSpPr>
          <p:spPr bwMode="auto">
            <a:xfrm flipH="1" flipV="1">
              <a:off x="2974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7" name="Line 891"/>
            <p:cNvSpPr>
              <a:spLocks noChangeShapeType="1"/>
            </p:cNvSpPr>
            <p:nvPr/>
          </p:nvSpPr>
          <p:spPr bwMode="auto">
            <a:xfrm flipH="1" flipV="1">
              <a:off x="2952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8" name="Line 892"/>
            <p:cNvSpPr>
              <a:spLocks noChangeShapeType="1"/>
            </p:cNvSpPr>
            <p:nvPr/>
          </p:nvSpPr>
          <p:spPr bwMode="auto">
            <a:xfrm flipH="1" flipV="1">
              <a:off x="286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29" name="Line 893"/>
            <p:cNvSpPr>
              <a:spLocks noChangeShapeType="1"/>
            </p:cNvSpPr>
            <p:nvPr/>
          </p:nvSpPr>
          <p:spPr bwMode="auto">
            <a:xfrm flipH="1" flipV="1">
              <a:off x="283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0" name="Line 894"/>
            <p:cNvSpPr>
              <a:spLocks noChangeShapeType="1"/>
            </p:cNvSpPr>
            <p:nvPr/>
          </p:nvSpPr>
          <p:spPr bwMode="auto">
            <a:xfrm flipH="1" flipV="1">
              <a:off x="2814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1" name="Line 895"/>
            <p:cNvSpPr>
              <a:spLocks noChangeShapeType="1"/>
            </p:cNvSpPr>
            <p:nvPr/>
          </p:nvSpPr>
          <p:spPr bwMode="auto">
            <a:xfrm flipH="1" flipV="1">
              <a:off x="290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2" name="Line 896"/>
            <p:cNvSpPr>
              <a:spLocks noChangeShapeType="1"/>
            </p:cNvSpPr>
            <p:nvPr/>
          </p:nvSpPr>
          <p:spPr bwMode="auto">
            <a:xfrm flipH="1" flipV="1">
              <a:off x="212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3" name="Line 897"/>
            <p:cNvSpPr>
              <a:spLocks noChangeShapeType="1"/>
            </p:cNvSpPr>
            <p:nvPr/>
          </p:nvSpPr>
          <p:spPr bwMode="auto">
            <a:xfrm flipH="1" flipV="1">
              <a:off x="2151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4" name="Line 898"/>
            <p:cNvSpPr>
              <a:spLocks noChangeShapeType="1"/>
            </p:cNvSpPr>
            <p:nvPr/>
          </p:nvSpPr>
          <p:spPr bwMode="auto">
            <a:xfrm flipH="1" flipV="1">
              <a:off x="219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5" name="Line 899"/>
            <p:cNvSpPr>
              <a:spLocks noChangeShapeType="1"/>
            </p:cNvSpPr>
            <p:nvPr/>
          </p:nvSpPr>
          <p:spPr bwMode="auto">
            <a:xfrm flipH="1" flipV="1">
              <a:off x="222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6" name="Line 900"/>
            <p:cNvSpPr>
              <a:spLocks noChangeShapeType="1"/>
            </p:cNvSpPr>
            <p:nvPr/>
          </p:nvSpPr>
          <p:spPr bwMode="auto">
            <a:xfrm flipH="1" flipV="1">
              <a:off x="226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7" name="Line 901"/>
            <p:cNvSpPr>
              <a:spLocks noChangeShapeType="1"/>
            </p:cNvSpPr>
            <p:nvPr/>
          </p:nvSpPr>
          <p:spPr bwMode="auto">
            <a:xfrm flipH="1" flipV="1">
              <a:off x="228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8" name="Line 902"/>
            <p:cNvSpPr>
              <a:spLocks noChangeShapeType="1"/>
            </p:cNvSpPr>
            <p:nvPr/>
          </p:nvSpPr>
          <p:spPr bwMode="auto">
            <a:xfrm flipH="1" flipV="1">
              <a:off x="2334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39" name="Line 903"/>
            <p:cNvSpPr>
              <a:spLocks noChangeShapeType="1"/>
            </p:cNvSpPr>
            <p:nvPr/>
          </p:nvSpPr>
          <p:spPr bwMode="auto">
            <a:xfrm flipH="1" flipV="1">
              <a:off x="235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0" name="Line 904"/>
            <p:cNvSpPr>
              <a:spLocks noChangeShapeType="1"/>
            </p:cNvSpPr>
            <p:nvPr/>
          </p:nvSpPr>
          <p:spPr bwMode="auto">
            <a:xfrm flipH="1" flipV="1">
              <a:off x="238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1" name="Line 905"/>
            <p:cNvSpPr>
              <a:spLocks noChangeShapeType="1"/>
            </p:cNvSpPr>
            <p:nvPr/>
          </p:nvSpPr>
          <p:spPr bwMode="auto">
            <a:xfrm flipH="1" flipV="1">
              <a:off x="242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2" name="Line 906"/>
            <p:cNvSpPr>
              <a:spLocks noChangeShapeType="1"/>
            </p:cNvSpPr>
            <p:nvPr/>
          </p:nvSpPr>
          <p:spPr bwMode="auto">
            <a:xfrm flipH="1" flipV="1">
              <a:off x="244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3" name="Line 907"/>
            <p:cNvSpPr>
              <a:spLocks noChangeShapeType="1"/>
            </p:cNvSpPr>
            <p:nvPr/>
          </p:nvSpPr>
          <p:spPr bwMode="auto">
            <a:xfrm flipH="1" flipV="1">
              <a:off x="2471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4" name="Line 908"/>
            <p:cNvSpPr>
              <a:spLocks noChangeShapeType="1"/>
            </p:cNvSpPr>
            <p:nvPr/>
          </p:nvSpPr>
          <p:spPr bwMode="auto">
            <a:xfrm flipH="1" flipV="1">
              <a:off x="251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5" name="Line 909"/>
            <p:cNvSpPr>
              <a:spLocks noChangeShapeType="1"/>
            </p:cNvSpPr>
            <p:nvPr/>
          </p:nvSpPr>
          <p:spPr bwMode="auto">
            <a:xfrm flipH="1" flipV="1">
              <a:off x="254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6" name="Line 910"/>
            <p:cNvSpPr>
              <a:spLocks noChangeShapeType="1"/>
            </p:cNvSpPr>
            <p:nvPr/>
          </p:nvSpPr>
          <p:spPr bwMode="auto">
            <a:xfrm flipH="1" flipV="1">
              <a:off x="258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7" name="Line 911"/>
            <p:cNvSpPr>
              <a:spLocks noChangeShapeType="1"/>
            </p:cNvSpPr>
            <p:nvPr/>
          </p:nvSpPr>
          <p:spPr bwMode="auto">
            <a:xfrm flipH="1" flipV="1">
              <a:off x="2608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8" name="Line 912"/>
            <p:cNvSpPr>
              <a:spLocks noChangeShapeType="1"/>
            </p:cNvSpPr>
            <p:nvPr/>
          </p:nvSpPr>
          <p:spPr bwMode="auto">
            <a:xfrm flipH="1" flipV="1">
              <a:off x="2654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49" name="Line 913"/>
            <p:cNvSpPr>
              <a:spLocks noChangeShapeType="1"/>
            </p:cNvSpPr>
            <p:nvPr/>
          </p:nvSpPr>
          <p:spPr bwMode="auto">
            <a:xfrm flipH="1" flipV="1">
              <a:off x="2677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50" name="Line 914"/>
            <p:cNvSpPr>
              <a:spLocks noChangeShapeType="1"/>
            </p:cNvSpPr>
            <p:nvPr/>
          </p:nvSpPr>
          <p:spPr bwMode="auto">
            <a:xfrm flipH="1" flipV="1">
              <a:off x="2700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51" name="Line 915"/>
            <p:cNvSpPr>
              <a:spLocks noChangeShapeType="1"/>
            </p:cNvSpPr>
            <p:nvPr/>
          </p:nvSpPr>
          <p:spPr bwMode="auto">
            <a:xfrm flipH="1" flipV="1">
              <a:off x="2746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52" name="Line 916"/>
            <p:cNvSpPr>
              <a:spLocks noChangeShapeType="1"/>
            </p:cNvSpPr>
            <p:nvPr/>
          </p:nvSpPr>
          <p:spPr bwMode="auto">
            <a:xfrm flipH="1" flipV="1">
              <a:off x="2769" y="2480"/>
              <a:ext cx="0" cy="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53" name="Text Box 917"/>
            <p:cNvSpPr txBox="1">
              <a:spLocks noChangeArrowheads="1"/>
            </p:cNvSpPr>
            <p:nvPr/>
          </p:nvSpPr>
          <p:spPr bwMode="auto">
            <a:xfrm>
              <a:off x="1817" y="2695"/>
              <a:ext cx="1379" cy="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zh-CN">
                  <a:ea typeface="宋体" panose="02010600030101010101" pitchFamily="2" charset="-122"/>
                </a:rPr>
                <a:t>Rectilinear Steiner </a:t>
              </a:r>
              <a:br>
                <a:rPr lang="en-US" altLang="zh-CN">
                  <a:ea typeface="宋体" panose="02010600030101010101" pitchFamily="2" charset="-122"/>
                </a:rPr>
              </a:br>
              <a:r>
                <a:rPr lang="en-US" altLang="zh-CN">
                  <a:ea typeface="宋体" panose="02010600030101010101" pitchFamily="2" charset="-122"/>
                </a:rPr>
                <a:t>minimum tree (RSMT)</a:t>
              </a:r>
            </a:p>
          </p:txBody>
        </p:sp>
        <p:sp>
          <p:nvSpPr>
            <p:cNvPr id="45354" name="Rectangle 918"/>
            <p:cNvSpPr>
              <a:spLocks noChangeArrowheads="1"/>
            </p:cNvSpPr>
            <p:nvPr/>
          </p:nvSpPr>
          <p:spPr bwMode="auto">
            <a:xfrm>
              <a:off x="1877" y="1315"/>
              <a:ext cx="1372" cy="1280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355" name="Line 919"/>
            <p:cNvSpPr>
              <a:spLocks noChangeShapeType="1"/>
            </p:cNvSpPr>
            <p:nvPr/>
          </p:nvSpPr>
          <p:spPr bwMode="auto">
            <a:xfrm>
              <a:off x="2106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56" name="Line 920"/>
            <p:cNvSpPr>
              <a:spLocks noChangeShapeType="1"/>
            </p:cNvSpPr>
            <p:nvPr/>
          </p:nvSpPr>
          <p:spPr bwMode="auto">
            <a:xfrm>
              <a:off x="2334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57" name="Line 921"/>
            <p:cNvSpPr>
              <a:spLocks noChangeShapeType="1"/>
            </p:cNvSpPr>
            <p:nvPr/>
          </p:nvSpPr>
          <p:spPr bwMode="auto">
            <a:xfrm>
              <a:off x="2563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58" name="Line 922"/>
            <p:cNvSpPr>
              <a:spLocks noChangeShapeType="1"/>
            </p:cNvSpPr>
            <p:nvPr/>
          </p:nvSpPr>
          <p:spPr bwMode="auto">
            <a:xfrm>
              <a:off x="2791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59" name="Line 923"/>
            <p:cNvSpPr>
              <a:spLocks noChangeShapeType="1"/>
            </p:cNvSpPr>
            <p:nvPr/>
          </p:nvSpPr>
          <p:spPr bwMode="auto">
            <a:xfrm>
              <a:off x="3020" y="1315"/>
              <a:ext cx="0" cy="128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60" name="Line 924"/>
            <p:cNvSpPr>
              <a:spLocks noChangeShapeType="1"/>
            </p:cNvSpPr>
            <p:nvPr/>
          </p:nvSpPr>
          <p:spPr bwMode="auto">
            <a:xfrm flipH="1">
              <a:off x="1877" y="1520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61" name="Line 925"/>
            <p:cNvSpPr>
              <a:spLocks noChangeShapeType="1"/>
            </p:cNvSpPr>
            <p:nvPr/>
          </p:nvSpPr>
          <p:spPr bwMode="auto">
            <a:xfrm flipH="1">
              <a:off x="1877" y="1817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62" name="Line 926"/>
            <p:cNvSpPr>
              <a:spLocks noChangeShapeType="1"/>
            </p:cNvSpPr>
            <p:nvPr/>
          </p:nvSpPr>
          <p:spPr bwMode="auto">
            <a:xfrm flipH="1">
              <a:off x="1877" y="2115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63" name="Line 927"/>
            <p:cNvSpPr>
              <a:spLocks noChangeShapeType="1"/>
            </p:cNvSpPr>
            <p:nvPr/>
          </p:nvSpPr>
          <p:spPr bwMode="auto">
            <a:xfrm flipH="1">
              <a:off x="1877" y="2435"/>
              <a:ext cx="137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64" name="Line 928"/>
            <p:cNvSpPr>
              <a:spLocks noChangeShapeType="1"/>
            </p:cNvSpPr>
            <p:nvPr/>
          </p:nvSpPr>
          <p:spPr bwMode="auto">
            <a:xfrm flipV="1">
              <a:off x="2952" y="2038"/>
              <a:ext cx="0" cy="2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65" name="AutoShape 929"/>
            <p:cNvSpPr>
              <a:spLocks noChangeArrowheads="1"/>
            </p:cNvSpPr>
            <p:nvPr/>
          </p:nvSpPr>
          <p:spPr bwMode="auto">
            <a:xfrm>
              <a:off x="1717" y="1863"/>
              <a:ext cx="115" cy="274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366" name="Line 930"/>
            <p:cNvSpPr>
              <a:spLocks noChangeShapeType="1"/>
            </p:cNvSpPr>
            <p:nvPr/>
          </p:nvSpPr>
          <p:spPr bwMode="auto">
            <a:xfrm>
              <a:off x="2220" y="1657"/>
              <a:ext cx="229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67" name="Line 931"/>
            <p:cNvSpPr>
              <a:spLocks noChangeShapeType="1"/>
            </p:cNvSpPr>
            <p:nvPr/>
          </p:nvSpPr>
          <p:spPr bwMode="auto">
            <a:xfrm flipV="1">
              <a:off x="2220" y="1657"/>
              <a:ext cx="0" cy="5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68" name="Line 932"/>
            <p:cNvSpPr>
              <a:spLocks noChangeShapeType="1"/>
            </p:cNvSpPr>
            <p:nvPr/>
          </p:nvSpPr>
          <p:spPr bwMode="auto">
            <a:xfrm flipH="1" flipV="1">
              <a:off x="2214" y="1954"/>
              <a:ext cx="715" cy="1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69" name="Line 933"/>
            <p:cNvSpPr>
              <a:spLocks noChangeShapeType="1"/>
            </p:cNvSpPr>
            <p:nvPr/>
          </p:nvSpPr>
          <p:spPr bwMode="auto">
            <a:xfrm flipV="1">
              <a:off x="2906" y="1955"/>
              <a:ext cx="0" cy="297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45370" name="Oval 934"/>
            <p:cNvSpPr>
              <a:spLocks noChangeArrowheads="1"/>
            </p:cNvSpPr>
            <p:nvPr/>
          </p:nvSpPr>
          <p:spPr bwMode="auto">
            <a:xfrm>
              <a:off x="2197" y="1635"/>
              <a:ext cx="46" cy="45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371" name="Oval 935"/>
            <p:cNvSpPr>
              <a:spLocks noChangeArrowheads="1"/>
            </p:cNvSpPr>
            <p:nvPr/>
          </p:nvSpPr>
          <p:spPr bwMode="auto">
            <a:xfrm>
              <a:off x="2883" y="1932"/>
              <a:ext cx="46" cy="46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372" name="Oval 936"/>
            <p:cNvSpPr>
              <a:spLocks noChangeArrowheads="1"/>
            </p:cNvSpPr>
            <p:nvPr/>
          </p:nvSpPr>
          <p:spPr bwMode="auto">
            <a:xfrm>
              <a:off x="2197" y="2251"/>
              <a:ext cx="46" cy="46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373" name="Oval 937"/>
            <p:cNvSpPr>
              <a:spLocks noChangeArrowheads="1"/>
            </p:cNvSpPr>
            <p:nvPr/>
          </p:nvSpPr>
          <p:spPr bwMode="auto">
            <a:xfrm>
              <a:off x="2883" y="2251"/>
              <a:ext cx="46" cy="46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5374" name="Oval 938"/>
            <p:cNvSpPr>
              <a:spLocks noChangeArrowheads="1"/>
            </p:cNvSpPr>
            <p:nvPr/>
          </p:nvSpPr>
          <p:spPr bwMode="auto">
            <a:xfrm>
              <a:off x="2426" y="1635"/>
              <a:ext cx="46" cy="45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43723" name="Oval 939"/>
          <p:cNvSpPr>
            <a:spLocks noChangeArrowheads="1"/>
          </p:cNvSpPr>
          <p:nvPr/>
        </p:nvSpPr>
        <p:spPr bwMode="auto">
          <a:xfrm>
            <a:off x="2627313" y="1268413"/>
            <a:ext cx="3232150" cy="4465637"/>
          </a:xfrm>
          <a:prstGeom prst="ellipse">
            <a:avLst/>
          </a:prstGeom>
          <a:noFill/>
          <a:ln w="28575" algn="ctr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43724" name="Text Box 940"/>
          <p:cNvSpPr txBox="1">
            <a:spLocks noChangeArrowheads="1"/>
          </p:cNvSpPr>
          <p:nvPr/>
        </p:nvSpPr>
        <p:spPr bwMode="auto">
          <a:xfrm>
            <a:off x="2414588" y="5527675"/>
            <a:ext cx="3455987" cy="411163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Sequential Steiner Tree Heuristic</a:t>
            </a:r>
          </a:p>
        </p:txBody>
      </p:sp>
      <p:sp>
        <p:nvSpPr>
          <p:cNvPr id="1143725" name="Oval 941"/>
          <p:cNvSpPr>
            <a:spLocks noChangeAspect="1" noChangeArrowheads="1"/>
          </p:cNvSpPr>
          <p:nvPr/>
        </p:nvSpPr>
        <p:spPr bwMode="auto">
          <a:xfrm>
            <a:off x="3713163" y="3241675"/>
            <a:ext cx="95250" cy="96838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5065" name="Rectangle 94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43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43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43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43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43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3723" grpId="0" animBg="1"/>
      <p:bldP spid="1143724" grpId="0" animBg="1"/>
      <p:bldP spid="1143725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603CCBB-DA4B-46C1-B070-2AA233BB784E}" type="slidenum">
              <a:rPr lang="en-US" altLang="de-DE" sz="1000">
                <a:solidFill>
                  <a:srgbClr val="C0C0C0"/>
                </a:solidFill>
              </a:rPr>
              <a:pPr/>
              <a:t>44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1448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2625" y="1258888"/>
            <a:ext cx="8212138" cy="4379912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b="1" smtClean="0"/>
              <a:t>A Sequential Steiner Tree Heuristic</a:t>
            </a:r>
            <a:br>
              <a:rPr lang="de-DE" altLang="de-DE" b="1" smtClean="0"/>
            </a:br>
            <a:endParaRPr lang="de-DE" altLang="de-DE" smtClean="0"/>
          </a:p>
          <a:p>
            <a:pPr marL="323850" indent="-323850" defTabSz="849313">
              <a:spcAft>
                <a:spcPct val="20000"/>
              </a:spcAft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Find the closest (in terms of rectilinear distance) pin pair,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construct their minimum bounding box (MBB) </a:t>
            </a:r>
            <a:endParaRPr lang="de-DE" altLang="de-DE" smtClean="0"/>
          </a:p>
          <a:p>
            <a:pPr marL="323850" indent="-323850" defTabSz="849313">
              <a:spcAft>
                <a:spcPct val="20000"/>
              </a:spcAft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Find the closest point pair (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i="1" baseline="-25000" smtClean="0">
                <a:ea typeface="宋体" panose="02010600030101010101" pitchFamily="2" charset="-122"/>
              </a:rPr>
              <a:t>MBB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i="1" baseline="-25000" smtClean="0">
                <a:ea typeface="宋体" panose="02010600030101010101" pitchFamily="2" charset="-122"/>
              </a:rPr>
              <a:t>C</a:t>
            </a:r>
            <a:r>
              <a:rPr lang="en-US" altLang="zh-CN" smtClean="0">
                <a:ea typeface="宋体" panose="02010600030101010101" pitchFamily="2" charset="-122"/>
              </a:rPr>
              <a:t>) between any point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i="1" baseline="-25000" smtClean="0">
                <a:ea typeface="宋体" panose="02010600030101010101" pitchFamily="2" charset="-122"/>
              </a:rPr>
              <a:t>MBB </a:t>
            </a:r>
            <a:r>
              <a:rPr lang="en-US" altLang="zh-CN" smtClean="0">
                <a:ea typeface="宋体" panose="02010600030101010101" pitchFamily="2" charset="-122"/>
              </a:rPr>
              <a:t>on the MBB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and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i="1" baseline="-25000" smtClean="0">
                <a:ea typeface="宋体" panose="02010600030101010101" pitchFamily="2" charset="-122"/>
              </a:rPr>
              <a:t>C </a:t>
            </a:r>
            <a:r>
              <a:rPr lang="en-US" altLang="zh-CN" smtClean="0">
                <a:ea typeface="宋体" panose="02010600030101010101" pitchFamily="2" charset="-122"/>
              </a:rPr>
              <a:t>from</a:t>
            </a:r>
            <a:r>
              <a:rPr lang="en-US" altLang="zh-CN" baseline="-25000" smtClean="0">
                <a:ea typeface="宋体" panose="02010600030101010101" pitchFamily="2" charset="-122"/>
              </a:rPr>
              <a:t> </a:t>
            </a:r>
            <a:r>
              <a:rPr lang="en-US" altLang="zh-CN" smtClean="0">
                <a:ea typeface="宋体" panose="02010600030101010101" pitchFamily="2" charset="-122"/>
              </a:rPr>
              <a:t>the set of pins to consider </a:t>
            </a:r>
          </a:p>
          <a:p>
            <a:pPr marL="323850" indent="-323850" defTabSz="849313">
              <a:spcAft>
                <a:spcPct val="20000"/>
              </a:spcAft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Construct the MBB of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i="1" baseline="-25000" smtClean="0">
                <a:ea typeface="宋体" panose="02010600030101010101" pitchFamily="2" charset="-122"/>
              </a:rPr>
              <a:t>MBB</a:t>
            </a:r>
            <a:r>
              <a:rPr lang="en-US" altLang="zh-CN" smtClean="0">
                <a:ea typeface="宋体" panose="02010600030101010101" pitchFamily="2" charset="-122"/>
              </a:rPr>
              <a:t> and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i="1" baseline="-25000" smtClean="0">
                <a:ea typeface="宋体" panose="02010600030101010101" pitchFamily="2" charset="-122"/>
              </a:rPr>
              <a:t>C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323850" indent="-323850" defTabSz="849313">
              <a:spcAft>
                <a:spcPct val="20000"/>
              </a:spcAft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Add the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-shape that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i="1" baseline="-25000" smtClean="0">
                <a:ea typeface="宋体" panose="02010600030101010101" pitchFamily="2" charset="-122"/>
              </a:rPr>
              <a:t>MBB</a:t>
            </a:r>
            <a:r>
              <a:rPr lang="en-US" altLang="zh-CN" smtClean="0">
                <a:ea typeface="宋体" panose="02010600030101010101" pitchFamily="2" charset="-122"/>
              </a:rPr>
              <a:t> lies on to </a:t>
            </a:r>
            <a:r>
              <a:rPr lang="en-US" altLang="zh-CN" i="1" smtClean="0">
                <a:ea typeface="宋体" panose="02010600030101010101" pitchFamily="2" charset="-122"/>
              </a:rPr>
              <a:t>T</a:t>
            </a:r>
            <a:r>
              <a:rPr lang="en-US" altLang="zh-CN" smtClean="0">
                <a:ea typeface="宋体" panose="02010600030101010101" pitchFamily="2" charset="-122"/>
              </a:rPr>
              <a:t> (deleting the other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-shape).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If </a:t>
            </a:r>
            <a:r>
              <a:rPr lang="en-US" altLang="zh-CN" i="1" smtClean="0">
                <a:ea typeface="宋体" panose="02010600030101010101" pitchFamily="2" charset="-122"/>
              </a:rPr>
              <a:t>p</a:t>
            </a:r>
            <a:r>
              <a:rPr lang="en-US" altLang="zh-CN" i="1" baseline="-25000" smtClean="0">
                <a:ea typeface="宋体" panose="02010600030101010101" pitchFamily="2" charset="-122"/>
              </a:rPr>
              <a:t>MBB</a:t>
            </a:r>
            <a:r>
              <a:rPr lang="en-US" altLang="zh-CN" smtClean="0">
                <a:ea typeface="宋体" panose="02010600030101010101" pitchFamily="2" charset="-122"/>
              </a:rPr>
              <a:t> is a pin, then add any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-shape of the MBB to </a:t>
            </a:r>
            <a:r>
              <a:rPr lang="en-US" altLang="zh-CN" i="1" smtClean="0">
                <a:ea typeface="宋体" panose="02010600030101010101" pitchFamily="2" charset="-122"/>
              </a:rPr>
              <a:t>T</a:t>
            </a:r>
            <a:r>
              <a:rPr lang="en-US" altLang="zh-CN" smtClean="0">
                <a:ea typeface="宋体" panose="02010600030101010101" pitchFamily="2" charset="-122"/>
              </a:rPr>
              <a:t>. </a:t>
            </a:r>
          </a:p>
          <a:p>
            <a:pPr marL="323850" indent="-323850" defTabSz="849313">
              <a:spcAft>
                <a:spcPct val="20000"/>
              </a:spcAft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de-DE" altLang="de-DE" smtClean="0"/>
              <a:t>Goto step 2</a:t>
            </a:r>
            <a:r>
              <a:rPr lang="en-US" altLang="zh-CN" smtClean="0">
                <a:ea typeface="宋体" panose="02010600030101010101" pitchFamily="2" charset="-122"/>
              </a:rPr>
              <a:t> until the set of pins to consider is empty</a:t>
            </a:r>
          </a:p>
        </p:txBody>
      </p:sp>
      <p:grpSp>
        <p:nvGrpSpPr>
          <p:cNvPr id="1144836" name="Group 4"/>
          <p:cNvGrpSpPr>
            <a:grpSpLocks/>
          </p:cNvGrpSpPr>
          <p:nvPr/>
        </p:nvGrpSpPr>
        <p:grpSpPr bwMode="auto">
          <a:xfrm>
            <a:off x="179388" y="2752725"/>
            <a:ext cx="576262" cy="1971675"/>
            <a:chOff x="113" y="1889"/>
            <a:chExt cx="363" cy="1677"/>
          </a:xfrm>
        </p:grpSpPr>
        <p:sp>
          <p:nvSpPr>
            <p:cNvPr id="46086" name="AutoShape 5"/>
            <p:cNvSpPr>
              <a:spLocks noChangeArrowheads="1"/>
            </p:cNvSpPr>
            <p:nvPr/>
          </p:nvSpPr>
          <p:spPr bwMode="auto">
            <a:xfrm rot="10800000">
              <a:off x="113" y="2796"/>
              <a:ext cx="317" cy="770"/>
            </a:xfrm>
            <a:prstGeom prst="curvedDownArrow">
              <a:avLst>
                <a:gd name="adj1" fmla="val 20000"/>
                <a:gd name="adj2" fmla="val 40000"/>
                <a:gd name="adj3" fmla="val 80967"/>
              </a:avLst>
            </a:prstGeom>
            <a:gradFill rotWithShape="1">
              <a:gsLst>
                <a:gs pos="0">
                  <a:srgbClr val="CC0000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CC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46087" name="AutoShape 6"/>
            <p:cNvSpPr>
              <a:spLocks noChangeArrowheads="1"/>
            </p:cNvSpPr>
            <p:nvPr/>
          </p:nvSpPr>
          <p:spPr bwMode="auto">
            <a:xfrm rot="241297">
              <a:off x="159" y="1889"/>
              <a:ext cx="317" cy="770"/>
            </a:xfrm>
            <a:prstGeom prst="curvedDownArrow">
              <a:avLst>
                <a:gd name="adj1" fmla="val 20000"/>
                <a:gd name="adj2" fmla="val 40000"/>
                <a:gd name="adj3" fmla="val 80967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CC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191084" tIns="44939" rIns="89877" bIns="679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46085" name="Rectangle 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448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448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448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448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448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448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4835" grpId="0" build="p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DFD5C9F-C04C-4BDA-9EB6-E6C2210BC4C7}" type="slidenum">
              <a:rPr lang="en-US" altLang="de-DE" sz="1000">
                <a:solidFill>
                  <a:srgbClr val="C0C0C0"/>
                </a:solidFill>
              </a:rPr>
              <a:pPr/>
              <a:t>45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7107" name="Rectangle 3"/>
          <p:cNvSpPr>
            <a:spLocks noChangeArrowheads="1"/>
          </p:cNvSpPr>
          <p:nvPr/>
        </p:nvSpPr>
        <p:spPr bwMode="auto">
          <a:xfrm>
            <a:off x="800100" y="1533525"/>
            <a:ext cx="1811338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08" name="Line 4"/>
          <p:cNvSpPr>
            <a:spLocks noChangeShapeType="1"/>
          </p:cNvSpPr>
          <p:nvPr/>
        </p:nvSpPr>
        <p:spPr bwMode="auto">
          <a:xfrm>
            <a:off x="11017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09" name="Line 5"/>
          <p:cNvSpPr>
            <a:spLocks noChangeShapeType="1"/>
          </p:cNvSpPr>
          <p:nvPr/>
        </p:nvSpPr>
        <p:spPr bwMode="auto">
          <a:xfrm>
            <a:off x="1404938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0" name="Line 6"/>
          <p:cNvSpPr>
            <a:spLocks noChangeShapeType="1"/>
          </p:cNvSpPr>
          <p:nvPr/>
        </p:nvSpPr>
        <p:spPr bwMode="auto">
          <a:xfrm>
            <a:off x="17065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1" name="Line 7"/>
          <p:cNvSpPr>
            <a:spLocks noChangeShapeType="1"/>
          </p:cNvSpPr>
          <p:nvPr/>
        </p:nvSpPr>
        <p:spPr bwMode="auto">
          <a:xfrm>
            <a:off x="20066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2" name="Line 8"/>
          <p:cNvSpPr>
            <a:spLocks noChangeShapeType="1"/>
          </p:cNvSpPr>
          <p:nvPr/>
        </p:nvSpPr>
        <p:spPr bwMode="auto">
          <a:xfrm>
            <a:off x="23098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3" name="Line 9"/>
          <p:cNvSpPr>
            <a:spLocks noChangeShapeType="1"/>
          </p:cNvSpPr>
          <p:nvPr/>
        </p:nvSpPr>
        <p:spPr bwMode="auto">
          <a:xfrm flipH="1">
            <a:off x="800100" y="1808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4" name="Line 10"/>
          <p:cNvSpPr>
            <a:spLocks noChangeShapeType="1"/>
          </p:cNvSpPr>
          <p:nvPr/>
        </p:nvSpPr>
        <p:spPr bwMode="auto">
          <a:xfrm flipH="1">
            <a:off x="800100" y="20939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5" name="Line 11"/>
          <p:cNvSpPr>
            <a:spLocks noChangeShapeType="1"/>
          </p:cNvSpPr>
          <p:nvPr/>
        </p:nvSpPr>
        <p:spPr bwMode="auto">
          <a:xfrm flipH="1">
            <a:off x="800100" y="23796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6" name="Line 12"/>
          <p:cNvSpPr>
            <a:spLocks noChangeShapeType="1"/>
          </p:cNvSpPr>
          <p:nvPr/>
        </p:nvSpPr>
        <p:spPr bwMode="auto">
          <a:xfrm flipH="1">
            <a:off x="800100" y="26654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7" name="Line 13"/>
          <p:cNvSpPr>
            <a:spLocks noChangeShapeType="1"/>
          </p:cNvSpPr>
          <p:nvPr/>
        </p:nvSpPr>
        <p:spPr bwMode="auto">
          <a:xfrm flipH="1">
            <a:off x="800100" y="2951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8" name="Line 14"/>
          <p:cNvSpPr>
            <a:spLocks noChangeShapeType="1"/>
          </p:cNvSpPr>
          <p:nvPr/>
        </p:nvSpPr>
        <p:spPr bwMode="auto">
          <a:xfrm flipH="1">
            <a:off x="800100" y="323850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7119" name="Oval 15"/>
          <p:cNvSpPr>
            <a:spLocks noChangeAspect="1" noChangeArrowheads="1"/>
          </p:cNvSpPr>
          <p:nvPr/>
        </p:nvSpPr>
        <p:spPr bwMode="auto">
          <a:xfrm>
            <a:off x="1973263" y="1503363"/>
            <a:ext cx="68262" cy="65087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0" name="Oval 16"/>
          <p:cNvSpPr>
            <a:spLocks noChangeAspect="1" noChangeArrowheads="1"/>
          </p:cNvSpPr>
          <p:nvPr/>
        </p:nvSpPr>
        <p:spPr bwMode="auto">
          <a:xfrm>
            <a:off x="768350" y="1773238"/>
            <a:ext cx="65088" cy="61912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1" name="Oval 17"/>
          <p:cNvSpPr>
            <a:spLocks noChangeAspect="1" noChangeArrowheads="1"/>
          </p:cNvSpPr>
          <p:nvPr/>
        </p:nvSpPr>
        <p:spPr bwMode="auto">
          <a:xfrm>
            <a:off x="1068388" y="2057400"/>
            <a:ext cx="66675" cy="63500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2" name="Oval 18"/>
          <p:cNvSpPr>
            <a:spLocks noChangeArrowheads="1"/>
          </p:cNvSpPr>
          <p:nvPr/>
        </p:nvSpPr>
        <p:spPr bwMode="auto">
          <a:xfrm>
            <a:off x="2274888" y="2341563"/>
            <a:ext cx="69850" cy="65087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3" name="Oval 19"/>
          <p:cNvSpPr>
            <a:spLocks noChangeArrowheads="1"/>
          </p:cNvSpPr>
          <p:nvPr/>
        </p:nvSpPr>
        <p:spPr bwMode="auto">
          <a:xfrm>
            <a:off x="2578100" y="2914650"/>
            <a:ext cx="68263" cy="65088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4" name="Oval 20"/>
          <p:cNvSpPr>
            <a:spLocks noChangeArrowheads="1"/>
          </p:cNvSpPr>
          <p:nvPr/>
        </p:nvSpPr>
        <p:spPr bwMode="auto">
          <a:xfrm>
            <a:off x="1670050" y="2917825"/>
            <a:ext cx="69850" cy="65088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5" name="Oval 21"/>
          <p:cNvSpPr>
            <a:spLocks noChangeArrowheads="1"/>
          </p:cNvSpPr>
          <p:nvPr/>
        </p:nvSpPr>
        <p:spPr bwMode="auto">
          <a:xfrm>
            <a:off x="1068388" y="3486150"/>
            <a:ext cx="68262" cy="66675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7126" name="Text Box 22"/>
          <p:cNvSpPr txBox="1">
            <a:spLocks noChangeArrowheads="1"/>
          </p:cNvSpPr>
          <p:nvPr/>
        </p:nvSpPr>
        <p:spPr bwMode="auto">
          <a:xfrm>
            <a:off x="1420813" y="2098675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47127" name="Rectangle 2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Routing: Example </a:t>
            </a:r>
            <a:r>
              <a:rPr lang="de-DE" altLang="de-DE" smtClean="0"/>
              <a:t>Sequential Steiner Tree Heuristic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C8FE4A2-EB11-4A0B-BAD5-BE45D1ECC7D8}" type="slidenum">
              <a:rPr lang="en-US" altLang="de-DE" sz="1000">
                <a:solidFill>
                  <a:srgbClr val="C0C0C0"/>
                </a:solidFill>
              </a:rPr>
              <a:pPr/>
              <a:t>46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8131" name="Rectangle 3"/>
          <p:cNvSpPr>
            <a:spLocks noChangeArrowheads="1"/>
          </p:cNvSpPr>
          <p:nvPr/>
        </p:nvSpPr>
        <p:spPr bwMode="auto">
          <a:xfrm>
            <a:off x="800100" y="1533525"/>
            <a:ext cx="1811338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32" name="Line 4"/>
          <p:cNvSpPr>
            <a:spLocks noChangeShapeType="1"/>
          </p:cNvSpPr>
          <p:nvPr/>
        </p:nvSpPr>
        <p:spPr bwMode="auto">
          <a:xfrm>
            <a:off x="11017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3" name="Line 5"/>
          <p:cNvSpPr>
            <a:spLocks noChangeShapeType="1"/>
          </p:cNvSpPr>
          <p:nvPr/>
        </p:nvSpPr>
        <p:spPr bwMode="auto">
          <a:xfrm>
            <a:off x="1404938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4" name="Line 6"/>
          <p:cNvSpPr>
            <a:spLocks noChangeShapeType="1"/>
          </p:cNvSpPr>
          <p:nvPr/>
        </p:nvSpPr>
        <p:spPr bwMode="auto">
          <a:xfrm>
            <a:off x="17065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5" name="Line 7"/>
          <p:cNvSpPr>
            <a:spLocks noChangeShapeType="1"/>
          </p:cNvSpPr>
          <p:nvPr/>
        </p:nvSpPr>
        <p:spPr bwMode="auto">
          <a:xfrm>
            <a:off x="20066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6" name="Line 8"/>
          <p:cNvSpPr>
            <a:spLocks noChangeShapeType="1"/>
          </p:cNvSpPr>
          <p:nvPr/>
        </p:nvSpPr>
        <p:spPr bwMode="auto">
          <a:xfrm>
            <a:off x="23098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7" name="Line 9"/>
          <p:cNvSpPr>
            <a:spLocks noChangeShapeType="1"/>
          </p:cNvSpPr>
          <p:nvPr/>
        </p:nvSpPr>
        <p:spPr bwMode="auto">
          <a:xfrm flipH="1">
            <a:off x="800100" y="1808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8" name="Line 10"/>
          <p:cNvSpPr>
            <a:spLocks noChangeShapeType="1"/>
          </p:cNvSpPr>
          <p:nvPr/>
        </p:nvSpPr>
        <p:spPr bwMode="auto">
          <a:xfrm flipH="1">
            <a:off x="800100" y="20939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39" name="Line 11"/>
          <p:cNvSpPr>
            <a:spLocks noChangeShapeType="1"/>
          </p:cNvSpPr>
          <p:nvPr/>
        </p:nvSpPr>
        <p:spPr bwMode="auto">
          <a:xfrm flipH="1">
            <a:off x="800100" y="23796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40" name="Line 12"/>
          <p:cNvSpPr>
            <a:spLocks noChangeShapeType="1"/>
          </p:cNvSpPr>
          <p:nvPr/>
        </p:nvSpPr>
        <p:spPr bwMode="auto">
          <a:xfrm flipH="1">
            <a:off x="800100" y="26654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41" name="Line 13"/>
          <p:cNvSpPr>
            <a:spLocks noChangeShapeType="1"/>
          </p:cNvSpPr>
          <p:nvPr/>
        </p:nvSpPr>
        <p:spPr bwMode="auto">
          <a:xfrm flipH="1">
            <a:off x="800100" y="2951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42" name="Line 14"/>
          <p:cNvSpPr>
            <a:spLocks noChangeShapeType="1"/>
          </p:cNvSpPr>
          <p:nvPr/>
        </p:nvSpPr>
        <p:spPr bwMode="auto">
          <a:xfrm flipH="1">
            <a:off x="800100" y="323850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8143" name="Oval 15"/>
          <p:cNvSpPr>
            <a:spLocks noChangeAspect="1" noChangeArrowheads="1"/>
          </p:cNvSpPr>
          <p:nvPr/>
        </p:nvSpPr>
        <p:spPr bwMode="auto">
          <a:xfrm>
            <a:off x="1973263" y="1503363"/>
            <a:ext cx="68262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44" name="Oval 16"/>
          <p:cNvSpPr>
            <a:spLocks noChangeAspect="1" noChangeArrowheads="1"/>
          </p:cNvSpPr>
          <p:nvPr/>
        </p:nvSpPr>
        <p:spPr bwMode="auto">
          <a:xfrm>
            <a:off x="768350" y="177323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45" name="Oval 17"/>
          <p:cNvSpPr>
            <a:spLocks noChangeAspect="1" noChangeArrowheads="1"/>
          </p:cNvSpPr>
          <p:nvPr/>
        </p:nvSpPr>
        <p:spPr bwMode="auto">
          <a:xfrm>
            <a:off x="1068388" y="2057400"/>
            <a:ext cx="84137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46" name="Oval 18"/>
          <p:cNvSpPr>
            <a:spLocks noChangeArrowheads="1"/>
          </p:cNvSpPr>
          <p:nvPr/>
        </p:nvSpPr>
        <p:spPr bwMode="auto">
          <a:xfrm>
            <a:off x="2274888" y="2341563"/>
            <a:ext cx="69850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47" name="Oval 19"/>
          <p:cNvSpPr>
            <a:spLocks noChangeArrowheads="1"/>
          </p:cNvSpPr>
          <p:nvPr/>
        </p:nvSpPr>
        <p:spPr bwMode="auto">
          <a:xfrm>
            <a:off x="2578100" y="2914650"/>
            <a:ext cx="68263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48" name="Oval 20"/>
          <p:cNvSpPr>
            <a:spLocks noChangeArrowheads="1"/>
          </p:cNvSpPr>
          <p:nvPr/>
        </p:nvSpPr>
        <p:spPr bwMode="auto">
          <a:xfrm>
            <a:off x="1670050" y="2917825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49" name="Oval 21"/>
          <p:cNvSpPr>
            <a:spLocks noChangeArrowheads="1"/>
          </p:cNvSpPr>
          <p:nvPr/>
        </p:nvSpPr>
        <p:spPr bwMode="auto">
          <a:xfrm>
            <a:off x="1068388" y="3486150"/>
            <a:ext cx="68262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8150" name="Text Box 22"/>
          <p:cNvSpPr txBox="1">
            <a:spLocks noChangeArrowheads="1"/>
          </p:cNvSpPr>
          <p:nvPr/>
        </p:nvSpPr>
        <p:spPr bwMode="auto">
          <a:xfrm>
            <a:off x="768350" y="1522413"/>
            <a:ext cx="315913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48151" name="Text Box 23"/>
          <p:cNvSpPr txBox="1">
            <a:spLocks noChangeArrowheads="1"/>
          </p:cNvSpPr>
          <p:nvPr/>
        </p:nvSpPr>
        <p:spPr bwMode="auto">
          <a:xfrm>
            <a:off x="1068388" y="2057400"/>
            <a:ext cx="30162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48152" name="Text Box 24"/>
          <p:cNvSpPr txBox="1">
            <a:spLocks noChangeArrowheads="1"/>
          </p:cNvSpPr>
          <p:nvPr/>
        </p:nvSpPr>
        <p:spPr bwMode="auto">
          <a:xfrm>
            <a:off x="1420813" y="2098675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48153" name="Rectangle 2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Routing: Example </a:t>
            </a:r>
            <a:r>
              <a:rPr lang="de-DE" altLang="de-DE" smtClean="0"/>
              <a:t>Sequential Steiner Tree Heuristic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CBB993E-3210-4306-AEB6-6C466C4A62FD}" type="slidenum">
              <a:rPr lang="en-US" altLang="de-DE" sz="1000">
                <a:solidFill>
                  <a:srgbClr val="C0C0C0"/>
                </a:solidFill>
              </a:rPr>
              <a:pPr/>
              <a:t>47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49155" name="Rectangle 2"/>
          <p:cNvSpPr>
            <a:spLocks noChangeArrowheads="1"/>
          </p:cNvSpPr>
          <p:nvPr/>
        </p:nvSpPr>
        <p:spPr bwMode="auto">
          <a:xfrm>
            <a:off x="800100" y="1533525"/>
            <a:ext cx="1811338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9156" name="Oval 3"/>
          <p:cNvSpPr>
            <a:spLocks noChangeAspect="1" noChangeArrowheads="1"/>
          </p:cNvSpPr>
          <p:nvPr/>
        </p:nvSpPr>
        <p:spPr bwMode="auto">
          <a:xfrm>
            <a:off x="1973263" y="1503363"/>
            <a:ext cx="68262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9157" name="Line 5"/>
          <p:cNvSpPr>
            <a:spLocks noChangeShapeType="1"/>
          </p:cNvSpPr>
          <p:nvPr/>
        </p:nvSpPr>
        <p:spPr bwMode="auto">
          <a:xfrm>
            <a:off x="11017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58" name="Line 6"/>
          <p:cNvSpPr>
            <a:spLocks noChangeShapeType="1"/>
          </p:cNvSpPr>
          <p:nvPr/>
        </p:nvSpPr>
        <p:spPr bwMode="auto">
          <a:xfrm>
            <a:off x="1404938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59" name="Line 7"/>
          <p:cNvSpPr>
            <a:spLocks noChangeShapeType="1"/>
          </p:cNvSpPr>
          <p:nvPr/>
        </p:nvSpPr>
        <p:spPr bwMode="auto">
          <a:xfrm>
            <a:off x="17065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0" name="Line 8"/>
          <p:cNvSpPr>
            <a:spLocks noChangeShapeType="1"/>
          </p:cNvSpPr>
          <p:nvPr/>
        </p:nvSpPr>
        <p:spPr bwMode="auto">
          <a:xfrm>
            <a:off x="20066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1" name="Line 9"/>
          <p:cNvSpPr>
            <a:spLocks noChangeShapeType="1"/>
          </p:cNvSpPr>
          <p:nvPr/>
        </p:nvSpPr>
        <p:spPr bwMode="auto">
          <a:xfrm>
            <a:off x="23098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2" name="Line 10"/>
          <p:cNvSpPr>
            <a:spLocks noChangeShapeType="1"/>
          </p:cNvSpPr>
          <p:nvPr/>
        </p:nvSpPr>
        <p:spPr bwMode="auto">
          <a:xfrm flipH="1">
            <a:off x="800100" y="1808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3" name="Line 11"/>
          <p:cNvSpPr>
            <a:spLocks noChangeShapeType="1"/>
          </p:cNvSpPr>
          <p:nvPr/>
        </p:nvSpPr>
        <p:spPr bwMode="auto">
          <a:xfrm flipH="1">
            <a:off x="800100" y="20939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4" name="Line 12"/>
          <p:cNvSpPr>
            <a:spLocks noChangeShapeType="1"/>
          </p:cNvSpPr>
          <p:nvPr/>
        </p:nvSpPr>
        <p:spPr bwMode="auto">
          <a:xfrm flipH="1">
            <a:off x="800100" y="23796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5" name="Line 13"/>
          <p:cNvSpPr>
            <a:spLocks noChangeShapeType="1"/>
          </p:cNvSpPr>
          <p:nvPr/>
        </p:nvSpPr>
        <p:spPr bwMode="auto">
          <a:xfrm flipH="1">
            <a:off x="800100" y="26654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6" name="Line 14"/>
          <p:cNvSpPr>
            <a:spLocks noChangeShapeType="1"/>
          </p:cNvSpPr>
          <p:nvPr/>
        </p:nvSpPr>
        <p:spPr bwMode="auto">
          <a:xfrm flipH="1">
            <a:off x="800100" y="2951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7" name="Line 15"/>
          <p:cNvSpPr>
            <a:spLocks noChangeShapeType="1"/>
          </p:cNvSpPr>
          <p:nvPr/>
        </p:nvSpPr>
        <p:spPr bwMode="auto">
          <a:xfrm flipH="1">
            <a:off x="800100" y="323850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68" name="Oval 18"/>
          <p:cNvSpPr>
            <a:spLocks noChangeAspect="1" noChangeArrowheads="1"/>
          </p:cNvSpPr>
          <p:nvPr/>
        </p:nvSpPr>
        <p:spPr bwMode="auto">
          <a:xfrm>
            <a:off x="1068388" y="2057400"/>
            <a:ext cx="84137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9169" name="Oval 19"/>
          <p:cNvSpPr>
            <a:spLocks noChangeArrowheads="1"/>
          </p:cNvSpPr>
          <p:nvPr/>
        </p:nvSpPr>
        <p:spPr bwMode="auto">
          <a:xfrm>
            <a:off x="2274888" y="2341563"/>
            <a:ext cx="69850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9170" name="Oval 20"/>
          <p:cNvSpPr>
            <a:spLocks noChangeArrowheads="1"/>
          </p:cNvSpPr>
          <p:nvPr/>
        </p:nvSpPr>
        <p:spPr bwMode="auto">
          <a:xfrm>
            <a:off x="2578100" y="2914650"/>
            <a:ext cx="68263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9171" name="Oval 21"/>
          <p:cNvSpPr>
            <a:spLocks noChangeArrowheads="1"/>
          </p:cNvSpPr>
          <p:nvPr/>
        </p:nvSpPr>
        <p:spPr bwMode="auto">
          <a:xfrm>
            <a:off x="1670050" y="2917825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9172" name="Oval 22"/>
          <p:cNvSpPr>
            <a:spLocks noChangeArrowheads="1"/>
          </p:cNvSpPr>
          <p:nvPr/>
        </p:nvSpPr>
        <p:spPr bwMode="auto">
          <a:xfrm>
            <a:off x="1068388" y="3486150"/>
            <a:ext cx="68262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9173" name="Text Box 23"/>
          <p:cNvSpPr txBox="1">
            <a:spLocks noChangeArrowheads="1"/>
          </p:cNvSpPr>
          <p:nvPr/>
        </p:nvSpPr>
        <p:spPr bwMode="auto">
          <a:xfrm>
            <a:off x="768350" y="1522413"/>
            <a:ext cx="315913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49174" name="Text Box 24"/>
          <p:cNvSpPr txBox="1">
            <a:spLocks noChangeArrowheads="1"/>
          </p:cNvSpPr>
          <p:nvPr/>
        </p:nvSpPr>
        <p:spPr bwMode="auto">
          <a:xfrm>
            <a:off x="1068388" y="2057400"/>
            <a:ext cx="30162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1147929" name="Text Box 25"/>
          <p:cNvSpPr txBox="1">
            <a:spLocks noChangeArrowheads="1"/>
          </p:cNvSpPr>
          <p:nvPr/>
        </p:nvSpPr>
        <p:spPr bwMode="auto">
          <a:xfrm>
            <a:off x="1973263" y="1503363"/>
            <a:ext cx="315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49176" name="Line 26"/>
          <p:cNvSpPr>
            <a:spLocks noChangeShapeType="1"/>
          </p:cNvSpPr>
          <p:nvPr/>
        </p:nvSpPr>
        <p:spPr bwMode="auto">
          <a:xfrm>
            <a:off x="836613" y="1808163"/>
            <a:ext cx="26511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77" name="Line 27"/>
          <p:cNvSpPr>
            <a:spLocks noChangeShapeType="1"/>
          </p:cNvSpPr>
          <p:nvPr/>
        </p:nvSpPr>
        <p:spPr bwMode="auto">
          <a:xfrm flipV="1">
            <a:off x="1101725" y="1808163"/>
            <a:ext cx="0" cy="249237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78" name="Line 28"/>
          <p:cNvSpPr>
            <a:spLocks noChangeShapeType="1"/>
          </p:cNvSpPr>
          <p:nvPr/>
        </p:nvSpPr>
        <p:spPr bwMode="auto">
          <a:xfrm>
            <a:off x="800100" y="1838325"/>
            <a:ext cx="0" cy="25558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79" name="Line 29"/>
          <p:cNvSpPr>
            <a:spLocks noChangeShapeType="1"/>
          </p:cNvSpPr>
          <p:nvPr/>
        </p:nvSpPr>
        <p:spPr bwMode="auto">
          <a:xfrm flipH="1">
            <a:off x="800100" y="2093913"/>
            <a:ext cx="268288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49180" name="Text Box 30"/>
          <p:cNvSpPr txBox="1">
            <a:spLocks noChangeArrowheads="1"/>
          </p:cNvSpPr>
          <p:nvPr/>
        </p:nvSpPr>
        <p:spPr bwMode="auto">
          <a:xfrm>
            <a:off x="1420813" y="2098675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49181" name="Rectangle 3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Routing: Example </a:t>
            </a:r>
            <a:r>
              <a:rPr lang="de-DE" altLang="de-DE" smtClean="0"/>
              <a:t>Sequential Steiner Tree Heuristic</a:t>
            </a:r>
          </a:p>
        </p:txBody>
      </p:sp>
      <p:sp>
        <p:nvSpPr>
          <p:cNvPr id="49182" name="Text Box 33"/>
          <p:cNvSpPr txBox="1">
            <a:spLocks noChangeArrowheads="1"/>
          </p:cNvSpPr>
          <p:nvPr/>
        </p:nvSpPr>
        <p:spPr bwMode="auto">
          <a:xfrm>
            <a:off x="814388" y="4076700"/>
            <a:ext cx="642937" cy="344488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zh-CN">
                <a:ea typeface="宋体" panose="02010600030101010101" pitchFamily="2" charset="-122"/>
              </a:rPr>
              <a:t>MBB</a:t>
            </a:r>
          </a:p>
        </p:txBody>
      </p:sp>
      <p:sp>
        <p:nvSpPr>
          <p:cNvPr id="49183" name="Line 35"/>
          <p:cNvSpPr>
            <a:spLocks noChangeShapeType="1"/>
          </p:cNvSpPr>
          <p:nvPr/>
        </p:nvSpPr>
        <p:spPr bwMode="auto">
          <a:xfrm flipV="1">
            <a:off x="971550" y="2139950"/>
            <a:ext cx="0" cy="1936750"/>
          </a:xfrm>
          <a:prstGeom prst="line">
            <a:avLst/>
          </a:prstGeom>
          <a:noFill/>
          <a:ln w="6350">
            <a:solidFill>
              <a:srgbClr val="CC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/>
          <a:p>
            <a:endParaRPr lang="de-DE"/>
          </a:p>
        </p:txBody>
      </p:sp>
      <p:sp>
        <p:nvSpPr>
          <p:cNvPr id="1147940" name="Text Box 36"/>
          <p:cNvSpPr txBox="1">
            <a:spLocks noChangeArrowheads="1"/>
          </p:cNvSpPr>
          <p:nvPr/>
        </p:nvSpPr>
        <p:spPr bwMode="auto">
          <a:xfrm>
            <a:off x="1871663" y="1079500"/>
            <a:ext cx="365125" cy="344488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zh-CN" i="1">
                <a:ea typeface="宋体" panose="02010600030101010101" pitchFamily="2" charset="-122"/>
              </a:rPr>
              <a:t>p</a:t>
            </a:r>
            <a:r>
              <a:rPr lang="en-US" altLang="zh-CN" i="1" baseline="-25000">
                <a:ea typeface="宋体" panose="02010600030101010101" pitchFamily="2" charset="-122"/>
              </a:rPr>
              <a:t>c</a:t>
            </a:r>
          </a:p>
        </p:txBody>
      </p:sp>
      <p:sp>
        <p:nvSpPr>
          <p:cNvPr id="1147920" name="Oval 16"/>
          <p:cNvSpPr>
            <a:spLocks noChangeAspect="1" noChangeArrowheads="1"/>
          </p:cNvSpPr>
          <p:nvPr/>
        </p:nvSpPr>
        <p:spPr bwMode="auto">
          <a:xfrm>
            <a:off x="1973263" y="1503363"/>
            <a:ext cx="80962" cy="76200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49186" name="Oval 17"/>
          <p:cNvSpPr>
            <a:spLocks noChangeAspect="1" noChangeArrowheads="1"/>
          </p:cNvSpPr>
          <p:nvPr/>
        </p:nvSpPr>
        <p:spPr bwMode="auto">
          <a:xfrm>
            <a:off x="768350" y="177323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47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47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47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7929" grpId="0"/>
      <p:bldP spid="1147940" grpId="0" animBg="1"/>
      <p:bldP spid="1147920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2985595-8B16-43B6-BC4B-945E0D39A2D5}" type="slidenum">
              <a:rPr lang="en-US" altLang="de-DE" sz="1000">
                <a:solidFill>
                  <a:srgbClr val="C0C0C0"/>
                </a:solidFill>
              </a:rPr>
              <a:pPr/>
              <a:t>48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0179" name="Rectangle 2"/>
          <p:cNvSpPr>
            <a:spLocks noChangeArrowheads="1"/>
          </p:cNvSpPr>
          <p:nvPr/>
        </p:nvSpPr>
        <p:spPr bwMode="auto">
          <a:xfrm>
            <a:off x="3227388" y="1533525"/>
            <a:ext cx="1811337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80" name="Oval 3"/>
          <p:cNvSpPr>
            <a:spLocks noChangeArrowheads="1"/>
          </p:cNvSpPr>
          <p:nvPr/>
        </p:nvSpPr>
        <p:spPr bwMode="auto">
          <a:xfrm>
            <a:off x="4716463" y="2349500"/>
            <a:ext cx="69850" cy="65088"/>
          </a:xfrm>
          <a:prstGeom prst="ellipse">
            <a:avLst/>
          </a:prstGeom>
          <a:solidFill>
            <a:schemeClr val="bg2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81" name="Rectangle 5"/>
          <p:cNvSpPr>
            <a:spLocks noChangeArrowheads="1"/>
          </p:cNvSpPr>
          <p:nvPr/>
        </p:nvSpPr>
        <p:spPr bwMode="auto">
          <a:xfrm>
            <a:off x="800100" y="1533525"/>
            <a:ext cx="1811338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82" name="Line 6"/>
          <p:cNvSpPr>
            <a:spLocks noChangeShapeType="1"/>
          </p:cNvSpPr>
          <p:nvPr/>
        </p:nvSpPr>
        <p:spPr bwMode="auto">
          <a:xfrm>
            <a:off x="11017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3" name="Line 7"/>
          <p:cNvSpPr>
            <a:spLocks noChangeShapeType="1"/>
          </p:cNvSpPr>
          <p:nvPr/>
        </p:nvSpPr>
        <p:spPr bwMode="auto">
          <a:xfrm>
            <a:off x="1404938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4" name="Line 8"/>
          <p:cNvSpPr>
            <a:spLocks noChangeShapeType="1"/>
          </p:cNvSpPr>
          <p:nvPr/>
        </p:nvSpPr>
        <p:spPr bwMode="auto">
          <a:xfrm>
            <a:off x="17065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5" name="Line 9"/>
          <p:cNvSpPr>
            <a:spLocks noChangeShapeType="1"/>
          </p:cNvSpPr>
          <p:nvPr/>
        </p:nvSpPr>
        <p:spPr bwMode="auto">
          <a:xfrm>
            <a:off x="20066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6" name="Line 10"/>
          <p:cNvSpPr>
            <a:spLocks noChangeShapeType="1"/>
          </p:cNvSpPr>
          <p:nvPr/>
        </p:nvSpPr>
        <p:spPr bwMode="auto">
          <a:xfrm>
            <a:off x="23098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7" name="Line 11"/>
          <p:cNvSpPr>
            <a:spLocks noChangeShapeType="1"/>
          </p:cNvSpPr>
          <p:nvPr/>
        </p:nvSpPr>
        <p:spPr bwMode="auto">
          <a:xfrm flipH="1">
            <a:off x="800100" y="1808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8" name="Line 12"/>
          <p:cNvSpPr>
            <a:spLocks noChangeShapeType="1"/>
          </p:cNvSpPr>
          <p:nvPr/>
        </p:nvSpPr>
        <p:spPr bwMode="auto">
          <a:xfrm flipH="1">
            <a:off x="800100" y="20939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89" name="Line 13"/>
          <p:cNvSpPr>
            <a:spLocks noChangeShapeType="1"/>
          </p:cNvSpPr>
          <p:nvPr/>
        </p:nvSpPr>
        <p:spPr bwMode="auto">
          <a:xfrm flipH="1">
            <a:off x="800100" y="23796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90" name="Line 14"/>
          <p:cNvSpPr>
            <a:spLocks noChangeShapeType="1"/>
          </p:cNvSpPr>
          <p:nvPr/>
        </p:nvSpPr>
        <p:spPr bwMode="auto">
          <a:xfrm flipH="1">
            <a:off x="800100" y="26654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91" name="Line 15"/>
          <p:cNvSpPr>
            <a:spLocks noChangeShapeType="1"/>
          </p:cNvSpPr>
          <p:nvPr/>
        </p:nvSpPr>
        <p:spPr bwMode="auto">
          <a:xfrm flipH="1">
            <a:off x="800100" y="2951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92" name="Line 16"/>
          <p:cNvSpPr>
            <a:spLocks noChangeShapeType="1"/>
          </p:cNvSpPr>
          <p:nvPr/>
        </p:nvSpPr>
        <p:spPr bwMode="auto">
          <a:xfrm flipH="1">
            <a:off x="800100" y="323850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193" name="Oval 17"/>
          <p:cNvSpPr>
            <a:spLocks noChangeAspect="1" noChangeArrowheads="1"/>
          </p:cNvSpPr>
          <p:nvPr/>
        </p:nvSpPr>
        <p:spPr bwMode="auto">
          <a:xfrm>
            <a:off x="1973263" y="1503363"/>
            <a:ext cx="80962" cy="76200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94" name="Oval 18"/>
          <p:cNvSpPr>
            <a:spLocks noChangeAspect="1" noChangeArrowheads="1"/>
          </p:cNvSpPr>
          <p:nvPr/>
        </p:nvSpPr>
        <p:spPr bwMode="auto">
          <a:xfrm>
            <a:off x="768350" y="177323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95" name="Oval 19"/>
          <p:cNvSpPr>
            <a:spLocks noChangeAspect="1" noChangeArrowheads="1"/>
          </p:cNvSpPr>
          <p:nvPr/>
        </p:nvSpPr>
        <p:spPr bwMode="auto">
          <a:xfrm>
            <a:off x="1068388" y="2057400"/>
            <a:ext cx="84137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96" name="Oval 20"/>
          <p:cNvSpPr>
            <a:spLocks noChangeArrowheads="1"/>
          </p:cNvSpPr>
          <p:nvPr/>
        </p:nvSpPr>
        <p:spPr bwMode="auto">
          <a:xfrm>
            <a:off x="2274888" y="2341563"/>
            <a:ext cx="69850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97" name="Oval 21"/>
          <p:cNvSpPr>
            <a:spLocks noChangeArrowheads="1"/>
          </p:cNvSpPr>
          <p:nvPr/>
        </p:nvSpPr>
        <p:spPr bwMode="auto">
          <a:xfrm>
            <a:off x="2578100" y="2914650"/>
            <a:ext cx="68263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98" name="Oval 22"/>
          <p:cNvSpPr>
            <a:spLocks noChangeArrowheads="1"/>
          </p:cNvSpPr>
          <p:nvPr/>
        </p:nvSpPr>
        <p:spPr bwMode="auto">
          <a:xfrm>
            <a:off x="1670050" y="2917825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199" name="Oval 23"/>
          <p:cNvSpPr>
            <a:spLocks noChangeArrowheads="1"/>
          </p:cNvSpPr>
          <p:nvPr/>
        </p:nvSpPr>
        <p:spPr bwMode="auto">
          <a:xfrm>
            <a:off x="1068388" y="3486150"/>
            <a:ext cx="68262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200" name="Text Box 24"/>
          <p:cNvSpPr txBox="1">
            <a:spLocks noChangeArrowheads="1"/>
          </p:cNvSpPr>
          <p:nvPr/>
        </p:nvSpPr>
        <p:spPr bwMode="auto">
          <a:xfrm>
            <a:off x="768350" y="1522413"/>
            <a:ext cx="315913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0201" name="Text Box 25"/>
          <p:cNvSpPr txBox="1">
            <a:spLocks noChangeArrowheads="1"/>
          </p:cNvSpPr>
          <p:nvPr/>
        </p:nvSpPr>
        <p:spPr bwMode="auto">
          <a:xfrm>
            <a:off x="1068388" y="2057400"/>
            <a:ext cx="30162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0202" name="Text Box 26"/>
          <p:cNvSpPr txBox="1">
            <a:spLocks noChangeArrowheads="1"/>
          </p:cNvSpPr>
          <p:nvPr/>
        </p:nvSpPr>
        <p:spPr bwMode="auto">
          <a:xfrm>
            <a:off x="1973263" y="1503363"/>
            <a:ext cx="315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0203" name="Line 27"/>
          <p:cNvSpPr>
            <a:spLocks noChangeShapeType="1"/>
          </p:cNvSpPr>
          <p:nvPr/>
        </p:nvSpPr>
        <p:spPr bwMode="auto">
          <a:xfrm>
            <a:off x="836613" y="1808163"/>
            <a:ext cx="26511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04" name="Line 28"/>
          <p:cNvSpPr>
            <a:spLocks noChangeShapeType="1"/>
          </p:cNvSpPr>
          <p:nvPr/>
        </p:nvSpPr>
        <p:spPr bwMode="auto">
          <a:xfrm flipV="1">
            <a:off x="1101725" y="1808163"/>
            <a:ext cx="0" cy="249237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05" name="Line 29"/>
          <p:cNvSpPr>
            <a:spLocks noChangeShapeType="1"/>
          </p:cNvSpPr>
          <p:nvPr/>
        </p:nvSpPr>
        <p:spPr bwMode="auto">
          <a:xfrm>
            <a:off x="800100" y="1838325"/>
            <a:ext cx="0" cy="25558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06" name="Line 30"/>
          <p:cNvSpPr>
            <a:spLocks noChangeShapeType="1"/>
          </p:cNvSpPr>
          <p:nvPr/>
        </p:nvSpPr>
        <p:spPr bwMode="auto">
          <a:xfrm flipH="1">
            <a:off x="800100" y="2093913"/>
            <a:ext cx="268288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07" name="Line 31"/>
          <p:cNvSpPr>
            <a:spLocks noChangeShapeType="1"/>
          </p:cNvSpPr>
          <p:nvPr/>
        </p:nvSpPr>
        <p:spPr bwMode="auto">
          <a:xfrm>
            <a:off x="35290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08" name="Line 32"/>
          <p:cNvSpPr>
            <a:spLocks noChangeShapeType="1"/>
          </p:cNvSpPr>
          <p:nvPr/>
        </p:nvSpPr>
        <p:spPr bwMode="auto">
          <a:xfrm>
            <a:off x="38322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09" name="Line 33"/>
          <p:cNvSpPr>
            <a:spLocks noChangeShapeType="1"/>
          </p:cNvSpPr>
          <p:nvPr/>
        </p:nvSpPr>
        <p:spPr bwMode="auto">
          <a:xfrm>
            <a:off x="41322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0" name="Line 34"/>
          <p:cNvSpPr>
            <a:spLocks noChangeShapeType="1"/>
          </p:cNvSpPr>
          <p:nvPr/>
        </p:nvSpPr>
        <p:spPr bwMode="auto">
          <a:xfrm>
            <a:off x="443547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1" name="Line 35"/>
          <p:cNvSpPr>
            <a:spLocks noChangeShapeType="1"/>
          </p:cNvSpPr>
          <p:nvPr/>
        </p:nvSpPr>
        <p:spPr bwMode="auto">
          <a:xfrm>
            <a:off x="47371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2" name="Line 36"/>
          <p:cNvSpPr>
            <a:spLocks noChangeShapeType="1"/>
          </p:cNvSpPr>
          <p:nvPr/>
        </p:nvSpPr>
        <p:spPr bwMode="auto">
          <a:xfrm flipH="1">
            <a:off x="3227388" y="1808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3" name="Line 37"/>
          <p:cNvSpPr>
            <a:spLocks noChangeShapeType="1"/>
          </p:cNvSpPr>
          <p:nvPr/>
        </p:nvSpPr>
        <p:spPr bwMode="auto">
          <a:xfrm flipH="1">
            <a:off x="3227388" y="20939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4" name="Line 38"/>
          <p:cNvSpPr>
            <a:spLocks noChangeShapeType="1"/>
          </p:cNvSpPr>
          <p:nvPr/>
        </p:nvSpPr>
        <p:spPr bwMode="auto">
          <a:xfrm flipH="1">
            <a:off x="3227388" y="23796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5" name="Line 39"/>
          <p:cNvSpPr>
            <a:spLocks noChangeShapeType="1"/>
          </p:cNvSpPr>
          <p:nvPr/>
        </p:nvSpPr>
        <p:spPr bwMode="auto">
          <a:xfrm flipH="1">
            <a:off x="3227388" y="26654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6" name="Line 40"/>
          <p:cNvSpPr>
            <a:spLocks noChangeShapeType="1"/>
          </p:cNvSpPr>
          <p:nvPr/>
        </p:nvSpPr>
        <p:spPr bwMode="auto">
          <a:xfrm flipH="1">
            <a:off x="3227388" y="2951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7" name="Line 41"/>
          <p:cNvSpPr>
            <a:spLocks noChangeShapeType="1"/>
          </p:cNvSpPr>
          <p:nvPr/>
        </p:nvSpPr>
        <p:spPr bwMode="auto">
          <a:xfrm flipH="1">
            <a:off x="3227388" y="32385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18" name="Oval 44"/>
          <p:cNvSpPr>
            <a:spLocks noChangeAspect="1" noChangeArrowheads="1"/>
          </p:cNvSpPr>
          <p:nvPr/>
        </p:nvSpPr>
        <p:spPr bwMode="auto">
          <a:xfrm>
            <a:off x="3494088" y="20574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219" name="Oval 45"/>
          <p:cNvSpPr>
            <a:spLocks noChangeArrowheads="1"/>
          </p:cNvSpPr>
          <p:nvPr/>
        </p:nvSpPr>
        <p:spPr bwMode="auto">
          <a:xfrm>
            <a:off x="5005388" y="2914650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220" name="Oval 46"/>
          <p:cNvSpPr>
            <a:spLocks noChangeArrowheads="1"/>
          </p:cNvSpPr>
          <p:nvPr/>
        </p:nvSpPr>
        <p:spPr bwMode="auto">
          <a:xfrm>
            <a:off x="4097338" y="2917825"/>
            <a:ext cx="68262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221" name="Oval 47"/>
          <p:cNvSpPr>
            <a:spLocks noChangeArrowheads="1"/>
          </p:cNvSpPr>
          <p:nvPr/>
        </p:nvSpPr>
        <p:spPr bwMode="auto">
          <a:xfrm>
            <a:off x="3494088" y="34861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222" name="Text Box 48"/>
          <p:cNvSpPr txBox="1">
            <a:spLocks noChangeArrowheads="1"/>
          </p:cNvSpPr>
          <p:nvPr/>
        </p:nvSpPr>
        <p:spPr bwMode="auto">
          <a:xfrm>
            <a:off x="3194050" y="1522413"/>
            <a:ext cx="319088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0223" name="Text Box 49"/>
          <p:cNvSpPr txBox="1">
            <a:spLocks noChangeArrowheads="1"/>
          </p:cNvSpPr>
          <p:nvPr/>
        </p:nvSpPr>
        <p:spPr bwMode="auto">
          <a:xfrm>
            <a:off x="3494088" y="2057400"/>
            <a:ext cx="30480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0224" name="Text Box 50"/>
          <p:cNvSpPr txBox="1">
            <a:spLocks noChangeArrowheads="1"/>
          </p:cNvSpPr>
          <p:nvPr/>
        </p:nvSpPr>
        <p:spPr bwMode="auto">
          <a:xfrm>
            <a:off x="4398963" y="1503363"/>
            <a:ext cx="285750" cy="35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1148979" name="Line 51"/>
          <p:cNvSpPr>
            <a:spLocks noChangeShapeType="1"/>
          </p:cNvSpPr>
          <p:nvPr/>
        </p:nvSpPr>
        <p:spPr bwMode="auto">
          <a:xfrm>
            <a:off x="3529013" y="1808163"/>
            <a:ext cx="90646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26" name="Line 52"/>
          <p:cNvSpPr>
            <a:spLocks noChangeShapeType="1"/>
          </p:cNvSpPr>
          <p:nvPr/>
        </p:nvSpPr>
        <p:spPr bwMode="auto">
          <a:xfrm flipV="1">
            <a:off x="3529013" y="1808163"/>
            <a:ext cx="0" cy="2492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48981" name="Line 53"/>
          <p:cNvSpPr>
            <a:spLocks noChangeShapeType="1"/>
          </p:cNvSpPr>
          <p:nvPr/>
        </p:nvSpPr>
        <p:spPr bwMode="auto">
          <a:xfrm>
            <a:off x="4435475" y="1568450"/>
            <a:ext cx="0" cy="2397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48982" name="Line 54"/>
          <p:cNvSpPr>
            <a:spLocks noChangeShapeType="1"/>
          </p:cNvSpPr>
          <p:nvPr/>
        </p:nvSpPr>
        <p:spPr bwMode="auto">
          <a:xfrm flipH="1">
            <a:off x="3529013" y="1533525"/>
            <a:ext cx="876300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48983" name="Line 55"/>
          <p:cNvSpPr>
            <a:spLocks noChangeShapeType="1"/>
          </p:cNvSpPr>
          <p:nvPr/>
        </p:nvSpPr>
        <p:spPr bwMode="auto">
          <a:xfrm>
            <a:off x="3529013" y="1533525"/>
            <a:ext cx="0" cy="3032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0230" name="Text Box 56"/>
          <p:cNvSpPr txBox="1">
            <a:spLocks noChangeArrowheads="1"/>
          </p:cNvSpPr>
          <p:nvPr/>
        </p:nvSpPr>
        <p:spPr bwMode="auto">
          <a:xfrm>
            <a:off x="1420813" y="2098675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0231" name="Text Box 57"/>
          <p:cNvSpPr txBox="1">
            <a:spLocks noChangeArrowheads="1"/>
          </p:cNvSpPr>
          <p:nvPr/>
        </p:nvSpPr>
        <p:spPr bwMode="auto">
          <a:xfrm>
            <a:off x="3844925" y="2098675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0232" name="Line 58"/>
          <p:cNvSpPr>
            <a:spLocks noChangeShapeType="1"/>
          </p:cNvSpPr>
          <p:nvPr/>
        </p:nvSpPr>
        <p:spPr bwMode="auto">
          <a:xfrm>
            <a:off x="3227388" y="1817688"/>
            <a:ext cx="301625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1148987" name="Line 59"/>
          <p:cNvSpPr>
            <a:spLocks noChangeShapeType="1"/>
          </p:cNvSpPr>
          <p:nvPr/>
        </p:nvSpPr>
        <p:spPr bwMode="auto">
          <a:xfrm>
            <a:off x="3224213" y="1844675"/>
            <a:ext cx="0" cy="255588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48988" name="Line 60"/>
          <p:cNvSpPr>
            <a:spLocks noChangeShapeType="1"/>
          </p:cNvSpPr>
          <p:nvPr/>
        </p:nvSpPr>
        <p:spPr bwMode="auto">
          <a:xfrm flipH="1">
            <a:off x="3224213" y="2100263"/>
            <a:ext cx="268287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48989" name="Text Box 61"/>
          <p:cNvSpPr txBox="1">
            <a:spLocks noChangeArrowheads="1"/>
          </p:cNvSpPr>
          <p:nvPr/>
        </p:nvSpPr>
        <p:spPr bwMode="auto">
          <a:xfrm>
            <a:off x="4702175" y="2341563"/>
            <a:ext cx="331788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1148990" name="Oval 62"/>
          <p:cNvSpPr>
            <a:spLocks noChangeAspect="1" noChangeArrowheads="1"/>
          </p:cNvSpPr>
          <p:nvPr/>
        </p:nvSpPr>
        <p:spPr bwMode="auto">
          <a:xfrm>
            <a:off x="4697413" y="2333625"/>
            <a:ext cx="80962" cy="76200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237" name="Rectangle 6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Routing: Example </a:t>
            </a:r>
            <a:r>
              <a:rPr lang="de-DE" altLang="de-DE" smtClean="0"/>
              <a:t>Sequential Steiner Tree Heuristic</a:t>
            </a:r>
          </a:p>
        </p:txBody>
      </p:sp>
      <p:sp>
        <p:nvSpPr>
          <p:cNvPr id="1148993" name="Text Box 65"/>
          <p:cNvSpPr txBox="1">
            <a:spLocks noChangeArrowheads="1"/>
          </p:cNvSpPr>
          <p:nvPr/>
        </p:nvSpPr>
        <p:spPr bwMode="auto">
          <a:xfrm>
            <a:off x="3519488" y="4076700"/>
            <a:ext cx="598487" cy="344488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zh-CN" i="1">
                <a:ea typeface="宋体" panose="02010600030101010101" pitchFamily="2" charset="-122"/>
              </a:rPr>
              <a:t>p</a:t>
            </a:r>
            <a:r>
              <a:rPr lang="en-US" altLang="zh-CN" i="1" baseline="-25000">
                <a:ea typeface="宋体" panose="02010600030101010101" pitchFamily="2" charset="-122"/>
              </a:rPr>
              <a:t>MBB</a:t>
            </a:r>
          </a:p>
        </p:txBody>
      </p:sp>
      <p:sp>
        <p:nvSpPr>
          <p:cNvPr id="1148994" name="Freeform 66"/>
          <p:cNvSpPr>
            <a:spLocks/>
          </p:cNvSpPr>
          <p:nvPr/>
        </p:nvSpPr>
        <p:spPr bwMode="auto">
          <a:xfrm>
            <a:off x="3563938" y="1844675"/>
            <a:ext cx="252412" cy="2232025"/>
          </a:xfrm>
          <a:custGeom>
            <a:avLst/>
            <a:gdLst>
              <a:gd name="T0" fmla="*/ 342740571 w 159"/>
              <a:gd name="T1" fmla="*/ 2147483647 h 1406"/>
              <a:gd name="T2" fmla="*/ 342740571 w 159"/>
              <a:gd name="T3" fmla="*/ 685482500 h 1406"/>
              <a:gd name="T4" fmla="*/ 0 w 159"/>
              <a:gd name="T5" fmla="*/ 0 h 140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9" h="1406">
                <a:moveTo>
                  <a:pt x="136" y="1406"/>
                </a:moveTo>
                <a:cubicBezTo>
                  <a:pt x="147" y="956"/>
                  <a:pt x="159" y="506"/>
                  <a:pt x="136" y="272"/>
                </a:cubicBezTo>
                <a:cubicBezTo>
                  <a:pt x="113" y="38"/>
                  <a:pt x="56" y="19"/>
                  <a:pt x="0" y="0"/>
                </a:cubicBezTo>
              </a:path>
            </a:pathLst>
          </a:custGeom>
          <a:noFill/>
          <a:ln w="6350" cap="flat" cmpd="sng">
            <a:solidFill>
              <a:srgbClr val="CC0000"/>
            </a:solidFill>
            <a:prstDash val="solid"/>
            <a:round/>
            <a:headEnd type="none" w="med" len="med"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>
            <a:spAutoFit/>
          </a:bodyPr>
          <a:lstStyle/>
          <a:p>
            <a:endParaRPr lang="de-DE"/>
          </a:p>
        </p:txBody>
      </p:sp>
      <p:sp>
        <p:nvSpPr>
          <p:cNvPr id="50240" name="Oval 43"/>
          <p:cNvSpPr>
            <a:spLocks noChangeAspect="1" noChangeArrowheads="1"/>
          </p:cNvSpPr>
          <p:nvPr/>
        </p:nvSpPr>
        <p:spPr bwMode="auto">
          <a:xfrm>
            <a:off x="3194050" y="1773238"/>
            <a:ext cx="90488" cy="82550"/>
          </a:xfrm>
          <a:prstGeom prst="ellipse">
            <a:avLst/>
          </a:pr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0241" name="Oval 42"/>
          <p:cNvSpPr>
            <a:spLocks noChangeAspect="1" noChangeArrowheads="1"/>
          </p:cNvSpPr>
          <p:nvPr/>
        </p:nvSpPr>
        <p:spPr bwMode="auto">
          <a:xfrm>
            <a:off x="4398963" y="1503363"/>
            <a:ext cx="85725" cy="80962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489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489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48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48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4899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48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1489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48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48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148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8989" grpId="0"/>
      <p:bldP spid="1148990" grpId="0" animBg="1"/>
      <p:bldP spid="1148993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FF30BDAA-83E8-46BC-9A64-33F4384AE834}" type="slidenum">
              <a:rPr lang="en-US" altLang="de-DE" sz="1000">
                <a:solidFill>
                  <a:srgbClr val="C0C0C0"/>
                </a:solidFill>
              </a:rPr>
              <a:pPr/>
              <a:t>49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1203" name="Rectangle 3"/>
          <p:cNvSpPr>
            <a:spLocks noChangeArrowheads="1"/>
          </p:cNvSpPr>
          <p:nvPr/>
        </p:nvSpPr>
        <p:spPr bwMode="auto">
          <a:xfrm>
            <a:off x="800100" y="1533525"/>
            <a:ext cx="1811338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04" name="Line 4"/>
          <p:cNvSpPr>
            <a:spLocks noChangeShapeType="1"/>
          </p:cNvSpPr>
          <p:nvPr/>
        </p:nvSpPr>
        <p:spPr bwMode="auto">
          <a:xfrm>
            <a:off x="11017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05" name="Line 5"/>
          <p:cNvSpPr>
            <a:spLocks noChangeShapeType="1"/>
          </p:cNvSpPr>
          <p:nvPr/>
        </p:nvSpPr>
        <p:spPr bwMode="auto">
          <a:xfrm>
            <a:off x="1404938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06" name="Line 6"/>
          <p:cNvSpPr>
            <a:spLocks noChangeShapeType="1"/>
          </p:cNvSpPr>
          <p:nvPr/>
        </p:nvSpPr>
        <p:spPr bwMode="auto">
          <a:xfrm>
            <a:off x="17065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07" name="Line 7"/>
          <p:cNvSpPr>
            <a:spLocks noChangeShapeType="1"/>
          </p:cNvSpPr>
          <p:nvPr/>
        </p:nvSpPr>
        <p:spPr bwMode="auto">
          <a:xfrm>
            <a:off x="20066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08" name="Line 8"/>
          <p:cNvSpPr>
            <a:spLocks noChangeShapeType="1"/>
          </p:cNvSpPr>
          <p:nvPr/>
        </p:nvSpPr>
        <p:spPr bwMode="auto">
          <a:xfrm>
            <a:off x="23098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09" name="Line 9"/>
          <p:cNvSpPr>
            <a:spLocks noChangeShapeType="1"/>
          </p:cNvSpPr>
          <p:nvPr/>
        </p:nvSpPr>
        <p:spPr bwMode="auto">
          <a:xfrm flipH="1">
            <a:off x="800100" y="1808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10" name="Line 10"/>
          <p:cNvSpPr>
            <a:spLocks noChangeShapeType="1"/>
          </p:cNvSpPr>
          <p:nvPr/>
        </p:nvSpPr>
        <p:spPr bwMode="auto">
          <a:xfrm flipH="1">
            <a:off x="800100" y="20939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11" name="Line 11"/>
          <p:cNvSpPr>
            <a:spLocks noChangeShapeType="1"/>
          </p:cNvSpPr>
          <p:nvPr/>
        </p:nvSpPr>
        <p:spPr bwMode="auto">
          <a:xfrm flipH="1">
            <a:off x="800100" y="23796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12" name="Line 12"/>
          <p:cNvSpPr>
            <a:spLocks noChangeShapeType="1"/>
          </p:cNvSpPr>
          <p:nvPr/>
        </p:nvSpPr>
        <p:spPr bwMode="auto">
          <a:xfrm flipH="1">
            <a:off x="800100" y="26654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13" name="Line 13"/>
          <p:cNvSpPr>
            <a:spLocks noChangeShapeType="1"/>
          </p:cNvSpPr>
          <p:nvPr/>
        </p:nvSpPr>
        <p:spPr bwMode="auto">
          <a:xfrm flipH="1">
            <a:off x="800100" y="2951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14" name="Line 14"/>
          <p:cNvSpPr>
            <a:spLocks noChangeShapeType="1"/>
          </p:cNvSpPr>
          <p:nvPr/>
        </p:nvSpPr>
        <p:spPr bwMode="auto">
          <a:xfrm flipH="1">
            <a:off x="800100" y="323850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15" name="Oval 15"/>
          <p:cNvSpPr>
            <a:spLocks noChangeAspect="1" noChangeArrowheads="1"/>
          </p:cNvSpPr>
          <p:nvPr/>
        </p:nvSpPr>
        <p:spPr bwMode="auto">
          <a:xfrm>
            <a:off x="1973263" y="1503363"/>
            <a:ext cx="80962" cy="76200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16" name="Oval 16"/>
          <p:cNvSpPr>
            <a:spLocks noChangeAspect="1" noChangeArrowheads="1"/>
          </p:cNvSpPr>
          <p:nvPr/>
        </p:nvSpPr>
        <p:spPr bwMode="auto">
          <a:xfrm>
            <a:off x="768350" y="177323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17" name="Oval 17"/>
          <p:cNvSpPr>
            <a:spLocks noChangeAspect="1" noChangeArrowheads="1"/>
          </p:cNvSpPr>
          <p:nvPr/>
        </p:nvSpPr>
        <p:spPr bwMode="auto">
          <a:xfrm>
            <a:off x="1068388" y="2057400"/>
            <a:ext cx="84137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18" name="Oval 18"/>
          <p:cNvSpPr>
            <a:spLocks noChangeArrowheads="1"/>
          </p:cNvSpPr>
          <p:nvPr/>
        </p:nvSpPr>
        <p:spPr bwMode="auto">
          <a:xfrm>
            <a:off x="2274888" y="2341563"/>
            <a:ext cx="69850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19" name="Oval 19"/>
          <p:cNvSpPr>
            <a:spLocks noChangeArrowheads="1"/>
          </p:cNvSpPr>
          <p:nvPr/>
        </p:nvSpPr>
        <p:spPr bwMode="auto">
          <a:xfrm>
            <a:off x="2578100" y="2914650"/>
            <a:ext cx="68263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20" name="Oval 20"/>
          <p:cNvSpPr>
            <a:spLocks noChangeArrowheads="1"/>
          </p:cNvSpPr>
          <p:nvPr/>
        </p:nvSpPr>
        <p:spPr bwMode="auto">
          <a:xfrm>
            <a:off x="1670050" y="2917825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21" name="Oval 21"/>
          <p:cNvSpPr>
            <a:spLocks noChangeArrowheads="1"/>
          </p:cNvSpPr>
          <p:nvPr/>
        </p:nvSpPr>
        <p:spPr bwMode="auto">
          <a:xfrm>
            <a:off x="1068388" y="3486150"/>
            <a:ext cx="68262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22" name="Text Box 22"/>
          <p:cNvSpPr txBox="1">
            <a:spLocks noChangeArrowheads="1"/>
          </p:cNvSpPr>
          <p:nvPr/>
        </p:nvSpPr>
        <p:spPr bwMode="auto">
          <a:xfrm>
            <a:off x="768350" y="1522413"/>
            <a:ext cx="315913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1223" name="Text Box 23"/>
          <p:cNvSpPr txBox="1">
            <a:spLocks noChangeArrowheads="1"/>
          </p:cNvSpPr>
          <p:nvPr/>
        </p:nvSpPr>
        <p:spPr bwMode="auto">
          <a:xfrm>
            <a:off x="1068388" y="2057400"/>
            <a:ext cx="30162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24" name="Text Box 24"/>
          <p:cNvSpPr txBox="1">
            <a:spLocks noChangeArrowheads="1"/>
          </p:cNvSpPr>
          <p:nvPr/>
        </p:nvSpPr>
        <p:spPr bwMode="auto">
          <a:xfrm>
            <a:off x="1973263" y="1503363"/>
            <a:ext cx="315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25" name="Line 25"/>
          <p:cNvSpPr>
            <a:spLocks noChangeShapeType="1"/>
          </p:cNvSpPr>
          <p:nvPr/>
        </p:nvSpPr>
        <p:spPr bwMode="auto">
          <a:xfrm>
            <a:off x="836613" y="1808163"/>
            <a:ext cx="26511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26" name="Line 26"/>
          <p:cNvSpPr>
            <a:spLocks noChangeShapeType="1"/>
          </p:cNvSpPr>
          <p:nvPr/>
        </p:nvSpPr>
        <p:spPr bwMode="auto">
          <a:xfrm flipV="1">
            <a:off x="1101725" y="1808163"/>
            <a:ext cx="0" cy="249237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27" name="Line 27"/>
          <p:cNvSpPr>
            <a:spLocks noChangeShapeType="1"/>
          </p:cNvSpPr>
          <p:nvPr/>
        </p:nvSpPr>
        <p:spPr bwMode="auto">
          <a:xfrm>
            <a:off x="800100" y="1838325"/>
            <a:ext cx="0" cy="25558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28" name="Line 28"/>
          <p:cNvSpPr>
            <a:spLocks noChangeShapeType="1"/>
          </p:cNvSpPr>
          <p:nvPr/>
        </p:nvSpPr>
        <p:spPr bwMode="auto">
          <a:xfrm flipH="1">
            <a:off x="800100" y="2093913"/>
            <a:ext cx="268288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29" name="Rectangle 29"/>
          <p:cNvSpPr>
            <a:spLocks noChangeArrowheads="1"/>
          </p:cNvSpPr>
          <p:nvPr/>
        </p:nvSpPr>
        <p:spPr bwMode="auto">
          <a:xfrm>
            <a:off x="5676900" y="1543050"/>
            <a:ext cx="1811338" cy="19907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30" name="Line 30"/>
          <p:cNvSpPr>
            <a:spLocks noChangeShapeType="1"/>
          </p:cNvSpPr>
          <p:nvPr/>
        </p:nvSpPr>
        <p:spPr bwMode="auto">
          <a:xfrm>
            <a:off x="5978525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1" name="Line 31"/>
          <p:cNvSpPr>
            <a:spLocks noChangeShapeType="1"/>
          </p:cNvSpPr>
          <p:nvPr/>
        </p:nvSpPr>
        <p:spPr bwMode="auto">
          <a:xfrm>
            <a:off x="6281738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2" name="Line 32"/>
          <p:cNvSpPr>
            <a:spLocks noChangeShapeType="1"/>
          </p:cNvSpPr>
          <p:nvPr/>
        </p:nvSpPr>
        <p:spPr bwMode="auto">
          <a:xfrm>
            <a:off x="6583363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3" name="Line 33"/>
          <p:cNvSpPr>
            <a:spLocks noChangeShapeType="1"/>
          </p:cNvSpPr>
          <p:nvPr/>
        </p:nvSpPr>
        <p:spPr bwMode="auto">
          <a:xfrm>
            <a:off x="6884988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4" name="Line 34"/>
          <p:cNvSpPr>
            <a:spLocks noChangeShapeType="1"/>
          </p:cNvSpPr>
          <p:nvPr/>
        </p:nvSpPr>
        <p:spPr bwMode="auto">
          <a:xfrm>
            <a:off x="7186613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5" name="Line 35"/>
          <p:cNvSpPr>
            <a:spLocks noChangeShapeType="1"/>
          </p:cNvSpPr>
          <p:nvPr/>
        </p:nvSpPr>
        <p:spPr bwMode="auto">
          <a:xfrm flipH="1">
            <a:off x="5676900" y="18176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6" name="Line 36"/>
          <p:cNvSpPr>
            <a:spLocks noChangeShapeType="1"/>
          </p:cNvSpPr>
          <p:nvPr/>
        </p:nvSpPr>
        <p:spPr bwMode="auto">
          <a:xfrm flipH="1">
            <a:off x="5676900" y="21034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7" name="Line 37"/>
          <p:cNvSpPr>
            <a:spLocks noChangeShapeType="1"/>
          </p:cNvSpPr>
          <p:nvPr/>
        </p:nvSpPr>
        <p:spPr bwMode="auto">
          <a:xfrm flipH="1">
            <a:off x="5676900" y="23891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8" name="Line 38"/>
          <p:cNvSpPr>
            <a:spLocks noChangeShapeType="1"/>
          </p:cNvSpPr>
          <p:nvPr/>
        </p:nvSpPr>
        <p:spPr bwMode="auto">
          <a:xfrm flipH="1">
            <a:off x="5676900" y="26749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39" name="Line 39"/>
          <p:cNvSpPr>
            <a:spLocks noChangeShapeType="1"/>
          </p:cNvSpPr>
          <p:nvPr/>
        </p:nvSpPr>
        <p:spPr bwMode="auto">
          <a:xfrm flipH="1">
            <a:off x="5676900" y="29606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40" name="Line 40"/>
          <p:cNvSpPr>
            <a:spLocks noChangeShapeType="1"/>
          </p:cNvSpPr>
          <p:nvPr/>
        </p:nvSpPr>
        <p:spPr bwMode="auto">
          <a:xfrm flipH="1">
            <a:off x="5676900" y="3248025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41" name="Oval 42"/>
          <p:cNvSpPr>
            <a:spLocks noChangeAspect="1" noChangeArrowheads="1"/>
          </p:cNvSpPr>
          <p:nvPr/>
        </p:nvSpPr>
        <p:spPr bwMode="auto">
          <a:xfrm>
            <a:off x="5645150" y="1781175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42" name="Oval 43"/>
          <p:cNvSpPr>
            <a:spLocks noChangeAspect="1" noChangeArrowheads="1"/>
          </p:cNvSpPr>
          <p:nvPr/>
        </p:nvSpPr>
        <p:spPr bwMode="auto">
          <a:xfrm>
            <a:off x="5943600" y="2065338"/>
            <a:ext cx="88900" cy="84137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43" name="Oval 44"/>
          <p:cNvSpPr>
            <a:spLocks noChangeAspect="1" noChangeArrowheads="1"/>
          </p:cNvSpPr>
          <p:nvPr/>
        </p:nvSpPr>
        <p:spPr bwMode="auto">
          <a:xfrm>
            <a:off x="7153275" y="235108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44" name="Oval 45"/>
          <p:cNvSpPr>
            <a:spLocks noChangeArrowheads="1"/>
          </p:cNvSpPr>
          <p:nvPr/>
        </p:nvSpPr>
        <p:spPr bwMode="auto">
          <a:xfrm>
            <a:off x="6546850" y="29273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45" name="Oval 46"/>
          <p:cNvSpPr>
            <a:spLocks noChangeArrowheads="1"/>
          </p:cNvSpPr>
          <p:nvPr/>
        </p:nvSpPr>
        <p:spPr bwMode="auto">
          <a:xfrm>
            <a:off x="5943600" y="3494088"/>
            <a:ext cx="71438" cy="68262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46" name="Text Box 47"/>
          <p:cNvSpPr txBox="1">
            <a:spLocks noChangeArrowheads="1"/>
          </p:cNvSpPr>
          <p:nvPr/>
        </p:nvSpPr>
        <p:spPr bwMode="auto">
          <a:xfrm>
            <a:off x="5645150" y="1539875"/>
            <a:ext cx="3556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1247" name="Text Box 48"/>
          <p:cNvSpPr txBox="1">
            <a:spLocks noChangeArrowheads="1"/>
          </p:cNvSpPr>
          <p:nvPr/>
        </p:nvSpPr>
        <p:spPr bwMode="auto">
          <a:xfrm>
            <a:off x="5943600" y="2065338"/>
            <a:ext cx="3730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48" name="Text Box 49"/>
          <p:cNvSpPr txBox="1">
            <a:spLocks noChangeArrowheads="1"/>
          </p:cNvSpPr>
          <p:nvPr/>
        </p:nvSpPr>
        <p:spPr bwMode="auto">
          <a:xfrm>
            <a:off x="6850063" y="1511300"/>
            <a:ext cx="230187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49" name="Text Box 50"/>
          <p:cNvSpPr txBox="1">
            <a:spLocks noChangeArrowheads="1"/>
          </p:cNvSpPr>
          <p:nvPr/>
        </p:nvSpPr>
        <p:spPr bwMode="auto">
          <a:xfrm>
            <a:off x="7153275" y="2351088"/>
            <a:ext cx="336550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1250" name="Text Box 51"/>
          <p:cNvSpPr txBox="1">
            <a:spLocks noChangeArrowheads="1"/>
          </p:cNvSpPr>
          <p:nvPr/>
        </p:nvSpPr>
        <p:spPr bwMode="auto">
          <a:xfrm>
            <a:off x="7262813" y="2927350"/>
            <a:ext cx="358775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1251" name="Line 52"/>
          <p:cNvSpPr>
            <a:spLocks noChangeShapeType="1"/>
          </p:cNvSpPr>
          <p:nvPr/>
        </p:nvSpPr>
        <p:spPr bwMode="auto">
          <a:xfrm flipV="1">
            <a:off x="5978525" y="1817688"/>
            <a:ext cx="0" cy="24765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52" name="Line 53"/>
          <p:cNvSpPr>
            <a:spLocks noChangeShapeType="1"/>
          </p:cNvSpPr>
          <p:nvPr/>
        </p:nvSpPr>
        <p:spPr bwMode="auto">
          <a:xfrm>
            <a:off x="6884988" y="1577975"/>
            <a:ext cx="0" cy="239713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0006" name="Line 54"/>
          <p:cNvSpPr>
            <a:spLocks noChangeShapeType="1"/>
          </p:cNvSpPr>
          <p:nvPr/>
        </p:nvSpPr>
        <p:spPr bwMode="auto">
          <a:xfrm>
            <a:off x="7186613" y="1817688"/>
            <a:ext cx="0" cy="533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0007" name="Line 55"/>
          <p:cNvSpPr>
            <a:spLocks noChangeShapeType="1"/>
          </p:cNvSpPr>
          <p:nvPr/>
        </p:nvSpPr>
        <p:spPr bwMode="auto">
          <a:xfrm flipH="1">
            <a:off x="6884988" y="2381250"/>
            <a:ext cx="2635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0008" name="Line 56"/>
          <p:cNvSpPr>
            <a:spLocks noChangeShapeType="1"/>
          </p:cNvSpPr>
          <p:nvPr/>
        </p:nvSpPr>
        <p:spPr bwMode="auto">
          <a:xfrm>
            <a:off x="6884988" y="1817688"/>
            <a:ext cx="0" cy="56356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56" name="Rectangle 57"/>
          <p:cNvSpPr>
            <a:spLocks noChangeArrowheads="1"/>
          </p:cNvSpPr>
          <p:nvPr/>
        </p:nvSpPr>
        <p:spPr bwMode="auto">
          <a:xfrm>
            <a:off x="3227388" y="1533525"/>
            <a:ext cx="1811337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57" name="Line 58"/>
          <p:cNvSpPr>
            <a:spLocks noChangeShapeType="1"/>
          </p:cNvSpPr>
          <p:nvPr/>
        </p:nvSpPr>
        <p:spPr bwMode="auto">
          <a:xfrm>
            <a:off x="35290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58" name="Line 59"/>
          <p:cNvSpPr>
            <a:spLocks noChangeShapeType="1"/>
          </p:cNvSpPr>
          <p:nvPr/>
        </p:nvSpPr>
        <p:spPr bwMode="auto">
          <a:xfrm>
            <a:off x="38322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59" name="Line 60"/>
          <p:cNvSpPr>
            <a:spLocks noChangeShapeType="1"/>
          </p:cNvSpPr>
          <p:nvPr/>
        </p:nvSpPr>
        <p:spPr bwMode="auto">
          <a:xfrm>
            <a:off x="41322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0" name="Line 61"/>
          <p:cNvSpPr>
            <a:spLocks noChangeShapeType="1"/>
          </p:cNvSpPr>
          <p:nvPr/>
        </p:nvSpPr>
        <p:spPr bwMode="auto">
          <a:xfrm>
            <a:off x="443547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1" name="Line 62"/>
          <p:cNvSpPr>
            <a:spLocks noChangeShapeType="1"/>
          </p:cNvSpPr>
          <p:nvPr/>
        </p:nvSpPr>
        <p:spPr bwMode="auto">
          <a:xfrm>
            <a:off x="47371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2" name="Line 63"/>
          <p:cNvSpPr>
            <a:spLocks noChangeShapeType="1"/>
          </p:cNvSpPr>
          <p:nvPr/>
        </p:nvSpPr>
        <p:spPr bwMode="auto">
          <a:xfrm flipH="1">
            <a:off x="3227388" y="1808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3" name="Line 64"/>
          <p:cNvSpPr>
            <a:spLocks noChangeShapeType="1"/>
          </p:cNvSpPr>
          <p:nvPr/>
        </p:nvSpPr>
        <p:spPr bwMode="auto">
          <a:xfrm flipH="1">
            <a:off x="3227388" y="20939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4" name="Line 65"/>
          <p:cNvSpPr>
            <a:spLocks noChangeShapeType="1"/>
          </p:cNvSpPr>
          <p:nvPr/>
        </p:nvSpPr>
        <p:spPr bwMode="auto">
          <a:xfrm flipH="1">
            <a:off x="3227388" y="23796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5" name="Line 66"/>
          <p:cNvSpPr>
            <a:spLocks noChangeShapeType="1"/>
          </p:cNvSpPr>
          <p:nvPr/>
        </p:nvSpPr>
        <p:spPr bwMode="auto">
          <a:xfrm flipH="1">
            <a:off x="3227388" y="26654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6" name="Line 67"/>
          <p:cNvSpPr>
            <a:spLocks noChangeShapeType="1"/>
          </p:cNvSpPr>
          <p:nvPr/>
        </p:nvSpPr>
        <p:spPr bwMode="auto">
          <a:xfrm flipH="1">
            <a:off x="3227388" y="2951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7" name="Line 68"/>
          <p:cNvSpPr>
            <a:spLocks noChangeShapeType="1"/>
          </p:cNvSpPr>
          <p:nvPr/>
        </p:nvSpPr>
        <p:spPr bwMode="auto">
          <a:xfrm flipH="1">
            <a:off x="3227388" y="32385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68" name="Oval 71"/>
          <p:cNvSpPr>
            <a:spLocks noChangeAspect="1" noChangeArrowheads="1"/>
          </p:cNvSpPr>
          <p:nvPr/>
        </p:nvSpPr>
        <p:spPr bwMode="auto">
          <a:xfrm>
            <a:off x="3494088" y="20574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69" name="Oval 72"/>
          <p:cNvSpPr>
            <a:spLocks noChangeArrowheads="1"/>
          </p:cNvSpPr>
          <p:nvPr/>
        </p:nvSpPr>
        <p:spPr bwMode="auto">
          <a:xfrm>
            <a:off x="5005388" y="2914650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70" name="Oval 73"/>
          <p:cNvSpPr>
            <a:spLocks noChangeArrowheads="1"/>
          </p:cNvSpPr>
          <p:nvPr/>
        </p:nvSpPr>
        <p:spPr bwMode="auto">
          <a:xfrm>
            <a:off x="4097338" y="2917825"/>
            <a:ext cx="68262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71" name="Oval 74"/>
          <p:cNvSpPr>
            <a:spLocks noChangeArrowheads="1"/>
          </p:cNvSpPr>
          <p:nvPr/>
        </p:nvSpPr>
        <p:spPr bwMode="auto">
          <a:xfrm>
            <a:off x="3494088" y="34861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72" name="Text Box 75"/>
          <p:cNvSpPr txBox="1">
            <a:spLocks noChangeArrowheads="1"/>
          </p:cNvSpPr>
          <p:nvPr/>
        </p:nvSpPr>
        <p:spPr bwMode="auto">
          <a:xfrm>
            <a:off x="3194050" y="1522413"/>
            <a:ext cx="319088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1273" name="Text Box 76"/>
          <p:cNvSpPr txBox="1">
            <a:spLocks noChangeArrowheads="1"/>
          </p:cNvSpPr>
          <p:nvPr/>
        </p:nvSpPr>
        <p:spPr bwMode="auto">
          <a:xfrm>
            <a:off x="3494088" y="2057400"/>
            <a:ext cx="30480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74" name="Text Box 77"/>
          <p:cNvSpPr txBox="1">
            <a:spLocks noChangeArrowheads="1"/>
          </p:cNvSpPr>
          <p:nvPr/>
        </p:nvSpPr>
        <p:spPr bwMode="auto">
          <a:xfrm>
            <a:off x="4398963" y="1503363"/>
            <a:ext cx="285750" cy="35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75" name="Text Box 78"/>
          <p:cNvSpPr txBox="1">
            <a:spLocks noChangeArrowheads="1"/>
          </p:cNvSpPr>
          <p:nvPr/>
        </p:nvSpPr>
        <p:spPr bwMode="auto">
          <a:xfrm>
            <a:off x="4702175" y="2341563"/>
            <a:ext cx="331788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1276" name="Line 79"/>
          <p:cNvSpPr>
            <a:spLocks noChangeShapeType="1"/>
          </p:cNvSpPr>
          <p:nvPr/>
        </p:nvSpPr>
        <p:spPr bwMode="auto">
          <a:xfrm>
            <a:off x="3529013" y="1808163"/>
            <a:ext cx="90646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77" name="Line 80"/>
          <p:cNvSpPr>
            <a:spLocks noChangeShapeType="1"/>
          </p:cNvSpPr>
          <p:nvPr/>
        </p:nvSpPr>
        <p:spPr bwMode="auto">
          <a:xfrm flipV="1">
            <a:off x="3529013" y="1808163"/>
            <a:ext cx="0" cy="2492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78" name="Line 81"/>
          <p:cNvSpPr>
            <a:spLocks noChangeShapeType="1"/>
          </p:cNvSpPr>
          <p:nvPr/>
        </p:nvSpPr>
        <p:spPr bwMode="auto">
          <a:xfrm>
            <a:off x="4435475" y="1568450"/>
            <a:ext cx="0" cy="2397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79" name="Line 82"/>
          <p:cNvSpPr>
            <a:spLocks noChangeShapeType="1"/>
          </p:cNvSpPr>
          <p:nvPr/>
        </p:nvSpPr>
        <p:spPr bwMode="auto">
          <a:xfrm flipH="1">
            <a:off x="3529013" y="1533525"/>
            <a:ext cx="876300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80" name="Line 83"/>
          <p:cNvSpPr>
            <a:spLocks noChangeShapeType="1"/>
          </p:cNvSpPr>
          <p:nvPr/>
        </p:nvSpPr>
        <p:spPr bwMode="auto">
          <a:xfrm>
            <a:off x="3529013" y="1533525"/>
            <a:ext cx="0" cy="3032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81" name="Text Box 84"/>
          <p:cNvSpPr txBox="1">
            <a:spLocks noChangeArrowheads="1"/>
          </p:cNvSpPr>
          <p:nvPr/>
        </p:nvSpPr>
        <p:spPr bwMode="auto">
          <a:xfrm>
            <a:off x="1420813" y="2098675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1282" name="Text Box 85"/>
          <p:cNvSpPr txBox="1">
            <a:spLocks noChangeArrowheads="1"/>
          </p:cNvSpPr>
          <p:nvPr/>
        </p:nvSpPr>
        <p:spPr bwMode="auto">
          <a:xfrm>
            <a:off x="3844925" y="2098675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1283" name="Text Box 86"/>
          <p:cNvSpPr txBox="1">
            <a:spLocks noChangeArrowheads="1"/>
          </p:cNvSpPr>
          <p:nvPr/>
        </p:nvSpPr>
        <p:spPr bwMode="auto">
          <a:xfrm>
            <a:off x="6267450" y="2106613"/>
            <a:ext cx="966788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1284" name="Oval 87"/>
          <p:cNvSpPr>
            <a:spLocks noChangeAspect="1" noChangeArrowheads="1"/>
          </p:cNvSpPr>
          <p:nvPr/>
        </p:nvSpPr>
        <p:spPr bwMode="auto">
          <a:xfrm>
            <a:off x="4697413" y="2333625"/>
            <a:ext cx="80962" cy="76200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85" name="Oval 88"/>
          <p:cNvSpPr>
            <a:spLocks noChangeAspect="1" noChangeArrowheads="1"/>
          </p:cNvSpPr>
          <p:nvPr/>
        </p:nvSpPr>
        <p:spPr bwMode="auto">
          <a:xfrm>
            <a:off x="7453313" y="2922588"/>
            <a:ext cx="80962" cy="77787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86" name="Line 89"/>
          <p:cNvSpPr>
            <a:spLocks noChangeShapeType="1"/>
          </p:cNvSpPr>
          <p:nvPr/>
        </p:nvSpPr>
        <p:spPr bwMode="auto">
          <a:xfrm>
            <a:off x="3227388" y="1817688"/>
            <a:ext cx="301625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1150042" name="Line 90"/>
          <p:cNvSpPr>
            <a:spLocks noChangeShapeType="1"/>
          </p:cNvSpPr>
          <p:nvPr/>
        </p:nvSpPr>
        <p:spPr bwMode="auto">
          <a:xfrm>
            <a:off x="6884988" y="1817688"/>
            <a:ext cx="3016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1288" name="Line 91"/>
          <p:cNvSpPr>
            <a:spLocks noChangeShapeType="1"/>
          </p:cNvSpPr>
          <p:nvPr/>
        </p:nvSpPr>
        <p:spPr bwMode="auto">
          <a:xfrm>
            <a:off x="5734050" y="1817688"/>
            <a:ext cx="2444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1289" name="Line 92"/>
          <p:cNvSpPr>
            <a:spLocks noChangeShapeType="1"/>
          </p:cNvSpPr>
          <p:nvPr/>
        </p:nvSpPr>
        <p:spPr bwMode="auto">
          <a:xfrm>
            <a:off x="5978525" y="1817688"/>
            <a:ext cx="906463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0045" name="Line 93"/>
          <p:cNvSpPr>
            <a:spLocks noChangeShapeType="1"/>
          </p:cNvSpPr>
          <p:nvPr/>
        </p:nvSpPr>
        <p:spPr bwMode="auto">
          <a:xfrm flipH="1">
            <a:off x="6000750" y="1541463"/>
            <a:ext cx="8763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0046" name="Line 94"/>
          <p:cNvSpPr>
            <a:spLocks noChangeShapeType="1"/>
          </p:cNvSpPr>
          <p:nvPr/>
        </p:nvSpPr>
        <p:spPr bwMode="auto">
          <a:xfrm>
            <a:off x="6000750" y="1541463"/>
            <a:ext cx="0" cy="30321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1292" name="Rectangle 9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Routing: Example </a:t>
            </a:r>
            <a:r>
              <a:rPr lang="de-DE" altLang="de-DE" smtClean="0"/>
              <a:t>Sequential Steiner Tree Heuristic</a:t>
            </a:r>
          </a:p>
        </p:txBody>
      </p:sp>
      <p:sp>
        <p:nvSpPr>
          <p:cNvPr id="51293" name="Oval 70"/>
          <p:cNvSpPr>
            <a:spLocks noChangeAspect="1" noChangeArrowheads="1"/>
          </p:cNvSpPr>
          <p:nvPr/>
        </p:nvSpPr>
        <p:spPr bwMode="auto">
          <a:xfrm>
            <a:off x="3194050" y="1773238"/>
            <a:ext cx="90488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94" name="Oval 69"/>
          <p:cNvSpPr>
            <a:spLocks noChangeAspect="1" noChangeArrowheads="1"/>
          </p:cNvSpPr>
          <p:nvPr/>
        </p:nvSpPr>
        <p:spPr bwMode="auto">
          <a:xfrm>
            <a:off x="4398963" y="1503363"/>
            <a:ext cx="85725" cy="80962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1295" name="Oval 41"/>
          <p:cNvSpPr>
            <a:spLocks noChangeAspect="1" noChangeArrowheads="1"/>
          </p:cNvSpPr>
          <p:nvPr/>
        </p:nvSpPr>
        <p:spPr bwMode="auto">
          <a:xfrm>
            <a:off x="6850063" y="1511300"/>
            <a:ext cx="85725" cy="84138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00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50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50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50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0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Slide Number Placeholder 1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D4F4F26-75F6-4261-AE4E-8350510163DB}" type="slidenum">
              <a:rPr lang="en-US" altLang="de-DE" sz="1000">
                <a:solidFill>
                  <a:srgbClr val="C0C0C0"/>
                </a:solidFill>
              </a:rPr>
              <a:pPr/>
              <a:t>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pic>
        <p:nvPicPr>
          <p:cNvPr id="6147" name="Picture 10" descr="Unbenannt1"/>
          <p:cNvPicPr>
            <a:picLocks noChangeAspect="1" noChangeArrowheads="1"/>
          </p:cNvPicPr>
          <p:nvPr/>
        </p:nvPicPr>
        <p:blipFill>
          <a:blip r:embed="rId2">
            <a:lum bright="24000" contrast="-36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60413"/>
            <a:ext cx="9144000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" name="Slide Number Placeholder 3"/>
          <p:cNvSpPr txBox="1">
            <a:spLocks noGrp="1"/>
          </p:cNvSpPr>
          <p:nvPr/>
        </p:nvSpPr>
        <p:spPr bwMode="auto">
          <a:xfrm>
            <a:off x="7910513" y="6473825"/>
            <a:ext cx="1081087" cy="28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1882" tIns="50941" rIns="101882" bIns="50941"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r">
              <a:spcBef>
                <a:spcPct val="0"/>
              </a:spcBef>
            </a:pPr>
            <a:fld id="{4EDE4FB9-53BC-4432-8C91-08EFFDCDAB1E}" type="slidenum">
              <a:rPr lang="en-US" altLang="de-DE" sz="1000">
                <a:solidFill>
                  <a:srgbClr val="C0C0C0"/>
                </a:solidFill>
              </a:rPr>
              <a:pPr algn="r">
                <a:spcBef>
                  <a:spcPct val="0"/>
                </a:spcBef>
              </a:pPr>
              <a:t>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93641" name="Rectangle 9"/>
          <p:cNvSpPr>
            <a:spLocks noGrp="1" noChangeArrowheads="1"/>
          </p:cNvSpPr>
          <p:nvPr>
            <p:ph type="body" idx="4294967295"/>
          </p:nvPr>
        </p:nvSpPr>
        <p:spPr>
          <a:xfrm>
            <a:off x="611188" y="1773238"/>
            <a:ext cx="8193087" cy="3960812"/>
          </a:xfrm>
        </p:spPr>
        <p:txBody>
          <a:bodyPr lIns="191095" tIns="44941" rIns="89883" bIns="44941"/>
          <a:lstStyle/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Terminology: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Net: Set of two or more pins that have the same electric potential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Netlist: Set of all nets.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Congestion: Where the shortest routes of several nets are incompatible because they traverse the same tracks. 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Fixed-die routing: Chip outline and routing resources are fixed.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Variable-die routing: New routing tracks can be added as needed.</a:t>
            </a:r>
          </a:p>
        </p:txBody>
      </p:sp>
      <p:sp>
        <p:nvSpPr>
          <p:cNvPr id="6150" name="Rectangle 1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5.1	Introduction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36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936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936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936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936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36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936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3641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F305383-4F72-4E88-A29A-5F4763213A38}" type="slidenum">
              <a:rPr lang="en-US" altLang="de-DE" sz="1000">
                <a:solidFill>
                  <a:srgbClr val="C0C0C0"/>
                </a:solidFill>
              </a:rPr>
              <a:pPr/>
              <a:t>50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2227" name="Rectangle 3"/>
          <p:cNvSpPr>
            <a:spLocks noChangeArrowheads="1"/>
          </p:cNvSpPr>
          <p:nvPr/>
        </p:nvSpPr>
        <p:spPr bwMode="auto">
          <a:xfrm>
            <a:off x="800100" y="1533525"/>
            <a:ext cx="1811338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28" name="Line 4"/>
          <p:cNvSpPr>
            <a:spLocks noChangeShapeType="1"/>
          </p:cNvSpPr>
          <p:nvPr/>
        </p:nvSpPr>
        <p:spPr bwMode="auto">
          <a:xfrm>
            <a:off x="11017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29" name="Line 5"/>
          <p:cNvSpPr>
            <a:spLocks noChangeShapeType="1"/>
          </p:cNvSpPr>
          <p:nvPr/>
        </p:nvSpPr>
        <p:spPr bwMode="auto">
          <a:xfrm>
            <a:off x="1404938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0" name="Line 6"/>
          <p:cNvSpPr>
            <a:spLocks noChangeShapeType="1"/>
          </p:cNvSpPr>
          <p:nvPr/>
        </p:nvSpPr>
        <p:spPr bwMode="auto">
          <a:xfrm>
            <a:off x="17065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1" name="Line 7"/>
          <p:cNvSpPr>
            <a:spLocks noChangeShapeType="1"/>
          </p:cNvSpPr>
          <p:nvPr/>
        </p:nvSpPr>
        <p:spPr bwMode="auto">
          <a:xfrm>
            <a:off x="20066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2" name="Line 8"/>
          <p:cNvSpPr>
            <a:spLocks noChangeShapeType="1"/>
          </p:cNvSpPr>
          <p:nvPr/>
        </p:nvSpPr>
        <p:spPr bwMode="auto">
          <a:xfrm>
            <a:off x="23098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3" name="Line 9"/>
          <p:cNvSpPr>
            <a:spLocks noChangeShapeType="1"/>
          </p:cNvSpPr>
          <p:nvPr/>
        </p:nvSpPr>
        <p:spPr bwMode="auto">
          <a:xfrm flipH="1">
            <a:off x="800100" y="1808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4" name="Line 10"/>
          <p:cNvSpPr>
            <a:spLocks noChangeShapeType="1"/>
          </p:cNvSpPr>
          <p:nvPr/>
        </p:nvSpPr>
        <p:spPr bwMode="auto">
          <a:xfrm flipH="1">
            <a:off x="800100" y="20939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5" name="Line 11"/>
          <p:cNvSpPr>
            <a:spLocks noChangeShapeType="1"/>
          </p:cNvSpPr>
          <p:nvPr/>
        </p:nvSpPr>
        <p:spPr bwMode="auto">
          <a:xfrm flipH="1">
            <a:off x="800100" y="23796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6" name="Line 12"/>
          <p:cNvSpPr>
            <a:spLocks noChangeShapeType="1"/>
          </p:cNvSpPr>
          <p:nvPr/>
        </p:nvSpPr>
        <p:spPr bwMode="auto">
          <a:xfrm flipH="1">
            <a:off x="800100" y="26654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7" name="Line 13"/>
          <p:cNvSpPr>
            <a:spLocks noChangeShapeType="1"/>
          </p:cNvSpPr>
          <p:nvPr/>
        </p:nvSpPr>
        <p:spPr bwMode="auto">
          <a:xfrm flipH="1">
            <a:off x="800100" y="2951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8" name="Line 14"/>
          <p:cNvSpPr>
            <a:spLocks noChangeShapeType="1"/>
          </p:cNvSpPr>
          <p:nvPr/>
        </p:nvSpPr>
        <p:spPr bwMode="auto">
          <a:xfrm flipH="1">
            <a:off x="800100" y="323850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39" name="Oval 15"/>
          <p:cNvSpPr>
            <a:spLocks noChangeAspect="1" noChangeArrowheads="1"/>
          </p:cNvSpPr>
          <p:nvPr/>
        </p:nvSpPr>
        <p:spPr bwMode="auto">
          <a:xfrm>
            <a:off x="1973263" y="1503363"/>
            <a:ext cx="80962" cy="76200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40" name="Oval 16"/>
          <p:cNvSpPr>
            <a:spLocks noChangeAspect="1" noChangeArrowheads="1"/>
          </p:cNvSpPr>
          <p:nvPr/>
        </p:nvSpPr>
        <p:spPr bwMode="auto">
          <a:xfrm>
            <a:off x="768350" y="177323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41" name="Oval 17"/>
          <p:cNvSpPr>
            <a:spLocks noChangeAspect="1" noChangeArrowheads="1"/>
          </p:cNvSpPr>
          <p:nvPr/>
        </p:nvSpPr>
        <p:spPr bwMode="auto">
          <a:xfrm>
            <a:off x="1068388" y="2057400"/>
            <a:ext cx="84137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42" name="Oval 18"/>
          <p:cNvSpPr>
            <a:spLocks noChangeArrowheads="1"/>
          </p:cNvSpPr>
          <p:nvPr/>
        </p:nvSpPr>
        <p:spPr bwMode="auto">
          <a:xfrm>
            <a:off x="2274888" y="2341563"/>
            <a:ext cx="69850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43" name="Oval 19"/>
          <p:cNvSpPr>
            <a:spLocks noChangeArrowheads="1"/>
          </p:cNvSpPr>
          <p:nvPr/>
        </p:nvSpPr>
        <p:spPr bwMode="auto">
          <a:xfrm>
            <a:off x="2578100" y="2914650"/>
            <a:ext cx="68263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44" name="Oval 20"/>
          <p:cNvSpPr>
            <a:spLocks noChangeArrowheads="1"/>
          </p:cNvSpPr>
          <p:nvPr/>
        </p:nvSpPr>
        <p:spPr bwMode="auto">
          <a:xfrm>
            <a:off x="1670050" y="2917825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45" name="Oval 21"/>
          <p:cNvSpPr>
            <a:spLocks noChangeArrowheads="1"/>
          </p:cNvSpPr>
          <p:nvPr/>
        </p:nvSpPr>
        <p:spPr bwMode="auto">
          <a:xfrm>
            <a:off x="1068388" y="3486150"/>
            <a:ext cx="68262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46" name="Text Box 22"/>
          <p:cNvSpPr txBox="1">
            <a:spLocks noChangeArrowheads="1"/>
          </p:cNvSpPr>
          <p:nvPr/>
        </p:nvSpPr>
        <p:spPr bwMode="auto">
          <a:xfrm>
            <a:off x="768350" y="1522413"/>
            <a:ext cx="315913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2247" name="Text Box 23"/>
          <p:cNvSpPr txBox="1">
            <a:spLocks noChangeArrowheads="1"/>
          </p:cNvSpPr>
          <p:nvPr/>
        </p:nvSpPr>
        <p:spPr bwMode="auto">
          <a:xfrm>
            <a:off x="1068388" y="2057400"/>
            <a:ext cx="30162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2248" name="Text Box 24"/>
          <p:cNvSpPr txBox="1">
            <a:spLocks noChangeArrowheads="1"/>
          </p:cNvSpPr>
          <p:nvPr/>
        </p:nvSpPr>
        <p:spPr bwMode="auto">
          <a:xfrm>
            <a:off x="1973263" y="1503363"/>
            <a:ext cx="315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2249" name="Line 25"/>
          <p:cNvSpPr>
            <a:spLocks noChangeShapeType="1"/>
          </p:cNvSpPr>
          <p:nvPr/>
        </p:nvSpPr>
        <p:spPr bwMode="auto">
          <a:xfrm>
            <a:off x="836613" y="1808163"/>
            <a:ext cx="26511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50" name="Line 26"/>
          <p:cNvSpPr>
            <a:spLocks noChangeShapeType="1"/>
          </p:cNvSpPr>
          <p:nvPr/>
        </p:nvSpPr>
        <p:spPr bwMode="auto">
          <a:xfrm flipV="1">
            <a:off x="1101725" y="1808163"/>
            <a:ext cx="0" cy="249237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51" name="Line 27"/>
          <p:cNvSpPr>
            <a:spLocks noChangeShapeType="1"/>
          </p:cNvSpPr>
          <p:nvPr/>
        </p:nvSpPr>
        <p:spPr bwMode="auto">
          <a:xfrm>
            <a:off x="800100" y="1838325"/>
            <a:ext cx="0" cy="25558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52" name="Line 28"/>
          <p:cNvSpPr>
            <a:spLocks noChangeShapeType="1"/>
          </p:cNvSpPr>
          <p:nvPr/>
        </p:nvSpPr>
        <p:spPr bwMode="auto">
          <a:xfrm flipH="1">
            <a:off x="800100" y="2093913"/>
            <a:ext cx="268288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53" name="Rectangle 29"/>
          <p:cNvSpPr>
            <a:spLocks noChangeArrowheads="1"/>
          </p:cNvSpPr>
          <p:nvPr/>
        </p:nvSpPr>
        <p:spPr bwMode="auto">
          <a:xfrm>
            <a:off x="5676900" y="1543050"/>
            <a:ext cx="1811338" cy="19907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54" name="Line 30"/>
          <p:cNvSpPr>
            <a:spLocks noChangeShapeType="1"/>
          </p:cNvSpPr>
          <p:nvPr/>
        </p:nvSpPr>
        <p:spPr bwMode="auto">
          <a:xfrm>
            <a:off x="5978525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55" name="Line 31"/>
          <p:cNvSpPr>
            <a:spLocks noChangeShapeType="1"/>
          </p:cNvSpPr>
          <p:nvPr/>
        </p:nvSpPr>
        <p:spPr bwMode="auto">
          <a:xfrm>
            <a:off x="6281738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56" name="Line 32"/>
          <p:cNvSpPr>
            <a:spLocks noChangeShapeType="1"/>
          </p:cNvSpPr>
          <p:nvPr/>
        </p:nvSpPr>
        <p:spPr bwMode="auto">
          <a:xfrm>
            <a:off x="6583363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57" name="Line 33"/>
          <p:cNvSpPr>
            <a:spLocks noChangeShapeType="1"/>
          </p:cNvSpPr>
          <p:nvPr/>
        </p:nvSpPr>
        <p:spPr bwMode="auto">
          <a:xfrm>
            <a:off x="6884988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58" name="Line 34"/>
          <p:cNvSpPr>
            <a:spLocks noChangeShapeType="1"/>
          </p:cNvSpPr>
          <p:nvPr/>
        </p:nvSpPr>
        <p:spPr bwMode="auto">
          <a:xfrm>
            <a:off x="7186613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59" name="Line 35"/>
          <p:cNvSpPr>
            <a:spLocks noChangeShapeType="1"/>
          </p:cNvSpPr>
          <p:nvPr/>
        </p:nvSpPr>
        <p:spPr bwMode="auto">
          <a:xfrm flipH="1">
            <a:off x="5676900" y="18176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60" name="Line 36"/>
          <p:cNvSpPr>
            <a:spLocks noChangeShapeType="1"/>
          </p:cNvSpPr>
          <p:nvPr/>
        </p:nvSpPr>
        <p:spPr bwMode="auto">
          <a:xfrm flipH="1">
            <a:off x="5676900" y="21034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61" name="Line 37"/>
          <p:cNvSpPr>
            <a:spLocks noChangeShapeType="1"/>
          </p:cNvSpPr>
          <p:nvPr/>
        </p:nvSpPr>
        <p:spPr bwMode="auto">
          <a:xfrm flipH="1">
            <a:off x="5676900" y="23891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62" name="Line 38"/>
          <p:cNvSpPr>
            <a:spLocks noChangeShapeType="1"/>
          </p:cNvSpPr>
          <p:nvPr/>
        </p:nvSpPr>
        <p:spPr bwMode="auto">
          <a:xfrm flipH="1">
            <a:off x="5676900" y="26749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63" name="Line 39"/>
          <p:cNvSpPr>
            <a:spLocks noChangeShapeType="1"/>
          </p:cNvSpPr>
          <p:nvPr/>
        </p:nvSpPr>
        <p:spPr bwMode="auto">
          <a:xfrm flipH="1">
            <a:off x="5676900" y="29606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64" name="Line 40"/>
          <p:cNvSpPr>
            <a:spLocks noChangeShapeType="1"/>
          </p:cNvSpPr>
          <p:nvPr/>
        </p:nvSpPr>
        <p:spPr bwMode="auto">
          <a:xfrm flipH="1">
            <a:off x="5676900" y="3248025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65" name="Oval 42"/>
          <p:cNvSpPr>
            <a:spLocks noChangeAspect="1" noChangeArrowheads="1"/>
          </p:cNvSpPr>
          <p:nvPr/>
        </p:nvSpPr>
        <p:spPr bwMode="auto">
          <a:xfrm>
            <a:off x="5645150" y="1781175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66" name="Oval 43"/>
          <p:cNvSpPr>
            <a:spLocks noChangeAspect="1" noChangeArrowheads="1"/>
          </p:cNvSpPr>
          <p:nvPr/>
        </p:nvSpPr>
        <p:spPr bwMode="auto">
          <a:xfrm>
            <a:off x="5943600" y="2065338"/>
            <a:ext cx="88900" cy="84137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67" name="Oval 44"/>
          <p:cNvSpPr>
            <a:spLocks noChangeAspect="1" noChangeArrowheads="1"/>
          </p:cNvSpPr>
          <p:nvPr/>
        </p:nvSpPr>
        <p:spPr bwMode="auto">
          <a:xfrm>
            <a:off x="7153275" y="235108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68" name="Oval 45"/>
          <p:cNvSpPr>
            <a:spLocks noChangeArrowheads="1"/>
          </p:cNvSpPr>
          <p:nvPr/>
        </p:nvSpPr>
        <p:spPr bwMode="auto">
          <a:xfrm>
            <a:off x="6546850" y="29273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69" name="Oval 46"/>
          <p:cNvSpPr>
            <a:spLocks noChangeArrowheads="1"/>
          </p:cNvSpPr>
          <p:nvPr/>
        </p:nvSpPr>
        <p:spPr bwMode="auto">
          <a:xfrm>
            <a:off x="5943600" y="3494088"/>
            <a:ext cx="71438" cy="68262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70" name="Text Box 47"/>
          <p:cNvSpPr txBox="1">
            <a:spLocks noChangeArrowheads="1"/>
          </p:cNvSpPr>
          <p:nvPr/>
        </p:nvSpPr>
        <p:spPr bwMode="auto">
          <a:xfrm>
            <a:off x="5645150" y="1539875"/>
            <a:ext cx="3556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2271" name="Text Box 48"/>
          <p:cNvSpPr txBox="1">
            <a:spLocks noChangeArrowheads="1"/>
          </p:cNvSpPr>
          <p:nvPr/>
        </p:nvSpPr>
        <p:spPr bwMode="auto">
          <a:xfrm>
            <a:off x="5943600" y="2065338"/>
            <a:ext cx="3730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2272" name="Text Box 49"/>
          <p:cNvSpPr txBox="1">
            <a:spLocks noChangeArrowheads="1"/>
          </p:cNvSpPr>
          <p:nvPr/>
        </p:nvSpPr>
        <p:spPr bwMode="auto">
          <a:xfrm>
            <a:off x="6850063" y="1511300"/>
            <a:ext cx="230187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2273" name="Text Box 50"/>
          <p:cNvSpPr txBox="1">
            <a:spLocks noChangeArrowheads="1"/>
          </p:cNvSpPr>
          <p:nvPr/>
        </p:nvSpPr>
        <p:spPr bwMode="auto">
          <a:xfrm>
            <a:off x="7153275" y="2351088"/>
            <a:ext cx="336550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2274" name="Text Box 51"/>
          <p:cNvSpPr txBox="1">
            <a:spLocks noChangeArrowheads="1"/>
          </p:cNvSpPr>
          <p:nvPr/>
        </p:nvSpPr>
        <p:spPr bwMode="auto">
          <a:xfrm>
            <a:off x="7262813" y="2927350"/>
            <a:ext cx="358775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2275" name="Line 52"/>
          <p:cNvSpPr>
            <a:spLocks noChangeShapeType="1"/>
          </p:cNvSpPr>
          <p:nvPr/>
        </p:nvSpPr>
        <p:spPr bwMode="auto">
          <a:xfrm flipV="1">
            <a:off x="5978525" y="1817688"/>
            <a:ext cx="0" cy="24765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76" name="Line 53"/>
          <p:cNvSpPr>
            <a:spLocks noChangeShapeType="1"/>
          </p:cNvSpPr>
          <p:nvPr/>
        </p:nvSpPr>
        <p:spPr bwMode="auto">
          <a:xfrm>
            <a:off x="6884988" y="1577975"/>
            <a:ext cx="0" cy="239713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77" name="Line 54"/>
          <p:cNvSpPr>
            <a:spLocks noChangeShapeType="1"/>
          </p:cNvSpPr>
          <p:nvPr/>
        </p:nvSpPr>
        <p:spPr bwMode="auto">
          <a:xfrm>
            <a:off x="7186613" y="1817688"/>
            <a:ext cx="0" cy="533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78" name="Line 55"/>
          <p:cNvSpPr>
            <a:spLocks noChangeShapeType="1"/>
          </p:cNvSpPr>
          <p:nvPr/>
        </p:nvSpPr>
        <p:spPr bwMode="auto">
          <a:xfrm flipH="1">
            <a:off x="6884988" y="2381250"/>
            <a:ext cx="2635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79" name="Line 56"/>
          <p:cNvSpPr>
            <a:spLocks noChangeShapeType="1"/>
          </p:cNvSpPr>
          <p:nvPr/>
        </p:nvSpPr>
        <p:spPr bwMode="auto">
          <a:xfrm>
            <a:off x="6884988" y="1817688"/>
            <a:ext cx="0" cy="56356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80" name="Rectangle 57"/>
          <p:cNvSpPr>
            <a:spLocks noChangeArrowheads="1"/>
          </p:cNvSpPr>
          <p:nvPr/>
        </p:nvSpPr>
        <p:spPr bwMode="auto">
          <a:xfrm>
            <a:off x="3227388" y="1533525"/>
            <a:ext cx="1811337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81" name="Line 58"/>
          <p:cNvSpPr>
            <a:spLocks noChangeShapeType="1"/>
          </p:cNvSpPr>
          <p:nvPr/>
        </p:nvSpPr>
        <p:spPr bwMode="auto">
          <a:xfrm>
            <a:off x="35290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82" name="Line 59"/>
          <p:cNvSpPr>
            <a:spLocks noChangeShapeType="1"/>
          </p:cNvSpPr>
          <p:nvPr/>
        </p:nvSpPr>
        <p:spPr bwMode="auto">
          <a:xfrm>
            <a:off x="38322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83" name="Line 60"/>
          <p:cNvSpPr>
            <a:spLocks noChangeShapeType="1"/>
          </p:cNvSpPr>
          <p:nvPr/>
        </p:nvSpPr>
        <p:spPr bwMode="auto">
          <a:xfrm>
            <a:off x="41322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84" name="Line 61"/>
          <p:cNvSpPr>
            <a:spLocks noChangeShapeType="1"/>
          </p:cNvSpPr>
          <p:nvPr/>
        </p:nvSpPr>
        <p:spPr bwMode="auto">
          <a:xfrm>
            <a:off x="443547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85" name="Line 62"/>
          <p:cNvSpPr>
            <a:spLocks noChangeShapeType="1"/>
          </p:cNvSpPr>
          <p:nvPr/>
        </p:nvSpPr>
        <p:spPr bwMode="auto">
          <a:xfrm>
            <a:off x="47371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86" name="Line 63"/>
          <p:cNvSpPr>
            <a:spLocks noChangeShapeType="1"/>
          </p:cNvSpPr>
          <p:nvPr/>
        </p:nvSpPr>
        <p:spPr bwMode="auto">
          <a:xfrm flipH="1">
            <a:off x="3227388" y="1808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87" name="Line 64"/>
          <p:cNvSpPr>
            <a:spLocks noChangeShapeType="1"/>
          </p:cNvSpPr>
          <p:nvPr/>
        </p:nvSpPr>
        <p:spPr bwMode="auto">
          <a:xfrm flipH="1">
            <a:off x="3227388" y="20939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88" name="Line 65"/>
          <p:cNvSpPr>
            <a:spLocks noChangeShapeType="1"/>
          </p:cNvSpPr>
          <p:nvPr/>
        </p:nvSpPr>
        <p:spPr bwMode="auto">
          <a:xfrm flipH="1">
            <a:off x="3227388" y="23796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89" name="Line 66"/>
          <p:cNvSpPr>
            <a:spLocks noChangeShapeType="1"/>
          </p:cNvSpPr>
          <p:nvPr/>
        </p:nvSpPr>
        <p:spPr bwMode="auto">
          <a:xfrm flipH="1">
            <a:off x="3227388" y="26654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90" name="Line 67"/>
          <p:cNvSpPr>
            <a:spLocks noChangeShapeType="1"/>
          </p:cNvSpPr>
          <p:nvPr/>
        </p:nvSpPr>
        <p:spPr bwMode="auto">
          <a:xfrm flipH="1">
            <a:off x="3227388" y="2951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91" name="Line 68"/>
          <p:cNvSpPr>
            <a:spLocks noChangeShapeType="1"/>
          </p:cNvSpPr>
          <p:nvPr/>
        </p:nvSpPr>
        <p:spPr bwMode="auto">
          <a:xfrm flipH="1">
            <a:off x="3227388" y="32385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292" name="Oval 69"/>
          <p:cNvSpPr>
            <a:spLocks noChangeAspect="1" noChangeArrowheads="1"/>
          </p:cNvSpPr>
          <p:nvPr/>
        </p:nvSpPr>
        <p:spPr bwMode="auto">
          <a:xfrm>
            <a:off x="4398963" y="1503363"/>
            <a:ext cx="85725" cy="80962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93" name="Oval 70"/>
          <p:cNvSpPr>
            <a:spLocks noChangeAspect="1" noChangeArrowheads="1"/>
          </p:cNvSpPr>
          <p:nvPr/>
        </p:nvSpPr>
        <p:spPr bwMode="auto">
          <a:xfrm>
            <a:off x="3194050" y="1773238"/>
            <a:ext cx="90488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94" name="Oval 71"/>
          <p:cNvSpPr>
            <a:spLocks noChangeAspect="1" noChangeArrowheads="1"/>
          </p:cNvSpPr>
          <p:nvPr/>
        </p:nvSpPr>
        <p:spPr bwMode="auto">
          <a:xfrm>
            <a:off x="3494088" y="20574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95" name="Oval 72"/>
          <p:cNvSpPr>
            <a:spLocks noChangeArrowheads="1"/>
          </p:cNvSpPr>
          <p:nvPr/>
        </p:nvSpPr>
        <p:spPr bwMode="auto">
          <a:xfrm>
            <a:off x="5005388" y="2914650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96" name="Oval 73"/>
          <p:cNvSpPr>
            <a:spLocks noChangeArrowheads="1"/>
          </p:cNvSpPr>
          <p:nvPr/>
        </p:nvSpPr>
        <p:spPr bwMode="auto">
          <a:xfrm>
            <a:off x="4097338" y="2917825"/>
            <a:ext cx="68262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97" name="Oval 74"/>
          <p:cNvSpPr>
            <a:spLocks noChangeArrowheads="1"/>
          </p:cNvSpPr>
          <p:nvPr/>
        </p:nvSpPr>
        <p:spPr bwMode="auto">
          <a:xfrm>
            <a:off x="3494088" y="34861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298" name="Text Box 75"/>
          <p:cNvSpPr txBox="1">
            <a:spLocks noChangeArrowheads="1"/>
          </p:cNvSpPr>
          <p:nvPr/>
        </p:nvSpPr>
        <p:spPr bwMode="auto">
          <a:xfrm>
            <a:off x="3194050" y="1522413"/>
            <a:ext cx="319088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2299" name="Text Box 76"/>
          <p:cNvSpPr txBox="1">
            <a:spLocks noChangeArrowheads="1"/>
          </p:cNvSpPr>
          <p:nvPr/>
        </p:nvSpPr>
        <p:spPr bwMode="auto">
          <a:xfrm>
            <a:off x="3494088" y="2057400"/>
            <a:ext cx="30480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2300" name="Text Box 77"/>
          <p:cNvSpPr txBox="1">
            <a:spLocks noChangeArrowheads="1"/>
          </p:cNvSpPr>
          <p:nvPr/>
        </p:nvSpPr>
        <p:spPr bwMode="auto">
          <a:xfrm>
            <a:off x="4398963" y="1503363"/>
            <a:ext cx="285750" cy="35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2301" name="Text Box 78"/>
          <p:cNvSpPr txBox="1">
            <a:spLocks noChangeArrowheads="1"/>
          </p:cNvSpPr>
          <p:nvPr/>
        </p:nvSpPr>
        <p:spPr bwMode="auto">
          <a:xfrm>
            <a:off x="4702175" y="2341563"/>
            <a:ext cx="331788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2302" name="Line 79"/>
          <p:cNvSpPr>
            <a:spLocks noChangeShapeType="1"/>
          </p:cNvSpPr>
          <p:nvPr/>
        </p:nvSpPr>
        <p:spPr bwMode="auto">
          <a:xfrm>
            <a:off x="3529013" y="1808163"/>
            <a:ext cx="90646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03" name="Line 80"/>
          <p:cNvSpPr>
            <a:spLocks noChangeShapeType="1"/>
          </p:cNvSpPr>
          <p:nvPr/>
        </p:nvSpPr>
        <p:spPr bwMode="auto">
          <a:xfrm flipV="1">
            <a:off x="3529013" y="1808163"/>
            <a:ext cx="0" cy="2492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04" name="Line 81"/>
          <p:cNvSpPr>
            <a:spLocks noChangeShapeType="1"/>
          </p:cNvSpPr>
          <p:nvPr/>
        </p:nvSpPr>
        <p:spPr bwMode="auto">
          <a:xfrm>
            <a:off x="4435475" y="1568450"/>
            <a:ext cx="0" cy="2397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05" name="Line 82"/>
          <p:cNvSpPr>
            <a:spLocks noChangeShapeType="1"/>
          </p:cNvSpPr>
          <p:nvPr/>
        </p:nvSpPr>
        <p:spPr bwMode="auto">
          <a:xfrm flipH="1">
            <a:off x="3529013" y="1533525"/>
            <a:ext cx="876300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06" name="Line 83"/>
          <p:cNvSpPr>
            <a:spLocks noChangeShapeType="1"/>
          </p:cNvSpPr>
          <p:nvPr/>
        </p:nvSpPr>
        <p:spPr bwMode="auto">
          <a:xfrm>
            <a:off x="3529013" y="1533525"/>
            <a:ext cx="0" cy="3032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07" name="Rectangle 84"/>
          <p:cNvSpPr>
            <a:spLocks noChangeArrowheads="1"/>
          </p:cNvSpPr>
          <p:nvPr/>
        </p:nvSpPr>
        <p:spPr bwMode="auto">
          <a:xfrm>
            <a:off x="798513" y="4081463"/>
            <a:ext cx="1811337" cy="1989137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08" name="Line 85"/>
          <p:cNvSpPr>
            <a:spLocks noChangeShapeType="1"/>
          </p:cNvSpPr>
          <p:nvPr/>
        </p:nvSpPr>
        <p:spPr bwMode="auto">
          <a:xfrm>
            <a:off x="1098550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09" name="Line 86"/>
          <p:cNvSpPr>
            <a:spLocks noChangeShapeType="1"/>
          </p:cNvSpPr>
          <p:nvPr/>
        </p:nvSpPr>
        <p:spPr bwMode="auto">
          <a:xfrm>
            <a:off x="1403350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0" name="Line 87"/>
          <p:cNvSpPr>
            <a:spLocks noChangeShapeType="1"/>
          </p:cNvSpPr>
          <p:nvPr/>
        </p:nvSpPr>
        <p:spPr bwMode="auto">
          <a:xfrm>
            <a:off x="1703388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1" name="Line 88"/>
          <p:cNvSpPr>
            <a:spLocks noChangeShapeType="1"/>
          </p:cNvSpPr>
          <p:nvPr/>
        </p:nvSpPr>
        <p:spPr bwMode="auto">
          <a:xfrm>
            <a:off x="2006600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2" name="Line 89"/>
          <p:cNvSpPr>
            <a:spLocks noChangeShapeType="1"/>
          </p:cNvSpPr>
          <p:nvPr/>
        </p:nvSpPr>
        <p:spPr bwMode="auto">
          <a:xfrm>
            <a:off x="2306638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3" name="Line 90"/>
          <p:cNvSpPr>
            <a:spLocks noChangeShapeType="1"/>
          </p:cNvSpPr>
          <p:nvPr/>
        </p:nvSpPr>
        <p:spPr bwMode="auto">
          <a:xfrm flipH="1">
            <a:off x="798513" y="43545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4" name="Line 91"/>
          <p:cNvSpPr>
            <a:spLocks noChangeShapeType="1"/>
          </p:cNvSpPr>
          <p:nvPr/>
        </p:nvSpPr>
        <p:spPr bwMode="auto">
          <a:xfrm flipH="1">
            <a:off x="798513" y="46402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5" name="Line 92"/>
          <p:cNvSpPr>
            <a:spLocks noChangeShapeType="1"/>
          </p:cNvSpPr>
          <p:nvPr/>
        </p:nvSpPr>
        <p:spPr bwMode="auto">
          <a:xfrm flipH="1">
            <a:off x="798513" y="49276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6" name="Line 93"/>
          <p:cNvSpPr>
            <a:spLocks noChangeShapeType="1"/>
          </p:cNvSpPr>
          <p:nvPr/>
        </p:nvSpPr>
        <p:spPr bwMode="auto">
          <a:xfrm flipH="1">
            <a:off x="798513" y="521335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7" name="Line 94"/>
          <p:cNvSpPr>
            <a:spLocks noChangeShapeType="1"/>
          </p:cNvSpPr>
          <p:nvPr/>
        </p:nvSpPr>
        <p:spPr bwMode="auto">
          <a:xfrm flipH="1">
            <a:off x="798513" y="54991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8" name="Line 95"/>
          <p:cNvSpPr>
            <a:spLocks noChangeShapeType="1"/>
          </p:cNvSpPr>
          <p:nvPr/>
        </p:nvSpPr>
        <p:spPr bwMode="auto">
          <a:xfrm flipH="1">
            <a:off x="798513" y="578485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19" name="Oval 96"/>
          <p:cNvSpPr>
            <a:spLocks noChangeAspect="1" noChangeArrowheads="1"/>
          </p:cNvSpPr>
          <p:nvPr/>
        </p:nvSpPr>
        <p:spPr bwMode="auto">
          <a:xfrm>
            <a:off x="1970088" y="40513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20" name="Oval 97"/>
          <p:cNvSpPr>
            <a:spLocks noChangeAspect="1" noChangeArrowheads="1"/>
          </p:cNvSpPr>
          <p:nvPr/>
        </p:nvSpPr>
        <p:spPr bwMode="auto">
          <a:xfrm>
            <a:off x="766763" y="431958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21" name="Oval 98"/>
          <p:cNvSpPr>
            <a:spLocks noChangeAspect="1" noChangeArrowheads="1"/>
          </p:cNvSpPr>
          <p:nvPr/>
        </p:nvSpPr>
        <p:spPr bwMode="auto">
          <a:xfrm>
            <a:off x="1065213" y="4605338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22" name="Oval 99"/>
          <p:cNvSpPr>
            <a:spLocks noChangeAspect="1" noChangeArrowheads="1"/>
          </p:cNvSpPr>
          <p:nvPr/>
        </p:nvSpPr>
        <p:spPr bwMode="auto">
          <a:xfrm>
            <a:off x="2576513" y="5461000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23" name="Oval 100"/>
          <p:cNvSpPr>
            <a:spLocks noChangeArrowheads="1"/>
          </p:cNvSpPr>
          <p:nvPr/>
        </p:nvSpPr>
        <p:spPr bwMode="auto">
          <a:xfrm>
            <a:off x="1065213" y="6034088"/>
            <a:ext cx="71437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24" name="Text Box 101"/>
          <p:cNvSpPr txBox="1">
            <a:spLocks noChangeArrowheads="1"/>
          </p:cNvSpPr>
          <p:nvPr/>
        </p:nvSpPr>
        <p:spPr bwMode="auto">
          <a:xfrm>
            <a:off x="766763" y="4078288"/>
            <a:ext cx="3175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2325" name="Text Box 102"/>
          <p:cNvSpPr txBox="1">
            <a:spLocks noChangeArrowheads="1"/>
          </p:cNvSpPr>
          <p:nvPr/>
        </p:nvSpPr>
        <p:spPr bwMode="auto">
          <a:xfrm>
            <a:off x="1065213" y="4605338"/>
            <a:ext cx="334962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2326" name="Text Box 103"/>
          <p:cNvSpPr txBox="1">
            <a:spLocks noChangeArrowheads="1"/>
          </p:cNvSpPr>
          <p:nvPr/>
        </p:nvSpPr>
        <p:spPr bwMode="auto">
          <a:xfrm>
            <a:off x="1970088" y="4051300"/>
            <a:ext cx="3270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2327" name="Text Box 104"/>
          <p:cNvSpPr txBox="1">
            <a:spLocks noChangeArrowheads="1"/>
          </p:cNvSpPr>
          <p:nvPr/>
        </p:nvSpPr>
        <p:spPr bwMode="auto">
          <a:xfrm>
            <a:off x="2273300" y="4889500"/>
            <a:ext cx="3635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2328" name="Text Box 105"/>
          <p:cNvSpPr txBox="1">
            <a:spLocks noChangeArrowheads="1"/>
          </p:cNvSpPr>
          <p:nvPr/>
        </p:nvSpPr>
        <p:spPr bwMode="auto">
          <a:xfrm>
            <a:off x="2373313" y="5465763"/>
            <a:ext cx="3857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2329" name="Text Box 106"/>
          <p:cNvSpPr txBox="1">
            <a:spLocks noChangeArrowheads="1"/>
          </p:cNvSpPr>
          <p:nvPr/>
        </p:nvSpPr>
        <p:spPr bwMode="auto">
          <a:xfrm>
            <a:off x="1668463" y="5465763"/>
            <a:ext cx="334962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2330" name="Line 107"/>
          <p:cNvSpPr>
            <a:spLocks noChangeShapeType="1"/>
          </p:cNvSpPr>
          <p:nvPr/>
        </p:nvSpPr>
        <p:spPr bwMode="auto">
          <a:xfrm flipV="1">
            <a:off x="1098550" y="4354513"/>
            <a:ext cx="0" cy="2508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31" name="Line 108"/>
          <p:cNvSpPr>
            <a:spLocks noChangeShapeType="1"/>
          </p:cNvSpPr>
          <p:nvPr/>
        </p:nvSpPr>
        <p:spPr bwMode="auto">
          <a:xfrm>
            <a:off x="2306638" y="4354513"/>
            <a:ext cx="0" cy="53498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1085" name="Line 109"/>
          <p:cNvSpPr>
            <a:spLocks noChangeShapeType="1"/>
          </p:cNvSpPr>
          <p:nvPr/>
        </p:nvSpPr>
        <p:spPr bwMode="auto">
          <a:xfrm>
            <a:off x="2306638" y="4954588"/>
            <a:ext cx="0" cy="5445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1086" name="Line 110"/>
          <p:cNvSpPr>
            <a:spLocks noChangeShapeType="1"/>
          </p:cNvSpPr>
          <p:nvPr/>
        </p:nvSpPr>
        <p:spPr bwMode="auto">
          <a:xfrm>
            <a:off x="2306638" y="5499100"/>
            <a:ext cx="26987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1087" name="Line 111"/>
          <p:cNvSpPr>
            <a:spLocks noChangeShapeType="1"/>
          </p:cNvSpPr>
          <p:nvPr/>
        </p:nvSpPr>
        <p:spPr bwMode="auto">
          <a:xfrm>
            <a:off x="2006600" y="4319588"/>
            <a:ext cx="0" cy="60801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1088" name="Line 112"/>
          <p:cNvSpPr>
            <a:spLocks noChangeShapeType="1"/>
          </p:cNvSpPr>
          <p:nvPr/>
        </p:nvSpPr>
        <p:spPr bwMode="auto">
          <a:xfrm flipH="1">
            <a:off x="2006600" y="4927600"/>
            <a:ext cx="2667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1089" name="Line 113"/>
          <p:cNvSpPr>
            <a:spLocks noChangeShapeType="1"/>
          </p:cNvSpPr>
          <p:nvPr/>
        </p:nvSpPr>
        <p:spPr bwMode="auto">
          <a:xfrm>
            <a:off x="2341563" y="4927600"/>
            <a:ext cx="266700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1090" name="Line 114"/>
          <p:cNvSpPr>
            <a:spLocks noChangeShapeType="1"/>
          </p:cNvSpPr>
          <p:nvPr/>
        </p:nvSpPr>
        <p:spPr bwMode="auto">
          <a:xfrm flipH="1" flipV="1">
            <a:off x="2608263" y="4927600"/>
            <a:ext cx="1587" cy="533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38" name="Text Box 115"/>
          <p:cNvSpPr txBox="1">
            <a:spLocks noChangeArrowheads="1"/>
          </p:cNvSpPr>
          <p:nvPr/>
        </p:nvSpPr>
        <p:spPr bwMode="auto">
          <a:xfrm>
            <a:off x="1420813" y="2098675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2339" name="Text Box 116"/>
          <p:cNvSpPr txBox="1">
            <a:spLocks noChangeArrowheads="1"/>
          </p:cNvSpPr>
          <p:nvPr/>
        </p:nvSpPr>
        <p:spPr bwMode="auto">
          <a:xfrm>
            <a:off x="3844925" y="2098675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2340" name="Text Box 117"/>
          <p:cNvSpPr txBox="1">
            <a:spLocks noChangeArrowheads="1"/>
          </p:cNvSpPr>
          <p:nvPr/>
        </p:nvSpPr>
        <p:spPr bwMode="auto">
          <a:xfrm>
            <a:off x="6267450" y="2106613"/>
            <a:ext cx="966788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2341" name="Text Box 118"/>
          <p:cNvSpPr txBox="1">
            <a:spLocks noChangeArrowheads="1"/>
          </p:cNvSpPr>
          <p:nvPr/>
        </p:nvSpPr>
        <p:spPr bwMode="auto">
          <a:xfrm>
            <a:off x="1414463" y="4654550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2342" name="Oval 119"/>
          <p:cNvSpPr>
            <a:spLocks noChangeAspect="1" noChangeArrowheads="1"/>
          </p:cNvSpPr>
          <p:nvPr/>
        </p:nvSpPr>
        <p:spPr bwMode="auto">
          <a:xfrm>
            <a:off x="4697413" y="2333625"/>
            <a:ext cx="80962" cy="76200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43" name="Oval 120"/>
          <p:cNvSpPr>
            <a:spLocks noChangeAspect="1" noChangeArrowheads="1"/>
          </p:cNvSpPr>
          <p:nvPr/>
        </p:nvSpPr>
        <p:spPr bwMode="auto">
          <a:xfrm>
            <a:off x="7453313" y="2922588"/>
            <a:ext cx="80962" cy="77787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44" name="Oval 121"/>
          <p:cNvSpPr>
            <a:spLocks noChangeAspect="1" noChangeArrowheads="1"/>
          </p:cNvSpPr>
          <p:nvPr/>
        </p:nvSpPr>
        <p:spPr bwMode="auto">
          <a:xfrm>
            <a:off x="1670050" y="5462588"/>
            <a:ext cx="80963" cy="77787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45" name="Line 122"/>
          <p:cNvSpPr>
            <a:spLocks noChangeShapeType="1"/>
          </p:cNvSpPr>
          <p:nvPr/>
        </p:nvSpPr>
        <p:spPr bwMode="auto">
          <a:xfrm>
            <a:off x="3227388" y="1817688"/>
            <a:ext cx="301625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2346" name="Line 123"/>
          <p:cNvSpPr>
            <a:spLocks noChangeShapeType="1"/>
          </p:cNvSpPr>
          <p:nvPr/>
        </p:nvSpPr>
        <p:spPr bwMode="auto">
          <a:xfrm>
            <a:off x="6884988" y="1817688"/>
            <a:ext cx="3016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2347" name="Line 124"/>
          <p:cNvSpPr>
            <a:spLocks noChangeShapeType="1"/>
          </p:cNvSpPr>
          <p:nvPr/>
        </p:nvSpPr>
        <p:spPr bwMode="auto">
          <a:xfrm>
            <a:off x="5734050" y="1817688"/>
            <a:ext cx="2444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2348" name="Line 125"/>
          <p:cNvSpPr>
            <a:spLocks noChangeShapeType="1"/>
          </p:cNvSpPr>
          <p:nvPr/>
        </p:nvSpPr>
        <p:spPr bwMode="auto">
          <a:xfrm>
            <a:off x="5978525" y="1817688"/>
            <a:ext cx="906463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49" name="Line 126"/>
          <p:cNvSpPr>
            <a:spLocks noChangeShapeType="1"/>
          </p:cNvSpPr>
          <p:nvPr/>
        </p:nvSpPr>
        <p:spPr bwMode="auto">
          <a:xfrm>
            <a:off x="1973263" y="4352925"/>
            <a:ext cx="333375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2350" name="Oval 127"/>
          <p:cNvSpPr>
            <a:spLocks noChangeAspect="1" noChangeArrowheads="1"/>
          </p:cNvSpPr>
          <p:nvPr/>
        </p:nvSpPr>
        <p:spPr bwMode="auto">
          <a:xfrm>
            <a:off x="2273300" y="4889500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2351" name="Line 128"/>
          <p:cNvSpPr>
            <a:spLocks noChangeShapeType="1"/>
          </p:cNvSpPr>
          <p:nvPr/>
        </p:nvSpPr>
        <p:spPr bwMode="auto">
          <a:xfrm>
            <a:off x="2006600" y="4116388"/>
            <a:ext cx="0" cy="2381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52" name="Line 129"/>
          <p:cNvSpPr>
            <a:spLocks noChangeShapeType="1"/>
          </p:cNvSpPr>
          <p:nvPr/>
        </p:nvSpPr>
        <p:spPr bwMode="auto">
          <a:xfrm>
            <a:off x="835025" y="4354513"/>
            <a:ext cx="1138238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2353" name="Rectangle 13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Routing: Example </a:t>
            </a:r>
            <a:r>
              <a:rPr lang="de-DE" altLang="de-DE" smtClean="0"/>
              <a:t>Sequential Steiner Tree Heuristic</a:t>
            </a:r>
          </a:p>
        </p:txBody>
      </p:sp>
      <p:sp>
        <p:nvSpPr>
          <p:cNvPr id="52354" name="Oval 41"/>
          <p:cNvSpPr>
            <a:spLocks noChangeAspect="1" noChangeArrowheads="1"/>
          </p:cNvSpPr>
          <p:nvPr/>
        </p:nvSpPr>
        <p:spPr bwMode="auto">
          <a:xfrm>
            <a:off x="6850063" y="1511300"/>
            <a:ext cx="85725" cy="84138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1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51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0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510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510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23FAF94-0205-4641-A511-ABC4810AE03E}" type="slidenum">
              <a:rPr lang="en-US" altLang="de-DE" sz="1000">
                <a:solidFill>
                  <a:srgbClr val="C0C0C0"/>
                </a:solidFill>
              </a:rPr>
              <a:pPr/>
              <a:t>51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3251" name="Rectangle 3"/>
          <p:cNvSpPr>
            <a:spLocks noChangeArrowheads="1"/>
          </p:cNvSpPr>
          <p:nvPr/>
        </p:nvSpPr>
        <p:spPr bwMode="auto">
          <a:xfrm>
            <a:off x="3219450" y="4079875"/>
            <a:ext cx="1812925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52" name="Line 4"/>
          <p:cNvSpPr>
            <a:spLocks noChangeShapeType="1"/>
          </p:cNvSpPr>
          <p:nvPr/>
        </p:nvSpPr>
        <p:spPr bwMode="auto">
          <a:xfrm>
            <a:off x="3522663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53" name="Line 5"/>
          <p:cNvSpPr>
            <a:spLocks noChangeShapeType="1"/>
          </p:cNvSpPr>
          <p:nvPr/>
        </p:nvSpPr>
        <p:spPr bwMode="auto">
          <a:xfrm>
            <a:off x="3825875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54" name="Line 6"/>
          <p:cNvSpPr>
            <a:spLocks noChangeShapeType="1"/>
          </p:cNvSpPr>
          <p:nvPr/>
        </p:nvSpPr>
        <p:spPr bwMode="auto">
          <a:xfrm>
            <a:off x="4125913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55" name="Line 7"/>
          <p:cNvSpPr>
            <a:spLocks noChangeShapeType="1"/>
          </p:cNvSpPr>
          <p:nvPr/>
        </p:nvSpPr>
        <p:spPr bwMode="auto">
          <a:xfrm>
            <a:off x="4427538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56" name="Line 8"/>
          <p:cNvSpPr>
            <a:spLocks noChangeShapeType="1"/>
          </p:cNvSpPr>
          <p:nvPr/>
        </p:nvSpPr>
        <p:spPr bwMode="auto">
          <a:xfrm>
            <a:off x="4730750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57" name="Line 9"/>
          <p:cNvSpPr>
            <a:spLocks noChangeShapeType="1"/>
          </p:cNvSpPr>
          <p:nvPr/>
        </p:nvSpPr>
        <p:spPr bwMode="auto">
          <a:xfrm flipH="1">
            <a:off x="3219450" y="4352925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58" name="Line 10"/>
          <p:cNvSpPr>
            <a:spLocks noChangeShapeType="1"/>
          </p:cNvSpPr>
          <p:nvPr/>
        </p:nvSpPr>
        <p:spPr bwMode="auto">
          <a:xfrm flipH="1">
            <a:off x="3219450" y="4638675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59" name="Line 11"/>
          <p:cNvSpPr>
            <a:spLocks noChangeShapeType="1"/>
          </p:cNvSpPr>
          <p:nvPr/>
        </p:nvSpPr>
        <p:spPr bwMode="auto">
          <a:xfrm flipH="1">
            <a:off x="3219450" y="4924425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60" name="Line 12"/>
          <p:cNvSpPr>
            <a:spLocks noChangeShapeType="1"/>
          </p:cNvSpPr>
          <p:nvPr/>
        </p:nvSpPr>
        <p:spPr bwMode="auto">
          <a:xfrm flipH="1">
            <a:off x="3219450" y="5211763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61" name="Line 13"/>
          <p:cNvSpPr>
            <a:spLocks noChangeShapeType="1"/>
          </p:cNvSpPr>
          <p:nvPr/>
        </p:nvSpPr>
        <p:spPr bwMode="auto">
          <a:xfrm flipH="1">
            <a:off x="3219450" y="5497513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62" name="Line 14"/>
          <p:cNvSpPr>
            <a:spLocks noChangeShapeType="1"/>
          </p:cNvSpPr>
          <p:nvPr/>
        </p:nvSpPr>
        <p:spPr bwMode="auto">
          <a:xfrm flipH="1">
            <a:off x="3219450" y="5783263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63" name="Oval 15"/>
          <p:cNvSpPr>
            <a:spLocks noChangeAspect="1" noChangeArrowheads="1"/>
          </p:cNvSpPr>
          <p:nvPr/>
        </p:nvSpPr>
        <p:spPr bwMode="auto">
          <a:xfrm>
            <a:off x="4392613" y="4048125"/>
            <a:ext cx="88900" cy="84138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64" name="Oval 16"/>
          <p:cNvSpPr>
            <a:spLocks noChangeAspect="1" noChangeArrowheads="1"/>
          </p:cNvSpPr>
          <p:nvPr/>
        </p:nvSpPr>
        <p:spPr bwMode="auto">
          <a:xfrm>
            <a:off x="3187700" y="43180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65" name="Oval 17"/>
          <p:cNvSpPr>
            <a:spLocks noChangeAspect="1" noChangeArrowheads="1"/>
          </p:cNvSpPr>
          <p:nvPr/>
        </p:nvSpPr>
        <p:spPr bwMode="auto">
          <a:xfrm>
            <a:off x="3489325" y="4603750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66" name="Oval 18"/>
          <p:cNvSpPr>
            <a:spLocks noChangeAspect="1" noChangeArrowheads="1"/>
          </p:cNvSpPr>
          <p:nvPr/>
        </p:nvSpPr>
        <p:spPr bwMode="auto">
          <a:xfrm>
            <a:off x="4695825" y="4886325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67" name="Oval 19"/>
          <p:cNvSpPr>
            <a:spLocks noChangeAspect="1" noChangeArrowheads="1"/>
          </p:cNvSpPr>
          <p:nvPr/>
        </p:nvSpPr>
        <p:spPr bwMode="auto">
          <a:xfrm>
            <a:off x="4999038" y="5459413"/>
            <a:ext cx="85725" cy="84137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68" name="Text Box 20"/>
          <p:cNvSpPr txBox="1">
            <a:spLocks noChangeArrowheads="1"/>
          </p:cNvSpPr>
          <p:nvPr/>
        </p:nvSpPr>
        <p:spPr bwMode="auto">
          <a:xfrm>
            <a:off x="3187700" y="4057650"/>
            <a:ext cx="315913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3269" name="Text Box 21"/>
          <p:cNvSpPr txBox="1">
            <a:spLocks noChangeArrowheads="1"/>
          </p:cNvSpPr>
          <p:nvPr/>
        </p:nvSpPr>
        <p:spPr bwMode="auto">
          <a:xfrm>
            <a:off x="3489325" y="4603750"/>
            <a:ext cx="388938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3270" name="Text Box 22"/>
          <p:cNvSpPr txBox="1">
            <a:spLocks noChangeArrowheads="1"/>
          </p:cNvSpPr>
          <p:nvPr/>
        </p:nvSpPr>
        <p:spPr bwMode="auto">
          <a:xfrm>
            <a:off x="4392613" y="4048125"/>
            <a:ext cx="315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3271" name="Text Box 23"/>
          <p:cNvSpPr txBox="1">
            <a:spLocks noChangeArrowheads="1"/>
          </p:cNvSpPr>
          <p:nvPr/>
        </p:nvSpPr>
        <p:spPr bwMode="auto">
          <a:xfrm>
            <a:off x="4695825" y="4886325"/>
            <a:ext cx="2984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3272" name="Text Box 24"/>
          <p:cNvSpPr txBox="1">
            <a:spLocks noChangeArrowheads="1"/>
          </p:cNvSpPr>
          <p:nvPr/>
        </p:nvSpPr>
        <p:spPr bwMode="auto">
          <a:xfrm>
            <a:off x="4797425" y="5464175"/>
            <a:ext cx="352425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3273" name="Text Box 25"/>
          <p:cNvSpPr txBox="1">
            <a:spLocks noChangeArrowheads="1"/>
          </p:cNvSpPr>
          <p:nvPr/>
        </p:nvSpPr>
        <p:spPr bwMode="auto">
          <a:xfrm>
            <a:off x="4090988" y="5464175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3274" name="Text Box 26"/>
          <p:cNvSpPr txBox="1">
            <a:spLocks noChangeArrowheads="1"/>
          </p:cNvSpPr>
          <p:nvPr/>
        </p:nvSpPr>
        <p:spPr bwMode="auto">
          <a:xfrm>
            <a:off x="3489325" y="5822950"/>
            <a:ext cx="396875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7</a:t>
            </a:r>
          </a:p>
        </p:txBody>
      </p:sp>
      <p:sp>
        <p:nvSpPr>
          <p:cNvPr id="53275" name="Line 27"/>
          <p:cNvSpPr>
            <a:spLocks noChangeShapeType="1"/>
          </p:cNvSpPr>
          <p:nvPr/>
        </p:nvSpPr>
        <p:spPr bwMode="auto">
          <a:xfrm>
            <a:off x="3259138" y="4352925"/>
            <a:ext cx="1471612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76" name="Line 28"/>
          <p:cNvSpPr>
            <a:spLocks noChangeShapeType="1"/>
          </p:cNvSpPr>
          <p:nvPr/>
        </p:nvSpPr>
        <p:spPr bwMode="auto">
          <a:xfrm flipV="1">
            <a:off x="3522663" y="4352925"/>
            <a:ext cx="0" cy="2508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77" name="Line 29"/>
          <p:cNvSpPr>
            <a:spLocks noChangeShapeType="1"/>
          </p:cNvSpPr>
          <p:nvPr/>
        </p:nvSpPr>
        <p:spPr bwMode="auto">
          <a:xfrm>
            <a:off x="4427538" y="4114800"/>
            <a:ext cx="0" cy="2381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78" name="Line 30"/>
          <p:cNvSpPr>
            <a:spLocks noChangeShapeType="1"/>
          </p:cNvSpPr>
          <p:nvPr/>
        </p:nvSpPr>
        <p:spPr bwMode="auto">
          <a:xfrm>
            <a:off x="4730750" y="4352925"/>
            <a:ext cx="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79" name="Line 31"/>
          <p:cNvSpPr>
            <a:spLocks noChangeShapeType="1"/>
          </p:cNvSpPr>
          <p:nvPr/>
        </p:nvSpPr>
        <p:spPr bwMode="auto">
          <a:xfrm>
            <a:off x="4730750" y="4951413"/>
            <a:ext cx="0" cy="54451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2032" name="Line 32"/>
          <p:cNvSpPr>
            <a:spLocks noChangeShapeType="1"/>
          </p:cNvSpPr>
          <p:nvPr/>
        </p:nvSpPr>
        <p:spPr bwMode="auto">
          <a:xfrm>
            <a:off x="4160838" y="5507038"/>
            <a:ext cx="57626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81" name="Rectangle 33"/>
          <p:cNvSpPr>
            <a:spLocks noChangeArrowheads="1"/>
          </p:cNvSpPr>
          <p:nvPr/>
        </p:nvSpPr>
        <p:spPr bwMode="auto">
          <a:xfrm>
            <a:off x="800100" y="1533525"/>
            <a:ext cx="1811338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82" name="Line 34"/>
          <p:cNvSpPr>
            <a:spLocks noChangeShapeType="1"/>
          </p:cNvSpPr>
          <p:nvPr/>
        </p:nvSpPr>
        <p:spPr bwMode="auto">
          <a:xfrm>
            <a:off x="11017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83" name="Line 35"/>
          <p:cNvSpPr>
            <a:spLocks noChangeShapeType="1"/>
          </p:cNvSpPr>
          <p:nvPr/>
        </p:nvSpPr>
        <p:spPr bwMode="auto">
          <a:xfrm>
            <a:off x="1404938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84" name="Line 36"/>
          <p:cNvSpPr>
            <a:spLocks noChangeShapeType="1"/>
          </p:cNvSpPr>
          <p:nvPr/>
        </p:nvSpPr>
        <p:spPr bwMode="auto">
          <a:xfrm>
            <a:off x="17065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85" name="Line 37"/>
          <p:cNvSpPr>
            <a:spLocks noChangeShapeType="1"/>
          </p:cNvSpPr>
          <p:nvPr/>
        </p:nvSpPr>
        <p:spPr bwMode="auto">
          <a:xfrm>
            <a:off x="20066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86" name="Line 38"/>
          <p:cNvSpPr>
            <a:spLocks noChangeShapeType="1"/>
          </p:cNvSpPr>
          <p:nvPr/>
        </p:nvSpPr>
        <p:spPr bwMode="auto">
          <a:xfrm>
            <a:off x="23098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87" name="Line 39"/>
          <p:cNvSpPr>
            <a:spLocks noChangeShapeType="1"/>
          </p:cNvSpPr>
          <p:nvPr/>
        </p:nvSpPr>
        <p:spPr bwMode="auto">
          <a:xfrm flipH="1">
            <a:off x="800100" y="1808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88" name="Line 40"/>
          <p:cNvSpPr>
            <a:spLocks noChangeShapeType="1"/>
          </p:cNvSpPr>
          <p:nvPr/>
        </p:nvSpPr>
        <p:spPr bwMode="auto">
          <a:xfrm flipH="1">
            <a:off x="800100" y="20939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89" name="Line 41"/>
          <p:cNvSpPr>
            <a:spLocks noChangeShapeType="1"/>
          </p:cNvSpPr>
          <p:nvPr/>
        </p:nvSpPr>
        <p:spPr bwMode="auto">
          <a:xfrm flipH="1">
            <a:off x="800100" y="23796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0" name="Line 42"/>
          <p:cNvSpPr>
            <a:spLocks noChangeShapeType="1"/>
          </p:cNvSpPr>
          <p:nvPr/>
        </p:nvSpPr>
        <p:spPr bwMode="auto">
          <a:xfrm flipH="1">
            <a:off x="800100" y="26654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1" name="Line 43"/>
          <p:cNvSpPr>
            <a:spLocks noChangeShapeType="1"/>
          </p:cNvSpPr>
          <p:nvPr/>
        </p:nvSpPr>
        <p:spPr bwMode="auto">
          <a:xfrm flipH="1">
            <a:off x="800100" y="2951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2" name="Line 44"/>
          <p:cNvSpPr>
            <a:spLocks noChangeShapeType="1"/>
          </p:cNvSpPr>
          <p:nvPr/>
        </p:nvSpPr>
        <p:spPr bwMode="auto">
          <a:xfrm flipH="1">
            <a:off x="800100" y="323850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293" name="Oval 45"/>
          <p:cNvSpPr>
            <a:spLocks noChangeAspect="1" noChangeArrowheads="1"/>
          </p:cNvSpPr>
          <p:nvPr/>
        </p:nvSpPr>
        <p:spPr bwMode="auto">
          <a:xfrm>
            <a:off x="1973263" y="1503363"/>
            <a:ext cx="80962" cy="76200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94" name="Oval 46"/>
          <p:cNvSpPr>
            <a:spLocks noChangeAspect="1" noChangeArrowheads="1"/>
          </p:cNvSpPr>
          <p:nvPr/>
        </p:nvSpPr>
        <p:spPr bwMode="auto">
          <a:xfrm>
            <a:off x="768350" y="177323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95" name="Oval 47"/>
          <p:cNvSpPr>
            <a:spLocks noChangeAspect="1" noChangeArrowheads="1"/>
          </p:cNvSpPr>
          <p:nvPr/>
        </p:nvSpPr>
        <p:spPr bwMode="auto">
          <a:xfrm>
            <a:off x="1068388" y="2057400"/>
            <a:ext cx="84137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96" name="Oval 48"/>
          <p:cNvSpPr>
            <a:spLocks noChangeArrowheads="1"/>
          </p:cNvSpPr>
          <p:nvPr/>
        </p:nvSpPr>
        <p:spPr bwMode="auto">
          <a:xfrm>
            <a:off x="2274888" y="2341563"/>
            <a:ext cx="69850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97" name="Oval 49"/>
          <p:cNvSpPr>
            <a:spLocks noChangeArrowheads="1"/>
          </p:cNvSpPr>
          <p:nvPr/>
        </p:nvSpPr>
        <p:spPr bwMode="auto">
          <a:xfrm>
            <a:off x="2578100" y="2914650"/>
            <a:ext cx="68263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98" name="Oval 50"/>
          <p:cNvSpPr>
            <a:spLocks noChangeArrowheads="1"/>
          </p:cNvSpPr>
          <p:nvPr/>
        </p:nvSpPr>
        <p:spPr bwMode="auto">
          <a:xfrm>
            <a:off x="1670050" y="2917825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299" name="Oval 51"/>
          <p:cNvSpPr>
            <a:spLocks noChangeArrowheads="1"/>
          </p:cNvSpPr>
          <p:nvPr/>
        </p:nvSpPr>
        <p:spPr bwMode="auto">
          <a:xfrm>
            <a:off x="1068388" y="3486150"/>
            <a:ext cx="68262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00" name="Text Box 52"/>
          <p:cNvSpPr txBox="1">
            <a:spLocks noChangeArrowheads="1"/>
          </p:cNvSpPr>
          <p:nvPr/>
        </p:nvSpPr>
        <p:spPr bwMode="auto">
          <a:xfrm>
            <a:off x="768350" y="1522413"/>
            <a:ext cx="315913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3301" name="Text Box 53"/>
          <p:cNvSpPr txBox="1">
            <a:spLocks noChangeArrowheads="1"/>
          </p:cNvSpPr>
          <p:nvPr/>
        </p:nvSpPr>
        <p:spPr bwMode="auto">
          <a:xfrm>
            <a:off x="1068388" y="2057400"/>
            <a:ext cx="30162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3302" name="Text Box 54"/>
          <p:cNvSpPr txBox="1">
            <a:spLocks noChangeArrowheads="1"/>
          </p:cNvSpPr>
          <p:nvPr/>
        </p:nvSpPr>
        <p:spPr bwMode="auto">
          <a:xfrm>
            <a:off x="1973263" y="1503363"/>
            <a:ext cx="315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3303" name="Line 55"/>
          <p:cNvSpPr>
            <a:spLocks noChangeShapeType="1"/>
          </p:cNvSpPr>
          <p:nvPr/>
        </p:nvSpPr>
        <p:spPr bwMode="auto">
          <a:xfrm>
            <a:off x="836613" y="1808163"/>
            <a:ext cx="26511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4" name="Line 56"/>
          <p:cNvSpPr>
            <a:spLocks noChangeShapeType="1"/>
          </p:cNvSpPr>
          <p:nvPr/>
        </p:nvSpPr>
        <p:spPr bwMode="auto">
          <a:xfrm flipV="1">
            <a:off x="1101725" y="1808163"/>
            <a:ext cx="0" cy="249237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5" name="Line 57"/>
          <p:cNvSpPr>
            <a:spLocks noChangeShapeType="1"/>
          </p:cNvSpPr>
          <p:nvPr/>
        </p:nvSpPr>
        <p:spPr bwMode="auto">
          <a:xfrm>
            <a:off x="800100" y="1838325"/>
            <a:ext cx="0" cy="25558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6" name="Line 58"/>
          <p:cNvSpPr>
            <a:spLocks noChangeShapeType="1"/>
          </p:cNvSpPr>
          <p:nvPr/>
        </p:nvSpPr>
        <p:spPr bwMode="auto">
          <a:xfrm flipH="1">
            <a:off x="800100" y="2093913"/>
            <a:ext cx="268288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7" name="Rectangle 59"/>
          <p:cNvSpPr>
            <a:spLocks noChangeArrowheads="1"/>
          </p:cNvSpPr>
          <p:nvPr/>
        </p:nvSpPr>
        <p:spPr bwMode="auto">
          <a:xfrm>
            <a:off x="5676900" y="1543050"/>
            <a:ext cx="1811338" cy="19907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08" name="Line 60"/>
          <p:cNvSpPr>
            <a:spLocks noChangeShapeType="1"/>
          </p:cNvSpPr>
          <p:nvPr/>
        </p:nvSpPr>
        <p:spPr bwMode="auto">
          <a:xfrm>
            <a:off x="5978525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09" name="Line 61"/>
          <p:cNvSpPr>
            <a:spLocks noChangeShapeType="1"/>
          </p:cNvSpPr>
          <p:nvPr/>
        </p:nvSpPr>
        <p:spPr bwMode="auto">
          <a:xfrm>
            <a:off x="6281738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0" name="Line 62"/>
          <p:cNvSpPr>
            <a:spLocks noChangeShapeType="1"/>
          </p:cNvSpPr>
          <p:nvPr/>
        </p:nvSpPr>
        <p:spPr bwMode="auto">
          <a:xfrm>
            <a:off x="6583363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1" name="Line 63"/>
          <p:cNvSpPr>
            <a:spLocks noChangeShapeType="1"/>
          </p:cNvSpPr>
          <p:nvPr/>
        </p:nvSpPr>
        <p:spPr bwMode="auto">
          <a:xfrm>
            <a:off x="6884988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2" name="Line 64"/>
          <p:cNvSpPr>
            <a:spLocks noChangeShapeType="1"/>
          </p:cNvSpPr>
          <p:nvPr/>
        </p:nvSpPr>
        <p:spPr bwMode="auto">
          <a:xfrm>
            <a:off x="7186613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3" name="Line 65"/>
          <p:cNvSpPr>
            <a:spLocks noChangeShapeType="1"/>
          </p:cNvSpPr>
          <p:nvPr/>
        </p:nvSpPr>
        <p:spPr bwMode="auto">
          <a:xfrm flipH="1">
            <a:off x="5676900" y="18176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4" name="Line 66"/>
          <p:cNvSpPr>
            <a:spLocks noChangeShapeType="1"/>
          </p:cNvSpPr>
          <p:nvPr/>
        </p:nvSpPr>
        <p:spPr bwMode="auto">
          <a:xfrm flipH="1">
            <a:off x="5676900" y="21034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5" name="Line 67"/>
          <p:cNvSpPr>
            <a:spLocks noChangeShapeType="1"/>
          </p:cNvSpPr>
          <p:nvPr/>
        </p:nvSpPr>
        <p:spPr bwMode="auto">
          <a:xfrm flipH="1">
            <a:off x="5676900" y="23891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6" name="Line 68"/>
          <p:cNvSpPr>
            <a:spLocks noChangeShapeType="1"/>
          </p:cNvSpPr>
          <p:nvPr/>
        </p:nvSpPr>
        <p:spPr bwMode="auto">
          <a:xfrm flipH="1">
            <a:off x="5676900" y="26749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7" name="Line 69"/>
          <p:cNvSpPr>
            <a:spLocks noChangeShapeType="1"/>
          </p:cNvSpPr>
          <p:nvPr/>
        </p:nvSpPr>
        <p:spPr bwMode="auto">
          <a:xfrm flipH="1">
            <a:off x="5676900" y="29606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8" name="Line 70"/>
          <p:cNvSpPr>
            <a:spLocks noChangeShapeType="1"/>
          </p:cNvSpPr>
          <p:nvPr/>
        </p:nvSpPr>
        <p:spPr bwMode="auto">
          <a:xfrm flipH="1">
            <a:off x="5676900" y="3248025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19" name="Oval 71"/>
          <p:cNvSpPr>
            <a:spLocks noChangeAspect="1" noChangeArrowheads="1"/>
          </p:cNvSpPr>
          <p:nvPr/>
        </p:nvSpPr>
        <p:spPr bwMode="auto">
          <a:xfrm>
            <a:off x="6850063" y="1511300"/>
            <a:ext cx="85725" cy="84138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20" name="Oval 72"/>
          <p:cNvSpPr>
            <a:spLocks noChangeAspect="1" noChangeArrowheads="1"/>
          </p:cNvSpPr>
          <p:nvPr/>
        </p:nvSpPr>
        <p:spPr bwMode="auto">
          <a:xfrm>
            <a:off x="5645150" y="1781175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21" name="Oval 73"/>
          <p:cNvSpPr>
            <a:spLocks noChangeAspect="1" noChangeArrowheads="1"/>
          </p:cNvSpPr>
          <p:nvPr/>
        </p:nvSpPr>
        <p:spPr bwMode="auto">
          <a:xfrm>
            <a:off x="5943600" y="2065338"/>
            <a:ext cx="88900" cy="84137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22" name="Oval 74"/>
          <p:cNvSpPr>
            <a:spLocks noChangeAspect="1" noChangeArrowheads="1"/>
          </p:cNvSpPr>
          <p:nvPr/>
        </p:nvSpPr>
        <p:spPr bwMode="auto">
          <a:xfrm>
            <a:off x="7153275" y="235108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23" name="Oval 75"/>
          <p:cNvSpPr>
            <a:spLocks noChangeArrowheads="1"/>
          </p:cNvSpPr>
          <p:nvPr/>
        </p:nvSpPr>
        <p:spPr bwMode="auto">
          <a:xfrm>
            <a:off x="6546850" y="29273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24" name="Oval 76"/>
          <p:cNvSpPr>
            <a:spLocks noChangeArrowheads="1"/>
          </p:cNvSpPr>
          <p:nvPr/>
        </p:nvSpPr>
        <p:spPr bwMode="auto">
          <a:xfrm>
            <a:off x="5943600" y="3494088"/>
            <a:ext cx="71438" cy="68262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25" name="Text Box 77"/>
          <p:cNvSpPr txBox="1">
            <a:spLocks noChangeArrowheads="1"/>
          </p:cNvSpPr>
          <p:nvPr/>
        </p:nvSpPr>
        <p:spPr bwMode="auto">
          <a:xfrm>
            <a:off x="5645150" y="1539875"/>
            <a:ext cx="3556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3326" name="Text Box 78"/>
          <p:cNvSpPr txBox="1">
            <a:spLocks noChangeArrowheads="1"/>
          </p:cNvSpPr>
          <p:nvPr/>
        </p:nvSpPr>
        <p:spPr bwMode="auto">
          <a:xfrm>
            <a:off x="5943600" y="2065338"/>
            <a:ext cx="3730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3327" name="Text Box 79"/>
          <p:cNvSpPr txBox="1">
            <a:spLocks noChangeArrowheads="1"/>
          </p:cNvSpPr>
          <p:nvPr/>
        </p:nvSpPr>
        <p:spPr bwMode="auto">
          <a:xfrm>
            <a:off x="6850063" y="1511300"/>
            <a:ext cx="230187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3328" name="Text Box 80"/>
          <p:cNvSpPr txBox="1">
            <a:spLocks noChangeArrowheads="1"/>
          </p:cNvSpPr>
          <p:nvPr/>
        </p:nvSpPr>
        <p:spPr bwMode="auto">
          <a:xfrm>
            <a:off x="7153275" y="2351088"/>
            <a:ext cx="336550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3329" name="Text Box 81"/>
          <p:cNvSpPr txBox="1">
            <a:spLocks noChangeArrowheads="1"/>
          </p:cNvSpPr>
          <p:nvPr/>
        </p:nvSpPr>
        <p:spPr bwMode="auto">
          <a:xfrm>
            <a:off x="7262813" y="2927350"/>
            <a:ext cx="358775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3330" name="Line 82"/>
          <p:cNvSpPr>
            <a:spLocks noChangeShapeType="1"/>
          </p:cNvSpPr>
          <p:nvPr/>
        </p:nvSpPr>
        <p:spPr bwMode="auto">
          <a:xfrm flipV="1">
            <a:off x="5978525" y="1817688"/>
            <a:ext cx="0" cy="24765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31" name="Line 83"/>
          <p:cNvSpPr>
            <a:spLocks noChangeShapeType="1"/>
          </p:cNvSpPr>
          <p:nvPr/>
        </p:nvSpPr>
        <p:spPr bwMode="auto">
          <a:xfrm>
            <a:off x="6884988" y="1577975"/>
            <a:ext cx="0" cy="239713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32" name="Line 84"/>
          <p:cNvSpPr>
            <a:spLocks noChangeShapeType="1"/>
          </p:cNvSpPr>
          <p:nvPr/>
        </p:nvSpPr>
        <p:spPr bwMode="auto">
          <a:xfrm>
            <a:off x="7186613" y="1817688"/>
            <a:ext cx="0" cy="533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33" name="Line 85"/>
          <p:cNvSpPr>
            <a:spLocks noChangeShapeType="1"/>
          </p:cNvSpPr>
          <p:nvPr/>
        </p:nvSpPr>
        <p:spPr bwMode="auto">
          <a:xfrm flipH="1">
            <a:off x="6884988" y="2381250"/>
            <a:ext cx="2635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34" name="Line 86"/>
          <p:cNvSpPr>
            <a:spLocks noChangeShapeType="1"/>
          </p:cNvSpPr>
          <p:nvPr/>
        </p:nvSpPr>
        <p:spPr bwMode="auto">
          <a:xfrm>
            <a:off x="6884988" y="1817688"/>
            <a:ext cx="0" cy="56356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35" name="Rectangle 87"/>
          <p:cNvSpPr>
            <a:spLocks noChangeArrowheads="1"/>
          </p:cNvSpPr>
          <p:nvPr/>
        </p:nvSpPr>
        <p:spPr bwMode="auto">
          <a:xfrm>
            <a:off x="3227388" y="1533525"/>
            <a:ext cx="1811337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36" name="Line 88"/>
          <p:cNvSpPr>
            <a:spLocks noChangeShapeType="1"/>
          </p:cNvSpPr>
          <p:nvPr/>
        </p:nvSpPr>
        <p:spPr bwMode="auto">
          <a:xfrm>
            <a:off x="35290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37" name="Line 89"/>
          <p:cNvSpPr>
            <a:spLocks noChangeShapeType="1"/>
          </p:cNvSpPr>
          <p:nvPr/>
        </p:nvSpPr>
        <p:spPr bwMode="auto">
          <a:xfrm>
            <a:off x="38322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38" name="Line 90"/>
          <p:cNvSpPr>
            <a:spLocks noChangeShapeType="1"/>
          </p:cNvSpPr>
          <p:nvPr/>
        </p:nvSpPr>
        <p:spPr bwMode="auto">
          <a:xfrm>
            <a:off x="41322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39" name="Line 91"/>
          <p:cNvSpPr>
            <a:spLocks noChangeShapeType="1"/>
          </p:cNvSpPr>
          <p:nvPr/>
        </p:nvSpPr>
        <p:spPr bwMode="auto">
          <a:xfrm>
            <a:off x="443547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40" name="Line 92"/>
          <p:cNvSpPr>
            <a:spLocks noChangeShapeType="1"/>
          </p:cNvSpPr>
          <p:nvPr/>
        </p:nvSpPr>
        <p:spPr bwMode="auto">
          <a:xfrm>
            <a:off x="47371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41" name="Line 93"/>
          <p:cNvSpPr>
            <a:spLocks noChangeShapeType="1"/>
          </p:cNvSpPr>
          <p:nvPr/>
        </p:nvSpPr>
        <p:spPr bwMode="auto">
          <a:xfrm flipH="1">
            <a:off x="3227388" y="1808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42" name="Line 94"/>
          <p:cNvSpPr>
            <a:spLocks noChangeShapeType="1"/>
          </p:cNvSpPr>
          <p:nvPr/>
        </p:nvSpPr>
        <p:spPr bwMode="auto">
          <a:xfrm flipH="1">
            <a:off x="3227388" y="20939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43" name="Line 95"/>
          <p:cNvSpPr>
            <a:spLocks noChangeShapeType="1"/>
          </p:cNvSpPr>
          <p:nvPr/>
        </p:nvSpPr>
        <p:spPr bwMode="auto">
          <a:xfrm flipH="1">
            <a:off x="3227388" y="23796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44" name="Line 96"/>
          <p:cNvSpPr>
            <a:spLocks noChangeShapeType="1"/>
          </p:cNvSpPr>
          <p:nvPr/>
        </p:nvSpPr>
        <p:spPr bwMode="auto">
          <a:xfrm flipH="1">
            <a:off x="3227388" y="26654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45" name="Line 97"/>
          <p:cNvSpPr>
            <a:spLocks noChangeShapeType="1"/>
          </p:cNvSpPr>
          <p:nvPr/>
        </p:nvSpPr>
        <p:spPr bwMode="auto">
          <a:xfrm flipH="1">
            <a:off x="3227388" y="2951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46" name="Line 98"/>
          <p:cNvSpPr>
            <a:spLocks noChangeShapeType="1"/>
          </p:cNvSpPr>
          <p:nvPr/>
        </p:nvSpPr>
        <p:spPr bwMode="auto">
          <a:xfrm flipH="1">
            <a:off x="3227388" y="32385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47" name="Oval 99"/>
          <p:cNvSpPr>
            <a:spLocks noChangeAspect="1" noChangeArrowheads="1"/>
          </p:cNvSpPr>
          <p:nvPr/>
        </p:nvSpPr>
        <p:spPr bwMode="auto">
          <a:xfrm>
            <a:off x="4398963" y="1503363"/>
            <a:ext cx="85725" cy="80962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48" name="Oval 100"/>
          <p:cNvSpPr>
            <a:spLocks noChangeAspect="1" noChangeArrowheads="1"/>
          </p:cNvSpPr>
          <p:nvPr/>
        </p:nvSpPr>
        <p:spPr bwMode="auto">
          <a:xfrm>
            <a:off x="3194050" y="1773238"/>
            <a:ext cx="90488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49" name="Oval 101"/>
          <p:cNvSpPr>
            <a:spLocks noChangeAspect="1" noChangeArrowheads="1"/>
          </p:cNvSpPr>
          <p:nvPr/>
        </p:nvSpPr>
        <p:spPr bwMode="auto">
          <a:xfrm>
            <a:off x="3494088" y="20574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50" name="Oval 102"/>
          <p:cNvSpPr>
            <a:spLocks noChangeArrowheads="1"/>
          </p:cNvSpPr>
          <p:nvPr/>
        </p:nvSpPr>
        <p:spPr bwMode="auto">
          <a:xfrm>
            <a:off x="5005388" y="2914650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51" name="Oval 103"/>
          <p:cNvSpPr>
            <a:spLocks noChangeArrowheads="1"/>
          </p:cNvSpPr>
          <p:nvPr/>
        </p:nvSpPr>
        <p:spPr bwMode="auto">
          <a:xfrm>
            <a:off x="4097338" y="2917825"/>
            <a:ext cx="68262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52" name="Oval 104"/>
          <p:cNvSpPr>
            <a:spLocks noChangeArrowheads="1"/>
          </p:cNvSpPr>
          <p:nvPr/>
        </p:nvSpPr>
        <p:spPr bwMode="auto">
          <a:xfrm>
            <a:off x="3494088" y="34861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53" name="Text Box 105"/>
          <p:cNvSpPr txBox="1">
            <a:spLocks noChangeArrowheads="1"/>
          </p:cNvSpPr>
          <p:nvPr/>
        </p:nvSpPr>
        <p:spPr bwMode="auto">
          <a:xfrm>
            <a:off x="3194050" y="1522413"/>
            <a:ext cx="319088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3354" name="Text Box 106"/>
          <p:cNvSpPr txBox="1">
            <a:spLocks noChangeArrowheads="1"/>
          </p:cNvSpPr>
          <p:nvPr/>
        </p:nvSpPr>
        <p:spPr bwMode="auto">
          <a:xfrm>
            <a:off x="3494088" y="2057400"/>
            <a:ext cx="30480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3355" name="Text Box 107"/>
          <p:cNvSpPr txBox="1">
            <a:spLocks noChangeArrowheads="1"/>
          </p:cNvSpPr>
          <p:nvPr/>
        </p:nvSpPr>
        <p:spPr bwMode="auto">
          <a:xfrm>
            <a:off x="4398963" y="1503363"/>
            <a:ext cx="285750" cy="35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3356" name="Text Box 108"/>
          <p:cNvSpPr txBox="1">
            <a:spLocks noChangeArrowheads="1"/>
          </p:cNvSpPr>
          <p:nvPr/>
        </p:nvSpPr>
        <p:spPr bwMode="auto">
          <a:xfrm>
            <a:off x="4702175" y="2341563"/>
            <a:ext cx="331788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3357" name="Line 109"/>
          <p:cNvSpPr>
            <a:spLocks noChangeShapeType="1"/>
          </p:cNvSpPr>
          <p:nvPr/>
        </p:nvSpPr>
        <p:spPr bwMode="auto">
          <a:xfrm>
            <a:off x="3529013" y="1808163"/>
            <a:ext cx="90646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58" name="Line 110"/>
          <p:cNvSpPr>
            <a:spLocks noChangeShapeType="1"/>
          </p:cNvSpPr>
          <p:nvPr/>
        </p:nvSpPr>
        <p:spPr bwMode="auto">
          <a:xfrm flipV="1">
            <a:off x="3529013" y="1808163"/>
            <a:ext cx="0" cy="2492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59" name="Line 111"/>
          <p:cNvSpPr>
            <a:spLocks noChangeShapeType="1"/>
          </p:cNvSpPr>
          <p:nvPr/>
        </p:nvSpPr>
        <p:spPr bwMode="auto">
          <a:xfrm>
            <a:off x="4435475" y="1568450"/>
            <a:ext cx="0" cy="2397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60" name="Line 112"/>
          <p:cNvSpPr>
            <a:spLocks noChangeShapeType="1"/>
          </p:cNvSpPr>
          <p:nvPr/>
        </p:nvSpPr>
        <p:spPr bwMode="auto">
          <a:xfrm flipH="1">
            <a:off x="3529013" y="1533525"/>
            <a:ext cx="876300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61" name="Line 113"/>
          <p:cNvSpPr>
            <a:spLocks noChangeShapeType="1"/>
          </p:cNvSpPr>
          <p:nvPr/>
        </p:nvSpPr>
        <p:spPr bwMode="auto">
          <a:xfrm>
            <a:off x="3529013" y="1533525"/>
            <a:ext cx="0" cy="3032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62" name="Rectangle 114"/>
          <p:cNvSpPr>
            <a:spLocks noChangeArrowheads="1"/>
          </p:cNvSpPr>
          <p:nvPr/>
        </p:nvSpPr>
        <p:spPr bwMode="auto">
          <a:xfrm>
            <a:off x="798513" y="4081463"/>
            <a:ext cx="1811337" cy="1989137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63" name="Line 115"/>
          <p:cNvSpPr>
            <a:spLocks noChangeShapeType="1"/>
          </p:cNvSpPr>
          <p:nvPr/>
        </p:nvSpPr>
        <p:spPr bwMode="auto">
          <a:xfrm>
            <a:off x="1098550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64" name="Line 116"/>
          <p:cNvSpPr>
            <a:spLocks noChangeShapeType="1"/>
          </p:cNvSpPr>
          <p:nvPr/>
        </p:nvSpPr>
        <p:spPr bwMode="auto">
          <a:xfrm>
            <a:off x="1403350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65" name="Line 117"/>
          <p:cNvSpPr>
            <a:spLocks noChangeShapeType="1"/>
          </p:cNvSpPr>
          <p:nvPr/>
        </p:nvSpPr>
        <p:spPr bwMode="auto">
          <a:xfrm>
            <a:off x="1703388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66" name="Line 118"/>
          <p:cNvSpPr>
            <a:spLocks noChangeShapeType="1"/>
          </p:cNvSpPr>
          <p:nvPr/>
        </p:nvSpPr>
        <p:spPr bwMode="auto">
          <a:xfrm>
            <a:off x="2006600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67" name="Line 119"/>
          <p:cNvSpPr>
            <a:spLocks noChangeShapeType="1"/>
          </p:cNvSpPr>
          <p:nvPr/>
        </p:nvSpPr>
        <p:spPr bwMode="auto">
          <a:xfrm>
            <a:off x="2306638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68" name="Line 120"/>
          <p:cNvSpPr>
            <a:spLocks noChangeShapeType="1"/>
          </p:cNvSpPr>
          <p:nvPr/>
        </p:nvSpPr>
        <p:spPr bwMode="auto">
          <a:xfrm flipH="1">
            <a:off x="798513" y="43545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69" name="Line 121"/>
          <p:cNvSpPr>
            <a:spLocks noChangeShapeType="1"/>
          </p:cNvSpPr>
          <p:nvPr/>
        </p:nvSpPr>
        <p:spPr bwMode="auto">
          <a:xfrm flipH="1">
            <a:off x="798513" y="46402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70" name="Line 122"/>
          <p:cNvSpPr>
            <a:spLocks noChangeShapeType="1"/>
          </p:cNvSpPr>
          <p:nvPr/>
        </p:nvSpPr>
        <p:spPr bwMode="auto">
          <a:xfrm flipH="1">
            <a:off x="798513" y="49276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71" name="Line 123"/>
          <p:cNvSpPr>
            <a:spLocks noChangeShapeType="1"/>
          </p:cNvSpPr>
          <p:nvPr/>
        </p:nvSpPr>
        <p:spPr bwMode="auto">
          <a:xfrm flipH="1">
            <a:off x="798513" y="521335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72" name="Line 124"/>
          <p:cNvSpPr>
            <a:spLocks noChangeShapeType="1"/>
          </p:cNvSpPr>
          <p:nvPr/>
        </p:nvSpPr>
        <p:spPr bwMode="auto">
          <a:xfrm flipH="1">
            <a:off x="798513" y="54991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73" name="Line 125"/>
          <p:cNvSpPr>
            <a:spLocks noChangeShapeType="1"/>
          </p:cNvSpPr>
          <p:nvPr/>
        </p:nvSpPr>
        <p:spPr bwMode="auto">
          <a:xfrm flipH="1">
            <a:off x="798513" y="578485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74" name="Oval 126"/>
          <p:cNvSpPr>
            <a:spLocks noChangeAspect="1" noChangeArrowheads="1"/>
          </p:cNvSpPr>
          <p:nvPr/>
        </p:nvSpPr>
        <p:spPr bwMode="auto">
          <a:xfrm>
            <a:off x="1970088" y="40513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75" name="Oval 127"/>
          <p:cNvSpPr>
            <a:spLocks noChangeAspect="1" noChangeArrowheads="1"/>
          </p:cNvSpPr>
          <p:nvPr/>
        </p:nvSpPr>
        <p:spPr bwMode="auto">
          <a:xfrm>
            <a:off x="766763" y="431958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76" name="Oval 128"/>
          <p:cNvSpPr>
            <a:spLocks noChangeAspect="1" noChangeArrowheads="1"/>
          </p:cNvSpPr>
          <p:nvPr/>
        </p:nvSpPr>
        <p:spPr bwMode="auto">
          <a:xfrm>
            <a:off x="1065213" y="4605338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77" name="Oval 129"/>
          <p:cNvSpPr>
            <a:spLocks noChangeAspect="1" noChangeArrowheads="1"/>
          </p:cNvSpPr>
          <p:nvPr/>
        </p:nvSpPr>
        <p:spPr bwMode="auto">
          <a:xfrm>
            <a:off x="2576513" y="5461000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78" name="Oval 130"/>
          <p:cNvSpPr>
            <a:spLocks noChangeArrowheads="1"/>
          </p:cNvSpPr>
          <p:nvPr/>
        </p:nvSpPr>
        <p:spPr bwMode="auto">
          <a:xfrm>
            <a:off x="1065213" y="6034088"/>
            <a:ext cx="71437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79" name="Text Box 131"/>
          <p:cNvSpPr txBox="1">
            <a:spLocks noChangeArrowheads="1"/>
          </p:cNvSpPr>
          <p:nvPr/>
        </p:nvSpPr>
        <p:spPr bwMode="auto">
          <a:xfrm>
            <a:off x="766763" y="4078288"/>
            <a:ext cx="3175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3380" name="Text Box 132"/>
          <p:cNvSpPr txBox="1">
            <a:spLocks noChangeArrowheads="1"/>
          </p:cNvSpPr>
          <p:nvPr/>
        </p:nvSpPr>
        <p:spPr bwMode="auto">
          <a:xfrm>
            <a:off x="1065213" y="4605338"/>
            <a:ext cx="334962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3381" name="Text Box 133"/>
          <p:cNvSpPr txBox="1">
            <a:spLocks noChangeArrowheads="1"/>
          </p:cNvSpPr>
          <p:nvPr/>
        </p:nvSpPr>
        <p:spPr bwMode="auto">
          <a:xfrm>
            <a:off x="1970088" y="4051300"/>
            <a:ext cx="3270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3382" name="Text Box 134"/>
          <p:cNvSpPr txBox="1">
            <a:spLocks noChangeArrowheads="1"/>
          </p:cNvSpPr>
          <p:nvPr/>
        </p:nvSpPr>
        <p:spPr bwMode="auto">
          <a:xfrm>
            <a:off x="2273300" y="4889500"/>
            <a:ext cx="3635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3383" name="Text Box 135"/>
          <p:cNvSpPr txBox="1">
            <a:spLocks noChangeArrowheads="1"/>
          </p:cNvSpPr>
          <p:nvPr/>
        </p:nvSpPr>
        <p:spPr bwMode="auto">
          <a:xfrm>
            <a:off x="2373313" y="5465763"/>
            <a:ext cx="3857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3384" name="Text Box 136"/>
          <p:cNvSpPr txBox="1">
            <a:spLocks noChangeArrowheads="1"/>
          </p:cNvSpPr>
          <p:nvPr/>
        </p:nvSpPr>
        <p:spPr bwMode="auto">
          <a:xfrm>
            <a:off x="1668463" y="5465763"/>
            <a:ext cx="334962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3385" name="Line 137"/>
          <p:cNvSpPr>
            <a:spLocks noChangeShapeType="1"/>
          </p:cNvSpPr>
          <p:nvPr/>
        </p:nvSpPr>
        <p:spPr bwMode="auto">
          <a:xfrm flipV="1">
            <a:off x="1098550" y="4354513"/>
            <a:ext cx="0" cy="2508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86" name="Line 138"/>
          <p:cNvSpPr>
            <a:spLocks noChangeShapeType="1"/>
          </p:cNvSpPr>
          <p:nvPr/>
        </p:nvSpPr>
        <p:spPr bwMode="auto">
          <a:xfrm>
            <a:off x="2306638" y="4354513"/>
            <a:ext cx="0" cy="53498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87" name="Line 139"/>
          <p:cNvSpPr>
            <a:spLocks noChangeShapeType="1"/>
          </p:cNvSpPr>
          <p:nvPr/>
        </p:nvSpPr>
        <p:spPr bwMode="auto">
          <a:xfrm>
            <a:off x="2306638" y="4954588"/>
            <a:ext cx="0" cy="5445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88" name="Line 140"/>
          <p:cNvSpPr>
            <a:spLocks noChangeShapeType="1"/>
          </p:cNvSpPr>
          <p:nvPr/>
        </p:nvSpPr>
        <p:spPr bwMode="auto">
          <a:xfrm>
            <a:off x="2306638" y="5499100"/>
            <a:ext cx="26987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89" name="Line 141"/>
          <p:cNvSpPr>
            <a:spLocks noChangeShapeType="1"/>
          </p:cNvSpPr>
          <p:nvPr/>
        </p:nvSpPr>
        <p:spPr bwMode="auto">
          <a:xfrm>
            <a:off x="2341563" y="4927600"/>
            <a:ext cx="266700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90" name="Line 142"/>
          <p:cNvSpPr>
            <a:spLocks noChangeShapeType="1"/>
          </p:cNvSpPr>
          <p:nvPr/>
        </p:nvSpPr>
        <p:spPr bwMode="auto">
          <a:xfrm flipH="1" flipV="1">
            <a:off x="2608263" y="4927600"/>
            <a:ext cx="1587" cy="533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391" name="Text Box 143"/>
          <p:cNvSpPr txBox="1">
            <a:spLocks noChangeArrowheads="1"/>
          </p:cNvSpPr>
          <p:nvPr/>
        </p:nvSpPr>
        <p:spPr bwMode="auto">
          <a:xfrm>
            <a:off x="1420813" y="2098675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3392" name="Text Box 144"/>
          <p:cNvSpPr txBox="1">
            <a:spLocks noChangeArrowheads="1"/>
          </p:cNvSpPr>
          <p:nvPr/>
        </p:nvSpPr>
        <p:spPr bwMode="auto">
          <a:xfrm>
            <a:off x="3844925" y="2098675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3393" name="Text Box 145"/>
          <p:cNvSpPr txBox="1">
            <a:spLocks noChangeArrowheads="1"/>
          </p:cNvSpPr>
          <p:nvPr/>
        </p:nvSpPr>
        <p:spPr bwMode="auto">
          <a:xfrm>
            <a:off x="6267450" y="2106613"/>
            <a:ext cx="966788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3394" name="Text Box 146"/>
          <p:cNvSpPr txBox="1">
            <a:spLocks noChangeArrowheads="1"/>
          </p:cNvSpPr>
          <p:nvPr/>
        </p:nvSpPr>
        <p:spPr bwMode="auto">
          <a:xfrm>
            <a:off x="1414463" y="4654550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3395" name="Text Box 147"/>
          <p:cNvSpPr txBox="1">
            <a:spLocks noChangeArrowheads="1"/>
          </p:cNvSpPr>
          <p:nvPr/>
        </p:nvSpPr>
        <p:spPr bwMode="auto">
          <a:xfrm>
            <a:off x="3830638" y="4633913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3396" name="Oval 148"/>
          <p:cNvSpPr>
            <a:spLocks noChangeAspect="1" noChangeArrowheads="1"/>
          </p:cNvSpPr>
          <p:nvPr/>
        </p:nvSpPr>
        <p:spPr bwMode="auto">
          <a:xfrm>
            <a:off x="4697413" y="2333625"/>
            <a:ext cx="80962" cy="76200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97" name="Oval 149"/>
          <p:cNvSpPr>
            <a:spLocks noChangeAspect="1" noChangeArrowheads="1"/>
          </p:cNvSpPr>
          <p:nvPr/>
        </p:nvSpPr>
        <p:spPr bwMode="auto">
          <a:xfrm>
            <a:off x="7453313" y="2922588"/>
            <a:ext cx="80962" cy="77787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98" name="Oval 150"/>
          <p:cNvSpPr>
            <a:spLocks noChangeAspect="1" noChangeArrowheads="1"/>
          </p:cNvSpPr>
          <p:nvPr/>
        </p:nvSpPr>
        <p:spPr bwMode="auto">
          <a:xfrm>
            <a:off x="3495675" y="6024563"/>
            <a:ext cx="80963" cy="77787"/>
          </a:xfrm>
          <a:prstGeom prst="ellipse">
            <a:avLst/>
          </a:prstGeom>
          <a:solidFill>
            <a:srgbClr val="FFCC99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399" name="Oval 151"/>
          <p:cNvSpPr>
            <a:spLocks noChangeAspect="1" noChangeArrowheads="1"/>
          </p:cNvSpPr>
          <p:nvPr/>
        </p:nvSpPr>
        <p:spPr bwMode="auto">
          <a:xfrm>
            <a:off x="1670050" y="5462588"/>
            <a:ext cx="80963" cy="77787"/>
          </a:xfrm>
          <a:prstGeom prst="ellipse">
            <a:avLst/>
          </a:prstGeom>
          <a:solidFill>
            <a:srgbClr val="EDD1D1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400" name="Line 152"/>
          <p:cNvSpPr>
            <a:spLocks noChangeShapeType="1"/>
          </p:cNvSpPr>
          <p:nvPr/>
        </p:nvSpPr>
        <p:spPr bwMode="auto">
          <a:xfrm>
            <a:off x="3227388" y="1817688"/>
            <a:ext cx="301625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3401" name="Line 153"/>
          <p:cNvSpPr>
            <a:spLocks noChangeShapeType="1"/>
          </p:cNvSpPr>
          <p:nvPr/>
        </p:nvSpPr>
        <p:spPr bwMode="auto">
          <a:xfrm>
            <a:off x="6884988" y="1817688"/>
            <a:ext cx="3016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3402" name="Line 154"/>
          <p:cNvSpPr>
            <a:spLocks noChangeShapeType="1"/>
          </p:cNvSpPr>
          <p:nvPr/>
        </p:nvSpPr>
        <p:spPr bwMode="auto">
          <a:xfrm flipH="1" flipV="1">
            <a:off x="4737100" y="5507038"/>
            <a:ext cx="268288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3403" name="Line 155"/>
          <p:cNvSpPr>
            <a:spLocks noChangeShapeType="1"/>
          </p:cNvSpPr>
          <p:nvPr/>
        </p:nvSpPr>
        <p:spPr bwMode="auto">
          <a:xfrm>
            <a:off x="5734050" y="1817688"/>
            <a:ext cx="2444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3404" name="Line 156"/>
          <p:cNvSpPr>
            <a:spLocks noChangeShapeType="1"/>
          </p:cNvSpPr>
          <p:nvPr/>
        </p:nvSpPr>
        <p:spPr bwMode="auto">
          <a:xfrm>
            <a:off x="5978525" y="1817688"/>
            <a:ext cx="906463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5" name="Line 157"/>
          <p:cNvSpPr>
            <a:spLocks noChangeShapeType="1"/>
          </p:cNvSpPr>
          <p:nvPr/>
        </p:nvSpPr>
        <p:spPr bwMode="auto">
          <a:xfrm>
            <a:off x="1973263" y="4352925"/>
            <a:ext cx="333375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3406" name="Oval 158"/>
          <p:cNvSpPr>
            <a:spLocks noChangeAspect="1" noChangeArrowheads="1"/>
          </p:cNvSpPr>
          <p:nvPr/>
        </p:nvSpPr>
        <p:spPr bwMode="auto">
          <a:xfrm>
            <a:off x="2273300" y="4889500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3407" name="Line 159"/>
          <p:cNvSpPr>
            <a:spLocks noChangeShapeType="1"/>
          </p:cNvSpPr>
          <p:nvPr/>
        </p:nvSpPr>
        <p:spPr bwMode="auto">
          <a:xfrm>
            <a:off x="2006600" y="4116388"/>
            <a:ext cx="0" cy="2381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8" name="Line 160"/>
          <p:cNvSpPr>
            <a:spLocks noChangeShapeType="1"/>
          </p:cNvSpPr>
          <p:nvPr/>
        </p:nvSpPr>
        <p:spPr bwMode="auto">
          <a:xfrm>
            <a:off x="835025" y="4354513"/>
            <a:ext cx="1138238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09" name="Oval 161"/>
          <p:cNvSpPr>
            <a:spLocks noChangeAspect="1" noChangeArrowheads="1"/>
          </p:cNvSpPr>
          <p:nvPr/>
        </p:nvSpPr>
        <p:spPr bwMode="auto">
          <a:xfrm>
            <a:off x="4090988" y="5464175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2162" name="Line 162"/>
          <p:cNvSpPr>
            <a:spLocks noChangeShapeType="1"/>
          </p:cNvSpPr>
          <p:nvPr/>
        </p:nvSpPr>
        <p:spPr bwMode="auto">
          <a:xfrm>
            <a:off x="4757738" y="4911725"/>
            <a:ext cx="2667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2163" name="Line 163"/>
          <p:cNvSpPr>
            <a:spLocks noChangeShapeType="1"/>
          </p:cNvSpPr>
          <p:nvPr/>
        </p:nvSpPr>
        <p:spPr bwMode="auto">
          <a:xfrm flipH="1" flipV="1">
            <a:off x="5024438" y="4911725"/>
            <a:ext cx="1587" cy="533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3412" name="Rectangle 16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Routing: Example </a:t>
            </a:r>
            <a:r>
              <a:rPr lang="de-DE" altLang="de-DE" smtClean="0"/>
              <a:t>Sequential Steiner Tree Heuristic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2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2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86B37E6-2A6E-4AB0-8288-1110EA056454}" type="slidenum">
              <a:rPr lang="en-US" altLang="de-DE" sz="1000">
                <a:solidFill>
                  <a:srgbClr val="C0C0C0"/>
                </a:solidFill>
              </a:rPr>
              <a:pPr/>
              <a:t>52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4275" name="Rectangle 3"/>
          <p:cNvSpPr>
            <a:spLocks noChangeArrowheads="1"/>
          </p:cNvSpPr>
          <p:nvPr/>
        </p:nvSpPr>
        <p:spPr bwMode="auto">
          <a:xfrm>
            <a:off x="3219450" y="4079875"/>
            <a:ext cx="1812925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3522663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77" name="Line 5"/>
          <p:cNvSpPr>
            <a:spLocks noChangeShapeType="1"/>
          </p:cNvSpPr>
          <p:nvPr/>
        </p:nvSpPr>
        <p:spPr bwMode="auto">
          <a:xfrm>
            <a:off x="3825875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78" name="Line 6"/>
          <p:cNvSpPr>
            <a:spLocks noChangeShapeType="1"/>
          </p:cNvSpPr>
          <p:nvPr/>
        </p:nvSpPr>
        <p:spPr bwMode="auto">
          <a:xfrm>
            <a:off x="4125913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79" name="Line 7"/>
          <p:cNvSpPr>
            <a:spLocks noChangeShapeType="1"/>
          </p:cNvSpPr>
          <p:nvPr/>
        </p:nvSpPr>
        <p:spPr bwMode="auto">
          <a:xfrm>
            <a:off x="4427538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0" name="Line 8"/>
          <p:cNvSpPr>
            <a:spLocks noChangeShapeType="1"/>
          </p:cNvSpPr>
          <p:nvPr/>
        </p:nvSpPr>
        <p:spPr bwMode="auto">
          <a:xfrm>
            <a:off x="4730750" y="408146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1" name="Line 9"/>
          <p:cNvSpPr>
            <a:spLocks noChangeShapeType="1"/>
          </p:cNvSpPr>
          <p:nvPr/>
        </p:nvSpPr>
        <p:spPr bwMode="auto">
          <a:xfrm flipH="1">
            <a:off x="3219450" y="4352925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2" name="Line 10"/>
          <p:cNvSpPr>
            <a:spLocks noChangeShapeType="1"/>
          </p:cNvSpPr>
          <p:nvPr/>
        </p:nvSpPr>
        <p:spPr bwMode="auto">
          <a:xfrm flipH="1">
            <a:off x="3219450" y="4638675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3" name="Line 11"/>
          <p:cNvSpPr>
            <a:spLocks noChangeShapeType="1"/>
          </p:cNvSpPr>
          <p:nvPr/>
        </p:nvSpPr>
        <p:spPr bwMode="auto">
          <a:xfrm flipH="1">
            <a:off x="3219450" y="4924425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4" name="Line 12"/>
          <p:cNvSpPr>
            <a:spLocks noChangeShapeType="1"/>
          </p:cNvSpPr>
          <p:nvPr/>
        </p:nvSpPr>
        <p:spPr bwMode="auto">
          <a:xfrm flipH="1">
            <a:off x="3219450" y="5211763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5" name="Line 13"/>
          <p:cNvSpPr>
            <a:spLocks noChangeShapeType="1"/>
          </p:cNvSpPr>
          <p:nvPr/>
        </p:nvSpPr>
        <p:spPr bwMode="auto">
          <a:xfrm flipH="1">
            <a:off x="3219450" y="5497513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6" name="Line 14"/>
          <p:cNvSpPr>
            <a:spLocks noChangeShapeType="1"/>
          </p:cNvSpPr>
          <p:nvPr/>
        </p:nvSpPr>
        <p:spPr bwMode="auto">
          <a:xfrm flipH="1">
            <a:off x="3219450" y="5783263"/>
            <a:ext cx="1812925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287" name="Oval 15"/>
          <p:cNvSpPr>
            <a:spLocks noChangeAspect="1" noChangeArrowheads="1"/>
          </p:cNvSpPr>
          <p:nvPr/>
        </p:nvSpPr>
        <p:spPr bwMode="auto">
          <a:xfrm>
            <a:off x="4392613" y="4048125"/>
            <a:ext cx="88900" cy="84138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288" name="Oval 16"/>
          <p:cNvSpPr>
            <a:spLocks noChangeAspect="1" noChangeArrowheads="1"/>
          </p:cNvSpPr>
          <p:nvPr/>
        </p:nvSpPr>
        <p:spPr bwMode="auto">
          <a:xfrm>
            <a:off x="3187700" y="43180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289" name="Oval 17"/>
          <p:cNvSpPr>
            <a:spLocks noChangeAspect="1" noChangeArrowheads="1"/>
          </p:cNvSpPr>
          <p:nvPr/>
        </p:nvSpPr>
        <p:spPr bwMode="auto">
          <a:xfrm>
            <a:off x="3489325" y="4603750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290" name="Oval 18"/>
          <p:cNvSpPr>
            <a:spLocks noChangeAspect="1" noChangeArrowheads="1"/>
          </p:cNvSpPr>
          <p:nvPr/>
        </p:nvSpPr>
        <p:spPr bwMode="auto">
          <a:xfrm>
            <a:off x="4695825" y="4886325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291" name="Oval 19"/>
          <p:cNvSpPr>
            <a:spLocks noChangeAspect="1" noChangeArrowheads="1"/>
          </p:cNvSpPr>
          <p:nvPr/>
        </p:nvSpPr>
        <p:spPr bwMode="auto">
          <a:xfrm>
            <a:off x="4999038" y="5459413"/>
            <a:ext cx="85725" cy="84137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292" name="Text Box 20"/>
          <p:cNvSpPr txBox="1">
            <a:spLocks noChangeArrowheads="1"/>
          </p:cNvSpPr>
          <p:nvPr/>
        </p:nvSpPr>
        <p:spPr bwMode="auto">
          <a:xfrm>
            <a:off x="3187700" y="4057650"/>
            <a:ext cx="315913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4293" name="Text Box 21"/>
          <p:cNvSpPr txBox="1">
            <a:spLocks noChangeArrowheads="1"/>
          </p:cNvSpPr>
          <p:nvPr/>
        </p:nvSpPr>
        <p:spPr bwMode="auto">
          <a:xfrm>
            <a:off x="3489325" y="4603750"/>
            <a:ext cx="388938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4294" name="Text Box 22"/>
          <p:cNvSpPr txBox="1">
            <a:spLocks noChangeArrowheads="1"/>
          </p:cNvSpPr>
          <p:nvPr/>
        </p:nvSpPr>
        <p:spPr bwMode="auto">
          <a:xfrm>
            <a:off x="4392613" y="4048125"/>
            <a:ext cx="315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4295" name="Text Box 23"/>
          <p:cNvSpPr txBox="1">
            <a:spLocks noChangeArrowheads="1"/>
          </p:cNvSpPr>
          <p:nvPr/>
        </p:nvSpPr>
        <p:spPr bwMode="auto">
          <a:xfrm>
            <a:off x="4695825" y="4886325"/>
            <a:ext cx="2984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4296" name="Text Box 24"/>
          <p:cNvSpPr txBox="1">
            <a:spLocks noChangeArrowheads="1"/>
          </p:cNvSpPr>
          <p:nvPr/>
        </p:nvSpPr>
        <p:spPr bwMode="auto">
          <a:xfrm>
            <a:off x="4797425" y="5464175"/>
            <a:ext cx="352425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4297" name="Text Box 25"/>
          <p:cNvSpPr txBox="1">
            <a:spLocks noChangeArrowheads="1"/>
          </p:cNvSpPr>
          <p:nvPr/>
        </p:nvSpPr>
        <p:spPr bwMode="auto">
          <a:xfrm>
            <a:off x="4090988" y="5464175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4298" name="Text Box 26"/>
          <p:cNvSpPr txBox="1">
            <a:spLocks noChangeArrowheads="1"/>
          </p:cNvSpPr>
          <p:nvPr/>
        </p:nvSpPr>
        <p:spPr bwMode="auto">
          <a:xfrm>
            <a:off x="3489325" y="5822950"/>
            <a:ext cx="396875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7</a:t>
            </a:r>
          </a:p>
        </p:txBody>
      </p:sp>
      <p:sp>
        <p:nvSpPr>
          <p:cNvPr id="54299" name="Line 27"/>
          <p:cNvSpPr>
            <a:spLocks noChangeShapeType="1"/>
          </p:cNvSpPr>
          <p:nvPr/>
        </p:nvSpPr>
        <p:spPr bwMode="auto">
          <a:xfrm>
            <a:off x="3259138" y="4352925"/>
            <a:ext cx="1471612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00" name="Line 28"/>
          <p:cNvSpPr>
            <a:spLocks noChangeShapeType="1"/>
          </p:cNvSpPr>
          <p:nvPr/>
        </p:nvSpPr>
        <p:spPr bwMode="auto">
          <a:xfrm flipV="1">
            <a:off x="3522663" y="4352925"/>
            <a:ext cx="0" cy="2508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01" name="Line 29"/>
          <p:cNvSpPr>
            <a:spLocks noChangeShapeType="1"/>
          </p:cNvSpPr>
          <p:nvPr/>
        </p:nvSpPr>
        <p:spPr bwMode="auto">
          <a:xfrm>
            <a:off x="4427538" y="4114800"/>
            <a:ext cx="0" cy="2381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02" name="Line 30"/>
          <p:cNvSpPr>
            <a:spLocks noChangeShapeType="1"/>
          </p:cNvSpPr>
          <p:nvPr/>
        </p:nvSpPr>
        <p:spPr bwMode="auto">
          <a:xfrm>
            <a:off x="4730750" y="4352925"/>
            <a:ext cx="0" cy="53340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03" name="Line 31"/>
          <p:cNvSpPr>
            <a:spLocks noChangeShapeType="1"/>
          </p:cNvSpPr>
          <p:nvPr/>
        </p:nvSpPr>
        <p:spPr bwMode="auto">
          <a:xfrm>
            <a:off x="4730750" y="4951413"/>
            <a:ext cx="0" cy="54451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04" name="Line 32"/>
          <p:cNvSpPr>
            <a:spLocks noChangeShapeType="1"/>
          </p:cNvSpPr>
          <p:nvPr/>
        </p:nvSpPr>
        <p:spPr bwMode="auto">
          <a:xfrm>
            <a:off x="4160838" y="5507038"/>
            <a:ext cx="57626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05" name="Rectangle 33"/>
          <p:cNvSpPr>
            <a:spLocks noChangeArrowheads="1"/>
          </p:cNvSpPr>
          <p:nvPr/>
        </p:nvSpPr>
        <p:spPr bwMode="auto">
          <a:xfrm>
            <a:off x="800100" y="1533525"/>
            <a:ext cx="1811338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06" name="Line 34"/>
          <p:cNvSpPr>
            <a:spLocks noChangeShapeType="1"/>
          </p:cNvSpPr>
          <p:nvPr/>
        </p:nvSpPr>
        <p:spPr bwMode="auto">
          <a:xfrm>
            <a:off x="11017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07" name="Line 35"/>
          <p:cNvSpPr>
            <a:spLocks noChangeShapeType="1"/>
          </p:cNvSpPr>
          <p:nvPr/>
        </p:nvSpPr>
        <p:spPr bwMode="auto">
          <a:xfrm>
            <a:off x="1404938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08" name="Line 36"/>
          <p:cNvSpPr>
            <a:spLocks noChangeShapeType="1"/>
          </p:cNvSpPr>
          <p:nvPr/>
        </p:nvSpPr>
        <p:spPr bwMode="auto">
          <a:xfrm>
            <a:off x="17065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09" name="Line 37"/>
          <p:cNvSpPr>
            <a:spLocks noChangeShapeType="1"/>
          </p:cNvSpPr>
          <p:nvPr/>
        </p:nvSpPr>
        <p:spPr bwMode="auto">
          <a:xfrm>
            <a:off x="20066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10" name="Line 38"/>
          <p:cNvSpPr>
            <a:spLocks noChangeShapeType="1"/>
          </p:cNvSpPr>
          <p:nvPr/>
        </p:nvSpPr>
        <p:spPr bwMode="auto">
          <a:xfrm>
            <a:off x="23098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11" name="Line 39"/>
          <p:cNvSpPr>
            <a:spLocks noChangeShapeType="1"/>
          </p:cNvSpPr>
          <p:nvPr/>
        </p:nvSpPr>
        <p:spPr bwMode="auto">
          <a:xfrm flipH="1">
            <a:off x="800100" y="1808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12" name="Line 40"/>
          <p:cNvSpPr>
            <a:spLocks noChangeShapeType="1"/>
          </p:cNvSpPr>
          <p:nvPr/>
        </p:nvSpPr>
        <p:spPr bwMode="auto">
          <a:xfrm flipH="1">
            <a:off x="800100" y="20939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13" name="Line 41"/>
          <p:cNvSpPr>
            <a:spLocks noChangeShapeType="1"/>
          </p:cNvSpPr>
          <p:nvPr/>
        </p:nvSpPr>
        <p:spPr bwMode="auto">
          <a:xfrm flipH="1">
            <a:off x="800100" y="23796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14" name="Line 42"/>
          <p:cNvSpPr>
            <a:spLocks noChangeShapeType="1"/>
          </p:cNvSpPr>
          <p:nvPr/>
        </p:nvSpPr>
        <p:spPr bwMode="auto">
          <a:xfrm flipH="1">
            <a:off x="800100" y="266541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15" name="Line 43"/>
          <p:cNvSpPr>
            <a:spLocks noChangeShapeType="1"/>
          </p:cNvSpPr>
          <p:nvPr/>
        </p:nvSpPr>
        <p:spPr bwMode="auto">
          <a:xfrm flipH="1">
            <a:off x="800100" y="2951163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16" name="Line 44"/>
          <p:cNvSpPr>
            <a:spLocks noChangeShapeType="1"/>
          </p:cNvSpPr>
          <p:nvPr/>
        </p:nvSpPr>
        <p:spPr bwMode="auto">
          <a:xfrm flipH="1">
            <a:off x="800100" y="323850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17" name="Oval 45"/>
          <p:cNvSpPr>
            <a:spLocks noChangeAspect="1" noChangeArrowheads="1"/>
          </p:cNvSpPr>
          <p:nvPr/>
        </p:nvSpPr>
        <p:spPr bwMode="auto">
          <a:xfrm>
            <a:off x="1973263" y="1503363"/>
            <a:ext cx="80962" cy="76200"/>
          </a:xfrm>
          <a:prstGeom prst="ellipse">
            <a:avLst/>
          </a:prstGeom>
          <a:solidFill>
            <a:srgbClr val="FFCC99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18" name="Oval 46"/>
          <p:cNvSpPr>
            <a:spLocks noChangeAspect="1" noChangeArrowheads="1"/>
          </p:cNvSpPr>
          <p:nvPr/>
        </p:nvSpPr>
        <p:spPr bwMode="auto">
          <a:xfrm>
            <a:off x="768350" y="177323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19" name="Oval 47"/>
          <p:cNvSpPr>
            <a:spLocks noChangeAspect="1" noChangeArrowheads="1"/>
          </p:cNvSpPr>
          <p:nvPr/>
        </p:nvSpPr>
        <p:spPr bwMode="auto">
          <a:xfrm>
            <a:off x="1068388" y="2057400"/>
            <a:ext cx="84137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20" name="Oval 48"/>
          <p:cNvSpPr>
            <a:spLocks noChangeArrowheads="1"/>
          </p:cNvSpPr>
          <p:nvPr/>
        </p:nvSpPr>
        <p:spPr bwMode="auto">
          <a:xfrm>
            <a:off x="2274888" y="2341563"/>
            <a:ext cx="69850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21" name="Oval 49"/>
          <p:cNvSpPr>
            <a:spLocks noChangeArrowheads="1"/>
          </p:cNvSpPr>
          <p:nvPr/>
        </p:nvSpPr>
        <p:spPr bwMode="auto">
          <a:xfrm>
            <a:off x="2578100" y="2914650"/>
            <a:ext cx="68263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22" name="Oval 50"/>
          <p:cNvSpPr>
            <a:spLocks noChangeArrowheads="1"/>
          </p:cNvSpPr>
          <p:nvPr/>
        </p:nvSpPr>
        <p:spPr bwMode="auto">
          <a:xfrm>
            <a:off x="1670050" y="2917825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23" name="Oval 51"/>
          <p:cNvSpPr>
            <a:spLocks noChangeArrowheads="1"/>
          </p:cNvSpPr>
          <p:nvPr/>
        </p:nvSpPr>
        <p:spPr bwMode="auto">
          <a:xfrm>
            <a:off x="1068388" y="3486150"/>
            <a:ext cx="68262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24" name="Text Box 52"/>
          <p:cNvSpPr txBox="1">
            <a:spLocks noChangeArrowheads="1"/>
          </p:cNvSpPr>
          <p:nvPr/>
        </p:nvSpPr>
        <p:spPr bwMode="auto">
          <a:xfrm>
            <a:off x="768350" y="1522413"/>
            <a:ext cx="315913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4325" name="Text Box 53"/>
          <p:cNvSpPr txBox="1">
            <a:spLocks noChangeArrowheads="1"/>
          </p:cNvSpPr>
          <p:nvPr/>
        </p:nvSpPr>
        <p:spPr bwMode="auto">
          <a:xfrm>
            <a:off x="1068388" y="2057400"/>
            <a:ext cx="30162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4326" name="Text Box 54"/>
          <p:cNvSpPr txBox="1">
            <a:spLocks noChangeArrowheads="1"/>
          </p:cNvSpPr>
          <p:nvPr/>
        </p:nvSpPr>
        <p:spPr bwMode="auto">
          <a:xfrm>
            <a:off x="1973263" y="1503363"/>
            <a:ext cx="315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4327" name="Line 55"/>
          <p:cNvSpPr>
            <a:spLocks noChangeShapeType="1"/>
          </p:cNvSpPr>
          <p:nvPr/>
        </p:nvSpPr>
        <p:spPr bwMode="auto">
          <a:xfrm>
            <a:off x="836613" y="1808163"/>
            <a:ext cx="26511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28" name="Line 56"/>
          <p:cNvSpPr>
            <a:spLocks noChangeShapeType="1"/>
          </p:cNvSpPr>
          <p:nvPr/>
        </p:nvSpPr>
        <p:spPr bwMode="auto">
          <a:xfrm flipV="1">
            <a:off x="1101725" y="1808163"/>
            <a:ext cx="0" cy="249237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29" name="Line 57"/>
          <p:cNvSpPr>
            <a:spLocks noChangeShapeType="1"/>
          </p:cNvSpPr>
          <p:nvPr/>
        </p:nvSpPr>
        <p:spPr bwMode="auto">
          <a:xfrm>
            <a:off x="800100" y="1838325"/>
            <a:ext cx="0" cy="25558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30" name="Line 58"/>
          <p:cNvSpPr>
            <a:spLocks noChangeShapeType="1"/>
          </p:cNvSpPr>
          <p:nvPr/>
        </p:nvSpPr>
        <p:spPr bwMode="auto">
          <a:xfrm flipH="1">
            <a:off x="800100" y="2093913"/>
            <a:ext cx="268288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31" name="Rectangle 59"/>
          <p:cNvSpPr>
            <a:spLocks noChangeArrowheads="1"/>
          </p:cNvSpPr>
          <p:nvPr/>
        </p:nvSpPr>
        <p:spPr bwMode="auto">
          <a:xfrm>
            <a:off x="5676900" y="1543050"/>
            <a:ext cx="1811338" cy="19907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32" name="Line 60"/>
          <p:cNvSpPr>
            <a:spLocks noChangeShapeType="1"/>
          </p:cNvSpPr>
          <p:nvPr/>
        </p:nvSpPr>
        <p:spPr bwMode="auto">
          <a:xfrm>
            <a:off x="5978525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33" name="Line 61"/>
          <p:cNvSpPr>
            <a:spLocks noChangeShapeType="1"/>
          </p:cNvSpPr>
          <p:nvPr/>
        </p:nvSpPr>
        <p:spPr bwMode="auto">
          <a:xfrm>
            <a:off x="6281738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34" name="Line 62"/>
          <p:cNvSpPr>
            <a:spLocks noChangeShapeType="1"/>
          </p:cNvSpPr>
          <p:nvPr/>
        </p:nvSpPr>
        <p:spPr bwMode="auto">
          <a:xfrm>
            <a:off x="6583363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35" name="Line 63"/>
          <p:cNvSpPr>
            <a:spLocks noChangeShapeType="1"/>
          </p:cNvSpPr>
          <p:nvPr/>
        </p:nvSpPr>
        <p:spPr bwMode="auto">
          <a:xfrm>
            <a:off x="6884988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36" name="Line 64"/>
          <p:cNvSpPr>
            <a:spLocks noChangeShapeType="1"/>
          </p:cNvSpPr>
          <p:nvPr/>
        </p:nvSpPr>
        <p:spPr bwMode="auto">
          <a:xfrm>
            <a:off x="7186613" y="1544638"/>
            <a:ext cx="0" cy="19891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37" name="Line 65"/>
          <p:cNvSpPr>
            <a:spLocks noChangeShapeType="1"/>
          </p:cNvSpPr>
          <p:nvPr/>
        </p:nvSpPr>
        <p:spPr bwMode="auto">
          <a:xfrm flipH="1">
            <a:off x="5676900" y="18176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38" name="Line 66"/>
          <p:cNvSpPr>
            <a:spLocks noChangeShapeType="1"/>
          </p:cNvSpPr>
          <p:nvPr/>
        </p:nvSpPr>
        <p:spPr bwMode="auto">
          <a:xfrm flipH="1">
            <a:off x="5676900" y="21034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39" name="Line 67"/>
          <p:cNvSpPr>
            <a:spLocks noChangeShapeType="1"/>
          </p:cNvSpPr>
          <p:nvPr/>
        </p:nvSpPr>
        <p:spPr bwMode="auto">
          <a:xfrm flipH="1">
            <a:off x="5676900" y="23891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40" name="Line 68"/>
          <p:cNvSpPr>
            <a:spLocks noChangeShapeType="1"/>
          </p:cNvSpPr>
          <p:nvPr/>
        </p:nvSpPr>
        <p:spPr bwMode="auto">
          <a:xfrm flipH="1">
            <a:off x="5676900" y="26749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41" name="Line 69"/>
          <p:cNvSpPr>
            <a:spLocks noChangeShapeType="1"/>
          </p:cNvSpPr>
          <p:nvPr/>
        </p:nvSpPr>
        <p:spPr bwMode="auto">
          <a:xfrm flipH="1">
            <a:off x="5676900" y="29606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42" name="Line 70"/>
          <p:cNvSpPr>
            <a:spLocks noChangeShapeType="1"/>
          </p:cNvSpPr>
          <p:nvPr/>
        </p:nvSpPr>
        <p:spPr bwMode="auto">
          <a:xfrm flipH="1">
            <a:off x="5676900" y="3248025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43" name="Oval 71"/>
          <p:cNvSpPr>
            <a:spLocks noChangeAspect="1" noChangeArrowheads="1"/>
          </p:cNvSpPr>
          <p:nvPr/>
        </p:nvSpPr>
        <p:spPr bwMode="auto">
          <a:xfrm>
            <a:off x="6850063" y="1511300"/>
            <a:ext cx="85725" cy="84138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44" name="Oval 72"/>
          <p:cNvSpPr>
            <a:spLocks noChangeAspect="1" noChangeArrowheads="1"/>
          </p:cNvSpPr>
          <p:nvPr/>
        </p:nvSpPr>
        <p:spPr bwMode="auto">
          <a:xfrm>
            <a:off x="5645150" y="1781175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45" name="Oval 73"/>
          <p:cNvSpPr>
            <a:spLocks noChangeAspect="1" noChangeArrowheads="1"/>
          </p:cNvSpPr>
          <p:nvPr/>
        </p:nvSpPr>
        <p:spPr bwMode="auto">
          <a:xfrm>
            <a:off x="5943600" y="2065338"/>
            <a:ext cx="88900" cy="84137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46" name="Oval 74"/>
          <p:cNvSpPr>
            <a:spLocks noChangeAspect="1" noChangeArrowheads="1"/>
          </p:cNvSpPr>
          <p:nvPr/>
        </p:nvSpPr>
        <p:spPr bwMode="auto">
          <a:xfrm>
            <a:off x="7153275" y="235108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47" name="Oval 75"/>
          <p:cNvSpPr>
            <a:spLocks noChangeArrowheads="1"/>
          </p:cNvSpPr>
          <p:nvPr/>
        </p:nvSpPr>
        <p:spPr bwMode="auto">
          <a:xfrm>
            <a:off x="6546850" y="29273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48" name="Oval 76"/>
          <p:cNvSpPr>
            <a:spLocks noChangeArrowheads="1"/>
          </p:cNvSpPr>
          <p:nvPr/>
        </p:nvSpPr>
        <p:spPr bwMode="auto">
          <a:xfrm>
            <a:off x="5943600" y="3494088"/>
            <a:ext cx="71438" cy="68262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49" name="Text Box 77"/>
          <p:cNvSpPr txBox="1">
            <a:spLocks noChangeArrowheads="1"/>
          </p:cNvSpPr>
          <p:nvPr/>
        </p:nvSpPr>
        <p:spPr bwMode="auto">
          <a:xfrm>
            <a:off x="5645150" y="1539875"/>
            <a:ext cx="3556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4350" name="Text Box 78"/>
          <p:cNvSpPr txBox="1">
            <a:spLocks noChangeArrowheads="1"/>
          </p:cNvSpPr>
          <p:nvPr/>
        </p:nvSpPr>
        <p:spPr bwMode="auto">
          <a:xfrm>
            <a:off x="5943600" y="2065338"/>
            <a:ext cx="3730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4351" name="Text Box 79"/>
          <p:cNvSpPr txBox="1">
            <a:spLocks noChangeArrowheads="1"/>
          </p:cNvSpPr>
          <p:nvPr/>
        </p:nvSpPr>
        <p:spPr bwMode="auto">
          <a:xfrm>
            <a:off x="6850063" y="1511300"/>
            <a:ext cx="230187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4352" name="Text Box 80"/>
          <p:cNvSpPr txBox="1">
            <a:spLocks noChangeArrowheads="1"/>
          </p:cNvSpPr>
          <p:nvPr/>
        </p:nvSpPr>
        <p:spPr bwMode="auto">
          <a:xfrm>
            <a:off x="7153275" y="2351088"/>
            <a:ext cx="336550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4353" name="Text Box 81"/>
          <p:cNvSpPr txBox="1">
            <a:spLocks noChangeArrowheads="1"/>
          </p:cNvSpPr>
          <p:nvPr/>
        </p:nvSpPr>
        <p:spPr bwMode="auto">
          <a:xfrm>
            <a:off x="7262813" y="2927350"/>
            <a:ext cx="358775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4354" name="Line 82"/>
          <p:cNvSpPr>
            <a:spLocks noChangeShapeType="1"/>
          </p:cNvSpPr>
          <p:nvPr/>
        </p:nvSpPr>
        <p:spPr bwMode="auto">
          <a:xfrm flipV="1">
            <a:off x="5978525" y="1817688"/>
            <a:ext cx="0" cy="24765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55" name="Line 83"/>
          <p:cNvSpPr>
            <a:spLocks noChangeShapeType="1"/>
          </p:cNvSpPr>
          <p:nvPr/>
        </p:nvSpPr>
        <p:spPr bwMode="auto">
          <a:xfrm>
            <a:off x="6884988" y="1577975"/>
            <a:ext cx="0" cy="239713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56" name="Line 84"/>
          <p:cNvSpPr>
            <a:spLocks noChangeShapeType="1"/>
          </p:cNvSpPr>
          <p:nvPr/>
        </p:nvSpPr>
        <p:spPr bwMode="auto">
          <a:xfrm>
            <a:off x="7186613" y="1817688"/>
            <a:ext cx="0" cy="533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57" name="Line 85"/>
          <p:cNvSpPr>
            <a:spLocks noChangeShapeType="1"/>
          </p:cNvSpPr>
          <p:nvPr/>
        </p:nvSpPr>
        <p:spPr bwMode="auto">
          <a:xfrm flipH="1">
            <a:off x="6884988" y="2381250"/>
            <a:ext cx="2635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58" name="Line 86"/>
          <p:cNvSpPr>
            <a:spLocks noChangeShapeType="1"/>
          </p:cNvSpPr>
          <p:nvPr/>
        </p:nvSpPr>
        <p:spPr bwMode="auto">
          <a:xfrm>
            <a:off x="6884988" y="1817688"/>
            <a:ext cx="0" cy="56356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59" name="Rectangle 87"/>
          <p:cNvSpPr>
            <a:spLocks noChangeArrowheads="1"/>
          </p:cNvSpPr>
          <p:nvPr/>
        </p:nvSpPr>
        <p:spPr bwMode="auto">
          <a:xfrm>
            <a:off x="5676900" y="4087813"/>
            <a:ext cx="1811338" cy="19907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60" name="Line 88"/>
          <p:cNvSpPr>
            <a:spLocks noChangeShapeType="1"/>
          </p:cNvSpPr>
          <p:nvPr/>
        </p:nvSpPr>
        <p:spPr bwMode="auto">
          <a:xfrm>
            <a:off x="5978525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61" name="Line 89"/>
          <p:cNvSpPr>
            <a:spLocks noChangeShapeType="1"/>
          </p:cNvSpPr>
          <p:nvPr/>
        </p:nvSpPr>
        <p:spPr bwMode="auto">
          <a:xfrm>
            <a:off x="6281738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62" name="Line 90"/>
          <p:cNvSpPr>
            <a:spLocks noChangeShapeType="1"/>
          </p:cNvSpPr>
          <p:nvPr/>
        </p:nvSpPr>
        <p:spPr bwMode="auto">
          <a:xfrm>
            <a:off x="6583363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63" name="Line 91"/>
          <p:cNvSpPr>
            <a:spLocks noChangeShapeType="1"/>
          </p:cNvSpPr>
          <p:nvPr/>
        </p:nvSpPr>
        <p:spPr bwMode="auto">
          <a:xfrm>
            <a:off x="6884988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64" name="Line 92"/>
          <p:cNvSpPr>
            <a:spLocks noChangeShapeType="1"/>
          </p:cNvSpPr>
          <p:nvPr/>
        </p:nvSpPr>
        <p:spPr bwMode="auto">
          <a:xfrm>
            <a:off x="7186613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65" name="Line 93"/>
          <p:cNvSpPr>
            <a:spLocks noChangeShapeType="1"/>
          </p:cNvSpPr>
          <p:nvPr/>
        </p:nvSpPr>
        <p:spPr bwMode="auto">
          <a:xfrm flipH="1">
            <a:off x="5676900" y="436245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66" name="Line 94"/>
          <p:cNvSpPr>
            <a:spLocks noChangeShapeType="1"/>
          </p:cNvSpPr>
          <p:nvPr/>
        </p:nvSpPr>
        <p:spPr bwMode="auto">
          <a:xfrm flipH="1">
            <a:off x="5676900" y="46497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67" name="Line 95"/>
          <p:cNvSpPr>
            <a:spLocks noChangeShapeType="1"/>
          </p:cNvSpPr>
          <p:nvPr/>
        </p:nvSpPr>
        <p:spPr bwMode="auto">
          <a:xfrm flipH="1">
            <a:off x="5676900" y="493395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68" name="Line 96"/>
          <p:cNvSpPr>
            <a:spLocks noChangeShapeType="1"/>
          </p:cNvSpPr>
          <p:nvPr/>
        </p:nvSpPr>
        <p:spPr bwMode="auto">
          <a:xfrm flipH="1">
            <a:off x="5676900" y="52212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69" name="Line 97"/>
          <p:cNvSpPr>
            <a:spLocks noChangeShapeType="1"/>
          </p:cNvSpPr>
          <p:nvPr/>
        </p:nvSpPr>
        <p:spPr bwMode="auto">
          <a:xfrm flipH="1">
            <a:off x="5676900" y="55070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70" name="Line 98"/>
          <p:cNvSpPr>
            <a:spLocks noChangeShapeType="1"/>
          </p:cNvSpPr>
          <p:nvPr/>
        </p:nvSpPr>
        <p:spPr bwMode="auto">
          <a:xfrm flipH="1">
            <a:off x="5676900" y="57927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71" name="Oval 99"/>
          <p:cNvSpPr>
            <a:spLocks noChangeAspect="1" noChangeArrowheads="1"/>
          </p:cNvSpPr>
          <p:nvPr/>
        </p:nvSpPr>
        <p:spPr bwMode="auto">
          <a:xfrm>
            <a:off x="6848475" y="405765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72" name="Oval 100"/>
          <p:cNvSpPr>
            <a:spLocks noChangeAspect="1" noChangeArrowheads="1"/>
          </p:cNvSpPr>
          <p:nvPr/>
        </p:nvSpPr>
        <p:spPr bwMode="auto">
          <a:xfrm>
            <a:off x="5645150" y="432593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73" name="Oval 101"/>
          <p:cNvSpPr>
            <a:spLocks noChangeAspect="1" noChangeArrowheads="1"/>
          </p:cNvSpPr>
          <p:nvPr/>
        </p:nvSpPr>
        <p:spPr bwMode="auto">
          <a:xfrm>
            <a:off x="5943600" y="4611688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74" name="Oval 102"/>
          <p:cNvSpPr>
            <a:spLocks noChangeAspect="1" noChangeArrowheads="1"/>
          </p:cNvSpPr>
          <p:nvPr/>
        </p:nvSpPr>
        <p:spPr bwMode="auto">
          <a:xfrm>
            <a:off x="7153275" y="4894263"/>
            <a:ext cx="85725" cy="84137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75" name="Oval 103"/>
          <p:cNvSpPr>
            <a:spLocks noChangeAspect="1" noChangeArrowheads="1"/>
          </p:cNvSpPr>
          <p:nvPr/>
        </p:nvSpPr>
        <p:spPr bwMode="auto">
          <a:xfrm>
            <a:off x="7454900" y="546893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76" name="Oval 104"/>
          <p:cNvSpPr>
            <a:spLocks noChangeAspect="1" noChangeArrowheads="1"/>
          </p:cNvSpPr>
          <p:nvPr/>
        </p:nvSpPr>
        <p:spPr bwMode="auto">
          <a:xfrm>
            <a:off x="5943600" y="6040438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77" name="Text Box 105"/>
          <p:cNvSpPr txBox="1">
            <a:spLocks noChangeArrowheads="1"/>
          </p:cNvSpPr>
          <p:nvPr/>
        </p:nvSpPr>
        <p:spPr bwMode="auto">
          <a:xfrm>
            <a:off x="5645150" y="4065588"/>
            <a:ext cx="28575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4378" name="Text Box 106"/>
          <p:cNvSpPr txBox="1">
            <a:spLocks noChangeArrowheads="1"/>
          </p:cNvSpPr>
          <p:nvPr/>
        </p:nvSpPr>
        <p:spPr bwMode="auto">
          <a:xfrm>
            <a:off x="5943600" y="4611688"/>
            <a:ext cx="230188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4379" name="Text Box 107"/>
          <p:cNvSpPr txBox="1">
            <a:spLocks noChangeArrowheads="1"/>
          </p:cNvSpPr>
          <p:nvPr/>
        </p:nvSpPr>
        <p:spPr bwMode="auto">
          <a:xfrm>
            <a:off x="6848475" y="4057650"/>
            <a:ext cx="2841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4380" name="Text Box 108"/>
          <p:cNvSpPr txBox="1">
            <a:spLocks noChangeArrowheads="1"/>
          </p:cNvSpPr>
          <p:nvPr/>
        </p:nvSpPr>
        <p:spPr bwMode="auto">
          <a:xfrm>
            <a:off x="7153275" y="4894263"/>
            <a:ext cx="3302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4381" name="Text Box 109"/>
          <p:cNvSpPr txBox="1">
            <a:spLocks noChangeArrowheads="1"/>
          </p:cNvSpPr>
          <p:nvPr/>
        </p:nvSpPr>
        <p:spPr bwMode="auto">
          <a:xfrm>
            <a:off x="7251700" y="5473700"/>
            <a:ext cx="3111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4382" name="Text Box 110"/>
          <p:cNvSpPr txBox="1">
            <a:spLocks noChangeArrowheads="1"/>
          </p:cNvSpPr>
          <p:nvPr/>
        </p:nvSpPr>
        <p:spPr bwMode="auto">
          <a:xfrm>
            <a:off x="6546850" y="5473700"/>
            <a:ext cx="360363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4383" name="Text Box 111"/>
          <p:cNvSpPr txBox="1">
            <a:spLocks noChangeArrowheads="1"/>
          </p:cNvSpPr>
          <p:nvPr/>
        </p:nvSpPr>
        <p:spPr bwMode="auto">
          <a:xfrm>
            <a:off x="5943600" y="5830888"/>
            <a:ext cx="398463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7</a:t>
            </a:r>
          </a:p>
        </p:txBody>
      </p:sp>
      <p:sp>
        <p:nvSpPr>
          <p:cNvPr id="54384" name="Line 112"/>
          <p:cNvSpPr>
            <a:spLocks noChangeShapeType="1"/>
          </p:cNvSpPr>
          <p:nvPr/>
        </p:nvSpPr>
        <p:spPr bwMode="auto">
          <a:xfrm>
            <a:off x="5713413" y="4362450"/>
            <a:ext cx="147320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85" name="Line 113"/>
          <p:cNvSpPr>
            <a:spLocks noChangeShapeType="1"/>
          </p:cNvSpPr>
          <p:nvPr/>
        </p:nvSpPr>
        <p:spPr bwMode="auto">
          <a:xfrm flipV="1">
            <a:off x="5978525" y="4362450"/>
            <a:ext cx="0" cy="249238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86" name="Line 114"/>
          <p:cNvSpPr>
            <a:spLocks noChangeShapeType="1"/>
          </p:cNvSpPr>
          <p:nvPr/>
        </p:nvSpPr>
        <p:spPr bwMode="auto">
          <a:xfrm>
            <a:off x="6884988" y="4122738"/>
            <a:ext cx="0" cy="2397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87" name="Line 115"/>
          <p:cNvSpPr>
            <a:spLocks noChangeShapeType="1"/>
          </p:cNvSpPr>
          <p:nvPr/>
        </p:nvSpPr>
        <p:spPr bwMode="auto">
          <a:xfrm>
            <a:off x="7186613" y="4362450"/>
            <a:ext cx="0" cy="5318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88" name="Line 116"/>
          <p:cNvSpPr>
            <a:spLocks noChangeShapeType="1"/>
          </p:cNvSpPr>
          <p:nvPr/>
        </p:nvSpPr>
        <p:spPr bwMode="auto">
          <a:xfrm>
            <a:off x="7186613" y="4962525"/>
            <a:ext cx="0" cy="5445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89" name="Line 117"/>
          <p:cNvSpPr>
            <a:spLocks noChangeShapeType="1"/>
          </p:cNvSpPr>
          <p:nvPr/>
        </p:nvSpPr>
        <p:spPr bwMode="auto">
          <a:xfrm flipV="1">
            <a:off x="6616700" y="5507038"/>
            <a:ext cx="569913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3142" name="Line 118"/>
          <p:cNvSpPr>
            <a:spLocks noChangeShapeType="1"/>
          </p:cNvSpPr>
          <p:nvPr/>
        </p:nvSpPr>
        <p:spPr bwMode="auto">
          <a:xfrm flipH="1">
            <a:off x="5978525" y="5507038"/>
            <a:ext cx="5683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3143" name="Line 119"/>
          <p:cNvSpPr>
            <a:spLocks noChangeShapeType="1"/>
          </p:cNvSpPr>
          <p:nvPr/>
        </p:nvSpPr>
        <p:spPr bwMode="auto">
          <a:xfrm>
            <a:off x="5978525" y="5507038"/>
            <a:ext cx="0" cy="533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92" name="Rectangle 120"/>
          <p:cNvSpPr>
            <a:spLocks noChangeArrowheads="1"/>
          </p:cNvSpPr>
          <p:nvPr/>
        </p:nvSpPr>
        <p:spPr bwMode="auto">
          <a:xfrm>
            <a:off x="3227388" y="1533525"/>
            <a:ext cx="1811337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393" name="Line 121"/>
          <p:cNvSpPr>
            <a:spLocks noChangeShapeType="1"/>
          </p:cNvSpPr>
          <p:nvPr/>
        </p:nvSpPr>
        <p:spPr bwMode="auto">
          <a:xfrm>
            <a:off x="352901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94" name="Line 122"/>
          <p:cNvSpPr>
            <a:spLocks noChangeShapeType="1"/>
          </p:cNvSpPr>
          <p:nvPr/>
        </p:nvSpPr>
        <p:spPr bwMode="auto">
          <a:xfrm>
            <a:off x="383222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95" name="Line 123"/>
          <p:cNvSpPr>
            <a:spLocks noChangeShapeType="1"/>
          </p:cNvSpPr>
          <p:nvPr/>
        </p:nvSpPr>
        <p:spPr bwMode="auto">
          <a:xfrm>
            <a:off x="4132263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96" name="Line 124"/>
          <p:cNvSpPr>
            <a:spLocks noChangeShapeType="1"/>
          </p:cNvSpPr>
          <p:nvPr/>
        </p:nvSpPr>
        <p:spPr bwMode="auto">
          <a:xfrm>
            <a:off x="4435475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97" name="Line 125"/>
          <p:cNvSpPr>
            <a:spLocks noChangeShapeType="1"/>
          </p:cNvSpPr>
          <p:nvPr/>
        </p:nvSpPr>
        <p:spPr bwMode="auto">
          <a:xfrm>
            <a:off x="4737100" y="1535113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98" name="Line 126"/>
          <p:cNvSpPr>
            <a:spLocks noChangeShapeType="1"/>
          </p:cNvSpPr>
          <p:nvPr/>
        </p:nvSpPr>
        <p:spPr bwMode="auto">
          <a:xfrm flipH="1">
            <a:off x="3227388" y="1808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399" name="Line 127"/>
          <p:cNvSpPr>
            <a:spLocks noChangeShapeType="1"/>
          </p:cNvSpPr>
          <p:nvPr/>
        </p:nvSpPr>
        <p:spPr bwMode="auto">
          <a:xfrm flipH="1">
            <a:off x="3227388" y="20939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00" name="Line 128"/>
          <p:cNvSpPr>
            <a:spLocks noChangeShapeType="1"/>
          </p:cNvSpPr>
          <p:nvPr/>
        </p:nvSpPr>
        <p:spPr bwMode="auto">
          <a:xfrm flipH="1">
            <a:off x="3227388" y="23796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01" name="Line 129"/>
          <p:cNvSpPr>
            <a:spLocks noChangeShapeType="1"/>
          </p:cNvSpPr>
          <p:nvPr/>
        </p:nvSpPr>
        <p:spPr bwMode="auto">
          <a:xfrm flipH="1">
            <a:off x="3227388" y="26654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02" name="Line 130"/>
          <p:cNvSpPr>
            <a:spLocks noChangeShapeType="1"/>
          </p:cNvSpPr>
          <p:nvPr/>
        </p:nvSpPr>
        <p:spPr bwMode="auto">
          <a:xfrm flipH="1">
            <a:off x="3227388" y="29511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03" name="Line 131"/>
          <p:cNvSpPr>
            <a:spLocks noChangeShapeType="1"/>
          </p:cNvSpPr>
          <p:nvPr/>
        </p:nvSpPr>
        <p:spPr bwMode="auto">
          <a:xfrm flipH="1">
            <a:off x="3227388" y="32385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04" name="Oval 132"/>
          <p:cNvSpPr>
            <a:spLocks noChangeAspect="1" noChangeArrowheads="1"/>
          </p:cNvSpPr>
          <p:nvPr/>
        </p:nvSpPr>
        <p:spPr bwMode="auto">
          <a:xfrm>
            <a:off x="4398963" y="1503363"/>
            <a:ext cx="85725" cy="80962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05" name="Oval 133"/>
          <p:cNvSpPr>
            <a:spLocks noChangeAspect="1" noChangeArrowheads="1"/>
          </p:cNvSpPr>
          <p:nvPr/>
        </p:nvSpPr>
        <p:spPr bwMode="auto">
          <a:xfrm>
            <a:off x="3194050" y="1773238"/>
            <a:ext cx="90488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06" name="Oval 134"/>
          <p:cNvSpPr>
            <a:spLocks noChangeAspect="1" noChangeArrowheads="1"/>
          </p:cNvSpPr>
          <p:nvPr/>
        </p:nvSpPr>
        <p:spPr bwMode="auto">
          <a:xfrm>
            <a:off x="3494088" y="20574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07" name="Oval 135"/>
          <p:cNvSpPr>
            <a:spLocks noChangeArrowheads="1"/>
          </p:cNvSpPr>
          <p:nvPr/>
        </p:nvSpPr>
        <p:spPr bwMode="auto">
          <a:xfrm>
            <a:off x="5005388" y="2914650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08" name="Oval 136"/>
          <p:cNvSpPr>
            <a:spLocks noChangeArrowheads="1"/>
          </p:cNvSpPr>
          <p:nvPr/>
        </p:nvSpPr>
        <p:spPr bwMode="auto">
          <a:xfrm>
            <a:off x="4097338" y="2917825"/>
            <a:ext cx="68262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09" name="Oval 137"/>
          <p:cNvSpPr>
            <a:spLocks noChangeArrowheads="1"/>
          </p:cNvSpPr>
          <p:nvPr/>
        </p:nvSpPr>
        <p:spPr bwMode="auto">
          <a:xfrm>
            <a:off x="3494088" y="34861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10" name="Text Box 138"/>
          <p:cNvSpPr txBox="1">
            <a:spLocks noChangeArrowheads="1"/>
          </p:cNvSpPr>
          <p:nvPr/>
        </p:nvSpPr>
        <p:spPr bwMode="auto">
          <a:xfrm>
            <a:off x="3194050" y="1522413"/>
            <a:ext cx="319088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4411" name="Text Box 139"/>
          <p:cNvSpPr txBox="1">
            <a:spLocks noChangeArrowheads="1"/>
          </p:cNvSpPr>
          <p:nvPr/>
        </p:nvSpPr>
        <p:spPr bwMode="auto">
          <a:xfrm>
            <a:off x="3494088" y="2057400"/>
            <a:ext cx="30480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4412" name="Text Box 140"/>
          <p:cNvSpPr txBox="1">
            <a:spLocks noChangeArrowheads="1"/>
          </p:cNvSpPr>
          <p:nvPr/>
        </p:nvSpPr>
        <p:spPr bwMode="auto">
          <a:xfrm>
            <a:off x="4398963" y="1503363"/>
            <a:ext cx="285750" cy="35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4413" name="Text Box 141"/>
          <p:cNvSpPr txBox="1">
            <a:spLocks noChangeArrowheads="1"/>
          </p:cNvSpPr>
          <p:nvPr/>
        </p:nvSpPr>
        <p:spPr bwMode="auto">
          <a:xfrm>
            <a:off x="4702175" y="2341563"/>
            <a:ext cx="331788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4414" name="Line 142"/>
          <p:cNvSpPr>
            <a:spLocks noChangeShapeType="1"/>
          </p:cNvSpPr>
          <p:nvPr/>
        </p:nvSpPr>
        <p:spPr bwMode="auto">
          <a:xfrm>
            <a:off x="3529013" y="1808163"/>
            <a:ext cx="906462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15" name="Line 143"/>
          <p:cNvSpPr>
            <a:spLocks noChangeShapeType="1"/>
          </p:cNvSpPr>
          <p:nvPr/>
        </p:nvSpPr>
        <p:spPr bwMode="auto">
          <a:xfrm flipV="1">
            <a:off x="3529013" y="1808163"/>
            <a:ext cx="0" cy="2492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16" name="Line 144"/>
          <p:cNvSpPr>
            <a:spLocks noChangeShapeType="1"/>
          </p:cNvSpPr>
          <p:nvPr/>
        </p:nvSpPr>
        <p:spPr bwMode="auto">
          <a:xfrm>
            <a:off x="4435475" y="1568450"/>
            <a:ext cx="0" cy="2397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17" name="Line 145"/>
          <p:cNvSpPr>
            <a:spLocks noChangeShapeType="1"/>
          </p:cNvSpPr>
          <p:nvPr/>
        </p:nvSpPr>
        <p:spPr bwMode="auto">
          <a:xfrm flipH="1">
            <a:off x="3529013" y="1533525"/>
            <a:ext cx="876300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18" name="Line 146"/>
          <p:cNvSpPr>
            <a:spLocks noChangeShapeType="1"/>
          </p:cNvSpPr>
          <p:nvPr/>
        </p:nvSpPr>
        <p:spPr bwMode="auto">
          <a:xfrm>
            <a:off x="3529013" y="1533525"/>
            <a:ext cx="0" cy="3032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19" name="Rectangle 147"/>
          <p:cNvSpPr>
            <a:spLocks noChangeArrowheads="1"/>
          </p:cNvSpPr>
          <p:nvPr/>
        </p:nvSpPr>
        <p:spPr bwMode="auto">
          <a:xfrm>
            <a:off x="798513" y="4081463"/>
            <a:ext cx="1811337" cy="1989137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20" name="Line 148"/>
          <p:cNvSpPr>
            <a:spLocks noChangeShapeType="1"/>
          </p:cNvSpPr>
          <p:nvPr/>
        </p:nvSpPr>
        <p:spPr bwMode="auto">
          <a:xfrm>
            <a:off x="1098550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21" name="Line 149"/>
          <p:cNvSpPr>
            <a:spLocks noChangeShapeType="1"/>
          </p:cNvSpPr>
          <p:nvPr/>
        </p:nvSpPr>
        <p:spPr bwMode="auto">
          <a:xfrm>
            <a:off x="1403350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22" name="Line 150"/>
          <p:cNvSpPr>
            <a:spLocks noChangeShapeType="1"/>
          </p:cNvSpPr>
          <p:nvPr/>
        </p:nvSpPr>
        <p:spPr bwMode="auto">
          <a:xfrm>
            <a:off x="1703388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23" name="Line 151"/>
          <p:cNvSpPr>
            <a:spLocks noChangeShapeType="1"/>
          </p:cNvSpPr>
          <p:nvPr/>
        </p:nvSpPr>
        <p:spPr bwMode="auto">
          <a:xfrm>
            <a:off x="2006600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24" name="Line 152"/>
          <p:cNvSpPr>
            <a:spLocks noChangeShapeType="1"/>
          </p:cNvSpPr>
          <p:nvPr/>
        </p:nvSpPr>
        <p:spPr bwMode="auto">
          <a:xfrm>
            <a:off x="2306638" y="4083050"/>
            <a:ext cx="0" cy="1987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25" name="Line 153"/>
          <p:cNvSpPr>
            <a:spLocks noChangeShapeType="1"/>
          </p:cNvSpPr>
          <p:nvPr/>
        </p:nvSpPr>
        <p:spPr bwMode="auto">
          <a:xfrm flipH="1">
            <a:off x="798513" y="435451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26" name="Line 154"/>
          <p:cNvSpPr>
            <a:spLocks noChangeShapeType="1"/>
          </p:cNvSpPr>
          <p:nvPr/>
        </p:nvSpPr>
        <p:spPr bwMode="auto">
          <a:xfrm flipH="1">
            <a:off x="798513" y="4640263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27" name="Line 155"/>
          <p:cNvSpPr>
            <a:spLocks noChangeShapeType="1"/>
          </p:cNvSpPr>
          <p:nvPr/>
        </p:nvSpPr>
        <p:spPr bwMode="auto">
          <a:xfrm flipH="1">
            <a:off x="798513" y="49276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28" name="Line 156"/>
          <p:cNvSpPr>
            <a:spLocks noChangeShapeType="1"/>
          </p:cNvSpPr>
          <p:nvPr/>
        </p:nvSpPr>
        <p:spPr bwMode="auto">
          <a:xfrm flipH="1">
            <a:off x="798513" y="521335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29" name="Line 157"/>
          <p:cNvSpPr>
            <a:spLocks noChangeShapeType="1"/>
          </p:cNvSpPr>
          <p:nvPr/>
        </p:nvSpPr>
        <p:spPr bwMode="auto">
          <a:xfrm flipH="1">
            <a:off x="798513" y="549910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30" name="Line 158"/>
          <p:cNvSpPr>
            <a:spLocks noChangeShapeType="1"/>
          </p:cNvSpPr>
          <p:nvPr/>
        </p:nvSpPr>
        <p:spPr bwMode="auto">
          <a:xfrm flipH="1">
            <a:off x="798513" y="5784850"/>
            <a:ext cx="1811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31" name="Oval 159"/>
          <p:cNvSpPr>
            <a:spLocks noChangeAspect="1" noChangeArrowheads="1"/>
          </p:cNvSpPr>
          <p:nvPr/>
        </p:nvSpPr>
        <p:spPr bwMode="auto">
          <a:xfrm>
            <a:off x="1970088" y="4051300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32" name="Oval 160"/>
          <p:cNvSpPr>
            <a:spLocks noChangeAspect="1" noChangeArrowheads="1"/>
          </p:cNvSpPr>
          <p:nvPr/>
        </p:nvSpPr>
        <p:spPr bwMode="auto">
          <a:xfrm>
            <a:off x="766763" y="4319588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33" name="Oval 161"/>
          <p:cNvSpPr>
            <a:spLocks noChangeAspect="1" noChangeArrowheads="1"/>
          </p:cNvSpPr>
          <p:nvPr/>
        </p:nvSpPr>
        <p:spPr bwMode="auto">
          <a:xfrm>
            <a:off x="1065213" y="4605338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34" name="Oval 162"/>
          <p:cNvSpPr>
            <a:spLocks noChangeAspect="1" noChangeArrowheads="1"/>
          </p:cNvSpPr>
          <p:nvPr/>
        </p:nvSpPr>
        <p:spPr bwMode="auto">
          <a:xfrm>
            <a:off x="2576513" y="5461000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35" name="Oval 163"/>
          <p:cNvSpPr>
            <a:spLocks noChangeArrowheads="1"/>
          </p:cNvSpPr>
          <p:nvPr/>
        </p:nvSpPr>
        <p:spPr bwMode="auto">
          <a:xfrm>
            <a:off x="1065213" y="6034088"/>
            <a:ext cx="71437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36" name="Text Box 164"/>
          <p:cNvSpPr txBox="1">
            <a:spLocks noChangeArrowheads="1"/>
          </p:cNvSpPr>
          <p:nvPr/>
        </p:nvSpPr>
        <p:spPr bwMode="auto">
          <a:xfrm>
            <a:off x="766763" y="4078288"/>
            <a:ext cx="3175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4437" name="Text Box 165"/>
          <p:cNvSpPr txBox="1">
            <a:spLocks noChangeArrowheads="1"/>
          </p:cNvSpPr>
          <p:nvPr/>
        </p:nvSpPr>
        <p:spPr bwMode="auto">
          <a:xfrm>
            <a:off x="1065213" y="4605338"/>
            <a:ext cx="334962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4438" name="Text Box 166"/>
          <p:cNvSpPr txBox="1">
            <a:spLocks noChangeArrowheads="1"/>
          </p:cNvSpPr>
          <p:nvPr/>
        </p:nvSpPr>
        <p:spPr bwMode="auto">
          <a:xfrm>
            <a:off x="1970088" y="4051300"/>
            <a:ext cx="3270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4439" name="Text Box 167"/>
          <p:cNvSpPr txBox="1">
            <a:spLocks noChangeArrowheads="1"/>
          </p:cNvSpPr>
          <p:nvPr/>
        </p:nvSpPr>
        <p:spPr bwMode="auto">
          <a:xfrm>
            <a:off x="2273300" y="4889500"/>
            <a:ext cx="3635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4440" name="Text Box 168"/>
          <p:cNvSpPr txBox="1">
            <a:spLocks noChangeArrowheads="1"/>
          </p:cNvSpPr>
          <p:nvPr/>
        </p:nvSpPr>
        <p:spPr bwMode="auto">
          <a:xfrm>
            <a:off x="2373313" y="5465763"/>
            <a:ext cx="3857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4441" name="Text Box 169"/>
          <p:cNvSpPr txBox="1">
            <a:spLocks noChangeArrowheads="1"/>
          </p:cNvSpPr>
          <p:nvPr/>
        </p:nvSpPr>
        <p:spPr bwMode="auto">
          <a:xfrm>
            <a:off x="1668463" y="5465763"/>
            <a:ext cx="334962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4442" name="Line 170"/>
          <p:cNvSpPr>
            <a:spLocks noChangeShapeType="1"/>
          </p:cNvSpPr>
          <p:nvPr/>
        </p:nvSpPr>
        <p:spPr bwMode="auto">
          <a:xfrm flipV="1">
            <a:off x="1098550" y="4354513"/>
            <a:ext cx="0" cy="2508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43" name="Line 171"/>
          <p:cNvSpPr>
            <a:spLocks noChangeShapeType="1"/>
          </p:cNvSpPr>
          <p:nvPr/>
        </p:nvSpPr>
        <p:spPr bwMode="auto">
          <a:xfrm>
            <a:off x="2306638" y="4354513"/>
            <a:ext cx="0" cy="53498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44" name="Line 172"/>
          <p:cNvSpPr>
            <a:spLocks noChangeShapeType="1"/>
          </p:cNvSpPr>
          <p:nvPr/>
        </p:nvSpPr>
        <p:spPr bwMode="auto">
          <a:xfrm>
            <a:off x="2306638" y="4954588"/>
            <a:ext cx="0" cy="5445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45" name="Line 173"/>
          <p:cNvSpPr>
            <a:spLocks noChangeShapeType="1"/>
          </p:cNvSpPr>
          <p:nvPr/>
        </p:nvSpPr>
        <p:spPr bwMode="auto">
          <a:xfrm>
            <a:off x="2306638" y="5499100"/>
            <a:ext cx="26987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46" name="Line 174"/>
          <p:cNvSpPr>
            <a:spLocks noChangeShapeType="1"/>
          </p:cNvSpPr>
          <p:nvPr/>
        </p:nvSpPr>
        <p:spPr bwMode="auto">
          <a:xfrm>
            <a:off x="2341563" y="4927600"/>
            <a:ext cx="266700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47" name="Line 175"/>
          <p:cNvSpPr>
            <a:spLocks noChangeShapeType="1"/>
          </p:cNvSpPr>
          <p:nvPr/>
        </p:nvSpPr>
        <p:spPr bwMode="auto">
          <a:xfrm flipH="1" flipV="1">
            <a:off x="2608263" y="4927600"/>
            <a:ext cx="1587" cy="533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48" name="Text Box 176"/>
          <p:cNvSpPr txBox="1">
            <a:spLocks noChangeArrowheads="1"/>
          </p:cNvSpPr>
          <p:nvPr/>
        </p:nvSpPr>
        <p:spPr bwMode="auto">
          <a:xfrm>
            <a:off x="1420813" y="2098675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4449" name="Text Box 177"/>
          <p:cNvSpPr txBox="1">
            <a:spLocks noChangeArrowheads="1"/>
          </p:cNvSpPr>
          <p:nvPr/>
        </p:nvSpPr>
        <p:spPr bwMode="auto">
          <a:xfrm>
            <a:off x="3844925" y="2098675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4450" name="Text Box 178"/>
          <p:cNvSpPr txBox="1">
            <a:spLocks noChangeArrowheads="1"/>
          </p:cNvSpPr>
          <p:nvPr/>
        </p:nvSpPr>
        <p:spPr bwMode="auto">
          <a:xfrm>
            <a:off x="6267450" y="2106613"/>
            <a:ext cx="966788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4451" name="Text Box 179"/>
          <p:cNvSpPr txBox="1">
            <a:spLocks noChangeArrowheads="1"/>
          </p:cNvSpPr>
          <p:nvPr/>
        </p:nvSpPr>
        <p:spPr bwMode="auto">
          <a:xfrm>
            <a:off x="1414463" y="4654550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4452" name="Text Box 180"/>
          <p:cNvSpPr txBox="1">
            <a:spLocks noChangeArrowheads="1"/>
          </p:cNvSpPr>
          <p:nvPr/>
        </p:nvSpPr>
        <p:spPr bwMode="auto">
          <a:xfrm>
            <a:off x="3830638" y="4633913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4453" name="Text Box 181"/>
          <p:cNvSpPr txBox="1">
            <a:spLocks noChangeArrowheads="1"/>
          </p:cNvSpPr>
          <p:nvPr/>
        </p:nvSpPr>
        <p:spPr bwMode="auto">
          <a:xfrm>
            <a:off x="6283325" y="4641850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969696"/>
                </a:solidFill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4454" name="Oval 182"/>
          <p:cNvSpPr>
            <a:spLocks noChangeAspect="1" noChangeArrowheads="1"/>
          </p:cNvSpPr>
          <p:nvPr/>
        </p:nvSpPr>
        <p:spPr bwMode="auto">
          <a:xfrm>
            <a:off x="4697413" y="2333625"/>
            <a:ext cx="80962" cy="76200"/>
          </a:xfrm>
          <a:prstGeom prst="ellipse">
            <a:avLst/>
          </a:prstGeom>
          <a:solidFill>
            <a:srgbClr val="FFCC99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55" name="Oval 183"/>
          <p:cNvSpPr>
            <a:spLocks noChangeAspect="1" noChangeArrowheads="1"/>
          </p:cNvSpPr>
          <p:nvPr/>
        </p:nvSpPr>
        <p:spPr bwMode="auto">
          <a:xfrm>
            <a:off x="7453313" y="2922588"/>
            <a:ext cx="80962" cy="77787"/>
          </a:xfrm>
          <a:prstGeom prst="ellipse">
            <a:avLst/>
          </a:prstGeom>
          <a:solidFill>
            <a:srgbClr val="FFCC99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56" name="Oval 184"/>
          <p:cNvSpPr>
            <a:spLocks noChangeAspect="1" noChangeArrowheads="1"/>
          </p:cNvSpPr>
          <p:nvPr/>
        </p:nvSpPr>
        <p:spPr bwMode="auto">
          <a:xfrm>
            <a:off x="3495675" y="6024563"/>
            <a:ext cx="80963" cy="77787"/>
          </a:xfrm>
          <a:prstGeom prst="ellipse">
            <a:avLst/>
          </a:prstGeom>
          <a:solidFill>
            <a:srgbClr val="FFCC99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57" name="Oval 185"/>
          <p:cNvSpPr>
            <a:spLocks noChangeAspect="1" noChangeArrowheads="1"/>
          </p:cNvSpPr>
          <p:nvPr/>
        </p:nvSpPr>
        <p:spPr bwMode="auto">
          <a:xfrm>
            <a:off x="1670050" y="5462588"/>
            <a:ext cx="80963" cy="77787"/>
          </a:xfrm>
          <a:prstGeom prst="ellipse">
            <a:avLst/>
          </a:prstGeom>
          <a:solidFill>
            <a:srgbClr val="FFCC99"/>
          </a:solidFill>
          <a:ln w="2857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58" name="Line 186"/>
          <p:cNvSpPr>
            <a:spLocks noChangeShapeType="1"/>
          </p:cNvSpPr>
          <p:nvPr/>
        </p:nvSpPr>
        <p:spPr bwMode="auto">
          <a:xfrm>
            <a:off x="3227388" y="1817688"/>
            <a:ext cx="301625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4459" name="Line 187"/>
          <p:cNvSpPr>
            <a:spLocks noChangeShapeType="1"/>
          </p:cNvSpPr>
          <p:nvPr/>
        </p:nvSpPr>
        <p:spPr bwMode="auto">
          <a:xfrm>
            <a:off x="6884988" y="1817688"/>
            <a:ext cx="3016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4460" name="Line 188"/>
          <p:cNvSpPr>
            <a:spLocks noChangeShapeType="1"/>
          </p:cNvSpPr>
          <p:nvPr/>
        </p:nvSpPr>
        <p:spPr bwMode="auto">
          <a:xfrm flipH="1" flipV="1">
            <a:off x="4737100" y="5507038"/>
            <a:ext cx="268288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4461" name="Line 189"/>
          <p:cNvSpPr>
            <a:spLocks noChangeShapeType="1"/>
          </p:cNvSpPr>
          <p:nvPr/>
        </p:nvSpPr>
        <p:spPr bwMode="auto">
          <a:xfrm>
            <a:off x="5734050" y="1817688"/>
            <a:ext cx="2444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4462" name="Line 190"/>
          <p:cNvSpPr>
            <a:spLocks noChangeShapeType="1"/>
          </p:cNvSpPr>
          <p:nvPr/>
        </p:nvSpPr>
        <p:spPr bwMode="auto">
          <a:xfrm>
            <a:off x="5978525" y="1817688"/>
            <a:ext cx="906463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63" name="Line 191"/>
          <p:cNvSpPr>
            <a:spLocks noChangeShapeType="1"/>
          </p:cNvSpPr>
          <p:nvPr/>
        </p:nvSpPr>
        <p:spPr bwMode="auto">
          <a:xfrm>
            <a:off x="1973263" y="4352925"/>
            <a:ext cx="333375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4464" name="Oval 192"/>
          <p:cNvSpPr>
            <a:spLocks noChangeAspect="1" noChangeArrowheads="1"/>
          </p:cNvSpPr>
          <p:nvPr/>
        </p:nvSpPr>
        <p:spPr bwMode="auto">
          <a:xfrm>
            <a:off x="2273300" y="4889500"/>
            <a:ext cx="85725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65" name="Line 193"/>
          <p:cNvSpPr>
            <a:spLocks noChangeShapeType="1"/>
          </p:cNvSpPr>
          <p:nvPr/>
        </p:nvSpPr>
        <p:spPr bwMode="auto">
          <a:xfrm>
            <a:off x="7186613" y="5507038"/>
            <a:ext cx="268287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4466" name="Line 194"/>
          <p:cNvSpPr>
            <a:spLocks noChangeShapeType="1"/>
          </p:cNvSpPr>
          <p:nvPr/>
        </p:nvSpPr>
        <p:spPr bwMode="auto">
          <a:xfrm>
            <a:off x="2006600" y="4116388"/>
            <a:ext cx="0" cy="238125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67" name="Line 195"/>
          <p:cNvSpPr>
            <a:spLocks noChangeShapeType="1"/>
          </p:cNvSpPr>
          <p:nvPr/>
        </p:nvSpPr>
        <p:spPr bwMode="auto">
          <a:xfrm>
            <a:off x="835025" y="4354513"/>
            <a:ext cx="1138238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68" name="Oval 196"/>
          <p:cNvSpPr>
            <a:spLocks noChangeAspect="1" noChangeArrowheads="1"/>
          </p:cNvSpPr>
          <p:nvPr/>
        </p:nvSpPr>
        <p:spPr bwMode="auto">
          <a:xfrm>
            <a:off x="4090988" y="5464175"/>
            <a:ext cx="88900" cy="82550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3221" name="Line 197"/>
          <p:cNvSpPr>
            <a:spLocks noChangeShapeType="1"/>
          </p:cNvSpPr>
          <p:nvPr/>
        </p:nvSpPr>
        <p:spPr bwMode="auto">
          <a:xfrm flipH="1">
            <a:off x="6038850" y="6081713"/>
            <a:ext cx="5683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3222" name="Line 198"/>
          <p:cNvSpPr>
            <a:spLocks noChangeShapeType="1"/>
          </p:cNvSpPr>
          <p:nvPr/>
        </p:nvSpPr>
        <p:spPr bwMode="auto">
          <a:xfrm>
            <a:off x="6588125" y="5516563"/>
            <a:ext cx="0" cy="53340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4471" name="Oval 199"/>
          <p:cNvSpPr>
            <a:spLocks noChangeAspect="1" noChangeArrowheads="1"/>
          </p:cNvSpPr>
          <p:nvPr/>
        </p:nvSpPr>
        <p:spPr bwMode="auto">
          <a:xfrm>
            <a:off x="6546850" y="5473700"/>
            <a:ext cx="85725" cy="80963"/>
          </a:xfrm>
          <a:prstGeom prst="ellipse">
            <a:avLst/>
          </a:pr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4472" name="Rectangle 20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Routing: Example </a:t>
            </a:r>
            <a:r>
              <a:rPr lang="de-DE" altLang="de-DE" smtClean="0"/>
              <a:t>Sequential Steiner Tree Heuristic</a:t>
            </a:r>
          </a:p>
        </p:txBody>
      </p:sp>
      <p:sp>
        <p:nvSpPr>
          <p:cNvPr id="201" name="Text Box 8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  <a:endParaRPr lang="en-US" altLang="zh-CN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3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53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53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53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3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119B22D-7FDE-406A-BCB2-4F352DC1F80F}" type="slidenum">
              <a:rPr lang="en-US" altLang="de-DE" sz="1000">
                <a:solidFill>
                  <a:srgbClr val="C0C0C0"/>
                </a:solidFill>
              </a:rPr>
              <a:pPr/>
              <a:t>53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5299" name="Rectangle 3"/>
          <p:cNvSpPr>
            <a:spLocks noChangeArrowheads="1"/>
          </p:cNvSpPr>
          <p:nvPr/>
        </p:nvSpPr>
        <p:spPr bwMode="auto">
          <a:xfrm>
            <a:off x="3219450" y="4079875"/>
            <a:ext cx="1812925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C0C0C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00" name="Line 4"/>
          <p:cNvSpPr>
            <a:spLocks noChangeShapeType="1"/>
          </p:cNvSpPr>
          <p:nvPr/>
        </p:nvSpPr>
        <p:spPr bwMode="auto">
          <a:xfrm>
            <a:off x="3522663" y="408146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1" name="Line 5"/>
          <p:cNvSpPr>
            <a:spLocks noChangeShapeType="1"/>
          </p:cNvSpPr>
          <p:nvPr/>
        </p:nvSpPr>
        <p:spPr bwMode="auto">
          <a:xfrm>
            <a:off x="3825875" y="408146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2" name="Line 6"/>
          <p:cNvSpPr>
            <a:spLocks noChangeShapeType="1"/>
          </p:cNvSpPr>
          <p:nvPr/>
        </p:nvSpPr>
        <p:spPr bwMode="auto">
          <a:xfrm>
            <a:off x="4125913" y="408146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3" name="Line 7"/>
          <p:cNvSpPr>
            <a:spLocks noChangeShapeType="1"/>
          </p:cNvSpPr>
          <p:nvPr/>
        </p:nvSpPr>
        <p:spPr bwMode="auto">
          <a:xfrm>
            <a:off x="4427538" y="408146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4" name="Line 8"/>
          <p:cNvSpPr>
            <a:spLocks noChangeShapeType="1"/>
          </p:cNvSpPr>
          <p:nvPr/>
        </p:nvSpPr>
        <p:spPr bwMode="auto">
          <a:xfrm>
            <a:off x="4730750" y="408146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5" name="Line 9"/>
          <p:cNvSpPr>
            <a:spLocks noChangeShapeType="1"/>
          </p:cNvSpPr>
          <p:nvPr/>
        </p:nvSpPr>
        <p:spPr bwMode="auto">
          <a:xfrm flipH="1">
            <a:off x="3219450" y="4352925"/>
            <a:ext cx="181292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6" name="Line 10"/>
          <p:cNvSpPr>
            <a:spLocks noChangeShapeType="1"/>
          </p:cNvSpPr>
          <p:nvPr/>
        </p:nvSpPr>
        <p:spPr bwMode="auto">
          <a:xfrm flipH="1">
            <a:off x="3219450" y="4638675"/>
            <a:ext cx="181292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7" name="Line 11"/>
          <p:cNvSpPr>
            <a:spLocks noChangeShapeType="1"/>
          </p:cNvSpPr>
          <p:nvPr/>
        </p:nvSpPr>
        <p:spPr bwMode="auto">
          <a:xfrm flipH="1">
            <a:off x="3219450" y="4924425"/>
            <a:ext cx="181292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8" name="Line 12"/>
          <p:cNvSpPr>
            <a:spLocks noChangeShapeType="1"/>
          </p:cNvSpPr>
          <p:nvPr/>
        </p:nvSpPr>
        <p:spPr bwMode="auto">
          <a:xfrm flipH="1">
            <a:off x="3219450" y="5211763"/>
            <a:ext cx="181292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09" name="Line 13"/>
          <p:cNvSpPr>
            <a:spLocks noChangeShapeType="1"/>
          </p:cNvSpPr>
          <p:nvPr/>
        </p:nvSpPr>
        <p:spPr bwMode="auto">
          <a:xfrm flipH="1">
            <a:off x="3219450" y="5497513"/>
            <a:ext cx="181292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0" name="Line 14"/>
          <p:cNvSpPr>
            <a:spLocks noChangeShapeType="1"/>
          </p:cNvSpPr>
          <p:nvPr/>
        </p:nvSpPr>
        <p:spPr bwMode="auto">
          <a:xfrm flipH="1">
            <a:off x="3219450" y="5783263"/>
            <a:ext cx="1812925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11" name="Oval 15"/>
          <p:cNvSpPr>
            <a:spLocks noChangeAspect="1" noChangeArrowheads="1"/>
          </p:cNvSpPr>
          <p:nvPr/>
        </p:nvSpPr>
        <p:spPr bwMode="auto">
          <a:xfrm>
            <a:off x="4392613" y="4048125"/>
            <a:ext cx="88900" cy="84138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12" name="Oval 16"/>
          <p:cNvSpPr>
            <a:spLocks noChangeAspect="1" noChangeArrowheads="1"/>
          </p:cNvSpPr>
          <p:nvPr/>
        </p:nvSpPr>
        <p:spPr bwMode="auto">
          <a:xfrm>
            <a:off x="3187700" y="4318000"/>
            <a:ext cx="88900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13" name="Oval 17"/>
          <p:cNvSpPr>
            <a:spLocks noChangeAspect="1" noChangeArrowheads="1"/>
          </p:cNvSpPr>
          <p:nvPr/>
        </p:nvSpPr>
        <p:spPr bwMode="auto">
          <a:xfrm>
            <a:off x="3489325" y="4603750"/>
            <a:ext cx="85725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14" name="Oval 18"/>
          <p:cNvSpPr>
            <a:spLocks noChangeAspect="1" noChangeArrowheads="1"/>
          </p:cNvSpPr>
          <p:nvPr/>
        </p:nvSpPr>
        <p:spPr bwMode="auto">
          <a:xfrm>
            <a:off x="4695825" y="4886325"/>
            <a:ext cx="88900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15" name="Oval 19"/>
          <p:cNvSpPr>
            <a:spLocks noChangeAspect="1" noChangeArrowheads="1"/>
          </p:cNvSpPr>
          <p:nvPr/>
        </p:nvSpPr>
        <p:spPr bwMode="auto">
          <a:xfrm>
            <a:off x="4999038" y="5459413"/>
            <a:ext cx="85725" cy="84137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16" name="Text Box 20"/>
          <p:cNvSpPr txBox="1">
            <a:spLocks noChangeArrowheads="1"/>
          </p:cNvSpPr>
          <p:nvPr/>
        </p:nvSpPr>
        <p:spPr bwMode="auto">
          <a:xfrm>
            <a:off x="3187700" y="4057650"/>
            <a:ext cx="315913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5317" name="Text Box 21"/>
          <p:cNvSpPr txBox="1">
            <a:spLocks noChangeArrowheads="1"/>
          </p:cNvSpPr>
          <p:nvPr/>
        </p:nvSpPr>
        <p:spPr bwMode="auto">
          <a:xfrm>
            <a:off x="3489325" y="4603750"/>
            <a:ext cx="388938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5318" name="Text Box 22"/>
          <p:cNvSpPr txBox="1">
            <a:spLocks noChangeArrowheads="1"/>
          </p:cNvSpPr>
          <p:nvPr/>
        </p:nvSpPr>
        <p:spPr bwMode="auto">
          <a:xfrm>
            <a:off x="4392613" y="4048125"/>
            <a:ext cx="3159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5319" name="Text Box 23"/>
          <p:cNvSpPr txBox="1">
            <a:spLocks noChangeArrowheads="1"/>
          </p:cNvSpPr>
          <p:nvPr/>
        </p:nvSpPr>
        <p:spPr bwMode="auto">
          <a:xfrm>
            <a:off x="4695825" y="4886325"/>
            <a:ext cx="2984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5320" name="Text Box 24"/>
          <p:cNvSpPr txBox="1">
            <a:spLocks noChangeArrowheads="1"/>
          </p:cNvSpPr>
          <p:nvPr/>
        </p:nvSpPr>
        <p:spPr bwMode="auto">
          <a:xfrm>
            <a:off x="4797425" y="5464175"/>
            <a:ext cx="352425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5321" name="Text Box 25"/>
          <p:cNvSpPr txBox="1">
            <a:spLocks noChangeArrowheads="1"/>
          </p:cNvSpPr>
          <p:nvPr/>
        </p:nvSpPr>
        <p:spPr bwMode="auto">
          <a:xfrm>
            <a:off x="4090988" y="5464175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5322" name="Text Box 26"/>
          <p:cNvSpPr txBox="1">
            <a:spLocks noChangeArrowheads="1"/>
          </p:cNvSpPr>
          <p:nvPr/>
        </p:nvSpPr>
        <p:spPr bwMode="auto">
          <a:xfrm>
            <a:off x="3489325" y="5822950"/>
            <a:ext cx="396875" cy="312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7</a:t>
            </a:r>
          </a:p>
        </p:txBody>
      </p:sp>
      <p:sp>
        <p:nvSpPr>
          <p:cNvPr id="55323" name="Line 27"/>
          <p:cNvSpPr>
            <a:spLocks noChangeShapeType="1"/>
          </p:cNvSpPr>
          <p:nvPr/>
        </p:nvSpPr>
        <p:spPr bwMode="auto">
          <a:xfrm>
            <a:off x="3259138" y="4352925"/>
            <a:ext cx="1471612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4" name="Line 28"/>
          <p:cNvSpPr>
            <a:spLocks noChangeShapeType="1"/>
          </p:cNvSpPr>
          <p:nvPr/>
        </p:nvSpPr>
        <p:spPr bwMode="auto">
          <a:xfrm flipV="1">
            <a:off x="3522663" y="4352925"/>
            <a:ext cx="0" cy="250825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5" name="Line 29"/>
          <p:cNvSpPr>
            <a:spLocks noChangeShapeType="1"/>
          </p:cNvSpPr>
          <p:nvPr/>
        </p:nvSpPr>
        <p:spPr bwMode="auto">
          <a:xfrm>
            <a:off x="4427538" y="4114800"/>
            <a:ext cx="0" cy="238125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6" name="Line 30"/>
          <p:cNvSpPr>
            <a:spLocks noChangeShapeType="1"/>
          </p:cNvSpPr>
          <p:nvPr/>
        </p:nvSpPr>
        <p:spPr bwMode="auto">
          <a:xfrm>
            <a:off x="4730750" y="4352925"/>
            <a:ext cx="0" cy="53340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7" name="Line 31"/>
          <p:cNvSpPr>
            <a:spLocks noChangeShapeType="1"/>
          </p:cNvSpPr>
          <p:nvPr/>
        </p:nvSpPr>
        <p:spPr bwMode="auto">
          <a:xfrm>
            <a:off x="4730750" y="4951413"/>
            <a:ext cx="0" cy="544512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8" name="Line 32"/>
          <p:cNvSpPr>
            <a:spLocks noChangeShapeType="1"/>
          </p:cNvSpPr>
          <p:nvPr/>
        </p:nvSpPr>
        <p:spPr bwMode="auto">
          <a:xfrm>
            <a:off x="4160838" y="5507038"/>
            <a:ext cx="576262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29" name="Rectangle 33"/>
          <p:cNvSpPr>
            <a:spLocks noChangeArrowheads="1"/>
          </p:cNvSpPr>
          <p:nvPr/>
        </p:nvSpPr>
        <p:spPr bwMode="auto">
          <a:xfrm>
            <a:off x="800100" y="1533525"/>
            <a:ext cx="1811338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C0C0C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30" name="Line 34"/>
          <p:cNvSpPr>
            <a:spLocks noChangeShapeType="1"/>
          </p:cNvSpPr>
          <p:nvPr/>
        </p:nvSpPr>
        <p:spPr bwMode="auto">
          <a:xfrm>
            <a:off x="1101725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31" name="Line 35"/>
          <p:cNvSpPr>
            <a:spLocks noChangeShapeType="1"/>
          </p:cNvSpPr>
          <p:nvPr/>
        </p:nvSpPr>
        <p:spPr bwMode="auto">
          <a:xfrm>
            <a:off x="1404938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32" name="Line 36"/>
          <p:cNvSpPr>
            <a:spLocks noChangeShapeType="1"/>
          </p:cNvSpPr>
          <p:nvPr/>
        </p:nvSpPr>
        <p:spPr bwMode="auto">
          <a:xfrm>
            <a:off x="1706563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33" name="Line 37"/>
          <p:cNvSpPr>
            <a:spLocks noChangeShapeType="1"/>
          </p:cNvSpPr>
          <p:nvPr/>
        </p:nvSpPr>
        <p:spPr bwMode="auto">
          <a:xfrm>
            <a:off x="2006600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34" name="Line 38"/>
          <p:cNvSpPr>
            <a:spLocks noChangeShapeType="1"/>
          </p:cNvSpPr>
          <p:nvPr/>
        </p:nvSpPr>
        <p:spPr bwMode="auto">
          <a:xfrm>
            <a:off x="2309813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35" name="Line 39"/>
          <p:cNvSpPr>
            <a:spLocks noChangeShapeType="1"/>
          </p:cNvSpPr>
          <p:nvPr/>
        </p:nvSpPr>
        <p:spPr bwMode="auto">
          <a:xfrm flipH="1">
            <a:off x="800100" y="1808163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36" name="Line 40"/>
          <p:cNvSpPr>
            <a:spLocks noChangeShapeType="1"/>
          </p:cNvSpPr>
          <p:nvPr/>
        </p:nvSpPr>
        <p:spPr bwMode="auto">
          <a:xfrm flipH="1">
            <a:off x="800100" y="2093913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37" name="Line 41"/>
          <p:cNvSpPr>
            <a:spLocks noChangeShapeType="1"/>
          </p:cNvSpPr>
          <p:nvPr/>
        </p:nvSpPr>
        <p:spPr bwMode="auto">
          <a:xfrm flipH="1">
            <a:off x="800100" y="2379663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38" name="Line 42"/>
          <p:cNvSpPr>
            <a:spLocks noChangeShapeType="1"/>
          </p:cNvSpPr>
          <p:nvPr/>
        </p:nvSpPr>
        <p:spPr bwMode="auto">
          <a:xfrm flipH="1">
            <a:off x="800100" y="2665413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39" name="Line 43"/>
          <p:cNvSpPr>
            <a:spLocks noChangeShapeType="1"/>
          </p:cNvSpPr>
          <p:nvPr/>
        </p:nvSpPr>
        <p:spPr bwMode="auto">
          <a:xfrm flipH="1">
            <a:off x="800100" y="2951163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40" name="Line 44"/>
          <p:cNvSpPr>
            <a:spLocks noChangeShapeType="1"/>
          </p:cNvSpPr>
          <p:nvPr/>
        </p:nvSpPr>
        <p:spPr bwMode="auto">
          <a:xfrm flipH="1">
            <a:off x="800100" y="3238500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41" name="Oval 45"/>
          <p:cNvSpPr>
            <a:spLocks noChangeAspect="1" noChangeArrowheads="1"/>
          </p:cNvSpPr>
          <p:nvPr/>
        </p:nvSpPr>
        <p:spPr bwMode="auto">
          <a:xfrm>
            <a:off x="1973263" y="1503363"/>
            <a:ext cx="80962" cy="76200"/>
          </a:xfrm>
          <a:prstGeom prst="ellipse">
            <a:avLst/>
          </a:prstGeom>
          <a:solidFill>
            <a:srgbClr val="C0C0C0"/>
          </a:solidFill>
          <a:ln w="28575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42" name="Oval 46"/>
          <p:cNvSpPr>
            <a:spLocks noChangeAspect="1" noChangeArrowheads="1"/>
          </p:cNvSpPr>
          <p:nvPr/>
        </p:nvSpPr>
        <p:spPr bwMode="auto">
          <a:xfrm>
            <a:off x="768350" y="1773238"/>
            <a:ext cx="85725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43" name="Oval 47"/>
          <p:cNvSpPr>
            <a:spLocks noChangeAspect="1" noChangeArrowheads="1"/>
          </p:cNvSpPr>
          <p:nvPr/>
        </p:nvSpPr>
        <p:spPr bwMode="auto">
          <a:xfrm>
            <a:off x="1068388" y="2057400"/>
            <a:ext cx="84137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44" name="Oval 48"/>
          <p:cNvSpPr>
            <a:spLocks noChangeArrowheads="1"/>
          </p:cNvSpPr>
          <p:nvPr/>
        </p:nvSpPr>
        <p:spPr bwMode="auto">
          <a:xfrm>
            <a:off x="2274888" y="2341563"/>
            <a:ext cx="69850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45" name="Oval 49"/>
          <p:cNvSpPr>
            <a:spLocks noChangeArrowheads="1"/>
          </p:cNvSpPr>
          <p:nvPr/>
        </p:nvSpPr>
        <p:spPr bwMode="auto">
          <a:xfrm>
            <a:off x="2578100" y="2914650"/>
            <a:ext cx="68263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46" name="Oval 50"/>
          <p:cNvSpPr>
            <a:spLocks noChangeArrowheads="1"/>
          </p:cNvSpPr>
          <p:nvPr/>
        </p:nvSpPr>
        <p:spPr bwMode="auto">
          <a:xfrm>
            <a:off x="1670050" y="2917825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47" name="Oval 51"/>
          <p:cNvSpPr>
            <a:spLocks noChangeArrowheads="1"/>
          </p:cNvSpPr>
          <p:nvPr/>
        </p:nvSpPr>
        <p:spPr bwMode="auto">
          <a:xfrm>
            <a:off x="1068388" y="3486150"/>
            <a:ext cx="68262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48" name="Text Box 52"/>
          <p:cNvSpPr txBox="1">
            <a:spLocks noChangeArrowheads="1"/>
          </p:cNvSpPr>
          <p:nvPr/>
        </p:nvSpPr>
        <p:spPr bwMode="auto">
          <a:xfrm>
            <a:off x="768350" y="1522413"/>
            <a:ext cx="315913" cy="36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5349" name="Text Box 53"/>
          <p:cNvSpPr txBox="1">
            <a:spLocks noChangeArrowheads="1"/>
          </p:cNvSpPr>
          <p:nvPr/>
        </p:nvSpPr>
        <p:spPr bwMode="auto">
          <a:xfrm>
            <a:off x="1068388" y="2057400"/>
            <a:ext cx="301625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5350" name="Text Box 54"/>
          <p:cNvSpPr txBox="1">
            <a:spLocks noChangeArrowheads="1"/>
          </p:cNvSpPr>
          <p:nvPr/>
        </p:nvSpPr>
        <p:spPr bwMode="auto">
          <a:xfrm>
            <a:off x="1973263" y="1503363"/>
            <a:ext cx="315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5351" name="Line 55"/>
          <p:cNvSpPr>
            <a:spLocks noChangeShapeType="1"/>
          </p:cNvSpPr>
          <p:nvPr/>
        </p:nvSpPr>
        <p:spPr bwMode="auto">
          <a:xfrm>
            <a:off x="836613" y="1808163"/>
            <a:ext cx="265112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52" name="Line 56"/>
          <p:cNvSpPr>
            <a:spLocks noChangeShapeType="1"/>
          </p:cNvSpPr>
          <p:nvPr/>
        </p:nvSpPr>
        <p:spPr bwMode="auto">
          <a:xfrm flipV="1">
            <a:off x="1101725" y="1808163"/>
            <a:ext cx="0" cy="249237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53" name="Line 57"/>
          <p:cNvSpPr>
            <a:spLocks noChangeShapeType="1"/>
          </p:cNvSpPr>
          <p:nvPr/>
        </p:nvSpPr>
        <p:spPr bwMode="auto">
          <a:xfrm>
            <a:off x="800100" y="1838325"/>
            <a:ext cx="0" cy="255588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54" name="Line 58"/>
          <p:cNvSpPr>
            <a:spLocks noChangeShapeType="1"/>
          </p:cNvSpPr>
          <p:nvPr/>
        </p:nvSpPr>
        <p:spPr bwMode="auto">
          <a:xfrm flipH="1">
            <a:off x="800100" y="2093913"/>
            <a:ext cx="268288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55" name="Rectangle 59"/>
          <p:cNvSpPr>
            <a:spLocks noChangeArrowheads="1"/>
          </p:cNvSpPr>
          <p:nvPr/>
        </p:nvSpPr>
        <p:spPr bwMode="auto">
          <a:xfrm>
            <a:off x="5676900" y="1543050"/>
            <a:ext cx="1811338" cy="1990725"/>
          </a:xfrm>
          <a:prstGeom prst="rect">
            <a:avLst/>
          </a:prstGeom>
          <a:solidFill>
            <a:srgbClr val="FFFFFF"/>
          </a:solidFill>
          <a:ln w="9525">
            <a:solidFill>
              <a:srgbClr val="C0C0C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56" name="Line 60"/>
          <p:cNvSpPr>
            <a:spLocks noChangeShapeType="1"/>
          </p:cNvSpPr>
          <p:nvPr/>
        </p:nvSpPr>
        <p:spPr bwMode="auto">
          <a:xfrm>
            <a:off x="5978525" y="1544638"/>
            <a:ext cx="0" cy="1989137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57" name="Line 61"/>
          <p:cNvSpPr>
            <a:spLocks noChangeShapeType="1"/>
          </p:cNvSpPr>
          <p:nvPr/>
        </p:nvSpPr>
        <p:spPr bwMode="auto">
          <a:xfrm>
            <a:off x="6281738" y="1544638"/>
            <a:ext cx="0" cy="1989137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58" name="Line 62"/>
          <p:cNvSpPr>
            <a:spLocks noChangeShapeType="1"/>
          </p:cNvSpPr>
          <p:nvPr/>
        </p:nvSpPr>
        <p:spPr bwMode="auto">
          <a:xfrm>
            <a:off x="6583363" y="1544638"/>
            <a:ext cx="0" cy="1989137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59" name="Line 63"/>
          <p:cNvSpPr>
            <a:spLocks noChangeShapeType="1"/>
          </p:cNvSpPr>
          <p:nvPr/>
        </p:nvSpPr>
        <p:spPr bwMode="auto">
          <a:xfrm>
            <a:off x="6884988" y="1544638"/>
            <a:ext cx="0" cy="1989137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0" name="Line 64"/>
          <p:cNvSpPr>
            <a:spLocks noChangeShapeType="1"/>
          </p:cNvSpPr>
          <p:nvPr/>
        </p:nvSpPr>
        <p:spPr bwMode="auto">
          <a:xfrm>
            <a:off x="7186613" y="1544638"/>
            <a:ext cx="0" cy="1989137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1" name="Line 65"/>
          <p:cNvSpPr>
            <a:spLocks noChangeShapeType="1"/>
          </p:cNvSpPr>
          <p:nvPr/>
        </p:nvSpPr>
        <p:spPr bwMode="auto">
          <a:xfrm flipH="1">
            <a:off x="5676900" y="1817688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2" name="Line 66"/>
          <p:cNvSpPr>
            <a:spLocks noChangeShapeType="1"/>
          </p:cNvSpPr>
          <p:nvPr/>
        </p:nvSpPr>
        <p:spPr bwMode="auto">
          <a:xfrm flipH="1">
            <a:off x="5676900" y="2103438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3" name="Line 67"/>
          <p:cNvSpPr>
            <a:spLocks noChangeShapeType="1"/>
          </p:cNvSpPr>
          <p:nvPr/>
        </p:nvSpPr>
        <p:spPr bwMode="auto">
          <a:xfrm flipH="1">
            <a:off x="5676900" y="2389188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4" name="Line 68"/>
          <p:cNvSpPr>
            <a:spLocks noChangeShapeType="1"/>
          </p:cNvSpPr>
          <p:nvPr/>
        </p:nvSpPr>
        <p:spPr bwMode="auto">
          <a:xfrm flipH="1">
            <a:off x="5676900" y="2674938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5" name="Line 69"/>
          <p:cNvSpPr>
            <a:spLocks noChangeShapeType="1"/>
          </p:cNvSpPr>
          <p:nvPr/>
        </p:nvSpPr>
        <p:spPr bwMode="auto">
          <a:xfrm flipH="1">
            <a:off x="5676900" y="2960688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6" name="Line 70"/>
          <p:cNvSpPr>
            <a:spLocks noChangeShapeType="1"/>
          </p:cNvSpPr>
          <p:nvPr/>
        </p:nvSpPr>
        <p:spPr bwMode="auto">
          <a:xfrm flipH="1">
            <a:off x="5676900" y="3248025"/>
            <a:ext cx="1811338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67" name="Oval 71"/>
          <p:cNvSpPr>
            <a:spLocks noChangeAspect="1" noChangeArrowheads="1"/>
          </p:cNvSpPr>
          <p:nvPr/>
        </p:nvSpPr>
        <p:spPr bwMode="auto">
          <a:xfrm>
            <a:off x="6850063" y="1511300"/>
            <a:ext cx="85725" cy="84138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68" name="Oval 72"/>
          <p:cNvSpPr>
            <a:spLocks noChangeAspect="1" noChangeArrowheads="1"/>
          </p:cNvSpPr>
          <p:nvPr/>
        </p:nvSpPr>
        <p:spPr bwMode="auto">
          <a:xfrm>
            <a:off x="5645150" y="1781175"/>
            <a:ext cx="88900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69" name="Oval 73"/>
          <p:cNvSpPr>
            <a:spLocks noChangeAspect="1" noChangeArrowheads="1"/>
          </p:cNvSpPr>
          <p:nvPr/>
        </p:nvSpPr>
        <p:spPr bwMode="auto">
          <a:xfrm>
            <a:off x="5943600" y="2065338"/>
            <a:ext cx="88900" cy="84137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70" name="Oval 74"/>
          <p:cNvSpPr>
            <a:spLocks noChangeAspect="1" noChangeArrowheads="1"/>
          </p:cNvSpPr>
          <p:nvPr/>
        </p:nvSpPr>
        <p:spPr bwMode="auto">
          <a:xfrm>
            <a:off x="7153275" y="2351088"/>
            <a:ext cx="85725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71" name="Oval 75"/>
          <p:cNvSpPr>
            <a:spLocks noChangeArrowheads="1"/>
          </p:cNvSpPr>
          <p:nvPr/>
        </p:nvSpPr>
        <p:spPr bwMode="auto">
          <a:xfrm>
            <a:off x="6546850" y="29273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72" name="Oval 76"/>
          <p:cNvSpPr>
            <a:spLocks noChangeArrowheads="1"/>
          </p:cNvSpPr>
          <p:nvPr/>
        </p:nvSpPr>
        <p:spPr bwMode="auto">
          <a:xfrm>
            <a:off x="5943600" y="3494088"/>
            <a:ext cx="71438" cy="68262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73" name="Text Box 77"/>
          <p:cNvSpPr txBox="1">
            <a:spLocks noChangeArrowheads="1"/>
          </p:cNvSpPr>
          <p:nvPr/>
        </p:nvSpPr>
        <p:spPr bwMode="auto">
          <a:xfrm>
            <a:off x="5645150" y="1539875"/>
            <a:ext cx="3556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5374" name="Text Box 78"/>
          <p:cNvSpPr txBox="1">
            <a:spLocks noChangeArrowheads="1"/>
          </p:cNvSpPr>
          <p:nvPr/>
        </p:nvSpPr>
        <p:spPr bwMode="auto">
          <a:xfrm>
            <a:off x="5943600" y="2065338"/>
            <a:ext cx="3730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5375" name="Text Box 79"/>
          <p:cNvSpPr txBox="1">
            <a:spLocks noChangeArrowheads="1"/>
          </p:cNvSpPr>
          <p:nvPr/>
        </p:nvSpPr>
        <p:spPr bwMode="auto">
          <a:xfrm>
            <a:off x="6850063" y="1511300"/>
            <a:ext cx="230187" cy="26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5376" name="Text Box 80"/>
          <p:cNvSpPr txBox="1">
            <a:spLocks noChangeArrowheads="1"/>
          </p:cNvSpPr>
          <p:nvPr/>
        </p:nvSpPr>
        <p:spPr bwMode="auto">
          <a:xfrm>
            <a:off x="7153275" y="2351088"/>
            <a:ext cx="336550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5377" name="Text Box 81"/>
          <p:cNvSpPr txBox="1">
            <a:spLocks noChangeArrowheads="1"/>
          </p:cNvSpPr>
          <p:nvPr/>
        </p:nvSpPr>
        <p:spPr bwMode="auto">
          <a:xfrm>
            <a:off x="7262813" y="2927350"/>
            <a:ext cx="358775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5378" name="Line 82"/>
          <p:cNvSpPr>
            <a:spLocks noChangeShapeType="1"/>
          </p:cNvSpPr>
          <p:nvPr/>
        </p:nvSpPr>
        <p:spPr bwMode="auto">
          <a:xfrm flipV="1">
            <a:off x="5978525" y="1817688"/>
            <a:ext cx="0" cy="24765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79" name="Line 83"/>
          <p:cNvSpPr>
            <a:spLocks noChangeShapeType="1"/>
          </p:cNvSpPr>
          <p:nvPr/>
        </p:nvSpPr>
        <p:spPr bwMode="auto">
          <a:xfrm>
            <a:off x="6884988" y="1577975"/>
            <a:ext cx="0" cy="239713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0" name="Line 84"/>
          <p:cNvSpPr>
            <a:spLocks noChangeShapeType="1"/>
          </p:cNvSpPr>
          <p:nvPr/>
        </p:nvSpPr>
        <p:spPr bwMode="auto">
          <a:xfrm>
            <a:off x="7186613" y="1817688"/>
            <a:ext cx="0" cy="53340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1" name="Line 85"/>
          <p:cNvSpPr>
            <a:spLocks noChangeShapeType="1"/>
          </p:cNvSpPr>
          <p:nvPr/>
        </p:nvSpPr>
        <p:spPr bwMode="auto">
          <a:xfrm flipH="1">
            <a:off x="6884988" y="2381250"/>
            <a:ext cx="263525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2" name="Line 86"/>
          <p:cNvSpPr>
            <a:spLocks noChangeShapeType="1"/>
          </p:cNvSpPr>
          <p:nvPr/>
        </p:nvSpPr>
        <p:spPr bwMode="auto">
          <a:xfrm>
            <a:off x="6884988" y="1817688"/>
            <a:ext cx="0" cy="563562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3" name="Rectangle 87"/>
          <p:cNvSpPr>
            <a:spLocks noChangeArrowheads="1"/>
          </p:cNvSpPr>
          <p:nvPr/>
        </p:nvSpPr>
        <p:spPr bwMode="auto">
          <a:xfrm>
            <a:off x="5676900" y="4087813"/>
            <a:ext cx="1811338" cy="199072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84" name="Line 88"/>
          <p:cNvSpPr>
            <a:spLocks noChangeShapeType="1"/>
          </p:cNvSpPr>
          <p:nvPr/>
        </p:nvSpPr>
        <p:spPr bwMode="auto">
          <a:xfrm>
            <a:off x="5978525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5" name="Line 89"/>
          <p:cNvSpPr>
            <a:spLocks noChangeShapeType="1"/>
          </p:cNvSpPr>
          <p:nvPr/>
        </p:nvSpPr>
        <p:spPr bwMode="auto">
          <a:xfrm>
            <a:off x="6281738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6" name="Line 90"/>
          <p:cNvSpPr>
            <a:spLocks noChangeShapeType="1"/>
          </p:cNvSpPr>
          <p:nvPr/>
        </p:nvSpPr>
        <p:spPr bwMode="auto">
          <a:xfrm>
            <a:off x="6583363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7" name="Line 91"/>
          <p:cNvSpPr>
            <a:spLocks noChangeShapeType="1"/>
          </p:cNvSpPr>
          <p:nvPr/>
        </p:nvSpPr>
        <p:spPr bwMode="auto">
          <a:xfrm>
            <a:off x="6884988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8" name="Line 92"/>
          <p:cNvSpPr>
            <a:spLocks noChangeShapeType="1"/>
          </p:cNvSpPr>
          <p:nvPr/>
        </p:nvSpPr>
        <p:spPr bwMode="auto">
          <a:xfrm>
            <a:off x="7186613" y="4089400"/>
            <a:ext cx="0" cy="1989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89" name="Line 93"/>
          <p:cNvSpPr>
            <a:spLocks noChangeShapeType="1"/>
          </p:cNvSpPr>
          <p:nvPr/>
        </p:nvSpPr>
        <p:spPr bwMode="auto">
          <a:xfrm flipH="1">
            <a:off x="5676900" y="436245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90" name="Line 94"/>
          <p:cNvSpPr>
            <a:spLocks noChangeShapeType="1"/>
          </p:cNvSpPr>
          <p:nvPr/>
        </p:nvSpPr>
        <p:spPr bwMode="auto">
          <a:xfrm flipH="1">
            <a:off x="5676900" y="46497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91" name="Line 95"/>
          <p:cNvSpPr>
            <a:spLocks noChangeShapeType="1"/>
          </p:cNvSpPr>
          <p:nvPr/>
        </p:nvSpPr>
        <p:spPr bwMode="auto">
          <a:xfrm flipH="1">
            <a:off x="5676900" y="4933950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92" name="Line 96"/>
          <p:cNvSpPr>
            <a:spLocks noChangeShapeType="1"/>
          </p:cNvSpPr>
          <p:nvPr/>
        </p:nvSpPr>
        <p:spPr bwMode="auto">
          <a:xfrm flipH="1">
            <a:off x="5676900" y="52212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93" name="Line 97"/>
          <p:cNvSpPr>
            <a:spLocks noChangeShapeType="1"/>
          </p:cNvSpPr>
          <p:nvPr/>
        </p:nvSpPr>
        <p:spPr bwMode="auto">
          <a:xfrm flipH="1">
            <a:off x="5676900" y="550703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94" name="Line 98"/>
          <p:cNvSpPr>
            <a:spLocks noChangeShapeType="1"/>
          </p:cNvSpPr>
          <p:nvPr/>
        </p:nvSpPr>
        <p:spPr bwMode="auto">
          <a:xfrm flipH="1">
            <a:off x="5676900" y="5792788"/>
            <a:ext cx="181133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395" name="Oval 99"/>
          <p:cNvSpPr>
            <a:spLocks noChangeAspect="1" noChangeArrowheads="1"/>
          </p:cNvSpPr>
          <p:nvPr/>
        </p:nvSpPr>
        <p:spPr bwMode="auto">
          <a:xfrm>
            <a:off x="5645150" y="4325938"/>
            <a:ext cx="85725" cy="82550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96" name="Oval 100"/>
          <p:cNvSpPr>
            <a:spLocks noChangeAspect="1" noChangeArrowheads="1"/>
          </p:cNvSpPr>
          <p:nvPr/>
        </p:nvSpPr>
        <p:spPr bwMode="auto">
          <a:xfrm>
            <a:off x="5943600" y="4611688"/>
            <a:ext cx="88900" cy="82550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97" name="Oval 101"/>
          <p:cNvSpPr>
            <a:spLocks noChangeAspect="1" noChangeArrowheads="1"/>
          </p:cNvSpPr>
          <p:nvPr/>
        </p:nvSpPr>
        <p:spPr bwMode="auto">
          <a:xfrm>
            <a:off x="7454900" y="5468938"/>
            <a:ext cx="85725" cy="82550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98" name="Oval 102"/>
          <p:cNvSpPr>
            <a:spLocks noChangeAspect="1" noChangeArrowheads="1"/>
          </p:cNvSpPr>
          <p:nvPr/>
        </p:nvSpPr>
        <p:spPr bwMode="auto">
          <a:xfrm>
            <a:off x="5943600" y="6040438"/>
            <a:ext cx="88900" cy="82550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399" name="Text Box 103"/>
          <p:cNvSpPr txBox="1">
            <a:spLocks noChangeArrowheads="1"/>
          </p:cNvSpPr>
          <p:nvPr/>
        </p:nvSpPr>
        <p:spPr bwMode="auto">
          <a:xfrm>
            <a:off x="5645150" y="4065588"/>
            <a:ext cx="28575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5400" name="Text Box 104"/>
          <p:cNvSpPr txBox="1">
            <a:spLocks noChangeArrowheads="1"/>
          </p:cNvSpPr>
          <p:nvPr/>
        </p:nvSpPr>
        <p:spPr bwMode="auto">
          <a:xfrm>
            <a:off x="5943600" y="4611688"/>
            <a:ext cx="230188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5401" name="Text Box 105"/>
          <p:cNvSpPr txBox="1">
            <a:spLocks noChangeArrowheads="1"/>
          </p:cNvSpPr>
          <p:nvPr/>
        </p:nvSpPr>
        <p:spPr bwMode="auto">
          <a:xfrm>
            <a:off x="6848475" y="4057650"/>
            <a:ext cx="284163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5402" name="Text Box 106"/>
          <p:cNvSpPr txBox="1">
            <a:spLocks noChangeArrowheads="1"/>
          </p:cNvSpPr>
          <p:nvPr/>
        </p:nvSpPr>
        <p:spPr bwMode="auto">
          <a:xfrm>
            <a:off x="7153275" y="4894263"/>
            <a:ext cx="3302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5403" name="Text Box 107"/>
          <p:cNvSpPr txBox="1">
            <a:spLocks noChangeArrowheads="1"/>
          </p:cNvSpPr>
          <p:nvPr/>
        </p:nvSpPr>
        <p:spPr bwMode="auto">
          <a:xfrm>
            <a:off x="7251700" y="5473700"/>
            <a:ext cx="3111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5404" name="Text Box 108"/>
          <p:cNvSpPr txBox="1">
            <a:spLocks noChangeArrowheads="1"/>
          </p:cNvSpPr>
          <p:nvPr/>
        </p:nvSpPr>
        <p:spPr bwMode="auto">
          <a:xfrm>
            <a:off x="6546850" y="5473700"/>
            <a:ext cx="360363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5405" name="Text Box 109"/>
          <p:cNvSpPr txBox="1">
            <a:spLocks noChangeArrowheads="1"/>
          </p:cNvSpPr>
          <p:nvPr/>
        </p:nvSpPr>
        <p:spPr bwMode="auto">
          <a:xfrm>
            <a:off x="5943600" y="5830888"/>
            <a:ext cx="398463" cy="34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ea typeface="宋体" panose="02010600030101010101" pitchFamily="2" charset="-122"/>
              </a:rPr>
              <a:t>7</a:t>
            </a:r>
          </a:p>
        </p:txBody>
      </p:sp>
      <p:sp>
        <p:nvSpPr>
          <p:cNvPr id="55406" name="Line 110"/>
          <p:cNvSpPr>
            <a:spLocks noChangeShapeType="1"/>
          </p:cNvSpPr>
          <p:nvPr/>
        </p:nvSpPr>
        <p:spPr bwMode="auto">
          <a:xfrm>
            <a:off x="5713413" y="4362450"/>
            <a:ext cx="1473200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07" name="Line 111"/>
          <p:cNvSpPr>
            <a:spLocks noChangeShapeType="1"/>
          </p:cNvSpPr>
          <p:nvPr/>
        </p:nvSpPr>
        <p:spPr bwMode="auto">
          <a:xfrm flipV="1">
            <a:off x="5978525" y="4362450"/>
            <a:ext cx="0" cy="249238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08" name="Line 112"/>
          <p:cNvSpPr>
            <a:spLocks noChangeShapeType="1"/>
          </p:cNvSpPr>
          <p:nvPr/>
        </p:nvSpPr>
        <p:spPr bwMode="auto">
          <a:xfrm>
            <a:off x="6884988" y="4122738"/>
            <a:ext cx="0" cy="239712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09" name="Line 113"/>
          <p:cNvSpPr>
            <a:spLocks noChangeShapeType="1"/>
          </p:cNvSpPr>
          <p:nvPr/>
        </p:nvSpPr>
        <p:spPr bwMode="auto">
          <a:xfrm>
            <a:off x="7186613" y="4362450"/>
            <a:ext cx="0" cy="5318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10" name="Line 114"/>
          <p:cNvSpPr>
            <a:spLocks noChangeShapeType="1"/>
          </p:cNvSpPr>
          <p:nvPr/>
        </p:nvSpPr>
        <p:spPr bwMode="auto">
          <a:xfrm>
            <a:off x="7186613" y="4962525"/>
            <a:ext cx="0" cy="544513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11" name="Line 115"/>
          <p:cNvSpPr>
            <a:spLocks noChangeShapeType="1"/>
          </p:cNvSpPr>
          <p:nvPr/>
        </p:nvSpPr>
        <p:spPr bwMode="auto">
          <a:xfrm flipV="1">
            <a:off x="6616700" y="5507038"/>
            <a:ext cx="56991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12" name="Line 116"/>
          <p:cNvSpPr>
            <a:spLocks noChangeShapeType="1"/>
          </p:cNvSpPr>
          <p:nvPr/>
        </p:nvSpPr>
        <p:spPr bwMode="auto">
          <a:xfrm flipH="1">
            <a:off x="5978525" y="5507038"/>
            <a:ext cx="5683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13" name="Line 117"/>
          <p:cNvSpPr>
            <a:spLocks noChangeShapeType="1"/>
          </p:cNvSpPr>
          <p:nvPr/>
        </p:nvSpPr>
        <p:spPr bwMode="auto">
          <a:xfrm>
            <a:off x="5978525" y="5507038"/>
            <a:ext cx="0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14" name="Rectangle 118"/>
          <p:cNvSpPr>
            <a:spLocks noChangeArrowheads="1"/>
          </p:cNvSpPr>
          <p:nvPr/>
        </p:nvSpPr>
        <p:spPr bwMode="auto">
          <a:xfrm>
            <a:off x="3227388" y="1533525"/>
            <a:ext cx="1811337" cy="1989138"/>
          </a:xfrm>
          <a:prstGeom prst="rect">
            <a:avLst/>
          </a:prstGeom>
          <a:solidFill>
            <a:srgbClr val="FFFFFF"/>
          </a:solidFill>
          <a:ln w="9525">
            <a:solidFill>
              <a:srgbClr val="C0C0C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15" name="Line 119"/>
          <p:cNvSpPr>
            <a:spLocks noChangeShapeType="1"/>
          </p:cNvSpPr>
          <p:nvPr/>
        </p:nvSpPr>
        <p:spPr bwMode="auto">
          <a:xfrm>
            <a:off x="3529013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16" name="Line 120"/>
          <p:cNvSpPr>
            <a:spLocks noChangeShapeType="1"/>
          </p:cNvSpPr>
          <p:nvPr/>
        </p:nvSpPr>
        <p:spPr bwMode="auto">
          <a:xfrm>
            <a:off x="3832225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17" name="Line 121"/>
          <p:cNvSpPr>
            <a:spLocks noChangeShapeType="1"/>
          </p:cNvSpPr>
          <p:nvPr/>
        </p:nvSpPr>
        <p:spPr bwMode="auto">
          <a:xfrm>
            <a:off x="4132263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18" name="Line 122"/>
          <p:cNvSpPr>
            <a:spLocks noChangeShapeType="1"/>
          </p:cNvSpPr>
          <p:nvPr/>
        </p:nvSpPr>
        <p:spPr bwMode="auto">
          <a:xfrm>
            <a:off x="4435475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19" name="Line 123"/>
          <p:cNvSpPr>
            <a:spLocks noChangeShapeType="1"/>
          </p:cNvSpPr>
          <p:nvPr/>
        </p:nvSpPr>
        <p:spPr bwMode="auto">
          <a:xfrm>
            <a:off x="4737100" y="1535113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0" name="Line 124"/>
          <p:cNvSpPr>
            <a:spLocks noChangeShapeType="1"/>
          </p:cNvSpPr>
          <p:nvPr/>
        </p:nvSpPr>
        <p:spPr bwMode="auto">
          <a:xfrm flipH="1">
            <a:off x="3227388" y="1808163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1" name="Line 125"/>
          <p:cNvSpPr>
            <a:spLocks noChangeShapeType="1"/>
          </p:cNvSpPr>
          <p:nvPr/>
        </p:nvSpPr>
        <p:spPr bwMode="auto">
          <a:xfrm flipH="1">
            <a:off x="3227388" y="2093913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2" name="Line 126"/>
          <p:cNvSpPr>
            <a:spLocks noChangeShapeType="1"/>
          </p:cNvSpPr>
          <p:nvPr/>
        </p:nvSpPr>
        <p:spPr bwMode="auto">
          <a:xfrm flipH="1">
            <a:off x="3227388" y="2379663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3" name="Line 127"/>
          <p:cNvSpPr>
            <a:spLocks noChangeShapeType="1"/>
          </p:cNvSpPr>
          <p:nvPr/>
        </p:nvSpPr>
        <p:spPr bwMode="auto">
          <a:xfrm flipH="1">
            <a:off x="3227388" y="2665413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4" name="Line 128"/>
          <p:cNvSpPr>
            <a:spLocks noChangeShapeType="1"/>
          </p:cNvSpPr>
          <p:nvPr/>
        </p:nvSpPr>
        <p:spPr bwMode="auto">
          <a:xfrm flipH="1">
            <a:off x="3227388" y="2951163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5" name="Line 129"/>
          <p:cNvSpPr>
            <a:spLocks noChangeShapeType="1"/>
          </p:cNvSpPr>
          <p:nvPr/>
        </p:nvSpPr>
        <p:spPr bwMode="auto">
          <a:xfrm flipH="1">
            <a:off x="3227388" y="3238500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26" name="Oval 130"/>
          <p:cNvSpPr>
            <a:spLocks noChangeAspect="1" noChangeArrowheads="1"/>
          </p:cNvSpPr>
          <p:nvPr/>
        </p:nvSpPr>
        <p:spPr bwMode="auto">
          <a:xfrm>
            <a:off x="4398963" y="1503363"/>
            <a:ext cx="85725" cy="80962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27" name="Oval 131"/>
          <p:cNvSpPr>
            <a:spLocks noChangeAspect="1" noChangeArrowheads="1"/>
          </p:cNvSpPr>
          <p:nvPr/>
        </p:nvSpPr>
        <p:spPr bwMode="auto">
          <a:xfrm>
            <a:off x="3194050" y="1773238"/>
            <a:ext cx="90488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28" name="Oval 132"/>
          <p:cNvSpPr>
            <a:spLocks noChangeAspect="1" noChangeArrowheads="1"/>
          </p:cNvSpPr>
          <p:nvPr/>
        </p:nvSpPr>
        <p:spPr bwMode="auto">
          <a:xfrm>
            <a:off x="3494088" y="2057400"/>
            <a:ext cx="88900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29" name="Oval 133"/>
          <p:cNvSpPr>
            <a:spLocks noChangeArrowheads="1"/>
          </p:cNvSpPr>
          <p:nvPr/>
        </p:nvSpPr>
        <p:spPr bwMode="auto">
          <a:xfrm>
            <a:off x="5005388" y="2914650"/>
            <a:ext cx="69850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30" name="Oval 134"/>
          <p:cNvSpPr>
            <a:spLocks noChangeArrowheads="1"/>
          </p:cNvSpPr>
          <p:nvPr/>
        </p:nvSpPr>
        <p:spPr bwMode="auto">
          <a:xfrm>
            <a:off x="4097338" y="2917825"/>
            <a:ext cx="68262" cy="65088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31" name="Oval 135"/>
          <p:cNvSpPr>
            <a:spLocks noChangeArrowheads="1"/>
          </p:cNvSpPr>
          <p:nvPr/>
        </p:nvSpPr>
        <p:spPr bwMode="auto">
          <a:xfrm>
            <a:off x="3494088" y="3486150"/>
            <a:ext cx="69850" cy="66675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32" name="Text Box 136"/>
          <p:cNvSpPr txBox="1">
            <a:spLocks noChangeArrowheads="1"/>
          </p:cNvSpPr>
          <p:nvPr/>
        </p:nvSpPr>
        <p:spPr bwMode="auto">
          <a:xfrm>
            <a:off x="3194050" y="1522413"/>
            <a:ext cx="319088" cy="268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5433" name="Text Box 137"/>
          <p:cNvSpPr txBox="1">
            <a:spLocks noChangeArrowheads="1"/>
          </p:cNvSpPr>
          <p:nvPr/>
        </p:nvSpPr>
        <p:spPr bwMode="auto">
          <a:xfrm>
            <a:off x="3494088" y="2057400"/>
            <a:ext cx="304800" cy="34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5434" name="Text Box 138"/>
          <p:cNvSpPr txBox="1">
            <a:spLocks noChangeArrowheads="1"/>
          </p:cNvSpPr>
          <p:nvPr/>
        </p:nvSpPr>
        <p:spPr bwMode="auto">
          <a:xfrm>
            <a:off x="4398963" y="1503363"/>
            <a:ext cx="285750" cy="354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5435" name="Text Box 139"/>
          <p:cNvSpPr txBox="1">
            <a:spLocks noChangeArrowheads="1"/>
          </p:cNvSpPr>
          <p:nvPr/>
        </p:nvSpPr>
        <p:spPr bwMode="auto">
          <a:xfrm>
            <a:off x="4702175" y="2341563"/>
            <a:ext cx="331788" cy="32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5436" name="Line 140"/>
          <p:cNvSpPr>
            <a:spLocks noChangeShapeType="1"/>
          </p:cNvSpPr>
          <p:nvPr/>
        </p:nvSpPr>
        <p:spPr bwMode="auto">
          <a:xfrm>
            <a:off x="3529013" y="1808163"/>
            <a:ext cx="906462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37" name="Line 141"/>
          <p:cNvSpPr>
            <a:spLocks noChangeShapeType="1"/>
          </p:cNvSpPr>
          <p:nvPr/>
        </p:nvSpPr>
        <p:spPr bwMode="auto">
          <a:xfrm flipV="1">
            <a:off x="3529013" y="1808163"/>
            <a:ext cx="0" cy="249237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38" name="Line 142"/>
          <p:cNvSpPr>
            <a:spLocks noChangeShapeType="1"/>
          </p:cNvSpPr>
          <p:nvPr/>
        </p:nvSpPr>
        <p:spPr bwMode="auto">
          <a:xfrm>
            <a:off x="4435475" y="1568450"/>
            <a:ext cx="0" cy="239713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39" name="Line 143"/>
          <p:cNvSpPr>
            <a:spLocks noChangeShapeType="1"/>
          </p:cNvSpPr>
          <p:nvPr/>
        </p:nvSpPr>
        <p:spPr bwMode="auto">
          <a:xfrm flipH="1">
            <a:off x="3529013" y="1533525"/>
            <a:ext cx="876300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0" name="Line 144"/>
          <p:cNvSpPr>
            <a:spLocks noChangeShapeType="1"/>
          </p:cNvSpPr>
          <p:nvPr/>
        </p:nvSpPr>
        <p:spPr bwMode="auto">
          <a:xfrm>
            <a:off x="3529013" y="1533525"/>
            <a:ext cx="0" cy="303213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1" name="Rectangle 145"/>
          <p:cNvSpPr>
            <a:spLocks noChangeArrowheads="1"/>
          </p:cNvSpPr>
          <p:nvPr/>
        </p:nvSpPr>
        <p:spPr bwMode="auto">
          <a:xfrm>
            <a:off x="798513" y="4081463"/>
            <a:ext cx="1811337" cy="1989137"/>
          </a:xfrm>
          <a:prstGeom prst="rect">
            <a:avLst/>
          </a:prstGeom>
          <a:solidFill>
            <a:srgbClr val="FFFFFF"/>
          </a:solidFill>
          <a:ln w="9525">
            <a:solidFill>
              <a:srgbClr val="C0C0C0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42" name="Line 146"/>
          <p:cNvSpPr>
            <a:spLocks noChangeShapeType="1"/>
          </p:cNvSpPr>
          <p:nvPr/>
        </p:nvSpPr>
        <p:spPr bwMode="auto">
          <a:xfrm>
            <a:off x="1098550" y="4083050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3" name="Line 147"/>
          <p:cNvSpPr>
            <a:spLocks noChangeShapeType="1"/>
          </p:cNvSpPr>
          <p:nvPr/>
        </p:nvSpPr>
        <p:spPr bwMode="auto">
          <a:xfrm>
            <a:off x="1403350" y="4083050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4" name="Line 148"/>
          <p:cNvSpPr>
            <a:spLocks noChangeShapeType="1"/>
          </p:cNvSpPr>
          <p:nvPr/>
        </p:nvSpPr>
        <p:spPr bwMode="auto">
          <a:xfrm>
            <a:off x="1703388" y="4083050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5" name="Line 149"/>
          <p:cNvSpPr>
            <a:spLocks noChangeShapeType="1"/>
          </p:cNvSpPr>
          <p:nvPr/>
        </p:nvSpPr>
        <p:spPr bwMode="auto">
          <a:xfrm>
            <a:off x="2006600" y="4083050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6" name="Line 150"/>
          <p:cNvSpPr>
            <a:spLocks noChangeShapeType="1"/>
          </p:cNvSpPr>
          <p:nvPr/>
        </p:nvSpPr>
        <p:spPr bwMode="auto">
          <a:xfrm>
            <a:off x="2306638" y="4083050"/>
            <a:ext cx="0" cy="198755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7" name="Line 151"/>
          <p:cNvSpPr>
            <a:spLocks noChangeShapeType="1"/>
          </p:cNvSpPr>
          <p:nvPr/>
        </p:nvSpPr>
        <p:spPr bwMode="auto">
          <a:xfrm flipH="1">
            <a:off x="798513" y="4354513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8" name="Line 152"/>
          <p:cNvSpPr>
            <a:spLocks noChangeShapeType="1"/>
          </p:cNvSpPr>
          <p:nvPr/>
        </p:nvSpPr>
        <p:spPr bwMode="auto">
          <a:xfrm flipH="1">
            <a:off x="798513" y="4640263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49" name="Line 153"/>
          <p:cNvSpPr>
            <a:spLocks noChangeShapeType="1"/>
          </p:cNvSpPr>
          <p:nvPr/>
        </p:nvSpPr>
        <p:spPr bwMode="auto">
          <a:xfrm flipH="1">
            <a:off x="798513" y="4927600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50" name="Line 154"/>
          <p:cNvSpPr>
            <a:spLocks noChangeShapeType="1"/>
          </p:cNvSpPr>
          <p:nvPr/>
        </p:nvSpPr>
        <p:spPr bwMode="auto">
          <a:xfrm flipH="1">
            <a:off x="798513" y="5213350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51" name="Line 155"/>
          <p:cNvSpPr>
            <a:spLocks noChangeShapeType="1"/>
          </p:cNvSpPr>
          <p:nvPr/>
        </p:nvSpPr>
        <p:spPr bwMode="auto">
          <a:xfrm flipH="1">
            <a:off x="798513" y="5499100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52" name="Line 156"/>
          <p:cNvSpPr>
            <a:spLocks noChangeShapeType="1"/>
          </p:cNvSpPr>
          <p:nvPr/>
        </p:nvSpPr>
        <p:spPr bwMode="auto">
          <a:xfrm flipH="1">
            <a:off x="798513" y="5784850"/>
            <a:ext cx="1811337" cy="0"/>
          </a:xfrm>
          <a:prstGeom prst="line">
            <a:avLst/>
          </a:prstGeom>
          <a:noFill/>
          <a:ln w="95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53" name="Oval 157"/>
          <p:cNvSpPr>
            <a:spLocks noChangeAspect="1" noChangeArrowheads="1"/>
          </p:cNvSpPr>
          <p:nvPr/>
        </p:nvSpPr>
        <p:spPr bwMode="auto">
          <a:xfrm>
            <a:off x="1970088" y="4051300"/>
            <a:ext cx="88900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54" name="Oval 158"/>
          <p:cNvSpPr>
            <a:spLocks noChangeAspect="1" noChangeArrowheads="1"/>
          </p:cNvSpPr>
          <p:nvPr/>
        </p:nvSpPr>
        <p:spPr bwMode="auto">
          <a:xfrm>
            <a:off x="766763" y="4319588"/>
            <a:ext cx="85725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55" name="Oval 159"/>
          <p:cNvSpPr>
            <a:spLocks noChangeAspect="1" noChangeArrowheads="1"/>
          </p:cNvSpPr>
          <p:nvPr/>
        </p:nvSpPr>
        <p:spPr bwMode="auto">
          <a:xfrm>
            <a:off x="1065213" y="4605338"/>
            <a:ext cx="88900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56" name="Oval 160"/>
          <p:cNvSpPr>
            <a:spLocks noChangeAspect="1" noChangeArrowheads="1"/>
          </p:cNvSpPr>
          <p:nvPr/>
        </p:nvSpPr>
        <p:spPr bwMode="auto">
          <a:xfrm>
            <a:off x="2576513" y="5461000"/>
            <a:ext cx="85725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57" name="Oval 161"/>
          <p:cNvSpPr>
            <a:spLocks noChangeArrowheads="1"/>
          </p:cNvSpPr>
          <p:nvPr/>
        </p:nvSpPr>
        <p:spPr bwMode="auto">
          <a:xfrm>
            <a:off x="1065213" y="6034088"/>
            <a:ext cx="71437" cy="65087"/>
          </a:xfrm>
          <a:prstGeom prst="ellipse">
            <a:avLst/>
          </a:prstGeom>
          <a:solidFill>
            <a:srgbClr val="FFFFFF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58" name="Text Box 162"/>
          <p:cNvSpPr txBox="1">
            <a:spLocks noChangeArrowheads="1"/>
          </p:cNvSpPr>
          <p:nvPr/>
        </p:nvSpPr>
        <p:spPr bwMode="auto">
          <a:xfrm>
            <a:off x="766763" y="4078288"/>
            <a:ext cx="3175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5459" name="Text Box 163"/>
          <p:cNvSpPr txBox="1">
            <a:spLocks noChangeArrowheads="1"/>
          </p:cNvSpPr>
          <p:nvPr/>
        </p:nvSpPr>
        <p:spPr bwMode="auto">
          <a:xfrm>
            <a:off x="1065213" y="4605338"/>
            <a:ext cx="334962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5460" name="Text Box 164"/>
          <p:cNvSpPr txBox="1">
            <a:spLocks noChangeArrowheads="1"/>
          </p:cNvSpPr>
          <p:nvPr/>
        </p:nvSpPr>
        <p:spPr bwMode="auto">
          <a:xfrm>
            <a:off x="1970088" y="4051300"/>
            <a:ext cx="327025" cy="268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5461" name="Text Box 165"/>
          <p:cNvSpPr txBox="1">
            <a:spLocks noChangeArrowheads="1"/>
          </p:cNvSpPr>
          <p:nvPr/>
        </p:nvSpPr>
        <p:spPr bwMode="auto">
          <a:xfrm>
            <a:off x="2273300" y="4889500"/>
            <a:ext cx="363538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5462" name="Text Box 166"/>
          <p:cNvSpPr txBox="1">
            <a:spLocks noChangeArrowheads="1"/>
          </p:cNvSpPr>
          <p:nvPr/>
        </p:nvSpPr>
        <p:spPr bwMode="auto">
          <a:xfrm>
            <a:off x="2373313" y="5465763"/>
            <a:ext cx="3857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5463" name="Text Box 167"/>
          <p:cNvSpPr txBox="1">
            <a:spLocks noChangeArrowheads="1"/>
          </p:cNvSpPr>
          <p:nvPr/>
        </p:nvSpPr>
        <p:spPr bwMode="auto">
          <a:xfrm>
            <a:off x="1668463" y="5465763"/>
            <a:ext cx="334962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C0C0C0"/>
                </a:solidFill>
                <a:miter lim="800000"/>
                <a:headEnd/>
                <a:tailEnd/>
              </a14:hiddenLine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500">
                <a:solidFill>
                  <a:srgbClr val="DDDDDD"/>
                </a:solidFill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5464" name="Line 168"/>
          <p:cNvSpPr>
            <a:spLocks noChangeShapeType="1"/>
          </p:cNvSpPr>
          <p:nvPr/>
        </p:nvSpPr>
        <p:spPr bwMode="auto">
          <a:xfrm flipV="1">
            <a:off x="1098550" y="4354513"/>
            <a:ext cx="0" cy="250825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65" name="Line 169"/>
          <p:cNvSpPr>
            <a:spLocks noChangeShapeType="1"/>
          </p:cNvSpPr>
          <p:nvPr/>
        </p:nvSpPr>
        <p:spPr bwMode="auto">
          <a:xfrm>
            <a:off x="2306638" y="4354513"/>
            <a:ext cx="0" cy="534987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66" name="Line 170"/>
          <p:cNvSpPr>
            <a:spLocks noChangeShapeType="1"/>
          </p:cNvSpPr>
          <p:nvPr/>
        </p:nvSpPr>
        <p:spPr bwMode="auto">
          <a:xfrm>
            <a:off x="2306638" y="4954588"/>
            <a:ext cx="0" cy="544512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67" name="Line 171"/>
          <p:cNvSpPr>
            <a:spLocks noChangeShapeType="1"/>
          </p:cNvSpPr>
          <p:nvPr/>
        </p:nvSpPr>
        <p:spPr bwMode="auto">
          <a:xfrm>
            <a:off x="2306638" y="5499100"/>
            <a:ext cx="269875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68" name="Line 172"/>
          <p:cNvSpPr>
            <a:spLocks noChangeShapeType="1"/>
          </p:cNvSpPr>
          <p:nvPr/>
        </p:nvSpPr>
        <p:spPr bwMode="auto">
          <a:xfrm>
            <a:off x="2341563" y="4927600"/>
            <a:ext cx="266700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69" name="Line 173"/>
          <p:cNvSpPr>
            <a:spLocks noChangeShapeType="1"/>
          </p:cNvSpPr>
          <p:nvPr/>
        </p:nvSpPr>
        <p:spPr bwMode="auto">
          <a:xfrm flipH="1" flipV="1">
            <a:off x="2608263" y="4927600"/>
            <a:ext cx="1587" cy="53340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70" name="Text Box 174"/>
          <p:cNvSpPr txBox="1">
            <a:spLocks noChangeArrowheads="1"/>
          </p:cNvSpPr>
          <p:nvPr/>
        </p:nvSpPr>
        <p:spPr bwMode="auto">
          <a:xfrm>
            <a:off x="1420813" y="2098675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C0C0C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DDDDDD"/>
                </a:solidFill>
                <a:ea typeface="宋体" panose="02010600030101010101" pitchFamily="2" charset="-122"/>
              </a:rPr>
              <a:t>1</a:t>
            </a:r>
          </a:p>
        </p:txBody>
      </p:sp>
      <p:sp>
        <p:nvSpPr>
          <p:cNvPr id="55471" name="Text Box 175"/>
          <p:cNvSpPr txBox="1">
            <a:spLocks noChangeArrowheads="1"/>
          </p:cNvSpPr>
          <p:nvPr/>
        </p:nvSpPr>
        <p:spPr bwMode="auto">
          <a:xfrm>
            <a:off x="3844925" y="2098675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C0C0C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DDDDDD"/>
                </a:solidFill>
                <a:ea typeface="宋体" panose="02010600030101010101" pitchFamily="2" charset="-122"/>
              </a:rPr>
              <a:t>2</a:t>
            </a:r>
          </a:p>
        </p:txBody>
      </p:sp>
      <p:sp>
        <p:nvSpPr>
          <p:cNvPr id="55472" name="Text Box 176"/>
          <p:cNvSpPr txBox="1">
            <a:spLocks noChangeArrowheads="1"/>
          </p:cNvSpPr>
          <p:nvPr/>
        </p:nvSpPr>
        <p:spPr bwMode="auto">
          <a:xfrm>
            <a:off x="6267450" y="2106613"/>
            <a:ext cx="966788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C0C0C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DDDDDD"/>
                </a:solidFill>
                <a:ea typeface="宋体" panose="02010600030101010101" pitchFamily="2" charset="-122"/>
              </a:rPr>
              <a:t>3</a:t>
            </a:r>
          </a:p>
        </p:txBody>
      </p:sp>
      <p:sp>
        <p:nvSpPr>
          <p:cNvPr id="55473" name="Text Box 177"/>
          <p:cNvSpPr txBox="1">
            <a:spLocks noChangeArrowheads="1"/>
          </p:cNvSpPr>
          <p:nvPr/>
        </p:nvSpPr>
        <p:spPr bwMode="auto">
          <a:xfrm>
            <a:off x="1414463" y="4654550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C0C0C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DDDDDD"/>
                </a:solidFill>
                <a:ea typeface="宋体" panose="02010600030101010101" pitchFamily="2" charset="-122"/>
              </a:rPr>
              <a:t>4</a:t>
            </a:r>
          </a:p>
        </p:txBody>
      </p:sp>
      <p:sp>
        <p:nvSpPr>
          <p:cNvPr id="55474" name="Text Box 178"/>
          <p:cNvSpPr txBox="1">
            <a:spLocks noChangeArrowheads="1"/>
          </p:cNvSpPr>
          <p:nvPr/>
        </p:nvSpPr>
        <p:spPr bwMode="auto">
          <a:xfrm>
            <a:off x="3830638" y="4633913"/>
            <a:ext cx="966787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C0C0C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DDDDDD"/>
                </a:solidFill>
                <a:ea typeface="宋体" panose="02010600030101010101" pitchFamily="2" charset="-122"/>
              </a:rPr>
              <a:t>5</a:t>
            </a:r>
          </a:p>
        </p:txBody>
      </p:sp>
      <p:sp>
        <p:nvSpPr>
          <p:cNvPr id="55475" name="Text Box 179"/>
          <p:cNvSpPr txBox="1">
            <a:spLocks noChangeArrowheads="1"/>
          </p:cNvSpPr>
          <p:nvPr/>
        </p:nvSpPr>
        <p:spPr bwMode="auto">
          <a:xfrm>
            <a:off x="6283325" y="4641850"/>
            <a:ext cx="968375" cy="96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4700">
                <a:solidFill>
                  <a:srgbClr val="DDDDDD"/>
                </a:solidFill>
                <a:ea typeface="宋体" panose="02010600030101010101" pitchFamily="2" charset="-122"/>
              </a:rPr>
              <a:t>6</a:t>
            </a:r>
          </a:p>
        </p:txBody>
      </p:sp>
      <p:sp>
        <p:nvSpPr>
          <p:cNvPr id="55476" name="Oval 180"/>
          <p:cNvSpPr>
            <a:spLocks noChangeAspect="1" noChangeArrowheads="1"/>
          </p:cNvSpPr>
          <p:nvPr/>
        </p:nvSpPr>
        <p:spPr bwMode="auto">
          <a:xfrm>
            <a:off x="4697413" y="2333625"/>
            <a:ext cx="80962" cy="76200"/>
          </a:xfrm>
          <a:prstGeom prst="ellipse">
            <a:avLst/>
          </a:prstGeom>
          <a:solidFill>
            <a:srgbClr val="C0C0C0"/>
          </a:solidFill>
          <a:ln w="28575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77" name="Oval 181"/>
          <p:cNvSpPr>
            <a:spLocks noChangeAspect="1" noChangeArrowheads="1"/>
          </p:cNvSpPr>
          <p:nvPr/>
        </p:nvSpPr>
        <p:spPr bwMode="auto">
          <a:xfrm>
            <a:off x="7453313" y="2922588"/>
            <a:ext cx="80962" cy="77787"/>
          </a:xfrm>
          <a:prstGeom prst="ellipse">
            <a:avLst/>
          </a:prstGeom>
          <a:solidFill>
            <a:srgbClr val="C0C0C0"/>
          </a:solidFill>
          <a:ln w="28575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78" name="Oval 182"/>
          <p:cNvSpPr>
            <a:spLocks noChangeAspect="1" noChangeArrowheads="1"/>
          </p:cNvSpPr>
          <p:nvPr/>
        </p:nvSpPr>
        <p:spPr bwMode="auto">
          <a:xfrm>
            <a:off x="3495675" y="6024563"/>
            <a:ext cx="80963" cy="77787"/>
          </a:xfrm>
          <a:prstGeom prst="ellipse">
            <a:avLst/>
          </a:prstGeom>
          <a:solidFill>
            <a:srgbClr val="C0C0C0"/>
          </a:solidFill>
          <a:ln w="28575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79" name="Oval 183"/>
          <p:cNvSpPr>
            <a:spLocks noChangeAspect="1" noChangeArrowheads="1"/>
          </p:cNvSpPr>
          <p:nvPr/>
        </p:nvSpPr>
        <p:spPr bwMode="auto">
          <a:xfrm>
            <a:off x="1670050" y="5462588"/>
            <a:ext cx="80963" cy="77787"/>
          </a:xfrm>
          <a:prstGeom prst="ellipse">
            <a:avLst/>
          </a:prstGeom>
          <a:solidFill>
            <a:srgbClr val="C0C0C0"/>
          </a:solidFill>
          <a:ln w="28575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80" name="Line 184"/>
          <p:cNvSpPr>
            <a:spLocks noChangeShapeType="1"/>
          </p:cNvSpPr>
          <p:nvPr/>
        </p:nvSpPr>
        <p:spPr bwMode="auto">
          <a:xfrm>
            <a:off x="3227388" y="1817688"/>
            <a:ext cx="301625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5481" name="Line 185"/>
          <p:cNvSpPr>
            <a:spLocks noChangeShapeType="1"/>
          </p:cNvSpPr>
          <p:nvPr/>
        </p:nvSpPr>
        <p:spPr bwMode="auto">
          <a:xfrm>
            <a:off x="6884988" y="1817688"/>
            <a:ext cx="301625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5482" name="Line 186"/>
          <p:cNvSpPr>
            <a:spLocks noChangeShapeType="1"/>
          </p:cNvSpPr>
          <p:nvPr/>
        </p:nvSpPr>
        <p:spPr bwMode="auto">
          <a:xfrm flipH="1" flipV="1">
            <a:off x="4737100" y="5507038"/>
            <a:ext cx="268288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5483" name="Line 187"/>
          <p:cNvSpPr>
            <a:spLocks noChangeShapeType="1"/>
          </p:cNvSpPr>
          <p:nvPr/>
        </p:nvSpPr>
        <p:spPr bwMode="auto">
          <a:xfrm>
            <a:off x="5734050" y="1817688"/>
            <a:ext cx="244475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5484" name="Line 188"/>
          <p:cNvSpPr>
            <a:spLocks noChangeShapeType="1"/>
          </p:cNvSpPr>
          <p:nvPr/>
        </p:nvSpPr>
        <p:spPr bwMode="auto">
          <a:xfrm>
            <a:off x="5978525" y="1817688"/>
            <a:ext cx="906463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85" name="Line 189"/>
          <p:cNvSpPr>
            <a:spLocks noChangeShapeType="1"/>
          </p:cNvSpPr>
          <p:nvPr/>
        </p:nvSpPr>
        <p:spPr bwMode="auto">
          <a:xfrm>
            <a:off x="1973263" y="4352925"/>
            <a:ext cx="333375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5486" name="Oval 190"/>
          <p:cNvSpPr>
            <a:spLocks noChangeAspect="1" noChangeArrowheads="1"/>
          </p:cNvSpPr>
          <p:nvPr/>
        </p:nvSpPr>
        <p:spPr bwMode="auto">
          <a:xfrm>
            <a:off x="2273300" y="4889500"/>
            <a:ext cx="85725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87" name="Line 191"/>
          <p:cNvSpPr>
            <a:spLocks noChangeShapeType="1"/>
          </p:cNvSpPr>
          <p:nvPr/>
        </p:nvSpPr>
        <p:spPr bwMode="auto">
          <a:xfrm>
            <a:off x="7186613" y="5507038"/>
            <a:ext cx="268287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55488" name="Line 192"/>
          <p:cNvSpPr>
            <a:spLocks noChangeShapeType="1"/>
          </p:cNvSpPr>
          <p:nvPr/>
        </p:nvSpPr>
        <p:spPr bwMode="auto">
          <a:xfrm>
            <a:off x="2006600" y="4116388"/>
            <a:ext cx="0" cy="238125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89" name="Line 193"/>
          <p:cNvSpPr>
            <a:spLocks noChangeShapeType="1"/>
          </p:cNvSpPr>
          <p:nvPr/>
        </p:nvSpPr>
        <p:spPr bwMode="auto">
          <a:xfrm>
            <a:off x="835025" y="4354513"/>
            <a:ext cx="1138238" cy="0"/>
          </a:xfrm>
          <a:prstGeom prst="line">
            <a:avLst/>
          </a:prstGeom>
          <a:noFill/>
          <a:ln w="38100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5490" name="Oval 194"/>
          <p:cNvSpPr>
            <a:spLocks noChangeAspect="1" noChangeArrowheads="1"/>
          </p:cNvSpPr>
          <p:nvPr/>
        </p:nvSpPr>
        <p:spPr bwMode="auto">
          <a:xfrm>
            <a:off x="4090988" y="5464175"/>
            <a:ext cx="88900" cy="82550"/>
          </a:xfrm>
          <a:prstGeom prst="ellipse">
            <a:avLst/>
          </a:prstGeom>
          <a:solidFill>
            <a:srgbClr val="DDDDDD"/>
          </a:solidFill>
          <a:ln w="19050">
            <a:solidFill>
              <a:srgbClr val="C0C0C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91" name="Oval 195"/>
          <p:cNvSpPr>
            <a:spLocks noChangeAspect="1" noChangeArrowheads="1"/>
          </p:cNvSpPr>
          <p:nvPr/>
        </p:nvSpPr>
        <p:spPr bwMode="auto">
          <a:xfrm>
            <a:off x="6546850" y="5473700"/>
            <a:ext cx="85725" cy="80963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92" name="Oval 196"/>
          <p:cNvSpPr>
            <a:spLocks noChangeAspect="1" noChangeArrowheads="1"/>
          </p:cNvSpPr>
          <p:nvPr/>
        </p:nvSpPr>
        <p:spPr bwMode="auto">
          <a:xfrm>
            <a:off x="5927725" y="4311650"/>
            <a:ext cx="95250" cy="96838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93" name="Oval 197"/>
          <p:cNvSpPr>
            <a:spLocks noChangeAspect="1" noChangeArrowheads="1"/>
          </p:cNvSpPr>
          <p:nvPr/>
        </p:nvSpPr>
        <p:spPr bwMode="auto">
          <a:xfrm>
            <a:off x="6845300" y="4318000"/>
            <a:ext cx="95250" cy="96838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94" name="Oval 198"/>
          <p:cNvSpPr>
            <a:spLocks noChangeAspect="1" noChangeArrowheads="1"/>
          </p:cNvSpPr>
          <p:nvPr/>
        </p:nvSpPr>
        <p:spPr bwMode="auto">
          <a:xfrm>
            <a:off x="6848475" y="4057650"/>
            <a:ext cx="88900" cy="82550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95" name="Oval 199"/>
          <p:cNvSpPr>
            <a:spLocks noChangeAspect="1" noChangeArrowheads="1"/>
          </p:cNvSpPr>
          <p:nvPr/>
        </p:nvSpPr>
        <p:spPr bwMode="auto">
          <a:xfrm>
            <a:off x="7153275" y="4894263"/>
            <a:ext cx="85725" cy="84137"/>
          </a:xfrm>
          <a:prstGeom prst="ellipse">
            <a:avLst/>
          </a:prstGeom>
          <a:solidFill>
            <a:srgbClr val="EDD1D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96" name="Oval 200"/>
          <p:cNvSpPr>
            <a:spLocks noChangeAspect="1" noChangeArrowheads="1"/>
          </p:cNvSpPr>
          <p:nvPr/>
        </p:nvSpPr>
        <p:spPr bwMode="auto">
          <a:xfrm>
            <a:off x="7134225" y="5464175"/>
            <a:ext cx="95250" cy="96838"/>
          </a:xfrm>
          <a:prstGeom prst="ellipse">
            <a:avLst/>
          </a:prstGeom>
          <a:solidFill>
            <a:schemeClr val="accent1"/>
          </a:solidFill>
          <a:ln w="12700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5497" name="Rectangle 20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5.6.1	</a:t>
            </a:r>
            <a:r>
              <a:rPr lang="en-US" altLang="zh-CN" smtClean="0">
                <a:ea typeface="宋体" panose="02010600030101010101" pitchFamily="2" charset="-122"/>
              </a:rPr>
              <a:t>Rectilinear Routing: Example </a:t>
            </a:r>
            <a:r>
              <a:rPr lang="de-DE" altLang="de-DE" smtClean="0"/>
              <a:t>Sequential Steiner Tree Heuristic</a:t>
            </a:r>
          </a:p>
        </p:txBody>
      </p:sp>
      <p:sp>
        <p:nvSpPr>
          <p:cNvPr id="202" name="Text Box 8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  <a:endParaRPr lang="en-US" altLang="zh-CN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ED82E7F-1F58-4458-9F3A-6E85F96E6844}" type="slidenum">
              <a:rPr lang="en-US" altLang="de-DE" sz="1000">
                <a:solidFill>
                  <a:srgbClr val="C0C0C0"/>
                </a:solidFill>
              </a:rPr>
              <a:pPr/>
              <a:t>54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6323" name="Rectangle 4"/>
          <p:cNvSpPr>
            <a:spLocks noChangeArrowheads="1"/>
          </p:cNvSpPr>
          <p:nvPr/>
        </p:nvSpPr>
        <p:spPr bwMode="auto">
          <a:xfrm>
            <a:off x="1770063" y="1281113"/>
            <a:ext cx="2425700" cy="2287587"/>
          </a:xfrm>
          <a:prstGeom prst="rect">
            <a:avLst/>
          </a:prstGeom>
          <a:solidFill>
            <a:srgbClr val="DDDDDD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24" name="Rectangle 5"/>
          <p:cNvSpPr>
            <a:spLocks noChangeArrowheads="1"/>
          </p:cNvSpPr>
          <p:nvPr/>
        </p:nvSpPr>
        <p:spPr bwMode="auto">
          <a:xfrm rot="-5400000">
            <a:off x="3214688" y="1090613"/>
            <a:ext cx="457200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25" name="Rectangle 6"/>
          <p:cNvSpPr>
            <a:spLocks noChangeArrowheads="1"/>
          </p:cNvSpPr>
          <p:nvPr/>
        </p:nvSpPr>
        <p:spPr bwMode="auto">
          <a:xfrm>
            <a:off x="3557588" y="2043113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26" name="Rectangle 7"/>
          <p:cNvSpPr>
            <a:spLocks noChangeArrowheads="1"/>
          </p:cNvSpPr>
          <p:nvPr/>
        </p:nvSpPr>
        <p:spPr bwMode="auto">
          <a:xfrm>
            <a:off x="2871788" y="2043113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27" name="Rectangle 8"/>
          <p:cNvSpPr>
            <a:spLocks noChangeArrowheads="1"/>
          </p:cNvSpPr>
          <p:nvPr/>
        </p:nvSpPr>
        <p:spPr bwMode="auto">
          <a:xfrm rot="-5400000">
            <a:off x="3251994" y="2653507"/>
            <a:ext cx="382587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28" name="Rectangle 9"/>
          <p:cNvSpPr>
            <a:spLocks noChangeArrowheads="1"/>
          </p:cNvSpPr>
          <p:nvPr/>
        </p:nvSpPr>
        <p:spPr bwMode="auto">
          <a:xfrm>
            <a:off x="1955800" y="2578100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29" name="Rectangle 10"/>
          <p:cNvSpPr>
            <a:spLocks noChangeArrowheads="1"/>
          </p:cNvSpPr>
          <p:nvPr/>
        </p:nvSpPr>
        <p:spPr bwMode="auto">
          <a:xfrm>
            <a:off x="1955800" y="1433513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30" name="Rectangle 11"/>
          <p:cNvSpPr>
            <a:spLocks noChangeArrowheads="1"/>
          </p:cNvSpPr>
          <p:nvPr/>
        </p:nvSpPr>
        <p:spPr bwMode="auto">
          <a:xfrm>
            <a:off x="3206750" y="1433513"/>
            <a:ext cx="457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31" name="Line 12"/>
          <p:cNvSpPr>
            <a:spLocks noChangeShapeType="1"/>
          </p:cNvSpPr>
          <p:nvPr/>
        </p:nvSpPr>
        <p:spPr bwMode="auto">
          <a:xfrm>
            <a:off x="1957388" y="2271713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32" name="Line 13"/>
          <p:cNvSpPr>
            <a:spLocks noChangeShapeType="1"/>
          </p:cNvSpPr>
          <p:nvPr/>
        </p:nvSpPr>
        <p:spPr bwMode="auto">
          <a:xfrm>
            <a:off x="2397125" y="2278063"/>
            <a:ext cx="0" cy="3063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33" name="Line 14"/>
          <p:cNvSpPr>
            <a:spLocks noChangeShapeType="1"/>
          </p:cNvSpPr>
          <p:nvPr/>
        </p:nvSpPr>
        <p:spPr bwMode="auto">
          <a:xfrm>
            <a:off x="2881313" y="2819400"/>
            <a:ext cx="3175" cy="187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34" name="Line 15"/>
          <p:cNvSpPr>
            <a:spLocks noChangeShapeType="1"/>
          </p:cNvSpPr>
          <p:nvPr/>
        </p:nvSpPr>
        <p:spPr bwMode="auto">
          <a:xfrm>
            <a:off x="4010025" y="2819400"/>
            <a:ext cx="3175" cy="187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35" name="Line 16"/>
          <p:cNvSpPr>
            <a:spLocks noChangeShapeType="1"/>
          </p:cNvSpPr>
          <p:nvPr/>
        </p:nvSpPr>
        <p:spPr bwMode="auto">
          <a:xfrm>
            <a:off x="2882900" y="1892300"/>
            <a:ext cx="1588" cy="1016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36" name="Line 17"/>
          <p:cNvSpPr>
            <a:spLocks noChangeShapeType="1"/>
          </p:cNvSpPr>
          <p:nvPr/>
        </p:nvSpPr>
        <p:spPr bwMode="auto">
          <a:xfrm>
            <a:off x="4011613" y="1901825"/>
            <a:ext cx="1587" cy="1000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37" name="Line 18"/>
          <p:cNvSpPr>
            <a:spLocks noChangeShapeType="1"/>
          </p:cNvSpPr>
          <p:nvPr/>
        </p:nvSpPr>
        <p:spPr bwMode="auto">
          <a:xfrm flipV="1">
            <a:off x="2436813" y="341630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38" name="Line 19"/>
          <p:cNvSpPr>
            <a:spLocks noChangeShapeType="1"/>
          </p:cNvSpPr>
          <p:nvPr/>
        </p:nvSpPr>
        <p:spPr bwMode="auto">
          <a:xfrm flipV="1">
            <a:off x="2454275" y="1433513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39" name="Line 20"/>
          <p:cNvSpPr>
            <a:spLocks noChangeShapeType="1"/>
          </p:cNvSpPr>
          <p:nvPr/>
        </p:nvSpPr>
        <p:spPr bwMode="auto">
          <a:xfrm flipV="1">
            <a:off x="3336925" y="204787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40" name="Line 21"/>
          <p:cNvSpPr>
            <a:spLocks noChangeShapeType="1"/>
          </p:cNvSpPr>
          <p:nvPr/>
        </p:nvSpPr>
        <p:spPr bwMode="auto">
          <a:xfrm flipV="1">
            <a:off x="3338513" y="279082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41" name="Line 22"/>
          <p:cNvSpPr>
            <a:spLocks noChangeShapeType="1"/>
          </p:cNvSpPr>
          <p:nvPr/>
        </p:nvSpPr>
        <p:spPr bwMode="auto">
          <a:xfrm>
            <a:off x="1963738" y="1281113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42" name="Line 23"/>
          <p:cNvSpPr>
            <a:spLocks noChangeShapeType="1"/>
          </p:cNvSpPr>
          <p:nvPr/>
        </p:nvSpPr>
        <p:spPr bwMode="auto">
          <a:xfrm>
            <a:off x="4006850" y="1281113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43" name="Line 24"/>
          <p:cNvSpPr>
            <a:spLocks noChangeShapeType="1"/>
          </p:cNvSpPr>
          <p:nvPr/>
        </p:nvSpPr>
        <p:spPr bwMode="auto">
          <a:xfrm>
            <a:off x="1955800" y="34131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44" name="Line 25"/>
          <p:cNvSpPr>
            <a:spLocks noChangeShapeType="1"/>
          </p:cNvSpPr>
          <p:nvPr/>
        </p:nvSpPr>
        <p:spPr bwMode="auto">
          <a:xfrm>
            <a:off x="4016375" y="3416300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56345" name="Group 26"/>
          <p:cNvGrpSpPr>
            <a:grpSpLocks/>
          </p:cNvGrpSpPr>
          <p:nvPr/>
        </p:nvGrpSpPr>
        <p:grpSpPr bwMode="auto">
          <a:xfrm>
            <a:off x="1692275" y="1128713"/>
            <a:ext cx="2592388" cy="2516187"/>
            <a:chOff x="719" y="1488"/>
            <a:chExt cx="1633" cy="1585"/>
          </a:xfrm>
        </p:grpSpPr>
        <p:sp>
          <p:nvSpPr>
            <p:cNvPr id="56457" name="Oval 27"/>
            <p:cNvSpPr>
              <a:spLocks noChangeArrowheads="1"/>
            </p:cNvSpPr>
            <p:nvPr/>
          </p:nvSpPr>
          <p:spPr bwMode="auto">
            <a:xfrm>
              <a:off x="719" y="2160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58" name="Oval 28"/>
            <p:cNvSpPr>
              <a:spLocks noChangeArrowheads="1"/>
            </p:cNvSpPr>
            <p:nvPr/>
          </p:nvSpPr>
          <p:spPr bwMode="auto">
            <a:xfrm>
              <a:off x="911" y="2160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59" name="Oval 29"/>
            <p:cNvSpPr>
              <a:spLocks noChangeArrowheads="1"/>
            </p:cNvSpPr>
            <p:nvPr/>
          </p:nvSpPr>
          <p:spPr bwMode="auto">
            <a:xfrm>
              <a:off x="1199" y="2160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60" name="Oval 30"/>
            <p:cNvSpPr>
              <a:spLocks noChangeArrowheads="1"/>
            </p:cNvSpPr>
            <p:nvPr/>
          </p:nvSpPr>
          <p:spPr bwMode="auto">
            <a:xfrm>
              <a:off x="1440" y="1488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61" name="Oval 31"/>
            <p:cNvSpPr>
              <a:spLocks noChangeArrowheads="1"/>
            </p:cNvSpPr>
            <p:nvPr/>
          </p:nvSpPr>
          <p:spPr bwMode="auto">
            <a:xfrm>
              <a:off x="1680" y="1872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62" name="Oval 32"/>
            <p:cNvSpPr>
              <a:spLocks noChangeArrowheads="1"/>
            </p:cNvSpPr>
            <p:nvPr/>
          </p:nvSpPr>
          <p:spPr bwMode="auto">
            <a:xfrm>
              <a:off x="1680" y="2160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63" name="Oval 33"/>
            <p:cNvSpPr>
              <a:spLocks noChangeArrowheads="1"/>
            </p:cNvSpPr>
            <p:nvPr/>
          </p:nvSpPr>
          <p:spPr bwMode="auto">
            <a:xfrm>
              <a:off x="1680" y="2496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64" name="Oval 34"/>
            <p:cNvSpPr>
              <a:spLocks noChangeArrowheads="1"/>
            </p:cNvSpPr>
            <p:nvPr/>
          </p:nvSpPr>
          <p:spPr bwMode="auto">
            <a:xfrm>
              <a:off x="1440" y="2832"/>
              <a:ext cx="240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65" name="Oval 35"/>
            <p:cNvSpPr>
              <a:spLocks noChangeArrowheads="1"/>
            </p:cNvSpPr>
            <p:nvPr/>
          </p:nvSpPr>
          <p:spPr bwMode="auto">
            <a:xfrm>
              <a:off x="2112" y="2160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</p:grpSp>
      <p:sp>
        <p:nvSpPr>
          <p:cNvPr id="1155108" name="Line 36"/>
          <p:cNvSpPr>
            <a:spLocks noChangeShapeType="1"/>
          </p:cNvSpPr>
          <p:nvPr/>
        </p:nvSpPr>
        <p:spPr bwMode="auto">
          <a:xfrm>
            <a:off x="7245350" y="1784350"/>
            <a:ext cx="1306513" cy="563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09" name="Line 37"/>
          <p:cNvSpPr>
            <a:spLocks noChangeShapeType="1"/>
          </p:cNvSpPr>
          <p:nvPr/>
        </p:nvSpPr>
        <p:spPr bwMode="auto">
          <a:xfrm flipV="1">
            <a:off x="7204075" y="2424113"/>
            <a:ext cx="1347788" cy="5032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0" name="Line 38"/>
          <p:cNvSpPr>
            <a:spLocks noChangeShapeType="1"/>
          </p:cNvSpPr>
          <p:nvPr/>
        </p:nvSpPr>
        <p:spPr bwMode="auto">
          <a:xfrm>
            <a:off x="6915150" y="2389188"/>
            <a:ext cx="265113" cy="4921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1" name="Line 39"/>
          <p:cNvSpPr>
            <a:spLocks noChangeShapeType="1"/>
          </p:cNvSpPr>
          <p:nvPr/>
        </p:nvSpPr>
        <p:spPr bwMode="auto">
          <a:xfrm flipV="1">
            <a:off x="6951663" y="1814513"/>
            <a:ext cx="2286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2" name="Line 40"/>
          <p:cNvSpPr>
            <a:spLocks noChangeShapeType="1"/>
          </p:cNvSpPr>
          <p:nvPr/>
        </p:nvSpPr>
        <p:spPr bwMode="auto">
          <a:xfrm flipV="1">
            <a:off x="7256463" y="2424113"/>
            <a:ext cx="457200" cy="457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3" name="Line 41"/>
          <p:cNvSpPr>
            <a:spLocks noChangeShapeType="1"/>
          </p:cNvSpPr>
          <p:nvPr/>
        </p:nvSpPr>
        <p:spPr bwMode="auto">
          <a:xfrm>
            <a:off x="7256463" y="1814513"/>
            <a:ext cx="461962" cy="5064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4" name="Line 42"/>
          <p:cNvSpPr>
            <a:spLocks noChangeShapeType="1"/>
          </p:cNvSpPr>
          <p:nvPr/>
        </p:nvSpPr>
        <p:spPr bwMode="auto">
          <a:xfrm>
            <a:off x="6911975" y="1414463"/>
            <a:ext cx="0" cy="1981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5" name="Line 43"/>
          <p:cNvSpPr>
            <a:spLocks noChangeShapeType="1"/>
          </p:cNvSpPr>
          <p:nvPr/>
        </p:nvSpPr>
        <p:spPr bwMode="auto">
          <a:xfrm>
            <a:off x="5648325" y="2382838"/>
            <a:ext cx="121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6" name="Line 44"/>
          <p:cNvSpPr>
            <a:spLocks noChangeShapeType="1"/>
          </p:cNvSpPr>
          <p:nvPr/>
        </p:nvSpPr>
        <p:spPr bwMode="auto">
          <a:xfrm flipV="1">
            <a:off x="7027863" y="2424113"/>
            <a:ext cx="1601787" cy="9921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7" name="Line 45"/>
          <p:cNvSpPr>
            <a:spLocks noChangeShapeType="1"/>
          </p:cNvSpPr>
          <p:nvPr/>
        </p:nvSpPr>
        <p:spPr bwMode="auto">
          <a:xfrm>
            <a:off x="5807075" y="2424113"/>
            <a:ext cx="992188" cy="915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8" name="Line 46"/>
          <p:cNvSpPr>
            <a:spLocks noChangeShapeType="1"/>
          </p:cNvSpPr>
          <p:nvPr/>
        </p:nvSpPr>
        <p:spPr bwMode="auto">
          <a:xfrm flipV="1">
            <a:off x="5654675" y="1281113"/>
            <a:ext cx="1144588" cy="1143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19" name="AutoShape 47"/>
          <p:cNvSpPr>
            <a:spLocks noChangeArrowheads="1"/>
          </p:cNvSpPr>
          <p:nvPr/>
        </p:nvSpPr>
        <p:spPr bwMode="auto">
          <a:xfrm>
            <a:off x="4818063" y="2043113"/>
            <a:ext cx="303212" cy="7620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5120" name="Line 48"/>
          <p:cNvSpPr>
            <a:spLocks noChangeShapeType="1"/>
          </p:cNvSpPr>
          <p:nvPr/>
        </p:nvSpPr>
        <p:spPr bwMode="auto">
          <a:xfrm>
            <a:off x="6951663" y="1281113"/>
            <a:ext cx="1631950" cy="10302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21" name="Oval 49"/>
          <p:cNvSpPr>
            <a:spLocks noChangeArrowheads="1"/>
          </p:cNvSpPr>
          <p:nvPr/>
        </p:nvSpPr>
        <p:spPr bwMode="auto">
          <a:xfrm>
            <a:off x="5503863" y="219551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1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122" name="Oval 50"/>
          <p:cNvSpPr>
            <a:spLocks noChangeArrowheads="1"/>
          </p:cNvSpPr>
          <p:nvPr/>
        </p:nvSpPr>
        <p:spPr bwMode="auto">
          <a:xfrm>
            <a:off x="6111875" y="219551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2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123" name="Oval 51"/>
          <p:cNvSpPr>
            <a:spLocks noChangeArrowheads="1"/>
          </p:cNvSpPr>
          <p:nvPr/>
        </p:nvSpPr>
        <p:spPr bwMode="auto">
          <a:xfrm>
            <a:off x="6721475" y="2195513"/>
            <a:ext cx="382588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3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124" name="Oval 52"/>
          <p:cNvSpPr>
            <a:spLocks noChangeArrowheads="1"/>
          </p:cNvSpPr>
          <p:nvPr/>
        </p:nvSpPr>
        <p:spPr bwMode="auto">
          <a:xfrm>
            <a:off x="6723063" y="1052513"/>
            <a:ext cx="382587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4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125" name="Oval 53"/>
          <p:cNvSpPr>
            <a:spLocks noChangeArrowheads="1"/>
          </p:cNvSpPr>
          <p:nvPr/>
        </p:nvSpPr>
        <p:spPr bwMode="auto">
          <a:xfrm>
            <a:off x="7026275" y="158591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5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126" name="Oval 54"/>
          <p:cNvSpPr>
            <a:spLocks noChangeArrowheads="1"/>
          </p:cNvSpPr>
          <p:nvPr/>
        </p:nvSpPr>
        <p:spPr bwMode="auto">
          <a:xfrm>
            <a:off x="7561263" y="219551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6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127" name="Oval 55"/>
          <p:cNvSpPr>
            <a:spLocks noChangeArrowheads="1"/>
          </p:cNvSpPr>
          <p:nvPr/>
        </p:nvSpPr>
        <p:spPr bwMode="auto">
          <a:xfrm>
            <a:off x="7027863" y="272891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7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128" name="Oval 56"/>
          <p:cNvSpPr>
            <a:spLocks noChangeArrowheads="1"/>
          </p:cNvSpPr>
          <p:nvPr/>
        </p:nvSpPr>
        <p:spPr bwMode="auto">
          <a:xfrm>
            <a:off x="6723063" y="3262313"/>
            <a:ext cx="382587" cy="382587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8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129" name="Oval 57"/>
          <p:cNvSpPr>
            <a:spLocks noChangeArrowheads="1"/>
          </p:cNvSpPr>
          <p:nvPr/>
        </p:nvSpPr>
        <p:spPr bwMode="auto">
          <a:xfrm>
            <a:off x="8475663" y="2195513"/>
            <a:ext cx="382587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9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56368" name="Rectangle 58"/>
          <p:cNvSpPr>
            <a:spLocks noChangeArrowheads="1"/>
          </p:cNvSpPr>
          <p:nvPr/>
        </p:nvSpPr>
        <p:spPr bwMode="auto">
          <a:xfrm>
            <a:off x="1770063" y="4017963"/>
            <a:ext cx="2425700" cy="2287587"/>
          </a:xfrm>
          <a:prstGeom prst="rect">
            <a:avLst/>
          </a:prstGeom>
          <a:solidFill>
            <a:srgbClr val="DDDDDD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69" name="Rectangle 59"/>
          <p:cNvSpPr>
            <a:spLocks noChangeArrowheads="1"/>
          </p:cNvSpPr>
          <p:nvPr/>
        </p:nvSpPr>
        <p:spPr bwMode="auto">
          <a:xfrm rot="-5400000">
            <a:off x="3214688" y="3827463"/>
            <a:ext cx="457200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70" name="Rectangle 60"/>
          <p:cNvSpPr>
            <a:spLocks noChangeArrowheads="1"/>
          </p:cNvSpPr>
          <p:nvPr/>
        </p:nvSpPr>
        <p:spPr bwMode="auto">
          <a:xfrm>
            <a:off x="3557588" y="4779963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71" name="Rectangle 61"/>
          <p:cNvSpPr>
            <a:spLocks noChangeArrowheads="1"/>
          </p:cNvSpPr>
          <p:nvPr/>
        </p:nvSpPr>
        <p:spPr bwMode="auto">
          <a:xfrm>
            <a:off x="2871788" y="4779963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72" name="Rectangle 62"/>
          <p:cNvSpPr>
            <a:spLocks noChangeArrowheads="1"/>
          </p:cNvSpPr>
          <p:nvPr/>
        </p:nvSpPr>
        <p:spPr bwMode="auto">
          <a:xfrm rot="-5400000">
            <a:off x="3251994" y="5390357"/>
            <a:ext cx="382587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73" name="Rectangle 63"/>
          <p:cNvSpPr>
            <a:spLocks noChangeArrowheads="1"/>
          </p:cNvSpPr>
          <p:nvPr/>
        </p:nvSpPr>
        <p:spPr bwMode="auto">
          <a:xfrm>
            <a:off x="1955800" y="5314950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74" name="Rectangle 64"/>
          <p:cNvSpPr>
            <a:spLocks noChangeArrowheads="1"/>
          </p:cNvSpPr>
          <p:nvPr/>
        </p:nvSpPr>
        <p:spPr bwMode="auto">
          <a:xfrm>
            <a:off x="1955800" y="4170363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75" name="Rectangle 65"/>
          <p:cNvSpPr>
            <a:spLocks noChangeArrowheads="1"/>
          </p:cNvSpPr>
          <p:nvPr/>
        </p:nvSpPr>
        <p:spPr bwMode="auto">
          <a:xfrm>
            <a:off x="3206750" y="4170363"/>
            <a:ext cx="457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6376" name="Line 66"/>
          <p:cNvSpPr>
            <a:spLocks noChangeShapeType="1"/>
          </p:cNvSpPr>
          <p:nvPr/>
        </p:nvSpPr>
        <p:spPr bwMode="auto">
          <a:xfrm>
            <a:off x="1957388" y="5008563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77" name="Line 67"/>
          <p:cNvSpPr>
            <a:spLocks noChangeShapeType="1"/>
          </p:cNvSpPr>
          <p:nvPr/>
        </p:nvSpPr>
        <p:spPr bwMode="auto">
          <a:xfrm>
            <a:off x="2397125" y="5014913"/>
            <a:ext cx="0" cy="3063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78" name="Line 68"/>
          <p:cNvSpPr>
            <a:spLocks noChangeShapeType="1"/>
          </p:cNvSpPr>
          <p:nvPr/>
        </p:nvSpPr>
        <p:spPr bwMode="auto">
          <a:xfrm>
            <a:off x="2873375" y="5562600"/>
            <a:ext cx="3175" cy="1889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79" name="Line 69"/>
          <p:cNvSpPr>
            <a:spLocks noChangeShapeType="1"/>
          </p:cNvSpPr>
          <p:nvPr/>
        </p:nvSpPr>
        <p:spPr bwMode="auto">
          <a:xfrm>
            <a:off x="4010025" y="5556250"/>
            <a:ext cx="3175" cy="187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0" name="Line 70"/>
          <p:cNvSpPr>
            <a:spLocks noChangeShapeType="1"/>
          </p:cNvSpPr>
          <p:nvPr/>
        </p:nvSpPr>
        <p:spPr bwMode="auto">
          <a:xfrm>
            <a:off x="2874963" y="4637088"/>
            <a:ext cx="1587" cy="1000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1" name="Line 71"/>
          <p:cNvSpPr>
            <a:spLocks noChangeShapeType="1"/>
          </p:cNvSpPr>
          <p:nvPr/>
        </p:nvSpPr>
        <p:spPr bwMode="auto">
          <a:xfrm>
            <a:off x="4011613" y="4638675"/>
            <a:ext cx="1587" cy="1000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2" name="Line 72"/>
          <p:cNvSpPr>
            <a:spLocks noChangeShapeType="1"/>
          </p:cNvSpPr>
          <p:nvPr/>
        </p:nvSpPr>
        <p:spPr bwMode="auto">
          <a:xfrm flipV="1">
            <a:off x="2436813" y="6153150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3" name="Line 73"/>
          <p:cNvSpPr>
            <a:spLocks noChangeShapeType="1"/>
          </p:cNvSpPr>
          <p:nvPr/>
        </p:nvSpPr>
        <p:spPr bwMode="auto">
          <a:xfrm flipV="1">
            <a:off x="2454275" y="4170363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4" name="Line 74"/>
          <p:cNvSpPr>
            <a:spLocks noChangeShapeType="1"/>
          </p:cNvSpPr>
          <p:nvPr/>
        </p:nvSpPr>
        <p:spPr bwMode="auto">
          <a:xfrm flipV="1">
            <a:off x="3336925" y="478472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5" name="Line 75"/>
          <p:cNvSpPr>
            <a:spLocks noChangeShapeType="1"/>
          </p:cNvSpPr>
          <p:nvPr/>
        </p:nvSpPr>
        <p:spPr bwMode="auto">
          <a:xfrm flipV="1">
            <a:off x="3338513" y="5527675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6" name="Line 76"/>
          <p:cNvSpPr>
            <a:spLocks noChangeShapeType="1"/>
          </p:cNvSpPr>
          <p:nvPr/>
        </p:nvSpPr>
        <p:spPr bwMode="auto">
          <a:xfrm>
            <a:off x="3595688" y="5541963"/>
            <a:ext cx="3175" cy="1889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7" name="Line 77"/>
          <p:cNvSpPr>
            <a:spLocks noChangeShapeType="1"/>
          </p:cNvSpPr>
          <p:nvPr/>
        </p:nvSpPr>
        <p:spPr bwMode="auto">
          <a:xfrm>
            <a:off x="3294063" y="5541963"/>
            <a:ext cx="3175" cy="1889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8" name="Line 78"/>
          <p:cNvSpPr>
            <a:spLocks noChangeShapeType="1"/>
          </p:cNvSpPr>
          <p:nvPr/>
        </p:nvSpPr>
        <p:spPr bwMode="auto">
          <a:xfrm>
            <a:off x="3556000" y="4633913"/>
            <a:ext cx="1588" cy="1000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89" name="Line 79"/>
          <p:cNvSpPr>
            <a:spLocks noChangeShapeType="1"/>
          </p:cNvSpPr>
          <p:nvPr/>
        </p:nvSpPr>
        <p:spPr bwMode="auto">
          <a:xfrm>
            <a:off x="3332163" y="4643438"/>
            <a:ext cx="1587" cy="1000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0" name="Line 80"/>
          <p:cNvSpPr>
            <a:spLocks noChangeShapeType="1"/>
          </p:cNvSpPr>
          <p:nvPr/>
        </p:nvSpPr>
        <p:spPr bwMode="auto">
          <a:xfrm flipV="1">
            <a:off x="2454275" y="5313363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1" name="Line 81"/>
          <p:cNvSpPr>
            <a:spLocks noChangeShapeType="1"/>
          </p:cNvSpPr>
          <p:nvPr/>
        </p:nvSpPr>
        <p:spPr bwMode="auto">
          <a:xfrm flipV="1">
            <a:off x="2454275" y="5008563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2" name="Line 82"/>
          <p:cNvSpPr>
            <a:spLocks noChangeShapeType="1"/>
          </p:cNvSpPr>
          <p:nvPr/>
        </p:nvSpPr>
        <p:spPr bwMode="auto">
          <a:xfrm flipV="1">
            <a:off x="2454275" y="5770563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3" name="Line 83"/>
          <p:cNvSpPr>
            <a:spLocks noChangeShapeType="1"/>
          </p:cNvSpPr>
          <p:nvPr/>
        </p:nvSpPr>
        <p:spPr bwMode="auto">
          <a:xfrm flipV="1">
            <a:off x="2436813" y="5541963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4" name="Line 84"/>
          <p:cNvSpPr>
            <a:spLocks noChangeShapeType="1"/>
          </p:cNvSpPr>
          <p:nvPr/>
        </p:nvSpPr>
        <p:spPr bwMode="auto">
          <a:xfrm flipV="1">
            <a:off x="2454275" y="4779963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5" name="Line 85"/>
          <p:cNvSpPr>
            <a:spLocks noChangeShapeType="1"/>
          </p:cNvSpPr>
          <p:nvPr/>
        </p:nvSpPr>
        <p:spPr bwMode="auto">
          <a:xfrm flipV="1">
            <a:off x="2454275" y="4627563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6" name="Line 86"/>
          <p:cNvSpPr>
            <a:spLocks noChangeShapeType="1"/>
          </p:cNvSpPr>
          <p:nvPr/>
        </p:nvSpPr>
        <p:spPr bwMode="auto">
          <a:xfrm>
            <a:off x="2871788" y="6145213"/>
            <a:ext cx="0" cy="1539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7" name="Line 87"/>
          <p:cNvSpPr>
            <a:spLocks noChangeShapeType="1"/>
          </p:cNvSpPr>
          <p:nvPr/>
        </p:nvSpPr>
        <p:spPr bwMode="auto">
          <a:xfrm>
            <a:off x="2403475" y="6153150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8" name="Line 88"/>
          <p:cNvSpPr>
            <a:spLocks noChangeShapeType="1"/>
          </p:cNvSpPr>
          <p:nvPr/>
        </p:nvSpPr>
        <p:spPr bwMode="auto">
          <a:xfrm>
            <a:off x="1958975" y="6153150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399" name="Line 89"/>
          <p:cNvSpPr>
            <a:spLocks noChangeShapeType="1"/>
          </p:cNvSpPr>
          <p:nvPr/>
        </p:nvSpPr>
        <p:spPr bwMode="auto">
          <a:xfrm>
            <a:off x="4002088" y="6153150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0" name="Line 90"/>
          <p:cNvSpPr>
            <a:spLocks noChangeShapeType="1"/>
          </p:cNvSpPr>
          <p:nvPr/>
        </p:nvSpPr>
        <p:spPr bwMode="auto">
          <a:xfrm>
            <a:off x="3995738" y="403383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1" name="Line 91"/>
          <p:cNvSpPr>
            <a:spLocks noChangeShapeType="1"/>
          </p:cNvSpPr>
          <p:nvPr/>
        </p:nvSpPr>
        <p:spPr bwMode="auto">
          <a:xfrm>
            <a:off x="1958975" y="40354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2" name="Line 92"/>
          <p:cNvSpPr>
            <a:spLocks noChangeShapeType="1"/>
          </p:cNvSpPr>
          <p:nvPr/>
        </p:nvSpPr>
        <p:spPr bwMode="auto">
          <a:xfrm>
            <a:off x="2401888" y="401478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3" name="Line 93"/>
          <p:cNvSpPr>
            <a:spLocks noChangeShapeType="1"/>
          </p:cNvSpPr>
          <p:nvPr/>
        </p:nvSpPr>
        <p:spPr bwMode="auto">
          <a:xfrm>
            <a:off x="2867025" y="401478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4" name="Line 94"/>
          <p:cNvSpPr>
            <a:spLocks noChangeShapeType="1"/>
          </p:cNvSpPr>
          <p:nvPr/>
        </p:nvSpPr>
        <p:spPr bwMode="auto">
          <a:xfrm flipV="1">
            <a:off x="1770063" y="4170363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5" name="Line 95"/>
          <p:cNvSpPr>
            <a:spLocks noChangeShapeType="1"/>
          </p:cNvSpPr>
          <p:nvPr/>
        </p:nvSpPr>
        <p:spPr bwMode="auto">
          <a:xfrm flipV="1">
            <a:off x="1770063" y="5008563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6" name="Line 96"/>
          <p:cNvSpPr>
            <a:spLocks noChangeShapeType="1"/>
          </p:cNvSpPr>
          <p:nvPr/>
        </p:nvSpPr>
        <p:spPr bwMode="auto">
          <a:xfrm flipV="1">
            <a:off x="1770063" y="5313363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7" name="Line 97"/>
          <p:cNvSpPr>
            <a:spLocks noChangeShapeType="1"/>
          </p:cNvSpPr>
          <p:nvPr/>
        </p:nvSpPr>
        <p:spPr bwMode="auto">
          <a:xfrm flipV="1">
            <a:off x="1770063" y="6153150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8" name="Line 98"/>
          <p:cNvSpPr>
            <a:spLocks noChangeShapeType="1"/>
          </p:cNvSpPr>
          <p:nvPr/>
        </p:nvSpPr>
        <p:spPr bwMode="auto">
          <a:xfrm flipV="1">
            <a:off x="4056063" y="4170363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09" name="Line 99"/>
          <p:cNvSpPr>
            <a:spLocks noChangeShapeType="1"/>
          </p:cNvSpPr>
          <p:nvPr/>
        </p:nvSpPr>
        <p:spPr bwMode="auto">
          <a:xfrm flipV="1">
            <a:off x="4056063" y="4627563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10" name="Line 100"/>
          <p:cNvSpPr>
            <a:spLocks noChangeShapeType="1"/>
          </p:cNvSpPr>
          <p:nvPr/>
        </p:nvSpPr>
        <p:spPr bwMode="auto">
          <a:xfrm flipV="1">
            <a:off x="4054475" y="4779963"/>
            <a:ext cx="1539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11" name="Line 101"/>
          <p:cNvSpPr>
            <a:spLocks noChangeShapeType="1"/>
          </p:cNvSpPr>
          <p:nvPr/>
        </p:nvSpPr>
        <p:spPr bwMode="auto">
          <a:xfrm flipV="1">
            <a:off x="4056063" y="5541963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12" name="Line 102"/>
          <p:cNvSpPr>
            <a:spLocks noChangeShapeType="1"/>
          </p:cNvSpPr>
          <p:nvPr/>
        </p:nvSpPr>
        <p:spPr bwMode="auto">
          <a:xfrm flipV="1">
            <a:off x="4056063" y="5770563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6413" name="Line 103"/>
          <p:cNvSpPr>
            <a:spLocks noChangeShapeType="1"/>
          </p:cNvSpPr>
          <p:nvPr/>
        </p:nvSpPr>
        <p:spPr bwMode="auto">
          <a:xfrm flipV="1">
            <a:off x="4056063" y="6153150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grpSp>
        <p:nvGrpSpPr>
          <p:cNvPr id="56414" name="Group 104"/>
          <p:cNvGrpSpPr>
            <a:grpSpLocks/>
          </p:cNvGrpSpPr>
          <p:nvPr/>
        </p:nvGrpSpPr>
        <p:grpSpPr bwMode="auto">
          <a:xfrm>
            <a:off x="1692275" y="3865563"/>
            <a:ext cx="2592388" cy="2516187"/>
            <a:chOff x="719" y="1488"/>
            <a:chExt cx="1633" cy="1585"/>
          </a:xfrm>
        </p:grpSpPr>
        <p:sp>
          <p:nvSpPr>
            <p:cNvPr id="56443" name="Oval 105"/>
            <p:cNvSpPr>
              <a:spLocks noChangeArrowheads="1"/>
            </p:cNvSpPr>
            <p:nvPr/>
          </p:nvSpPr>
          <p:spPr bwMode="auto">
            <a:xfrm>
              <a:off x="719" y="1488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44" name="Oval 106"/>
            <p:cNvSpPr>
              <a:spLocks noChangeArrowheads="1"/>
            </p:cNvSpPr>
            <p:nvPr/>
          </p:nvSpPr>
          <p:spPr bwMode="auto">
            <a:xfrm>
              <a:off x="720" y="2160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45" name="Oval 107"/>
            <p:cNvSpPr>
              <a:spLocks noChangeArrowheads="1"/>
            </p:cNvSpPr>
            <p:nvPr/>
          </p:nvSpPr>
          <p:spPr bwMode="auto">
            <a:xfrm>
              <a:off x="720" y="2832"/>
              <a:ext cx="240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46" name="Oval 108"/>
            <p:cNvSpPr>
              <a:spLocks noChangeArrowheads="1"/>
            </p:cNvSpPr>
            <p:nvPr/>
          </p:nvSpPr>
          <p:spPr bwMode="auto">
            <a:xfrm>
              <a:off x="1199" y="1488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47" name="Oval 109"/>
            <p:cNvSpPr>
              <a:spLocks noChangeArrowheads="1"/>
            </p:cNvSpPr>
            <p:nvPr/>
          </p:nvSpPr>
          <p:spPr bwMode="auto">
            <a:xfrm>
              <a:off x="1199" y="1872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5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48" name="Oval 110"/>
            <p:cNvSpPr>
              <a:spLocks noChangeArrowheads="1"/>
            </p:cNvSpPr>
            <p:nvPr/>
          </p:nvSpPr>
          <p:spPr bwMode="auto">
            <a:xfrm>
              <a:off x="1199" y="2160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6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49" name="Oval 111"/>
            <p:cNvSpPr>
              <a:spLocks noChangeArrowheads="1"/>
            </p:cNvSpPr>
            <p:nvPr/>
          </p:nvSpPr>
          <p:spPr bwMode="auto">
            <a:xfrm>
              <a:off x="1199" y="2497"/>
              <a:ext cx="241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7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50" name="Oval 112"/>
            <p:cNvSpPr>
              <a:spLocks noChangeArrowheads="1"/>
            </p:cNvSpPr>
            <p:nvPr/>
          </p:nvSpPr>
          <p:spPr bwMode="auto">
            <a:xfrm>
              <a:off x="1199" y="2832"/>
              <a:ext cx="241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8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51" name="Oval 113"/>
            <p:cNvSpPr>
              <a:spLocks noChangeArrowheads="1"/>
            </p:cNvSpPr>
            <p:nvPr/>
          </p:nvSpPr>
          <p:spPr bwMode="auto">
            <a:xfrm>
              <a:off x="1699" y="1872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9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52" name="Oval 114"/>
            <p:cNvSpPr>
              <a:spLocks noChangeArrowheads="1"/>
            </p:cNvSpPr>
            <p:nvPr/>
          </p:nvSpPr>
          <p:spPr bwMode="auto">
            <a:xfrm>
              <a:off x="1700" y="2489"/>
              <a:ext cx="240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10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53" name="Oval 115"/>
            <p:cNvSpPr>
              <a:spLocks noChangeArrowheads="1"/>
            </p:cNvSpPr>
            <p:nvPr/>
          </p:nvSpPr>
          <p:spPr bwMode="auto">
            <a:xfrm>
              <a:off x="2112" y="1488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11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54" name="Oval 116"/>
            <p:cNvSpPr>
              <a:spLocks noChangeArrowheads="1"/>
            </p:cNvSpPr>
            <p:nvPr/>
          </p:nvSpPr>
          <p:spPr bwMode="auto">
            <a:xfrm>
              <a:off x="2112" y="1872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12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55" name="Oval 117"/>
            <p:cNvSpPr>
              <a:spLocks noChangeArrowheads="1"/>
            </p:cNvSpPr>
            <p:nvPr/>
          </p:nvSpPr>
          <p:spPr bwMode="auto">
            <a:xfrm>
              <a:off x="2112" y="2497"/>
              <a:ext cx="240" cy="24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13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  <p:sp>
          <p:nvSpPr>
            <p:cNvPr id="56456" name="Oval 118"/>
            <p:cNvSpPr>
              <a:spLocks noChangeArrowheads="1"/>
            </p:cNvSpPr>
            <p:nvPr/>
          </p:nvSpPr>
          <p:spPr bwMode="auto">
            <a:xfrm>
              <a:off x="2112" y="2832"/>
              <a:ext cx="240" cy="24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6808" tIns="48404" rIns="96808" bIns="48404" anchor="ctr"/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de-DE" sz="1800" b="1"/>
                <a:t>14</a:t>
              </a:r>
              <a:endParaRPr lang="en-US" altLang="zh-CN" sz="1800" b="1">
                <a:ea typeface="宋体" panose="02010600030101010101" pitchFamily="2" charset="-122"/>
              </a:endParaRPr>
            </a:p>
          </p:txBody>
        </p:sp>
      </p:grpSp>
      <p:sp>
        <p:nvSpPr>
          <p:cNvPr id="1155191" name="Line 119"/>
          <p:cNvSpPr>
            <a:spLocks noChangeShapeType="1"/>
          </p:cNvSpPr>
          <p:nvPr/>
        </p:nvSpPr>
        <p:spPr bwMode="auto">
          <a:xfrm>
            <a:off x="7910513" y="4030663"/>
            <a:ext cx="0" cy="2211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92" name="Line 120"/>
          <p:cNvSpPr>
            <a:spLocks noChangeShapeType="1"/>
          </p:cNvSpPr>
          <p:nvPr/>
        </p:nvSpPr>
        <p:spPr bwMode="auto">
          <a:xfrm>
            <a:off x="7258050" y="4703763"/>
            <a:ext cx="0" cy="838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93" name="Line 121"/>
          <p:cNvSpPr>
            <a:spLocks noChangeShapeType="1"/>
          </p:cNvSpPr>
          <p:nvPr/>
        </p:nvSpPr>
        <p:spPr bwMode="auto">
          <a:xfrm>
            <a:off x="6432550" y="5665788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94" name="Line 122"/>
          <p:cNvSpPr>
            <a:spLocks noChangeShapeType="1"/>
          </p:cNvSpPr>
          <p:nvPr/>
        </p:nvSpPr>
        <p:spPr bwMode="auto">
          <a:xfrm>
            <a:off x="6372225" y="4668838"/>
            <a:ext cx="16779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95" name="Line 123"/>
          <p:cNvSpPr>
            <a:spLocks noChangeShapeType="1"/>
          </p:cNvSpPr>
          <p:nvPr/>
        </p:nvSpPr>
        <p:spPr bwMode="auto">
          <a:xfrm>
            <a:off x="5689600" y="5121275"/>
            <a:ext cx="763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96" name="Line 124"/>
          <p:cNvSpPr>
            <a:spLocks noChangeShapeType="1"/>
          </p:cNvSpPr>
          <p:nvPr/>
        </p:nvSpPr>
        <p:spPr bwMode="auto">
          <a:xfrm>
            <a:off x="6454775" y="4011613"/>
            <a:ext cx="0" cy="2133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97" name="Line 125"/>
          <p:cNvSpPr>
            <a:spLocks noChangeShapeType="1"/>
          </p:cNvSpPr>
          <p:nvPr/>
        </p:nvSpPr>
        <p:spPr bwMode="auto">
          <a:xfrm>
            <a:off x="5734050" y="6219825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98" name="Line 126"/>
          <p:cNvSpPr>
            <a:spLocks noChangeShapeType="1"/>
          </p:cNvSpPr>
          <p:nvPr/>
        </p:nvSpPr>
        <p:spPr bwMode="auto">
          <a:xfrm>
            <a:off x="5700713" y="4170363"/>
            <a:ext cx="0" cy="1982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199" name="Line 127"/>
          <p:cNvSpPr>
            <a:spLocks noChangeShapeType="1"/>
          </p:cNvSpPr>
          <p:nvPr/>
        </p:nvSpPr>
        <p:spPr bwMode="auto">
          <a:xfrm>
            <a:off x="5727700" y="404495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5200" name="AutoShape 128"/>
          <p:cNvSpPr>
            <a:spLocks noChangeArrowheads="1"/>
          </p:cNvSpPr>
          <p:nvPr/>
        </p:nvSpPr>
        <p:spPr bwMode="auto">
          <a:xfrm>
            <a:off x="4818063" y="4779963"/>
            <a:ext cx="303212" cy="7620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5201" name="Rectangle 129"/>
          <p:cNvSpPr>
            <a:spLocks noChangeArrowheads="1"/>
          </p:cNvSpPr>
          <p:nvPr/>
        </p:nvSpPr>
        <p:spPr bwMode="auto">
          <a:xfrm>
            <a:off x="7018338" y="4170363"/>
            <a:ext cx="457200" cy="3810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5202" name="Oval 130"/>
          <p:cNvSpPr>
            <a:spLocks noChangeArrowheads="1"/>
          </p:cNvSpPr>
          <p:nvPr/>
        </p:nvSpPr>
        <p:spPr bwMode="auto">
          <a:xfrm>
            <a:off x="5503863" y="386556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1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03" name="Oval 131"/>
          <p:cNvSpPr>
            <a:spLocks noChangeArrowheads="1"/>
          </p:cNvSpPr>
          <p:nvPr/>
        </p:nvSpPr>
        <p:spPr bwMode="auto">
          <a:xfrm>
            <a:off x="5505450" y="493236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2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04" name="Oval 132"/>
          <p:cNvSpPr>
            <a:spLocks noChangeArrowheads="1"/>
          </p:cNvSpPr>
          <p:nvPr/>
        </p:nvSpPr>
        <p:spPr bwMode="auto">
          <a:xfrm>
            <a:off x="5505450" y="5999163"/>
            <a:ext cx="381000" cy="382587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3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05" name="Oval 133"/>
          <p:cNvSpPr>
            <a:spLocks noChangeArrowheads="1"/>
          </p:cNvSpPr>
          <p:nvPr/>
        </p:nvSpPr>
        <p:spPr bwMode="auto">
          <a:xfrm>
            <a:off x="6265863" y="3865563"/>
            <a:ext cx="382587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4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06" name="Oval 134"/>
          <p:cNvSpPr>
            <a:spLocks noChangeArrowheads="1"/>
          </p:cNvSpPr>
          <p:nvPr/>
        </p:nvSpPr>
        <p:spPr bwMode="auto">
          <a:xfrm>
            <a:off x="6265863" y="4475163"/>
            <a:ext cx="382587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5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07" name="Oval 135"/>
          <p:cNvSpPr>
            <a:spLocks noChangeArrowheads="1"/>
          </p:cNvSpPr>
          <p:nvPr/>
        </p:nvSpPr>
        <p:spPr bwMode="auto">
          <a:xfrm>
            <a:off x="6265863" y="4932363"/>
            <a:ext cx="382587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6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08" name="Oval 136"/>
          <p:cNvSpPr>
            <a:spLocks noChangeArrowheads="1"/>
          </p:cNvSpPr>
          <p:nvPr/>
        </p:nvSpPr>
        <p:spPr bwMode="auto">
          <a:xfrm>
            <a:off x="6265863" y="5467350"/>
            <a:ext cx="382587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7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09" name="Oval 137"/>
          <p:cNvSpPr>
            <a:spLocks noChangeArrowheads="1"/>
          </p:cNvSpPr>
          <p:nvPr/>
        </p:nvSpPr>
        <p:spPr bwMode="auto">
          <a:xfrm>
            <a:off x="6265863" y="5999163"/>
            <a:ext cx="382587" cy="382587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8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10" name="Oval 138"/>
          <p:cNvSpPr>
            <a:spLocks noChangeArrowheads="1"/>
          </p:cNvSpPr>
          <p:nvPr/>
        </p:nvSpPr>
        <p:spPr bwMode="auto">
          <a:xfrm>
            <a:off x="7059613" y="447516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9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11" name="Oval 139"/>
          <p:cNvSpPr>
            <a:spLocks noChangeArrowheads="1"/>
          </p:cNvSpPr>
          <p:nvPr/>
        </p:nvSpPr>
        <p:spPr bwMode="auto">
          <a:xfrm>
            <a:off x="7061200" y="5454650"/>
            <a:ext cx="381000" cy="382588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10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12" name="Oval 140"/>
          <p:cNvSpPr>
            <a:spLocks noChangeArrowheads="1"/>
          </p:cNvSpPr>
          <p:nvPr/>
        </p:nvSpPr>
        <p:spPr bwMode="auto">
          <a:xfrm>
            <a:off x="7715250" y="386556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11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13" name="Oval 141"/>
          <p:cNvSpPr>
            <a:spLocks noChangeArrowheads="1"/>
          </p:cNvSpPr>
          <p:nvPr/>
        </p:nvSpPr>
        <p:spPr bwMode="auto">
          <a:xfrm>
            <a:off x="7715250" y="4475163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12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14" name="Oval 142"/>
          <p:cNvSpPr>
            <a:spLocks noChangeArrowheads="1"/>
          </p:cNvSpPr>
          <p:nvPr/>
        </p:nvSpPr>
        <p:spPr bwMode="auto">
          <a:xfrm>
            <a:off x="7715250" y="5467350"/>
            <a:ext cx="381000" cy="381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13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1155215" name="Oval 143"/>
          <p:cNvSpPr>
            <a:spLocks noChangeArrowheads="1"/>
          </p:cNvSpPr>
          <p:nvPr/>
        </p:nvSpPr>
        <p:spPr bwMode="auto">
          <a:xfrm>
            <a:off x="7715250" y="5999163"/>
            <a:ext cx="381000" cy="382587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b="1"/>
              <a:t>14</a:t>
            </a:r>
            <a:endParaRPr lang="en-US" altLang="zh-CN" sz="1800" b="1">
              <a:ea typeface="宋体" panose="02010600030101010101" pitchFamily="2" charset="-122"/>
            </a:endParaRPr>
          </a:p>
        </p:txBody>
      </p:sp>
      <p:sp>
        <p:nvSpPr>
          <p:cNvPr id="56440" name="Text Box 144"/>
          <p:cNvSpPr txBox="1">
            <a:spLocks noChangeArrowheads="1"/>
          </p:cNvSpPr>
          <p:nvPr/>
        </p:nvSpPr>
        <p:spPr bwMode="auto">
          <a:xfrm>
            <a:off x="50800" y="1228725"/>
            <a:ext cx="1471613" cy="88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Channel </a:t>
            </a:r>
            <a:br>
              <a:rPr lang="de-DE" altLang="de-DE"/>
            </a:br>
            <a:r>
              <a:rPr lang="de-DE" altLang="de-DE"/>
              <a:t>connectivity </a:t>
            </a:r>
            <a:br>
              <a:rPr lang="de-DE" altLang="de-DE"/>
            </a:br>
            <a:r>
              <a:rPr lang="de-DE" altLang="de-DE"/>
              <a:t>graph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56441" name="Text Box 145"/>
          <p:cNvSpPr txBox="1">
            <a:spLocks noChangeArrowheads="1"/>
          </p:cNvSpPr>
          <p:nvPr/>
        </p:nvSpPr>
        <p:spPr bwMode="auto">
          <a:xfrm>
            <a:off x="34925" y="3894138"/>
            <a:ext cx="1471613" cy="88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Switchbox</a:t>
            </a:r>
            <a:br>
              <a:rPr lang="de-DE" altLang="de-DE"/>
            </a:br>
            <a:r>
              <a:rPr lang="de-DE" altLang="de-DE"/>
              <a:t>connectivity </a:t>
            </a:r>
            <a:br>
              <a:rPr lang="de-DE" altLang="de-DE"/>
            </a:br>
            <a:r>
              <a:rPr lang="de-DE" altLang="de-DE"/>
              <a:t>graph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56442" name="Rectangle 14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5.6.2	</a:t>
            </a:r>
            <a:r>
              <a:rPr lang="en-US" altLang="zh-CN" smtClean="0">
                <a:ea typeface="宋体" panose="02010600030101010101" pitchFamily="2" charset="-122"/>
              </a:rPr>
              <a:t>Global Routing in a Connectivity Graph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5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55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55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55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55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55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55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55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55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55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55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55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155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55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5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155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155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55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15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155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155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155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155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155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155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1155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155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155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155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1155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1155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1155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1155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1155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1155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1155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1155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1155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1155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1155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1155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1155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1155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1155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1155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1155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5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1155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5119" grpId="0" animBg="1"/>
      <p:bldP spid="1155121" grpId="0" animBg="1"/>
      <p:bldP spid="1155122" grpId="0" animBg="1"/>
      <p:bldP spid="1155123" grpId="0" animBg="1"/>
      <p:bldP spid="1155124" grpId="0" animBg="1"/>
      <p:bldP spid="1155125" grpId="0" animBg="1"/>
      <p:bldP spid="1155126" grpId="0" animBg="1"/>
      <p:bldP spid="1155127" grpId="0" animBg="1"/>
      <p:bldP spid="1155128" grpId="0" animBg="1"/>
      <p:bldP spid="1155129" grpId="0" animBg="1"/>
      <p:bldP spid="1155200" grpId="0" animBg="1"/>
      <p:bldP spid="1155201" grpId="0" animBg="1"/>
      <p:bldP spid="1155202" grpId="0" animBg="1"/>
      <p:bldP spid="1155203" grpId="0" animBg="1"/>
      <p:bldP spid="1155204" grpId="0" animBg="1"/>
      <p:bldP spid="1155205" grpId="0" animBg="1"/>
      <p:bldP spid="1155206" grpId="0" animBg="1"/>
      <p:bldP spid="1155207" grpId="0" animBg="1"/>
      <p:bldP spid="1155208" grpId="0" animBg="1"/>
      <p:bldP spid="1155209" grpId="0" animBg="1"/>
      <p:bldP spid="1155210" grpId="0" animBg="1"/>
      <p:bldP spid="1155211" grpId="0" animBg="1"/>
      <p:bldP spid="1155212" grpId="0" animBg="1"/>
      <p:bldP spid="1155213" grpId="0" animBg="1"/>
      <p:bldP spid="1155214" grpId="0" animBg="1"/>
      <p:bldP spid="1155215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8D0BBF7-52A5-434A-9A0B-3B1C3B7891B6}" type="slidenum">
              <a:rPr lang="en-US" altLang="de-DE" sz="1000">
                <a:solidFill>
                  <a:srgbClr val="C0C0C0"/>
                </a:solidFill>
              </a:rPr>
              <a:pPr/>
              <a:t>55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57347" name="Rectangle 3"/>
          <p:cNvSpPr>
            <a:spLocks noChangeArrowheads="1"/>
          </p:cNvSpPr>
          <p:nvPr/>
        </p:nvSpPr>
        <p:spPr bwMode="auto">
          <a:xfrm>
            <a:off x="1770063" y="1277938"/>
            <a:ext cx="2425700" cy="2287587"/>
          </a:xfrm>
          <a:prstGeom prst="rect">
            <a:avLst/>
          </a:prstGeom>
          <a:solidFill>
            <a:srgbClr val="DDDDDD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48" name="Rectangle 4"/>
          <p:cNvSpPr>
            <a:spLocks noChangeArrowheads="1"/>
          </p:cNvSpPr>
          <p:nvPr/>
        </p:nvSpPr>
        <p:spPr bwMode="auto">
          <a:xfrm rot="-5400000">
            <a:off x="3214688" y="1087438"/>
            <a:ext cx="457200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49" name="Rectangle 5"/>
          <p:cNvSpPr>
            <a:spLocks noChangeArrowheads="1"/>
          </p:cNvSpPr>
          <p:nvPr/>
        </p:nvSpPr>
        <p:spPr bwMode="auto">
          <a:xfrm>
            <a:off x="3557588" y="2039938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50" name="Rectangle 6"/>
          <p:cNvSpPr>
            <a:spLocks noChangeArrowheads="1"/>
          </p:cNvSpPr>
          <p:nvPr/>
        </p:nvSpPr>
        <p:spPr bwMode="auto">
          <a:xfrm>
            <a:off x="2871788" y="2039938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51" name="Rectangle 7"/>
          <p:cNvSpPr>
            <a:spLocks noChangeArrowheads="1"/>
          </p:cNvSpPr>
          <p:nvPr/>
        </p:nvSpPr>
        <p:spPr bwMode="auto">
          <a:xfrm rot="-5400000">
            <a:off x="3251994" y="2650332"/>
            <a:ext cx="382587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52" name="Rectangle 8"/>
          <p:cNvSpPr>
            <a:spLocks noChangeArrowheads="1"/>
          </p:cNvSpPr>
          <p:nvPr/>
        </p:nvSpPr>
        <p:spPr bwMode="auto">
          <a:xfrm>
            <a:off x="1955800" y="2574925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53" name="Rectangle 9"/>
          <p:cNvSpPr>
            <a:spLocks noChangeArrowheads="1"/>
          </p:cNvSpPr>
          <p:nvPr/>
        </p:nvSpPr>
        <p:spPr bwMode="auto">
          <a:xfrm>
            <a:off x="1955800" y="1430338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54" name="Rectangle 10"/>
          <p:cNvSpPr>
            <a:spLocks noChangeArrowheads="1"/>
          </p:cNvSpPr>
          <p:nvPr/>
        </p:nvSpPr>
        <p:spPr bwMode="auto">
          <a:xfrm>
            <a:off x="3206750" y="1430338"/>
            <a:ext cx="457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55" name="Line 11"/>
          <p:cNvSpPr>
            <a:spLocks noChangeShapeType="1"/>
          </p:cNvSpPr>
          <p:nvPr/>
        </p:nvSpPr>
        <p:spPr bwMode="auto">
          <a:xfrm>
            <a:off x="1957388" y="2268538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56" name="Line 12"/>
          <p:cNvSpPr>
            <a:spLocks noChangeShapeType="1"/>
          </p:cNvSpPr>
          <p:nvPr/>
        </p:nvSpPr>
        <p:spPr bwMode="auto">
          <a:xfrm>
            <a:off x="2397125" y="2274888"/>
            <a:ext cx="0" cy="3063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57" name="Line 13"/>
          <p:cNvSpPr>
            <a:spLocks noChangeShapeType="1"/>
          </p:cNvSpPr>
          <p:nvPr/>
        </p:nvSpPr>
        <p:spPr bwMode="auto">
          <a:xfrm>
            <a:off x="2881313" y="2816225"/>
            <a:ext cx="3175" cy="187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58" name="Line 14"/>
          <p:cNvSpPr>
            <a:spLocks noChangeShapeType="1"/>
          </p:cNvSpPr>
          <p:nvPr/>
        </p:nvSpPr>
        <p:spPr bwMode="auto">
          <a:xfrm>
            <a:off x="4010025" y="2816225"/>
            <a:ext cx="3175" cy="187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59" name="Line 15"/>
          <p:cNvSpPr>
            <a:spLocks noChangeShapeType="1"/>
          </p:cNvSpPr>
          <p:nvPr/>
        </p:nvSpPr>
        <p:spPr bwMode="auto">
          <a:xfrm>
            <a:off x="2882900" y="1889125"/>
            <a:ext cx="1588" cy="1016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0" name="Line 16"/>
          <p:cNvSpPr>
            <a:spLocks noChangeShapeType="1"/>
          </p:cNvSpPr>
          <p:nvPr/>
        </p:nvSpPr>
        <p:spPr bwMode="auto">
          <a:xfrm>
            <a:off x="4011613" y="1898650"/>
            <a:ext cx="1587" cy="1000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1" name="Line 17"/>
          <p:cNvSpPr>
            <a:spLocks noChangeShapeType="1"/>
          </p:cNvSpPr>
          <p:nvPr/>
        </p:nvSpPr>
        <p:spPr bwMode="auto">
          <a:xfrm flipV="1">
            <a:off x="2436813" y="3413125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2" name="Line 18"/>
          <p:cNvSpPr>
            <a:spLocks noChangeShapeType="1"/>
          </p:cNvSpPr>
          <p:nvPr/>
        </p:nvSpPr>
        <p:spPr bwMode="auto">
          <a:xfrm flipV="1">
            <a:off x="2454275" y="143033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3" name="Line 19"/>
          <p:cNvSpPr>
            <a:spLocks noChangeShapeType="1"/>
          </p:cNvSpPr>
          <p:nvPr/>
        </p:nvSpPr>
        <p:spPr bwMode="auto">
          <a:xfrm flipV="1">
            <a:off x="3336925" y="204470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4" name="Line 20"/>
          <p:cNvSpPr>
            <a:spLocks noChangeShapeType="1"/>
          </p:cNvSpPr>
          <p:nvPr/>
        </p:nvSpPr>
        <p:spPr bwMode="auto">
          <a:xfrm flipV="1">
            <a:off x="3338513" y="27876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5" name="Line 21"/>
          <p:cNvSpPr>
            <a:spLocks noChangeShapeType="1"/>
          </p:cNvSpPr>
          <p:nvPr/>
        </p:nvSpPr>
        <p:spPr bwMode="auto">
          <a:xfrm>
            <a:off x="1963738" y="127793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6" name="Line 22"/>
          <p:cNvSpPr>
            <a:spLocks noChangeShapeType="1"/>
          </p:cNvSpPr>
          <p:nvPr/>
        </p:nvSpPr>
        <p:spPr bwMode="auto">
          <a:xfrm>
            <a:off x="4006850" y="1277938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7" name="Line 23"/>
          <p:cNvSpPr>
            <a:spLocks noChangeShapeType="1"/>
          </p:cNvSpPr>
          <p:nvPr/>
        </p:nvSpPr>
        <p:spPr bwMode="auto">
          <a:xfrm>
            <a:off x="1955800" y="3409950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8" name="Line 24"/>
          <p:cNvSpPr>
            <a:spLocks noChangeShapeType="1"/>
          </p:cNvSpPr>
          <p:nvPr/>
        </p:nvSpPr>
        <p:spPr bwMode="auto">
          <a:xfrm>
            <a:off x="4016375" y="341312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69" name="Oval 25"/>
          <p:cNvSpPr>
            <a:spLocks noChangeArrowheads="1"/>
          </p:cNvSpPr>
          <p:nvPr/>
        </p:nvSpPr>
        <p:spPr bwMode="auto">
          <a:xfrm>
            <a:off x="1692275" y="2192338"/>
            <a:ext cx="381000" cy="381000"/>
          </a:xfrm>
          <a:prstGeom prst="ellips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370" name="Oval 26"/>
          <p:cNvSpPr>
            <a:spLocks noChangeArrowheads="1"/>
          </p:cNvSpPr>
          <p:nvPr/>
        </p:nvSpPr>
        <p:spPr bwMode="auto">
          <a:xfrm>
            <a:off x="1997075" y="2192338"/>
            <a:ext cx="382588" cy="381000"/>
          </a:xfrm>
          <a:prstGeom prst="ellips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371" name="Oval 27"/>
          <p:cNvSpPr>
            <a:spLocks noChangeArrowheads="1"/>
          </p:cNvSpPr>
          <p:nvPr/>
        </p:nvSpPr>
        <p:spPr bwMode="auto">
          <a:xfrm>
            <a:off x="2454275" y="2192338"/>
            <a:ext cx="382588" cy="381000"/>
          </a:xfrm>
          <a:prstGeom prst="ellips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372" name="Oval 28"/>
          <p:cNvSpPr>
            <a:spLocks noChangeArrowheads="1"/>
          </p:cNvSpPr>
          <p:nvPr/>
        </p:nvSpPr>
        <p:spPr bwMode="auto">
          <a:xfrm>
            <a:off x="2836863" y="1125538"/>
            <a:ext cx="381000" cy="381000"/>
          </a:xfrm>
          <a:prstGeom prst="ellips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373" name="Oval 29"/>
          <p:cNvSpPr>
            <a:spLocks noChangeArrowheads="1"/>
          </p:cNvSpPr>
          <p:nvPr/>
        </p:nvSpPr>
        <p:spPr bwMode="auto">
          <a:xfrm>
            <a:off x="3217863" y="1735138"/>
            <a:ext cx="381000" cy="381000"/>
          </a:xfrm>
          <a:prstGeom prst="ellips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374" name="Oval 30"/>
          <p:cNvSpPr>
            <a:spLocks noChangeArrowheads="1"/>
          </p:cNvSpPr>
          <p:nvPr/>
        </p:nvSpPr>
        <p:spPr bwMode="auto">
          <a:xfrm>
            <a:off x="3217863" y="2192338"/>
            <a:ext cx="381000" cy="381000"/>
          </a:xfrm>
          <a:prstGeom prst="ellips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375" name="Oval 31"/>
          <p:cNvSpPr>
            <a:spLocks noChangeArrowheads="1"/>
          </p:cNvSpPr>
          <p:nvPr/>
        </p:nvSpPr>
        <p:spPr bwMode="auto">
          <a:xfrm>
            <a:off x="3217863" y="2725738"/>
            <a:ext cx="381000" cy="381000"/>
          </a:xfrm>
          <a:prstGeom prst="ellips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376" name="Oval 32"/>
          <p:cNvSpPr>
            <a:spLocks noChangeArrowheads="1"/>
          </p:cNvSpPr>
          <p:nvPr/>
        </p:nvSpPr>
        <p:spPr bwMode="auto">
          <a:xfrm>
            <a:off x="2836863" y="3259138"/>
            <a:ext cx="381000" cy="382587"/>
          </a:xfrm>
          <a:prstGeom prst="ellips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377" name="Oval 33"/>
          <p:cNvSpPr>
            <a:spLocks noChangeArrowheads="1"/>
          </p:cNvSpPr>
          <p:nvPr/>
        </p:nvSpPr>
        <p:spPr bwMode="auto">
          <a:xfrm>
            <a:off x="3903663" y="2192338"/>
            <a:ext cx="381000" cy="381000"/>
          </a:xfrm>
          <a:prstGeom prst="ellips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378" name="Rectangle 34"/>
          <p:cNvSpPr>
            <a:spLocks noChangeArrowheads="1"/>
          </p:cNvSpPr>
          <p:nvPr/>
        </p:nvSpPr>
        <p:spPr bwMode="auto">
          <a:xfrm>
            <a:off x="1770063" y="4014788"/>
            <a:ext cx="2425700" cy="2287587"/>
          </a:xfrm>
          <a:prstGeom prst="rect">
            <a:avLst/>
          </a:prstGeom>
          <a:solidFill>
            <a:srgbClr val="DDDDDD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79" name="Rectangle 35"/>
          <p:cNvSpPr>
            <a:spLocks noChangeArrowheads="1"/>
          </p:cNvSpPr>
          <p:nvPr/>
        </p:nvSpPr>
        <p:spPr bwMode="auto">
          <a:xfrm rot="-5400000">
            <a:off x="3214688" y="3824288"/>
            <a:ext cx="457200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80" name="Rectangle 36"/>
          <p:cNvSpPr>
            <a:spLocks noChangeArrowheads="1"/>
          </p:cNvSpPr>
          <p:nvPr/>
        </p:nvSpPr>
        <p:spPr bwMode="auto">
          <a:xfrm>
            <a:off x="3557588" y="4776788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81" name="Rectangle 37"/>
          <p:cNvSpPr>
            <a:spLocks noChangeArrowheads="1"/>
          </p:cNvSpPr>
          <p:nvPr/>
        </p:nvSpPr>
        <p:spPr bwMode="auto">
          <a:xfrm>
            <a:off x="2871788" y="4776788"/>
            <a:ext cx="457200" cy="762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82" name="Rectangle 38"/>
          <p:cNvSpPr>
            <a:spLocks noChangeArrowheads="1"/>
          </p:cNvSpPr>
          <p:nvPr/>
        </p:nvSpPr>
        <p:spPr bwMode="auto">
          <a:xfrm rot="-5400000">
            <a:off x="3251994" y="5387182"/>
            <a:ext cx="382587" cy="11430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83" name="Rectangle 39"/>
          <p:cNvSpPr>
            <a:spLocks noChangeArrowheads="1"/>
          </p:cNvSpPr>
          <p:nvPr/>
        </p:nvSpPr>
        <p:spPr bwMode="auto">
          <a:xfrm>
            <a:off x="1955800" y="5311775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84" name="Rectangle 40"/>
          <p:cNvSpPr>
            <a:spLocks noChangeArrowheads="1"/>
          </p:cNvSpPr>
          <p:nvPr/>
        </p:nvSpPr>
        <p:spPr bwMode="auto">
          <a:xfrm>
            <a:off x="1955800" y="4167188"/>
            <a:ext cx="457200" cy="838200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85" name="Rectangle 41"/>
          <p:cNvSpPr>
            <a:spLocks noChangeArrowheads="1"/>
          </p:cNvSpPr>
          <p:nvPr/>
        </p:nvSpPr>
        <p:spPr bwMode="auto">
          <a:xfrm>
            <a:off x="3206750" y="4167188"/>
            <a:ext cx="457200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386" name="Line 42"/>
          <p:cNvSpPr>
            <a:spLocks noChangeShapeType="1"/>
          </p:cNvSpPr>
          <p:nvPr/>
        </p:nvSpPr>
        <p:spPr bwMode="auto">
          <a:xfrm>
            <a:off x="1957388" y="5005388"/>
            <a:ext cx="0" cy="3048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87" name="Line 43"/>
          <p:cNvSpPr>
            <a:spLocks noChangeShapeType="1"/>
          </p:cNvSpPr>
          <p:nvPr/>
        </p:nvSpPr>
        <p:spPr bwMode="auto">
          <a:xfrm>
            <a:off x="2397125" y="5011738"/>
            <a:ext cx="0" cy="3063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88" name="Line 44"/>
          <p:cNvSpPr>
            <a:spLocks noChangeShapeType="1"/>
          </p:cNvSpPr>
          <p:nvPr/>
        </p:nvSpPr>
        <p:spPr bwMode="auto">
          <a:xfrm>
            <a:off x="2873375" y="5559425"/>
            <a:ext cx="3175" cy="1889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89" name="Line 45"/>
          <p:cNvSpPr>
            <a:spLocks noChangeShapeType="1"/>
          </p:cNvSpPr>
          <p:nvPr/>
        </p:nvSpPr>
        <p:spPr bwMode="auto">
          <a:xfrm>
            <a:off x="4010025" y="5553075"/>
            <a:ext cx="3175" cy="187325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0" name="Line 46"/>
          <p:cNvSpPr>
            <a:spLocks noChangeShapeType="1"/>
          </p:cNvSpPr>
          <p:nvPr/>
        </p:nvSpPr>
        <p:spPr bwMode="auto">
          <a:xfrm>
            <a:off x="2874963" y="4633913"/>
            <a:ext cx="1587" cy="1000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1" name="Line 47"/>
          <p:cNvSpPr>
            <a:spLocks noChangeShapeType="1"/>
          </p:cNvSpPr>
          <p:nvPr/>
        </p:nvSpPr>
        <p:spPr bwMode="auto">
          <a:xfrm>
            <a:off x="4011613" y="4635500"/>
            <a:ext cx="1587" cy="100013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2" name="Line 48"/>
          <p:cNvSpPr>
            <a:spLocks noChangeShapeType="1"/>
          </p:cNvSpPr>
          <p:nvPr/>
        </p:nvSpPr>
        <p:spPr bwMode="auto">
          <a:xfrm flipV="1">
            <a:off x="2436813" y="6149975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3" name="Line 49"/>
          <p:cNvSpPr>
            <a:spLocks noChangeShapeType="1"/>
          </p:cNvSpPr>
          <p:nvPr/>
        </p:nvSpPr>
        <p:spPr bwMode="auto">
          <a:xfrm flipV="1">
            <a:off x="2454275" y="416718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4" name="Line 50"/>
          <p:cNvSpPr>
            <a:spLocks noChangeShapeType="1"/>
          </p:cNvSpPr>
          <p:nvPr/>
        </p:nvSpPr>
        <p:spPr bwMode="auto">
          <a:xfrm flipV="1">
            <a:off x="3336925" y="478155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5" name="Line 51"/>
          <p:cNvSpPr>
            <a:spLocks noChangeShapeType="1"/>
          </p:cNvSpPr>
          <p:nvPr/>
        </p:nvSpPr>
        <p:spPr bwMode="auto">
          <a:xfrm flipV="1">
            <a:off x="3338513" y="5524500"/>
            <a:ext cx="2286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6" name="Line 52"/>
          <p:cNvSpPr>
            <a:spLocks noChangeShapeType="1"/>
          </p:cNvSpPr>
          <p:nvPr/>
        </p:nvSpPr>
        <p:spPr bwMode="auto">
          <a:xfrm>
            <a:off x="3595688" y="5538788"/>
            <a:ext cx="3175" cy="1889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7" name="Line 53"/>
          <p:cNvSpPr>
            <a:spLocks noChangeShapeType="1"/>
          </p:cNvSpPr>
          <p:nvPr/>
        </p:nvSpPr>
        <p:spPr bwMode="auto">
          <a:xfrm>
            <a:off x="3294063" y="5538788"/>
            <a:ext cx="3175" cy="1889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8" name="Line 54"/>
          <p:cNvSpPr>
            <a:spLocks noChangeShapeType="1"/>
          </p:cNvSpPr>
          <p:nvPr/>
        </p:nvSpPr>
        <p:spPr bwMode="auto">
          <a:xfrm>
            <a:off x="3556000" y="4630738"/>
            <a:ext cx="1588" cy="1000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399" name="Line 55"/>
          <p:cNvSpPr>
            <a:spLocks noChangeShapeType="1"/>
          </p:cNvSpPr>
          <p:nvPr/>
        </p:nvSpPr>
        <p:spPr bwMode="auto">
          <a:xfrm>
            <a:off x="3332163" y="4640263"/>
            <a:ext cx="1587" cy="100012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0" name="Line 56"/>
          <p:cNvSpPr>
            <a:spLocks noChangeShapeType="1"/>
          </p:cNvSpPr>
          <p:nvPr/>
        </p:nvSpPr>
        <p:spPr bwMode="auto">
          <a:xfrm flipV="1">
            <a:off x="2454275" y="531018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1" name="Line 57"/>
          <p:cNvSpPr>
            <a:spLocks noChangeShapeType="1"/>
          </p:cNvSpPr>
          <p:nvPr/>
        </p:nvSpPr>
        <p:spPr bwMode="auto">
          <a:xfrm flipV="1">
            <a:off x="2454275" y="500538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2" name="Line 58"/>
          <p:cNvSpPr>
            <a:spLocks noChangeShapeType="1"/>
          </p:cNvSpPr>
          <p:nvPr/>
        </p:nvSpPr>
        <p:spPr bwMode="auto">
          <a:xfrm flipV="1">
            <a:off x="2454275" y="576738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3" name="Line 59"/>
          <p:cNvSpPr>
            <a:spLocks noChangeShapeType="1"/>
          </p:cNvSpPr>
          <p:nvPr/>
        </p:nvSpPr>
        <p:spPr bwMode="auto">
          <a:xfrm flipV="1">
            <a:off x="2436813" y="553878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4" name="Line 60"/>
          <p:cNvSpPr>
            <a:spLocks noChangeShapeType="1"/>
          </p:cNvSpPr>
          <p:nvPr/>
        </p:nvSpPr>
        <p:spPr bwMode="auto">
          <a:xfrm flipV="1">
            <a:off x="2454275" y="477678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5" name="Line 61"/>
          <p:cNvSpPr>
            <a:spLocks noChangeShapeType="1"/>
          </p:cNvSpPr>
          <p:nvPr/>
        </p:nvSpPr>
        <p:spPr bwMode="auto">
          <a:xfrm flipV="1">
            <a:off x="2454275" y="4624388"/>
            <a:ext cx="40005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6" name="Line 62"/>
          <p:cNvSpPr>
            <a:spLocks noChangeShapeType="1"/>
          </p:cNvSpPr>
          <p:nvPr/>
        </p:nvSpPr>
        <p:spPr bwMode="auto">
          <a:xfrm>
            <a:off x="2871788" y="6142038"/>
            <a:ext cx="0" cy="153987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7" name="Line 63"/>
          <p:cNvSpPr>
            <a:spLocks noChangeShapeType="1"/>
          </p:cNvSpPr>
          <p:nvPr/>
        </p:nvSpPr>
        <p:spPr bwMode="auto">
          <a:xfrm>
            <a:off x="2403475" y="614997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8" name="Line 64"/>
          <p:cNvSpPr>
            <a:spLocks noChangeShapeType="1"/>
          </p:cNvSpPr>
          <p:nvPr/>
        </p:nvSpPr>
        <p:spPr bwMode="auto">
          <a:xfrm>
            <a:off x="1958975" y="614997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09" name="Line 65"/>
          <p:cNvSpPr>
            <a:spLocks noChangeShapeType="1"/>
          </p:cNvSpPr>
          <p:nvPr/>
        </p:nvSpPr>
        <p:spPr bwMode="auto">
          <a:xfrm>
            <a:off x="4002088" y="6149975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0" name="Line 66"/>
          <p:cNvSpPr>
            <a:spLocks noChangeShapeType="1"/>
          </p:cNvSpPr>
          <p:nvPr/>
        </p:nvSpPr>
        <p:spPr bwMode="auto">
          <a:xfrm>
            <a:off x="3995738" y="4030663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1" name="Line 67"/>
          <p:cNvSpPr>
            <a:spLocks noChangeShapeType="1"/>
          </p:cNvSpPr>
          <p:nvPr/>
        </p:nvSpPr>
        <p:spPr bwMode="auto">
          <a:xfrm>
            <a:off x="1958975" y="4032250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2" name="Line 68"/>
          <p:cNvSpPr>
            <a:spLocks noChangeShapeType="1"/>
          </p:cNvSpPr>
          <p:nvPr/>
        </p:nvSpPr>
        <p:spPr bwMode="auto">
          <a:xfrm>
            <a:off x="2401888" y="4011613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3" name="Line 69"/>
          <p:cNvSpPr>
            <a:spLocks noChangeShapeType="1"/>
          </p:cNvSpPr>
          <p:nvPr/>
        </p:nvSpPr>
        <p:spPr bwMode="auto">
          <a:xfrm>
            <a:off x="2867025" y="4011613"/>
            <a:ext cx="0" cy="15240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4" name="Line 70"/>
          <p:cNvSpPr>
            <a:spLocks noChangeShapeType="1"/>
          </p:cNvSpPr>
          <p:nvPr/>
        </p:nvSpPr>
        <p:spPr bwMode="auto">
          <a:xfrm flipV="1">
            <a:off x="1770063" y="4167188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5" name="Line 71"/>
          <p:cNvSpPr>
            <a:spLocks noChangeShapeType="1"/>
          </p:cNvSpPr>
          <p:nvPr/>
        </p:nvSpPr>
        <p:spPr bwMode="auto">
          <a:xfrm flipV="1">
            <a:off x="1770063" y="5005388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6" name="Line 72"/>
          <p:cNvSpPr>
            <a:spLocks noChangeShapeType="1"/>
          </p:cNvSpPr>
          <p:nvPr/>
        </p:nvSpPr>
        <p:spPr bwMode="auto">
          <a:xfrm flipV="1">
            <a:off x="1770063" y="5310188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7" name="Line 73"/>
          <p:cNvSpPr>
            <a:spLocks noChangeShapeType="1"/>
          </p:cNvSpPr>
          <p:nvPr/>
        </p:nvSpPr>
        <p:spPr bwMode="auto">
          <a:xfrm flipV="1">
            <a:off x="1770063" y="6149975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8" name="Line 74"/>
          <p:cNvSpPr>
            <a:spLocks noChangeShapeType="1"/>
          </p:cNvSpPr>
          <p:nvPr/>
        </p:nvSpPr>
        <p:spPr bwMode="auto">
          <a:xfrm flipV="1">
            <a:off x="4056063" y="4167188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19" name="Line 75"/>
          <p:cNvSpPr>
            <a:spLocks noChangeShapeType="1"/>
          </p:cNvSpPr>
          <p:nvPr/>
        </p:nvSpPr>
        <p:spPr bwMode="auto">
          <a:xfrm flipV="1">
            <a:off x="4056063" y="4624388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20" name="Line 76"/>
          <p:cNvSpPr>
            <a:spLocks noChangeShapeType="1"/>
          </p:cNvSpPr>
          <p:nvPr/>
        </p:nvSpPr>
        <p:spPr bwMode="auto">
          <a:xfrm flipV="1">
            <a:off x="4054475" y="4776788"/>
            <a:ext cx="153988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21" name="Line 77"/>
          <p:cNvSpPr>
            <a:spLocks noChangeShapeType="1"/>
          </p:cNvSpPr>
          <p:nvPr/>
        </p:nvSpPr>
        <p:spPr bwMode="auto">
          <a:xfrm flipV="1">
            <a:off x="4056063" y="5538788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22" name="Line 78"/>
          <p:cNvSpPr>
            <a:spLocks noChangeShapeType="1"/>
          </p:cNvSpPr>
          <p:nvPr/>
        </p:nvSpPr>
        <p:spPr bwMode="auto">
          <a:xfrm flipV="1">
            <a:off x="4056063" y="5767388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23" name="Line 79"/>
          <p:cNvSpPr>
            <a:spLocks noChangeShapeType="1"/>
          </p:cNvSpPr>
          <p:nvPr/>
        </p:nvSpPr>
        <p:spPr bwMode="auto">
          <a:xfrm flipV="1">
            <a:off x="4056063" y="6149975"/>
            <a:ext cx="153987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7424" name="Oval 80"/>
          <p:cNvSpPr>
            <a:spLocks noChangeArrowheads="1"/>
          </p:cNvSpPr>
          <p:nvPr/>
        </p:nvSpPr>
        <p:spPr bwMode="auto">
          <a:xfrm>
            <a:off x="1692275" y="3862388"/>
            <a:ext cx="381000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25" name="Oval 81"/>
          <p:cNvSpPr>
            <a:spLocks noChangeArrowheads="1"/>
          </p:cNvSpPr>
          <p:nvPr/>
        </p:nvSpPr>
        <p:spPr bwMode="auto">
          <a:xfrm>
            <a:off x="1693863" y="4929188"/>
            <a:ext cx="381000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26" name="Oval 82"/>
          <p:cNvSpPr>
            <a:spLocks noChangeArrowheads="1"/>
          </p:cNvSpPr>
          <p:nvPr/>
        </p:nvSpPr>
        <p:spPr bwMode="auto">
          <a:xfrm>
            <a:off x="1693863" y="5995988"/>
            <a:ext cx="381000" cy="382587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27" name="Oval 83"/>
          <p:cNvSpPr>
            <a:spLocks noChangeArrowheads="1"/>
          </p:cNvSpPr>
          <p:nvPr/>
        </p:nvSpPr>
        <p:spPr bwMode="auto">
          <a:xfrm>
            <a:off x="2454275" y="3862388"/>
            <a:ext cx="382588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28" name="Oval 84"/>
          <p:cNvSpPr>
            <a:spLocks noChangeArrowheads="1"/>
          </p:cNvSpPr>
          <p:nvPr/>
        </p:nvSpPr>
        <p:spPr bwMode="auto">
          <a:xfrm>
            <a:off x="2454275" y="4471988"/>
            <a:ext cx="382588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29" name="Oval 85"/>
          <p:cNvSpPr>
            <a:spLocks noChangeArrowheads="1"/>
          </p:cNvSpPr>
          <p:nvPr/>
        </p:nvSpPr>
        <p:spPr bwMode="auto">
          <a:xfrm>
            <a:off x="2454275" y="4929188"/>
            <a:ext cx="382588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30" name="Oval 86"/>
          <p:cNvSpPr>
            <a:spLocks noChangeArrowheads="1"/>
          </p:cNvSpPr>
          <p:nvPr/>
        </p:nvSpPr>
        <p:spPr bwMode="auto">
          <a:xfrm>
            <a:off x="2454275" y="5464175"/>
            <a:ext cx="382588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31" name="Oval 87"/>
          <p:cNvSpPr>
            <a:spLocks noChangeArrowheads="1"/>
          </p:cNvSpPr>
          <p:nvPr/>
        </p:nvSpPr>
        <p:spPr bwMode="auto">
          <a:xfrm>
            <a:off x="2454275" y="5995988"/>
            <a:ext cx="382588" cy="382587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32" name="Oval 88"/>
          <p:cNvSpPr>
            <a:spLocks noChangeArrowheads="1"/>
          </p:cNvSpPr>
          <p:nvPr/>
        </p:nvSpPr>
        <p:spPr bwMode="auto">
          <a:xfrm>
            <a:off x="3248025" y="4471988"/>
            <a:ext cx="381000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33" name="Oval 89"/>
          <p:cNvSpPr>
            <a:spLocks noChangeArrowheads="1"/>
          </p:cNvSpPr>
          <p:nvPr/>
        </p:nvSpPr>
        <p:spPr bwMode="auto">
          <a:xfrm>
            <a:off x="3249613" y="5451475"/>
            <a:ext cx="381000" cy="382588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34" name="Oval 90"/>
          <p:cNvSpPr>
            <a:spLocks noChangeArrowheads="1"/>
          </p:cNvSpPr>
          <p:nvPr/>
        </p:nvSpPr>
        <p:spPr bwMode="auto">
          <a:xfrm>
            <a:off x="3903663" y="3862388"/>
            <a:ext cx="381000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35" name="Oval 91"/>
          <p:cNvSpPr>
            <a:spLocks noChangeArrowheads="1"/>
          </p:cNvSpPr>
          <p:nvPr/>
        </p:nvSpPr>
        <p:spPr bwMode="auto">
          <a:xfrm>
            <a:off x="3903663" y="4471988"/>
            <a:ext cx="381000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36" name="Oval 92"/>
          <p:cNvSpPr>
            <a:spLocks noChangeArrowheads="1"/>
          </p:cNvSpPr>
          <p:nvPr/>
        </p:nvSpPr>
        <p:spPr bwMode="auto">
          <a:xfrm>
            <a:off x="3903663" y="5464175"/>
            <a:ext cx="381000" cy="381000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57437" name="Oval 93"/>
          <p:cNvSpPr>
            <a:spLocks noChangeArrowheads="1"/>
          </p:cNvSpPr>
          <p:nvPr/>
        </p:nvSpPr>
        <p:spPr bwMode="auto">
          <a:xfrm>
            <a:off x="3903663" y="5995988"/>
            <a:ext cx="381000" cy="382587"/>
          </a:xfrm>
          <a:prstGeom prst="ellipse">
            <a:avLst/>
          </a:prstGeom>
          <a:noFill/>
          <a:ln w="95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192" name="Line 96"/>
          <p:cNvSpPr>
            <a:spLocks noChangeShapeType="1"/>
          </p:cNvSpPr>
          <p:nvPr/>
        </p:nvSpPr>
        <p:spPr bwMode="auto">
          <a:xfrm>
            <a:off x="8131175" y="2443163"/>
            <a:ext cx="0" cy="3121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6193" name="Line 97"/>
          <p:cNvSpPr>
            <a:spLocks noChangeShapeType="1"/>
          </p:cNvSpPr>
          <p:nvPr/>
        </p:nvSpPr>
        <p:spPr bwMode="auto">
          <a:xfrm>
            <a:off x="7334250" y="3332163"/>
            <a:ext cx="0" cy="1441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6194" name="Line 98"/>
          <p:cNvSpPr>
            <a:spLocks noChangeShapeType="1"/>
          </p:cNvSpPr>
          <p:nvPr/>
        </p:nvSpPr>
        <p:spPr bwMode="auto">
          <a:xfrm>
            <a:off x="6508750" y="4943475"/>
            <a:ext cx="1524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6195" name="Line 99"/>
          <p:cNvSpPr>
            <a:spLocks noChangeShapeType="1"/>
          </p:cNvSpPr>
          <p:nvPr/>
        </p:nvSpPr>
        <p:spPr bwMode="auto">
          <a:xfrm>
            <a:off x="6448425" y="3297238"/>
            <a:ext cx="16779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6196" name="Line 100"/>
          <p:cNvSpPr>
            <a:spLocks noChangeShapeType="1"/>
          </p:cNvSpPr>
          <p:nvPr/>
        </p:nvSpPr>
        <p:spPr bwMode="auto">
          <a:xfrm>
            <a:off x="5689600" y="4110038"/>
            <a:ext cx="7635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6197" name="Line 101"/>
          <p:cNvSpPr>
            <a:spLocks noChangeShapeType="1"/>
          </p:cNvSpPr>
          <p:nvPr/>
        </p:nvSpPr>
        <p:spPr bwMode="auto">
          <a:xfrm>
            <a:off x="6530975" y="2424113"/>
            <a:ext cx="0" cy="2230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6198" name="Line 102"/>
          <p:cNvSpPr>
            <a:spLocks noChangeShapeType="1"/>
          </p:cNvSpPr>
          <p:nvPr/>
        </p:nvSpPr>
        <p:spPr bwMode="auto">
          <a:xfrm>
            <a:off x="5734050" y="578485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6199" name="Line 103"/>
          <p:cNvSpPr>
            <a:spLocks noChangeShapeType="1"/>
          </p:cNvSpPr>
          <p:nvPr/>
        </p:nvSpPr>
        <p:spPr bwMode="auto">
          <a:xfrm flipH="1">
            <a:off x="5689600" y="2582863"/>
            <a:ext cx="11113" cy="29813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6200" name="Line 104"/>
          <p:cNvSpPr>
            <a:spLocks noChangeShapeType="1"/>
          </p:cNvSpPr>
          <p:nvPr/>
        </p:nvSpPr>
        <p:spPr bwMode="auto">
          <a:xfrm>
            <a:off x="5727700" y="2457450"/>
            <a:ext cx="2209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6201" name="Rectangle 105"/>
          <p:cNvSpPr>
            <a:spLocks noChangeArrowheads="1"/>
          </p:cNvSpPr>
          <p:nvPr/>
        </p:nvSpPr>
        <p:spPr bwMode="auto">
          <a:xfrm>
            <a:off x="7094538" y="2582863"/>
            <a:ext cx="457200" cy="3810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6202" name="Oval 106"/>
          <p:cNvSpPr>
            <a:spLocks noChangeArrowheads="1"/>
          </p:cNvSpPr>
          <p:nvPr/>
        </p:nvSpPr>
        <p:spPr bwMode="auto">
          <a:xfrm>
            <a:off x="5503863" y="227806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03" name="Oval 107"/>
          <p:cNvSpPr>
            <a:spLocks noChangeArrowheads="1"/>
          </p:cNvSpPr>
          <p:nvPr/>
        </p:nvSpPr>
        <p:spPr bwMode="auto">
          <a:xfrm>
            <a:off x="5505450" y="3921125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04" name="Oval 108"/>
          <p:cNvSpPr>
            <a:spLocks noChangeArrowheads="1"/>
          </p:cNvSpPr>
          <p:nvPr/>
        </p:nvSpPr>
        <p:spPr bwMode="auto">
          <a:xfrm>
            <a:off x="5505450" y="5564188"/>
            <a:ext cx="381000" cy="382587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05" name="Oval 109"/>
          <p:cNvSpPr>
            <a:spLocks noChangeArrowheads="1"/>
          </p:cNvSpPr>
          <p:nvPr/>
        </p:nvSpPr>
        <p:spPr bwMode="auto">
          <a:xfrm>
            <a:off x="6342063" y="2278063"/>
            <a:ext cx="382587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06" name="Oval 110"/>
          <p:cNvSpPr>
            <a:spLocks noChangeArrowheads="1"/>
          </p:cNvSpPr>
          <p:nvPr/>
        </p:nvSpPr>
        <p:spPr bwMode="auto">
          <a:xfrm>
            <a:off x="6342063" y="3103563"/>
            <a:ext cx="382587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07" name="Oval 111"/>
          <p:cNvSpPr>
            <a:spLocks noChangeArrowheads="1"/>
          </p:cNvSpPr>
          <p:nvPr/>
        </p:nvSpPr>
        <p:spPr bwMode="auto">
          <a:xfrm>
            <a:off x="6342063" y="3921125"/>
            <a:ext cx="382587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08" name="Oval 112"/>
          <p:cNvSpPr>
            <a:spLocks noChangeArrowheads="1"/>
          </p:cNvSpPr>
          <p:nvPr/>
        </p:nvSpPr>
        <p:spPr bwMode="auto">
          <a:xfrm>
            <a:off x="6342063" y="4745038"/>
            <a:ext cx="382587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09" name="Oval 113"/>
          <p:cNvSpPr>
            <a:spLocks noChangeArrowheads="1"/>
          </p:cNvSpPr>
          <p:nvPr/>
        </p:nvSpPr>
        <p:spPr bwMode="auto">
          <a:xfrm>
            <a:off x="6342063" y="5564188"/>
            <a:ext cx="382587" cy="382587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0" name="Oval 114"/>
          <p:cNvSpPr>
            <a:spLocks noChangeArrowheads="1"/>
          </p:cNvSpPr>
          <p:nvPr/>
        </p:nvSpPr>
        <p:spPr bwMode="auto">
          <a:xfrm>
            <a:off x="7135813" y="310356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1" name="Oval 115"/>
          <p:cNvSpPr>
            <a:spLocks noChangeArrowheads="1"/>
          </p:cNvSpPr>
          <p:nvPr/>
        </p:nvSpPr>
        <p:spPr bwMode="auto">
          <a:xfrm>
            <a:off x="7137400" y="4772025"/>
            <a:ext cx="381000" cy="382588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2" name="Oval 116"/>
          <p:cNvSpPr>
            <a:spLocks noChangeArrowheads="1"/>
          </p:cNvSpPr>
          <p:nvPr/>
        </p:nvSpPr>
        <p:spPr bwMode="auto">
          <a:xfrm>
            <a:off x="7935913" y="227806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3" name="Oval 117"/>
          <p:cNvSpPr>
            <a:spLocks noChangeArrowheads="1"/>
          </p:cNvSpPr>
          <p:nvPr/>
        </p:nvSpPr>
        <p:spPr bwMode="auto">
          <a:xfrm>
            <a:off x="7935913" y="310356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4" name="Oval 118"/>
          <p:cNvSpPr>
            <a:spLocks noChangeArrowheads="1"/>
          </p:cNvSpPr>
          <p:nvPr/>
        </p:nvSpPr>
        <p:spPr bwMode="auto">
          <a:xfrm>
            <a:off x="7935913" y="47736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5" name="Oval 119"/>
          <p:cNvSpPr>
            <a:spLocks noChangeArrowheads="1"/>
          </p:cNvSpPr>
          <p:nvPr/>
        </p:nvSpPr>
        <p:spPr bwMode="auto">
          <a:xfrm>
            <a:off x="7935913" y="5564188"/>
            <a:ext cx="381000" cy="382587"/>
          </a:xfrm>
          <a:prstGeom prst="ellipse">
            <a:avLst/>
          </a:prstGeom>
          <a:solidFill>
            <a:srgbClr val="EDEDED"/>
          </a:solidFill>
          <a:ln w="9525">
            <a:solidFill>
              <a:srgbClr val="3366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6" name="Oval 120"/>
          <p:cNvSpPr>
            <a:spLocks noChangeArrowheads="1"/>
          </p:cNvSpPr>
          <p:nvPr/>
        </p:nvSpPr>
        <p:spPr bwMode="auto">
          <a:xfrm>
            <a:off x="5919788" y="2274888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7" name="Oval 121"/>
          <p:cNvSpPr>
            <a:spLocks noChangeArrowheads="1"/>
          </p:cNvSpPr>
          <p:nvPr/>
        </p:nvSpPr>
        <p:spPr bwMode="auto">
          <a:xfrm>
            <a:off x="5508625" y="3117850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8" name="Oval 122"/>
          <p:cNvSpPr>
            <a:spLocks noChangeArrowheads="1"/>
          </p:cNvSpPr>
          <p:nvPr/>
        </p:nvSpPr>
        <p:spPr bwMode="auto">
          <a:xfrm>
            <a:off x="6351588" y="2686050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19" name="Oval 123"/>
          <p:cNvSpPr>
            <a:spLocks noChangeArrowheads="1"/>
          </p:cNvSpPr>
          <p:nvPr/>
        </p:nvSpPr>
        <p:spPr bwMode="auto">
          <a:xfrm>
            <a:off x="6351588" y="3498850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0" name="Oval 124"/>
          <p:cNvSpPr>
            <a:spLocks noChangeArrowheads="1"/>
          </p:cNvSpPr>
          <p:nvPr/>
        </p:nvSpPr>
        <p:spPr bwMode="auto">
          <a:xfrm>
            <a:off x="6351588" y="43418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1" name="Oval 125"/>
          <p:cNvSpPr>
            <a:spLocks noChangeArrowheads="1"/>
          </p:cNvSpPr>
          <p:nvPr/>
        </p:nvSpPr>
        <p:spPr bwMode="auto">
          <a:xfrm>
            <a:off x="6351588" y="51546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2" name="Oval 126"/>
          <p:cNvSpPr>
            <a:spLocks noChangeArrowheads="1"/>
          </p:cNvSpPr>
          <p:nvPr/>
        </p:nvSpPr>
        <p:spPr bwMode="auto">
          <a:xfrm>
            <a:off x="5508625" y="47736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3" name="Oval 127"/>
          <p:cNvSpPr>
            <a:spLocks noChangeArrowheads="1"/>
          </p:cNvSpPr>
          <p:nvPr/>
        </p:nvSpPr>
        <p:spPr bwMode="auto">
          <a:xfrm>
            <a:off x="5919788" y="55864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4" name="Oval 128"/>
          <p:cNvSpPr>
            <a:spLocks noChangeArrowheads="1"/>
          </p:cNvSpPr>
          <p:nvPr/>
        </p:nvSpPr>
        <p:spPr bwMode="auto">
          <a:xfrm>
            <a:off x="7143750" y="5565775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5" name="Oval 129"/>
          <p:cNvSpPr>
            <a:spLocks noChangeArrowheads="1"/>
          </p:cNvSpPr>
          <p:nvPr/>
        </p:nvSpPr>
        <p:spPr bwMode="auto">
          <a:xfrm>
            <a:off x="6732588" y="3117850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6" name="Oval 130"/>
          <p:cNvSpPr>
            <a:spLocks noChangeArrowheads="1"/>
          </p:cNvSpPr>
          <p:nvPr/>
        </p:nvSpPr>
        <p:spPr bwMode="auto">
          <a:xfrm>
            <a:off x="7524750" y="3117850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7" name="Oval 131"/>
          <p:cNvSpPr>
            <a:spLocks noChangeArrowheads="1"/>
          </p:cNvSpPr>
          <p:nvPr/>
        </p:nvSpPr>
        <p:spPr bwMode="auto">
          <a:xfrm>
            <a:off x="7143750" y="2274888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8" name="Oval 132"/>
          <p:cNvSpPr>
            <a:spLocks noChangeArrowheads="1"/>
          </p:cNvSpPr>
          <p:nvPr/>
        </p:nvSpPr>
        <p:spPr bwMode="auto">
          <a:xfrm>
            <a:off x="7143750" y="39100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29" name="Oval 133"/>
          <p:cNvSpPr>
            <a:spLocks noChangeArrowheads="1"/>
          </p:cNvSpPr>
          <p:nvPr/>
        </p:nvSpPr>
        <p:spPr bwMode="auto">
          <a:xfrm>
            <a:off x="7956550" y="2706688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30" name="Oval 134"/>
          <p:cNvSpPr>
            <a:spLocks noChangeArrowheads="1"/>
          </p:cNvSpPr>
          <p:nvPr/>
        </p:nvSpPr>
        <p:spPr bwMode="auto">
          <a:xfrm>
            <a:off x="7935913" y="39100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31" name="Oval 135"/>
          <p:cNvSpPr>
            <a:spLocks noChangeArrowheads="1"/>
          </p:cNvSpPr>
          <p:nvPr/>
        </p:nvSpPr>
        <p:spPr bwMode="auto">
          <a:xfrm>
            <a:off x="7935913" y="51546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32" name="Oval 136"/>
          <p:cNvSpPr>
            <a:spLocks noChangeArrowheads="1"/>
          </p:cNvSpPr>
          <p:nvPr/>
        </p:nvSpPr>
        <p:spPr bwMode="auto">
          <a:xfrm>
            <a:off x="6732588" y="47736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33" name="Oval 137"/>
          <p:cNvSpPr>
            <a:spLocks noChangeArrowheads="1"/>
          </p:cNvSpPr>
          <p:nvPr/>
        </p:nvSpPr>
        <p:spPr bwMode="auto">
          <a:xfrm>
            <a:off x="7524750" y="4773613"/>
            <a:ext cx="381000" cy="381000"/>
          </a:xfrm>
          <a:prstGeom prst="ellipse">
            <a:avLst/>
          </a:prstGeom>
          <a:solidFill>
            <a:srgbClr val="EDEDED"/>
          </a:solidFill>
          <a:ln w="9525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de-DE" altLang="de-DE" sz="1800" b="1"/>
          </a:p>
        </p:txBody>
      </p:sp>
      <p:sp>
        <p:nvSpPr>
          <p:cNvPr id="1156234" name="AutoShape 138"/>
          <p:cNvSpPr>
            <a:spLocks noChangeArrowheads="1"/>
          </p:cNvSpPr>
          <p:nvPr/>
        </p:nvSpPr>
        <p:spPr bwMode="auto">
          <a:xfrm rot="939653">
            <a:off x="4818063" y="2039938"/>
            <a:ext cx="303212" cy="7620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6235" name="AutoShape 139"/>
          <p:cNvSpPr>
            <a:spLocks noChangeArrowheads="1"/>
          </p:cNvSpPr>
          <p:nvPr/>
        </p:nvSpPr>
        <p:spPr bwMode="auto">
          <a:xfrm rot="-1091774">
            <a:off x="4818063" y="4776788"/>
            <a:ext cx="303212" cy="7620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7482" name="Rectangle 14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5.6.2	</a:t>
            </a:r>
            <a:r>
              <a:rPr lang="en-US" altLang="zh-CN" smtClean="0">
                <a:ea typeface="宋体" panose="02010600030101010101" pitchFamily="2" charset="-122"/>
              </a:rPr>
              <a:t>Global Routing in a Connectivity Graph</a:t>
            </a:r>
            <a:endParaRPr lang="de-DE" altLang="de-DE" smtClean="0"/>
          </a:p>
        </p:txBody>
      </p:sp>
      <p:sp>
        <p:nvSpPr>
          <p:cNvPr id="57483" name="Text Box 285"/>
          <p:cNvSpPr txBox="1">
            <a:spLocks noChangeArrowheads="1"/>
          </p:cNvSpPr>
          <p:nvPr/>
        </p:nvSpPr>
        <p:spPr bwMode="auto">
          <a:xfrm>
            <a:off x="50800" y="1225550"/>
            <a:ext cx="1471613" cy="88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Channel </a:t>
            </a:r>
            <a:br>
              <a:rPr lang="de-DE" altLang="de-DE"/>
            </a:br>
            <a:r>
              <a:rPr lang="de-DE" altLang="de-DE"/>
              <a:t>connectivity </a:t>
            </a:r>
            <a:br>
              <a:rPr lang="de-DE" altLang="de-DE"/>
            </a:br>
            <a:r>
              <a:rPr lang="de-DE" altLang="de-DE"/>
              <a:t>graph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57484" name="Text Box 286"/>
          <p:cNvSpPr txBox="1">
            <a:spLocks noChangeArrowheads="1"/>
          </p:cNvSpPr>
          <p:nvPr/>
        </p:nvSpPr>
        <p:spPr bwMode="auto">
          <a:xfrm>
            <a:off x="34925" y="3890963"/>
            <a:ext cx="1471613" cy="889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Switchbox</a:t>
            </a:r>
            <a:br>
              <a:rPr lang="de-DE" altLang="de-DE"/>
            </a:br>
            <a:r>
              <a:rPr lang="de-DE" altLang="de-DE"/>
              <a:t>connectivity </a:t>
            </a:r>
            <a:br>
              <a:rPr lang="de-DE" altLang="de-DE"/>
            </a:br>
            <a:r>
              <a:rPr lang="de-DE" altLang="de-DE"/>
              <a:t>graph</a:t>
            </a:r>
            <a:endParaRPr lang="en-US" altLang="zh-CN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6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56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56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56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56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56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56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56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56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56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56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56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156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56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56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156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156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56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156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156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156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156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156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156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156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1156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156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156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156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1156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1156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1156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1156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1156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1156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1156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1156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1156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1156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1156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1156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1156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1156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6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1156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6201" grpId="0" animBg="1"/>
      <p:bldP spid="1156202" grpId="0" animBg="1"/>
      <p:bldP spid="1156203" grpId="0" animBg="1"/>
      <p:bldP spid="1156204" grpId="0" animBg="1"/>
      <p:bldP spid="1156205" grpId="0" animBg="1"/>
      <p:bldP spid="1156206" grpId="0" animBg="1"/>
      <p:bldP spid="1156207" grpId="0" animBg="1"/>
      <p:bldP spid="1156208" grpId="0" animBg="1"/>
      <p:bldP spid="1156209" grpId="0" animBg="1"/>
      <p:bldP spid="1156210" grpId="0" animBg="1"/>
      <p:bldP spid="1156211" grpId="0" animBg="1"/>
      <p:bldP spid="1156212" grpId="0" animBg="1"/>
      <p:bldP spid="1156213" grpId="0" animBg="1"/>
      <p:bldP spid="1156214" grpId="0" animBg="1"/>
      <p:bldP spid="1156215" grpId="0" animBg="1"/>
      <p:bldP spid="1156216" grpId="0" animBg="1"/>
      <p:bldP spid="1156217" grpId="0" animBg="1"/>
      <p:bldP spid="1156218" grpId="0" animBg="1"/>
      <p:bldP spid="1156219" grpId="0" animBg="1"/>
      <p:bldP spid="1156220" grpId="0" animBg="1"/>
      <p:bldP spid="1156221" grpId="0" animBg="1"/>
      <p:bldP spid="1156222" grpId="0" animBg="1"/>
      <p:bldP spid="1156223" grpId="0" animBg="1"/>
      <p:bldP spid="1156224" grpId="0" animBg="1"/>
      <p:bldP spid="1156225" grpId="0" animBg="1"/>
      <p:bldP spid="1156226" grpId="0" animBg="1"/>
      <p:bldP spid="1156227" grpId="0" animBg="1"/>
      <p:bldP spid="1156228" grpId="0" animBg="1"/>
      <p:bldP spid="1156229" grpId="0" animBg="1"/>
      <p:bldP spid="1156230" grpId="0" animBg="1"/>
      <p:bldP spid="1156231" grpId="0" animBg="1"/>
      <p:bldP spid="1156232" grpId="0" animBg="1"/>
      <p:bldP spid="1156233" grpId="0" animBg="1"/>
      <p:bldP spid="1156234" grpId="0" animBg="1"/>
      <p:bldP spid="115623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393D0EF-45B2-485C-A1B9-0D5261513D19}" type="slidenum">
              <a:rPr lang="en-US" altLang="de-DE" sz="1000">
                <a:solidFill>
                  <a:srgbClr val="C0C0C0"/>
                </a:solidFill>
              </a:rPr>
              <a:pPr/>
              <a:t>56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1571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412875"/>
            <a:ext cx="8356600" cy="1584325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Combines switchboxes and channels, handles non-rectangular block shapes </a:t>
            </a:r>
            <a:endParaRPr lang="de-DE" altLang="de-DE" smtClean="0"/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Suitable for full-custom design and multi-chip modules </a:t>
            </a:r>
            <a:endParaRPr lang="de-DE" altLang="de-DE" smtClean="0"/>
          </a:p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endParaRPr lang="de-DE" altLang="de-DE" smtClean="0"/>
          </a:p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smtClean="0"/>
              <a:t>Overview:</a:t>
            </a:r>
            <a:endParaRPr lang="en-US" altLang="zh-CN" smtClean="0">
              <a:ea typeface="宋体" panose="02010600030101010101" pitchFamily="2" charset="-122"/>
            </a:endParaRPr>
          </a:p>
        </p:txBody>
      </p:sp>
      <p:grpSp>
        <p:nvGrpSpPr>
          <p:cNvPr id="1157266" name="Group 146"/>
          <p:cNvGrpSpPr>
            <a:grpSpLocks/>
          </p:cNvGrpSpPr>
          <p:nvPr/>
        </p:nvGrpSpPr>
        <p:grpSpPr bwMode="auto">
          <a:xfrm>
            <a:off x="827088" y="3392488"/>
            <a:ext cx="1765300" cy="2052637"/>
            <a:chOff x="521" y="2137"/>
            <a:chExt cx="1112" cy="1293"/>
          </a:xfrm>
        </p:grpSpPr>
        <p:sp>
          <p:nvSpPr>
            <p:cNvPr id="58475" name="Text Box 5"/>
            <p:cNvSpPr txBox="1">
              <a:spLocks noChangeArrowheads="1"/>
            </p:cNvSpPr>
            <p:nvPr/>
          </p:nvSpPr>
          <p:spPr bwMode="auto">
            <a:xfrm>
              <a:off x="566" y="3232"/>
              <a:ext cx="953" cy="1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marL="484188" indent="-484188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de-DE" altLang="de-DE" sz="1500"/>
                <a:t>Routing regions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58476" name="Rectangle 6"/>
            <p:cNvSpPr>
              <a:spLocks noChangeArrowheads="1"/>
            </p:cNvSpPr>
            <p:nvPr/>
          </p:nvSpPr>
          <p:spPr bwMode="auto">
            <a:xfrm rot="-5400000">
              <a:off x="865" y="2473"/>
              <a:ext cx="384" cy="672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77" name="Rectangle 7"/>
            <p:cNvSpPr>
              <a:spLocks noChangeArrowheads="1"/>
            </p:cNvSpPr>
            <p:nvPr/>
          </p:nvSpPr>
          <p:spPr bwMode="auto">
            <a:xfrm rot="-5400000">
              <a:off x="768" y="2089"/>
              <a:ext cx="384" cy="480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78" name="Text Box 8"/>
            <p:cNvSpPr txBox="1">
              <a:spLocks noChangeArrowheads="1"/>
            </p:cNvSpPr>
            <p:nvPr/>
          </p:nvSpPr>
          <p:spPr bwMode="auto">
            <a:xfrm>
              <a:off x="528" y="2233"/>
              <a:ext cx="24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1</a:t>
              </a:r>
            </a:p>
          </p:txBody>
        </p:sp>
        <p:sp>
          <p:nvSpPr>
            <p:cNvPr id="58479" name="Text Box 9"/>
            <p:cNvSpPr txBox="1">
              <a:spLocks noChangeArrowheads="1"/>
            </p:cNvSpPr>
            <p:nvPr/>
          </p:nvSpPr>
          <p:spPr bwMode="auto">
            <a:xfrm>
              <a:off x="1201" y="2233"/>
              <a:ext cx="239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2</a:t>
              </a:r>
            </a:p>
          </p:txBody>
        </p:sp>
        <p:sp>
          <p:nvSpPr>
            <p:cNvPr id="58480" name="Text Box 10"/>
            <p:cNvSpPr txBox="1">
              <a:spLocks noChangeArrowheads="1"/>
            </p:cNvSpPr>
            <p:nvPr/>
          </p:nvSpPr>
          <p:spPr bwMode="auto">
            <a:xfrm>
              <a:off x="1392" y="2233"/>
              <a:ext cx="24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3</a:t>
              </a:r>
            </a:p>
          </p:txBody>
        </p:sp>
        <p:sp>
          <p:nvSpPr>
            <p:cNvPr id="58481" name="Text Box 11"/>
            <p:cNvSpPr txBox="1">
              <a:spLocks noChangeArrowheads="1"/>
            </p:cNvSpPr>
            <p:nvPr/>
          </p:nvSpPr>
          <p:spPr bwMode="auto">
            <a:xfrm>
              <a:off x="528" y="2486"/>
              <a:ext cx="24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4</a:t>
              </a:r>
            </a:p>
          </p:txBody>
        </p:sp>
        <p:sp>
          <p:nvSpPr>
            <p:cNvPr id="58482" name="Text Box 12"/>
            <p:cNvSpPr txBox="1">
              <a:spLocks noChangeArrowheads="1"/>
            </p:cNvSpPr>
            <p:nvPr/>
          </p:nvSpPr>
          <p:spPr bwMode="auto">
            <a:xfrm>
              <a:off x="864" y="2486"/>
              <a:ext cx="24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5</a:t>
              </a:r>
            </a:p>
          </p:txBody>
        </p:sp>
        <p:sp>
          <p:nvSpPr>
            <p:cNvPr id="58483" name="Text Box 13"/>
            <p:cNvSpPr txBox="1">
              <a:spLocks noChangeArrowheads="1"/>
            </p:cNvSpPr>
            <p:nvPr/>
          </p:nvSpPr>
          <p:spPr bwMode="auto">
            <a:xfrm>
              <a:off x="1201" y="2486"/>
              <a:ext cx="239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6</a:t>
              </a:r>
            </a:p>
          </p:txBody>
        </p:sp>
        <p:sp>
          <p:nvSpPr>
            <p:cNvPr id="58484" name="Text Box 14"/>
            <p:cNvSpPr txBox="1">
              <a:spLocks noChangeArrowheads="1"/>
            </p:cNvSpPr>
            <p:nvPr/>
          </p:nvSpPr>
          <p:spPr bwMode="auto">
            <a:xfrm>
              <a:off x="1392" y="2486"/>
              <a:ext cx="24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7</a:t>
              </a:r>
            </a:p>
          </p:txBody>
        </p:sp>
        <p:sp>
          <p:nvSpPr>
            <p:cNvPr id="58485" name="Text Box 15"/>
            <p:cNvSpPr txBox="1">
              <a:spLocks noChangeArrowheads="1"/>
            </p:cNvSpPr>
            <p:nvPr/>
          </p:nvSpPr>
          <p:spPr bwMode="auto">
            <a:xfrm>
              <a:off x="528" y="2714"/>
              <a:ext cx="24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8</a:t>
              </a:r>
            </a:p>
          </p:txBody>
        </p:sp>
        <p:sp>
          <p:nvSpPr>
            <p:cNvPr id="58486" name="Text Box 16"/>
            <p:cNvSpPr txBox="1">
              <a:spLocks noChangeArrowheads="1"/>
            </p:cNvSpPr>
            <p:nvPr/>
          </p:nvSpPr>
          <p:spPr bwMode="auto">
            <a:xfrm>
              <a:off x="1392" y="2761"/>
              <a:ext cx="24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9</a:t>
              </a:r>
            </a:p>
          </p:txBody>
        </p:sp>
        <p:sp>
          <p:nvSpPr>
            <p:cNvPr id="58487" name="Text Box 17"/>
            <p:cNvSpPr txBox="1">
              <a:spLocks noChangeArrowheads="1"/>
            </p:cNvSpPr>
            <p:nvPr/>
          </p:nvSpPr>
          <p:spPr bwMode="auto">
            <a:xfrm>
              <a:off x="521" y="3014"/>
              <a:ext cx="240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10</a:t>
              </a:r>
            </a:p>
          </p:txBody>
        </p:sp>
        <p:sp>
          <p:nvSpPr>
            <p:cNvPr id="58488" name="Text Box 18"/>
            <p:cNvSpPr txBox="1">
              <a:spLocks noChangeArrowheads="1"/>
            </p:cNvSpPr>
            <p:nvPr/>
          </p:nvSpPr>
          <p:spPr bwMode="auto">
            <a:xfrm>
              <a:off x="912" y="3014"/>
              <a:ext cx="239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11</a:t>
              </a:r>
            </a:p>
          </p:txBody>
        </p:sp>
        <p:sp>
          <p:nvSpPr>
            <p:cNvPr id="58489" name="Text Box 19"/>
            <p:cNvSpPr txBox="1">
              <a:spLocks noChangeArrowheads="1"/>
            </p:cNvSpPr>
            <p:nvPr/>
          </p:nvSpPr>
          <p:spPr bwMode="auto">
            <a:xfrm>
              <a:off x="1373" y="3014"/>
              <a:ext cx="241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12</a:t>
              </a:r>
            </a:p>
          </p:txBody>
        </p:sp>
        <p:grpSp>
          <p:nvGrpSpPr>
            <p:cNvPr id="58490" name="Group 20"/>
            <p:cNvGrpSpPr>
              <a:grpSpLocks/>
            </p:cNvGrpSpPr>
            <p:nvPr/>
          </p:nvGrpSpPr>
          <p:grpSpPr bwMode="auto">
            <a:xfrm rot="5400000">
              <a:off x="731" y="2731"/>
              <a:ext cx="166" cy="240"/>
              <a:chOff x="406" y="1661"/>
              <a:chExt cx="157" cy="227"/>
            </a:xfrm>
          </p:grpSpPr>
          <p:sp>
            <p:nvSpPr>
              <p:cNvPr id="58511" name="Text Box 21"/>
              <p:cNvSpPr txBox="1">
                <a:spLocks noChangeArrowheads="1"/>
              </p:cNvSpPr>
              <p:nvPr/>
            </p:nvSpPr>
            <p:spPr bwMode="auto">
              <a:xfrm rot="-5400000">
                <a:off x="371" y="1696"/>
                <a:ext cx="227" cy="1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100" i="1"/>
                  <a:t>B</a:t>
                </a:r>
              </a:p>
            </p:txBody>
          </p:sp>
          <p:sp>
            <p:nvSpPr>
              <p:cNvPr id="58512" name="Oval 22"/>
              <p:cNvSpPr>
                <a:spLocks noChangeAspect="1" noChangeArrowheads="1"/>
              </p:cNvSpPr>
              <p:nvPr/>
            </p:nvSpPr>
            <p:spPr bwMode="auto">
              <a:xfrm rot="-5400000">
                <a:off x="435" y="1748"/>
                <a:ext cx="100" cy="101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58491" name="Group 23"/>
            <p:cNvGrpSpPr>
              <a:grpSpLocks/>
            </p:cNvGrpSpPr>
            <p:nvPr/>
          </p:nvGrpSpPr>
          <p:grpSpPr bwMode="auto">
            <a:xfrm rot="5400000">
              <a:off x="815" y="2568"/>
              <a:ext cx="166" cy="240"/>
              <a:chOff x="520" y="1589"/>
              <a:chExt cx="157" cy="227"/>
            </a:xfrm>
          </p:grpSpPr>
          <p:sp>
            <p:nvSpPr>
              <p:cNvPr id="58509" name="Text Box 24"/>
              <p:cNvSpPr txBox="1">
                <a:spLocks noChangeArrowheads="1"/>
              </p:cNvSpPr>
              <p:nvPr/>
            </p:nvSpPr>
            <p:spPr bwMode="auto">
              <a:xfrm rot="-5400000">
                <a:off x="485" y="1624"/>
                <a:ext cx="227" cy="1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100" i="1"/>
                  <a:t>A</a:t>
                </a:r>
              </a:p>
            </p:txBody>
          </p:sp>
          <p:sp>
            <p:nvSpPr>
              <p:cNvPr id="58510" name="Oval 25"/>
              <p:cNvSpPr>
                <a:spLocks noChangeAspect="1" noChangeArrowheads="1"/>
              </p:cNvSpPr>
              <p:nvPr/>
            </p:nvSpPr>
            <p:spPr bwMode="auto">
              <a:xfrm rot="-5400000">
                <a:off x="551" y="1679"/>
                <a:ext cx="100" cy="101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58492" name="Group 26"/>
            <p:cNvGrpSpPr>
              <a:grpSpLocks/>
            </p:cNvGrpSpPr>
            <p:nvPr/>
          </p:nvGrpSpPr>
          <p:grpSpPr bwMode="auto">
            <a:xfrm rot="5400000">
              <a:off x="1080" y="2279"/>
              <a:ext cx="166" cy="241"/>
              <a:chOff x="652" y="1274"/>
              <a:chExt cx="157" cy="227"/>
            </a:xfrm>
          </p:grpSpPr>
          <p:sp>
            <p:nvSpPr>
              <p:cNvPr id="58507" name="Text Box 27"/>
              <p:cNvSpPr txBox="1">
                <a:spLocks noChangeArrowheads="1"/>
              </p:cNvSpPr>
              <p:nvPr/>
            </p:nvSpPr>
            <p:spPr bwMode="auto">
              <a:xfrm rot="-5400000">
                <a:off x="617" y="1309"/>
                <a:ext cx="227" cy="1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100" i="1"/>
                  <a:t>B</a:t>
                </a:r>
              </a:p>
            </p:txBody>
          </p:sp>
          <p:sp>
            <p:nvSpPr>
              <p:cNvPr id="58508" name="Oval 28"/>
              <p:cNvSpPr>
                <a:spLocks noChangeAspect="1" noChangeArrowheads="1"/>
              </p:cNvSpPr>
              <p:nvPr/>
            </p:nvSpPr>
            <p:spPr bwMode="auto">
              <a:xfrm rot="-5400000">
                <a:off x="681" y="1366"/>
                <a:ext cx="100" cy="101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grpSp>
          <p:nvGrpSpPr>
            <p:cNvPr id="58493" name="Group 29"/>
            <p:cNvGrpSpPr>
              <a:grpSpLocks/>
            </p:cNvGrpSpPr>
            <p:nvPr/>
          </p:nvGrpSpPr>
          <p:grpSpPr bwMode="auto">
            <a:xfrm rot="5400000">
              <a:off x="1073" y="2130"/>
              <a:ext cx="166" cy="240"/>
              <a:chOff x="652" y="1161"/>
              <a:chExt cx="157" cy="227"/>
            </a:xfrm>
          </p:grpSpPr>
          <p:sp>
            <p:nvSpPr>
              <p:cNvPr id="58505" name="Text Box 30"/>
              <p:cNvSpPr txBox="1">
                <a:spLocks noChangeArrowheads="1"/>
              </p:cNvSpPr>
              <p:nvPr/>
            </p:nvSpPr>
            <p:spPr bwMode="auto">
              <a:xfrm rot="-5400000">
                <a:off x="617" y="1196"/>
                <a:ext cx="227" cy="15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100" i="1"/>
                  <a:t>A</a:t>
                </a:r>
              </a:p>
            </p:txBody>
          </p:sp>
          <p:sp>
            <p:nvSpPr>
              <p:cNvPr id="58506" name="Oval 31"/>
              <p:cNvSpPr>
                <a:spLocks noChangeAspect="1" noChangeArrowheads="1"/>
              </p:cNvSpPr>
              <p:nvPr/>
            </p:nvSpPr>
            <p:spPr bwMode="auto">
              <a:xfrm rot="-5400000">
                <a:off x="684" y="1242"/>
                <a:ext cx="100" cy="101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</p:grpSp>
        <p:sp>
          <p:nvSpPr>
            <p:cNvPr id="58494" name="Rectangle 32"/>
            <p:cNvSpPr>
              <a:spLocks noChangeArrowheads="1"/>
            </p:cNvSpPr>
            <p:nvPr/>
          </p:nvSpPr>
          <p:spPr bwMode="auto">
            <a:xfrm>
              <a:off x="528" y="2137"/>
              <a:ext cx="1055" cy="1056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95" name="Line 33"/>
            <p:cNvSpPr>
              <a:spLocks noChangeShapeType="1"/>
            </p:cNvSpPr>
            <p:nvPr/>
          </p:nvSpPr>
          <p:spPr bwMode="auto">
            <a:xfrm>
              <a:off x="528" y="2521"/>
              <a:ext cx="105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96" name="Line 34"/>
            <p:cNvSpPr>
              <a:spLocks noChangeShapeType="1"/>
            </p:cNvSpPr>
            <p:nvPr/>
          </p:nvSpPr>
          <p:spPr bwMode="auto">
            <a:xfrm>
              <a:off x="528" y="2617"/>
              <a:ext cx="105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97" name="Line 35"/>
            <p:cNvSpPr>
              <a:spLocks noChangeShapeType="1"/>
            </p:cNvSpPr>
            <p:nvPr/>
          </p:nvSpPr>
          <p:spPr bwMode="auto">
            <a:xfrm>
              <a:off x="528" y="3001"/>
              <a:ext cx="105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98" name="Line 36"/>
            <p:cNvSpPr>
              <a:spLocks noChangeShapeType="1"/>
            </p:cNvSpPr>
            <p:nvPr/>
          </p:nvSpPr>
          <p:spPr bwMode="auto">
            <a:xfrm>
              <a:off x="720" y="2137"/>
              <a:ext cx="0" cy="10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99" name="Line 37"/>
            <p:cNvSpPr>
              <a:spLocks noChangeShapeType="1"/>
            </p:cNvSpPr>
            <p:nvPr/>
          </p:nvSpPr>
          <p:spPr bwMode="auto">
            <a:xfrm>
              <a:off x="1200" y="2137"/>
              <a:ext cx="0" cy="4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500" name="Line 38"/>
            <p:cNvSpPr>
              <a:spLocks noChangeShapeType="1"/>
            </p:cNvSpPr>
            <p:nvPr/>
          </p:nvSpPr>
          <p:spPr bwMode="auto">
            <a:xfrm>
              <a:off x="1392" y="2137"/>
              <a:ext cx="0" cy="10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501" name="Rectangle 39"/>
            <p:cNvSpPr>
              <a:spLocks noChangeArrowheads="1"/>
            </p:cNvSpPr>
            <p:nvPr/>
          </p:nvSpPr>
          <p:spPr bwMode="auto">
            <a:xfrm>
              <a:off x="702" y="2808"/>
              <a:ext cx="19" cy="5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502" name="Rectangle 40"/>
            <p:cNvSpPr>
              <a:spLocks noChangeArrowheads="1"/>
            </p:cNvSpPr>
            <p:nvPr/>
          </p:nvSpPr>
          <p:spPr bwMode="auto">
            <a:xfrm>
              <a:off x="1200" y="2227"/>
              <a:ext cx="19" cy="5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503" name="Rectangle 41"/>
            <p:cNvSpPr>
              <a:spLocks noChangeArrowheads="1"/>
            </p:cNvSpPr>
            <p:nvPr/>
          </p:nvSpPr>
          <p:spPr bwMode="auto">
            <a:xfrm>
              <a:off x="835" y="2598"/>
              <a:ext cx="55" cy="1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504" name="Rectangle 42"/>
            <p:cNvSpPr>
              <a:spLocks noChangeArrowheads="1"/>
            </p:cNvSpPr>
            <p:nvPr/>
          </p:nvSpPr>
          <p:spPr bwMode="auto">
            <a:xfrm>
              <a:off x="1200" y="2371"/>
              <a:ext cx="19" cy="5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58373" name="Rectangle 14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5.6.2	</a:t>
            </a:r>
            <a:r>
              <a:rPr lang="en-US" altLang="zh-CN" smtClean="0">
                <a:ea typeface="宋体" panose="02010600030101010101" pitchFamily="2" charset="-122"/>
              </a:rPr>
              <a:t>Global Routing in a Connectivity Graph</a:t>
            </a:r>
            <a:endParaRPr lang="de-DE" altLang="de-DE" smtClean="0"/>
          </a:p>
        </p:txBody>
      </p:sp>
      <p:grpSp>
        <p:nvGrpSpPr>
          <p:cNvPr id="1157268" name="Group 148"/>
          <p:cNvGrpSpPr>
            <a:grpSpLocks/>
          </p:cNvGrpSpPr>
          <p:nvPr/>
        </p:nvGrpSpPr>
        <p:grpSpPr bwMode="auto">
          <a:xfrm>
            <a:off x="5651500" y="3284538"/>
            <a:ext cx="2824163" cy="2152650"/>
            <a:chOff x="3560" y="2069"/>
            <a:chExt cx="1779" cy="1356"/>
          </a:xfrm>
        </p:grpSpPr>
        <p:sp>
          <p:nvSpPr>
            <p:cNvPr id="58427" name="Text Box 95"/>
            <p:cNvSpPr txBox="1">
              <a:spLocks noChangeArrowheads="1"/>
            </p:cNvSpPr>
            <p:nvPr/>
          </p:nvSpPr>
          <p:spPr bwMode="auto">
            <a:xfrm>
              <a:off x="3833" y="3227"/>
              <a:ext cx="1506" cy="1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marL="484188" indent="-484188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de-DE" altLang="de-DE" sz="1500"/>
                <a:t>Graph-based path search 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58428" name="Text Box 96"/>
            <p:cNvSpPr txBox="1">
              <a:spLocks noChangeArrowheads="1"/>
            </p:cNvSpPr>
            <p:nvPr/>
          </p:nvSpPr>
          <p:spPr bwMode="auto">
            <a:xfrm>
              <a:off x="3833" y="2371"/>
              <a:ext cx="203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de-DE" altLang="de-DE" sz="1100"/>
            </a:p>
          </p:txBody>
        </p:sp>
        <p:sp>
          <p:nvSpPr>
            <p:cNvPr id="58429" name="Oval 97"/>
            <p:cNvSpPr>
              <a:spLocks noChangeArrowheads="1"/>
            </p:cNvSpPr>
            <p:nvPr/>
          </p:nvSpPr>
          <p:spPr bwMode="auto">
            <a:xfrm rot="-5400000">
              <a:off x="3917" y="2929"/>
              <a:ext cx="192" cy="20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30" name="Oval 98"/>
            <p:cNvSpPr>
              <a:spLocks noChangeArrowheads="1"/>
            </p:cNvSpPr>
            <p:nvPr/>
          </p:nvSpPr>
          <p:spPr bwMode="auto">
            <a:xfrm rot="-5400000">
              <a:off x="3917" y="2648"/>
              <a:ext cx="192" cy="20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31" name="Oval 99"/>
            <p:cNvSpPr>
              <a:spLocks noChangeArrowheads="1"/>
            </p:cNvSpPr>
            <p:nvPr/>
          </p:nvSpPr>
          <p:spPr bwMode="auto">
            <a:xfrm rot="-5400000">
              <a:off x="3917" y="2364"/>
              <a:ext cx="191" cy="20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32" name="Oval 100"/>
            <p:cNvSpPr>
              <a:spLocks noChangeArrowheads="1"/>
            </p:cNvSpPr>
            <p:nvPr/>
          </p:nvSpPr>
          <p:spPr bwMode="auto">
            <a:xfrm rot="-5400000">
              <a:off x="4400" y="2928"/>
              <a:ext cx="192" cy="20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33" name="Oval 101"/>
            <p:cNvSpPr>
              <a:spLocks noChangeArrowheads="1"/>
            </p:cNvSpPr>
            <p:nvPr/>
          </p:nvSpPr>
          <p:spPr bwMode="auto">
            <a:xfrm rot="-5400000">
              <a:off x="4844" y="2650"/>
              <a:ext cx="191" cy="20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34" name="Oval 102"/>
            <p:cNvSpPr>
              <a:spLocks noChangeArrowheads="1"/>
            </p:cNvSpPr>
            <p:nvPr/>
          </p:nvSpPr>
          <p:spPr bwMode="auto">
            <a:xfrm rot="-5400000">
              <a:off x="4530" y="2364"/>
              <a:ext cx="191" cy="203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35" name="Oval 103"/>
            <p:cNvSpPr>
              <a:spLocks noChangeArrowheads="1"/>
            </p:cNvSpPr>
            <p:nvPr/>
          </p:nvSpPr>
          <p:spPr bwMode="auto">
            <a:xfrm rot="-5400000">
              <a:off x="4844" y="2364"/>
              <a:ext cx="191" cy="20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36" name="Line 104"/>
            <p:cNvSpPr>
              <a:spLocks noChangeShapeType="1"/>
            </p:cNvSpPr>
            <p:nvPr/>
          </p:nvSpPr>
          <p:spPr bwMode="auto">
            <a:xfrm rot="5400000" flipH="1">
              <a:off x="3970" y="2890"/>
              <a:ext cx="86" cy="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37" name="Line 105"/>
            <p:cNvSpPr>
              <a:spLocks noChangeShapeType="1"/>
            </p:cNvSpPr>
            <p:nvPr/>
          </p:nvSpPr>
          <p:spPr bwMode="auto">
            <a:xfrm rot="5400000" flipH="1">
              <a:off x="3970" y="2603"/>
              <a:ext cx="85" cy="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38" name="Line 106"/>
            <p:cNvSpPr>
              <a:spLocks noChangeShapeType="1"/>
            </p:cNvSpPr>
            <p:nvPr/>
          </p:nvSpPr>
          <p:spPr bwMode="auto">
            <a:xfrm rot="5400000" flipH="1">
              <a:off x="4896" y="2890"/>
              <a:ext cx="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39" name="Line 107"/>
            <p:cNvSpPr>
              <a:spLocks noChangeShapeType="1"/>
            </p:cNvSpPr>
            <p:nvPr/>
          </p:nvSpPr>
          <p:spPr bwMode="auto">
            <a:xfrm rot="-5400000">
              <a:off x="4898" y="2603"/>
              <a:ext cx="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40" name="Line 108"/>
            <p:cNvSpPr>
              <a:spLocks noChangeShapeType="1"/>
            </p:cNvSpPr>
            <p:nvPr/>
          </p:nvSpPr>
          <p:spPr bwMode="auto">
            <a:xfrm rot="-5400000">
              <a:off x="4254" y="2896"/>
              <a:ext cx="0" cy="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41" name="Line 109"/>
            <p:cNvSpPr>
              <a:spLocks noChangeShapeType="1"/>
            </p:cNvSpPr>
            <p:nvPr/>
          </p:nvSpPr>
          <p:spPr bwMode="auto">
            <a:xfrm rot="-5400000">
              <a:off x="4160" y="2418"/>
              <a:ext cx="0" cy="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42" name="Line 110"/>
            <p:cNvSpPr>
              <a:spLocks noChangeShapeType="1"/>
            </p:cNvSpPr>
            <p:nvPr/>
          </p:nvSpPr>
          <p:spPr bwMode="auto">
            <a:xfrm rot="5400000" flipV="1">
              <a:off x="4783" y="2410"/>
              <a:ext cx="0" cy="1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43" name="Text Box 111"/>
            <p:cNvSpPr txBox="1">
              <a:spLocks noChangeArrowheads="1"/>
            </p:cNvSpPr>
            <p:nvPr/>
          </p:nvSpPr>
          <p:spPr bwMode="auto">
            <a:xfrm>
              <a:off x="3882" y="2950"/>
              <a:ext cx="25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2,2</a:t>
              </a:r>
            </a:p>
          </p:txBody>
        </p:sp>
        <p:sp>
          <p:nvSpPr>
            <p:cNvPr id="58444" name="Text Box 112"/>
            <p:cNvSpPr txBox="1">
              <a:spLocks noChangeArrowheads="1"/>
            </p:cNvSpPr>
            <p:nvPr/>
          </p:nvSpPr>
          <p:spPr bwMode="auto">
            <a:xfrm>
              <a:off x="3882" y="2670"/>
              <a:ext cx="255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4,2</a:t>
              </a:r>
            </a:p>
          </p:txBody>
        </p:sp>
        <p:sp>
          <p:nvSpPr>
            <p:cNvPr id="58445" name="Text Box 113"/>
            <p:cNvSpPr txBox="1">
              <a:spLocks noChangeArrowheads="1"/>
            </p:cNvSpPr>
            <p:nvPr/>
          </p:nvSpPr>
          <p:spPr bwMode="auto">
            <a:xfrm>
              <a:off x="3882" y="2384"/>
              <a:ext cx="255" cy="1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1,2</a:t>
              </a:r>
            </a:p>
          </p:txBody>
        </p:sp>
        <p:sp>
          <p:nvSpPr>
            <p:cNvPr id="58446" name="Text Box 114"/>
            <p:cNvSpPr txBox="1">
              <a:spLocks noChangeArrowheads="1"/>
            </p:cNvSpPr>
            <p:nvPr/>
          </p:nvSpPr>
          <p:spPr bwMode="auto">
            <a:xfrm>
              <a:off x="4370" y="2949"/>
              <a:ext cx="25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2,7</a:t>
              </a:r>
            </a:p>
          </p:txBody>
        </p:sp>
        <p:sp>
          <p:nvSpPr>
            <p:cNvPr id="58447" name="Text Box 115"/>
            <p:cNvSpPr txBox="1">
              <a:spLocks noChangeArrowheads="1"/>
            </p:cNvSpPr>
            <p:nvPr/>
          </p:nvSpPr>
          <p:spPr bwMode="auto">
            <a:xfrm>
              <a:off x="4811" y="2670"/>
              <a:ext cx="255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4,2</a:t>
              </a:r>
            </a:p>
          </p:txBody>
        </p:sp>
        <p:sp>
          <p:nvSpPr>
            <p:cNvPr id="58448" name="Text Box 116"/>
            <p:cNvSpPr txBox="1">
              <a:spLocks noChangeArrowheads="1"/>
            </p:cNvSpPr>
            <p:nvPr/>
          </p:nvSpPr>
          <p:spPr bwMode="auto">
            <a:xfrm>
              <a:off x="4503" y="2384"/>
              <a:ext cx="255" cy="1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0,1</a:t>
              </a:r>
            </a:p>
          </p:txBody>
        </p:sp>
        <p:sp>
          <p:nvSpPr>
            <p:cNvPr id="58449" name="Text Box 117"/>
            <p:cNvSpPr txBox="1">
              <a:spLocks noChangeArrowheads="1"/>
            </p:cNvSpPr>
            <p:nvPr/>
          </p:nvSpPr>
          <p:spPr bwMode="auto">
            <a:xfrm>
              <a:off x="4806" y="2384"/>
              <a:ext cx="255" cy="1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1,2</a:t>
              </a:r>
            </a:p>
          </p:txBody>
        </p:sp>
        <p:sp>
          <p:nvSpPr>
            <p:cNvPr id="58450" name="Text Box 118"/>
            <p:cNvSpPr txBox="1">
              <a:spLocks noChangeArrowheads="1"/>
            </p:cNvSpPr>
            <p:nvPr/>
          </p:nvSpPr>
          <p:spPr bwMode="auto">
            <a:xfrm>
              <a:off x="4218" y="2550"/>
              <a:ext cx="203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de-DE" altLang="de-DE" sz="1100"/>
            </a:p>
          </p:txBody>
        </p:sp>
        <p:sp>
          <p:nvSpPr>
            <p:cNvPr id="58451" name="Text Box 119"/>
            <p:cNvSpPr txBox="1">
              <a:spLocks noChangeArrowheads="1"/>
            </p:cNvSpPr>
            <p:nvPr/>
          </p:nvSpPr>
          <p:spPr bwMode="auto">
            <a:xfrm>
              <a:off x="4538" y="2550"/>
              <a:ext cx="203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de-DE" altLang="de-DE" sz="1100"/>
            </a:p>
          </p:txBody>
        </p:sp>
        <p:sp>
          <p:nvSpPr>
            <p:cNvPr id="58452" name="Text Box 120"/>
            <p:cNvSpPr txBox="1">
              <a:spLocks noChangeArrowheads="1"/>
            </p:cNvSpPr>
            <p:nvPr/>
          </p:nvSpPr>
          <p:spPr bwMode="auto">
            <a:xfrm>
              <a:off x="3833" y="2659"/>
              <a:ext cx="203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de-DE" altLang="de-DE" sz="1100"/>
            </a:p>
          </p:txBody>
        </p:sp>
        <p:sp>
          <p:nvSpPr>
            <p:cNvPr id="58453" name="Oval 121"/>
            <p:cNvSpPr>
              <a:spLocks noChangeArrowheads="1"/>
            </p:cNvSpPr>
            <p:nvPr/>
          </p:nvSpPr>
          <p:spPr bwMode="auto">
            <a:xfrm rot="-5400000">
              <a:off x="4530" y="2063"/>
              <a:ext cx="192" cy="203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54" name="Text Box 122"/>
            <p:cNvSpPr txBox="1">
              <a:spLocks noChangeArrowheads="1"/>
            </p:cNvSpPr>
            <p:nvPr/>
          </p:nvSpPr>
          <p:spPr bwMode="auto">
            <a:xfrm>
              <a:off x="4500" y="2085"/>
              <a:ext cx="25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3,1</a:t>
              </a:r>
            </a:p>
          </p:txBody>
        </p:sp>
        <p:sp>
          <p:nvSpPr>
            <p:cNvPr id="58455" name="Text Box 123"/>
            <p:cNvSpPr txBox="1">
              <a:spLocks noChangeArrowheads="1"/>
            </p:cNvSpPr>
            <p:nvPr/>
          </p:nvSpPr>
          <p:spPr bwMode="auto">
            <a:xfrm>
              <a:off x="5013" y="2399"/>
              <a:ext cx="203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de-DE" altLang="de-DE" sz="1100"/>
            </a:p>
          </p:txBody>
        </p:sp>
        <p:sp>
          <p:nvSpPr>
            <p:cNvPr id="58456" name="Line 124"/>
            <p:cNvSpPr>
              <a:spLocks noChangeShapeType="1"/>
            </p:cNvSpPr>
            <p:nvPr/>
          </p:nvSpPr>
          <p:spPr bwMode="auto">
            <a:xfrm rot="-5400000">
              <a:off x="4570" y="2315"/>
              <a:ext cx="108" cy="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57" name="Oval 125"/>
            <p:cNvSpPr>
              <a:spLocks noChangeArrowheads="1"/>
            </p:cNvSpPr>
            <p:nvPr/>
          </p:nvSpPr>
          <p:spPr bwMode="auto">
            <a:xfrm rot="-5400000">
              <a:off x="4844" y="2929"/>
              <a:ext cx="192" cy="20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58" name="Oval 126"/>
            <p:cNvSpPr>
              <a:spLocks noChangeArrowheads="1"/>
            </p:cNvSpPr>
            <p:nvPr/>
          </p:nvSpPr>
          <p:spPr bwMode="auto">
            <a:xfrm rot="-5400000">
              <a:off x="4845" y="2063"/>
              <a:ext cx="192" cy="20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59" name="Line 127"/>
            <p:cNvSpPr>
              <a:spLocks noChangeShapeType="1"/>
            </p:cNvSpPr>
            <p:nvPr/>
          </p:nvSpPr>
          <p:spPr bwMode="auto">
            <a:xfrm rot="-5400000">
              <a:off x="4884" y="2316"/>
              <a:ext cx="10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60" name="Line 128"/>
            <p:cNvSpPr>
              <a:spLocks noChangeShapeType="1"/>
            </p:cNvSpPr>
            <p:nvPr/>
          </p:nvSpPr>
          <p:spPr bwMode="auto">
            <a:xfrm rot="-5400000">
              <a:off x="4783" y="2110"/>
              <a:ext cx="0" cy="1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61" name="Line 129"/>
            <p:cNvSpPr>
              <a:spLocks noChangeShapeType="1"/>
            </p:cNvSpPr>
            <p:nvPr/>
          </p:nvSpPr>
          <p:spPr bwMode="auto">
            <a:xfrm rot="-5400000">
              <a:off x="4719" y="2908"/>
              <a:ext cx="1" cy="24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62" name="Text Box 130"/>
            <p:cNvSpPr txBox="1">
              <a:spLocks noChangeArrowheads="1"/>
            </p:cNvSpPr>
            <p:nvPr/>
          </p:nvSpPr>
          <p:spPr bwMode="auto">
            <a:xfrm>
              <a:off x="4806" y="2950"/>
              <a:ext cx="25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2,2</a:t>
              </a:r>
            </a:p>
          </p:txBody>
        </p:sp>
        <p:sp>
          <p:nvSpPr>
            <p:cNvPr id="58463" name="Text Box 131"/>
            <p:cNvSpPr txBox="1">
              <a:spLocks noChangeArrowheads="1"/>
            </p:cNvSpPr>
            <p:nvPr/>
          </p:nvSpPr>
          <p:spPr bwMode="auto">
            <a:xfrm>
              <a:off x="4813" y="2085"/>
              <a:ext cx="25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4,2</a:t>
              </a:r>
            </a:p>
          </p:txBody>
        </p:sp>
        <p:sp>
          <p:nvSpPr>
            <p:cNvPr id="58464" name="Text Box 132"/>
            <p:cNvSpPr txBox="1">
              <a:spLocks noChangeArrowheads="1"/>
            </p:cNvSpPr>
            <p:nvPr/>
          </p:nvSpPr>
          <p:spPr bwMode="auto">
            <a:xfrm>
              <a:off x="5013" y="2676"/>
              <a:ext cx="203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de-DE" altLang="de-DE" sz="1100"/>
            </a:p>
          </p:txBody>
        </p:sp>
        <p:sp>
          <p:nvSpPr>
            <p:cNvPr id="58465" name="Text Box 133"/>
            <p:cNvSpPr txBox="1">
              <a:spLocks noChangeArrowheads="1"/>
            </p:cNvSpPr>
            <p:nvPr/>
          </p:nvSpPr>
          <p:spPr bwMode="auto">
            <a:xfrm>
              <a:off x="3938" y="3120"/>
              <a:ext cx="305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de-DE" altLang="de-DE" sz="1100"/>
            </a:p>
          </p:txBody>
        </p:sp>
        <p:sp>
          <p:nvSpPr>
            <p:cNvPr id="58466" name="Oval 134"/>
            <p:cNvSpPr>
              <a:spLocks noChangeArrowheads="1"/>
            </p:cNvSpPr>
            <p:nvPr/>
          </p:nvSpPr>
          <p:spPr bwMode="auto">
            <a:xfrm rot="-5400000">
              <a:off x="3916" y="2064"/>
              <a:ext cx="192" cy="20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67" name="Oval 135"/>
            <p:cNvSpPr>
              <a:spLocks noChangeArrowheads="1"/>
            </p:cNvSpPr>
            <p:nvPr/>
          </p:nvSpPr>
          <p:spPr bwMode="auto">
            <a:xfrm rot="-5400000">
              <a:off x="4208" y="2364"/>
              <a:ext cx="191" cy="203"/>
            </a:xfrm>
            <a:prstGeom prst="ellipse">
              <a:avLst/>
            </a:prstGeom>
            <a:solidFill>
              <a:srgbClr val="EDD1D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68" name="Line 136"/>
            <p:cNvSpPr>
              <a:spLocks noChangeShapeType="1"/>
            </p:cNvSpPr>
            <p:nvPr/>
          </p:nvSpPr>
          <p:spPr bwMode="auto">
            <a:xfrm rot="5400000">
              <a:off x="4465" y="2406"/>
              <a:ext cx="0" cy="11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69" name="Text Box 137"/>
            <p:cNvSpPr txBox="1">
              <a:spLocks noChangeArrowheads="1"/>
            </p:cNvSpPr>
            <p:nvPr/>
          </p:nvSpPr>
          <p:spPr bwMode="auto">
            <a:xfrm>
              <a:off x="3878" y="2085"/>
              <a:ext cx="25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4,2</a:t>
              </a:r>
            </a:p>
          </p:txBody>
        </p:sp>
        <p:sp>
          <p:nvSpPr>
            <p:cNvPr id="58470" name="Text Box 138"/>
            <p:cNvSpPr txBox="1">
              <a:spLocks noChangeArrowheads="1"/>
            </p:cNvSpPr>
            <p:nvPr/>
          </p:nvSpPr>
          <p:spPr bwMode="auto">
            <a:xfrm>
              <a:off x="4174" y="2384"/>
              <a:ext cx="255" cy="1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0,4</a:t>
              </a:r>
            </a:p>
          </p:txBody>
        </p:sp>
        <p:sp>
          <p:nvSpPr>
            <p:cNvPr id="58471" name="Line 139"/>
            <p:cNvSpPr>
              <a:spLocks noChangeShapeType="1"/>
            </p:cNvSpPr>
            <p:nvPr/>
          </p:nvSpPr>
          <p:spPr bwMode="auto">
            <a:xfrm rot="-5400000">
              <a:off x="3953" y="2315"/>
              <a:ext cx="1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72" name="Text Box 140"/>
            <p:cNvSpPr txBox="1">
              <a:spLocks noChangeArrowheads="1"/>
            </p:cNvSpPr>
            <p:nvPr/>
          </p:nvSpPr>
          <p:spPr bwMode="auto">
            <a:xfrm>
              <a:off x="4430" y="3114"/>
              <a:ext cx="30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de-DE" altLang="de-DE" sz="1100"/>
            </a:p>
          </p:txBody>
        </p:sp>
        <p:sp>
          <p:nvSpPr>
            <p:cNvPr id="58473" name="Text Box 141"/>
            <p:cNvSpPr txBox="1">
              <a:spLocks noChangeArrowheads="1"/>
            </p:cNvSpPr>
            <p:nvPr/>
          </p:nvSpPr>
          <p:spPr bwMode="auto">
            <a:xfrm>
              <a:off x="4885" y="3114"/>
              <a:ext cx="30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endParaRPr lang="de-DE" altLang="de-DE" sz="1100"/>
            </a:p>
          </p:txBody>
        </p:sp>
        <p:sp>
          <p:nvSpPr>
            <p:cNvPr id="58474" name="AutoShape 144"/>
            <p:cNvSpPr>
              <a:spLocks noChangeArrowheads="1"/>
            </p:cNvSpPr>
            <p:nvPr/>
          </p:nvSpPr>
          <p:spPr bwMode="auto">
            <a:xfrm>
              <a:off x="3560" y="2432"/>
              <a:ext cx="191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57267" name="Group 147"/>
          <p:cNvGrpSpPr>
            <a:grpSpLocks/>
          </p:cNvGrpSpPr>
          <p:nvPr/>
        </p:nvGrpSpPr>
        <p:grpSpPr bwMode="auto">
          <a:xfrm>
            <a:off x="2843213" y="3024188"/>
            <a:ext cx="2738437" cy="2420937"/>
            <a:chOff x="1791" y="1905"/>
            <a:chExt cx="1725" cy="1525"/>
          </a:xfrm>
        </p:grpSpPr>
        <p:sp>
          <p:nvSpPr>
            <p:cNvPr id="58376" name="Text Box 44"/>
            <p:cNvSpPr txBox="1">
              <a:spLocks noChangeArrowheads="1"/>
            </p:cNvSpPr>
            <p:nvPr/>
          </p:nvSpPr>
          <p:spPr bwMode="auto">
            <a:xfrm>
              <a:off x="2178" y="3232"/>
              <a:ext cx="1246" cy="19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marL="484188" indent="-484188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de-DE" altLang="de-DE" sz="1500"/>
                <a:t>Graph representation</a:t>
              </a:r>
              <a:endParaRPr lang="en-US" altLang="zh-CN" sz="1500">
                <a:ea typeface="宋体" panose="02010600030101010101" pitchFamily="2" charset="-122"/>
              </a:endParaRPr>
            </a:p>
          </p:txBody>
        </p:sp>
        <p:sp>
          <p:nvSpPr>
            <p:cNvPr id="58377" name="Text Box 45"/>
            <p:cNvSpPr txBox="1">
              <a:spLocks noChangeArrowheads="1"/>
            </p:cNvSpPr>
            <p:nvPr/>
          </p:nvSpPr>
          <p:spPr bwMode="auto">
            <a:xfrm>
              <a:off x="2211" y="1905"/>
              <a:ext cx="20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1</a:t>
              </a:r>
            </a:p>
          </p:txBody>
        </p:sp>
        <p:sp>
          <p:nvSpPr>
            <p:cNvPr id="58378" name="Text Box 46"/>
            <p:cNvSpPr txBox="1">
              <a:spLocks noChangeArrowheads="1"/>
            </p:cNvSpPr>
            <p:nvPr/>
          </p:nvSpPr>
          <p:spPr bwMode="auto">
            <a:xfrm>
              <a:off x="2827" y="1905"/>
              <a:ext cx="20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2</a:t>
              </a:r>
            </a:p>
          </p:txBody>
        </p:sp>
        <p:sp>
          <p:nvSpPr>
            <p:cNvPr id="58379" name="Text Box 47"/>
            <p:cNvSpPr txBox="1">
              <a:spLocks noChangeArrowheads="1"/>
            </p:cNvSpPr>
            <p:nvPr/>
          </p:nvSpPr>
          <p:spPr bwMode="auto">
            <a:xfrm>
              <a:off x="3154" y="1905"/>
              <a:ext cx="20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3</a:t>
              </a:r>
            </a:p>
          </p:txBody>
        </p:sp>
        <p:sp>
          <p:nvSpPr>
            <p:cNvPr id="58380" name="Text Box 48"/>
            <p:cNvSpPr txBox="1">
              <a:spLocks noChangeArrowheads="1"/>
            </p:cNvSpPr>
            <p:nvPr/>
          </p:nvSpPr>
          <p:spPr bwMode="auto">
            <a:xfrm>
              <a:off x="2064" y="2357"/>
              <a:ext cx="20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4</a:t>
              </a:r>
            </a:p>
          </p:txBody>
        </p:sp>
        <p:sp>
          <p:nvSpPr>
            <p:cNvPr id="58381" name="Oval 49"/>
            <p:cNvSpPr>
              <a:spLocks noChangeArrowheads="1"/>
            </p:cNvSpPr>
            <p:nvPr/>
          </p:nvSpPr>
          <p:spPr bwMode="auto">
            <a:xfrm rot="-5400000">
              <a:off x="2210" y="2914"/>
              <a:ext cx="192" cy="205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2" name="Oval 50"/>
            <p:cNvSpPr>
              <a:spLocks noChangeArrowheads="1"/>
            </p:cNvSpPr>
            <p:nvPr/>
          </p:nvSpPr>
          <p:spPr bwMode="auto">
            <a:xfrm rot="-5400000">
              <a:off x="2210" y="2634"/>
              <a:ext cx="191" cy="205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3" name="Oval 51"/>
            <p:cNvSpPr>
              <a:spLocks noChangeArrowheads="1"/>
            </p:cNvSpPr>
            <p:nvPr/>
          </p:nvSpPr>
          <p:spPr bwMode="auto">
            <a:xfrm rot="-5400000">
              <a:off x="2210" y="2349"/>
              <a:ext cx="191" cy="205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4" name="Oval 52"/>
            <p:cNvSpPr>
              <a:spLocks noChangeArrowheads="1"/>
            </p:cNvSpPr>
            <p:nvPr/>
          </p:nvSpPr>
          <p:spPr bwMode="auto">
            <a:xfrm rot="-5400000">
              <a:off x="2695" y="2914"/>
              <a:ext cx="191" cy="204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5" name="Oval 53"/>
            <p:cNvSpPr>
              <a:spLocks noChangeArrowheads="1"/>
            </p:cNvSpPr>
            <p:nvPr/>
          </p:nvSpPr>
          <p:spPr bwMode="auto">
            <a:xfrm rot="-5400000">
              <a:off x="3142" y="2635"/>
              <a:ext cx="191" cy="205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6" name="Oval 54"/>
            <p:cNvSpPr>
              <a:spLocks noChangeArrowheads="1"/>
            </p:cNvSpPr>
            <p:nvPr/>
          </p:nvSpPr>
          <p:spPr bwMode="auto">
            <a:xfrm rot="-5400000">
              <a:off x="2826" y="2350"/>
              <a:ext cx="191" cy="204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7" name="Oval 55"/>
            <p:cNvSpPr>
              <a:spLocks noChangeArrowheads="1"/>
            </p:cNvSpPr>
            <p:nvPr/>
          </p:nvSpPr>
          <p:spPr bwMode="auto">
            <a:xfrm rot="-5400000">
              <a:off x="3142" y="2349"/>
              <a:ext cx="191" cy="205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388" name="Line 56"/>
            <p:cNvSpPr>
              <a:spLocks noChangeShapeType="1"/>
            </p:cNvSpPr>
            <p:nvPr/>
          </p:nvSpPr>
          <p:spPr bwMode="auto">
            <a:xfrm rot="5400000" flipH="1">
              <a:off x="2263" y="2876"/>
              <a:ext cx="86" cy="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89" name="Line 57"/>
            <p:cNvSpPr>
              <a:spLocks noChangeShapeType="1"/>
            </p:cNvSpPr>
            <p:nvPr/>
          </p:nvSpPr>
          <p:spPr bwMode="auto">
            <a:xfrm rot="5400000" flipH="1">
              <a:off x="2263" y="2589"/>
              <a:ext cx="85" cy="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0" name="Line 58"/>
            <p:cNvSpPr>
              <a:spLocks noChangeShapeType="1"/>
            </p:cNvSpPr>
            <p:nvPr/>
          </p:nvSpPr>
          <p:spPr bwMode="auto">
            <a:xfrm rot="5400000" flipH="1">
              <a:off x="3194" y="2876"/>
              <a:ext cx="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1" name="Line 59"/>
            <p:cNvSpPr>
              <a:spLocks noChangeShapeType="1"/>
            </p:cNvSpPr>
            <p:nvPr/>
          </p:nvSpPr>
          <p:spPr bwMode="auto">
            <a:xfrm rot="-5400000">
              <a:off x="3196" y="2589"/>
              <a:ext cx="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2" name="Line 60"/>
            <p:cNvSpPr>
              <a:spLocks noChangeShapeType="1"/>
            </p:cNvSpPr>
            <p:nvPr/>
          </p:nvSpPr>
          <p:spPr bwMode="auto">
            <a:xfrm rot="-5400000">
              <a:off x="2549" y="2880"/>
              <a:ext cx="0" cy="2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3" name="Line 61"/>
            <p:cNvSpPr>
              <a:spLocks noChangeShapeType="1"/>
            </p:cNvSpPr>
            <p:nvPr/>
          </p:nvSpPr>
          <p:spPr bwMode="auto">
            <a:xfrm rot="-5400000">
              <a:off x="2454" y="2404"/>
              <a:ext cx="0" cy="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4" name="Line 62"/>
            <p:cNvSpPr>
              <a:spLocks noChangeShapeType="1"/>
            </p:cNvSpPr>
            <p:nvPr/>
          </p:nvSpPr>
          <p:spPr bwMode="auto">
            <a:xfrm rot="5400000" flipV="1">
              <a:off x="3080" y="2396"/>
              <a:ext cx="0" cy="1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395" name="Text Box 63"/>
            <p:cNvSpPr txBox="1">
              <a:spLocks noChangeArrowheads="1"/>
            </p:cNvSpPr>
            <p:nvPr/>
          </p:nvSpPr>
          <p:spPr bwMode="auto">
            <a:xfrm>
              <a:off x="2174" y="2936"/>
              <a:ext cx="25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2,2</a:t>
              </a:r>
            </a:p>
          </p:txBody>
        </p:sp>
        <p:sp>
          <p:nvSpPr>
            <p:cNvPr id="58396" name="Text Box 64"/>
            <p:cNvSpPr txBox="1">
              <a:spLocks noChangeArrowheads="1"/>
            </p:cNvSpPr>
            <p:nvPr/>
          </p:nvSpPr>
          <p:spPr bwMode="auto">
            <a:xfrm>
              <a:off x="2174" y="2656"/>
              <a:ext cx="256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4,2</a:t>
              </a:r>
            </a:p>
          </p:txBody>
        </p:sp>
        <p:sp>
          <p:nvSpPr>
            <p:cNvPr id="58397" name="Text Box 65"/>
            <p:cNvSpPr txBox="1">
              <a:spLocks noChangeArrowheads="1"/>
            </p:cNvSpPr>
            <p:nvPr/>
          </p:nvSpPr>
          <p:spPr bwMode="auto">
            <a:xfrm>
              <a:off x="2174" y="2371"/>
              <a:ext cx="25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1,2</a:t>
              </a:r>
            </a:p>
          </p:txBody>
        </p:sp>
        <p:sp>
          <p:nvSpPr>
            <p:cNvPr id="58398" name="Text Box 66"/>
            <p:cNvSpPr txBox="1">
              <a:spLocks noChangeArrowheads="1"/>
            </p:cNvSpPr>
            <p:nvPr/>
          </p:nvSpPr>
          <p:spPr bwMode="auto">
            <a:xfrm>
              <a:off x="2665" y="2935"/>
              <a:ext cx="25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2,7</a:t>
              </a:r>
            </a:p>
          </p:txBody>
        </p:sp>
        <p:sp>
          <p:nvSpPr>
            <p:cNvPr id="58399" name="Text Box 67"/>
            <p:cNvSpPr txBox="1">
              <a:spLocks noChangeArrowheads="1"/>
            </p:cNvSpPr>
            <p:nvPr/>
          </p:nvSpPr>
          <p:spPr bwMode="auto">
            <a:xfrm>
              <a:off x="3108" y="2656"/>
              <a:ext cx="257" cy="1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4,2</a:t>
              </a:r>
            </a:p>
          </p:txBody>
        </p:sp>
        <p:sp>
          <p:nvSpPr>
            <p:cNvPr id="58400" name="Text Box 68"/>
            <p:cNvSpPr txBox="1">
              <a:spLocks noChangeArrowheads="1"/>
            </p:cNvSpPr>
            <p:nvPr/>
          </p:nvSpPr>
          <p:spPr bwMode="auto">
            <a:xfrm>
              <a:off x="2798" y="2371"/>
              <a:ext cx="25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1,2</a:t>
              </a:r>
            </a:p>
          </p:txBody>
        </p:sp>
        <p:sp>
          <p:nvSpPr>
            <p:cNvPr id="58401" name="Text Box 69"/>
            <p:cNvSpPr txBox="1">
              <a:spLocks noChangeArrowheads="1"/>
            </p:cNvSpPr>
            <p:nvPr/>
          </p:nvSpPr>
          <p:spPr bwMode="auto">
            <a:xfrm>
              <a:off x="3104" y="2371"/>
              <a:ext cx="25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1,2</a:t>
              </a:r>
            </a:p>
          </p:txBody>
        </p:sp>
        <p:sp>
          <p:nvSpPr>
            <p:cNvPr id="58402" name="Text Box 70"/>
            <p:cNvSpPr txBox="1">
              <a:spLocks noChangeArrowheads="1"/>
            </p:cNvSpPr>
            <p:nvPr/>
          </p:nvSpPr>
          <p:spPr bwMode="auto">
            <a:xfrm>
              <a:off x="2511" y="2536"/>
              <a:ext cx="20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5</a:t>
              </a:r>
            </a:p>
          </p:txBody>
        </p:sp>
        <p:sp>
          <p:nvSpPr>
            <p:cNvPr id="58403" name="Text Box 71"/>
            <p:cNvSpPr txBox="1">
              <a:spLocks noChangeArrowheads="1"/>
            </p:cNvSpPr>
            <p:nvPr/>
          </p:nvSpPr>
          <p:spPr bwMode="auto">
            <a:xfrm>
              <a:off x="2834" y="2536"/>
              <a:ext cx="204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6</a:t>
              </a:r>
            </a:p>
          </p:txBody>
        </p:sp>
        <p:sp>
          <p:nvSpPr>
            <p:cNvPr id="58404" name="Text Box 72"/>
            <p:cNvSpPr txBox="1">
              <a:spLocks noChangeArrowheads="1"/>
            </p:cNvSpPr>
            <p:nvPr/>
          </p:nvSpPr>
          <p:spPr bwMode="auto">
            <a:xfrm>
              <a:off x="2064" y="2645"/>
              <a:ext cx="20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8</a:t>
              </a:r>
            </a:p>
          </p:txBody>
        </p:sp>
        <p:sp>
          <p:nvSpPr>
            <p:cNvPr id="58405" name="Oval 73"/>
            <p:cNvSpPr>
              <a:spLocks noChangeArrowheads="1"/>
            </p:cNvSpPr>
            <p:nvPr/>
          </p:nvSpPr>
          <p:spPr bwMode="auto">
            <a:xfrm rot="-5400000">
              <a:off x="2826" y="2049"/>
              <a:ext cx="192" cy="204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06" name="Text Box 74"/>
            <p:cNvSpPr txBox="1">
              <a:spLocks noChangeArrowheads="1"/>
            </p:cNvSpPr>
            <p:nvPr/>
          </p:nvSpPr>
          <p:spPr bwMode="auto">
            <a:xfrm>
              <a:off x="2795" y="2071"/>
              <a:ext cx="25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4,2</a:t>
              </a:r>
            </a:p>
          </p:txBody>
        </p:sp>
        <p:sp>
          <p:nvSpPr>
            <p:cNvPr id="58407" name="Text Box 75"/>
            <p:cNvSpPr txBox="1">
              <a:spLocks noChangeArrowheads="1"/>
            </p:cNvSpPr>
            <p:nvPr/>
          </p:nvSpPr>
          <p:spPr bwMode="auto">
            <a:xfrm>
              <a:off x="3311" y="2385"/>
              <a:ext cx="20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7</a:t>
              </a:r>
            </a:p>
          </p:txBody>
        </p:sp>
        <p:sp>
          <p:nvSpPr>
            <p:cNvPr id="58408" name="Line 76"/>
            <p:cNvSpPr>
              <a:spLocks noChangeShapeType="1"/>
            </p:cNvSpPr>
            <p:nvPr/>
          </p:nvSpPr>
          <p:spPr bwMode="auto">
            <a:xfrm rot="-5400000">
              <a:off x="2867" y="2301"/>
              <a:ext cx="1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09" name="Oval 77"/>
            <p:cNvSpPr>
              <a:spLocks noChangeArrowheads="1"/>
            </p:cNvSpPr>
            <p:nvPr/>
          </p:nvSpPr>
          <p:spPr bwMode="auto">
            <a:xfrm rot="-5400000">
              <a:off x="3142" y="2914"/>
              <a:ext cx="192" cy="205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10" name="Oval 78"/>
            <p:cNvSpPr>
              <a:spLocks noChangeArrowheads="1"/>
            </p:cNvSpPr>
            <p:nvPr/>
          </p:nvSpPr>
          <p:spPr bwMode="auto">
            <a:xfrm rot="-5400000">
              <a:off x="3143" y="2048"/>
              <a:ext cx="192" cy="205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11" name="Line 79"/>
            <p:cNvSpPr>
              <a:spLocks noChangeShapeType="1"/>
            </p:cNvSpPr>
            <p:nvPr/>
          </p:nvSpPr>
          <p:spPr bwMode="auto">
            <a:xfrm rot="-5400000">
              <a:off x="3182" y="2302"/>
              <a:ext cx="10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12" name="Line 80"/>
            <p:cNvSpPr>
              <a:spLocks noChangeShapeType="1"/>
            </p:cNvSpPr>
            <p:nvPr/>
          </p:nvSpPr>
          <p:spPr bwMode="auto">
            <a:xfrm rot="-5400000">
              <a:off x="3080" y="2097"/>
              <a:ext cx="0" cy="1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13" name="Line 81"/>
            <p:cNvSpPr>
              <a:spLocks noChangeShapeType="1"/>
            </p:cNvSpPr>
            <p:nvPr/>
          </p:nvSpPr>
          <p:spPr bwMode="auto">
            <a:xfrm rot="-5400000">
              <a:off x="3016" y="2893"/>
              <a:ext cx="1" cy="24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14" name="Text Box 82"/>
            <p:cNvSpPr txBox="1">
              <a:spLocks noChangeArrowheads="1"/>
            </p:cNvSpPr>
            <p:nvPr/>
          </p:nvSpPr>
          <p:spPr bwMode="auto">
            <a:xfrm>
              <a:off x="3104" y="2936"/>
              <a:ext cx="25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2,2</a:t>
              </a:r>
            </a:p>
          </p:txBody>
        </p:sp>
        <p:sp>
          <p:nvSpPr>
            <p:cNvPr id="58415" name="Text Box 83"/>
            <p:cNvSpPr txBox="1">
              <a:spLocks noChangeArrowheads="1"/>
            </p:cNvSpPr>
            <p:nvPr/>
          </p:nvSpPr>
          <p:spPr bwMode="auto">
            <a:xfrm>
              <a:off x="3110" y="2071"/>
              <a:ext cx="25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4,2</a:t>
              </a:r>
            </a:p>
          </p:txBody>
        </p:sp>
        <p:sp>
          <p:nvSpPr>
            <p:cNvPr id="58416" name="Text Box 84"/>
            <p:cNvSpPr txBox="1">
              <a:spLocks noChangeArrowheads="1"/>
            </p:cNvSpPr>
            <p:nvPr/>
          </p:nvSpPr>
          <p:spPr bwMode="auto">
            <a:xfrm>
              <a:off x="3311" y="2662"/>
              <a:ext cx="205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9</a:t>
              </a:r>
            </a:p>
          </p:txBody>
        </p:sp>
        <p:sp>
          <p:nvSpPr>
            <p:cNvPr id="58417" name="Text Box 85"/>
            <p:cNvSpPr txBox="1">
              <a:spLocks noChangeArrowheads="1"/>
            </p:cNvSpPr>
            <p:nvPr/>
          </p:nvSpPr>
          <p:spPr bwMode="auto">
            <a:xfrm>
              <a:off x="2184" y="3106"/>
              <a:ext cx="30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10</a:t>
              </a:r>
            </a:p>
          </p:txBody>
        </p:sp>
        <p:sp>
          <p:nvSpPr>
            <p:cNvPr id="58418" name="Oval 86"/>
            <p:cNvSpPr>
              <a:spLocks noChangeArrowheads="1"/>
            </p:cNvSpPr>
            <p:nvPr/>
          </p:nvSpPr>
          <p:spPr bwMode="auto">
            <a:xfrm rot="-5400000">
              <a:off x="2208" y="2050"/>
              <a:ext cx="192" cy="204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19" name="Oval 87"/>
            <p:cNvSpPr>
              <a:spLocks noChangeArrowheads="1"/>
            </p:cNvSpPr>
            <p:nvPr/>
          </p:nvSpPr>
          <p:spPr bwMode="auto">
            <a:xfrm rot="-5400000">
              <a:off x="2502" y="2350"/>
              <a:ext cx="191" cy="204"/>
            </a:xfrm>
            <a:prstGeom prst="ellips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58420" name="Line 88"/>
            <p:cNvSpPr>
              <a:spLocks noChangeShapeType="1"/>
            </p:cNvSpPr>
            <p:nvPr/>
          </p:nvSpPr>
          <p:spPr bwMode="auto">
            <a:xfrm rot="5400000">
              <a:off x="2760" y="2392"/>
              <a:ext cx="0" cy="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21" name="Text Box 89"/>
            <p:cNvSpPr txBox="1">
              <a:spLocks noChangeArrowheads="1"/>
            </p:cNvSpPr>
            <p:nvPr/>
          </p:nvSpPr>
          <p:spPr bwMode="auto">
            <a:xfrm>
              <a:off x="2170" y="2071"/>
              <a:ext cx="25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4,2</a:t>
              </a:r>
            </a:p>
          </p:txBody>
        </p:sp>
        <p:sp>
          <p:nvSpPr>
            <p:cNvPr id="58422" name="Text Box 90"/>
            <p:cNvSpPr txBox="1">
              <a:spLocks noChangeArrowheads="1"/>
            </p:cNvSpPr>
            <p:nvPr/>
          </p:nvSpPr>
          <p:spPr bwMode="auto">
            <a:xfrm>
              <a:off x="2467" y="2371"/>
              <a:ext cx="257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/>
                <a:t>1,5</a:t>
              </a:r>
            </a:p>
          </p:txBody>
        </p:sp>
        <p:sp>
          <p:nvSpPr>
            <p:cNvPr id="58423" name="Line 91"/>
            <p:cNvSpPr>
              <a:spLocks noChangeShapeType="1"/>
            </p:cNvSpPr>
            <p:nvPr/>
          </p:nvSpPr>
          <p:spPr bwMode="auto">
            <a:xfrm rot="-5400000">
              <a:off x="2245" y="2301"/>
              <a:ext cx="1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58424" name="Text Box 92"/>
            <p:cNvSpPr txBox="1">
              <a:spLocks noChangeArrowheads="1"/>
            </p:cNvSpPr>
            <p:nvPr/>
          </p:nvSpPr>
          <p:spPr bwMode="auto">
            <a:xfrm>
              <a:off x="2665" y="3100"/>
              <a:ext cx="30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11</a:t>
              </a:r>
            </a:p>
          </p:txBody>
        </p:sp>
        <p:sp>
          <p:nvSpPr>
            <p:cNvPr id="58425" name="Text Box 93"/>
            <p:cNvSpPr txBox="1">
              <a:spLocks noChangeArrowheads="1"/>
            </p:cNvSpPr>
            <p:nvPr/>
          </p:nvSpPr>
          <p:spPr bwMode="auto">
            <a:xfrm>
              <a:off x="3123" y="3100"/>
              <a:ext cx="306" cy="1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100">
                  <a:solidFill>
                    <a:srgbClr val="CC0000"/>
                  </a:solidFill>
                </a:rPr>
                <a:t>12</a:t>
              </a:r>
            </a:p>
          </p:txBody>
        </p:sp>
        <p:sp>
          <p:nvSpPr>
            <p:cNvPr id="58426" name="AutoShape 145"/>
            <p:cNvSpPr>
              <a:spLocks noChangeArrowheads="1"/>
            </p:cNvSpPr>
            <p:nvPr/>
          </p:nvSpPr>
          <p:spPr bwMode="auto">
            <a:xfrm>
              <a:off x="1791" y="2432"/>
              <a:ext cx="191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45" name="Text Box 8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  <a:endParaRPr lang="en-US" altLang="zh-CN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7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57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571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57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57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57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D4CED0C-06ED-4D54-B993-7A88821090F5}" type="slidenum">
              <a:rPr lang="en-US" altLang="de-DE" sz="1000">
                <a:solidFill>
                  <a:srgbClr val="C0C0C0"/>
                </a:solidFill>
              </a:rPr>
              <a:pPr/>
              <a:t>57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158147" name="Rectangle 3"/>
          <p:cNvSpPr>
            <a:spLocks noChangeAspect="1" noChangeArrowheads="1"/>
          </p:cNvSpPr>
          <p:nvPr/>
        </p:nvSpPr>
        <p:spPr bwMode="auto">
          <a:xfrm>
            <a:off x="6419850" y="2293938"/>
            <a:ext cx="1955800" cy="1960562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396" name="Rectangle 4"/>
          <p:cNvSpPr>
            <a:spLocks noChangeAspect="1" noChangeArrowheads="1"/>
          </p:cNvSpPr>
          <p:nvPr/>
        </p:nvSpPr>
        <p:spPr bwMode="auto">
          <a:xfrm>
            <a:off x="3671888" y="2265363"/>
            <a:ext cx="1974850" cy="1958975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397" name="Rectangle 5"/>
          <p:cNvSpPr>
            <a:spLocks noChangeAspect="1" noChangeArrowheads="1"/>
          </p:cNvSpPr>
          <p:nvPr/>
        </p:nvSpPr>
        <p:spPr bwMode="auto">
          <a:xfrm>
            <a:off x="800100" y="2246313"/>
            <a:ext cx="1974850" cy="195738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8150" name="Freeform 6"/>
          <p:cNvSpPr>
            <a:spLocks noChangeAspect="1"/>
          </p:cNvSpPr>
          <p:nvPr/>
        </p:nvSpPr>
        <p:spPr bwMode="auto">
          <a:xfrm>
            <a:off x="7234238" y="3389313"/>
            <a:ext cx="130175" cy="496887"/>
          </a:xfrm>
          <a:custGeom>
            <a:avLst/>
            <a:gdLst>
              <a:gd name="T0" fmla="*/ 0 w 130175"/>
              <a:gd name="T1" fmla="*/ 0 h 291"/>
              <a:gd name="T2" fmla="*/ 0 w 130175"/>
              <a:gd name="T3" fmla="*/ 848442236 h 291"/>
              <a:gd name="T4" fmla="*/ 0 w 130175"/>
              <a:gd name="T5" fmla="*/ 0 h 29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30175" h="291">
                <a:moveTo>
                  <a:pt x="0" y="0"/>
                </a:moveTo>
                <a:lnTo>
                  <a:pt x="0" y="2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51" name="Rectangle 7"/>
          <p:cNvSpPr>
            <a:spLocks noChangeAspect="1" noChangeArrowheads="1"/>
          </p:cNvSpPr>
          <p:nvPr/>
        </p:nvSpPr>
        <p:spPr bwMode="auto">
          <a:xfrm>
            <a:off x="6842125" y="3841750"/>
            <a:ext cx="1355725" cy="193675"/>
          </a:xfrm>
          <a:prstGeom prst="rect">
            <a:avLst/>
          </a:prstGeom>
          <a:solidFill>
            <a:srgbClr val="A6A6A6"/>
          </a:solidFill>
          <a:ln w="0">
            <a:solidFill>
              <a:srgbClr val="A6A6A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400" name="Freeform 8"/>
          <p:cNvSpPr>
            <a:spLocks noChangeAspect="1"/>
          </p:cNvSpPr>
          <p:nvPr/>
        </p:nvSpPr>
        <p:spPr bwMode="auto">
          <a:xfrm>
            <a:off x="1228725" y="2795588"/>
            <a:ext cx="579438" cy="549275"/>
          </a:xfrm>
          <a:custGeom>
            <a:avLst/>
            <a:gdLst>
              <a:gd name="T0" fmla="*/ 0 w 197"/>
              <a:gd name="T1" fmla="*/ 854146123 h 187"/>
              <a:gd name="T2" fmla="*/ 0 w 197"/>
              <a:gd name="T3" fmla="*/ 0 h 187"/>
              <a:gd name="T4" fmla="*/ 1704306578 w 197"/>
              <a:gd name="T5" fmla="*/ 0 h 187"/>
              <a:gd name="T6" fmla="*/ 1704306578 w 197"/>
              <a:gd name="T7" fmla="*/ 1613385164 h 187"/>
              <a:gd name="T8" fmla="*/ 1176576801 w 197"/>
              <a:gd name="T9" fmla="*/ 1613385164 h 187"/>
              <a:gd name="T10" fmla="*/ 1176576801 w 197"/>
              <a:gd name="T11" fmla="*/ 319225706 h 187"/>
              <a:gd name="T12" fmla="*/ 510426052 w 197"/>
              <a:gd name="T13" fmla="*/ 319225706 h 187"/>
              <a:gd name="T14" fmla="*/ 510426052 w 197"/>
              <a:gd name="T15" fmla="*/ 854146123 h 187"/>
              <a:gd name="T16" fmla="*/ 0 w 197"/>
              <a:gd name="T17" fmla="*/ 854146123 h 187"/>
              <a:gd name="T18" fmla="*/ 0 w 197"/>
              <a:gd name="T19" fmla="*/ 854146123 h 18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7" h="187">
                <a:moveTo>
                  <a:pt x="0" y="99"/>
                </a:moveTo>
                <a:lnTo>
                  <a:pt x="0" y="0"/>
                </a:lnTo>
                <a:lnTo>
                  <a:pt x="197" y="0"/>
                </a:lnTo>
                <a:lnTo>
                  <a:pt x="197" y="187"/>
                </a:lnTo>
                <a:lnTo>
                  <a:pt x="136" y="187"/>
                </a:lnTo>
                <a:lnTo>
                  <a:pt x="136" y="37"/>
                </a:lnTo>
                <a:lnTo>
                  <a:pt x="59" y="37"/>
                </a:lnTo>
                <a:lnTo>
                  <a:pt x="59" y="99"/>
                </a:lnTo>
                <a:lnTo>
                  <a:pt x="0" y="99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59401" name="Freeform 9"/>
          <p:cNvSpPr>
            <a:spLocks noChangeAspect="1"/>
          </p:cNvSpPr>
          <p:nvPr/>
        </p:nvSpPr>
        <p:spPr bwMode="auto">
          <a:xfrm>
            <a:off x="1228725" y="2795588"/>
            <a:ext cx="579438" cy="549275"/>
          </a:xfrm>
          <a:custGeom>
            <a:avLst/>
            <a:gdLst>
              <a:gd name="T0" fmla="*/ 0 w 197"/>
              <a:gd name="T1" fmla="*/ 854146123 h 187"/>
              <a:gd name="T2" fmla="*/ 0 w 197"/>
              <a:gd name="T3" fmla="*/ 0 h 187"/>
              <a:gd name="T4" fmla="*/ 1704306578 w 197"/>
              <a:gd name="T5" fmla="*/ 0 h 187"/>
              <a:gd name="T6" fmla="*/ 1704306578 w 197"/>
              <a:gd name="T7" fmla="*/ 1613385164 h 187"/>
              <a:gd name="T8" fmla="*/ 1176576801 w 197"/>
              <a:gd name="T9" fmla="*/ 1613385164 h 187"/>
              <a:gd name="T10" fmla="*/ 1176576801 w 197"/>
              <a:gd name="T11" fmla="*/ 319225706 h 187"/>
              <a:gd name="T12" fmla="*/ 510426052 w 197"/>
              <a:gd name="T13" fmla="*/ 319225706 h 187"/>
              <a:gd name="T14" fmla="*/ 510426052 w 197"/>
              <a:gd name="T15" fmla="*/ 854146123 h 187"/>
              <a:gd name="T16" fmla="*/ 0 w 197"/>
              <a:gd name="T17" fmla="*/ 854146123 h 18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7" h="187">
                <a:moveTo>
                  <a:pt x="0" y="99"/>
                </a:moveTo>
                <a:lnTo>
                  <a:pt x="0" y="0"/>
                </a:lnTo>
                <a:lnTo>
                  <a:pt x="197" y="0"/>
                </a:lnTo>
                <a:lnTo>
                  <a:pt x="197" y="187"/>
                </a:lnTo>
                <a:lnTo>
                  <a:pt x="136" y="187"/>
                </a:lnTo>
                <a:lnTo>
                  <a:pt x="136" y="37"/>
                </a:lnTo>
                <a:lnTo>
                  <a:pt x="59" y="37"/>
                </a:lnTo>
                <a:lnTo>
                  <a:pt x="59" y="99"/>
                </a:lnTo>
                <a:lnTo>
                  <a:pt x="0" y="9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9402" name="Rectangle 10"/>
          <p:cNvSpPr>
            <a:spLocks noChangeAspect="1" noChangeArrowheads="1"/>
          </p:cNvSpPr>
          <p:nvPr/>
        </p:nvSpPr>
        <p:spPr bwMode="auto">
          <a:xfrm>
            <a:off x="1173163" y="3806825"/>
            <a:ext cx="1401762" cy="203200"/>
          </a:xfrm>
          <a:prstGeom prst="rect">
            <a:avLst/>
          </a:prstGeom>
          <a:solidFill>
            <a:srgbClr val="A6A6A6"/>
          </a:solidFill>
          <a:ln w="0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403" name="Freeform 11"/>
          <p:cNvSpPr>
            <a:spLocks noChangeAspect="1"/>
          </p:cNvSpPr>
          <p:nvPr/>
        </p:nvSpPr>
        <p:spPr bwMode="auto">
          <a:xfrm>
            <a:off x="804863" y="2481263"/>
            <a:ext cx="1966912" cy="1587"/>
          </a:xfrm>
          <a:custGeom>
            <a:avLst/>
            <a:gdLst>
              <a:gd name="T0" fmla="*/ 2147483647 w 668"/>
              <a:gd name="T1" fmla="*/ 0 h 1587"/>
              <a:gd name="T2" fmla="*/ 0 w 668"/>
              <a:gd name="T3" fmla="*/ 0 h 1587"/>
              <a:gd name="T4" fmla="*/ 2147483647 w 668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8" h="1587">
                <a:moveTo>
                  <a:pt x="668" y="0"/>
                </a:moveTo>
                <a:lnTo>
                  <a:pt x="0" y="0"/>
                </a:lnTo>
                <a:lnTo>
                  <a:pt x="668" y="0"/>
                </a:lnTo>
                <a:close/>
              </a:path>
            </a:pathLst>
          </a:custGeom>
          <a:solidFill>
            <a:srgbClr val="A6A6A6"/>
          </a:solidFill>
          <a:ln w="635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59404" name="Freeform 12"/>
          <p:cNvSpPr>
            <a:spLocks noChangeAspect="1"/>
          </p:cNvSpPr>
          <p:nvPr/>
        </p:nvSpPr>
        <p:spPr bwMode="auto">
          <a:xfrm>
            <a:off x="804863" y="3806825"/>
            <a:ext cx="1966912" cy="3175"/>
          </a:xfrm>
          <a:custGeom>
            <a:avLst/>
            <a:gdLst>
              <a:gd name="T0" fmla="*/ 2147483647 w 668"/>
              <a:gd name="T1" fmla="*/ 0 h 3175"/>
              <a:gd name="T2" fmla="*/ 0 w 668"/>
              <a:gd name="T3" fmla="*/ 0 h 3175"/>
              <a:gd name="T4" fmla="*/ 2147483647 w 668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8" h="3175">
                <a:moveTo>
                  <a:pt x="668" y="0"/>
                </a:moveTo>
                <a:lnTo>
                  <a:pt x="0" y="0"/>
                </a:lnTo>
                <a:lnTo>
                  <a:pt x="668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59405" name="Freeform 13"/>
          <p:cNvSpPr>
            <a:spLocks noChangeAspect="1"/>
          </p:cNvSpPr>
          <p:nvPr/>
        </p:nvSpPr>
        <p:spPr bwMode="auto">
          <a:xfrm>
            <a:off x="808038" y="4010025"/>
            <a:ext cx="1966912" cy="3175"/>
          </a:xfrm>
          <a:custGeom>
            <a:avLst/>
            <a:gdLst>
              <a:gd name="T0" fmla="*/ 2147483647 w 668"/>
              <a:gd name="T1" fmla="*/ 0 h 3175"/>
              <a:gd name="T2" fmla="*/ 0 w 668"/>
              <a:gd name="T3" fmla="*/ 0 h 3175"/>
              <a:gd name="T4" fmla="*/ 2147483647 w 668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8" h="3175">
                <a:moveTo>
                  <a:pt x="668" y="0"/>
                </a:moveTo>
                <a:lnTo>
                  <a:pt x="0" y="0"/>
                </a:lnTo>
                <a:lnTo>
                  <a:pt x="668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59406" name="Freeform 14"/>
          <p:cNvSpPr>
            <a:spLocks noChangeAspect="1"/>
          </p:cNvSpPr>
          <p:nvPr/>
        </p:nvSpPr>
        <p:spPr bwMode="auto">
          <a:xfrm>
            <a:off x="804863" y="2795588"/>
            <a:ext cx="1190625" cy="3175"/>
          </a:xfrm>
          <a:custGeom>
            <a:avLst/>
            <a:gdLst>
              <a:gd name="T0" fmla="*/ 0 w 404"/>
              <a:gd name="T1" fmla="*/ 0 h 3175"/>
              <a:gd name="T2" fmla="*/ 2147483647 w 404"/>
              <a:gd name="T3" fmla="*/ 0 h 3175"/>
              <a:gd name="T4" fmla="*/ 0 w 404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4" h="3175">
                <a:moveTo>
                  <a:pt x="0" y="0"/>
                </a:moveTo>
                <a:lnTo>
                  <a:pt x="404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59407" name="Freeform 15"/>
          <p:cNvSpPr>
            <a:spLocks noChangeAspect="1"/>
          </p:cNvSpPr>
          <p:nvPr/>
        </p:nvSpPr>
        <p:spPr bwMode="auto">
          <a:xfrm>
            <a:off x="804863" y="3086100"/>
            <a:ext cx="825500" cy="3175"/>
          </a:xfrm>
          <a:custGeom>
            <a:avLst/>
            <a:gdLst>
              <a:gd name="T0" fmla="*/ 2147483647 w 280"/>
              <a:gd name="T1" fmla="*/ 0 h 3175"/>
              <a:gd name="T2" fmla="*/ 0 w 280"/>
              <a:gd name="T3" fmla="*/ 0 h 3175"/>
              <a:gd name="T4" fmla="*/ 2147483647 w 280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80" h="3175">
                <a:moveTo>
                  <a:pt x="280" y="0"/>
                </a:moveTo>
                <a:lnTo>
                  <a:pt x="0" y="0"/>
                </a:lnTo>
                <a:lnTo>
                  <a:pt x="28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59408" name="Freeform 16"/>
          <p:cNvSpPr>
            <a:spLocks noChangeAspect="1"/>
          </p:cNvSpPr>
          <p:nvPr/>
        </p:nvSpPr>
        <p:spPr bwMode="auto">
          <a:xfrm>
            <a:off x="5446713" y="2262188"/>
            <a:ext cx="1587" cy="1962150"/>
          </a:xfrm>
          <a:custGeom>
            <a:avLst/>
            <a:gdLst>
              <a:gd name="T0" fmla="*/ 0 w 1587"/>
              <a:gd name="T1" fmla="*/ 2147483647 h 667"/>
              <a:gd name="T2" fmla="*/ 0 w 1587"/>
              <a:gd name="T3" fmla="*/ 0 h 667"/>
              <a:gd name="T4" fmla="*/ 0 w 1587"/>
              <a:gd name="T5" fmla="*/ 2147483647 h 66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" h="667">
                <a:moveTo>
                  <a:pt x="0" y="667"/>
                </a:moveTo>
                <a:lnTo>
                  <a:pt x="0" y="0"/>
                </a:lnTo>
                <a:lnTo>
                  <a:pt x="0" y="667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59409" name="Line 17"/>
          <p:cNvSpPr>
            <a:spLocks noChangeAspect="1" noChangeShapeType="1"/>
          </p:cNvSpPr>
          <p:nvPr/>
        </p:nvSpPr>
        <p:spPr bwMode="auto">
          <a:xfrm flipV="1">
            <a:off x="4679950" y="2265363"/>
            <a:ext cx="4763" cy="15382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9410" name="Line 18"/>
          <p:cNvSpPr>
            <a:spLocks noChangeAspect="1" noChangeShapeType="1"/>
          </p:cNvSpPr>
          <p:nvPr/>
        </p:nvSpPr>
        <p:spPr bwMode="auto">
          <a:xfrm flipV="1">
            <a:off x="4090988" y="2265363"/>
            <a:ext cx="3175" cy="19605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9411" name="Freeform 19"/>
          <p:cNvSpPr>
            <a:spLocks noChangeAspect="1"/>
          </p:cNvSpPr>
          <p:nvPr/>
        </p:nvSpPr>
        <p:spPr bwMode="auto">
          <a:xfrm>
            <a:off x="4271963" y="3106738"/>
            <a:ext cx="3175" cy="704850"/>
          </a:xfrm>
          <a:custGeom>
            <a:avLst/>
            <a:gdLst>
              <a:gd name="T0" fmla="*/ 0 w 3175"/>
              <a:gd name="T1" fmla="*/ 2070056344 h 240"/>
              <a:gd name="T2" fmla="*/ 0 w 3175"/>
              <a:gd name="T3" fmla="*/ 0 h 240"/>
              <a:gd name="T4" fmla="*/ 0 w 3175"/>
              <a:gd name="T5" fmla="*/ 2070056344 h 2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5" h="240">
                <a:moveTo>
                  <a:pt x="0" y="240"/>
                </a:moveTo>
                <a:lnTo>
                  <a:pt x="0" y="0"/>
                </a:lnTo>
                <a:lnTo>
                  <a:pt x="0" y="24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59412" name="Line 20"/>
          <p:cNvSpPr>
            <a:spLocks noChangeAspect="1" noChangeShapeType="1"/>
          </p:cNvSpPr>
          <p:nvPr/>
        </p:nvSpPr>
        <p:spPr bwMode="auto">
          <a:xfrm flipV="1">
            <a:off x="4487863" y="3371850"/>
            <a:ext cx="1587" cy="4508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9413" name="Freeform 21"/>
          <p:cNvSpPr>
            <a:spLocks noChangeAspect="1"/>
          </p:cNvSpPr>
          <p:nvPr/>
        </p:nvSpPr>
        <p:spPr bwMode="auto">
          <a:xfrm>
            <a:off x="4867275" y="2262188"/>
            <a:ext cx="1588" cy="1549400"/>
          </a:xfrm>
          <a:custGeom>
            <a:avLst/>
            <a:gdLst>
              <a:gd name="T0" fmla="*/ 0 w 1588"/>
              <a:gd name="T1" fmla="*/ 2147483647 h 527"/>
              <a:gd name="T2" fmla="*/ 0 w 1588"/>
              <a:gd name="T3" fmla="*/ 0 h 527"/>
              <a:gd name="T4" fmla="*/ 0 w 1588"/>
              <a:gd name="T5" fmla="*/ 2147483647 h 52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527">
                <a:moveTo>
                  <a:pt x="0" y="527"/>
                </a:moveTo>
                <a:lnTo>
                  <a:pt x="0" y="0"/>
                </a:lnTo>
                <a:lnTo>
                  <a:pt x="0" y="527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66" name="Freeform 22"/>
          <p:cNvSpPr>
            <a:spLocks noChangeAspect="1"/>
          </p:cNvSpPr>
          <p:nvPr/>
        </p:nvSpPr>
        <p:spPr bwMode="auto">
          <a:xfrm>
            <a:off x="6415088" y="2509838"/>
            <a:ext cx="1960562" cy="3175"/>
          </a:xfrm>
          <a:custGeom>
            <a:avLst/>
            <a:gdLst>
              <a:gd name="T0" fmla="*/ 0 w 667"/>
              <a:gd name="T1" fmla="*/ 0 h 3175"/>
              <a:gd name="T2" fmla="*/ 2147483647 w 667"/>
              <a:gd name="T3" fmla="*/ 0 h 3175"/>
              <a:gd name="T4" fmla="*/ 0 w 66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3175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67" name="Freeform 23"/>
          <p:cNvSpPr>
            <a:spLocks noChangeAspect="1"/>
          </p:cNvSpPr>
          <p:nvPr/>
        </p:nvSpPr>
        <p:spPr bwMode="auto">
          <a:xfrm>
            <a:off x="6415088" y="3398838"/>
            <a:ext cx="1960562" cy="1587"/>
          </a:xfrm>
          <a:custGeom>
            <a:avLst/>
            <a:gdLst>
              <a:gd name="T0" fmla="*/ 0 w 667"/>
              <a:gd name="T1" fmla="*/ 0 h 1587"/>
              <a:gd name="T2" fmla="*/ 2147483647 w 667"/>
              <a:gd name="T3" fmla="*/ 0 h 1587"/>
              <a:gd name="T4" fmla="*/ 0 w 667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1587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68" name="Freeform 24"/>
          <p:cNvSpPr>
            <a:spLocks noChangeAspect="1"/>
          </p:cNvSpPr>
          <p:nvPr/>
        </p:nvSpPr>
        <p:spPr bwMode="auto">
          <a:xfrm>
            <a:off x="6416675" y="4035425"/>
            <a:ext cx="1965325" cy="3175"/>
          </a:xfrm>
          <a:custGeom>
            <a:avLst/>
            <a:gdLst>
              <a:gd name="T0" fmla="*/ 0 w 668"/>
              <a:gd name="T1" fmla="*/ 0 h 3175"/>
              <a:gd name="T2" fmla="*/ 2147483647 w 668"/>
              <a:gd name="T3" fmla="*/ 0 h 3175"/>
              <a:gd name="T4" fmla="*/ 0 w 668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8" h="3175">
                <a:moveTo>
                  <a:pt x="0" y="0"/>
                </a:moveTo>
                <a:lnTo>
                  <a:pt x="668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69" name="Freeform 25"/>
          <p:cNvSpPr>
            <a:spLocks noChangeAspect="1"/>
          </p:cNvSpPr>
          <p:nvPr/>
        </p:nvSpPr>
        <p:spPr bwMode="auto">
          <a:xfrm>
            <a:off x="6415088" y="3841750"/>
            <a:ext cx="1960562" cy="4763"/>
          </a:xfrm>
          <a:custGeom>
            <a:avLst/>
            <a:gdLst>
              <a:gd name="T0" fmla="*/ 0 w 667"/>
              <a:gd name="T1" fmla="*/ 0 h 4763"/>
              <a:gd name="T2" fmla="*/ 2147483647 w 667"/>
              <a:gd name="T3" fmla="*/ 0 h 4763"/>
              <a:gd name="T4" fmla="*/ 0 w 667"/>
              <a:gd name="T5" fmla="*/ 0 h 476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4763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70" name="Freeform 26"/>
          <p:cNvSpPr>
            <a:spLocks noChangeAspect="1"/>
          </p:cNvSpPr>
          <p:nvPr/>
        </p:nvSpPr>
        <p:spPr bwMode="auto">
          <a:xfrm>
            <a:off x="8197850" y="2282825"/>
            <a:ext cx="1588" cy="1965325"/>
          </a:xfrm>
          <a:custGeom>
            <a:avLst/>
            <a:gdLst>
              <a:gd name="T0" fmla="*/ 0 w 1588"/>
              <a:gd name="T1" fmla="*/ 2147483647 h 668"/>
              <a:gd name="T2" fmla="*/ 0 w 1588"/>
              <a:gd name="T3" fmla="*/ 0 h 668"/>
              <a:gd name="T4" fmla="*/ 0 w 1588"/>
              <a:gd name="T5" fmla="*/ 2147483647 h 66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8" h="668">
                <a:moveTo>
                  <a:pt x="0" y="668"/>
                </a:moveTo>
                <a:lnTo>
                  <a:pt x="0" y="0"/>
                </a:lnTo>
                <a:lnTo>
                  <a:pt x="0" y="668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71" name="Line 27"/>
          <p:cNvSpPr>
            <a:spLocks noChangeAspect="1" noChangeShapeType="1"/>
          </p:cNvSpPr>
          <p:nvPr/>
        </p:nvSpPr>
        <p:spPr bwMode="auto">
          <a:xfrm flipV="1">
            <a:off x="6838950" y="2289175"/>
            <a:ext cx="3175" cy="19573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8172" name="Freeform 28"/>
          <p:cNvSpPr>
            <a:spLocks noChangeAspect="1"/>
          </p:cNvSpPr>
          <p:nvPr/>
        </p:nvSpPr>
        <p:spPr bwMode="auto">
          <a:xfrm>
            <a:off x="7607300" y="2289175"/>
            <a:ext cx="4763" cy="220663"/>
          </a:xfrm>
          <a:custGeom>
            <a:avLst/>
            <a:gdLst>
              <a:gd name="T0" fmla="*/ 0 w 4763"/>
              <a:gd name="T1" fmla="*/ 649228794 h 75"/>
              <a:gd name="T2" fmla="*/ 0 w 4763"/>
              <a:gd name="T3" fmla="*/ 0 h 75"/>
              <a:gd name="T4" fmla="*/ 0 w 4763"/>
              <a:gd name="T5" fmla="*/ 649228794 h 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763" h="75">
                <a:moveTo>
                  <a:pt x="0" y="75"/>
                </a:moveTo>
                <a:lnTo>
                  <a:pt x="0" y="0"/>
                </a:lnTo>
                <a:lnTo>
                  <a:pt x="0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73" name="Line 29"/>
          <p:cNvSpPr>
            <a:spLocks noChangeAspect="1" noChangeShapeType="1"/>
          </p:cNvSpPr>
          <p:nvPr/>
        </p:nvSpPr>
        <p:spPr bwMode="auto">
          <a:xfrm>
            <a:off x="6415088" y="3124200"/>
            <a:ext cx="874712" cy="79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8174" name="Freeform 30"/>
          <p:cNvSpPr>
            <a:spLocks noChangeAspect="1"/>
          </p:cNvSpPr>
          <p:nvPr/>
        </p:nvSpPr>
        <p:spPr bwMode="auto">
          <a:xfrm>
            <a:off x="7618413" y="2936875"/>
            <a:ext cx="3175" cy="909638"/>
          </a:xfrm>
          <a:custGeom>
            <a:avLst/>
            <a:gdLst>
              <a:gd name="T0" fmla="*/ 0 w 3175"/>
              <a:gd name="T1" fmla="*/ 0 h 309"/>
              <a:gd name="T2" fmla="*/ 0 w 3175"/>
              <a:gd name="T3" fmla="*/ 2147483647 h 309"/>
              <a:gd name="T4" fmla="*/ 0 w 3175"/>
              <a:gd name="T5" fmla="*/ 0 h 30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5" h="309">
                <a:moveTo>
                  <a:pt x="0" y="0"/>
                </a:move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75" name="Freeform 31"/>
          <p:cNvSpPr>
            <a:spLocks noChangeAspect="1"/>
          </p:cNvSpPr>
          <p:nvPr/>
        </p:nvSpPr>
        <p:spPr bwMode="auto">
          <a:xfrm>
            <a:off x="6838950" y="2846388"/>
            <a:ext cx="587375" cy="552450"/>
          </a:xfrm>
          <a:custGeom>
            <a:avLst/>
            <a:gdLst>
              <a:gd name="T0" fmla="*/ 0 w 200"/>
              <a:gd name="T1" fmla="*/ 854881112 h 188"/>
              <a:gd name="T2" fmla="*/ 0 w 200"/>
              <a:gd name="T3" fmla="*/ 0 h 188"/>
              <a:gd name="T4" fmla="*/ 1725046953 w 200"/>
              <a:gd name="T5" fmla="*/ 0 h 188"/>
              <a:gd name="T6" fmla="*/ 1725046953 w 200"/>
              <a:gd name="T7" fmla="*/ 1623409588 h 188"/>
              <a:gd name="T8" fmla="*/ 1173031928 w 200"/>
              <a:gd name="T9" fmla="*/ 1623409588 h 188"/>
              <a:gd name="T10" fmla="*/ 1173031928 w 200"/>
              <a:gd name="T11" fmla="*/ 319501230 h 188"/>
              <a:gd name="T12" fmla="*/ 534763821 w 200"/>
              <a:gd name="T13" fmla="*/ 319501230 h 188"/>
              <a:gd name="T14" fmla="*/ 534763821 w 200"/>
              <a:gd name="T15" fmla="*/ 837611173 h 188"/>
              <a:gd name="T16" fmla="*/ 0 w 200"/>
              <a:gd name="T17" fmla="*/ 837611173 h 188"/>
              <a:gd name="T18" fmla="*/ 0 w 200"/>
              <a:gd name="T19" fmla="*/ 854881112 h 18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0" h="188">
                <a:moveTo>
                  <a:pt x="0" y="99"/>
                </a:moveTo>
                <a:lnTo>
                  <a:pt x="0" y="0"/>
                </a:lnTo>
                <a:lnTo>
                  <a:pt x="200" y="0"/>
                </a:lnTo>
                <a:lnTo>
                  <a:pt x="200" y="188"/>
                </a:lnTo>
                <a:lnTo>
                  <a:pt x="136" y="188"/>
                </a:lnTo>
                <a:lnTo>
                  <a:pt x="136" y="37"/>
                </a:lnTo>
                <a:lnTo>
                  <a:pt x="62" y="37"/>
                </a:lnTo>
                <a:lnTo>
                  <a:pt x="62" y="97"/>
                </a:lnTo>
                <a:lnTo>
                  <a:pt x="0" y="97"/>
                </a:lnTo>
                <a:lnTo>
                  <a:pt x="0" y="99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76" name="Freeform 32"/>
          <p:cNvSpPr>
            <a:spLocks noChangeAspect="1"/>
          </p:cNvSpPr>
          <p:nvPr/>
        </p:nvSpPr>
        <p:spPr bwMode="auto">
          <a:xfrm>
            <a:off x="6838950" y="2846388"/>
            <a:ext cx="587375" cy="552450"/>
          </a:xfrm>
          <a:custGeom>
            <a:avLst/>
            <a:gdLst>
              <a:gd name="T0" fmla="*/ 0 w 200"/>
              <a:gd name="T1" fmla="*/ 854881112 h 188"/>
              <a:gd name="T2" fmla="*/ 0 w 200"/>
              <a:gd name="T3" fmla="*/ 0 h 188"/>
              <a:gd name="T4" fmla="*/ 1725046953 w 200"/>
              <a:gd name="T5" fmla="*/ 0 h 188"/>
              <a:gd name="T6" fmla="*/ 1725046953 w 200"/>
              <a:gd name="T7" fmla="*/ 1623409588 h 188"/>
              <a:gd name="T8" fmla="*/ 1173031928 w 200"/>
              <a:gd name="T9" fmla="*/ 1623409588 h 188"/>
              <a:gd name="T10" fmla="*/ 1173031928 w 200"/>
              <a:gd name="T11" fmla="*/ 319501230 h 188"/>
              <a:gd name="T12" fmla="*/ 534763821 w 200"/>
              <a:gd name="T13" fmla="*/ 319501230 h 188"/>
              <a:gd name="T14" fmla="*/ 534763821 w 200"/>
              <a:gd name="T15" fmla="*/ 837611173 h 188"/>
              <a:gd name="T16" fmla="*/ 0 w 200"/>
              <a:gd name="T17" fmla="*/ 837611173 h 1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0" h="188">
                <a:moveTo>
                  <a:pt x="0" y="99"/>
                </a:moveTo>
                <a:lnTo>
                  <a:pt x="0" y="0"/>
                </a:lnTo>
                <a:lnTo>
                  <a:pt x="200" y="0"/>
                </a:lnTo>
                <a:lnTo>
                  <a:pt x="200" y="188"/>
                </a:lnTo>
                <a:lnTo>
                  <a:pt x="136" y="188"/>
                </a:lnTo>
                <a:lnTo>
                  <a:pt x="136" y="37"/>
                </a:lnTo>
                <a:lnTo>
                  <a:pt x="62" y="37"/>
                </a:lnTo>
                <a:lnTo>
                  <a:pt x="62" y="97"/>
                </a:lnTo>
                <a:lnTo>
                  <a:pt x="0" y="9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58177" name="Freeform 33"/>
          <p:cNvSpPr>
            <a:spLocks noChangeAspect="1"/>
          </p:cNvSpPr>
          <p:nvPr/>
        </p:nvSpPr>
        <p:spPr bwMode="auto">
          <a:xfrm>
            <a:off x="6415088" y="2846388"/>
            <a:ext cx="1196975" cy="1587"/>
          </a:xfrm>
          <a:custGeom>
            <a:avLst/>
            <a:gdLst>
              <a:gd name="T0" fmla="*/ 0 w 407"/>
              <a:gd name="T1" fmla="*/ 0 h 1587"/>
              <a:gd name="T2" fmla="*/ 2147483647 w 407"/>
              <a:gd name="T3" fmla="*/ 0 h 1587"/>
              <a:gd name="T4" fmla="*/ 0 w 407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7" h="1587">
                <a:moveTo>
                  <a:pt x="0" y="0"/>
                </a:moveTo>
                <a:lnTo>
                  <a:pt x="40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78" name="Freeform 34"/>
          <p:cNvSpPr>
            <a:spLocks noChangeAspect="1"/>
          </p:cNvSpPr>
          <p:nvPr/>
        </p:nvSpPr>
        <p:spPr bwMode="auto">
          <a:xfrm>
            <a:off x="7015163" y="3130550"/>
            <a:ext cx="4762" cy="704850"/>
          </a:xfrm>
          <a:custGeom>
            <a:avLst/>
            <a:gdLst>
              <a:gd name="T0" fmla="*/ 11338322 w 2"/>
              <a:gd name="T1" fmla="*/ 2070056344 h 240"/>
              <a:gd name="T2" fmla="*/ 0 w 2"/>
              <a:gd name="T3" fmla="*/ 0 h 240"/>
              <a:gd name="T4" fmla="*/ 11338322 w 2"/>
              <a:gd name="T5" fmla="*/ 2070056344 h 2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40">
                <a:moveTo>
                  <a:pt x="2" y="240"/>
                </a:moveTo>
                <a:lnTo>
                  <a:pt x="0" y="0"/>
                </a:lnTo>
                <a:lnTo>
                  <a:pt x="2" y="24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59427" name="Rectangle 35"/>
          <p:cNvSpPr>
            <a:spLocks noChangeAspect="1" noChangeArrowheads="1"/>
          </p:cNvSpPr>
          <p:nvPr/>
        </p:nvSpPr>
        <p:spPr bwMode="auto">
          <a:xfrm>
            <a:off x="1995488" y="2482850"/>
            <a:ext cx="576262" cy="869950"/>
          </a:xfrm>
          <a:prstGeom prst="rect">
            <a:avLst/>
          </a:prstGeom>
          <a:solidFill>
            <a:srgbClr val="B2B2B2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428" name="Rectangle 36"/>
          <p:cNvSpPr>
            <a:spLocks noChangeAspect="1" noChangeArrowheads="1"/>
          </p:cNvSpPr>
          <p:nvPr/>
        </p:nvSpPr>
        <p:spPr bwMode="auto">
          <a:xfrm>
            <a:off x="4867275" y="2505075"/>
            <a:ext cx="579438" cy="863600"/>
          </a:xfrm>
          <a:prstGeom prst="rect">
            <a:avLst/>
          </a:prstGeom>
          <a:solidFill>
            <a:srgbClr val="B2B2B2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429" name="Text Box 37"/>
          <p:cNvSpPr txBox="1">
            <a:spLocks noChangeAspect="1" noChangeArrowheads="1"/>
          </p:cNvSpPr>
          <p:nvPr/>
        </p:nvSpPr>
        <p:spPr bwMode="auto">
          <a:xfrm>
            <a:off x="684213" y="4300538"/>
            <a:ext cx="2709862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600">
                <a:ea typeface="宋体" panose="02010600030101010101" pitchFamily="2" charset="-122"/>
              </a:rPr>
              <a:t>Horizontal macro-cell edges</a:t>
            </a:r>
          </a:p>
        </p:txBody>
      </p:sp>
      <p:sp>
        <p:nvSpPr>
          <p:cNvPr id="59430" name="Text Box 38"/>
          <p:cNvSpPr txBox="1">
            <a:spLocks noChangeAspect="1" noChangeArrowheads="1"/>
          </p:cNvSpPr>
          <p:nvPr/>
        </p:nvSpPr>
        <p:spPr bwMode="auto">
          <a:xfrm>
            <a:off x="3587750" y="4300538"/>
            <a:ext cx="2473325" cy="33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 sz="1600">
                <a:ea typeface="宋体" panose="02010600030101010101" pitchFamily="2" charset="-122"/>
              </a:rPr>
              <a:t>Vertical macro-cell edges</a:t>
            </a:r>
          </a:p>
        </p:txBody>
      </p:sp>
      <p:sp>
        <p:nvSpPr>
          <p:cNvPr id="59431" name="Line 40"/>
          <p:cNvSpPr>
            <a:spLocks noChangeShapeType="1"/>
          </p:cNvSpPr>
          <p:nvPr/>
        </p:nvSpPr>
        <p:spPr bwMode="auto">
          <a:xfrm flipV="1">
            <a:off x="800100" y="3349625"/>
            <a:ext cx="1971675" cy="317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/>
          <a:lstStyle/>
          <a:p>
            <a:endParaRPr lang="de-DE"/>
          </a:p>
        </p:txBody>
      </p:sp>
      <p:sp>
        <p:nvSpPr>
          <p:cNvPr id="1158185" name="Line 41"/>
          <p:cNvSpPr>
            <a:spLocks noChangeAspect="1" noChangeShapeType="1"/>
          </p:cNvSpPr>
          <p:nvPr/>
        </p:nvSpPr>
        <p:spPr bwMode="auto">
          <a:xfrm flipV="1">
            <a:off x="7421563" y="2297113"/>
            <a:ext cx="4762" cy="15382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59433" name="Rectangle 42"/>
          <p:cNvSpPr>
            <a:spLocks noChangeAspect="1" noChangeArrowheads="1"/>
          </p:cNvSpPr>
          <p:nvPr/>
        </p:nvSpPr>
        <p:spPr bwMode="auto">
          <a:xfrm>
            <a:off x="4092575" y="3811588"/>
            <a:ext cx="1354138" cy="200025"/>
          </a:xfrm>
          <a:prstGeom prst="rect">
            <a:avLst/>
          </a:prstGeom>
          <a:solidFill>
            <a:srgbClr val="A6A6A6"/>
          </a:solidFill>
          <a:ln w="0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434" name="Freeform 43"/>
          <p:cNvSpPr>
            <a:spLocks noChangeAspect="1"/>
          </p:cNvSpPr>
          <p:nvPr/>
        </p:nvSpPr>
        <p:spPr bwMode="auto">
          <a:xfrm>
            <a:off x="4092575" y="2819400"/>
            <a:ext cx="587375" cy="552450"/>
          </a:xfrm>
          <a:custGeom>
            <a:avLst/>
            <a:gdLst>
              <a:gd name="T0" fmla="*/ 0 w 200"/>
              <a:gd name="T1" fmla="*/ 846244673 h 188"/>
              <a:gd name="T2" fmla="*/ 0 w 200"/>
              <a:gd name="T3" fmla="*/ 0 h 188"/>
              <a:gd name="T4" fmla="*/ 1725046953 w 200"/>
              <a:gd name="T5" fmla="*/ 0 h 188"/>
              <a:gd name="T6" fmla="*/ 1725046953 w 200"/>
              <a:gd name="T7" fmla="*/ 1623409588 h 188"/>
              <a:gd name="T8" fmla="*/ 1164406326 w 200"/>
              <a:gd name="T9" fmla="*/ 1623409588 h 188"/>
              <a:gd name="T10" fmla="*/ 1164406326 w 200"/>
              <a:gd name="T11" fmla="*/ 319501230 h 188"/>
              <a:gd name="T12" fmla="*/ 526138219 w 200"/>
              <a:gd name="T13" fmla="*/ 319501230 h 188"/>
              <a:gd name="T14" fmla="*/ 526138219 w 200"/>
              <a:gd name="T15" fmla="*/ 846244673 h 188"/>
              <a:gd name="T16" fmla="*/ 0 w 200"/>
              <a:gd name="T17" fmla="*/ 846244673 h 1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0" h="188">
                <a:moveTo>
                  <a:pt x="0" y="98"/>
                </a:moveTo>
                <a:lnTo>
                  <a:pt x="0" y="0"/>
                </a:lnTo>
                <a:lnTo>
                  <a:pt x="200" y="0"/>
                </a:lnTo>
                <a:lnTo>
                  <a:pt x="200" y="188"/>
                </a:lnTo>
                <a:lnTo>
                  <a:pt x="135" y="188"/>
                </a:lnTo>
                <a:lnTo>
                  <a:pt x="135" y="37"/>
                </a:lnTo>
                <a:lnTo>
                  <a:pt x="61" y="37"/>
                </a:lnTo>
                <a:lnTo>
                  <a:pt x="61" y="98"/>
                </a:lnTo>
                <a:lnTo>
                  <a:pt x="0" y="98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1158188" name="Rectangle 44"/>
          <p:cNvSpPr>
            <a:spLocks noChangeAspect="1" noChangeArrowheads="1"/>
          </p:cNvSpPr>
          <p:nvPr/>
        </p:nvSpPr>
        <p:spPr bwMode="auto">
          <a:xfrm>
            <a:off x="7612063" y="2513013"/>
            <a:ext cx="587375" cy="887412"/>
          </a:xfrm>
          <a:prstGeom prst="rect">
            <a:avLst/>
          </a:prstGeom>
          <a:solidFill>
            <a:srgbClr val="B2B2B2"/>
          </a:solidFill>
          <a:ln w="63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436" name="Rectangle 45"/>
          <p:cNvSpPr>
            <a:spLocks noChangeArrowheads="1"/>
          </p:cNvSpPr>
          <p:nvPr/>
        </p:nvSpPr>
        <p:spPr bwMode="auto">
          <a:xfrm>
            <a:off x="635000" y="1289050"/>
            <a:ext cx="3233738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en-US" altLang="zh-CN" b="1">
                <a:ea typeface="宋体" panose="02010600030101010101" pitchFamily="2" charset="-122"/>
              </a:rPr>
              <a:t>Defining the routing regions</a:t>
            </a:r>
            <a:r>
              <a:rPr lang="en-US" altLang="zh-CN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59437" name="Rectangle 4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5.6.2	</a:t>
            </a:r>
            <a:r>
              <a:rPr lang="en-US" altLang="zh-CN" smtClean="0">
                <a:ea typeface="宋体" panose="02010600030101010101" pitchFamily="2" charset="-122"/>
              </a:rPr>
              <a:t>Global Routing in a Connectivity Graph</a:t>
            </a:r>
            <a:endParaRPr lang="de-DE" altLang="de-DE" smtClean="0"/>
          </a:p>
        </p:txBody>
      </p:sp>
      <p:sp>
        <p:nvSpPr>
          <p:cNvPr id="1158193" name="AutoShape 49"/>
          <p:cNvSpPr>
            <a:spLocks noChangeArrowheads="1"/>
          </p:cNvSpPr>
          <p:nvPr/>
        </p:nvSpPr>
        <p:spPr bwMode="auto">
          <a:xfrm>
            <a:off x="5924550" y="2846388"/>
            <a:ext cx="303213" cy="762000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59439" name="Text Box 50"/>
          <p:cNvSpPr txBox="1">
            <a:spLocks noChangeArrowheads="1"/>
          </p:cNvSpPr>
          <p:nvPr/>
        </p:nvSpPr>
        <p:spPr bwMode="auto">
          <a:xfrm>
            <a:off x="3068638" y="2949575"/>
            <a:ext cx="352425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en-US" altLang="zh-CN" sz="2400" b="1">
                <a:ea typeface="宋体" panose="02010600030101010101" pitchFamily="2" charset="-122"/>
              </a:rPr>
              <a:t>+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8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58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58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58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58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58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58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58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58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58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5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58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158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58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58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158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158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58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8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158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8147" grpId="0" animBg="1"/>
      <p:bldP spid="1158151" grpId="0" animBg="1"/>
      <p:bldP spid="1158188" grpId="0" animBg="1"/>
      <p:bldP spid="1158193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34DDC97-82C3-4382-9F96-9236B4CB41B6}" type="slidenum">
              <a:rPr lang="en-US" altLang="de-DE" sz="1000">
                <a:solidFill>
                  <a:srgbClr val="C0C0C0"/>
                </a:solidFill>
              </a:rPr>
              <a:pPr/>
              <a:t>58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0419" name="Rectangle 3"/>
          <p:cNvSpPr>
            <a:spLocks noChangeAspect="1" noChangeArrowheads="1"/>
          </p:cNvSpPr>
          <p:nvPr/>
        </p:nvSpPr>
        <p:spPr bwMode="auto">
          <a:xfrm>
            <a:off x="1130300" y="3086100"/>
            <a:ext cx="2214563" cy="2224088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172" name="Line 4"/>
          <p:cNvSpPr>
            <a:spLocks noChangeAspect="1" noChangeShapeType="1"/>
          </p:cNvSpPr>
          <p:nvPr/>
        </p:nvSpPr>
        <p:spPr bwMode="auto">
          <a:xfrm>
            <a:off x="8224838" y="2838450"/>
            <a:ext cx="0" cy="2566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1159173" name="Line 5"/>
          <p:cNvSpPr>
            <a:spLocks noChangeAspect="1" noChangeShapeType="1"/>
          </p:cNvSpPr>
          <p:nvPr/>
        </p:nvSpPr>
        <p:spPr bwMode="auto">
          <a:xfrm>
            <a:off x="7016750" y="2838450"/>
            <a:ext cx="0" cy="1812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159174" name="Line 6"/>
          <p:cNvSpPr>
            <a:spLocks noChangeAspect="1" noChangeShapeType="1"/>
          </p:cNvSpPr>
          <p:nvPr/>
        </p:nvSpPr>
        <p:spPr bwMode="auto">
          <a:xfrm>
            <a:off x="5935663" y="2833688"/>
            <a:ext cx="0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1159175" name="Line 7"/>
          <p:cNvSpPr>
            <a:spLocks noChangeAspect="1" noChangeShapeType="1"/>
          </p:cNvSpPr>
          <p:nvPr/>
        </p:nvSpPr>
        <p:spPr bwMode="auto">
          <a:xfrm>
            <a:off x="5922963" y="3751263"/>
            <a:ext cx="0" cy="906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1159176" name="Line 8"/>
          <p:cNvSpPr>
            <a:spLocks noChangeAspect="1" noChangeShapeType="1"/>
          </p:cNvSpPr>
          <p:nvPr/>
        </p:nvSpPr>
        <p:spPr bwMode="auto">
          <a:xfrm>
            <a:off x="5456238" y="419735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1159177" name="Line 9"/>
          <p:cNvSpPr>
            <a:spLocks noChangeAspect="1" noChangeShapeType="1"/>
          </p:cNvSpPr>
          <p:nvPr/>
        </p:nvSpPr>
        <p:spPr bwMode="auto">
          <a:xfrm>
            <a:off x="4891088" y="5480050"/>
            <a:ext cx="33194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1159178" name="Line 10"/>
          <p:cNvSpPr>
            <a:spLocks noChangeAspect="1" noChangeShapeType="1"/>
          </p:cNvSpPr>
          <p:nvPr/>
        </p:nvSpPr>
        <p:spPr bwMode="auto">
          <a:xfrm>
            <a:off x="4891088" y="4610100"/>
            <a:ext cx="33194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1159179" name="Line 11"/>
          <p:cNvSpPr>
            <a:spLocks noChangeAspect="1" noChangeShapeType="1"/>
          </p:cNvSpPr>
          <p:nvPr/>
        </p:nvSpPr>
        <p:spPr bwMode="auto">
          <a:xfrm>
            <a:off x="4897438" y="4165600"/>
            <a:ext cx="10588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1159180" name="Line 12"/>
          <p:cNvSpPr>
            <a:spLocks noChangeAspect="1" noChangeShapeType="1"/>
          </p:cNvSpPr>
          <p:nvPr/>
        </p:nvSpPr>
        <p:spPr bwMode="auto">
          <a:xfrm>
            <a:off x="4903788" y="3292475"/>
            <a:ext cx="2112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1159181" name="Line 13"/>
          <p:cNvSpPr>
            <a:spLocks noChangeAspect="1" noChangeShapeType="1"/>
          </p:cNvSpPr>
          <p:nvPr/>
        </p:nvSpPr>
        <p:spPr bwMode="auto">
          <a:xfrm>
            <a:off x="4891088" y="2873375"/>
            <a:ext cx="33194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1159182" name="Line 14"/>
          <p:cNvSpPr>
            <a:spLocks noChangeAspect="1" noChangeShapeType="1"/>
          </p:cNvSpPr>
          <p:nvPr/>
        </p:nvSpPr>
        <p:spPr bwMode="auto">
          <a:xfrm>
            <a:off x="4903788" y="2838450"/>
            <a:ext cx="0" cy="2566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0431" name="Freeform 15"/>
          <p:cNvSpPr>
            <a:spLocks noChangeAspect="1"/>
          </p:cNvSpPr>
          <p:nvPr/>
        </p:nvSpPr>
        <p:spPr bwMode="auto">
          <a:xfrm>
            <a:off x="2060575" y="4335463"/>
            <a:ext cx="146050" cy="560387"/>
          </a:xfrm>
          <a:custGeom>
            <a:avLst/>
            <a:gdLst>
              <a:gd name="T0" fmla="*/ 0 w 146050"/>
              <a:gd name="T1" fmla="*/ 0 h 291"/>
              <a:gd name="T2" fmla="*/ 0 w 146050"/>
              <a:gd name="T3" fmla="*/ 1079153229 h 291"/>
              <a:gd name="T4" fmla="*/ 0 w 146050"/>
              <a:gd name="T5" fmla="*/ 0 h 29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6050" h="291">
                <a:moveTo>
                  <a:pt x="0" y="0"/>
                </a:moveTo>
                <a:lnTo>
                  <a:pt x="0" y="2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432" name="Rectangle 16"/>
          <p:cNvSpPr>
            <a:spLocks noChangeAspect="1" noChangeArrowheads="1"/>
          </p:cNvSpPr>
          <p:nvPr/>
        </p:nvSpPr>
        <p:spPr bwMode="auto">
          <a:xfrm>
            <a:off x="1608138" y="4848225"/>
            <a:ext cx="1539875" cy="217488"/>
          </a:xfrm>
          <a:prstGeom prst="rect">
            <a:avLst/>
          </a:prstGeom>
          <a:solidFill>
            <a:srgbClr val="A6A6A6"/>
          </a:solidFill>
          <a:ln w="0">
            <a:solidFill>
              <a:srgbClr val="A6A6A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0433" name="Freeform 17"/>
          <p:cNvSpPr>
            <a:spLocks noChangeAspect="1"/>
          </p:cNvSpPr>
          <p:nvPr/>
        </p:nvSpPr>
        <p:spPr bwMode="auto">
          <a:xfrm>
            <a:off x="1130300" y="4344988"/>
            <a:ext cx="2220913" cy="3175"/>
          </a:xfrm>
          <a:custGeom>
            <a:avLst/>
            <a:gdLst>
              <a:gd name="T0" fmla="*/ 0 w 667"/>
              <a:gd name="T1" fmla="*/ 0 h 3175"/>
              <a:gd name="T2" fmla="*/ 2147483647 w 667"/>
              <a:gd name="T3" fmla="*/ 0 h 3175"/>
              <a:gd name="T4" fmla="*/ 0 w 66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3175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434" name="Freeform 18"/>
          <p:cNvSpPr>
            <a:spLocks noChangeAspect="1"/>
          </p:cNvSpPr>
          <p:nvPr/>
        </p:nvSpPr>
        <p:spPr bwMode="auto">
          <a:xfrm>
            <a:off x="3148013" y="3082925"/>
            <a:ext cx="3175" cy="2224088"/>
          </a:xfrm>
          <a:custGeom>
            <a:avLst/>
            <a:gdLst>
              <a:gd name="T0" fmla="*/ 0 w 3175"/>
              <a:gd name="T1" fmla="*/ 2147483647 h 668"/>
              <a:gd name="T2" fmla="*/ 0 w 3175"/>
              <a:gd name="T3" fmla="*/ 0 h 668"/>
              <a:gd name="T4" fmla="*/ 0 w 3175"/>
              <a:gd name="T5" fmla="*/ 2147483647 h 66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5" h="668">
                <a:moveTo>
                  <a:pt x="0" y="668"/>
                </a:moveTo>
                <a:lnTo>
                  <a:pt x="0" y="0"/>
                </a:lnTo>
                <a:lnTo>
                  <a:pt x="0" y="668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435" name="Line 19"/>
          <p:cNvSpPr>
            <a:spLocks noChangeAspect="1" noChangeShapeType="1"/>
          </p:cNvSpPr>
          <p:nvPr/>
        </p:nvSpPr>
        <p:spPr bwMode="auto">
          <a:xfrm flipV="1">
            <a:off x="3148013" y="3082925"/>
            <a:ext cx="3175" cy="22240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0436" name="Line 20"/>
          <p:cNvSpPr>
            <a:spLocks noChangeAspect="1" noChangeShapeType="1"/>
          </p:cNvSpPr>
          <p:nvPr/>
        </p:nvSpPr>
        <p:spPr bwMode="auto">
          <a:xfrm flipV="1">
            <a:off x="1608138" y="3089275"/>
            <a:ext cx="3175" cy="22145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0437" name="Line 21"/>
          <p:cNvSpPr>
            <a:spLocks noChangeAspect="1" noChangeShapeType="1"/>
          </p:cNvSpPr>
          <p:nvPr/>
        </p:nvSpPr>
        <p:spPr bwMode="auto">
          <a:xfrm>
            <a:off x="1135063" y="4040188"/>
            <a:ext cx="987425" cy="79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0438" name="Freeform 22"/>
          <p:cNvSpPr>
            <a:spLocks noChangeAspect="1"/>
          </p:cNvSpPr>
          <p:nvPr/>
        </p:nvSpPr>
        <p:spPr bwMode="auto">
          <a:xfrm>
            <a:off x="1611313" y="3717925"/>
            <a:ext cx="663575" cy="627063"/>
          </a:xfrm>
          <a:custGeom>
            <a:avLst/>
            <a:gdLst>
              <a:gd name="T0" fmla="*/ 0 w 200"/>
              <a:gd name="T1" fmla="*/ 1101392799 h 188"/>
              <a:gd name="T2" fmla="*/ 0 w 200"/>
              <a:gd name="T3" fmla="*/ 0 h 188"/>
              <a:gd name="T4" fmla="*/ 2147483647 w 200"/>
              <a:gd name="T5" fmla="*/ 0 h 188"/>
              <a:gd name="T6" fmla="*/ 2147483647 w 200"/>
              <a:gd name="T7" fmla="*/ 2091531947 h 188"/>
              <a:gd name="T8" fmla="*/ 1497128054 w 200"/>
              <a:gd name="T9" fmla="*/ 2091531947 h 188"/>
              <a:gd name="T10" fmla="*/ 1497128054 w 200"/>
              <a:gd name="T11" fmla="*/ 411630170 h 188"/>
              <a:gd name="T12" fmla="*/ 682513431 w 200"/>
              <a:gd name="T13" fmla="*/ 411630170 h 188"/>
              <a:gd name="T14" fmla="*/ 682513431 w 200"/>
              <a:gd name="T15" fmla="*/ 1079142069 h 188"/>
              <a:gd name="T16" fmla="*/ 0 w 200"/>
              <a:gd name="T17" fmla="*/ 1079142069 h 188"/>
              <a:gd name="T18" fmla="*/ 0 w 200"/>
              <a:gd name="T19" fmla="*/ 1101392799 h 18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0" h="188">
                <a:moveTo>
                  <a:pt x="0" y="99"/>
                </a:moveTo>
                <a:lnTo>
                  <a:pt x="0" y="0"/>
                </a:lnTo>
                <a:lnTo>
                  <a:pt x="200" y="0"/>
                </a:lnTo>
                <a:lnTo>
                  <a:pt x="200" y="188"/>
                </a:lnTo>
                <a:lnTo>
                  <a:pt x="136" y="188"/>
                </a:lnTo>
                <a:lnTo>
                  <a:pt x="136" y="37"/>
                </a:lnTo>
                <a:lnTo>
                  <a:pt x="62" y="37"/>
                </a:lnTo>
                <a:lnTo>
                  <a:pt x="62" y="97"/>
                </a:lnTo>
                <a:lnTo>
                  <a:pt x="0" y="97"/>
                </a:lnTo>
                <a:lnTo>
                  <a:pt x="0" y="99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439" name="Freeform 23"/>
          <p:cNvSpPr>
            <a:spLocks noChangeAspect="1"/>
          </p:cNvSpPr>
          <p:nvPr/>
        </p:nvSpPr>
        <p:spPr bwMode="auto">
          <a:xfrm>
            <a:off x="1611313" y="3717925"/>
            <a:ext cx="663575" cy="627063"/>
          </a:xfrm>
          <a:custGeom>
            <a:avLst/>
            <a:gdLst>
              <a:gd name="T0" fmla="*/ 0 w 200"/>
              <a:gd name="T1" fmla="*/ 1101392799 h 188"/>
              <a:gd name="T2" fmla="*/ 0 w 200"/>
              <a:gd name="T3" fmla="*/ 0 h 188"/>
              <a:gd name="T4" fmla="*/ 2147483647 w 200"/>
              <a:gd name="T5" fmla="*/ 0 h 188"/>
              <a:gd name="T6" fmla="*/ 2147483647 w 200"/>
              <a:gd name="T7" fmla="*/ 2091531947 h 188"/>
              <a:gd name="T8" fmla="*/ 1497128054 w 200"/>
              <a:gd name="T9" fmla="*/ 2091531947 h 188"/>
              <a:gd name="T10" fmla="*/ 1497128054 w 200"/>
              <a:gd name="T11" fmla="*/ 411630170 h 188"/>
              <a:gd name="T12" fmla="*/ 682513431 w 200"/>
              <a:gd name="T13" fmla="*/ 411630170 h 188"/>
              <a:gd name="T14" fmla="*/ 682513431 w 200"/>
              <a:gd name="T15" fmla="*/ 1079142069 h 188"/>
              <a:gd name="T16" fmla="*/ 0 w 200"/>
              <a:gd name="T17" fmla="*/ 1079142069 h 1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0" h="188">
                <a:moveTo>
                  <a:pt x="0" y="99"/>
                </a:moveTo>
                <a:lnTo>
                  <a:pt x="0" y="0"/>
                </a:lnTo>
                <a:lnTo>
                  <a:pt x="200" y="0"/>
                </a:lnTo>
                <a:lnTo>
                  <a:pt x="200" y="188"/>
                </a:lnTo>
                <a:lnTo>
                  <a:pt x="136" y="188"/>
                </a:lnTo>
                <a:lnTo>
                  <a:pt x="136" y="37"/>
                </a:lnTo>
                <a:lnTo>
                  <a:pt x="62" y="37"/>
                </a:lnTo>
                <a:lnTo>
                  <a:pt x="62" y="97"/>
                </a:lnTo>
                <a:lnTo>
                  <a:pt x="0" y="9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0440" name="Freeform 24"/>
          <p:cNvSpPr>
            <a:spLocks noChangeAspect="1"/>
          </p:cNvSpPr>
          <p:nvPr/>
        </p:nvSpPr>
        <p:spPr bwMode="auto">
          <a:xfrm>
            <a:off x="1130300" y="3717925"/>
            <a:ext cx="1355725" cy="3175"/>
          </a:xfrm>
          <a:custGeom>
            <a:avLst/>
            <a:gdLst>
              <a:gd name="T0" fmla="*/ 0 w 407"/>
              <a:gd name="T1" fmla="*/ 0 h 3175"/>
              <a:gd name="T2" fmla="*/ 2147483647 w 407"/>
              <a:gd name="T3" fmla="*/ 0 h 3175"/>
              <a:gd name="T4" fmla="*/ 0 w 40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7" h="3175">
                <a:moveTo>
                  <a:pt x="0" y="0"/>
                </a:moveTo>
                <a:lnTo>
                  <a:pt x="40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441" name="Freeform 25"/>
          <p:cNvSpPr>
            <a:spLocks noChangeAspect="1"/>
          </p:cNvSpPr>
          <p:nvPr/>
        </p:nvSpPr>
        <p:spPr bwMode="auto">
          <a:xfrm>
            <a:off x="2274888" y="3089275"/>
            <a:ext cx="149225" cy="1751013"/>
          </a:xfrm>
          <a:custGeom>
            <a:avLst/>
            <a:gdLst>
              <a:gd name="T0" fmla="*/ 0 w 149225"/>
              <a:gd name="T1" fmla="*/ 0 h 423"/>
              <a:gd name="T2" fmla="*/ 0 w 149225"/>
              <a:gd name="T3" fmla="*/ 2147483647 h 423"/>
              <a:gd name="T4" fmla="*/ 0 w 149225"/>
              <a:gd name="T5" fmla="*/ 0 h 4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9225" h="423">
                <a:moveTo>
                  <a:pt x="0" y="0"/>
                </a:moveTo>
                <a:lnTo>
                  <a:pt x="0" y="4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442" name="Freeform 26"/>
          <p:cNvSpPr>
            <a:spLocks noChangeAspect="1"/>
          </p:cNvSpPr>
          <p:nvPr/>
        </p:nvSpPr>
        <p:spPr bwMode="auto">
          <a:xfrm>
            <a:off x="1809750" y="4040188"/>
            <a:ext cx="6350" cy="800100"/>
          </a:xfrm>
          <a:custGeom>
            <a:avLst/>
            <a:gdLst>
              <a:gd name="T0" fmla="*/ 20161250 w 2"/>
              <a:gd name="T1" fmla="*/ 2147483647 h 240"/>
              <a:gd name="T2" fmla="*/ 0 w 2"/>
              <a:gd name="T3" fmla="*/ 0 h 240"/>
              <a:gd name="T4" fmla="*/ 20161250 w 2"/>
              <a:gd name="T5" fmla="*/ 2147483647 h 2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40">
                <a:moveTo>
                  <a:pt x="2" y="240"/>
                </a:moveTo>
                <a:lnTo>
                  <a:pt x="0" y="0"/>
                </a:lnTo>
                <a:lnTo>
                  <a:pt x="2" y="24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443" name="Line 27"/>
          <p:cNvSpPr>
            <a:spLocks noChangeAspect="1" noChangeShapeType="1"/>
          </p:cNvSpPr>
          <p:nvPr/>
        </p:nvSpPr>
        <p:spPr bwMode="auto">
          <a:xfrm flipH="1" flipV="1">
            <a:off x="1809750" y="4040188"/>
            <a:ext cx="6350" cy="800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0444" name="Text Box 28"/>
          <p:cNvSpPr txBox="1">
            <a:spLocks noChangeAspect="1" noChangeArrowheads="1"/>
          </p:cNvSpPr>
          <p:nvPr/>
        </p:nvSpPr>
        <p:spPr bwMode="auto">
          <a:xfrm>
            <a:off x="1206500" y="3370263"/>
            <a:ext cx="301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45" name="Text Box 29"/>
          <p:cNvSpPr txBox="1">
            <a:spLocks noChangeAspect="1" noChangeArrowheads="1"/>
          </p:cNvSpPr>
          <p:nvPr/>
        </p:nvSpPr>
        <p:spPr bwMode="auto">
          <a:xfrm>
            <a:off x="1200150" y="3719513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46" name="Text Box 30"/>
          <p:cNvSpPr txBox="1">
            <a:spLocks noChangeAspect="1" noChangeArrowheads="1"/>
          </p:cNvSpPr>
          <p:nvPr/>
        </p:nvSpPr>
        <p:spPr bwMode="auto">
          <a:xfrm>
            <a:off x="1212850" y="4059238"/>
            <a:ext cx="301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47" name="Text Box 31"/>
          <p:cNvSpPr txBox="1">
            <a:spLocks noChangeAspect="1" noChangeArrowheads="1"/>
          </p:cNvSpPr>
          <p:nvPr/>
        </p:nvSpPr>
        <p:spPr bwMode="auto">
          <a:xfrm>
            <a:off x="1200150" y="4465638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48" name="Text Box 32"/>
          <p:cNvSpPr txBox="1">
            <a:spLocks noChangeAspect="1" noChangeArrowheads="1"/>
          </p:cNvSpPr>
          <p:nvPr/>
        </p:nvSpPr>
        <p:spPr bwMode="auto">
          <a:xfrm>
            <a:off x="1200150" y="4811713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49" name="Text Box 33"/>
          <p:cNvSpPr txBox="1">
            <a:spLocks noChangeAspect="1" noChangeArrowheads="1"/>
          </p:cNvSpPr>
          <p:nvPr/>
        </p:nvSpPr>
        <p:spPr bwMode="auto">
          <a:xfrm>
            <a:off x="1206500" y="5030788"/>
            <a:ext cx="301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0" name="Text Box 34"/>
          <p:cNvSpPr txBox="1">
            <a:spLocks noChangeAspect="1" noChangeArrowheads="1"/>
          </p:cNvSpPr>
          <p:nvPr/>
        </p:nvSpPr>
        <p:spPr bwMode="auto">
          <a:xfrm>
            <a:off x="1817688" y="3074988"/>
            <a:ext cx="3000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1" name="Text Box 35"/>
          <p:cNvSpPr txBox="1">
            <a:spLocks noChangeAspect="1" noChangeArrowheads="1"/>
          </p:cNvSpPr>
          <p:nvPr/>
        </p:nvSpPr>
        <p:spPr bwMode="auto">
          <a:xfrm>
            <a:off x="1817688" y="3379788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2" name="Text Box 36"/>
          <p:cNvSpPr txBox="1">
            <a:spLocks noChangeAspect="1" noChangeArrowheads="1"/>
          </p:cNvSpPr>
          <p:nvPr/>
        </p:nvSpPr>
        <p:spPr bwMode="auto">
          <a:xfrm>
            <a:off x="1731963" y="3784600"/>
            <a:ext cx="4048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3" name="Text Box 37"/>
          <p:cNvSpPr txBox="1">
            <a:spLocks noChangeAspect="1" noChangeArrowheads="1"/>
          </p:cNvSpPr>
          <p:nvPr/>
        </p:nvSpPr>
        <p:spPr bwMode="auto">
          <a:xfrm>
            <a:off x="1503363" y="4048125"/>
            <a:ext cx="401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4" name="Text Box 38"/>
          <p:cNvSpPr txBox="1">
            <a:spLocks noChangeAspect="1" noChangeArrowheads="1"/>
          </p:cNvSpPr>
          <p:nvPr/>
        </p:nvSpPr>
        <p:spPr bwMode="auto">
          <a:xfrm>
            <a:off x="1719263" y="40481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5" name="Text Box 39"/>
          <p:cNvSpPr txBox="1">
            <a:spLocks noChangeAspect="1" noChangeArrowheads="1"/>
          </p:cNvSpPr>
          <p:nvPr/>
        </p:nvSpPr>
        <p:spPr bwMode="auto">
          <a:xfrm>
            <a:off x="1493838" y="4460875"/>
            <a:ext cx="401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6" name="Text Box 40"/>
          <p:cNvSpPr txBox="1">
            <a:spLocks noChangeAspect="1" noChangeArrowheads="1"/>
          </p:cNvSpPr>
          <p:nvPr/>
        </p:nvSpPr>
        <p:spPr bwMode="auto">
          <a:xfrm>
            <a:off x="1731963" y="4454525"/>
            <a:ext cx="404812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7" name="Text Box 41"/>
          <p:cNvSpPr txBox="1">
            <a:spLocks noChangeAspect="1" noChangeArrowheads="1"/>
          </p:cNvSpPr>
          <p:nvPr/>
        </p:nvSpPr>
        <p:spPr bwMode="auto">
          <a:xfrm>
            <a:off x="1962150" y="4454525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8" name="Text Box 42"/>
          <p:cNvSpPr txBox="1">
            <a:spLocks noChangeAspect="1" noChangeArrowheads="1"/>
          </p:cNvSpPr>
          <p:nvPr/>
        </p:nvSpPr>
        <p:spPr bwMode="auto">
          <a:xfrm>
            <a:off x="1971675" y="5048250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59" name="Text Box 43"/>
          <p:cNvSpPr txBox="1">
            <a:spLocks noChangeAspect="1" noChangeArrowheads="1"/>
          </p:cNvSpPr>
          <p:nvPr/>
        </p:nvSpPr>
        <p:spPr bwMode="auto">
          <a:xfrm>
            <a:off x="2184400" y="3087688"/>
            <a:ext cx="401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0" name="Text Box 44"/>
          <p:cNvSpPr txBox="1">
            <a:spLocks noChangeAspect="1" noChangeArrowheads="1"/>
          </p:cNvSpPr>
          <p:nvPr/>
        </p:nvSpPr>
        <p:spPr bwMode="auto">
          <a:xfrm>
            <a:off x="2159000" y="3379788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1" name="Text Box 45"/>
          <p:cNvSpPr txBox="1">
            <a:spLocks noChangeAspect="1" noChangeArrowheads="1"/>
          </p:cNvSpPr>
          <p:nvPr/>
        </p:nvSpPr>
        <p:spPr bwMode="auto">
          <a:xfrm>
            <a:off x="2166938" y="3836988"/>
            <a:ext cx="401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2" name="Text Box 46"/>
          <p:cNvSpPr txBox="1">
            <a:spLocks noChangeAspect="1" noChangeArrowheads="1"/>
          </p:cNvSpPr>
          <p:nvPr/>
        </p:nvSpPr>
        <p:spPr bwMode="auto">
          <a:xfrm>
            <a:off x="2198688" y="44545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3" name="Text Box 47"/>
          <p:cNvSpPr txBox="1">
            <a:spLocks noChangeAspect="1" noChangeArrowheads="1"/>
          </p:cNvSpPr>
          <p:nvPr/>
        </p:nvSpPr>
        <p:spPr bwMode="auto">
          <a:xfrm>
            <a:off x="2592388" y="3081338"/>
            <a:ext cx="40481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4" name="Text Box 48"/>
          <p:cNvSpPr txBox="1">
            <a:spLocks noChangeAspect="1" noChangeArrowheads="1"/>
          </p:cNvSpPr>
          <p:nvPr/>
        </p:nvSpPr>
        <p:spPr bwMode="auto">
          <a:xfrm>
            <a:off x="2590800" y="444817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5" name="Text Box 49"/>
          <p:cNvSpPr txBox="1">
            <a:spLocks noChangeAspect="1" noChangeArrowheads="1"/>
          </p:cNvSpPr>
          <p:nvPr/>
        </p:nvSpPr>
        <p:spPr bwMode="auto">
          <a:xfrm>
            <a:off x="3044825" y="3081338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6" name="Text Box 50"/>
          <p:cNvSpPr txBox="1">
            <a:spLocks noChangeAspect="1" noChangeArrowheads="1"/>
          </p:cNvSpPr>
          <p:nvPr/>
        </p:nvSpPr>
        <p:spPr bwMode="auto">
          <a:xfrm>
            <a:off x="3038475" y="366712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7" name="Text Box 51"/>
          <p:cNvSpPr txBox="1">
            <a:spLocks noChangeAspect="1" noChangeArrowheads="1"/>
          </p:cNvSpPr>
          <p:nvPr/>
        </p:nvSpPr>
        <p:spPr bwMode="auto">
          <a:xfrm>
            <a:off x="3049588" y="4451350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8" name="Text Box 52"/>
          <p:cNvSpPr txBox="1">
            <a:spLocks noChangeAspect="1" noChangeArrowheads="1"/>
          </p:cNvSpPr>
          <p:nvPr/>
        </p:nvSpPr>
        <p:spPr bwMode="auto">
          <a:xfrm>
            <a:off x="3051175" y="4810125"/>
            <a:ext cx="40481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469" name="Text Box 53"/>
          <p:cNvSpPr txBox="1">
            <a:spLocks noChangeAspect="1" noChangeArrowheads="1"/>
          </p:cNvSpPr>
          <p:nvPr/>
        </p:nvSpPr>
        <p:spPr bwMode="auto">
          <a:xfrm>
            <a:off x="3038475" y="503872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22" name="Text Box 54"/>
          <p:cNvSpPr txBox="1">
            <a:spLocks noChangeAspect="1" noChangeArrowheads="1"/>
          </p:cNvSpPr>
          <p:nvPr/>
        </p:nvSpPr>
        <p:spPr bwMode="auto">
          <a:xfrm>
            <a:off x="4527550" y="2616200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23" name="Text Box 55"/>
          <p:cNvSpPr txBox="1">
            <a:spLocks noChangeAspect="1" noChangeArrowheads="1"/>
          </p:cNvSpPr>
          <p:nvPr/>
        </p:nvSpPr>
        <p:spPr bwMode="auto">
          <a:xfrm>
            <a:off x="4530725" y="3038475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24" name="Text Box 56"/>
          <p:cNvSpPr txBox="1">
            <a:spLocks noChangeAspect="1" noChangeArrowheads="1"/>
          </p:cNvSpPr>
          <p:nvPr/>
        </p:nvSpPr>
        <p:spPr bwMode="auto">
          <a:xfrm>
            <a:off x="4533900" y="3430588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25" name="Text Box 57"/>
          <p:cNvSpPr txBox="1">
            <a:spLocks noChangeAspect="1" noChangeArrowheads="1"/>
          </p:cNvSpPr>
          <p:nvPr/>
        </p:nvSpPr>
        <p:spPr bwMode="auto">
          <a:xfrm>
            <a:off x="4541838" y="3921125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26" name="Text Box 58"/>
          <p:cNvSpPr txBox="1">
            <a:spLocks noChangeAspect="1" noChangeArrowheads="1"/>
          </p:cNvSpPr>
          <p:nvPr/>
        </p:nvSpPr>
        <p:spPr bwMode="auto">
          <a:xfrm>
            <a:off x="4527550" y="4354513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27" name="Text Box 59"/>
          <p:cNvSpPr txBox="1">
            <a:spLocks noChangeAspect="1" noChangeArrowheads="1"/>
          </p:cNvSpPr>
          <p:nvPr/>
        </p:nvSpPr>
        <p:spPr bwMode="auto">
          <a:xfrm>
            <a:off x="4533900" y="4751388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28" name="Text Box 60"/>
          <p:cNvSpPr txBox="1">
            <a:spLocks noChangeAspect="1" noChangeArrowheads="1"/>
          </p:cNvSpPr>
          <p:nvPr/>
        </p:nvSpPr>
        <p:spPr bwMode="auto">
          <a:xfrm>
            <a:off x="4540250" y="5191125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29" name="Text Box 61"/>
          <p:cNvSpPr txBox="1">
            <a:spLocks noChangeAspect="1" noChangeArrowheads="1"/>
          </p:cNvSpPr>
          <p:nvPr/>
        </p:nvSpPr>
        <p:spPr bwMode="auto">
          <a:xfrm>
            <a:off x="5586413" y="2601913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0" name="Text Box 62"/>
          <p:cNvSpPr txBox="1">
            <a:spLocks noChangeAspect="1" noChangeArrowheads="1"/>
          </p:cNvSpPr>
          <p:nvPr/>
        </p:nvSpPr>
        <p:spPr bwMode="auto">
          <a:xfrm>
            <a:off x="5576888" y="2998788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1" name="Text Box 63"/>
          <p:cNvSpPr txBox="1">
            <a:spLocks noChangeAspect="1" noChangeArrowheads="1"/>
          </p:cNvSpPr>
          <p:nvPr/>
        </p:nvSpPr>
        <p:spPr bwMode="auto">
          <a:xfrm>
            <a:off x="5476875" y="3455988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2" name="Text Box 64"/>
          <p:cNvSpPr txBox="1">
            <a:spLocks noChangeAspect="1" noChangeArrowheads="1"/>
          </p:cNvSpPr>
          <p:nvPr/>
        </p:nvSpPr>
        <p:spPr bwMode="auto">
          <a:xfrm>
            <a:off x="5024438" y="3836988"/>
            <a:ext cx="403225" cy="325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3" name="Text Box 65"/>
          <p:cNvSpPr txBox="1">
            <a:spLocks noChangeAspect="1" noChangeArrowheads="1"/>
          </p:cNvSpPr>
          <p:nvPr/>
        </p:nvSpPr>
        <p:spPr bwMode="auto">
          <a:xfrm>
            <a:off x="5476875" y="38195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4" name="Text Box 66"/>
          <p:cNvSpPr txBox="1">
            <a:spLocks noChangeAspect="1" noChangeArrowheads="1"/>
          </p:cNvSpPr>
          <p:nvPr/>
        </p:nvSpPr>
        <p:spPr bwMode="auto">
          <a:xfrm>
            <a:off x="5013325" y="4278313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5" name="Text Box 67"/>
          <p:cNvSpPr txBox="1">
            <a:spLocks noChangeAspect="1" noChangeArrowheads="1"/>
          </p:cNvSpPr>
          <p:nvPr/>
        </p:nvSpPr>
        <p:spPr bwMode="auto">
          <a:xfrm>
            <a:off x="5505450" y="4278313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6" name="Text Box 68"/>
          <p:cNvSpPr txBox="1">
            <a:spLocks noChangeAspect="1" noChangeArrowheads="1"/>
          </p:cNvSpPr>
          <p:nvPr/>
        </p:nvSpPr>
        <p:spPr bwMode="auto">
          <a:xfrm>
            <a:off x="6038850" y="4219575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7" name="Text Box 69"/>
          <p:cNvSpPr txBox="1">
            <a:spLocks noChangeAspect="1" noChangeArrowheads="1"/>
          </p:cNvSpPr>
          <p:nvPr/>
        </p:nvSpPr>
        <p:spPr bwMode="auto">
          <a:xfrm>
            <a:off x="5935663" y="51657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8" name="Text Box 70"/>
          <p:cNvSpPr txBox="1">
            <a:spLocks noChangeAspect="1" noChangeArrowheads="1"/>
          </p:cNvSpPr>
          <p:nvPr/>
        </p:nvSpPr>
        <p:spPr bwMode="auto">
          <a:xfrm>
            <a:off x="6527800" y="2616200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39" name="Text Box 71"/>
          <p:cNvSpPr txBox="1">
            <a:spLocks noChangeAspect="1" noChangeArrowheads="1"/>
          </p:cNvSpPr>
          <p:nvPr/>
        </p:nvSpPr>
        <p:spPr bwMode="auto">
          <a:xfrm>
            <a:off x="6516688" y="3038475"/>
            <a:ext cx="401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0" name="Text Box 72"/>
          <p:cNvSpPr txBox="1">
            <a:spLocks noChangeAspect="1" noChangeArrowheads="1"/>
          </p:cNvSpPr>
          <p:nvPr/>
        </p:nvSpPr>
        <p:spPr bwMode="auto">
          <a:xfrm>
            <a:off x="6519863" y="3590925"/>
            <a:ext cx="401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1" name="Text Box 73"/>
          <p:cNvSpPr txBox="1">
            <a:spLocks noChangeAspect="1" noChangeArrowheads="1"/>
          </p:cNvSpPr>
          <p:nvPr/>
        </p:nvSpPr>
        <p:spPr bwMode="auto">
          <a:xfrm>
            <a:off x="6586538" y="4278313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2" name="Text Box 74"/>
          <p:cNvSpPr txBox="1">
            <a:spLocks noChangeAspect="1" noChangeArrowheads="1"/>
          </p:cNvSpPr>
          <p:nvPr/>
        </p:nvSpPr>
        <p:spPr bwMode="auto">
          <a:xfrm>
            <a:off x="7148513" y="2616200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3" name="Text Box 75"/>
          <p:cNvSpPr txBox="1">
            <a:spLocks noChangeAspect="1" noChangeArrowheads="1"/>
          </p:cNvSpPr>
          <p:nvPr/>
        </p:nvSpPr>
        <p:spPr bwMode="auto">
          <a:xfrm>
            <a:off x="7118350" y="429577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4" name="Text Box 76"/>
          <p:cNvSpPr txBox="1">
            <a:spLocks noChangeAspect="1" noChangeArrowheads="1"/>
          </p:cNvSpPr>
          <p:nvPr/>
        </p:nvSpPr>
        <p:spPr bwMode="auto">
          <a:xfrm>
            <a:off x="7720013" y="2608263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5" name="Text Box 77"/>
          <p:cNvSpPr txBox="1">
            <a:spLocks noChangeAspect="1" noChangeArrowheads="1"/>
          </p:cNvSpPr>
          <p:nvPr/>
        </p:nvSpPr>
        <p:spPr bwMode="auto">
          <a:xfrm>
            <a:off x="7720013" y="35909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6" name="Text Box 78"/>
          <p:cNvSpPr txBox="1">
            <a:spLocks noChangeAspect="1" noChangeArrowheads="1"/>
          </p:cNvSpPr>
          <p:nvPr/>
        </p:nvSpPr>
        <p:spPr bwMode="auto">
          <a:xfrm>
            <a:off x="7720013" y="429577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7" name="Text Box 79"/>
          <p:cNvSpPr txBox="1">
            <a:spLocks noChangeAspect="1" noChangeArrowheads="1"/>
          </p:cNvSpPr>
          <p:nvPr/>
        </p:nvSpPr>
        <p:spPr bwMode="auto">
          <a:xfrm>
            <a:off x="7734300" y="47593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8" name="Text Box 80"/>
          <p:cNvSpPr txBox="1">
            <a:spLocks noChangeAspect="1" noChangeArrowheads="1"/>
          </p:cNvSpPr>
          <p:nvPr/>
        </p:nvSpPr>
        <p:spPr bwMode="auto">
          <a:xfrm>
            <a:off x="7772400" y="5156200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59249" name="Oval 81"/>
          <p:cNvSpPr>
            <a:spLocks noChangeAspect="1" noChangeArrowheads="1"/>
          </p:cNvSpPr>
          <p:nvPr/>
        </p:nvSpPr>
        <p:spPr bwMode="auto">
          <a:xfrm>
            <a:off x="4764088" y="2725738"/>
            <a:ext cx="300037" cy="303212"/>
          </a:xfrm>
          <a:prstGeom prst="ellipse">
            <a:avLst/>
          </a:prstGeom>
          <a:solidFill>
            <a:schemeClr val="tx2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0" name="Oval 82"/>
          <p:cNvSpPr>
            <a:spLocks noChangeAspect="1" noChangeArrowheads="1"/>
          </p:cNvSpPr>
          <p:nvPr/>
        </p:nvSpPr>
        <p:spPr bwMode="auto">
          <a:xfrm>
            <a:off x="4764088" y="3155950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1" name="Oval 83"/>
          <p:cNvSpPr>
            <a:spLocks noChangeAspect="1" noChangeArrowheads="1"/>
          </p:cNvSpPr>
          <p:nvPr/>
        </p:nvSpPr>
        <p:spPr bwMode="auto">
          <a:xfrm>
            <a:off x="4764088" y="3584575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2" name="Oval 84"/>
          <p:cNvSpPr>
            <a:spLocks noChangeAspect="1" noChangeArrowheads="1"/>
          </p:cNvSpPr>
          <p:nvPr/>
        </p:nvSpPr>
        <p:spPr bwMode="auto">
          <a:xfrm>
            <a:off x="4764088" y="4017963"/>
            <a:ext cx="300037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3" name="Oval 85"/>
          <p:cNvSpPr>
            <a:spLocks noChangeAspect="1" noChangeArrowheads="1"/>
          </p:cNvSpPr>
          <p:nvPr/>
        </p:nvSpPr>
        <p:spPr bwMode="auto">
          <a:xfrm>
            <a:off x="4764088" y="4448175"/>
            <a:ext cx="300037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4" name="Oval 86"/>
          <p:cNvSpPr>
            <a:spLocks noChangeAspect="1" noChangeArrowheads="1"/>
          </p:cNvSpPr>
          <p:nvPr/>
        </p:nvSpPr>
        <p:spPr bwMode="auto">
          <a:xfrm>
            <a:off x="4764088" y="4876800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5" name="Oval 87"/>
          <p:cNvSpPr>
            <a:spLocks noChangeAspect="1" noChangeArrowheads="1"/>
          </p:cNvSpPr>
          <p:nvPr/>
        </p:nvSpPr>
        <p:spPr bwMode="auto">
          <a:xfrm>
            <a:off x="4764088" y="5310188"/>
            <a:ext cx="300037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6" name="Oval 88"/>
          <p:cNvSpPr>
            <a:spLocks noChangeAspect="1" noChangeArrowheads="1"/>
          </p:cNvSpPr>
          <p:nvPr/>
        </p:nvSpPr>
        <p:spPr bwMode="auto">
          <a:xfrm>
            <a:off x="5297488" y="4005263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7" name="Oval 89"/>
          <p:cNvSpPr>
            <a:spLocks noChangeAspect="1" noChangeArrowheads="1"/>
          </p:cNvSpPr>
          <p:nvPr/>
        </p:nvSpPr>
        <p:spPr bwMode="auto">
          <a:xfrm>
            <a:off x="5297488" y="4457700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8" name="Oval 90"/>
          <p:cNvSpPr>
            <a:spLocks noChangeAspect="1" noChangeArrowheads="1"/>
          </p:cNvSpPr>
          <p:nvPr/>
        </p:nvSpPr>
        <p:spPr bwMode="auto">
          <a:xfrm>
            <a:off x="5786438" y="271303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59" name="Oval 91"/>
          <p:cNvSpPr>
            <a:spLocks noChangeAspect="1" noChangeArrowheads="1"/>
          </p:cNvSpPr>
          <p:nvPr/>
        </p:nvSpPr>
        <p:spPr bwMode="auto">
          <a:xfrm>
            <a:off x="5786438" y="3133725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0" name="Oval 92"/>
          <p:cNvSpPr>
            <a:spLocks noChangeAspect="1" noChangeArrowheads="1"/>
          </p:cNvSpPr>
          <p:nvPr/>
        </p:nvSpPr>
        <p:spPr bwMode="auto">
          <a:xfrm>
            <a:off x="5786438" y="3584575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1" name="Oval 93"/>
          <p:cNvSpPr>
            <a:spLocks noChangeAspect="1" noChangeArrowheads="1"/>
          </p:cNvSpPr>
          <p:nvPr/>
        </p:nvSpPr>
        <p:spPr bwMode="auto">
          <a:xfrm>
            <a:off x="5780088" y="400208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2" name="Oval 94"/>
          <p:cNvSpPr>
            <a:spLocks noChangeAspect="1" noChangeArrowheads="1"/>
          </p:cNvSpPr>
          <p:nvPr/>
        </p:nvSpPr>
        <p:spPr bwMode="auto">
          <a:xfrm>
            <a:off x="5780088" y="4445000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3" name="Oval 95"/>
          <p:cNvSpPr>
            <a:spLocks noChangeAspect="1" noChangeArrowheads="1"/>
          </p:cNvSpPr>
          <p:nvPr/>
        </p:nvSpPr>
        <p:spPr bwMode="auto">
          <a:xfrm>
            <a:off x="6257925" y="4457700"/>
            <a:ext cx="300038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4" name="Oval 96"/>
          <p:cNvSpPr>
            <a:spLocks noChangeAspect="1" noChangeArrowheads="1"/>
          </p:cNvSpPr>
          <p:nvPr/>
        </p:nvSpPr>
        <p:spPr bwMode="auto">
          <a:xfrm>
            <a:off x="6862763" y="2725738"/>
            <a:ext cx="300037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5" name="Oval 97"/>
          <p:cNvSpPr>
            <a:spLocks noChangeAspect="1" noChangeArrowheads="1"/>
          </p:cNvSpPr>
          <p:nvPr/>
        </p:nvSpPr>
        <p:spPr bwMode="auto">
          <a:xfrm>
            <a:off x="6862763" y="3155950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6" name="Oval 98"/>
          <p:cNvSpPr>
            <a:spLocks noChangeAspect="1" noChangeArrowheads="1"/>
          </p:cNvSpPr>
          <p:nvPr/>
        </p:nvSpPr>
        <p:spPr bwMode="auto">
          <a:xfrm>
            <a:off x="6862763" y="3584575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7" name="Oval 99"/>
          <p:cNvSpPr>
            <a:spLocks noChangeAspect="1" noChangeArrowheads="1"/>
          </p:cNvSpPr>
          <p:nvPr/>
        </p:nvSpPr>
        <p:spPr bwMode="auto">
          <a:xfrm>
            <a:off x="6862763" y="4448175"/>
            <a:ext cx="300037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8" name="Oval 100"/>
          <p:cNvSpPr>
            <a:spLocks noChangeAspect="1" noChangeArrowheads="1"/>
          </p:cNvSpPr>
          <p:nvPr/>
        </p:nvSpPr>
        <p:spPr bwMode="auto">
          <a:xfrm>
            <a:off x="8072438" y="272573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69" name="Oval 101"/>
          <p:cNvSpPr>
            <a:spLocks noChangeAspect="1" noChangeArrowheads="1"/>
          </p:cNvSpPr>
          <p:nvPr/>
        </p:nvSpPr>
        <p:spPr bwMode="auto">
          <a:xfrm>
            <a:off x="8072438" y="3584575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70" name="Oval 102"/>
          <p:cNvSpPr>
            <a:spLocks noChangeAspect="1" noChangeArrowheads="1"/>
          </p:cNvSpPr>
          <p:nvPr/>
        </p:nvSpPr>
        <p:spPr bwMode="auto">
          <a:xfrm>
            <a:off x="8072438" y="4448175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71" name="Oval 103"/>
          <p:cNvSpPr>
            <a:spLocks noChangeAspect="1" noChangeArrowheads="1"/>
          </p:cNvSpPr>
          <p:nvPr/>
        </p:nvSpPr>
        <p:spPr bwMode="auto">
          <a:xfrm>
            <a:off x="8072438" y="4876800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72" name="Oval 104"/>
          <p:cNvSpPr>
            <a:spLocks noChangeAspect="1" noChangeArrowheads="1"/>
          </p:cNvSpPr>
          <p:nvPr/>
        </p:nvSpPr>
        <p:spPr bwMode="auto">
          <a:xfrm>
            <a:off x="8072438" y="5310188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73" name="Oval 105"/>
          <p:cNvSpPr>
            <a:spLocks noChangeAspect="1" noChangeArrowheads="1"/>
          </p:cNvSpPr>
          <p:nvPr/>
        </p:nvSpPr>
        <p:spPr bwMode="auto">
          <a:xfrm>
            <a:off x="7473950" y="272573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74" name="Oval 106"/>
          <p:cNvSpPr>
            <a:spLocks noChangeAspect="1" noChangeArrowheads="1"/>
          </p:cNvSpPr>
          <p:nvPr/>
        </p:nvSpPr>
        <p:spPr bwMode="auto">
          <a:xfrm>
            <a:off x="7473950" y="4448175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75" name="Oval 107"/>
          <p:cNvSpPr>
            <a:spLocks noChangeAspect="1" noChangeArrowheads="1"/>
          </p:cNvSpPr>
          <p:nvPr/>
        </p:nvSpPr>
        <p:spPr bwMode="auto">
          <a:xfrm>
            <a:off x="6261100" y="5310188"/>
            <a:ext cx="300038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59276" name="AutoShape 108"/>
          <p:cNvSpPr>
            <a:spLocks noChangeAspect="1" noChangeArrowheads="1"/>
          </p:cNvSpPr>
          <p:nvPr/>
        </p:nvSpPr>
        <p:spPr bwMode="auto">
          <a:xfrm>
            <a:off x="3697288" y="3744913"/>
            <a:ext cx="452437" cy="906462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0525" name="Rectangle 109"/>
          <p:cNvSpPr>
            <a:spLocks noChangeAspect="1" noChangeArrowheads="1"/>
          </p:cNvSpPr>
          <p:nvPr/>
        </p:nvSpPr>
        <p:spPr bwMode="auto">
          <a:xfrm>
            <a:off x="2486025" y="3340100"/>
            <a:ext cx="661988" cy="10048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0526" name="Freeform 110"/>
          <p:cNvSpPr>
            <a:spLocks noChangeAspect="1"/>
          </p:cNvSpPr>
          <p:nvPr/>
        </p:nvSpPr>
        <p:spPr bwMode="auto">
          <a:xfrm>
            <a:off x="2482850" y="3089275"/>
            <a:ext cx="3175" cy="250825"/>
          </a:xfrm>
          <a:custGeom>
            <a:avLst/>
            <a:gdLst>
              <a:gd name="T0" fmla="*/ 0 w 3175"/>
              <a:gd name="T1" fmla="*/ 838842408 h 75"/>
              <a:gd name="T2" fmla="*/ 0 w 3175"/>
              <a:gd name="T3" fmla="*/ 0 h 75"/>
              <a:gd name="T4" fmla="*/ 0 w 3175"/>
              <a:gd name="T5" fmla="*/ 838842408 h 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5" h="75">
                <a:moveTo>
                  <a:pt x="0" y="75"/>
                </a:moveTo>
                <a:lnTo>
                  <a:pt x="0" y="0"/>
                </a:lnTo>
                <a:lnTo>
                  <a:pt x="0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527" name="Freeform 111"/>
          <p:cNvSpPr>
            <a:spLocks noChangeAspect="1"/>
          </p:cNvSpPr>
          <p:nvPr/>
        </p:nvSpPr>
        <p:spPr bwMode="auto">
          <a:xfrm>
            <a:off x="2482850" y="3292475"/>
            <a:ext cx="158750" cy="1558925"/>
          </a:xfrm>
          <a:custGeom>
            <a:avLst/>
            <a:gdLst>
              <a:gd name="T0" fmla="*/ 0 w 158750"/>
              <a:gd name="T1" fmla="*/ 0 h 309"/>
              <a:gd name="T2" fmla="*/ 0 w 158750"/>
              <a:gd name="T3" fmla="*/ 2147483647 h 309"/>
              <a:gd name="T4" fmla="*/ 0 w 158750"/>
              <a:gd name="T5" fmla="*/ 0 h 30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50" h="309">
                <a:moveTo>
                  <a:pt x="0" y="0"/>
                </a:move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528" name="Text Box 112"/>
          <p:cNvSpPr txBox="1">
            <a:spLocks noChangeAspect="1" noChangeArrowheads="1"/>
          </p:cNvSpPr>
          <p:nvPr/>
        </p:nvSpPr>
        <p:spPr bwMode="auto">
          <a:xfrm>
            <a:off x="1187450" y="3054350"/>
            <a:ext cx="3000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0529" name="Freeform 113"/>
          <p:cNvSpPr>
            <a:spLocks noChangeAspect="1"/>
          </p:cNvSpPr>
          <p:nvPr/>
        </p:nvSpPr>
        <p:spPr bwMode="auto">
          <a:xfrm>
            <a:off x="1130300" y="3340100"/>
            <a:ext cx="2220913" cy="1588"/>
          </a:xfrm>
          <a:custGeom>
            <a:avLst/>
            <a:gdLst>
              <a:gd name="T0" fmla="*/ 0 w 667"/>
              <a:gd name="T1" fmla="*/ 0 h 1588"/>
              <a:gd name="T2" fmla="*/ 2147483647 w 667"/>
              <a:gd name="T3" fmla="*/ 0 h 1588"/>
              <a:gd name="T4" fmla="*/ 0 w 667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1588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530" name="Freeform 114"/>
          <p:cNvSpPr>
            <a:spLocks noChangeAspect="1"/>
          </p:cNvSpPr>
          <p:nvPr/>
        </p:nvSpPr>
        <p:spPr bwMode="auto">
          <a:xfrm>
            <a:off x="1135063" y="5065713"/>
            <a:ext cx="2222500" cy="3175"/>
          </a:xfrm>
          <a:custGeom>
            <a:avLst/>
            <a:gdLst>
              <a:gd name="T0" fmla="*/ 0 w 668"/>
              <a:gd name="T1" fmla="*/ 0 h 3175"/>
              <a:gd name="T2" fmla="*/ 2147483647 w 668"/>
              <a:gd name="T3" fmla="*/ 0 h 3175"/>
              <a:gd name="T4" fmla="*/ 0 w 668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8" h="3175">
                <a:moveTo>
                  <a:pt x="0" y="0"/>
                </a:moveTo>
                <a:lnTo>
                  <a:pt x="668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531" name="Freeform 115"/>
          <p:cNvSpPr>
            <a:spLocks noChangeAspect="1"/>
          </p:cNvSpPr>
          <p:nvPr/>
        </p:nvSpPr>
        <p:spPr bwMode="auto">
          <a:xfrm>
            <a:off x="1130300" y="4848225"/>
            <a:ext cx="2220913" cy="3175"/>
          </a:xfrm>
          <a:custGeom>
            <a:avLst/>
            <a:gdLst>
              <a:gd name="T0" fmla="*/ 0 w 667"/>
              <a:gd name="T1" fmla="*/ 0 h 3175"/>
              <a:gd name="T2" fmla="*/ 2147483647 w 667"/>
              <a:gd name="T3" fmla="*/ 0 h 3175"/>
              <a:gd name="T4" fmla="*/ 0 w 66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3175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0532" name="Rectangle 116"/>
          <p:cNvSpPr>
            <a:spLocks noChangeArrowheads="1"/>
          </p:cNvSpPr>
          <p:nvPr/>
        </p:nvSpPr>
        <p:spPr bwMode="auto">
          <a:xfrm>
            <a:off x="611188" y="1289050"/>
            <a:ext cx="3571875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en-US" altLang="zh-CN" b="1">
                <a:ea typeface="宋体" panose="02010600030101010101" pitchFamily="2" charset="-122"/>
              </a:rPr>
              <a:t>Defining the connectivity graph</a:t>
            </a:r>
            <a:r>
              <a:rPr lang="en-US" altLang="zh-CN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60533" name="Rectangle 11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5.6.2	</a:t>
            </a:r>
            <a:r>
              <a:rPr lang="en-US" altLang="zh-CN" smtClean="0">
                <a:ea typeface="宋体" panose="02010600030101010101" pitchFamily="2" charset="-122"/>
              </a:rPr>
              <a:t>Global Routing in a Connectivity Graph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59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59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59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59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59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59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59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59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59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59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59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59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159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159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59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159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159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59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159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159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1159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1159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159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159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159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2" dur="500"/>
                                        <p:tgtEl>
                                          <p:spTgt spid="1159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1159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8" dur="500"/>
                                        <p:tgtEl>
                                          <p:spTgt spid="1159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1159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4" dur="500"/>
                                        <p:tgtEl>
                                          <p:spTgt spid="1159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1159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0" dur="500"/>
                                        <p:tgtEl>
                                          <p:spTgt spid="1159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3" dur="500"/>
                                        <p:tgtEl>
                                          <p:spTgt spid="1159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500"/>
                                        <p:tgtEl>
                                          <p:spTgt spid="1159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9" dur="500"/>
                                        <p:tgtEl>
                                          <p:spTgt spid="1159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1159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1159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8" dur="500"/>
                                        <p:tgtEl>
                                          <p:spTgt spid="1159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1" dur="500"/>
                                        <p:tgtEl>
                                          <p:spTgt spid="1159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500"/>
                                        <p:tgtEl>
                                          <p:spTgt spid="1159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7" dur="500"/>
                                        <p:tgtEl>
                                          <p:spTgt spid="1159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0" dur="500"/>
                                        <p:tgtEl>
                                          <p:spTgt spid="1159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3" dur="500"/>
                                        <p:tgtEl>
                                          <p:spTgt spid="1159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6" dur="500"/>
                                        <p:tgtEl>
                                          <p:spTgt spid="1159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9" dur="500"/>
                                        <p:tgtEl>
                                          <p:spTgt spid="1159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1159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5" dur="500"/>
                                        <p:tgtEl>
                                          <p:spTgt spid="1159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8" dur="500"/>
                                        <p:tgtEl>
                                          <p:spTgt spid="1159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1" dur="500"/>
                                        <p:tgtEl>
                                          <p:spTgt spid="1159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4" dur="500"/>
                                        <p:tgtEl>
                                          <p:spTgt spid="1159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7" dur="500"/>
                                        <p:tgtEl>
                                          <p:spTgt spid="1159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0" dur="500"/>
                                        <p:tgtEl>
                                          <p:spTgt spid="1159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3" dur="500"/>
                                        <p:tgtEl>
                                          <p:spTgt spid="1159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6" dur="500"/>
                                        <p:tgtEl>
                                          <p:spTgt spid="1159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9" dur="500"/>
                                        <p:tgtEl>
                                          <p:spTgt spid="1159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2" dur="500"/>
                                        <p:tgtEl>
                                          <p:spTgt spid="1159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5" dur="500"/>
                                        <p:tgtEl>
                                          <p:spTgt spid="1159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8" dur="500"/>
                                        <p:tgtEl>
                                          <p:spTgt spid="1159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1" dur="500"/>
                                        <p:tgtEl>
                                          <p:spTgt spid="1159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4" dur="500"/>
                                        <p:tgtEl>
                                          <p:spTgt spid="1159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7" dur="500"/>
                                        <p:tgtEl>
                                          <p:spTgt spid="1159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0" dur="500"/>
                                        <p:tgtEl>
                                          <p:spTgt spid="1159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3" dur="500"/>
                                        <p:tgtEl>
                                          <p:spTgt spid="1159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6" dur="500"/>
                                        <p:tgtEl>
                                          <p:spTgt spid="1159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9" dur="500"/>
                                        <p:tgtEl>
                                          <p:spTgt spid="1159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9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2" dur="500"/>
                                        <p:tgtEl>
                                          <p:spTgt spid="1159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9222" grpId="0"/>
      <p:bldP spid="1159223" grpId="0"/>
      <p:bldP spid="1159224" grpId="0"/>
      <p:bldP spid="1159225" grpId="0"/>
      <p:bldP spid="1159226" grpId="0"/>
      <p:bldP spid="1159227" grpId="0"/>
      <p:bldP spid="1159228" grpId="0"/>
      <p:bldP spid="1159229" grpId="0"/>
      <p:bldP spid="1159230" grpId="0"/>
      <p:bldP spid="1159231" grpId="0"/>
      <p:bldP spid="1159232" grpId="0"/>
      <p:bldP spid="1159233" grpId="0"/>
      <p:bldP spid="1159234" grpId="0"/>
      <p:bldP spid="1159235" grpId="0"/>
      <p:bldP spid="1159236" grpId="0"/>
      <p:bldP spid="1159237" grpId="0"/>
      <p:bldP spid="1159238" grpId="0"/>
      <p:bldP spid="1159239" grpId="0"/>
      <p:bldP spid="1159240" grpId="0"/>
      <p:bldP spid="1159241" grpId="0"/>
      <p:bldP spid="1159242" grpId="0"/>
      <p:bldP spid="1159243" grpId="0"/>
      <p:bldP spid="1159244" grpId="0"/>
      <p:bldP spid="1159245" grpId="0"/>
      <p:bldP spid="1159246" grpId="0"/>
      <p:bldP spid="1159247" grpId="0"/>
      <p:bldP spid="1159248" grpId="0"/>
      <p:bldP spid="1159249" grpId="0" animBg="1"/>
      <p:bldP spid="1159250" grpId="0" animBg="1"/>
      <p:bldP spid="1159251" grpId="0" animBg="1"/>
      <p:bldP spid="1159252" grpId="0" animBg="1"/>
      <p:bldP spid="1159253" grpId="0" animBg="1"/>
      <p:bldP spid="1159254" grpId="0" animBg="1"/>
      <p:bldP spid="1159255" grpId="0" animBg="1"/>
      <p:bldP spid="1159256" grpId="0" animBg="1"/>
      <p:bldP spid="1159257" grpId="0" animBg="1"/>
      <p:bldP spid="1159258" grpId="0" animBg="1"/>
      <p:bldP spid="1159259" grpId="0" animBg="1"/>
      <p:bldP spid="1159260" grpId="0" animBg="1"/>
      <p:bldP spid="1159261" grpId="0" animBg="1"/>
      <p:bldP spid="1159262" grpId="0" animBg="1"/>
      <p:bldP spid="1159263" grpId="0" animBg="1"/>
      <p:bldP spid="1159264" grpId="0" animBg="1"/>
      <p:bldP spid="1159265" grpId="0" animBg="1"/>
      <p:bldP spid="1159266" grpId="0" animBg="1"/>
      <p:bldP spid="1159267" grpId="0" animBg="1"/>
      <p:bldP spid="1159268" grpId="0" animBg="1"/>
      <p:bldP spid="1159269" grpId="0" animBg="1"/>
      <p:bldP spid="1159270" grpId="0" animBg="1"/>
      <p:bldP spid="1159271" grpId="0" animBg="1"/>
      <p:bldP spid="1159272" grpId="0" animBg="1"/>
      <p:bldP spid="1159273" grpId="0" animBg="1"/>
      <p:bldP spid="1159274" grpId="0" animBg="1"/>
      <p:bldP spid="1159275" grpId="0" animBg="1"/>
      <p:bldP spid="1159276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43E3E8E-A960-4C0E-96EF-143B58C2021F}" type="slidenum">
              <a:rPr lang="en-US" altLang="de-DE" sz="1000">
                <a:solidFill>
                  <a:srgbClr val="C0C0C0"/>
                </a:solidFill>
              </a:rPr>
              <a:pPr/>
              <a:t>59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1443" name="Rectangle 3"/>
          <p:cNvSpPr>
            <a:spLocks noChangeAspect="1" noChangeArrowheads="1"/>
          </p:cNvSpPr>
          <p:nvPr/>
        </p:nvSpPr>
        <p:spPr bwMode="auto">
          <a:xfrm>
            <a:off x="1130300" y="3086100"/>
            <a:ext cx="2214563" cy="2224088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444" name="Line 4"/>
          <p:cNvSpPr>
            <a:spLocks noChangeAspect="1" noChangeShapeType="1"/>
          </p:cNvSpPr>
          <p:nvPr/>
        </p:nvSpPr>
        <p:spPr bwMode="auto">
          <a:xfrm>
            <a:off x="8224838" y="2838450"/>
            <a:ext cx="0" cy="2566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45" name="Line 5"/>
          <p:cNvSpPr>
            <a:spLocks noChangeAspect="1" noChangeShapeType="1"/>
          </p:cNvSpPr>
          <p:nvPr/>
        </p:nvSpPr>
        <p:spPr bwMode="auto">
          <a:xfrm>
            <a:off x="7016750" y="2838450"/>
            <a:ext cx="0" cy="1812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61446" name="Line 6"/>
          <p:cNvSpPr>
            <a:spLocks noChangeAspect="1" noChangeShapeType="1"/>
          </p:cNvSpPr>
          <p:nvPr/>
        </p:nvSpPr>
        <p:spPr bwMode="auto">
          <a:xfrm>
            <a:off x="5935663" y="2833688"/>
            <a:ext cx="0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47" name="Line 7"/>
          <p:cNvSpPr>
            <a:spLocks noChangeAspect="1" noChangeShapeType="1"/>
          </p:cNvSpPr>
          <p:nvPr/>
        </p:nvSpPr>
        <p:spPr bwMode="auto">
          <a:xfrm>
            <a:off x="5922963" y="3751263"/>
            <a:ext cx="0" cy="906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48" name="Line 8"/>
          <p:cNvSpPr>
            <a:spLocks noChangeAspect="1" noChangeShapeType="1"/>
          </p:cNvSpPr>
          <p:nvPr/>
        </p:nvSpPr>
        <p:spPr bwMode="auto">
          <a:xfrm>
            <a:off x="5456238" y="419735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49" name="Line 9"/>
          <p:cNvSpPr>
            <a:spLocks noChangeAspect="1" noChangeShapeType="1"/>
          </p:cNvSpPr>
          <p:nvPr/>
        </p:nvSpPr>
        <p:spPr bwMode="auto">
          <a:xfrm>
            <a:off x="4891088" y="5480050"/>
            <a:ext cx="33194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50" name="Line 10"/>
          <p:cNvSpPr>
            <a:spLocks noChangeAspect="1" noChangeShapeType="1"/>
          </p:cNvSpPr>
          <p:nvPr/>
        </p:nvSpPr>
        <p:spPr bwMode="auto">
          <a:xfrm>
            <a:off x="4891088" y="4610100"/>
            <a:ext cx="33194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51" name="Line 11"/>
          <p:cNvSpPr>
            <a:spLocks noChangeAspect="1" noChangeShapeType="1"/>
          </p:cNvSpPr>
          <p:nvPr/>
        </p:nvSpPr>
        <p:spPr bwMode="auto">
          <a:xfrm>
            <a:off x="4897438" y="4165600"/>
            <a:ext cx="10588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52" name="Line 12"/>
          <p:cNvSpPr>
            <a:spLocks noChangeAspect="1" noChangeShapeType="1"/>
          </p:cNvSpPr>
          <p:nvPr/>
        </p:nvSpPr>
        <p:spPr bwMode="auto">
          <a:xfrm>
            <a:off x="4903788" y="3292475"/>
            <a:ext cx="2112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53" name="Line 13"/>
          <p:cNvSpPr>
            <a:spLocks noChangeAspect="1" noChangeShapeType="1"/>
          </p:cNvSpPr>
          <p:nvPr/>
        </p:nvSpPr>
        <p:spPr bwMode="auto">
          <a:xfrm>
            <a:off x="4891088" y="2873375"/>
            <a:ext cx="33194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54" name="Line 14"/>
          <p:cNvSpPr>
            <a:spLocks noChangeAspect="1" noChangeShapeType="1"/>
          </p:cNvSpPr>
          <p:nvPr/>
        </p:nvSpPr>
        <p:spPr bwMode="auto">
          <a:xfrm>
            <a:off x="4903788" y="2838450"/>
            <a:ext cx="0" cy="2566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1455" name="Freeform 15"/>
          <p:cNvSpPr>
            <a:spLocks noChangeAspect="1"/>
          </p:cNvSpPr>
          <p:nvPr/>
        </p:nvSpPr>
        <p:spPr bwMode="auto">
          <a:xfrm>
            <a:off x="2060575" y="4335463"/>
            <a:ext cx="146050" cy="560387"/>
          </a:xfrm>
          <a:custGeom>
            <a:avLst/>
            <a:gdLst>
              <a:gd name="T0" fmla="*/ 0 w 146050"/>
              <a:gd name="T1" fmla="*/ 0 h 291"/>
              <a:gd name="T2" fmla="*/ 0 w 146050"/>
              <a:gd name="T3" fmla="*/ 1079153229 h 291"/>
              <a:gd name="T4" fmla="*/ 0 w 146050"/>
              <a:gd name="T5" fmla="*/ 0 h 29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6050" h="291">
                <a:moveTo>
                  <a:pt x="0" y="0"/>
                </a:moveTo>
                <a:lnTo>
                  <a:pt x="0" y="2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456" name="Rectangle 16"/>
          <p:cNvSpPr>
            <a:spLocks noChangeAspect="1" noChangeArrowheads="1"/>
          </p:cNvSpPr>
          <p:nvPr/>
        </p:nvSpPr>
        <p:spPr bwMode="auto">
          <a:xfrm>
            <a:off x="1608138" y="4848225"/>
            <a:ext cx="1539875" cy="217488"/>
          </a:xfrm>
          <a:prstGeom prst="rect">
            <a:avLst/>
          </a:prstGeom>
          <a:solidFill>
            <a:srgbClr val="A6A6A6"/>
          </a:solidFill>
          <a:ln w="0">
            <a:solidFill>
              <a:srgbClr val="A6A6A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457" name="Line 17"/>
          <p:cNvSpPr>
            <a:spLocks noChangeAspect="1" noChangeShapeType="1"/>
          </p:cNvSpPr>
          <p:nvPr/>
        </p:nvSpPr>
        <p:spPr bwMode="auto">
          <a:xfrm flipV="1">
            <a:off x="1608138" y="3089275"/>
            <a:ext cx="3175" cy="22145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1458" name="Line 18"/>
          <p:cNvSpPr>
            <a:spLocks noChangeAspect="1" noChangeShapeType="1"/>
          </p:cNvSpPr>
          <p:nvPr/>
        </p:nvSpPr>
        <p:spPr bwMode="auto">
          <a:xfrm>
            <a:off x="1135063" y="4040188"/>
            <a:ext cx="987425" cy="79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1459" name="Freeform 19"/>
          <p:cNvSpPr>
            <a:spLocks noChangeAspect="1"/>
          </p:cNvSpPr>
          <p:nvPr/>
        </p:nvSpPr>
        <p:spPr bwMode="auto">
          <a:xfrm>
            <a:off x="1611313" y="3717925"/>
            <a:ext cx="663575" cy="627063"/>
          </a:xfrm>
          <a:custGeom>
            <a:avLst/>
            <a:gdLst>
              <a:gd name="T0" fmla="*/ 0 w 200"/>
              <a:gd name="T1" fmla="*/ 1101392799 h 188"/>
              <a:gd name="T2" fmla="*/ 0 w 200"/>
              <a:gd name="T3" fmla="*/ 0 h 188"/>
              <a:gd name="T4" fmla="*/ 2147483647 w 200"/>
              <a:gd name="T5" fmla="*/ 0 h 188"/>
              <a:gd name="T6" fmla="*/ 2147483647 w 200"/>
              <a:gd name="T7" fmla="*/ 2091531947 h 188"/>
              <a:gd name="T8" fmla="*/ 1497128054 w 200"/>
              <a:gd name="T9" fmla="*/ 2091531947 h 188"/>
              <a:gd name="T10" fmla="*/ 1497128054 w 200"/>
              <a:gd name="T11" fmla="*/ 411630170 h 188"/>
              <a:gd name="T12" fmla="*/ 682513431 w 200"/>
              <a:gd name="T13" fmla="*/ 411630170 h 188"/>
              <a:gd name="T14" fmla="*/ 682513431 w 200"/>
              <a:gd name="T15" fmla="*/ 1079142069 h 188"/>
              <a:gd name="T16" fmla="*/ 0 w 200"/>
              <a:gd name="T17" fmla="*/ 1079142069 h 188"/>
              <a:gd name="T18" fmla="*/ 0 w 200"/>
              <a:gd name="T19" fmla="*/ 1101392799 h 18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0" h="188">
                <a:moveTo>
                  <a:pt x="0" y="99"/>
                </a:moveTo>
                <a:lnTo>
                  <a:pt x="0" y="0"/>
                </a:lnTo>
                <a:lnTo>
                  <a:pt x="200" y="0"/>
                </a:lnTo>
                <a:lnTo>
                  <a:pt x="200" y="188"/>
                </a:lnTo>
                <a:lnTo>
                  <a:pt x="136" y="188"/>
                </a:lnTo>
                <a:lnTo>
                  <a:pt x="136" y="37"/>
                </a:lnTo>
                <a:lnTo>
                  <a:pt x="62" y="37"/>
                </a:lnTo>
                <a:lnTo>
                  <a:pt x="62" y="97"/>
                </a:lnTo>
                <a:lnTo>
                  <a:pt x="0" y="97"/>
                </a:lnTo>
                <a:lnTo>
                  <a:pt x="0" y="99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460" name="Freeform 20"/>
          <p:cNvSpPr>
            <a:spLocks noChangeAspect="1"/>
          </p:cNvSpPr>
          <p:nvPr/>
        </p:nvSpPr>
        <p:spPr bwMode="auto">
          <a:xfrm>
            <a:off x="1611313" y="3717925"/>
            <a:ext cx="663575" cy="627063"/>
          </a:xfrm>
          <a:custGeom>
            <a:avLst/>
            <a:gdLst>
              <a:gd name="T0" fmla="*/ 0 w 200"/>
              <a:gd name="T1" fmla="*/ 1101392799 h 188"/>
              <a:gd name="T2" fmla="*/ 0 w 200"/>
              <a:gd name="T3" fmla="*/ 0 h 188"/>
              <a:gd name="T4" fmla="*/ 2147483647 w 200"/>
              <a:gd name="T5" fmla="*/ 0 h 188"/>
              <a:gd name="T6" fmla="*/ 2147483647 w 200"/>
              <a:gd name="T7" fmla="*/ 2091531947 h 188"/>
              <a:gd name="T8" fmla="*/ 1497128054 w 200"/>
              <a:gd name="T9" fmla="*/ 2091531947 h 188"/>
              <a:gd name="T10" fmla="*/ 1497128054 w 200"/>
              <a:gd name="T11" fmla="*/ 411630170 h 188"/>
              <a:gd name="T12" fmla="*/ 682513431 w 200"/>
              <a:gd name="T13" fmla="*/ 411630170 h 188"/>
              <a:gd name="T14" fmla="*/ 682513431 w 200"/>
              <a:gd name="T15" fmla="*/ 1079142069 h 188"/>
              <a:gd name="T16" fmla="*/ 0 w 200"/>
              <a:gd name="T17" fmla="*/ 1079142069 h 1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0" h="188">
                <a:moveTo>
                  <a:pt x="0" y="99"/>
                </a:moveTo>
                <a:lnTo>
                  <a:pt x="0" y="0"/>
                </a:lnTo>
                <a:lnTo>
                  <a:pt x="200" y="0"/>
                </a:lnTo>
                <a:lnTo>
                  <a:pt x="200" y="188"/>
                </a:lnTo>
                <a:lnTo>
                  <a:pt x="136" y="188"/>
                </a:lnTo>
                <a:lnTo>
                  <a:pt x="136" y="37"/>
                </a:lnTo>
                <a:lnTo>
                  <a:pt x="62" y="37"/>
                </a:lnTo>
                <a:lnTo>
                  <a:pt x="62" y="97"/>
                </a:lnTo>
                <a:lnTo>
                  <a:pt x="0" y="9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1461" name="Freeform 21"/>
          <p:cNvSpPr>
            <a:spLocks noChangeAspect="1"/>
          </p:cNvSpPr>
          <p:nvPr/>
        </p:nvSpPr>
        <p:spPr bwMode="auto">
          <a:xfrm>
            <a:off x="1130300" y="3717925"/>
            <a:ext cx="1355725" cy="3175"/>
          </a:xfrm>
          <a:custGeom>
            <a:avLst/>
            <a:gdLst>
              <a:gd name="T0" fmla="*/ 0 w 407"/>
              <a:gd name="T1" fmla="*/ 0 h 3175"/>
              <a:gd name="T2" fmla="*/ 2147483647 w 407"/>
              <a:gd name="T3" fmla="*/ 0 h 3175"/>
              <a:gd name="T4" fmla="*/ 0 w 40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7" h="3175">
                <a:moveTo>
                  <a:pt x="0" y="0"/>
                </a:moveTo>
                <a:lnTo>
                  <a:pt x="40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462" name="Freeform 22"/>
          <p:cNvSpPr>
            <a:spLocks noChangeAspect="1"/>
          </p:cNvSpPr>
          <p:nvPr/>
        </p:nvSpPr>
        <p:spPr bwMode="auto">
          <a:xfrm>
            <a:off x="2274888" y="3089275"/>
            <a:ext cx="149225" cy="1751013"/>
          </a:xfrm>
          <a:custGeom>
            <a:avLst/>
            <a:gdLst>
              <a:gd name="T0" fmla="*/ 0 w 149225"/>
              <a:gd name="T1" fmla="*/ 0 h 423"/>
              <a:gd name="T2" fmla="*/ 0 w 149225"/>
              <a:gd name="T3" fmla="*/ 2147483647 h 423"/>
              <a:gd name="T4" fmla="*/ 0 w 149225"/>
              <a:gd name="T5" fmla="*/ 0 h 4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9225" h="423">
                <a:moveTo>
                  <a:pt x="0" y="0"/>
                </a:moveTo>
                <a:lnTo>
                  <a:pt x="0" y="4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463" name="Freeform 23"/>
          <p:cNvSpPr>
            <a:spLocks noChangeAspect="1"/>
          </p:cNvSpPr>
          <p:nvPr/>
        </p:nvSpPr>
        <p:spPr bwMode="auto">
          <a:xfrm>
            <a:off x="1809750" y="4040188"/>
            <a:ext cx="6350" cy="800100"/>
          </a:xfrm>
          <a:custGeom>
            <a:avLst/>
            <a:gdLst>
              <a:gd name="T0" fmla="*/ 20161250 w 2"/>
              <a:gd name="T1" fmla="*/ 2147483647 h 240"/>
              <a:gd name="T2" fmla="*/ 0 w 2"/>
              <a:gd name="T3" fmla="*/ 0 h 240"/>
              <a:gd name="T4" fmla="*/ 20161250 w 2"/>
              <a:gd name="T5" fmla="*/ 2147483647 h 2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40">
                <a:moveTo>
                  <a:pt x="2" y="240"/>
                </a:moveTo>
                <a:lnTo>
                  <a:pt x="0" y="0"/>
                </a:lnTo>
                <a:lnTo>
                  <a:pt x="2" y="24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464" name="Line 24"/>
          <p:cNvSpPr>
            <a:spLocks noChangeAspect="1" noChangeShapeType="1"/>
          </p:cNvSpPr>
          <p:nvPr/>
        </p:nvSpPr>
        <p:spPr bwMode="auto">
          <a:xfrm flipH="1" flipV="1">
            <a:off x="1809750" y="4040188"/>
            <a:ext cx="6350" cy="800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1465" name="Text Box 25"/>
          <p:cNvSpPr txBox="1">
            <a:spLocks noChangeAspect="1" noChangeArrowheads="1"/>
          </p:cNvSpPr>
          <p:nvPr/>
        </p:nvSpPr>
        <p:spPr bwMode="auto">
          <a:xfrm>
            <a:off x="1206500" y="3370263"/>
            <a:ext cx="301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66" name="Text Box 26"/>
          <p:cNvSpPr txBox="1">
            <a:spLocks noChangeAspect="1" noChangeArrowheads="1"/>
          </p:cNvSpPr>
          <p:nvPr/>
        </p:nvSpPr>
        <p:spPr bwMode="auto">
          <a:xfrm>
            <a:off x="1200150" y="3719513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67" name="Text Box 27"/>
          <p:cNvSpPr txBox="1">
            <a:spLocks noChangeAspect="1" noChangeArrowheads="1"/>
          </p:cNvSpPr>
          <p:nvPr/>
        </p:nvSpPr>
        <p:spPr bwMode="auto">
          <a:xfrm>
            <a:off x="1212850" y="4059238"/>
            <a:ext cx="301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68" name="Text Box 28"/>
          <p:cNvSpPr txBox="1">
            <a:spLocks noChangeAspect="1" noChangeArrowheads="1"/>
          </p:cNvSpPr>
          <p:nvPr/>
        </p:nvSpPr>
        <p:spPr bwMode="auto">
          <a:xfrm>
            <a:off x="1200150" y="4465638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69" name="Text Box 29"/>
          <p:cNvSpPr txBox="1">
            <a:spLocks noChangeAspect="1" noChangeArrowheads="1"/>
          </p:cNvSpPr>
          <p:nvPr/>
        </p:nvSpPr>
        <p:spPr bwMode="auto">
          <a:xfrm>
            <a:off x="1200150" y="4811713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0" name="Text Box 30"/>
          <p:cNvSpPr txBox="1">
            <a:spLocks noChangeAspect="1" noChangeArrowheads="1"/>
          </p:cNvSpPr>
          <p:nvPr/>
        </p:nvSpPr>
        <p:spPr bwMode="auto">
          <a:xfrm>
            <a:off x="1206500" y="5030788"/>
            <a:ext cx="301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1" name="Text Box 31"/>
          <p:cNvSpPr txBox="1">
            <a:spLocks noChangeAspect="1" noChangeArrowheads="1"/>
          </p:cNvSpPr>
          <p:nvPr/>
        </p:nvSpPr>
        <p:spPr bwMode="auto">
          <a:xfrm>
            <a:off x="1817688" y="3074988"/>
            <a:ext cx="3000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2" name="Text Box 32"/>
          <p:cNvSpPr txBox="1">
            <a:spLocks noChangeAspect="1" noChangeArrowheads="1"/>
          </p:cNvSpPr>
          <p:nvPr/>
        </p:nvSpPr>
        <p:spPr bwMode="auto">
          <a:xfrm>
            <a:off x="1817688" y="3379788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3" name="Text Box 33"/>
          <p:cNvSpPr txBox="1">
            <a:spLocks noChangeAspect="1" noChangeArrowheads="1"/>
          </p:cNvSpPr>
          <p:nvPr/>
        </p:nvSpPr>
        <p:spPr bwMode="auto">
          <a:xfrm>
            <a:off x="1731963" y="3784600"/>
            <a:ext cx="4048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4" name="Text Box 34"/>
          <p:cNvSpPr txBox="1">
            <a:spLocks noChangeAspect="1" noChangeArrowheads="1"/>
          </p:cNvSpPr>
          <p:nvPr/>
        </p:nvSpPr>
        <p:spPr bwMode="auto">
          <a:xfrm>
            <a:off x="1503363" y="4048125"/>
            <a:ext cx="401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5" name="Text Box 35"/>
          <p:cNvSpPr txBox="1">
            <a:spLocks noChangeAspect="1" noChangeArrowheads="1"/>
          </p:cNvSpPr>
          <p:nvPr/>
        </p:nvSpPr>
        <p:spPr bwMode="auto">
          <a:xfrm>
            <a:off x="1719263" y="40481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6" name="Text Box 36"/>
          <p:cNvSpPr txBox="1">
            <a:spLocks noChangeAspect="1" noChangeArrowheads="1"/>
          </p:cNvSpPr>
          <p:nvPr/>
        </p:nvSpPr>
        <p:spPr bwMode="auto">
          <a:xfrm>
            <a:off x="1493838" y="4460875"/>
            <a:ext cx="401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7" name="Text Box 37"/>
          <p:cNvSpPr txBox="1">
            <a:spLocks noChangeAspect="1" noChangeArrowheads="1"/>
          </p:cNvSpPr>
          <p:nvPr/>
        </p:nvSpPr>
        <p:spPr bwMode="auto">
          <a:xfrm>
            <a:off x="1731963" y="4454525"/>
            <a:ext cx="404812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8" name="Text Box 38"/>
          <p:cNvSpPr txBox="1">
            <a:spLocks noChangeAspect="1" noChangeArrowheads="1"/>
          </p:cNvSpPr>
          <p:nvPr/>
        </p:nvSpPr>
        <p:spPr bwMode="auto">
          <a:xfrm>
            <a:off x="1962150" y="4454525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79" name="Text Box 39"/>
          <p:cNvSpPr txBox="1">
            <a:spLocks noChangeAspect="1" noChangeArrowheads="1"/>
          </p:cNvSpPr>
          <p:nvPr/>
        </p:nvSpPr>
        <p:spPr bwMode="auto">
          <a:xfrm>
            <a:off x="1971675" y="5048250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0" name="Text Box 40"/>
          <p:cNvSpPr txBox="1">
            <a:spLocks noChangeAspect="1" noChangeArrowheads="1"/>
          </p:cNvSpPr>
          <p:nvPr/>
        </p:nvSpPr>
        <p:spPr bwMode="auto">
          <a:xfrm>
            <a:off x="2184400" y="3087688"/>
            <a:ext cx="401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1" name="Text Box 41"/>
          <p:cNvSpPr txBox="1">
            <a:spLocks noChangeAspect="1" noChangeArrowheads="1"/>
          </p:cNvSpPr>
          <p:nvPr/>
        </p:nvSpPr>
        <p:spPr bwMode="auto">
          <a:xfrm>
            <a:off x="2159000" y="3379788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2" name="Text Box 42"/>
          <p:cNvSpPr txBox="1">
            <a:spLocks noChangeAspect="1" noChangeArrowheads="1"/>
          </p:cNvSpPr>
          <p:nvPr/>
        </p:nvSpPr>
        <p:spPr bwMode="auto">
          <a:xfrm>
            <a:off x="2166938" y="3836988"/>
            <a:ext cx="401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3" name="Text Box 43"/>
          <p:cNvSpPr txBox="1">
            <a:spLocks noChangeAspect="1" noChangeArrowheads="1"/>
          </p:cNvSpPr>
          <p:nvPr/>
        </p:nvSpPr>
        <p:spPr bwMode="auto">
          <a:xfrm>
            <a:off x="2198688" y="44545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4" name="Text Box 44"/>
          <p:cNvSpPr txBox="1">
            <a:spLocks noChangeAspect="1" noChangeArrowheads="1"/>
          </p:cNvSpPr>
          <p:nvPr/>
        </p:nvSpPr>
        <p:spPr bwMode="auto">
          <a:xfrm>
            <a:off x="2592388" y="3081338"/>
            <a:ext cx="40481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5" name="Text Box 45"/>
          <p:cNvSpPr txBox="1">
            <a:spLocks noChangeAspect="1" noChangeArrowheads="1"/>
          </p:cNvSpPr>
          <p:nvPr/>
        </p:nvSpPr>
        <p:spPr bwMode="auto">
          <a:xfrm>
            <a:off x="2590800" y="444817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6" name="Text Box 46"/>
          <p:cNvSpPr txBox="1">
            <a:spLocks noChangeAspect="1" noChangeArrowheads="1"/>
          </p:cNvSpPr>
          <p:nvPr/>
        </p:nvSpPr>
        <p:spPr bwMode="auto">
          <a:xfrm>
            <a:off x="3044825" y="3081338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7" name="Text Box 47"/>
          <p:cNvSpPr txBox="1">
            <a:spLocks noChangeAspect="1" noChangeArrowheads="1"/>
          </p:cNvSpPr>
          <p:nvPr/>
        </p:nvSpPr>
        <p:spPr bwMode="auto">
          <a:xfrm>
            <a:off x="3038475" y="366712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8" name="Text Box 48"/>
          <p:cNvSpPr txBox="1">
            <a:spLocks noChangeAspect="1" noChangeArrowheads="1"/>
          </p:cNvSpPr>
          <p:nvPr/>
        </p:nvSpPr>
        <p:spPr bwMode="auto">
          <a:xfrm>
            <a:off x="3049588" y="4451350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89" name="Text Box 49"/>
          <p:cNvSpPr txBox="1">
            <a:spLocks noChangeAspect="1" noChangeArrowheads="1"/>
          </p:cNvSpPr>
          <p:nvPr/>
        </p:nvSpPr>
        <p:spPr bwMode="auto">
          <a:xfrm>
            <a:off x="3051175" y="4810125"/>
            <a:ext cx="40481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0" name="Text Box 50"/>
          <p:cNvSpPr txBox="1">
            <a:spLocks noChangeAspect="1" noChangeArrowheads="1"/>
          </p:cNvSpPr>
          <p:nvPr/>
        </p:nvSpPr>
        <p:spPr bwMode="auto">
          <a:xfrm>
            <a:off x="3038475" y="503872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1" name="Text Box 51"/>
          <p:cNvSpPr txBox="1">
            <a:spLocks noChangeAspect="1" noChangeArrowheads="1"/>
          </p:cNvSpPr>
          <p:nvPr/>
        </p:nvSpPr>
        <p:spPr bwMode="auto">
          <a:xfrm>
            <a:off x="4527550" y="2616200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2" name="Text Box 52"/>
          <p:cNvSpPr txBox="1">
            <a:spLocks noChangeAspect="1" noChangeArrowheads="1"/>
          </p:cNvSpPr>
          <p:nvPr/>
        </p:nvSpPr>
        <p:spPr bwMode="auto">
          <a:xfrm>
            <a:off x="4530725" y="3038475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3" name="Text Box 53"/>
          <p:cNvSpPr txBox="1">
            <a:spLocks noChangeAspect="1" noChangeArrowheads="1"/>
          </p:cNvSpPr>
          <p:nvPr/>
        </p:nvSpPr>
        <p:spPr bwMode="auto">
          <a:xfrm>
            <a:off x="4533900" y="3430588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4" name="Text Box 54"/>
          <p:cNvSpPr txBox="1">
            <a:spLocks noChangeAspect="1" noChangeArrowheads="1"/>
          </p:cNvSpPr>
          <p:nvPr/>
        </p:nvSpPr>
        <p:spPr bwMode="auto">
          <a:xfrm>
            <a:off x="4541838" y="3921125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5" name="Text Box 55"/>
          <p:cNvSpPr txBox="1">
            <a:spLocks noChangeAspect="1" noChangeArrowheads="1"/>
          </p:cNvSpPr>
          <p:nvPr/>
        </p:nvSpPr>
        <p:spPr bwMode="auto">
          <a:xfrm>
            <a:off x="4527550" y="4354513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6" name="Text Box 56"/>
          <p:cNvSpPr txBox="1">
            <a:spLocks noChangeAspect="1" noChangeArrowheads="1"/>
          </p:cNvSpPr>
          <p:nvPr/>
        </p:nvSpPr>
        <p:spPr bwMode="auto">
          <a:xfrm>
            <a:off x="4533900" y="4751388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7" name="Text Box 57"/>
          <p:cNvSpPr txBox="1">
            <a:spLocks noChangeAspect="1" noChangeArrowheads="1"/>
          </p:cNvSpPr>
          <p:nvPr/>
        </p:nvSpPr>
        <p:spPr bwMode="auto">
          <a:xfrm>
            <a:off x="4540250" y="5191125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8" name="Text Box 58"/>
          <p:cNvSpPr txBox="1">
            <a:spLocks noChangeAspect="1" noChangeArrowheads="1"/>
          </p:cNvSpPr>
          <p:nvPr/>
        </p:nvSpPr>
        <p:spPr bwMode="auto">
          <a:xfrm>
            <a:off x="5586413" y="2601913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499" name="Text Box 59"/>
          <p:cNvSpPr txBox="1">
            <a:spLocks noChangeAspect="1" noChangeArrowheads="1"/>
          </p:cNvSpPr>
          <p:nvPr/>
        </p:nvSpPr>
        <p:spPr bwMode="auto">
          <a:xfrm>
            <a:off x="5576888" y="2998788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0" name="Text Box 60"/>
          <p:cNvSpPr txBox="1">
            <a:spLocks noChangeAspect="1" noChangeArrowheads="1"/>
          </p:cNvSpPr>
          <p:nvPr/>
        </p:nvSpPr>
        <p:spPr bwMode="auto">
          <a:xfrm>
            <a:off x="5476875" y="3455988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1" name="Text Box 61"/>
          <p:cNvSpPr txBox="1">
            <a:spLocks noChangeAspect="1" noChangeArrowheads="1"/>
          </p:cNvSpPr>
          <p:nvPr/>
        </p:nvSpPr>
        <p:spPr bwMode="auto">
          <a:xfrm>
            <a:off x="5024438" y="3836988"/>
            <a:ext cx="403225" cy="325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2" name="Text Box 62"/>
          <p:cNvSpPr txBox="1">
            <a:spLocks noChangeAspect="1" noChangeArrowheads="1"/>
          </p:cNvSpPr>
          <p:nvPr/>
        </p:nvSpPr>
        <p:spPr bwMode="auto">
          <a:xfrm>
            <a:off x="5476875" y="38195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3" name="Text Box 63"/>
          <p:cNvSpPr txBox="1">
            <a:spLocks noChangeAspect="1" noChangeArrowheads="1"/>
          </p:cNvSpPr>
          <p:nvPr/>
        </p:nvSpPr>
        <p:spPr bwMode="auto">
          <a:xfrm>
            <a:off x="5013325" y="4278313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4" name="Text Box 64"/>
          <p:cNvSpPr txBox="1">
            <a:spLocks noChangeAspect="1" noChangeArrowheads="1"/>
          </p:cNvSpPr>
          <p:nvPr/>
        </p:nvSpPr>
        <p:spPr bwMode="auto">
          <a:xfrm>
            <a:off x="5505450" y="4278313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5" name="Text Box 65"/>
          <p:cNvSpPr txBox="1">
            <a:spLocks noChangeAspect="1" noChangeArrowheads="1"/>
          </p:cNvSpPr>
          <p:nvPr/>
        </p:nvSpPr>
        <p:spPr bwMode="auto">
          <a:xfrm>
            <a:off x="6038850" y="4219575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6" name="Text Box 66"/>
          <p:cNvSpPr txBox="1">
            <a:spLocks noChangeAspect="1" noChangeArrowheads="1"/>
          </p:cNvSpPr>
          <p:nvPr/>
        </p:nvSpPr>
        <p:spPr bwMode="auto">
          <a:xfrm>
            <a:off x="5935663" y="51657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7" name="Text Box 67"/>
          <p:cNvSpPr txBox="1">
            <a:spLocks noChangeAspect="1" noChangeArrowheads="1"/>
          </p:cNvSpPr>
          <p:nvPr/>
        </p:nvSpPr>
        <p:spPr bwMode="auto">
          <a:xfrm>
            <a:off x="6527800" y="2616200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8" name="Text Box 68"/>
          <p:cNvSpPr txBox="1">
            <a:spLocks noChangeAspect="1" noChangeArrowheads="1"/>
          </p:cNvSpPr>
          <p:nvPr/>
        </p:nvSpPr>
        <p:spPr bwMode="auto">
          <a:xfrm>
            <a:off x="6516688" y="3038475"/>
            <a:ext cx="401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09" name="Text Box 69"/>
          <p:cNvSpPr txBox="1">
            <a:spLocks noChangeAspect="1" noChangeArrowheads="1"/>
          </p:cNvSpPr>
          <p:nvPr/>
        </p:nvSpPr>
        <p:spPr bwMode="auto">
          <a:xfrm>
            <a:off x="6519863" y="3590925"/>
            <a:ext cx="401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10" name="Text Box 70"/>
          <p:cNvSpPr txBox="1">
            <a:spLocks noChangeAspect="1" noChangeArrowheads="1"/>
          </p:cNvSpPr>
          <p:nvPr/>
        </p:nvSpPr>
        <p:spPr bwMode="auto">
          <a:xfrm>
            <a:off x="6586538" y="4278313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11" name="Text Box 71"/>
          <p:cNvSpPr txBox="1">
            <a:spLocks noChangeAspect="1" noChangeArrowheads="1"/>
          </p:cNvSpPr>
          <p:nvPr/>
        </p:nvSpPr>
        <p:spPr bwMode="auto">
          <a:xfrm>
            <a:off x="7148513" y="2616200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12" name="Text Box 72"/>
          <p:cNvSpPr txBox="1">
            <a:spLocks noChangeAspect="1" noChangeArrowheads="1"/>
          </p:cNvSpPr>
          <p:nvPr/>
        </p:nvSpPr>
        <p:spPr bwMode="auto">
          <a:xfrm>
            <a:off x="7118350" y="429577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13" name="Text Box 73"/>
          <p:cNvSpPr txBox="1">
            <a:spLocks noChangeAspect="1" noChangeArrowheads="1"/>
          </p:cNvSpPr>
          <p:nvPr/>
        </p:nvSpPr>
        <p:spPr bwMode="auto">
          <a:xfrm>
            <a:off x="7720013" y="2608263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14" name="Text Box 74"/>
          <p:cNvSpPr txBox="1">
            <a:spLocks noChangeAspect="1" noChangeArrowheads="1"/>
          </p:cNvSpPr>
          <p:nvPr/>
        </p:nvSpPr>
        <p:spPr bwMode="auto">
          <a:xfrm>
            <a:off x="7720013" y="35909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15" name="Text Box 75"/>
          <p:cNvSpPr txBox="1">
            <a:spLocks noChangeAspect="1" noChangeArrowheads="1"/>
          </p:cNvSpPr>
          <p:nvPr/>
        </p:nvSpPr>
        <p:spPr bwMode="auto">
          <a:xfrm>
            <a:off x="7720013" y="429577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16" name="Text Box 76"/>
          <p:cNvSpPr txBox="1">
            <a:spLocks noChangeAspect="1" noChangeArrowheads="1"/>
          </p:cNvSpPr>
          <p:nvPr/>
        </p:nvSpPr>
        <p:spPr bwMode="auto">
          <a:xfrm>
            <a:off x="7734300" y="47593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17" name="Text Box 77"/>
          <p:cNvSpPr txBox="1">
            <a:spLocks noChangeAspect="1" noChangeArrowheads="1"/>
          </p:cNvSpPr>
          <p:nvPr/>
        </p:nvSpPr>
        <p:spPr bwMode="auto">
          <a:xfrm>
            <a:off x="7772400" y="5156200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1518" name="Oval 78"/>
          <p:cNvSpPr>
            <a:spLocks noChangeAspect="1" noChangeArrowheads="1"/>
          </p:cNvSpPr>
          <p:nvPr/>
        </p:nvSpPr>
        <p:spPr bwMode="auto">
          <a:xfrm>
            <a:off x="4764088" y="2725738"/>
            <a:ext cx="300037" cy="303212"/>
          </a:xfrm>
          <a:prstGeom prst="ellipse">
            <a:avLst/>
          </a:prstGeom>
          <a:solidFill>
            <a:srgbClr val="EDD1D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19" name="Text Box 79"/>
          <p:cNvSpPr txBox="1">
            <a:spLocks noChangeAspect="1" noChangeArrowheads="1"/>
          </p:cNvSpPr>
          <p:nvPr/>
        </p:nvSpPr>
        <p:spPr bwMode="auto">
          <a:xfrm>
            <a:off x="4687888" y="2732088"/>
            <a:ext cx="417512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CC0000"/>
                </a:solidFill>
              </a:rPr>
              <a:t>1</a:t>
            </a:r>
            <a:r>
              <a:rPr lang="de-DE" altLang="de-DE" sz="1300"/>
              <a:t>,</a:t>
            </a:r>
            <a:r>
              <a:rPr lang="de-DE" altLang="de-DE" sz="1300">
                <a:solidFill>
                  <a:schemeClr val="accent2"/>
                </a:solidFill>
              </a:rPr>
              <a:t>2</a:t>
            </a:r>
            <a:endParaRPr lang="en-US" altLang="zh-CN" sz="1300">
              <a:solidFill>
                <a:schemeClr val="accent2"/>
              </a:solidFill>
              <a:ea typeface="宋体" panose="02010600030101010101" pitchFamily="2" charset="-122"/>
            </a:endParaRPr>
          </a:p>
        </p:txBody>
      </p:sp>
      <p:sp>
        <p:nvSpPr>
          <p:cNvPr id="61520" name="Oval 80"/>
          <p:cNvSpPr>
            <a:spLocks noChangeAspect="1" noChangeArrowheads="1"/>
          </p:cNvSpPr>
          <p:nvPr/>
        </p:nvSpPr>
        <p:spPr bwMode="auto">
          <a:xfrm>
            <a:off x="4764088" y="3155950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21" name="Oval 81"/>
          <p:cNvSpPr>
            <a:spLocks noChangeAspect="1" noChangeArrowheads="1"/>
          </p:cNvSpPr>
          <p:nvPr/>
        </p:nvSpPr>
        <p:spPr bwMode="auto">
          <a:xfrm>
            <a:off x="4764088" y="3584575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22" name="Oval 82"/>
          <p:cNvSpPr>
            <a:spLocks noChangeAspect="1" noChangeArrowheads="1"/>
          </p:cNvSpPr>
          <p:nvPr/>
        </p:nvSpPr>
        <p:spPr bwMode="auto">
          <a:xfrm>
            <a:off x="4764088" y="4017963"/>
            <a:ext cx="300037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23" name="Oval 83"/>
          <p:cNvSpPr>
            <a:spLocks noChangeAspect="1" noChangeArrowheads="1"/>
          </p:cNvSpPr>
          <p:nvPr/>
        </p:nvSpPr>
        <p:spPr bwMode="auto">
          <a:xfrm>
            <a:off x="4764088" y="4448175"/>
            <a:ext cx="300037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24" name="Oval 84"/>
          <p:cNvSpPr>
            <a:spLocks noChangeAspect="1" noChangeArrowheads="1"/>
          </p:cNvSpPr>
          <p:nvPr/>
        </p:nvSpPr>
        <p:spPr bwMode="auto">
          <a:xfrm>
            <a:off x="4764088" y="4876800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25" name="Oval 85"/>
          <p:cNvSpPr>
            <a:spLocks noChangeAspect="1" noChangeArrowheads="1"/>
          </p:cNvSpPr>
          <p:nvPr/>
        </p:nvSpPr>
        <p:spPr bwMode="auto">
          <a:xfrm>
            <a:off x="4764088" y="5310188"/>
            <a:ext cx="300037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26" name="Oval 86"/>
          <p:cNvSpPr>
            <a:spLocks noChangeAspect="1" noChangeArrowheads="1"/>
          </p:cNvSpPr>
          <p:nvPr/>
        </p:nvSpPr>
        <p:spPr bwMode="auto">
          <a:xfrm>
            <a:off x="5297488" y="4005263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27" name="Oval 87"/>
          <p:cNvSpPr>
            <a:spLocks noChangeAspect="1" noChangeArrowheads="1"/>
          </p:cNvSpPr>
          <p:nvPr/>
        </p:nvSpPr>
        <p:spPr bwMode="auto">
          <a:xfrm>
            <a:off x="5297488" y="4457700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28" name="Oval 88"/>
          <p:cNvSpPr>
            <a:spLocks noChangeAspect="1" noChangeArrowheads="1"/>
          </p:cNvSpPr>
          <p:nvPr/>
        </p:nvSpPr>
        <p:spPr bwMode="auto">
          <a:xfrm>
            <a:off x="5786438" y="271303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29" name="Oval 89"/>
          <p:cNvSpPr>
            <a:spLocks noChangeAspect="1" noChangeArrowheads="1"/>
          </p:cNvSpPr>
          <p:nvPr/>
        </p:nvSpPr>
        <p:spPr bwMode="auto">
          <a:xfrm>
            <a:off x="5786438" y="3133725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0" name="Oval 90"/>
          <p:cNvSpPr>
            <a:spLocks noChangeAspect="1" noChangeArrowheads="1"/>
          </p:cNvSpPr>
          <p:nvPr/>
        </p:nvSpPr>
        <p:spPr bwMode="auto">
          <a:xfrm>
            <a:off x="5786438" y="3584575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1" name="Oval 91"/>
          <p:cNvSpPr>
            <a:spLocks noChangeAspect="1" noChangeArrowheads="1"/>
          </p:cNvSpPr>
          <p:nvPr/>
        </p:nvSpPr>
        <p:spPr bwMode="auto">
          <a:xfrm>
            <a:off x="5780088" y="400208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2" name="Oval 92"/>
          <p:cNvSpPr>
            <a:spLocks noChangeAspect="1" noChangeArrowheads="1"/>
          </p:cNvSpPr>
          <p:nvPr/>
        </p:nvSpPr>
        <p:spPr bwMode="auto">
          <a:xfrm>
            <a:off x="5780088" y="4445000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3" name="Oval 93"/>
          <p:cNvSpPr>
            <a:spLocks noChangeAspect="1" noChangeArrowheads="1"/>
          </p:cNvSpPr>
          <p:nvPr/>
        </p:nvSpPr>
        <p:spPr bwMode="auto">
          <a:xfrm>
            <a:off x="6257925" y="4457700"/>
            <a:ext cx="300038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4" name="Oval 94"/>
          <p:cNvSpPr>
            <a:spLocks noChangeAspect="1" noChangeArrowheads="1"/>
          </p:cNvSpPr>
          <p:nvPr/>
        </p:nvSpPr>
        <p:spPr bwMode="auto">
          <a:xfrm>
            <a:off x="6862763" y="2725738"/>
            <a:ext cx="300037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5" name="Oval 95"/>
          <p:cNvSpPr>
            <a:spLocks noChangeAspect="1" noChangeArrowheads="1"/>
          </p:cNvSpPr>
          <p:nvPr/>
        </p:nvSpPr>
        <p:spPr bwMode="auto">
          <a:xfrm>
            <a:off x="6862763" y="3155950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6" name="Oval 96"/>
          <p:cNvSpPr>
            <a:spLocks noChangeAspect="1" noChangeArrowheads="1"/>
          </p:cNvSpPr>
          <p:nvPr/>
        </p:nvSpPr>
        <p:spPr bwMode="auto">
          <a:xfrm>
            <a:off x="6862763" y="3584575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7" name="Oval 97"/>
          <p:cNvSpPr>
            <a:spLocks noChangeAspect="1" noChangeArrowheads="1"/>
          </p:cNvSpPr>
          <p:nvPr/>
        </p:nvSpPr>
        <p:spPr bwMode="auto">
          <a:xfrm>
            <a:off x="6862763" y="4448175"/>
            <a:ext cx="300037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8" name="Oval 98"/>
          <p:cNvSpPr>
            <a:spLocks noChangeAspect="1" noChangeArrowheads="1"/>
          </p:cNvSpPr>
          <p:nvPr/>
        </p:nvSpPr>
        <p:spPr bwMode="auto">
          <a:xfrm>
            <a:off x="8072438" y="272573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39" name="Oval 99"/>
          <p:cNvSpPr>
            <a:spLocks noChangeAspect="1" noChangeArrowheads="1"/>
          </p:cNvSpPr>
          <p:nvPr/>
        </p:nvSpPr>
        <p:spPr bwMode="auto">
          <a:xfrm>
            <a:off x="8072438" y="3584575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40" name="Oval 100"/>
          <p:cNvSpPr>
            <a:spLocks noChangeAspect="1" noChangeArrowheads="1"/>
          </p:cNvSpPr>
          <p:nvPr/>
        </p:nvSpPr>
        <p:spPr bwMode="auto">
          <a:xfrm>
            <a:off x="8072438" y="4448175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41" name="Oval 101"/>
          <p:cNvSpPr>
            <a:spLocks noChangeAspect="1" noChangeArrowheads="1"/>
          </p:cNvSpPr>
          <p:nvPr/>
        </p:nvSpPr>
        <p:spPr bwMode="auto">
          <a:xfrm>
            <a:off x="8072438" y="4876800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42" name="Oval 102"/>
          <p:cNvSpPr>
            <a:spLocks noChangeAspect="1" noChangeArrowheads="1"/>
          </p:cNvSpPr>
          <p:nvPr/>
        </p:nvSpPr>
        <p:spPr bwMode="auto">
          <a:xfrm>
            <a:off x="8072438" y="5310188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43" name="Oval 103"/>
          <p:cNvSpPr>
            <a:spLocks noChangeAspect="1" noChangeArrowheads="1"/>
          </p:cNvSpPr>
          <p:nvPr/>
        </p:nvSpPr>
        <p:spPr bwMode="auto">
          <a:xfrm>
            <a:off x="7473950" y="272573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44" name="Oval 104"/>
          <p:cNvSpPr>
            <a:spLocks noChangeAspect="1" noChangeArrowheads="1"/>
          </p:cNvSpPr>
          <p:nvPr/>
        </p:nvSpPr>
        <p:spPr bwMode="auto">
          <a:xfrm>
            <a:off x="7473950" y="4448175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45" name="Oval 105"/>
          <p:cNvSpPr>
            <a:spLocks noChangeAspect="1" noChangeArrowheads="1"/>
          </p:cNvSpPr>
          <p:nvPr/>
        </p:nvSpPr>
        <p:spPr bwMode="auto">
          <a:xfrm>
            <a:off x="6261100" y="5310188"/>
            <a:ext cx="300038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60298" name="Line 106"/>
          <p:cNvSpPr>
            <a:spLocks noChangeAspect="1" noChangeShapeType="1"/>
          </p:cNvSpPr>
          <p:nvPr/>
        </p:nvSpPr>
        <p:spPr bwMode="auto">
          <a:xfrm>
            <a:off x="1144588" y="2960688"/>
            <a:ext cx="454025" cy="0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 type="triangl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1547" name="Line 107"/>
          <p:cNvSpPr>
            <a:spLocks noChangeAspect="1" noChangeShapeType="1"/>
          </p:cNvSpPr>
          <p:nvPr/>
        </p:nvSpPr>
        <p:spPr bwMode="auto">
          <a:xfrm>
            <a:off x="952500" y="3065463"/>
            <a:ext cx="0" cy="3032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 type="triangle" w="sm" len="sm"/>
            <a:tailEnd type="triangle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1548" name="Text Box 108"/>
          <p:cNvSpPr txBox="1">
            <a:spLocks noChangeAspect="1" noChangeArrowheads="1"/>
          </p:cNvSpPr>
          <p:nvPr/>
        </p:nvSpPr>
        <p:spPr bwMode="auto">
          <a:xfrm>
            <a:off x="582613" y="1065213"/>
            <a:ext cx="1858962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>
                <a:solidFill>
                  <a:srgbClr val="CC0000"/>
                </a:solidFill>
              </a:rPr>
              <a:t>Horizontal capacity </a:t>
            </a:r>
            <a:br>
              <a:rPr lang="de-DE" altLang="de-DE" sz="1500">
                <a:solidFill>
                  <a:srgbClr val="CC0000"/>
                </a:solidFill>
              </a:rPr>
            </a:br>
            <a:r>
              <a:rPr lang="de-DE" altLang="de-DE" sz="1500">
                <a:solidFill>
                  <a:srgbClr val="CC0000"/>
                </a:solidFill>
              </a:rPr>
              <a:t>of routing region 1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  <p:sp>
        <p:nvSpPr>
          <p:cNvPr id="1160301" name="Text Box 109"/>
          <p:cNvSpPr txBox="1">
            <a:spLocks noChangeAspect="1" noChangeArrowheads="1"/>
          </p:cNvSpPr>
          <p:nvPr/>
        </p:nvSpPr>
        <p:spPr bwMode="auto">
          <a:xfrm>
            <a:off x="3943350" y="1065213"/>
            <a:ext cx="1731963" cy="55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>
                <a:solidFill>
                  <a:schemeClr val="accent2"/>
                </a:solidFill>
              </a:rPr>
              <a:t>Vertical capacity </a:t>
            </a:r>
            <a:br>
              <a:rPr lang="de-DE" altLang="de-DE" sz="1500">
                <a:solidFill>
                  <a:schemeClr val="accent2"/>
                </a:solidFill>
              </a:rPr>
            </a:br>
            <a:r>
              <a:rPr lang="de-DE" altLang="de-DE" sz="1500">
                <a:solidFill>
                  <a:schemeClr val="accent2"/>
                </a:solidFill>
              </a:rPr>
              <a:t>of routing region 1</a:t>
            </a:r>
            <a:endParaRPr lang="en-US" altLang="zh-CN" sz="1500">
              <a:solidFill>
                <a:schemeClr val="accent2"/>
              </a:solidFill>
              <a:ea typeface="宋体" panose="02010600030101010101" pitchFamily="2" charset="-122"/>
            </a:endParaRPr>
          </a:p>
        </p:txBody>
      </p:sp>
      <p:sp>
        <p:nvSpPr>
          <p:cNvPr id="61550" name="Freeform 110"/>
          <p:cNvSpPr>
            <a:spLocks noChangeAspect="1"/>
          </p:cNvSpPr>
          <p:nvPr/>
        </p:nvSpPr>
        <p:spPr bwMode="auto">
          <a:xfrm>
            <a:off x="227013" y="1781175"/>
            <a:ext cx="515937" cy="1358900"/>
          </a:xfrm>
          <a:custGeom>
            <a:avLst/>
            <a:gdLst>
              <a:gd name="T0" fmla="*/ 764916632 w 348"/>
              <a:gd name="T1" fmla="*/ 0 h 362"/>
              <a:gd name="T2" fmla="*/ 65940603 w 348"/>
              <a:gd name="T3" fmla="*/ 2147483647 h 362"/>
              <a:gd name="T4" fmla="*/ 367071385 w 348"/>
              <a:gd name="T5" fmla="*/ 2147483647 h 36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48" h="362">
                <a:moveTo>
                  <a:pt x="348" y="0"/>
                </a:moveTo>
                <a:cubicBezTo>
                  <a:pt x="204" y="60"/>
                  <a:pt x="60" y="121"/>
                  <a:pt x="30" y="181"/>
                </a:cubicBezTo>
                <a:cubicBezTo>
                  <a:pt x="0" y="241"/>
                  <a:pt x="83" y="301"/>
                  <a:pt x="167" y="362"/>
                </a:cubicBezTo>
              </a:path>
            </a:pathLst>
          </a:custGeom>
          <a:noFill/>
          <a:ln w="9525" cap="flat" cmpd="sng">
            <a:solidFill>
              <a:srgbClr val="CC0000"/>
            </a:solidFill>
            <a:prstDash val="solid"/>
            <a:round/>
            <a:headEnd type="triangl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1160303" name="Text Box 111"/>
          <p:cNvSpPr txBox="1">
            <a:spLocks noChangeAspect="1" noChangeArrowheads="1"/>
          </p:cNvSpPr>
          <p:nvPr/>
        </p:nvSpPr>
        <p:spPr bwMode="auto">
          <a:xfrm>
            <a:off x="885825" y="2424113"/>
            <a:ext cx="9239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500">
                <a:solidFill>
                  <a:schemeClr val="accent2"/>
                </a:solidFill>
              </a:rPr>
              <a:t>2 Tracks</a:t>
            </a:r>
            <a:endParaRPr lang="en-US" altLang="zh-CN" sz="1500">
              <a:solidFill>
                <a:schemeClr val="accent2"/>
              </a:solidFill>
              <a:ea typeface="宋体" panose="02010600030101010101" pitchFamily="2" charset="-122"/>
            </a:endParaRPr>
          </a:p>
        </p:txBody>
      </p:sp>
      <p:sp>
        <p:nvSpPr>
          <p:cNvPr id="61552" name="Text Box 112"/>
          <p:cNvSpPr txBox="1">
            <a:spLocks noChangeAspect="1" noChangeArrowheads="1"/>
          </p:cNvSpPr>
          <p:nvPr/>
        </p:nvSpPr>
        <p:spPr bwMode="auto">
          <a:xfrm rot="-5400000">
            <a:off x="168275" y="3105151"/>
            <a:ext cx="82867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500">
                <a:solidFill>
                  <a:srgbClr val="CC0000"/>
                </a:solidFill>
              </a:rPr>
              <a:t>1 Track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  <p:sp>
        <p:nvSpPr>
          <p:cNvPr id="1160305" name="Line 113"/>
          <p:cNvSpPr>
            <a:spLocks noChangeAspect="1" noChangeShapeType="1"/>
          </p:cNvSpPr>
          <p:nvPr/>
        </p:nvSpPr>
        <p:spPr bwMode="auto">
          <a:xfrm>
            <a:off x="4903788" y="1781175"/>
            <a:ext cx="3175" cy="879475"/>
          </a:xfrm>
          <a:prstGeom prst="line">
            <a:avLst/>
          </a:prstGeom>
          <a:noFill/>
          <a:ln w="9525">
            <a:solidFill>
              <a:schemeClr val="accent2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61554" name="Freeform 114"/>
          <p:cNvSpPr>
            <a:spLocks noChangeAspect="1"/>
          </p:cNvSpPr>
          <p:nvPr/>
        </p:nvSpPr>
        <p:spPr bwMode="auto">
          <a:xfrm>
            <a:off x="2230438" y="1474788"/>
            <a:ext cx="2411412" cy="1141412"/>
          </a:xfrm>
          <a:custGeom>
            <a:avLst/>
            <a:gdLst>
              <a:gd name="T0" fmla="*/ 0 w 610"/>
              <a:gd name="T1" fmla="*/ 0 h 264"/>
              <a:gd name="T2" fmla="*/ 2147483647 w 610"/>
              <a:gd name="T3" fmla="*/ 859872354 h 264"/>
              <a:gd name="T4" fmla="*/ 2147483647 w 610"/>
              <a:gd name="T5" fmla="*/ 2147483647 h 26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0" h="264">
                <a:moveTo>
                  <a:pt x="0" y="0"/>
                </a:moveTo>
                <a:cubicBezTo>
                  <a:pt x="153" y="1"/>
                  <a:pt x="306" y="2"/>
                  <a:pt x="408" y="46"/>
                </a:cubicBezTo>
                <a:cubicBezTo>
                  <a:pt x="510" y="90"/>
                  <a:pt x="560" y="177"/>
                  <a:pt x="610" y="264"/>
                </a:cubicBezTo>
              </a:path>
            </a:pathLst>
          </a:custGeom>
          <a:noFill/>
          <a:ln w="9525" cap="flat" cmpd="sng">
            <a:solidFill>
              <a:srgbClr val="CC0000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61555" name="AutoShape 115"/>
          <p:cNvSpPr>
            <a:spLocks noChangeAspect="1" noChangeArrowheads="1"/>
          </p:cNvSpPr>
          <p:nvPr/>
        </p:nvSpPr>
        <p:spPr bwMode="auto">
          <a:xfrm>
            <a:off x="3697288" y="3744913"/>
            <a:ext cx="452437" cy="906462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56" name="Rectangle 116"/>
          <p:cNvSpPr>
            <a:spLocks noChangeAspect="1" noChangeArrowheads="1"/>
          </p:cNvSpPr>
          <p:nvPr/>
        </p:nvSpPr>
        <p:spPr bwMode="auto">
          <a:xfrm>
            <a:off x="2486025" y="3340100"/>
            <a:ext cx="661988" cy="10048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57" name="Freeform 117"/>
          <p:cNvSpPr>
            <a:spLocks noChangeAspect="1"/>
          </p:cNvSpPr>
          <p:nvPr/>
        </p:nvSpPr>
        <p:spPr bwMode="auto">
          <a:xfrm>
            <a:off x="2482850" y="3089275"/>
            <a:ext cx="3175" cy="250825"/>
          </a:xfrm>
          <a:custGeom>
            <a:avLst/>
            <a:gdLst>
              <a:gd name="T0" fmla="*/ 0 w 3175"/>
              <a:gd name="T1" fmla="*/ 838842408 h 75"/>
              <a:gd name="T2" fmla="*/ 0 w 3175"/>
              <a:gd name="T3" fmla="*/ 0 h 75"/>
              <a:gd name="T4" fmla="*/ 0 w 3175"/>
              <a:gd name="T5" fmla="*/ 838842408 h 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5" h="75">
                <a:moveTo>
                  <a:pt x="0" y="75"/>
                </a:moveTo>
                <a:lnTo>
                  <a:pt x="0" y="0"/>
                </a:lnTo>
                <a:lnTo>
                  <a:pt x="0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558" name="Freeform 118"/>
          <p:cNvSpPr>
            <a:spLocks noChangeAspect="1"/>
          </p:cNvSpPr>
          <p:nvPr/>
        </p:nvSpPr>
        <p:spPr bwMode="auto">
          <a:xfrm>
            <a:off x="2482850" y="3292475"/>
            <a:ext cx="158750" cy="1558925"/>
          </a:xfrm>
          <a:custGeom>
            <a:avLst/>
            <a:gdLst>
              <a:gd name="T0" fmla="*/ 0 w 158750"/>
              <a:gd name="T1" fmla="*/ 0 h 309"/>
              <a:gd name="T2" fmla="*/ 0 w 158750"/>
              <a:gd name="T3" fmla="*/ 2147483647 h 309"/>
              <a:gd name="T4" fmla="*/ 0 w 158750"/>
              <a:gd name="T5" fmla="*/ 0 h 30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50" h="309">
                <a:moveTo>
                  <a:pt x="0" y="0"/>
                </a:move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559" name="Rectangle 119"/>
          <p:cNvSpPr>
            <a:spLocks noChangeArrowheads="1"/>
          </p:cNvSpPr>
          <p:nvPr/>
        </p:nvSpPr>
        <p:spPr bwMode="auto">
          <a:xfrm>
            <a:off x="1130300" y="3086100"/>
            <a:ext cx="481013" cy="254000"/>
          </a:xfrm>
          <a:prstGeom prst="rect">
            <a:avLst/>
          </a:prstGeom>
          <a:solidFill>
            <a:srgbClr val="EDD1D1"/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80500" tIns="42449" rIns="84899" bIns="64178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1560" name="Text Box 120"/>
          <p:cNvSpPr txBox="1">
            <a:spLocks noChangeAspect="1" noChangeArrowheads="1"/>
          </p:cNvSpPr>
          <p:nvPr/>
        </p:nvSpPr>
        <p:spPr bwMode="auto">
          <a:xfrm>
            <a:off x="1187450" y="3054350"/>
            <a:ext cx="3000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60313" name="Line 121"/>
          <p:cNvSpPr>
            <a:spLocks noChangeShapeType="1"/>
          </p:cNvSpPr>
          <p:nvPr/>
        </p:nvSpPr>
        <p:spPr bwMode="auto">
          <a:xfrm flipV="1">
            <a:off x="1598613" y="1474788"/>
            <a:ext cx="2344737" cy="949325"/>
          </a:xfrm>
          <a:prstGeom prst="line">
            <a:avLst/>
          </a:prstGeom>
          <a:noFill/>
          <a:ln w="9525">
            <a:solidFill>
              <a:schemeClr val="accent2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/>
          <a:lstStyle/>
          <a:p>
            <a:endParaRPr lang="de-DE"/>
          </a:p>
        </p:txBody>
      </p:sp>
      <p:sp>
        <p:nvSpPr>
          <p:cNvPr id="61562" name="Freeform 122"/>
          <p:cNvSpPr>
            <a:spLocks noChangeAspect="1"/>
          </p:cNvSpPr>
          <p:nvPr/>
        </p:nvSpPr>
        <p:spPr bwMode="auto">
          <a:xfrm>
            <a:off x="1135063" y="5065713"/>
            <a:ext cx="2222500" cy="3175"/>
          </a:xfrm>
          <a:custGeom>
            <a:avLst/>
            <a:gdLst>
              <a:gd name="T0" fmla="*/ 0 w 668"/>
              <a:gd name="T1" fmla="*/ 0 h 3175"/>
              <a:gd name="T2" fmla="*/ 2147483647 w 668"/>
              <a:gd name="T3" fmla="*/ 0 h 3175"/>
              <a:gd name="T4" fmla="*/ 0 w 668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8" h="3175">
                <a:moveTo>
                  <a:pt x="0" y="0"/>
                </a:moveTo>
                <a:lnTo>
                  <a:pt x="668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563" name="Freeform 123"/>
          <p:cNvSpPr>
            <a:spLocks noChangeAspect="1"/>
          </p:cNvSpPr>
          <p:nvPr/>
        </p:nvSpPr>
        <p:spPr bwMode="auto">
          <a:xfrm>
            <a:off x="1130300" y="4848225"/>
            <a:ext cx="2220913" cy="3175"/>
          </a:xfrm>
          <a:custGeom>
            <a:avLst/>
            <a:gdLst>
              <a:gd name="T0" fmla="*/ 0 w 667"/>
              <a:gd name="T1" fmla="*/ 0 h 3175"/>
              <a:gd name="T2" fmla="*/ 2147483647 w 667"/>
              <a:gd name="T3" fmla="*/ 0 h 3175"/>
              <a:gd name="T4" fmla="*/ 0 w 66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3175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564" name="Freeform 124"/>
          <p:cNvSpPr>
            <a:spLocks noChangeAspect="1"/>
          </p:cNvSpPr>
          <p:nvPr/>
        </p:nvSpPr>
        <p:spPr bwMode="auto">
          <a:xfrm>
            <a:off x="1130300" y="4344988"/>
            <a:ext cx="2220913" cy="3175"/>
          </a:xfrm>
          <a:custGeom>
            <a:avLst/>
            <a:gdLst>
              <a:gd name="T0" fmla="*/ 0 w 667"/>
              <a:gd name="T1" fmla="*/ 0 h 3175"/>
              <a:gd name="T2" fmla="*/ 2147483647 w 667"/>
              <a:gd name="T3" fmla="*/ 0 h 3175"/>
              <a:gd name="T4" fmla="*/ 0 w 66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3175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565" name="Freeform 125"/>
          <p:cNvSpPr>
            <a:spLocks noChangeAspect="1"/>
          </p:cNvSpPr>
          <p:nvPr/>
        </p:nvSpPr>
        <p:spPr bwMode="auto">
          <a:xfrm>
            <a:off x="1130300" y="3340100"/>
            <a:ext cx="2220913" cy="1588"/>
          </a:xfrm>
          <a:custGeom>
            <a:avLst/>
            <a:gdLst>
              <a:gd name="T0" fmla="*/ 0 w 667"/>
              <a:gd name="T1" fmla="*/ 0 h 1588"/>
              <a:gd name="T2" fmla="*/ 2147483647 w 667"/>
              <a:gd name="T3" fmla="*/ 0 h 1588"/>
              <a:gd name="T4" fmla="*/ 0 w 667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1588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566" name="Freeform 126"/>
          <p:cNvSpPr>
            <a:spLocks noChangeAspect="1"/>
          </p:cNvSpPr>
          <p:nvPr/>
        </p:nvSpPr>
        <p:spPr bwMode="auto">
          <a:xfrm>
            <a:off x="3148013" y="3082925"/>
            <a:ext cx="3175" cy="2224088"/>
          </a:xfrm>
          <a:custGeom>
            <a:avLst/>
            <a:gdLst>
              <a:gd name="T0" fmla="*/ 0 w 3175"/>
              <a:gd name="T1" fmla="*/ 2147483647 h 668"/>
              <a:gd name="T2" fmla="*/ 0 w 3175"/>
              <a:gd name="T3" fmla="*/ 0 h 668"/>
              <a:gd name="T4" fmla="*/ 0 w 3175"/>
              <a:gd name="T5" fmla="*/ 2147483647 h 66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5" h="668">
                <a:moveTo>
                  <a:pt x="0" y="668"/>
                </a:moveTo>
                <a:lnTo>
                  <a:pt x="0" y="0"/>
                </a:lnTo>
                <a:lnTo>
                  <a:pt x="0" y="668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1567" name="Rectangle 128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5.6.2	</a:t>
            </a:r>
            <a:r>
              <a:rPr lang="en-US" altLang="zh-CN" smtClean="0">
                <a:ea typeface="宋体" panose="02010600030101010101" pitchFamily="2" charset="-122"/>
              </a:rPr>
              <a:t>Global Routing in a Connectivity Graph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60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60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60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60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60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0301" grpId="0"/>
      <p:bldP spid="116030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ED2E024-62E1-4A3E-898B-032EE39F8B22}" type="slidenum">
              <a:rPr lang="en-US" altLang="de-DE" sz="1000">
                <a:solidFill>
                  <a:srgbClr val="C0C0C0"/>
                </a:solidFill>
              </a:rPr>
              <a:pPr/>
              <a:t>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171" name="Rectangle 2"/>
          <p:cNvSpPr>
            <a:spLocks noChangeArrowheads="1"/>
          </p:cNvSpPr>
          <p:nvPr/>
        </p:nvSpPr>
        <p:spPr bwMode="auto">
          <a:xfrm>
            <a:off x="3141663" y="1998663"/>
            <a:ext cx="3657600" cy="2808287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2" name="Rectangle 3"/>
          <p:cNvSpPr>
            <a:spLocks noChangeArrowheads="1"/>
          </p:cNvSpPr>
          <p:nvPr/>
        </p:nvSpPr>
        <p:spPr bwMode="auto">
          <a:xfrm flipH="1">
            <a:off x="3141663" y="1998663"/>
            <a:ext cx="3657600" cy="280828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3" name="Rectangle 5"/>
          <p:cNvSpPr>
            <a:spLocks noChangeArrowheads="1"/>
          </p:cNvSpPr>
          <p:nvPr/>
        </p:nvSpPr>
        <p:spPr bwMode="auto">
          <a:xfrm rot="-5400000">
            <a:off x="5632450" y="3675063"/>
            <a:ext cx="630237" cy="1182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4" name="Rectangle 6"/>
          <p:cNvSpPr>
            <a:spLocks noChangeArrowheads="1"/>
          </p:cNvSpPr>
          <p:nvPr/>
        </p:nvSpPr>
        <p:spPr bwMode="auto">
          <a:xfrm rot="-5400000">
            <a:off x="5457032" y="2377281"/>
            <a:ext cx="628650" cy="8302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5" name="Rectangle 7"/>
          <p:cNvSpPr>
            <a:spLocks noChangeArrowheads="1"/>
          </p:cNvSpPr>
          <p:nvPr/>
        </p:nvSpPr>
        <p:spPr bwMode="auto">
          <a:xfrm>
            <a:off x="3871913" y="3587750"/>
            <a:ext cx="628650" cy="8302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6" name="Rectangle 8"/>
          <p:cNvSpPr>
            <a:spLocks noChangeArrowheads="1"/>
          </p:cNvSpPr>
          <p:nvPr/>
        </p:nvSpPr>
        <p:spPr bwMode="auto">
          <a:xfrm>
            <a:off x="3871913" y="2633663"/>
            <a:ext cx="628650" cy="8302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77" name="Rectangle 9"/>
          <p:cNvSpPr>
            <a:spLocks noChangeArrowheads="1"/>
          </p:cNvSpPr>
          <p:nvPr/>
        </p:nvSpPr>
        <p:spPr bwMode="auto">
          <a:xfrm flipH="1">
            <a:off x="5351463" y="2609850"/>
            <a:ext cx="833437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C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7178" name="Rectangle 10"/>
          <p:cNvSpPr>
            <a:spLocks noChangeArrowheads="1"/>
          </p:cNvSpPr>
          <p:nvPr/>
        </p:nvSpPr>
        <p:spPr bwMode="auto">
          <a:xfrm flipH="1">
            <a:off x="5351463" y="4111625"/>
            <a:ext cx="1184275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D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7179" name="Rectangle 11"/>
          <p:cNvSpPr>
            <a:spLocks noChangeArrowheads="1"/>
          </p:cNvSpPr>
          <p:nvPr/>
        </p:nvSpPr>
        <p:spPr bwMode="auto">
          <a:xfrm rot="16200000" flipH="1">
            <a:off x="3771107" y="2894806"/>
            <a:ext cx="83185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A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7180" name="Rectangle 12"/>
          <p:cNvSpPr>
            <a:spLocks noChangeArrowheads="1"/>
          </p:cNvSpPr>
          <p:nvPr/>
        </p:nvSpPr>
        <p:spPr bwMode="auto">
          <a:xfrm rot="16200000" flipH="1">
            <a:off x="3771107" y="3809206"/>
            <a:ext cx="83185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B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7181" name="Rectangle 13"/>
          <p:cNvSpPr>
            <a:spLocks noChangeArrowheads="1"/>
          </p:cNvSpPr>
          <p:nvPr/>
        </p:nvSpPr>
        <p:spPr bwMode="auto">
          <a:xfrm flipH="1">
            <a:off x="5899150" y="2482850"/>
            <a:ext cx="153988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2" name="Rectangle 14"/>
          <p:cNvSpPr>
            <a:spLocks noChangeArrowheads="1"/>
          </p:cNvSpPr>
          <p:nvPr/>
        </p:nvSpPr>
        <p:spPr bwMode="auto">
          <a:xfrm flipH="1">
            <a:off x="5527675" y="2482850"/>
            <a:ext cx="152400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3" name="Rectangle 15"/>
          <p:cNvSpPr>
            <a:spLocks noChangeArrowheads="1"/>
          </p:cNvSpPr>
          <p:nvPr/>
        </p:nvSpPr>
        <p:spPr bwMode="auto">
          <a:xfrm flipH="1">
            <a:off x="5899150" y="2943225"/>
            <a:ext cx="153988" cy="153988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4" name="Rectangle 16"/>
          <p:cNvSpPr>
            <a:spLocks noChangeArrowheads="1"/>
          </p:cNvSpPr>
          <p:nvPr/>
        </p:nvSpPr>
        <p:spPr bwMode="auto">
          <a:xfrm flipH="1">
            <a:off x="5527675" y="2943225"/>
            <a:ext cx="152400" cy="153988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5" name="Rectangle 17"/>
          <p:cNvSpPr>
            <a:spLocks noChangeArrowheads="1"/>
          </p:cNvSpPr>
          <p:nvPr/>
        </p:nvSpPr>
        <p:spPr bwMode="auto">
          <a:xfrm flipH="1">
            <a:off x="6296025" y="4416425"/>
            <a:ext cx="152400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6" name="Rectangle 18"/>
          <p:cNvSpPr>
            <a:spLocks noChangeArrowheads="1"/>
          </p:cNvSpPr>
          <p:nvPr/>
        </p:nvSpPr>
        <p:spPr bwMode="auto">
          <a:xfrm flipH="1">
            <a:off x="5895975" y="4416425"/>
            <a:ext cx="153988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7" name="Rectangle 19"/>
          <p:cNvSpPr>
            <a:spLocks noChangeArrowheads="1"/>
          </p:cNvSpPr>
          <p:nvPr/>
        </p:nvSpPr>
        <p:spPr bwMode="auto">
          <a:xfrm flipH="1">
            <a:off x="5522913" y="4416425"/>
            <a:ext cx="153987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8" name="Rectangle 20"/>
          <p:cNvSpPr>
            <a:spLocks noChangeArrowheads="1"/>
          </p:cNvSpPr>
          <p:nvPr/>
        </p:nvSpPr>
        <p:spPr bwMode="auto">
          <a:xfrm flipH="1">
            <a:off x="4340225" y="2789238"/>
            <a:ext cx="155575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89" name="Rectangle 21"/>
          <p:cNvSpPr>
            <a:spLocks noChangeArrowheads="1"/>
          </p:cNvSpPr>
          <p:nvPr/>
        </p:nvSpPr>
        <p:spPr bwMode="auto">
          <a:xfrm flipH="1">
            <a:off x="4340225" y="3205163"/>
            <a:ext cx="155575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90" name="Rectangle 22"/>
          <p:cNvSpPr>
            <a:spLocks noChangeArrowheads="1"/>
          </p:cNvSpPr>
          <p:nvPr/>
        </p:nvSpPr>
        <p:spPr bwMode="auto">
          <a:xfrm flipH="1">
            <a:off x="3879850" y="2789238"/>
            <a:ext cx="153988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91" name="Rectangle 23"/>
          <p:cNvSpPr>
            <a:spLocks noChangeArrowheads="1"/>
          </p:cNvSpPr>
          <p:nvPr/>
        </p:nvSpPr>
        <p:spPr bwMode="auto">
          <a:xfrm flipH="1">
            <a:off x="3879850" y="3205163"/>
            <a:ext cx="153988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92" name="Rectangle 24"/>
          <p:cNvSpPr>
            <a:spLocks noChangeArrowheads="1"/>
          </p:cNvSpPr>
          <p:nvPr/>
        </p:nvSpPr>
        <p:spPr bwMode="auto">
          <a:xfrm flipH="1">
            <a:off x="4340225" y="3732213"/>
            <a:ext cx="155575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93" name="Rectangle 25"/>
          <p:cNvSpPr>
            <a:spLocks noChangeArrowheads="1"/>
          </p:cNvSpPr>
          <p:nvPr/>
        </p:nvSpPr>
        <p:spPr bwMode="auto">
          <a:xfrm flipH="1">
            <a:off x="4340225" y="4125913"/>
            <a:ext cx="155575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94" name="Rectangle 26"/>
          <p:cNvSpPr>
            <a:spLocks noChangeArrowheads="1"/>
          </p:cNvSpPr>
          <p:nvPr/>
        </p:nvSpPr>
        <p:spPr bwMode="auto">
          <a:xfrm flipH="1">
            <a:off x="3879850" y="3732213"/>
            <a:ext cx="153988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95" name="Rectangle 27"/>
          <p:cNvSpPr>
            <a:spLocks noChangeArrowheads="1"/>
          </p:cNvSpPr>
          <p:nvPr/>
        </p:nvSpPr>
        <p:spPr bwMode="auto">
          <a:xfrm flipH="1">
            <a:off x="3879850" y="4125913"/>
            <a:ext cx="153988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196" name="Text Box 28"/>
          <p:cNvSpPr txBox="1">
            <a:spLocks noChangeArrowheads="1"/>
          </p:cNvSpPr>
          <p:nvPr/>
        </p:nvSpPr>
        <p:spPr bwMode="auto">
          <a:xfrm flipH="1">
            <a:off x="5927725" y="2460625"/>
            <a:ext cx="1587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7197" name="Text Box 29"/>
          <p:cNvSpPr txBox="1">
            <a:spLocks noChangeArrowheads="1"/>
          </p:cNvSpPr>
          <p:nvPr/>
        </p:nvSpPr>
        <p:spPr bwMode="auto">
          <a:xfrm flipH="1">
            <a:off x="5549900" y="2460625"/>
            <a:ext cx="15716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3</a:t>
            </a:r>
          </a:p>
        </p:txBody>
      </p:sp>
      <p:sp>
        <p:nvSpPr>
          <p:cNvPr id="7198" name="Text Box 30"/>
          <p:cNvSpPr txBox="1">
            <a:spLocks noChangeArrowheads="1"/>
          </p:cNvSpPr>
          <p:nvPr/>
        </p:nvSpPr>
        <p:spPr bwMode="auto">
          <a:xfrm flipH="1">
            <a:off x="5927725" y="2917825"/>
            <a:ext cx="1587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2</a:t>
            </a:r>
          </a:p>
        </p:txBody>
      </p:sp>
      <p:sp>
        <p:nvSpPr>
          <p:cNvPr id="7199" name="Text Box 31"/>
          <p:cNvSpPr txBox="1">
            <a:spLocks noChangeArrowheads="1"/>
          </p:cNvSpPr>
          <p:nvPr/>
        </p:nvSpPr>
        <p:spPr bwMode="auto">
          <a:xfrm flipH="1">
            <a:off x="5549900" y="2917825"/>
            <a:ext cx="15716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1</a:t>
            </a:r>
          </a:p>
        </p:txBody>
      </p:sp>
      <p:sp>
        <p:nvSpPr>
          <p:cNvPr id="7200" name="Text Box 32"/>
          <p:cNvSpPr txBox="1">
            <a:spLocks noChangeArrowheads="1"/>
          </p:cNvSpPr>
          <p:nvPr/>
        </p:nvSpPr>
        <p:spPr bwMode="auto">
          <a:xfrm flipH="1">
            <a:off x="4368800" y="3182938"/>
            <a:ext cx="1603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7201" name="Text Box 33"/>
          <p:cNvSpPr txBox="1">
            <a:spLocks noChangeArrowheads="1"/>
          </p:cNvSpPr>
          <p:nvPr/>
        </p:nvSpPr>
        <p:spPr bwMode="auto">
          <a:xfrm flipH="1">
            <a:off x="4368800" y="3716338"/>
            <a:ext cx="1603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3</a:t>
            </a:r>
          </a:p>
        </p:txBody>
      </p:sp>
      <p:sp>
        <p:nvSpPr>
          <p:cNvPr id="7202" name="Text Box 34"/>
          <p:cNvSpPr txBox="1">
            <a:spLocks noChangeArrowheads="1"/>
          </p:cNvSpPr>
          <p:nvPr/>
        </p:nvSpPr>
        <p:spPr bwMode="auto">
          <a:xfrm flipH="1">
            <a:off x="4368800" y="4108450"/>
            <a:ext cx="1603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7203" name="Text Box 35"/>
          <p:cNvSpPr txBox="1">
            <a:spLocks noChangeArrowheads="1"/>
          </p:cNvSpPr>
          <p:nvPr/>
        </p:nvSpPr>
        <p:spPr bwMode="auto">
          <a:xfrm flipH="1">
            <a:off x="3919538" y="3706813"/>
            <a:ext cx="157162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1</a:t>
            </a:r>
          </a:p>
        </p:txBody>
      </p:sp>
      <p:sp>
        <p:nvSpPr>
          <p:cNvPr id="7204" name="Text Box 36"/>
          <p:cNvSpPr txBox="1">
            <a:spLocks noChangeArrowheads="1"/>
          </p:cNvSpPr>
          <p:nvPr/>
        </p:nvSpPr>
        <p:spPr bwMode="auto">
          <a:xfrm flipH="1">
            <a:off x="3919538" y="2754313"/>
            <a:ext cx="15716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1</a:t>
            </a:r>
          </a:p>
        </p:txBody>
      </p:sp>
      <p:sp>
        <p:nvSpPr>
          <p:cNvPr id="7205" name="Rectangle 37"/>
          <p:cNvSpPr>
            <a:spLocks noChangeArrowheads="1"/>
          </p:cNvSpPr>
          <p:nvPr/>
        </p:nvSpPr>
        <p:spPr bwMode="auto">
          <a:xfrm flipH="1">
            <a:off x="6296025" y="3952875"/>
            <a:ext cx="152400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06" name="Rectangle 38"/>
          <p:cNvSpPr>
            <a:spLocks noChangeArrowheads="1"/>
          </p:cNvSpPr>
          <p:nvPr/>
        </p:nvSpPr>
        <p:spPr bwMode="auto">
          <a:xfrm flipH="1">
            <a:off x="5899150" y="3952875"/>
            <a:ext cx="153988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07" name="Rectangle 39"/>
          <p:cNvSpPr>
            <a:spLocks noChangeArrowheads="1"/>
          </p:cNvSpPr>
          <p:nvPr/>
        </p:nvSpPr>
        <p:spPr bwMode="auto">
          <a:xfrm flipH="1">
            <a:off x="5522913" y="3952875"/>
            <a:ext cx="153987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08" name="Text Box 40"/>
          <p:cNvSpPr txBox="1">
            <a:spLocks noChangeArrowheads="1"/>
          </p:cNvSpPr>
          <p:nvPr/>
        </p:nvSpPr>
        <p:spPr bwMode="auto">
          <a:xfrm flipH="1">
            <a:off x="6308725" y="3935413"/>
            <a:ext cx="16033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6</a:t>
            </a:r>
          </a:p>
        </p:txBody>
      </p:sp>
      <p:sp>
        <p:nvSpPr>
          <p:cNvPr id="7209" name="Text Box 41"/>
          <p:cNvSpPr txBox="1">
            <a:spLocks noChangeArrowheads="1"/>
          </p:cNvSpPr>
          <p:nvPr/>
        </p:nvSpPr>
        <p:spPr bwMode="auto">
          <a:xfrm flipH="1">
            <a:off x="5927725" y="3935413"/>
            <a:ext cx="15875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5</a:t>
            </a:r>
          </a:p>
        </p:txBody>
      </p:sp>
      <p:sp>
        <p:nvSpPr>
          <p:cNvPr id="7210" name="Text Box 42"/>
          <p:cNvSpPr txBox="1">
            <a:spLocks noChangeArrowheads="1"/>
          </p:cNvSpPr>
          <p:nvPr/>
        </p:nvSpPr>
        <p:spPr bwMode="auto">
          <a:xfrm flipH="1">
            <a:off x="5548313" y="3935413"/>
            <a:ext cx="15875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1193003" name="Text Box 43"/>
          <p:cNvSpPr txBox="1">
            <a:spLocks noChangeArrowheads="1"/>
          </p:cNvSpPr>
          <p:nvPr/>
        </p:nvSpPr>
        <p:spPr bwMode="auto">
          <a:xfrm>
            <a:off x="395288" y="1412875"/>
            <a:ext cx="2257425" cy="18716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de-DE" altLang="de-DE" sz="1500">
                <a:latin typeface="Times New Roman" panose="02020603050405020304" pitchFamily="18" charset="0"/>
              </a:rPr>
              <a:t/>
            </a:r>
            <a:br>
              <a:rPr lang="de-DE" altLang="de-DE" sz="1500">
                <a:latin typeface="Times New Roman" panose="02020603050405020304" pitchFamily="18" charset="0"/>
              </a:rPr>
            </a:br>
            <a:r>
              <a:rPr lang="de-DE" altLang="de-DE" sz="1500"/>
              <a:t>Netlist:</a:t>
            </a:r>
          </a:p>
          <a:p>
            <a:pPr eaLnBrk="1" hangingPunct="1">
              <a:lnSpc>
                <a:spcPct val="90000"/>
              </a:lnSpc>
            </a:pPr>
            <a:endParaRPr lang="de-DE" altLang="de-DE" sz="1500"/>
          </a:p>
        </p:txBody>
      </p:sp>
      <p:sp>
        <p:nvSpPr>
          <p:cNvPr id="1193004" name="Text Box 44"/>
          <p:cNvSpPr txBox="1">
            <a:spLocks noChangeArrowheads="1"/>
          </p:cNvSpPr>
          <p:nvPr/>
        </p:nvSpPr>
        <p:spPr bwMode="auto">
          <a:xfrm>
            <a:off x="468313" y="1989138"/>
            <a:ext cx="2560637" cy="116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de-DE" altLang="de-DE" sz="1500" i="1"/>
              <a:t>N</a:t>
            </a:r>
            <a:r>
              <a:rPr lang="de-DE" altLang="de-DE" sz="1500" baseline="-25000"/>
              <a:t>1</a:t>
            </a:r>
            <a:r>
              <a:rPr lang="de-DE" altLang="de-DE" sz="1500"/>
              <a:t> = {</a:t>
            </a:r>
            <a:r>
              <a:rPr lang="de-DE" altLang="de-DE" sz="1500" i="1"/>
              <a:t>C</a:t>
            </a:r>
            <a:r>
              <a:rPr lang="de-DE" altLang="de-DE" sz="1500" baseline="-25000"/>
              <a:t>4</a:t>
            </a:r>
            <a:r>
              <a:rPr lang="de-DE" altLang="de-DE" sz="1500"/>
              <a:t>, </a:t>
            </a:r>
            <a:r>
              <a:rPr lang="de-DE" altLang="de-DE" sz="1500" i="1"/>
              <a:t>D</a:t>
            </a:r>
            <a:r>
              <a:rPr lang="de-DE" altLang="de-DE" sz="1500" baseline="-25000"/>
              <a:t>6</a:t>
            </a:r>
            <a:r>
              <a:rPr lang="de-DE" altLang="de-DE" sz="1500"/>
              <a:t>, </a:t>
            </a:r>
            <a:r>
              <a:rPr lang="de-DE" altLang="de-DE" sz="1500" i="1"/>
              <a:t>B</a:t>
            </a:r>
            <a:r>
              <a:rPr lang="de-DE" altLang="de-DE" sz="1500" baseline="-25000"/>
              <a:t>3</a:t>
            </a:r>
            <a:r>
              <a:rPr lang="de-DE" altLang="de-DE" sz="1500"/>
              <a:t>} </a:t>
            </a:r>
          </a:p>
          <a:p>
            <a:pPr eaLnBrk="1" hangingPunct="1">
              <a:lnSpc>
                <a:spcPct val="80000"/>
              </a:lnSpc>
            </a:pPr>
            <a:r>
              <a:rPr lang="de-DE" altLang="de-DE" sz="1500" i="1"/>
              <a:t>N</a:t>
            </a:r>
            <a:r>
              <a:rPr lang="de-DE" altLang="de-DE" sz="1500" baseline="-25000"/>
              <a:t>2</a:t>
            </a:r>
            <a:r>
              <a:rPr lang="de-DE" altLang="de-DE" sz="1500"/>
              <a:t> = {</a:t>
            </a:r>
            <a:r>
              <a:rPr lang="de-DE" altLang="de-DE" sz="1500" i="1"/>
              <a:t>D</a:t>
            </a:r>
            <a:r>
              <a:rPr lang="de-DE" altLang="de-DE" sz="1500" baseline="-25000"/>
              <a:t>4</a:t>
            </a:r>
            <a:r>
              <a:rPr lang="de-DE" altLang="de-DE" sz="1500"/>
              <a:t>, </a:t>
            </a:r>
            <a:r>
              <a:rPr lang="de-DE" altLang="de-DE" sz="1500" i="1"/>
              <a:t>B</a:t>
            </a:r>
            <a:r>
              <a:rPr lang="de-DE" altLang="de-DE" sz="1500" baseline="-25000"/>
              <a:t>4</a:t>
            </a:r>
            <a:r>
              <a:rPr lang="de-DE" altLang="de-DE" sz="1500"/>
              <a:t>, </a:t>
            </a:r>
            <a:r>
              <a:rPr lang="de-DE" altLang="de-DE" sz="1500" i="1"/>
              <a:t>C</a:t>
            </a:r>
            <a:r>
              <a:rPr lang="de-DE" altLang="de-DE" sz="1500" baseline="-25000"/>
              <a:t>1</a:t>
            </a:r>
            <a:r>
              <a:rPr lang="de-DE" altLang="de-DE" sz="1500"/>
              <a:t>, </a:t>
            </a:r>
            <a:r>
              <a:rPr lang="de-DE" altLang="de-DE" sz="1500" i="1"/>
              <a:t>A</a:t>
            </a:r>
            <a:r>
              <a:rPr lang="de-DE" altLang="de-DE" sz="1500" baseline="-25000"/>
              <a:t>4</a:t>
            </a:r>
            <a:r>
              <a:rPr lang="de-DE" altLang="de-DE" sz="1500"/>
              <a:t>}</a:t>
            </a:r>
          </a:p>
          <a:p>
            <a:pPr eaLnBrk="1" hangingPunct="1">
              <a:lnSpc>
                <a:spcPct val="80000"/>
              </a:lnSpc>
            </a:pPr>
            <a:r>
              <a:rPr lang="de-DE" altLang="de-DE" sz="1500" i="1"/>
              <a:t>N</a:t>
            </a:r>
            <a:r>
              <a:rPr lang="de-DE" altLang="de-DE" sz="1500" baseline="-25000"/>
              <a:t>3</a:t>
            </a:r>
            <a:r>
              <a:rPr lang="de-DE" altLang="de-DE" sz="1500"/>
              <a:t> = {</a:t>
            </a:r>
            <a:r>
              <a:rPr lang="de-DE" altLang="de-DE" sz="1500" i="1"/>
              <a:t>C</a:t>
            </a:r>
            <a:r>
              <a:rPr lang="de-DE" altLang="de-DE" sz="1500" baseline="-25000"/>
              <a:t>2</a:t>
            </a:r>
            <a:r>
              <a:rPr lang="de-DE" altLang="de-DE" sz="1500"/>
              <a:t>, </a:t>
            </a:r>
            <a:r>
              <a:rPr lang="de-DE" altLang="de-DE" sz="1500" i="1"/>
              <a:t>D</a:t>
            </a:r>
            <a:r>
              <a:rPr lang="de-DE" altLang="de-DE" sz="1500" baseline="-25000"/>
              <a:t>5</a:t>
            </a:r>
            <a:r>
              <a:rPr lang="de-DE" altLang="de-DE" sz="1500"/>
              <a:t>}</a:t>
            </a:r>
          </a:p>
          <a:p>
            <a:pPr eaLnBrk="1" hangingPunct="1">
              <a:lnSpc>
                <a:spcPct val="80000"/>
              </a:lnSpc>
            </a:pPr>
            <a:r>
              <a:rPr lang="de-DE" altLang="de-DE" sz="1500" i="1"/>
              <a:t>N</a:t>
            </a:r>
            <a:r>
              <a:rPr lang="de-DE" altLang="de-DE" sz="1500" baseline="-25000"/>
              <a:t>4</a:t>
            </a:r>
            <a:r>
              <a:rPr lang="de-DE" altLang="de-DE" sz="1500"/>
              <a:t> = {</a:t>
            </a:r>
            <a:r>
              <a:rPr lang="de-DE" altLang="de-DE" sz="1500" i="1"/>
              <a:t>B</a:t>
            </a:r>
            <a:r>
              <a:rPr lang="de-DE" altLang="de-DE" sz="1500" baseline="-25000"/>
              <a:t>1</a:t>
            </a:r>
            <a:r>
              <a:rPr lang="de-DE" altLang="de-DE" sz="1500"/>
              <a:t>, </a:t>
            </a:r>
            <a:r>
              <a:rPr lang="de-DE" altLang="de-DE" sz="1500" i="1"/>
              <a:t>A</a:t>
            </a:r>
            <a:r>
              <a:rPr lang="de-DE" altLang="de-DE" sz="1500" baseline="-25000"/>
              <a:t>1</a:t>
            </a:r>
            <a:r>
              <a:rPr lang="de-DE" altLang="de-DE" sz="1500"/>
              <a:t>, </a:t>
            </a:r>
            <a:r>
              <a:rPr lang="de-DE" altLang="de-DE" sz="1500" i="1"/>
              <a:t>C</a:t>
            </a:r>
            <a:r>
              <a:rPr lang="de-DE" altLang="de-DE" sz="1500" baseline="-25000"/>
              <a:t>3</a:t>
            </a:r>
            <a:r>
              <a:rPr lang="de-DE" altLang="de-DE" sz="1500"/>
              <a:t>}</a:t>
            </a:r>
          </a:p>
        </p:txBody>
      </p:sp>
      <p:sp>
        <p:nvSpPr>
          <p:cNvPr id="1193005" name="AutoShape 45"/>
          <p:cNvSpPr>
            <a:spLocks noChangeArrowheads="1"/>
          </p:cNvSpPr>
          <p:nvPr/>
        </p:nvSpPr>
        <p:spPr bwMode="auto">
          <a:xfrm>
            <a:off x="2713038" y="2276475"/>
            <a:ext cx="304800" cy="6111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93006" name="Text Box 46"/>
          <p:cNvSpPr txBox="1">
            <a:spLocks noChangeArrowheads="1"/>
          </p:cNvSpPr>
          <p:nvPr/>
        </p:nvSpPr>
        <p:spPr bwMode="auto">
          <a:xfrm>
            <a:off x="395288" y="3779838"/>
            <a:ext cx="2257425" cy="10175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de-DE" altLang="de-DE" sz="1500">
                <a:latin typeface="Times New Roman" panose="02020603050405020304" pitchFamily="18" charset="0"/>
              </a:rPr>
              <a:t/>
            </a:r>
            <a:br>
              <a:rPr lang="de-DE" altLang="de-DE" sz="1500">
                <a:latin typeface="Times New Roman" panose="02020603050405020304" pitchFamily="18" charset="0"/>
              </a:rPr>
            </a:br>
            <a:r>
              <a:rPr lang="de-DE" altLang="de-DE" sz="1500"/>
              <a:t>Technology Information </a:t>
            </a:r>
            <a:br>
              <a:rPr lang="de-DE" altLang="de-DE" sz="1500"/>
            </a:br>
            <a:r>
              <a:rPr lang="de-DE" altLang="de-DE" sz="1500"/>
              <a:t>(Design Rules)</a:t>
            </a:r>
          </a:p>
        </p:txBody>
      </p:sp>
      <p:sp>
        <p:nvSpPr>
          <p:cNvPr id="7215" name="Text Box 47"/>
          <p:cNvSpPr txBox="1">
            <a:spLocks noChangeArrowheads="1"/>
          </p:cNvSpPr>
          <p:nvPr/>
        </p:nvSpPr>
        <p:spPr bwMode="auto">
          <a:xfrm>
            <a:off x="3141663" y="1412875"/>
            <a:ext cx="2006600" cy="31432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de-DE" altLang="de-DE" sz="1500"/>
              <a:t>Placement result</a:t>
            </a:r>
          </a:p>
        </p:txBody>
      </p:sp>
      <p:sp>
        <p:nvSpPr>
          <p:cNvPr id="7216" name="Rectangle 4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5.1	Introduction: General Routing Problem</a:t>
            </a:r>
          </a:p>
        </p:txBody>
      </p:sp>
      <p:sp>
        <p:nvSpPr>
          <p:cNvPr id="1193010" name="AutoShape 50"/>
          <p:cNvSpPr>
            <a:spLocks noChangeArrowheads="1"/>
          </p:cNvSpPr>
          <p:nvPr/>
        </p:nvSpPr>
        <p:spPr bwMode="auto">
          <a:xfrm>
            <a:off x="2700338" y="4005263"/>
            <a:ext cx="304800" cy="6111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18" name="AutoShape 51"/>
          <p:cNvSpPr>
            <a:spLocks noChangeArrowheads="1"/>
          </p:cNvSpPr>
          <p:nvPr/>
        </p:nvSpPr>
        <p:spPr bwMode="auto">
          <a:xfrm rot="5400000">
            <a:off x="4013994" y="1575594"/>
            <a:ext cx="215900" cy="6111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9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930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93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930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930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3003" grpId="0" animBg="1"/>
      <p:bldP spid="1193004" grpId="0"/>
      <p:bldP spid="1193005" grpId="0" animBg="1"/>
      <p:bldP spid="1193006" grpId="0" animBg="1"/>
      <p:bldP spid="119301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FEF4757-C0AF-49F3-83BE-5C9F5FE5065C}" type="slidenum">
              <a:rPr lang="en-US" altLang="de-DE" sz="1000">
                <a:solidFill>
                  <a:srgbClr val="C0C0C0"/>
                </a:solidFill>
              </a:rPr>
              <a:pPr/>
              <a:t>60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2467" name="Rectangle 3"/>
          <p:cNvSpPr>
            <a:spLocks noChangeAspect="1" noChangeArrowheads="1"/>
          </p:cNvSpPr>
          <p:nvPr/>
        </p:nvSpPr>
        <p:spPr bwMode="auto">
          <a:xfrm>
            <a:off x="1130300" y="3086100"/>
            <a:ext cx="2214563" cy="2224088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468" name="Line 4"/>
          <p:cNvSpPr>
            <a:spLocks noChangeAspect="1" noChangeShapeType="1"/>
          </p:cNvSpPr>
          <p:nvPr/>
        </p:nvSpPr>
        <p:spPr bwMode="auto">
          <a:xfrm>
            <a:off x="8224838" y="2838450"/>
            <a:ext cx="0" cy="2566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69" name="Line 5"/>
          <p:cNvSpPr>
            <a:spLocks noChangeAspect="1" noChangeShapeType="1"/>
          </p:cNvSpPr>
          <p:nvPr/>
        </p:nvSpPr>
        <p:spPr bwMode="auto">
          <a:xfrm>
            <a:off x="7016750" y="2838450"/>
            <a:ext cx="0" cy="1812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endParaRPr lang="de-DE"/>
          </a:p>
        </p:txBody>
      </p:sp>
      <p:sp>
        <p:nvSpPr>
          <p:cNvPr id="62470" name="Line 6"/>
          <p:cNvSpPr>
            <a:spLocks noChangeAspect="1" noChangeShapeType="1"/>
          </p:cNvSpPr>
          <p:nvPr/>
        </p:nvSpPr>
        <p:spPr bwMode="auto">
          <a:xfrm>
            <a:off x="5935663" y="2833688"/>
            <a:ext cx="0" cy="452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71" name="Line 7"/>
          <p:cNvSpPr>
            <a:spLocks noChangeAspect="1" noChangeShapeType="1"/>
          </p:cNvSpPr>
          <p:nvPr/>
        </p:nvSpPr>
        <p:spPr bwMode="auto">
          <a:xfrm>
            <a:off x="5922963" y="3751263"/>
            <a:ext cx="0" cy="906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72" name="Line 8"/>
          <p:cNvSpPr>
            <a:spLocks noChangeAspect="1" noChangeShapeType="1"/>
          </p:cNvSpPr>
          <p:nvPr/>
        </p:nvSpPr>
        <p:spPr bwMode="auto">
          <a:xfrm>
            <a:off x="5456238" y="419735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73" name="Line 9"/>
          <p:cNvSpPr>
            <a:spLocks noChangeAspect="1" noChangeShapeType="1"/>
          </p:cNvSpPr>
          <p:nvPr/>
        </p:nvSpPr>
        <p:spPr bwMode="auto">
          <a:xfrm>
            <a:off x="4891088" y="5480050"/>
            <a:ext cx="33194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74" name="Line 10"/>
          <p:cNvSpPr>
            <a:spLocks noChangeAspect="1" noChangeShapeType="1"/>
          </p:cNvSpPr>
          <p:nvPr/>
        </p:nvSpPr>
        <p:spPr bwMode="auto">
          <a:xfrm>
            <a:off x="4891088" y="4610100"/>
            <a:ext cx="33194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75" name="Line 11"/>
          <p:cNvSpPr>
            <a:spLocks noChangeAspect="1" noChangeShapeType="1"/>
          </p:cNvSpPr>
          <p:nvPr/>
        </p:nvSpPr>
        <p:spPr bwMode="auto">
          <a:xfrm>
            <a:off x="4897438" y="4165600"/>
            <a:ext cx="10588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76" name="Line 12"/>
          <p:cNvSpPr>
            <a:spLocks noChangeAspect="1" noChangeShapeType="1"/>
          </p:cNvSpPr>
          <p:nvPr/>
        </p:nvSpPr>
        <p:spPr bwMode="auto">
          <a:xfrm>
            <a:off x="4903788" y="3292475"/>
            <a:ext cx="2112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77" name="Line 13"/>
          <p:cNvSpPr>
            <a:spLocks noChangeAspect="1" noChangeShapeType="1"/>
          </p:cNvSpPr>
          <p:nvPr/>
        </p:nvSpPr>
        <p:spPr bwMode="auto">
          <a:xfrm>
            <a:off x="4891088" y="2873375"/>
            <a:ext cx="33194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78" name="Line 14"/>
          <p:cNvSpPr>
            <a:spLocks noChangeAspect="1" noChangeShapeType="1"/>
          </p:cNvSpPr>
          <p:nvPr/>
        </p:nvSpPr>
        <p:spPr bwMode="auto">
          <a:xfrm>
            <a:off x="4903788" y="2838450"/>
            <a:ext cx="0" cy="2566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endParaRPr lang="de-DE"/>
          </a:p>
        </p:txBody>
      </p:sp>
      <p:sp>
        <p:nvSpPr>
          <p:cNvPr id="62479" name="Freeform 15"/>
          <p:cNvSpPr>
            <a:spLocks noChangeAspect="1"/>
          </p:cNvSpPr>
          <p:nvPr/>
        </p:nvSpPr>
        <p:spPr bwMode="auto">
          <a:xfrm>
            <a:off x="2060575" y="4335463"/>
            <a:ext cx="146050" cy="560387"/>
          </a:xfrm>
          <a:custGeom>
            <a:avLst/>
            <a:gdLst>
              <a:gd name="T0" fmla="*/ 0 w 146050"/>
              <a:gd name="T1" fmla="*/ 0 h 291"/>
              <a:gd name="T2" fmla="*/ 0 w 146050"/>
              <a:gd name="T3" fmla="*/ 1079153229 h 291"/>
              <a:gd name="T4" fmla="*/ 0 w 146050"/>
              <a:gd name="T5" fmla="*/ 0 h 29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6050" h="291">
                <a:moveTo>
                  <a:pt x="0" y="0"/>
                </a:moveTo>
                <a:lnTo>
                  <a:pt x="0" y="29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480" name="Rectangle 16"/>
          <p:cNvSpPr>
            <a:spLocks noChangeAspect="1" noChangeArrowheads="1"/>
          </p:cNvSpPr>
          <p:nvPr/>
        </p:nvSpPr>
        <p:spPr bwMode="auto">
          <a:xfrm>
            <a:off x="1608138" y="4848225"/>
            <a:ext cx="1539875" cy="217488"/>
          </a:xfrm>
          <a:prstGeom prst="rect">
            <a:avLst/>
          </a:prstGeom>
          <a:solidFill>
            <a:srgbClr val="A6A6A6"/>
          </a:solidFill>
          <a:ln w="0">
            <a:solidFill>
              <a:srgbClr val="A6A6A6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481" name="Line 17"/>
          <p:cNvSpPr>
            <a:spLocks noChangeAspect="1" noChangeShapeType="1"/>
          </p:cNvSpPr>
          <p:nvPr/>
        </p:nvSpPr>
        <p:spPr bwMode="auto">
          <a:xfrm flipV="1">
            <a:off x="1608138" y="3089275"/>
            <a:ext cx="3175" cy="22145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2" name="Line 18"/>
          <p:cNvSpPr>
            <a:spLocks noChangeAspect="1" noChangeShapeType="1"/>
          </p:cNvSpPr>
          <p:nvPr/>
        </p:nvSpPr>
        <p:spPr bwMode="auto">
          <a:xfrm>
            <a:off x="1135063" y="4040188"/>
            <a:ext cx="987425" cy="79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3" name="Freeform 19"/>
          <p:cNvSpPr>
            <a:spLocks noChangeAspect="1"/>
          </p:cNvSpPr>
          <p:nvPr/>
        </p:nvSpPr>
        <p:spPr bwMode="auto">
          <a:xfrm>
            <a:off x="1611313" y="3717925"/>
            <a:ext cx="663575" cy="627063"/>
          </a:xfrm>
          <a:custGeom>
            <a:avLst/>
            <a:gdLst>
              <a:gd name="T0" fmla="*/ 0 w 200"/>
              <a:gd name="T1" fmla="*/ 1101392799 h 188"/>
              <a:gd name="T2" fmla="*/ 0 w 200"/>
              <a:gd name="T3" fmla="*/ 0 h 188"/>
              <a:gd name="T4" fmla="*/ 2147483647 w 200"/>
              <a:gd name="T5" fmla="*/ 0 h 188"/>
              <a:gd name="T6" fmla="*/ 2147483647 w 200"/>
              <a:gd name="T7" fmla="*/ 2091531947 h 188"/>
              <a:gd name="T8" fmla="*/ 1497128054 w 200"/>
              <a:gd name="T9" fmla="*/ 2091531947 h 188"/>
              <a:gd name="T10" fmla="*/ 1497128054 w 200"/>
              <a:gd name="T11" fmla="*/ 411630170 h 188"/>
              <a:gd name="T12" fmla="*/ 682513431 w 200"/>
              <a:gd name="T13" fmla="*/ 411630170 h 188"/>
              <a:gd name="T14" fmla="*/ 682513431 w 200"/>
              <a:gd name="T15" fmla="*/ 1079142069 h 188"/>
              <a:gd name="T16" fmla="*/ 0 w 200"/>
              <a:gd name="T17" fmla="*/ 1079142069 h 188"/>
              <a:gd name="T18" fmla="*/ 0 w 200"/>
              <a:gd name="T19" fmla="*/ 1101392799 h 18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00" h="188">
                <a:moveTo>
                  <a:pt x="0" y="99"/>
                </a:moveTo>
                <a:lnTo>
                  <a:pt x="0" y="0"/>
                </a:lnTo>
                <a:lnTo>
                  <a:pt x="200" y="0"/>
                </a:lnTo>
                <a:lnTo>
                  <a:pt x="200" y="188"/>
                </a:lnTo>
                <a:lnTo>
                  <a:pt x="136" y="188"/>
                </a:lnTo>
                <a:lnTo>
                  <a:pt x="136" y="37"/>
                </a:lnTo>
                <a:lnTo>
                  <a:pt x="62" y="37"/>
                </a:lnTo>
                <a:lnTo>
                  <a:pt x="62" y="97"/>
                </a:lnTo>
                <a:lnTo>
                  <a:pt x="0" y="97"/>
                </a:lnTo>
                <a:lnTo>
                  <a:pt x="0" y="99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484" name="Freeform 20"/>
          <p:cNvSpPr>
            <a:spLocks noChangeAspect="1"/>
          </p:cNvSpPr>
          <p:nvPr/>
        </p:nvSpPr>
        <p:spPr bwMode="auto">
          <a:xfrm>
            <a:off x="1611313" y="3717925"/>
            <a:ext cx="663575" cy="627063"/>
          </a:xfrm>
          <a:custGeom>
            <a:avLst/>
            <a:gdLst>
              <a:gd name="T0" fmla="*/ 0 w 200"/>
              <a:gd name="T1" fmla="*/ 1101392799 h 188"/>
              <a:gd name="T2" fmla="*/ 0 w 200"/>
              <a:gd name="T3" fmla="*/ 0 h 188"/>
              <a:gd name="T4" fmla="*/ 2147483647 w 200"/>
              <a:gd name="T5" fmla="*/ 0 h 188"/>
              <a:gd name="T6" fmla="*/ 2147483647 w 200"/>
              <a:gd name="T7" fmla="*/ 2091531947 h 188"/>
              <a:gd name="T8" fmla="*/ 1497128054 w 200"/>
              <a:gd name="T9" fmla="*/ 2091531947 h 188"/>
              <a:gd name="T10" fmla="*/ 1497128054 w 200"/>
              <a:gd name="T11" fmla="*/ 411630170 h 188"/>
              <a:gd name="T12" fmla="*/ 682513431 w 200"/>
              <a:gd name="T13" fmla="*/ 411630170 h 188"/>
              <a:gd name="T14" fmla="*/ 682513431 w 200"/>
              <a:gd name="T15" fmla="*/ 1079142069 h 188"/>
              <a:gd name="T16" fmla="*/ 0 w 200"/>
              <a:gd name="T17" fmla="*/ 1079142069 h 1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0" h="188">
                <a:moveTo>
                  <a:pt x="0" y="99"/>
                </a:moveTo>
                <a:lnTo>
                  <a:pt x="0" y="0"/>
                </a:lnTo>
                <a:lnTo>
                  <a:pt x="200" y="0"/>
                </a:lnTo>
                <a:lnTo>
                  <a:pt x="200" y="188"/>
                </a:lnTo>
                <a:lnTo>
                  <a:pt x="136" y="188"/>
                </a:lnTo>
                <a:lnTo>
                  <a:pt x="136" y="37"/>
                </a:lnTo>
                <a:lnTo>
                  <a:pt x="62" y="37"/>
                </a:lnTo>
                <a:lnTo>
                  <a:pt x="62" y="97"/>
                </a:lnTo>
                <a:lnTo>
                  <a:pt x="0" y="9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5" name="Freeform 21"/>
          <p:cNvSpPr>
            <a:spLocks noChangeAspect="1"/>
          </p:cNvSpPr>
          <p:nvPr/>
        </p:nvSpPr>
        <p:spPr bwMode="auto">
          <a:xfrm>
            <a:off x="1130300" y="3717925"/>
            <a:ext cx="1355725" cy="3175"/>
          </a:xfrm>
          <a:custGeom>
            <a:avLst/>
            <a:gdLst>
              <a:gd name="T0" fmla="*/ 0 w 407"/>
              <a:gd name="T1" fmla="*/ 0 h 3175"/>
              <a:gd name="T2" fmla="*/ 2147483647 w 407"/>
              <a:gd name="T3" fmla="*/ 0 h 3175"/>
              <a:gd name="T4" fmla="*/ 0 w 40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7" h="3175">
                <a:moveTo>
                  <a:pt x="0" y="0"/>
                </a:moveTo>
                <a:lnTo>
                  <a:pt x="40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486" name="Freeform 22"/>
          <p:cNvSpPr>
            <a:spLocks noChangeAspect="1"/>
          </p:cNvSpPr>
          <p:nvPr/>
        </p:nvSpPr>
        <p:spPr bwMode="auto">
          <a:xfrm>
            <a:off x="2274888" y="3089275"/>
            <a:ext cx="149225" cy="1751013"/>
          </a:xfrm>
          <a:custGeom>
            <a:avLst/>
            <a:gdLst>
              <a:gd name="T0" fmla="*/ 0 w 149225"/>
              <a:gd name="T1" fmla="*/ 0 h 423"/>
              <a:gd name="T2" fmla="*/ 0 w 149225"/>
              <a:gd name="T3" fmla="*/ 2147483647 h 423"/>
              <a:gd name="T4" fmla="*/ 0 w 149225"/>
              <a:gd name="T5" fmla="*/ 0 h 42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9225" h="423">
                <a:moveTo>
                  <a:pt x="0" y="0"/>
                </a:moveTo>
                <a:lnTo>
                  <a:pt x="0" y="42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487" name="Freeform 23"/>
          <p:cNvSpPr>
            <a:spLocks noChangeAspect="1"/>
          </p:cNvSpPr>
          <p:nvPr/>
        </p:nvSpPr>
        <p:spPr bwMode="auto">
          <a:xfrm>
            <a:off x="1809750" y="4040188"/>
            <a:ext cx="6350" cy="800100"/>
          </a:xfrm>
          <a:custGeom>
            <a:avLst/>
            <a:gdLst>
              <a:gd name="T0" fmla="*/ 20161250 w 2"/>
              <a:gd name="T1" fmla="*/ 2147483647 h 240"/>
              <a:gd name="T2" fmla="*/ 0 w 2"/>
              <a:gd name="T3" fmla="*/ 0 h 240"/>
              <a:gd name="T4" fmla="*/ 20161250 w 2"/>
              <a:gd name="T5" fmla="*/ 2147483647 h 24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" h="240">
                <a:moveTo>
                  <a:pt x="2" y="240"/>
                </a:moveTo>
                <a:lnTo>
                  <a:pt x="0" y="0"/>
                </a:lnTo>
                <a:lnTo>
                  <a:pt x="2" y="24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rgbClr val="A6A6A6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488" name="Line 24"/>
          <p:cNvSpPr>
            <a:spLocks noChangeAspect="1" noChangeShapeType="1"/>
          </p:cNvSpPr>
          <p:nvPr/>
        </p:nvSpPr>
        <p:spPr bwMode="auto">
          <a:xfrm flipH="1" flipV="1">
            <a:off x="1809750" y="4040188"/>
            <a:ext cx="6350" cy="8001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2489" name="Text Box 25"/>
          <p:cNvSpPr txBox="1">
            <a:spLocks noChangeAspect="1" noChangeArrowheads="1"/>
          </p:cNvSpPr>
          <p:nvPr/>
        </p:nvSpPr>
        <p:spPr bwMode="auto">
          <a:xfrm>
            <a:off x="1206500" y="3370263"/>
            <a:ext cx="301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0" name="Text Box 26"/>
          <p:cNvSpPr txBox="1">
            <a:spLocks noChangeAspect="1" noChangeArrowheads="1"/>
          </p:cNvSpPr>
          <p:nvPr/>
        </p:nvSpPr>
        <p:spPr bwMode="auto">
          <a:xfrm>
            <a:off x="1200150" y="3719513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1" name="Text Box 27"/>
          <p:cNvSpPr txBox="1">
            <a:spLocks noChangeAspect="1" noChangeArrowheads="1"/>
          </p:cNvSpPr>
          <p:nvPr/>
        </p:nvSpPr>
        <p:spPr bwMode="auto">
          <a:xfrm>
            <a:off x="1212850" y="4059238"/>
            <a:ext cx="301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2" name="Text Box 28"/>
          <p:cNvSpPr txBox="1">
            <a:spLocks noChangeAspect="1" noChangeArrowheads="1"/>
          </p:cNvSpPr>
          <p:nvPr/>
        </p:nvSpPr>
        <p:spPr bwMode="auto">
          <a:xfrm>
            <a:off x="1200150" y="4465638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3" name="Text Box 29"/>
          <p:cNvSpPr txBox="1">
            <a:spLocks noChangeAspect="1" noChangeArrowheads="1"/>
          </p:cNvSpPr>
          <p:nvPr/>
        </p:nvSpPr>
        <p:spPr bwMode="auto">
          <a:xfrm>
            <a:off x="1200150" y="4811713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4" name="Text Box 30"/>
          <p:cNvSpPr txBox="1">
            <a:spLocks noChangeAspect="1" noChangeArrowheads="1"/>
          </p:cNvSpPr>
          <p:nvPr/>
        </p:nvSpPr>
        <p:spPr bwMode="auto">
          <a:xfrm>
            <a:off x="1206500" y="5030788"/>
            <a:ext cx="3016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5" name="Text Box 31"/>
          <p:cNvSpPr txBox="1">
            <a:spLocks noChangeAspect="1" noChangeArrowheads="1"/>
          </p:cNvSpPr>
          <p:nvPr/>
        </p:nvSpPr>
        <p:spPr bwMode="auto">
          <a:xfrm>
            <a:off x="1817688" y="3074988"/>
            <a:ext cx="3000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6" name="Text Box 32"/>
          <p:cNvSpPr txBox="1">
            <a:spLocks noChangeAspect="1" noChangeArrowheads="1"/>
          </p:cNvSpPr>
          <p:nvPr/>
        </p:nvSpPr>
        <p:spPr bwMode="auto">
          <a:xfrm>
            <a:off x="1817688" y="3379788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7" name="Text Box 33"/>
          <p:cNvSpPr txBox="1">
            <a:spLocks noChangeAspect="1" noChangeArrowheads="1"/>
          </p:cNvSpPr>
          <p:nvPr/>
        </p:nvSpPr>
        <p:spPr bwMode="auto">
          <a:xfrm>
            <a:off x="1731963" y="3784600"/>
            <a:ext cx="4048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8" name="Text Box 34"/>
          <p:cNvSpPr txBox="1">
            <a:spLocks noChangeAspect="1" noChangeArrowheads="1"/>
          </p:cNvSpPr>
          <p:nvPr/>
        </p:nvSpPr>
        <p:spPr bwMode="auto">
          <a:xfrm>
            <a:off x="1503363" y="4048125"/>
            <a:ext cx="401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499" name="Text Box 35"/>
          <p:cNvSpPr txBox="1">
            <a:spLocks noChangeAspect="1" noChangeArrowheads="1"/>
          </p:cNvSpPr>
          <p:nvPr/>
        </p:nvSpPr>
        <p:spPr bwMode="auto">
          <a:xfrm>
            <a:off x="1719263" y="40481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0" name="Text Box 36"/>
          <p:cNvSpPr txBox="1">
            <a:spLocks noChangeAspect="1" noChangeArrowheads="1"/>
          </p:cNvSpPr>
          <p:nvPr/>
        </p:nvSpPr>
        <p:spPr bwMode="auto">
          <a:xfrm>
            <a:off x="1493838" y="4460875"/>
            <a:ext cx="401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1" name="Text Box 37"/>
          <p:cNvSpPr txBox="1">
            <a:spLocks noChangeAspect="1" noChangeArrowheads="1"/>
          </p:cNvSpPr>
          <p:nvPr/>
        </p:nvSpPr>
        <p:spPr bwMode="auto">
          <a:xfrm>
            <a:off x="1731963" y="4454525"/>
            <a:ext cx="404812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2" name="Text Box 38"/>
          <p:cNvSpPr txBox="1">
            <a:spLocks noChangeAspect="1" noChangeArrowheads="1"/>
          </p:cNvSpPr>
          <p:nvPr/>
        </p:nvSpPr>
        <p:spPr bwMode="auto">
          <a:xfrm>
            <a:off x="1962150" y="4454525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3" name="Text Box 39"/>
          <p:cNvSpPr txBox="1">
            <a:spLocks noChangeAspect="1" noChangeArrowheads="1"/>
          </p:cNvSpPr>
          <p:nvPr/>
        </p:nvSpPr>
        <p:spPr bwMode="auto">
          <a:xfrm>
            <a:off x="1971675" y="5048250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4" name="Text Box 40"/>
          <p:cNvSpPr txBox="1">
            <a:spLocks noChangeAspect="1" noChangeArrowheads="1"/>
          </p:cNvSpPr>
          <p:nvPr/>
        </p:nvSpPr>
        <p:spPr bwMode="auto">
          <a:xfrm>
            <a:off x="2184400" y="3087688"/>
            <a:ext cx="401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5" name="Text Box 41"/>
          <p:cNvSpPr txBox="1">
            <a:spLocks noChangeAspect="1" noChangeArrowheads="1"/>
          </p:cNvSpPr>
          <p:nvPr/>
        </p:nvSpPr>
        <p:spPr bwMode="auto">
          <a:xfrm>
            <a:off x="2159000" y="3379788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6" name="Text Box 42"/>
          <p:cNvSpPr txBox="1">
            <a:spLocks noChangeAspect="1" noChangeArrowheads="1"/>
          </p:cNvSpPr>
          <p:nvPr/>
        </p:nvSpPr>
        <p:spPr bwMode="auto">
          <a:xfrm>
            <a:off x="2166938" y="3836988"/>
            <a:ext cx="401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7" name="Text Box 43"/>
          <p:cNvSpPr txBox="1">
            <a:spLocks noChangeAspect="1" noChangeArrowheads="1"/>
          </p:cNvSpPr>
          <p:nvPr/>
        </p:nvSpPr>
        <p:spPr bwMode="auto">
          <a:xfrm>
            <a:off x="2198688" y="44545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8" name="Text Box 44"/>
          <p:cNvSpPr txBox="1">
            <a:spLocks noChangeAspect="1" noChangeArrowheads="1"/>
          </p:cNvSpPr>
          <p:nvPr/>
        </p:nvSpPr>
        <p:spPr bwMode="auto">
          <a:xfrm>
            <a:off x="2592388" y="3081338"/>
            <a:ext cx="40481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09" name="Text Box 45"/>
          <p:cNvSpPr txBox="1">
            <a:spLocks noChangeAspect="1" noChangeArrowheads="1"/>
          </p:cNvSpPr>
          <p:nvPr/>
        </p:nvSpPr>
        <p:spPr bwMode="auto">
          <a:xfrm>
            <a:off x="2590800" y="444817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0" name="Text Box 46"/>
          <p:cNvSpPr txBox="1">
            <a:spLocks noChangeAspect="1" noChangeArrowheads="1"/>
          </p:cNvSpPr>
          <p:nvPr/>
        </p:nvSpPr>
        <p:spPr bwMode="auto">
          <a:xfrm>
            <a:off x="3044825" y="3081338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1" name="Text Box 47"/>
          <p:cNvSpPr txBox="1">
            <a:spLocks noChangeAspect="1" noChangeArrowheads="1"/>
          </p:cNvSpPr>
          <p:nvPr/>
        </p:nvSpPr>
        <p:spPr bwMode="auto">
          <a:xfrm>
            <a:off x="3038475" y="366712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2" name="Text Box 48"/>
          <p:cNvSpPr txBox="1">
            <a:spLocks noChangeAspect="1" noChangeArrowheads="1"/>
          </p:cNvSpPr>
          <p:nvPr/>
        </p:nvSpPr>
        <p:spPr bwMode="auto">
          <a:xfrm>
            <a:off x="3049588" y="4451350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3" name="Text Box 49"/>
          <p:cNvSpPr txBox="1">
            <a:spLocks noChangeAspect="1" noChangeArrowheads="1"/>
          </p:cNvSpPr>
          <p:nvPr/>
        </p:nvSpPr>
        <p:spPr bwMode="auto">
          <a:xfrm>
            <a:off x="3051175" y="4810125"/>
            <a:ext cx="40481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4" name="Text Box 50"/>
          <p:cNvSpPr txBox="1">
            <a:spLocks noChangeAspect="1" noChangeArrowheads="1"/>
          </p:cNvSpPr>
          <p:nvPr/>
        </p:nvSpPr>
        <p:spPr bwMode="auto">
          <a:xfrm>
            <a:off x="3038475" y="503872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5" name="Text Box 51"/>
          <p:cNvSpPr txBox="1">
            <a:spLocks noChangeAspect="1" noChangeArrowheads="1"/>
          </p:cNvSpPr>
          <p:nvPr/>
        </p:nvSpPr>
        <p:spPr bwMode="auto">
          <a:xfrm>
            <a:off x="4527550" y="2616200"/>
            <a:ext cx="2984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6" name="Text Box 52"/>
          <p:cNvSpPr txBox="1">
            <a:spLocks noChangeAspect="1" noChangeArrowheads="1"/>
          </p:cNvSpPr>
          <p:nvPr/>
        </p:nvSpPr>
        <p:spPr bwMode="auto">
          <a:xfrm>
            <a:off x="4530725" y="3038475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7" name="Text Box 53"/>
          <p:cNvSpPr txBox="1">
            <a:spLocks noChangeAspect="1" noChangeArrowheads="1"/>
          </p:cNvSpPr>
          <p:nvPr/>
        </p:nvSpPr>
        <p:spPr bwMode="auto">
          <a:xfrm>
            <a:off x="4533900" y="3430588"/>
            <a:ext cx="3000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8" name="Text Box 54"/>
          <p:cNvSpPr txBox="1">
            <a:spLocks noChangeAspect="1" noChangeArrowheads="1"/>
          </p:cNvSpPr>
          <p:nvPr/>
        </p:nvSpPr>
        <p:spPr bwMode="auto">
          <a:xfrm>
            <a:off x="4541838" y="3921125"/>
            <a:ext cx="3000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19" name="Text Box 55"/>
          <p:cNvSpPr txBox="1">
            <a:spLocks noChangeAspect="1" noChangeArrowheads="1"/>
          </p:cNvSpPr>
          <p:nvPr/>
        </p:nvSpPr>
        <p:spPr bwMode="auto">
          <a:xfrm>
            <a:off x="4527550" y="4354513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0" name="Text Box 56"/>
          <p:cNvSpPr txBox="1">
            <a:spLocks noChangeAspect="1" noChangeArrowheads="1"/>
          </p:cNvSpPr>
          <p:nvPr/>
        </p:nvSpPr>
        <p:spPr bwMode="auto">
          <a:xfrm>
            <a:off x="4533900" y="4751388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1" name="Text Box 57"/>
          <p:cNvSpPr txBox="1">
            <a:spLocks noChangeAspect="1" noChangeArrowheads="1"/>
          </p:cNvSpPr>
          <p:nvPr/>
        </p:nvSpPr>
        <p:spPr bwMode="auto">
          <a:xfrm>
            <a:off x="4540250" y="5191125"/>
            <a:ext cx="3000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2" name="Text Box 58"/>
          <p:cNvSpPr txBox="1">
            <a:spLocks noChangeAspect="1" noChangeArrowheads="1"/>
          </p:cNvSpPr>
          <p:nvPr/>
        </p:nvSpPr>
        <p:spPr bwMode="auto">
          <a:xfrm>
            <a:off x="5586413" y="2601913"/>
            <a:ext cx="2984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3" name="Text Box 59"/>
          <p:cNvSpPr txBox="1">
            <a:spLocks noChangeAspect="1" noChangeArrowheads="1"/>
          </p:cNvSpPr>
          <p:nvPr/>
        </p:nvSpPr>
        <p:spPr bwMode="auto">
          <a:xfrm>
            <a:off x="5576888" y="2998788"/>
            <a:ext cx="298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4" name="Text Box 60"/>
          <p:cNvSpPr txBox="1">
            <a:spLocks noChangeAspect="1" noChangeArrowheads="1"/>
          </p:cNvSpPr>
          <p:nvPr/>
        </p:nvSpPr>
        <p:spPr bwMode="auto">
          <a:xfrm>
            <a:off x="5476875" y="3455988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5" name="Text Box 61"/>
          <p:cNvSpPr txBox="1">
            <a:spLocks noChangeAspect="1" noChangeArrowheads="1"/>
          </p:cNvSpPr>
          <p:nvPr/>
        </p:nvSpPr>
        <p:spPr bwMode="auto">
          <a:xfrm>
            <a:off x="5024438" y="3836988"/>
            <a:ext cx="403225" cy="3254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6" name="Text Box 62"/>
          <p:cNvSpPr txBox="1">
            <a:spLocks noChangeAspect="1" noChangeArrowheads="1"/>
          </p:cNvSpPr>
          <p:nvPr/>
        </p:nvSpPr>
        <p:spPr bwMode="auto">
          <a:xfrm>
            <a:off x="5476875" y="38195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7" name="Text Box 63"/>
          <p:cNvSpPr txBox="1">
            <a:spLocks noChangeAspect="1" noChangeArrowheads="1"/>
          </p:cNvSpPr>
          <p:nvPr/>
        </p:nvSpPr>
        <p:spPr bwMode="auto">
          <a:xfrm>
            <a:off x="5013325" y="4278313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8" name="Text Box 64"/>
          <p:cNvSpPr txBox="1">
            <a:spLocks noChangeAspect="1" noChangeArrowheads="1"/>
          </p:cNvSpPr>
          <p:nvPr/>
        </p:nvSpPr>
        <p:spPr bwMode="auto">
          <a:xfrm>
            <a:off x="5505450" y="4278313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29" name="Text Box 65"/>
          <p:cNvSpPr txBox="1">
            <a:spLocks noChangeAspect="1" noChangeArrowheads="1"/>
          </p:cNvSpPr>
          <p:nvPr/>
        </p:nvSpPr>
        <p:spPr bwMode="auto">
          <a:xfrm>
            <a:off x="6038850" y="4219575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0" name="Text Box 66"/>
          <p:cNvSpPr txBox="1">
            <a:spLocks noChangeAspect="1" noChangeArrowheads="1"/>
          </p:cNvSpPr>
          <p:nvPr/>
        </p:nvSpPr>
        <p:spPr bwMode="auto">
          <a:xfrm>
            <a:off x="5935663" y="51657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1" name="Text Box 67"/>
          <p:cNvSpPr txBox="1">
            <a:spLocks noChangeAspect="1" noChangeArrowheads="1"/>
          </p:cNvSpPr>
          <p:nvPr/>
        </p:nvSpPr>
        <p:spPr bwMode="auto">
          <a:xfrm>
            <a:off x="6527800" y="2616200"/>
            <a:ext cx="401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2" name="Text Box 68"/>
          <p:cNvSpPr txBox="1">
            <a:spLocks noChangeAspect="1" noChangeArrowheads="1"/>
          </p:cNvSpPr>
          <p:nvPr/>
        </p:nvSpPr>
        <p:spPr bwMode="auto">
          <a:xfrm>
            <a:off x="6516688" y="3038475"/>
            <a:ext cx="401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3" name="Text Box 69"/>
          <p:cNvSpPr txBox="1">
            <a:spLocks noChangeAspect="1" noChangeArrowheads="1"/>
          </p:cNvSpPr>
          <p:nvPr/>
        </p:nvSpPr>
        <p:spPr bwMode="auto">
          <a:xfrm>
            <a:off x="6519863" y="3590925"/>
            <a:ext cx="401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19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4" name="Text Box 70"/>
          <p:cNvSpPr txBox="1">
            <a:spLocks noChangeAspect="1" noChangeArrowheads="1"/>
          </p:cNvSpPr>
          <p:nvPr/>
        </p:nvSpPr>
        <p:spPr bwMode="auto">
          <a:xfrm>
            <a:off x="6586538" y="4278313"/>
            <a:ext cx="4032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5" name="Text Box 71"/>
          <p:cNvSpPr txBox="1">
            <a:spLocks noChangeAspect="1" noChangeArrowheads="1"/>
          </p:cNvSpPr>
          <p:nvPr/>
        </p:nvSpPr>
        <p:spPr bwMode="auto">
          <a:xfrm>
            <a:off x="7148513" y="2616200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6" name="Text Box 72"/>
          <p:cNvSpPr txBox="1">
            <a:spLocks noChangeAspect="1" noChangeArrowheads="1"/>
          </p:cNvSpPr>
          <p:nvPr/>
        </p:nvSpPr>
        <p:spPr bwMode="auto">
          <a:xfrm>
            <a:off x="7118350" y="429577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7" name="Text Box 73"/>
          <p:cNvSpPr txBox="1">
            <a:spLocks noChangeAspect="1" noChangeArrowheads="1"/>
          </p:cNvSpPr>
          <p:nvPr/>
        </p:nvSpPr>
        <p:spPr bwMode="auto">
          <a:xfrm>
            <a:off x="7720013" y="2608263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23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8" name="Text Box 74"/>
          <p:cNvSpPr txBox="1">
            <a:spLocks noChangeAspect="1" noChangeArrowheads="1"/>
          </p:cNvSpPr>
          <p:nvPr/>
        </p:nvSpPr>
        <p:spPr bwMode="auto">
          <a:xfrm>
            <a:off x="7720013" y="35909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39" name="Text Box 75"/>
          <p:cNvSpPr txBox="1">
            <a:spLocks noChangeAspect="1" noChangeArrowheads="1"/>
          </p:cNvSpPr>
          <p:nvPr/>
        </p:nvSpPr>
        <p:spPr bwMode="auto">
          <a:xfrm>
            <a:off x="7720013" y="4295775"/>
            <a:ext cx="40322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40" name="Text Box 76"/>
          <p:cNvSpPr txBox="1">
            <a:spLocks noChangeAspect="1" noChangeArrowheads="1"/>
          </p:cNvSpPr>
          <p:nvPr/>
        </p:nvSpPr>
        <p:spPr bwMode="auto">
          <a:xfrm>
            <a:off x="7734300" y="4759325"/>
            <a:ext cx="4032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41" name="Text Box 77"/>
          <p:cNvSpPr txBox="1">
            <a:spLocks noChangeAspect="1" noChangeArrowheads="1"/>
          </p:cNvSpPr>
          <p:nvPr/>
        </p:nvSpPr>
        <p:spPr bwMode="auto">
          <a:xfrm>
            <a:off x="7772400" y="5156200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27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542" name="Oval 78"/>
          <p:cNvSpPr>
            <a:spLocks noChangeAspect="1" noChangeArrowheads="1"/>
          </p:cNvSpPr>
          <p:nvPr/>
        </p:nvSpPr>
        <p:spPr bwMode="auto">
          <a:xfrm>
            <a:off x="4764088" y="2725738"/>
            <a:ext cx="300037" cy="303212"/>
          </a:xfrm>
          <a:prstGeom prst="ellipse">
            <a:avLst/>
          </a:prstGeom>
          <a:solidFill>
            <a:schemeClr val="tx2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43" name="Text Box 79"/>
          <p:cNvSpPr txBox="1">
            <a:spLocks noChangeAspect="1" noChangeArrowheads="1"/>
          </p:cNvSpPr>
          <p:nvPr/>
        </p:nvSpPr>
        <p:spPr bwMode="auto">
          <a:xfrm>
            <a:off x="4687888" y="2732088"/>
            <a:ext cx="417512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1,2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44" name="Oval 80"/>
          <p:cNvSpPr>
            <a:spLocks noChangeAspect="1" noChangeArrowheads="1"/>
          </p:cNvSpPr>
          <p:nvPr/>
        </p:nvSpPr>
        <p:spPr bwMode="auto">
          <a:xfrm>
            <a:off x="4764088" y="3155950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45" name="Text Box 81"/>
          <p:cNvSpPr txBox="1">
            <a:spLocks noChangeAspect="1" noChangeArrowheads="1"/>
          </p:cNvSpPr>
          <p:nvPr/>
        </p:nvSpPr>
        <p:spPr bwMode="auto">
          <a:xfrm>
            <a:off x="4697413" y="3168650"/>
            <a:ext cx="41751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2,2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46" name="Oval 82"/>
          <p:cNvSpPr>
            <a:spLocks noChangeAspect="1" noChangeArrowheads="1"/>
          </p:cNvSpPr>
          <p:nvPr/>
        </p:nvSpPr>
        <p:spPr bwMode="auto">
          <a:xfrm>
            <a:off x="4764088" y="3584575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47" name="Text Box 83"/>
          <p:cNvSpPr txBox="1">
            <a:spLocks noChangeAspect="1" noChangeArrowheads="1"/>
          </p:cNvSpPr>
          <p:nvPr/>
        </p:nvSpPr>
        <p:spPr bwMode="auto">
          <a:xfrm>
            <a:off x="4706938" y="3600450"/>
            <a:ext cx="419100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2,2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48" name="Oval 84"/>
          <p:cNvSpPr>
            <a:spLocks noChangeAspect="1" noChangeArrowheads="1"/>
          </p:cNvSpPr>
          <p:nvPr/>
        </p:nvSpPr>
        <p:spPr bwMode="auto">
          <a:xfrm>
            <a:off x="4764088" y="4017963"/>
            <a:ext cx="300037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49" name="Text Box 85"/>
          <p:cNvSpPr txBox="1">
            <a:spLocks noChangeAspect="1" noChangeArrowheads="1"/>
          </p:cNvSpPr>
          <p:nvPr/>
        </p:nvSpPr>
        <p:spPr bwMode="auto">
          <a:xfrm>
            <a:off x="4711700" y="4030663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2,2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50" name="Oval 86"/>
          <p:cNvSpPr>
            <a:spLocks noChangeAspect="1" noChangeArrowheads="1"/>
          </p:cNvSpPr>
          <p:nvPr/>
        </p:nvSpPr>
        <p:spPr bwMode="auto">
          <a:xfrm>
            <a:off x="4764088" y="4448175"/>
            <a:ext cx="300037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51" name="Text Box 87"/>
          <p:cNvSpPr txBox="1">
            <a:spLocks noChangeAspect="1" noChangeArrowheads="1"/>
          </p:cNvSpPr>
          <p:nvPr/>
        </p:nvSpPr>
        <p:spPr bwMode="auto">
          <a:xfrm>
            <a:off x="4700588" y="4449763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3,2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52" name="Oval 88"/>
          <p:cNvSpPr>
            <a:spLocks noChangeAspect="1" noChangeArrowheads="1"/>
          </p:cNvSpPr>
          <p:nvPr/>
        </p:nvSpPr>
        <p:spPr bwMode="auto">
          <a:xfrm>
            <a:off x="4764088" y="4876800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53" name="Text Box 89"/>
          <p:cNvSpPr txBox="1">
            <a:spLocks noChangeAspect="1" noChangeArrowheads="1"/>
          </p:cNvSpPr>
          <p:nvPr/>
        </p:nvSpPr>
        <p:spPr bwMode="auto">
          <a:xfrm>
            <a:off x="4700588" y="4875213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1,2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54" name="Oval 90"/>
          <p:cNvSpPr>
            <a:spLocks noChangeAspect="1" noChangeArrowheads="1"/>
          </p:cNvSpPr>
          <p:nvPr/>
        </p:nvSpPr>
        <p:spPr bwMode="auto">
          <a:xfrm>
            <a:off x="4764088" y="5310188"/>
            <a:ext cx="300037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55" name="Text Box 91"/>
          <p:cNvSpPr txBox="1">
            <a:spLocks noChangeAspect="1" noChangeArrowheads="1"/>
          </p:cNvSpPr>
          <p:nvPr/>
        </p:nvSpPr>
        <p:spPr bwMode="auto">
          <a:xfrm>
            <a:off x="4700588" y="5308600"/>
            <a:ext cx="419100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1,2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56" name="Oval 92"/>
          <p:cNvSpPr>
            <a:spLocks noChangeAspect="1" noChangeArrowheads="1"/>
          </p:cNvSpPr>
          <p:nvPr/>
        </p:nvSpPr>
        <p:spPr bwMode="auto">
          <a:xfrm>
            <a:off x="5297488" y="4005263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57" name="Text Box 93"/>
          <p:cNvSpPr txBox="1">
            <a:spLocks noChangeAspect="1" noChangeArrowheads="1"/>
          </p:cNvSpPr>
          <p:nvPr/>
        </p:nvSpPr>
        <p:spPr bwMode="auto">
          <a:xfrm>
            <a:off x="5245100" y="4017963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2,1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58" name="Oval 94"/>
          <p:cNvSpPr>
            <a:spLocks noChangeAspect="1" noChangeArrowheads="1"/>
          </p:cNvSpPr>
          <p:nvPr/>
        </p:nvSpPr>
        <p:spPr bwMode="auto">
          <a:xfrm>
            <a:off x="5297488" y="4457700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59" name="Text Box 95"/>
          <p:cNvSpPr txBox="1">
            <a:spLocks noChangeAspect="1" noChangeArrowheads="1"/>
          </p:cNvSpPr>
          <p:nvPr/>
        </p:nvSpPr>
        <p:spPr bwMode="auto">
          <a:xfrm>
            <a:off x="5233988" y="4459288"/>
            <a:ext cx="417512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3,1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60" name="Oval 96"/>
          <p:cNvSpPr>
            <a:spLocks noChangeAspect="1" noChangeArrowheads="1"/>
          </p:cNvSpPr>
          <p:nvPr/>
        </p:nvSpPr>
        <p:spPr bwMode="auto">
          <a:xfrm>
            <a:off x="5786438" y="271303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61" name="Text Box 97"/>
          <p:cNvSpPr txBox="1">
            <a:spLocks noChangeAspect="1" noChangeArrowheads="1"/>
          </p:cNvSpPr>
          <p:nvPr/>
        </p:nvSpPr>
        <p:spPr bwMode="auto">
          <a:xfrm>
            <a:off x="5715000" y="2711450"/>
            <a:ext cx="419100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1,3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62" name="Oval 98"/>
          <p:cNvSpPr>
            <a:spLocks noChangeAspect="1" noChangeArrowheads="1"/>
          </p:cNvSpPr>
          <p:nvPr/>
        </p:nvSpPr>
        <p:spPr bwMode="auto">
          <a:xfrm>
            <a:off x="5786438" y="3133725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63" name="Text Box 99"/>
          <p:cNvSpPr txBox="1">
            <a:spLocks noChangeAspect="1" noChangeArrowheads="1"/>
          </p:cNvSpPr>
          <p:nvPr/>
        </p:nvSpPr>
        <p:spPr bwMode="auto">
          <a:xfrm>
            <a:off x="5719763" y="3146425"/>
            <a:ext cx="41751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2,3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64" name="Oval 100"/>
          <p:cNvSpPr>
            <a:spLocks noChangeAspect="1" noChangeArrowheads="1"/>
          </p:cNvSpPr>
          <p:nvPr/>
        </p:nvSpPr>
        <p:spPr bwMode="auto">
          <a:xfrm>
            <a:off x="5786438" y="3584575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65" name="Text Box 101"/>
          <p:cNvSpPr txBox="1">
            <a:spLocks noChangeAspect="1" noChangeArrowheads="1"/>
          </p:cNvSpPr>
          <p:nvPr/>
        </p:nvSpPr>
        <p:spPr bwMode="auto">
          <a:xfrm>
            <a:off x="5729288" y="3600450"/>
            <a:ext cx="41751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66" name="Oval 102"/>
          <p:cNvSpPr>
            <a:spLocks noChangeAspect="1" noChangeArrowheads="1"/>
          </p:cNvSpPr>
          <p:nvPr/>
        </p:nvSpPr>
        <p:spPr bwMode="auto">
          <a:xfrm>
            <a:off x="5780088" y="400208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67" name="Text Box 103"/>
          <p:cNvSpPr txBox="1">
            <a:spLocks noChangeAspect="1" noChangeArrowheads="1"/>
          </p:cNvSpPr>
          <p:nvPr/>
        </p:nvSpPr>
        <p:spPr bwMode="auto">
          <a:xfrm>
            <a:off x="5727700" y="4013200"/>
            <a:ext cx="417513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2,1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68" name="Oval 104"/>
          <p:cNvSpPr>
            <a:spLocks noChangeAspect="1" noChangeArrowheads="1"/>
          </p:cNvSpPr>
          <p:nvPr/>
        </p:nvSpPr>
        <p:spPr bwMode="auto">
          <a:xfrm>
            <a:off x="5780088" y="4445000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69" name="Text Box 105"/>
          <p:cNvSpPr txBox="1">
            <a:spLocks noChangeAspect="1" noChangeArrowheads="1"/>
          </p:cNvSpPr>
          <p:nvPr/>
        </p:nvSpPr>
        <p:spPr bwMode="auto">
          <a:xfrm>
            <a:off x="5715000" y="4446588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3,1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70" name="Oval 106"/>
          <p:cNvSpPr>
            <a:spLocks noChangeAspect="1" noChangeArrowheads="1"/>
          </p:cNvSpPr>
          <p:nvPr/>
        </p:nvSpPr>
        <p:spPr bwMode="auto">
          <a:xfrm>
            <a:off x="6257925" y="4457700"/>
            <a:ext cx="300038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71" name="Text Box 107"/>
          <p:cNvSpPr txBox="1">
            <a:spLocks noChangeAspect="1" noChangeArrowheads="1"/>
          </p:cNvSpPr>
          <p:nvPr/>
        </p:nvSpPr>
        <p:spPr bwMode="auto">
          <a:xfrm>
            <a:off x="6194425" y="4459288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3,1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72" name="Oval 108"/>
          <p:cNvSpPr>
            <a:spLocks noChangeAspect="1" noChangeArrowheads="1"/>
          </p:cNvSpPr>
          <p:nvPr/>
        </p:nvSpPr>
        <p:spPr bwMode="auto">
          <a:xfrm>
            <a:off x="6862763" y="2725738"/>
            <a:ext cx="300037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73" name="Text Box 109"/>
          <p:cNvSpPr txBox="1">
            <a:spLocks noChangeAspect="1" noChangeArrowheads="1"/>
          </p:cNvSpPr>
          <p:nvPr/>
        </p:nvSpPr>
        <p:spPr bwMode="auto">
          <a:xfrm>
            <a:off x="6792913" y="2724150"/>
            <a:ext cx="419100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74" name="Oval 110"/>
          <p:cNvSpPr>
            <a:spLocks noChangeAspect="1" noChangeArrowheads="1"/>
          </p:cNvSpPr>
          <p:nvPr/>
        </p:nvSpPr>
        <p:spPr bwMode="auto">
          <a:xfrm>
            <a:off x="6862763" y="3155950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75" name="Text Box 111"/>
          <p:cNvSpPr txBox="1">
            <a:spLocks noChangeAspect="1" noChangeArrowheads="1"/>
          </p:cNvSpPr>
          <p:nvPr/>
        </p:nvSpPr>
        <p:spPr bwMode="auto">
          <a:xfrm>
            <a:off x="6796088" y="3168650"/>
            <a:ext cx="419100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2,1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76" name="Oval 112"/>
          <p:cNvSpPr>
            <a:spLocks noChangeAspect="1" noChangeArrowheads="1"/>
          </p:cNvSpPr>
          <p:nvPr/>
        </p:nvSpPr>
        <p:spPr bwMode="auto">
          <a:xfrm>
            <a:off x="6862763" y="3584575"/>
            <a:ext cx="300037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77" name="Text Box 113"/>
          <p:cNvSpPr txBox="1">
            <a:spLocks noChangeAspect="1" noChangeArrowheads="1"/>
          </p:cNvSpPr>
          <p:nvPr/>
        </p:nvSpPr>
        <p:spPr bwMode="auto">
          <a:xfrm>
            <a:off x="6805613" y="3600450"/>
            <a:ext cx="419100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4,1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78" name="Oval 114"/>
          <p:cNvSpPr>
            <a:spLocks noChangeAspect="1" noChangeArrowheads="1"/>
          </p:cNvSpPr>
          <p:nvPr/>
        </p:nvSpPr>
        <p:spPr bwMode="auto">
          <a:xfrm>
            <a:off x="6862763" y="4448175"/>
            <a:ext cx="300037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79" name="Text Box 115"/>
          <p:cNvSpPr txBox="1">
            <a:spLocks noChangeAspect="1" noChangeArrowheads="1"/>
          </p:cNvSpPr>
          <p:nvPr/>
        </p:nvSpPr>
        <p:spPr bwMode="auto">
          <a:xfrm>
            <a:off x="6799263" y="4449763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3,1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80" name="Oval 116"/>
          <p:cNvSpPr>
            <a:spLocks noChangeAspect="1" noChangeArrowheads="1"/>
          </p:cNvSpPr>
          <p:nvPr/>
        </p:nvSpPr>
        <p:spPr bwMode="auto">
          <a:xfrm>
            <a:off x="8072438" y="272573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81" name="Text Box 117"/>
          <p:cNvSpPr txBox="1">
            <a:spLocks noChangeAspect="1" noChangeArrowheads="1"/>
          </p:cNvSpPr>
          <p:nvPr/>
        </p:nvSpPr>
        <p:spPr bwMode="auto">
          <a:xfrm>
            <a:off x="8001000" y="2724150"/>
            <a:ext cx="419100" cy="292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82" name="Oval 118"/>
          <p:cNvSpPr>
            <a:spLocks noChangeAspect="1" noChangeArrowheads="1"/>
          </p:cNvSpPr>
          <p:nvPr/>
        </p:nvSpPr>
        <p:spPr bwMode="auto">
          <a:xfrm>
            <a:off x="8072438" y="3584575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83" name="Text Box 119"/>
          <p:cNvSpPr txBox="1">
            <a:spLocks noChangeAspect="1" noChangeArrowheads="1"/>
          </p:cNvSpPr>
          <p:nvPr/>
        </p:nvSpPr>
        <p:spPr bwMode="auto">
          <a:xfrm>
            <a:off x="8015288" y="3600450"/>
            <a:ext cx="417512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6,1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84" name="Oval 120"/>
          <p:cNvSpPr>
            <a:spLocks noChangeAspect="1" noChangeArrowheads="1"/>
          </p:cNvSpPr>
          <p:nvPr/>
        </p:nvSpPr>
        <p:spPr bwMode="auto">
          <a:xfrm>
            <a:off x="8072438" y="4448175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85" name="Text Box 121"/>
          <p:cNvSpPr txBox="1">
            <a:spLocks noChangeAspect="1" noChangeArrowheads="1"/>
          </p:cNvSpPr>
          <p:nvPr/>
        </p:nvSpPr>
        <p:spPr bwMode="auto">
          <a:xfrm>
            <a:off x="8007350" y="4449763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3,1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86" name="Oval 122"/>
          <p:cNvSpPr>
            <a:spLocks noChangeAspect="1" noChangeArrowheads="1"/>
          </p:cNvSpPr>
          <p:nvPr/>
        </p:nvSpPr>
        <p:spPr bwMode="auto">
          <a:xfrm>
            <a:off x="8072438" y="4876800"/>
            <a:ext cx="298450" cy="303213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87" name="Text Box 123"/>
          <p:cNvSpPr txBox="1">
            <a:spLocks noChangeAspect="1" noChangeArrowheads="1"/>
          </p:cNvSpPr>
          <p:nvPr/>
        </p:nvSpPr>
        <p:spPr bwMode="auto">
          <a:xfrm>
            <a:off x="8007350" y="4875213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88" name="Oval 124"/>
          <p:cNvSpPr>
            <a:spLocks noChangeAspect="1" noChangeArrowheads="1"/>
          </p:cNvSpPr>
          <p:nvPr/>
        </p:nvSpPr>
        <p:spPr bwMode="auto">
          <a:xfrm>
            <a:off x="8072438" y="5310188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89" name="Text Box 125"/>
          <p:cNvSpPr txBox="1">
            <a:spLocks noChangeAspect="1" noChangeArrowheads="1"/>
          </p:cNvSpPr>
          <p:nvPr/>
        </p:nvSpPr>
        <p:spPr bwMode="auto">
          <a:xfrm>
            <a:off x="8007350" y="5308600"/>
            <a:ext cx="419100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1,1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90" name="Oval 126"/>
          <p:cNvSpPr>
            <a:spLocks noChangeAspect="1" noChangeArrowheads="1"/>
          </p:cNvSpPr>
          <p:nvPr/>
        </p:nvSpPr>
        <p:spPr bwMode="auto">
          <a:xfrm>
            <a:off x="7473950" y="2725738"/>
            <a:ext cx="298450" cy="303212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91" name="Text Box 127"/>
          <p:cNvSpPr txBox="1">
            <a:spLocks noChangeAspect="1" noChangeArrowheads="1"/>
          </p:cNvSpPr>
          <p:nvPr/>
        </p:nvSpPr>
        <p:spPr bwMode="auto">
          <a:xfrm>
            <a:off x="7400925" y="2732088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1,4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92" name="Oval 128"/>
          <p:cNvSpPr>
            <a:spLocks noChangeAspect="1" noChangeArrowheads="1"/>
          </p:cNvSpPr>
          <p:nvPr/>
        </p:nvSpPr>
        <p:spPr bwMode="auto">
          <a:xfrm>
            <a:off x="7473950" y="4448175"/>
            <a:ext cx="298450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93" name="Text Box 129"/>
          <p:cNvSpPr txBox="1">
            <a:spLocks noChangeAspect="1" noChangeArrowheads="1"/>
          </p:cNvSpPr>
          <p:nvPr/>
        </p:nvSpPr>
        <p:spPr bwMode="auto">
          <a:xfrm>
            <a:off x="7407275" y="4449763"/>
            <a:ext cx="419100" cy="290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3,4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94" name="Oval 130"/>
          <p:cNvSpPr>
            <a:spLocks noChangeAspect="1" noChangeArrowheads="1"/>
          </p:cNvSpPr>
          <p:nvPr/>
        </p:nvSpPr>
        <p:spPr bwMode="auto">
          <a:xfrm>
            <a:off x="6261100" y="5310188"/>
            <a:ext cx="300038" cy="301625"/>
          </a:xfrm>
          <a:prstGeom prst="ellipse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95" name="Text Box 131"/>
          <p:cNvSpPr txBox="1">
            <a:spLocks noChangeAspect="1" noChangeArrowheads="1"/>
          </p:cNvSpPr>
          <p:nvPr/>
        </p:nvSpPr>
        <p:spPr bwMode="auto">
          <a:xfrm>
            <a:off x="6197600" y="5308600"/>
            <a:ext cx="419100" cy="290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300">
                <a:solidFill>
                  <a:srgbClr val="0C325C"/>
                </a:solidFill>
              </a:rPr>
              <a:t>1,8</a:t>
            </a:r>
            <a:endParaRPr lang="en-US" altLang="zh-CN" sz="1300">
              <a:solidFill>
                <a:srgbClr val="0C325C"/>
              </a:solidFill>
              <a:ea typeface="宋体" panose="02010600030101010101" pitchFamily="2" charset="-122"/>
            </a:endParaRPr>
          </a:p>
        </p:txBody>
      </p:sp>
      <p:sp>
        <p:nvSpPr>
          <p:cNvPr id="62596" name="AutoShape 132"/>
          <p:cNvSpPr>
            <a:spLocks noChangeAspect="1" noChangeArrowheads="1"/>
          </p:cNvSpPr>
          <p:nvPr/>
        </p:nvSpPr>
        <p:spPr bwMode="auto">
          <a:xfrm>
            <a:off x="3697288" y="3744913"/>
            <a:ext cx="452437" cy="906462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97" name="Rectangle 133"/>
          <p:cNvSpPr>
            <a:spLocks noChangeAspect="1" noChangeArrowheads="1"/>
          </p:cNvSpPr>
          <p:nvPr/>
        </p:nvSpPr>
        <p:spPr bwMode="auto">
          <a:xfrm>
            <a:off x="2486025" y="3340100"/>
            <a:ext cx="661988" cy="10048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2598" name="Freeform 134"/>
          <p:cNvSpPr>
            <a:spLocks noChangeAspect="1"/>
          </p:cNvSpPr>
          <p:nvPr/>
        </p:nvSpPr>
        <p:spPr bwMode="auto">
          <a:xfrm>
            <a:off x="2482850" y="3089275"/>
            <a:ext cx="3175" cy="250825"/>
          </a:xfrm>
          <a:custGeom>
            <a:avLst/>
            <a:gdLst>
              <a:gd name="T0" fmla="*/ 0 w 3175"/>
              <a:gd name="T1" fmla="*/ 838842408 h 75"/>
              <a:gd name="T2" fmla="*/ 0 w 3175"/>
              <a:gd name="T3" fmla="*/ 0 h 75"/>
              <a:gd name="T4" fmla="*/ 0 w 3175"/>
              <a:gd name="T5" fmla="*/ 838842408 h 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5" h="75">
                <a:moveTo>
                  <a:pt x="0" y="75"/>
                </a:moveTo>
                <a:lnTo>
                  <a:pt x="0" y="0"/>
                </a:lnTo>
                <a:lnTo>
                  <a:pt x="0" y="75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599" name="Freeform 135"/>
          <p:cNvSpPr>
            <a:spLocks noChangeAspect="1"/>
          </p:cNvSpPr>
          <p:nvPr/>
        </p:nvSpPr>
        <p:spPr bwMode="auto">
          <a:xfrm>
            <a:off x="2482850" y="3292475"/>
            <a:ext cx="158750" cy="1558925"/>
          </a:xfrm>
          <a:custGeom>
            <a:avLst/>
            <a:gdLst>
              <a:gd name="T0" fmla="*/ 0 w 158750"/>
              <a:gd name="T1" fmla="*/ 0 h 309"/>
              <a:gd name="T2" fmla="*/ 0 w 158750"/>
              <a:gd name="T3" fmla="*/ 2147483647 h 309"/>
              <a:gd name="T4" fmla="*/ 0 w 158750"/>
              <a:gd name="T5" fmla="*/ 0 h 30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58750" h="309">
                <a:moveTo>
                  <a:pt x="0" y="0"/>
                </a:moveTo>
                <a:lnTo>
                  <a:pt x="0" y="30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600" name="Text Box 136"/>
          <p:cNvSpPr txBox="1">
            <a:spLocks noChangeAspect="1" noChangeArrowheads="1"/>
          </p:cNvSpPr>
          <p:nvPr/>
        </p:nvSpPr>
        <p:spPr bwMode="auto">
          <a:xfrm>
            <a:off x="1187450" y="3054350"/>
            <a:ext cx="3000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/>
              <a:t>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62601" name="Freeform 137"/>
          <p:cNvSpPr>
            <a:spLocks noChangeAspect="1"/>
          </p:cNvSpPr>
          <p:nvPr/>
        </p:nvSpPr>
        <p:spPr bwMode="auto">
          <a:xfrm>
            <a:off x="1130300" y="3340100"/>
            <a:ext cx="2220913" cy="1588"/>
          </a:xfrm>
          <a:custGeom>
            <a:avLst/>
            <a:gdLst>
              <a:gd name="T0" fmla="*/ 0 w 667"/>
              <a:gd name="T1" fmla="*/ 0 h 1588"/>
              <a:gd name="T2" fmla="*/ 2147483647 w 667"/>
              <a:gd name="T3" fmla="*/ 0 h 1588"/>
              <a:gd name="T4" fmla="*/ 0 w 667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1588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602" name="Freeform 138"/>
          <p:cNvSpPr>
            <a:spLocks noChangeAspect="1"/>
          </p:cNvSpPr>
          <p:nvPr/>
        </p:nvSpPr>
        <p:spPr bwMode="auto">
          <a:xfrm>
            <a:off x="1130300" y="4344988"/>
            <a:ext cx="2220913" cy="3175"/>
          </a:xfrm>
          <a:custGeom>
            <a:avLst/>
            <a:gdLst>
              <a:gd name="T0" fmla="*/ 0 w 667"/>
              <a:gd name="T1" fmla="*/ 0 h 3175"/>
              <a:gd name="T2" fmla="*/ 2147483647 w 667"/>
              <a:gd name="T3" fmla="*/ 0 h 3175"/>
              <a:gd name="T4" fmla="*/ 0 w 66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3175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603" name="Freeform 139"/>
          <p:cNvSpPr>
            <a:spLocks noChangeAspect="1"/>
          </p:cNvSpPr>
          <p:nvPr/>
        </p:nvSpPr>
        <p:spPr bwMode="auto">
          <a:xfrm>
            <a:off x="3148013" y="3082925"/>
            <a:ext cx="3175" cy="2224088"/>
          </a:xfrm>
          <a:custGeom>
            <a:avLst/>
            <a:gdLst>
              <a:gd name="T0" fmla="*/ 0 w 3175"/>
              <a:gd name="T1" fmla="*/ 2147483647 h 668"/>
              <a:gd name="T2" fmla="*/ 0 w 3175"/>
              <a:gd name="T3" fmla="*/ 0 h 668"/>
              <a:gd name="T4" fmla="*/ 0 w 3175"/>
              <a:gd name="T5" fmla="*/ 2147483647 h 66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175" h="668">
                <a:moveTo>
                  <a:pt x="0" y="668"/>
                </a:moveTo>
                <a:lnTo>
                  <a:pt x="0" y="0"/>
                </a:lnTo>
                <a:lnTo>
                  <a:pt x="0" y="668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604" name="Freeform 140"/>
          <p:cNvSpPr>
            <a:spLocks noChangeAspect="1"/>
          </p:cNvSpPr>
          <p:nvPr/>
        </p:nvSpPr>
        <p:spPr bwMode="auto">
          <a:xfrm>
            <a:off x="1135063" y="5065713"/>
            <a:ext cx="2222500" cy="3175"/>
          </a:xfrm>
          <a:custGeom>
            <a:avLst/>
            <a:gdLst>
              <a:gd name="T0" fmla="*/ 0 w 668"/>
              <a:gd name="T1" fmla="*/ 0 h 3175"/>
              <a:gd name="T2" fmla="*/ 2147483647 w 668"/>
              <a:gd name="T3" fmla="*/ 0 h 3175"/>
              <a:gd name="T4" fmla="*/ 0 w 668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8" h="3175">
                <a:moveTo>
                  <a:pt x="0" y="0"/>
                </a:moveTo>
                <a:lnTo>
                  <a:pt x="668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605" name="Freeform 141"/>
          <p:cNvSpPr>
            <a:spLocks noChangeAspect="1"/>
          </p:cNvSpPr>
          <p:nvPr/>
        </p:nvSpPr>
        <p:spPr bwMode="auto">
          <a:xfrm>
            <a:off x="1130300" y="4848225"/>
            <a:ext cx="2220913" cy="3175"/>
          </a:xfrm>
          <a:custGeom>
            <a:avLst/>
            <a:gdLst>
              <a:gd name="T0" fmla="*/ 0 w 667"/>
              <a:gd name="T1" fmla="*/ 0 h 3175"/>
              <a:gd name="T2" fmla="*/ 2147483647 w 667"/>
              <a:gd name="T3" fmla="*/ 0 h 3175"/>
              <a:gd name="T4" fmla="*/ 0 w 667"/>
              <a:gd name="T5" fmla="*/ 0 h 317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67" h="3175">
                <a:moveTo>
                  <a:pt x="0" y="0"/>
                </a:moveTo>
                <a:lnTo>
                  <a:pt x="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A6A6A6"/>
          </a:solidFill>
          <a:ln w="0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de-DE"/>
          </a:p>
        </p:txBody>
      </p:sp>
      <p:sp>
        <p:nvSpPr>
          <p:cNvPr id="62606" name="Rectangle 14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5.6.2	</a:t>
            </a:r>
            <a:r>
              <a:rPr lang="en-US" altLang="zh-CN" smtClean="0">
                <a:ea typeface="宋体" panose="02010600030101010101" pitchFamily="2" charset="-122"/>
              </a:rPr>
              <a:t>Global Routing in a Connectivity Graph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5FEFFF2-59AD-4A2B-BE0B-35AA45F75DC0}" type="slidenum">
              <a:rPr lang="en-US" altLang="de-DE" sz="1000">
                <a:solidFill>
                  <a:srgbClr val="C0C0C0"/>
                </a:solidFill>
              </a:rPr>
              <a:pPr/>
              <a:t>61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58888"/>
            <a:ext cx="8385175" cy="4379912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de-DE" altLang="de-DE" b="1" smtClean="0"/>
              <a:t>Algorithm Overview </a:t>
            </a:r>
            <a:endParaRPr lang="de-DE" altLang="de-DE" smtClean="0"/>
          </a:p>
          <a:p>
            <a:pPr marL="323850" indent="-323850" defTabSz="849313">
              <a:lnSpc>
                <a:spcPct val="100000"/>
              </a:lnSpc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de-DE" altLang="de-DE" smtClean="0"/>
              <a:t>Define routing regions </a:t>
            </a:r>
          </a:p>
          <a:p>
            <a:pPr marL="323850" indent="-323850" defTabSz="849313">
              <a:lnSpc>
                <a:spcPct val="100000"/>
              </a:lnSpc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Define connectivity graph </a:t>
            </a:r>
            <a:endParaRPr lang="de-DE" altLang="de-DE" smtClean="0"/>
          </a:p>
          <a:p>
            <a:pPr marL="323850" indent="-323850" defTabSz="849313">
              <a:lnSpc>
                <a:spcPct val="100000"/>
              </a:lnSpc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nl-NL" altLang="de-DE" smtClean="0"/>
              <a:t>Determine net ordering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323850" indent="-323850" defTabSz="849313">
              <a:lnSpc>
                <a:spcPct val="100000"/>
              </a:lnSpc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Assign tracks for all pin connections in Netlist </a:t>
            </a:r>
            <a:endParaRPr lang="de-DE" altLang="de-DE" smtClean="0"/>
          </a:p>
          <a:p>
            <a:pPr marL="323850" indent="-323850" defTabSz="849313">
              <a:lnSpc>
                <a:spcPct val="100000"/>
              </a:lnSpc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Consider each net</a:t>
            </a:r>
            <a:endParaRPr lang="de-DE" altLang="de-DE" smtClean="0"/>
          </a:p>
          <a:p>
            <a:pPr marL="588963" lvl="1" indent="-304800" defTabSz="849313">
              <a:lnSpc>
                <a:spcPct val="100000"/>
              </a:lnSpc>
              <a:buFont typeface="Arial" panose="020B0604020202020204" pitchFamily="34" charset="0"/>
              <a:buAutoNum type="alphaLcParenR"/>
              <a:tabLst>
                <a:tab pos="284163" algn="l"/>
                <a:tab pos="512763" algn="l"/>
              </a:tabLst>
            </a:pPr>
            <a:r>
              <a:rPr lang="de-DE" altLang="de-DE" smtClean="0"/>
              <a:t>F</a:t>
            </a:r>
            <a:r>
              <a:rPr lang="en-US" altLang="zh-CN" smtClean="0">
                <a:ea typeface="宋体" panose="02010600030101010101" pitchFamily="2" charset="-122"/>
              </a:rPr>
              <a:t>ree corresponding tracks for net’s pins </a:t>
            </a:r>
            <a:endParaRPr lang="de-DE" altLang="de-DE" smtClean="0"/>
          </a:p>
          <a:p>
            <a:pPr marL="588963" lvl="1" indent="-304800" defTabSz="849313">
              <a:lnSpc>
                <a:spcPct val="100000"/>
              </a:lnSpc>
              <a:buFont typeface="Arial" panose="020B0604020202020204" pitchFamily="34" charset="0"/>
              <a:buAutoNum type="alphaLcParenR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Decompose net into two-pin subnets </a:t>
            </a:r>
            <a:endParaRPr lang="de-DE" altLang="de-DE" smtClean="0"/>
          </a:p>
          <a:p>
            <a:pPr marL="588963" lvl="1" indent="-304800" defTabSz="849313">
              <a:lnSpc>
                <a:spcPct val="100000"/>
              </a:lnSpc>
              <a:buFont typeface="Arial" panose="020B0604020202020204" pitchFamily="34" charset="0"/>
              <a:buAutoNum type="alphaLcParenR"/>
              <a:tabLst>
                <a:tab pos="284163" algn="l"/>
                <a:tab pos="512763" algn="l"/>
              </a:tabLst>
            </a:pPr>
            <a:r>
              <a:rPr lang="de-DE" altLang="de-DE" smtClean="0"/>
              <a:t>F</a:t>
            </a:r>
            <a:r>
              <a:rPr lang="en-US" altLang="zh-CN" smtClean="0">
                <a:ea typeface="宋体" panose="02010600030101010101" pitchFamily="2" charset="-122"/>
              </a:rPr>
              <a:t>ind shortest path for subnet connectivity graph </a:t>
            </a:r>
            <a:endParaRPr lang="de-DE" altLang="de-DE" smtClean="0"/>
          </a:p>
          <a:p>
            <a:pPr marL="588963" lvl="1" indent="-304800" defTabSz="849313">
              <a:lnSpc>
                <a:spcPct val="100000"/>
              </a:lnSpc>
              <a:buFont typeface="Arial" panose="020B0604020202020204" pitchFamily="34" charset="0"/>
              <a:buAutoNum type="alphaLcParenR"/>
              <a:tabLst>
                <a:tab pos="284163" algn="l"/>
                <a:tab pos="512763" algn="l"/>
              </a:tabLst>
            </a:pPr>
            <a:r>
              <a:rPr lang="de-DE" altLang="de-DE" smtClean="0"/>
              <a:t>I</a:t>
            </a:r>
            <a:r>
              <a:rPr lang="en-US" altLang="zh-CN" smtClean="0">
                <a:ea typeface="宋体" panose="02010600030101010101" pitchFamily="2" charset="-122"/>
              </a:rPr>
              <a:t>f no shortest path exists, do not route</a:t>
            </a:r>
            <a:r>
              <a:rPr lang="de-DE" altLang="de-DE" smtClean="0"/>
              <a:t>, </a:t>
            </a:r>
            <a:r>
              <a:rPr lang="en-US" altLang="zh-CN" smtClean="0">
                <a:ea typeface="宋体" panose="02010600030101010101" pitchFamily="2" charset="-122"/>
              </a:rPr>
              <a:t>otherwise, assign subnet to the nodes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of shortest path</a:t>
            </a:r>
            <a:r>
              <a:rPr lang="en-US" altLang="zh-CN" i="1" smtClean="0">
                <a:ea typeface="宋体" panose="02010600030101010101" pitchFamily="2" charset="-122"/>
              </a:rPr>
              <a:t> </a:t>
            </a:r>
            <a:r>
              <a:rPr lang="en-US" altLang="zh-CN" smtClean="0">
                <a:ea typeface="宋体" panose="02010600030101010101" pitchFamily="2" charset="-122"/>
              </a:rPr>
              <a:t>and update routing capacities </a:t>
            </a:r>
            <a:endParaRPr lang="de-DE" altLang="de-DE" smtClean="0"/>
          </a:p>
          <a:p>
            <a:pPr marL="323850" indent="-323850" defTabSz="849313">
              <a:lnSpc>
                <a:spcPct val="100000"/>
              </a:lnSpc>
              <a:buFont typeface="Symbol" panose="05050102010706020507" pitchFamily="18" charset="2"/>
              <a:buAutoNum type="arabicPeriod"/>
              <a:tabLst>
                <a:tab pos="284163" algn="l"/>
                <a:tab pos="512763" algn="l"/>
              </a:tabLst>
            </a:pPr>
            <a:r>
              <a:rPr lang="de-DE" altLang="de-DE" smtClean="0"/>
              <a:t>If there are unrouted nets, goto Step 5, otherwise END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</p:txBody>
      </p:sp>
      <p:sp>
        <p:nvSpPr>
          <p:cNvPr id="63492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5.6.2	</a:t>
            </a:r>
            <a:r>
              <a:rPr lang="en-US" altLang="zh-CN" smtClean="0">
                <a:ea typeface="宋体" panose="02010600030101010101" pitchFamily="2" charset="-122"/>
              </a:rPr>
              <a:t>Global Routing in a Connectivity Graph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031E62B-A04E-491C-A45D-AC893E9D0253}" type="slidenum">
              <a:rPr lang="en-US" altLang="de-DE" sz="1000">
                <a:solidFill>
                  <a:srgbClr val="C0C0C0"/>
                </a:solidFill>
              </a:rPr>
              <a:pPr/>
              <a:t>62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4515" name="Rectangle 2"/>
          <p:cNvSpPr>
            <a:spLocks noChangeArrowheads="1"/>
          </p:cNvSpPr>
          <p:nvPr/>
        </p:nvSpPr>
        <p:spPr bwMode="auto">
          <a:xfrm>
            <a:off x="0" y="-20638"/>
            <a:ext cx="9144000" cy="800101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4516" name="Text Box 4"/>
          <p:cNvSpPr txBox="1">
            <a:spLocks noChangeArrowheads="1"/>
          </p:cNvSpPr>
          <p:nvPr/>
        </p:nvSpPr>
        <p:spPr bwMode="auto">
          <a:xfrm>
            <a:off x="3502025" y="-20638"/>
            <a:ext cx="288925" cy="247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/>
              <a:t>l</a:t>
            </a:r>
          </a:p>
        </p:txBody>
      </p:sp>
      <p:sp>
        <p:nvSpPr>
          <p:cNvPr id="64517" name="Rectangle 5"/>
          <p:cNvSpPr>
            <a:spLocks noChangeArrowheads="1"/>
          </p:cNvSpPr>
          <p:nvPr/>
        </p:nvSpPr>
        <p:spPr bwMode="auto">
          <a:xfrm rot="-5400000">
            <a:off x="3984625" y="760413"/>
            <a:ext cx="609600" cy="1066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4518" name="Rectangle 6"/>
          <p:cNvSpPr>
            <a:spLocks noChangeArrowheads="1"/>
          </p:cNvSpPr>
          <p:nvPr/>
        </p:nvSpPr>
        <p:spPr bwMode="auto">
          <a:xfrm rot="-5400000">
            <a:off x="3831432" y="148431"/>
            <a:ext cx="609600" cy="7635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4519" name="Text Box 7"/>
          <p:cNvSpPr txBox="1">
            <a:spLocks noChangeArrowheads="1"/>
          </p:cNvSpPr>
          <p:nvPr/>
        </p:nvSpPr>
        <p:spPr bwMode="auto">
          <a:xfrm>
            <a:off x="3449638" y="37782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4520" name="Text Box 8"/>
          <p:cNvSpPr txBox="1">
            <a:spLocks noChangeArrowheads="1"/>
          </p:cNvSpPr>
          <p:nvPr/>
        </p:nvSpPr>
        <p:spPr bwMode="auto">
          <a:xfrm>
            <a:off x="4518025" y="377825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4521" name="Text Box 9"/>
          <p:cNvSpPr txBox="1">
            <a:spLocks noChangeArrowheads="1"/>
          </p:cNvSpPr>
          <p:nvPr/>
        </p:nvSpPr>
        <p:spPr bwMode="auto">
          <a:xfrm>
            <a:off x="4821238" y="37782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4522" name="Text Box 10"/>
          <p:cNvSpPr txBox="1">
            <a:spLocks noChangeArrowheads="1"/>
          </p:cNvSpPr>
          <p:nvPr/>
        </p:nvSpPr>
        <p:spPr bwMode="auto">
          <a:xfrm>
            <a:off x="3449638" y="77946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4523" name="Text Box 11"/>
          <p:cNvSpPr txBox="1">
            <a:spLocks noChangeArrowheads="1"/>
          </p:cNvSpPr>
          <p:nvPr/>
        </p:nvSpPr>
        <p:spPr bwMode="auto">
          <a:xfrm>
            <a:off x="3983038" y="7794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4524" name="Text Box 12"/>
          <p:cNvSpPr txBox="1">
            <a:spLocks noChangeArrowheads="1"/>
          </p:cNvSpPr>
          <p:nvPr/>
        </p:nvSpPr>
        <p:spPr bwMode="auto">
          <a:xfrm>
            <a:off x="4518025" y="7794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4525" name="Text Box 13"/>
          <p:cNvSpPr txBox="1">
            <a:spLocks noChangeArrowheads="1"/>
          </p:cNvSpPr>
          <p:nvPr/>
        </p:nvSpPr>
        <p:spPr bwMode="auto">
          <a:xfrm>
            <a:off x="4821238" y="77946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4526" name="Text Box 14"/>
          <p:cNvSpPr txBox="1">
            <a:spLocks noChangeArrowheads="1"/>
          </p:cNvSpPr>
          <p:nvPr/>
        </p:nvSpPr>
        <p:spPr bwMode="auto">
          <a:xfrm>
            <a:off x="3449638" y="11414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4527" name="Text Box 15"/>
          <p:cNvSpPr txBox="1">
            <a:spLocks noChangeArrowheads="1"/>
          </p:cNvSpPr>
          <p:nvPr/>
        </p:nvSpPr>
        <p:spPr bwMode="auto">
          <a:xfrm>
            <a:off x="4821238" y="12176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4528" name="Text Box 16"/>
          <p:cNvSpPr txBox="1">
            <a:spLocks noChangeArrowheads="1"/>
          </p:cNvSpPr>
          <p:nvPr/>
        </p:nvSpPr>
        <p:spPr bwMode="auto">
          <a:xfrm>
            <a:off x="3438525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4529" name="Text Box 17"/>
          <p:cNvSpPr txBox="1">
            <a:spLocks noChangeArrowheads="1"/>
          </p:cNvSpPr>
          <p:nvPr/>
        </p:nvSpPr>
        <p:spPr bwMode="auto">
          <a:xfrm>
            <a:off x="4059238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11</a:t>
            </a:r>
          </a:p>
        </p:txBody>
      </p:sp>
      <p:sp>
        <p:nvSpPr>
          <p:cNvPr id="64530" name="Text Box 18"/>
          <p:cNvSpPr txBox="1">
            <a:spLocks noChangeArrowheads="1"/>
          </p:cNvSpPr>
          <p:nvPr/>
        </p:nvSpPr>
        <p:spPr bwMode="auto">
          <a:xfrm>
            <a:off x="4791075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12</a:t>
            </a:r>
          </a:p>
        </p:txBody>
      </p:sp>
      <p:sp>
        <p:nvSpPr>
          <p:cNvPr id="64531" name="Text Box 19"/>
          <p:cNvSpPr txBox="1">
            <a:spLocks noChangeArrowheads="1"/>
          </p:cNvSpPr>
          <p:nvPr/>
        </p:nvSpPr>
        <p:spPr bwMode="auto">
          <a:xfrm>
            <a:off x="3714750" y="12271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4532" name="Text Box 20"/>
          <p:cNvSpPr txBox="1">
            <a:spLocks noChangeArrowheads="1"/>
          </p:cNvSpPr>
          <p:nvPr/>
        </p:nvSpPr>
        <p:spPr bwMode="auto">
          <a:xfrm>
            <a:off x="3846513" y="96837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4533" name="Text Box 21"/>
          <p:cNvSpPr txBox="1">
            <a:spLocks noChangeArrowheads="1"/>
          </p:cNvSpPr>
          <p:nvPr/>
        </p:nvSpPr>
        <p:spPr bwMode="auto">
          <a:xfrm>
            <a:off x="4267200" y="511175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4534" name="Text Box 22"/>
          <p:cNvSpPr txBox="1">
            <a:spLocks noChangeArrowheads="1"/>
          </p:cNvSpPr>
          <p:nvPr/>
        </p:nvSpPr>
        <p:spPr bwMode="auto">
          <a:xfrm>
            <a:off x="4257675" y="2730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4535" name="Line 23"/>
          <p:cNvSpPr>
            <a:spLocks noChangeShapeType="1"/>
          </p:cNvSpPr>
          <p:nvPr/>
        </p:nvSpPr>
        <p:spPr bwMode="auto">
          <a:xfrm rot="16200000" flipH="1">
            <a:off x="3254375" y="695325"/>
            <a:ext cx="209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36" name="Line 24"/>
          <p:cNvSpPr>
            <a:spLocks noChangeShapeType="1"/>
          </p:cNvSpPr>
          <p:nvPr/>
        </p:nvSpPr>
        <p:spPr bwMode="auto">
          <a:xfrm rot="5400000" flipV="1">
            <a:off x="3713957" y="57943"/>
            <a:ext cx="0" cy="144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37" name="Text Box 25"/>
          <p:cNvSpPr txBox="1">
            <a:spLocks noChangeArrowheads="1"/>
          </p:cNvSpPr>
          <p:nvPr/>
        </p:nvSpPr>
        <p:spPr bwMode="auto">
          <a:xfrm>
            <a:off x="3219450" y="377825"/>
            <a:ext cx="3143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/>
              <a:t>w</a:t>
            </a:r>
          </a:p>
        </p:txBody>
      </p:sp>
      <p:sp>
        <p:nvSpPr>
          <p:cNvPr id="64538" name="Line 26"/>
          <p:cNvSpPr>
            <a:spLocks noChangeShapeType="1"/>
          </p:cNvSpPr>
          <p:nvPr/>
        </p:nvSpPr>
        <p:spPr bwMode="auto">
          <a:xfrm rot="16200000" flipV="1">
            <a:off x="3497263" y="47625"/>
            <a:ext cx="0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39" name="Line 27"/>
          <p:cNvSpPr>
            <a:spLocks noChangeShapeType="1"/>
          </p:cNvSpPr>
          <p:nvPr/>
        </p:nvSpPr>
        <p:spPr bwMode="auto">
          <a:xfrm rot="5400000" flipH="1">
            <a:off x="3263900" y="360363"/>
            <a:ext cx="1905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40" name="Rectangle 28"/>
          <p:cNvSpPr>
            <a:spLocks noChangeArrowheads="1"/>
          </p:cNvSpPr>
          <p:nvPr/>
        </p:nvSpPr>
        <p:spPr bwMode="auto">
          <a:xfrm>
            <a:off x="3449638" y="225425"/>
            <a:ext cx="1676400" cy="16779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4541" name="Line 29"/>
          <p:cNvSpPr>
            <a:spLocks noChangeShapeType="1"/>
          </p:cNvSpPr>
          <p:nvPr/>
        </p:nvSpPr>
        <p:spPr bwMode="auto">
          <a:xfrm>
            <a:off x="3449638" y="835025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42" name="Line 30"/>
          <p:cNvSpPr>
            <a:spLocks noChangeShapeType="1"/>
          </p:cNvSpPr>
          <p:nvPr/>
        </p:nvSpPr>
        <p:spPr bwMode="auto">
          <a:xfrm>
            <a:off x="3449638" y="9890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43" name="Line 31"/>
          <p:cNvSpPr>
            <a:spLocks noChangeShapeType="1"/>
          </p:cNvSpPr>
          <p:nvPr/>
        </p:nvSpPr>
        <p:spPr bwMode="auto">
          <a:xfrm>
            <a:off x="3449638" y="15986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44" name="Line 32"/>
          <p:cNvSpPr>
            <a:spLocks noChangeShapeType="1"/>
          </p:cNvSpPr>
          <p:nvPr/>
        </p:nvSpPr>
        <p:spPr bwMode="auto">
          <a:xfrm>
            <a:off x="3754438" y="225425"/>
            <a:ext cx="0" cy="1677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45" name="Line 33"/>
          <p:cNvSpPr>
            <a:spLocks noChangeShapeType="1"/>
          </p:cNvSpPr>
          <p:nvPr/>
        </p:nvSpPr>
        <p:spPr bwMode="auto">
          <a:xfrm>
            <a:off x="4518025" y="225425"/>
            <a:ext cx="0" cy="763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46" name="Line 34"/>
          <p:cNvSpPr>
            <a:spLocks noChangeShapeType="1"/>
          </p:cNvSpPr>
          <p:nvPr/>
        </p:nvSpPr>
        <p:spPr bwMode="auto">
          <a:xfrm>
            <a:off x="4821238" y="225425"/>
            <a:ext cx="0" cy="1677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4547" name="Rectangle 35"/>
          <p:cNvSpPr>
            <a:spLocks noChangeArrowheads="1"/>
          </p:cNvSpPr>
          <p:nvPr/>
        </p:nvSpPr>
        <p:spPr bwMode="auto">
          <a:xfrm>
            <a:off x="3725863" y="1290638"/>
            <a:ext cx="30162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4548" name="Rectangle 36"/>
          <p:cNvSpPr>
            <a:spLocks noChangeArrowheads="1"/>
          </p:cNvSpPr>
          <p:nvPr/>
        </p:nvSpPr>
        <p:spPr bwMode="auto">
          <a:xfrm>
            <a:off x="4518025" y="3683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4549" name="Rectangle 37"/>
          <p:cNvSpPr>
            <a:spLocks noChangeArrowheads="1"/>
          </p:cNvSpPr>
          <p:nvPr/>
        </p:nvSpPr>
        <p:spPr bwMode="auto">
          <a:xfrm>
            <a:off x="3937000" y="958850"/>
            <a:ext cx="87313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4550" name="Rectangle 38"/>
          <p:cNvSpPr>
            <a:spLocks noChangeArrowheads="1"/>
          </p:cNvSpPr>
          <p:nvPr/>
        </p:nvSpPr>
        <p:spPr bwMode="auto">
          <a:xfrm>
            <a:off x="4518025" y="5969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163303" name="Group 39"/>
          <p:cNvGrpSpPr>
            <a:grpSpLocks/>
          </p:cNvGrpSpPr>
          <p:nvPr/>
        </p:nvGrpSpPr>
        <p:grpSpPr bwMode="auto">
          <a:xfrm>
            <a:off x="5608638" y="52388"/>
            <a:ext cx="2795587" cy="2155825"/>
            <a:chOff x="3337" y="31"/>
            <a:chExt cx="1664" cy="1282"/>
          </a:xfrm>
        </p:grpSpPr>
        <p:sp>
          <p:nvSpPr>
            <p:cNvPr id="64553" name="Text Box 40"/>
            <p:cNvSpPr txBox="1">
              <a:spLocks noChangeArrowheads="1"/>
            </p:cNvSpPr>
            <p:nvPr/>
          </p:nvSpPr>
          <p:spPr bwMode="auto">
            <a:xfrm>
              <a:off x="3846" y="31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</a:t>
              </a:r>
            </a:p>
          </p:txBody>
        </p:sp>
        <p:sp>
          <p:nvSpPr>
            <p:cNvPr id="64554" name="Text Box 41"/>
            <p:cNvSpPr txBox="1">
              <a:spLocks noChangeArrowheads="1"/>
            </p:cNvSpPr>
            <p:nvPr/>
          </p:nvSpPr>
          <p:spPr bwMode="auto">
            <a:xfrm>
              <a:off x="4391" y="31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</a:t>
              </a:r>
            </a:p>
          </p:txBody>
        </p:sp>
        <p:sp>
          <p:nvSpPr>
            <p:cNvPr id="64555" name="Text Box 42"/>
            <p:cNvSpPr txBox="1">
              <a:spLocks noChangeArrowheads="1"/>
            </p:cNvSpPr>
            <p:nvPr/>
          </p:nvSpPr>
          <p:spPr bwMode="auto">
            <a:xfrm>
              <a:off x="4681" y="31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</a:t>
              </a:r>
            </a:p>
          </p:txBody>
        </p:sp>
        <p:sp>
          <p:nvSpPr>
            <p:cNvPr id="64556" name="Text Box 43"/>
            <p:cNvSpPr txBox="1">
              <a:spLocks noChangeArrowheads="1"/>
            </p:cNvSpPr>
            <p:nvPr/>
          </p:nvSpPr>
          <p:spPr bwMode="auto">
            <a:xfrm>
              <a:off x="3716" y="458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</a:t>
              </a:r>
            </a:p>
          </p:txBody>
        </p:sp>
        <p:sp>
          <p:nvSpPr>
            <p:cNvPr id="64557" name="Oval 44"/>
            <p:cNvSpPr>
              <a:spLocks noChangeArrowheads="1"/>
            </p:cNvSpPr>
            <p:nvPr/>
          </p:nvSpPr>
          <p:spPr bwMode="auto">
            <a:xfrm rot="-5400000">
              <a:off x="3839" y="991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58" name="Oval 45"/>
            <p:cNvSpPr>
              <a:spLocks noChangeArrowheads="1"/>
            </p:cNvSpPr>
            <p:nvPr/>
          </p:nvSpPr>
          <p:spPr bwMode="auto">
            <a:xfrm rot="-5400000">
              <a:off x="3839" y="726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59" name="Oval 46"/>
            <p:cNvSpPr>
              <a:spLocks noChangeArrowheads="1"/>
            </p:cNvSpPr>
            <p:nvPr/>
          </p:nvSpPr>
          <p:spPr bwMode="auto">
            <a:xfrm rot="-5400000">
              <a:off x="3839" y="457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60" name="Oval 47"/>
            <p:cNvSpPr>
              <a:spLocks noChangeArrowheads="1"/>
            </p:cNvSpPr>
            <p:nvPr/>
          </p:nvSpPr>
          <p:spPr bwMode="auto">
            <a:xfrm rot="-5400000">
              <a:off x="4269" y="990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61" name="Oval 48"/>
            <p:cNvSpPr>
              <a:spLocks noChangeArrowheads="1"/>
            </p:cNvSpPr>
            <p:nvPr/>
          </p:nvSpPr>
          <p:spPr bwMode="auto">
            <a:xfrm rot="-5400000">
              <a:off x="4664" y="727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62" name="Oval 49"/>
            <p:cNvSpPr>
              <a:spLocks noChangeArrowheads="1"/>
            </p:cNvSpPr>
            <p:nvPr/>
          </p:nvSpPr>
          <p:spPr bwMode="auto">
            <a:xfrm rot="-5400000">
              <a:off x="4385" y="457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63" name="Oval 50"/>
            <p:cNvSpPr>
              <a:spLocks noChangeArrowheads="1"/>
            </p:cNvSpPr>
            <p:nvPr/>
          </p:nvSpPr>
          <p:spPr bwMode="auto">
            <a:xfrm rot="-5400000">
              <a:off x="4664" y="457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64" name="Line 51"/>
            <p:cNvSpPr>
              <a:spLocks noChangeShapeType="1"/>
            </p:cNvSpPr>
            <p:nvPr/>
          </p:nvSpPr>
          <p:spPr bwMode="auto">
            <a:xfrm rot="5400000" flipH="1">
              <a:off x="3889" y="949"/>
              <a:ext cx="81" cy="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65" name="Line 52"/>
            <p:cNvSpPr>
              <a:spLocks noChangeShapeType="1"/>
            </p:cNvSpPr>
            <p:nvPr/>
          </p:nvSpPr>
          <p:spPr bwMode="auto">
            <a:xfrm rot="5400000" flipH="1">
              <a:off x="3890" y="677"/>
              <a:ext cx="80" cy="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66" name="Line 53"/>
            <p:cNvSpPr>
              <a:spLocks noChangeShapeType="1"/>
            </p:cNvSpPr>
            <p:nvPr/>
          </p:nvSpPr>
          <p:spPr bwMode="auto">
            <a:xfrm rot="5400000" flipH="1">
              <a:off x="4713" y="949"/>
              <a:ext cx="8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67" name="Line 54"/>
            <p:cNvSpPr>
              <a:spLocks noChangeShapeType="1"/>
            </p:cNvSpPr>
            <p:nvPr/>
          </p:nvSpPr>
          <p:spPr bwMode="auto">
            <a:xfrm rot="-5400000">
              <a:off x="4715" y="678"/>
              <a:ext cx="7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68" name="Line 55"/>
            <p:cNvSpPr>
              <a:spLocks noChangeShapeType="1"/>
            </p:cNvSpPr>
            <p:nvPr/>
          </p:nvSpPr>
          <p:spPr bwMode="auto">
            <a:xfrm rot="-5400000">
              <a:off x="4145" y="961"/>
              <a:ext cx="0" cy="24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69" name="Line 56"/>
            <p:cNvSpPr>
              <a:spLocks noChangeShapeType="1"/>
            </p:cNvSpPr>
            <p:nvPr/>
          </p:nvSpPr>
          <p:spPr bwMode="auto">
            <a:xfrm rot="-5400000">
              <a:off x="4061" y="505"/>
              <a:ext cx="0" cy="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70" name="Line 57"/>
            <p:cNvSpPr>
              <a:spLocks noChangeShapeType="1"/>
            </p:cNvSpPr>
            <p:nvPr/>
          </p:nvSpPr>
          <p:spPr bwMode="auto">
            <a:xfrm rot="5400000" flipV="1">
              <a:off x="4615" y="499"/>
              <a:ext cx="0" cy="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71" name="Text Box 58"/>
            <p:cNvSpPr txBox="1">
              <a:spLocks noChangeArrowheads="1"/>
            </p:cNvSpPr>
            <p:nvPr/>
          </p:nvSpPr>
          <p:spPr bwMode="auto">
            <a:xfrm>
              <a:off x="3813" y="1005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2,2</a:t>
              </a:r>
            </a:p>
          </p:txBody>
        </p:sp>
        <p:sp>
          <p:nvSpPr>
            <p:cNvPr id="64572" name="Text Box 59"/>
            <p:cNvSpPr txBox="1">
              <a:spLocks noChangeArrowheads="1"/>
            </p:cNvSpPr>
            <p:nvPr/>
          </p:nvSpPr>
          <p:spPr bwMode="auto">
            <a:xfrm>
              <a:off x="3813" y="741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4,2</a:t>
              </a:r>
            </a:p>
          </p:txBody>
        </p:sp>
        <p:sp>
          <p:nvSpPr>
            <p:cNvPr id="64573" name="Text Box 60"/>
            <p:cNvSpPr txBox="1">
              <a:spLocks noChangeArrowheads="1"/>
            </p:cNvSpPr>
            <p:nvPr/>
          </p:nvSpPr>
          <p:spPr bwMode="auto">
            <a:xfrm>
              <a:off x="3813" y="471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1,2</a:t>
              </a:r>
            </a:p>
          </p:txBody>
        </p:sp>
        <p:sp>
          <p:nvSpPr>
            <p:cNvPr id="64574" name="Text Box 61"/>
            <p:cNvSpPr txBox="1">
              <a:spLocks noChangeArrowheads="1"/>
            </p:cNvSpPr>
            <p:nvPr/>
          </p:nvSpPr>
          <p:spPr bwMode="auto">
            <a:xfrm>
              <a:off x="4248" y="1004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2,7</a:t>
              </a:r>
            </a:p>
          </p:txBody>
        </p:sp>
        <p:sp>
          <p:nvSpPr>
            <p:cNvPr id="64575" name="Text Box 62"/>
            <p:cNvSpPr txBox="1">
              <a:spLocks noChangeArrowheads="1"/>
            </p:cNvSpPr>
            <p:nvPr/>
          </p:nvSpPr>
          <p:spPr bwMode="auto">
            <a:xfrm>
              <a:off x="4640" y="741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4,2</a:t>
              </a:r>
            </a:p>
          </p:txBody>
        </p:sp>
        <p:sp>
          <p:nvSpPr>
            <p:cNvPr id="64576" name="Text Box 63"/>
            <p:cNvSpPr txBox="1">
              <a:spLocks noChangeArrowheads="1"/>
            </p:cNvSpPr>
            <p:nvPr/>
          </p:nvSpPr>
          <p:spPr bwMode="auto">
            <a:xfrm>
              <a:off x="4366" y="471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1,2</a:t>
              </a:r>
            </a:p>
          </p:txBody>
        </p:sp>
        <p:sp>
          <p:nvSpPr>
            <p:cNvPr id="64577" name="Text Box 64"/>
            <p:cNvSpPr txBox="1">
              <a:spLocks noChangeArrowheads="1"/>
            </p:cNvSpPr>
            <p:nvPr/>
          </p:nvSpPr>
          <p:spPr bwMode="auto">
            <a:xfrm>
              <a:off x="4636" y="471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1,2</a:t>
              </a:r>
            </a:p>
          </p:txBody>
        </p:sp>
        <p:sp>
          <p:nvSpPr>
            <p:cNvPr id="64578" name="Text Box 65"/>
            <p:cNvSpPr txBox="1">
              <a:spLocks noChangeArrowheads="1"/>
            </p:cNvSpPr>
            <p:nvPr/>
          </p:nvSpPr>
          <p:spPr bwMode="auto">
            <a:xfrm>
              <a:off x="4112" y="627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5</a:t>
              </a:r>
            </a:p>
          </p:txBody>
        </p:sp>
        <p:sp>
          <p:nvSpPr>
            <p:cNvPr id="64579" name="Text Box 66"/>
            <p:cNvSpPr txBox="1">
              <a:spLocks noChangeArrowheads="1"/>
            </p:cNvSpPr>
            <p:nvPr/>
          </p:nvSpPr>
          <p:spPr bwMode="auto">
            <a:xfrm>
              <a:off x="4397" y="627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6</a:t>
              </a:r>
            </a:p>
          </p:txBody>
        </p:sp>
        <p:sp>
          <p:nvSpPr>
            <p:cNvPr id="64580" name="Text Box 67"/>
            <p:cNvSpPr txBox="1">
              <a:spLocks noChangeArrowheads="1"/>
            </p:cNvSpPr>
            <p:nvPr/>
          </p:nvSpPr>
          <p:spPr bwMode="auto">
            <a:xfrm>
              <a:off x="3716" y="730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8</a:t>
              </a:r>
            </a:p>
          </p:txBody>
        </p:sp>
        <p:sp>
          <p:nvSpPr>
            <p:cNvPr id="64581" name="Oval 68"/>
            <p:cNvSpPr>
              <a:spLocks noChangeArrowheads="1"/>
            </p:cNvSpPr>
            <p:nvPr/>
          </p:nvSpPr>
          <p:spPr bwMode="auto">
            <a:xfrm rot="-5400000">
              <a:off x="4385" y="173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82" name="Text Box 69"/>
            <p:cNvSpPr txBox="1">
              <a:spLocks noChangeArrowheads="1"/>
            </p:cNvSpPr>
            <p:nvPr/>
          </p:nvSpPr>
          <p:spPr bwMode="auto">
            <a:xfrm>
              <a:off x="4363" y="188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4,2</a:t>
              </a:r>
            </a:p>
          </p:txBody>
        </p:sp>
        <p:sp>
          <p:nvSpPr>
            <p:cNvPr id="64583" name="Text Box 70"/>
            <p:cNvSpPr txBox="1">
              <a:spLocks noChangeArrowheads="1"/>
            </p:cNvSpPr>
            <p:nvPr/>
          </p:nvSpPr>
          <p:spPr bwMode="auto">
            <a:xfrm>
              <a:off x="4820" y="485"/>
              <a:ext cx="181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7</a:t>
              </a:r>
            </a:p>
          </p:txBody>
        </p:sp>
        <p:sp>
          <p:nvSpPr>
            <p:cNvPr id="64584" name="Line 71"/>
            <p:cNvSpPr>
              <a:spLocks noChangeShapeType="1"/>
            </p:cNvSpPr>
            <p:nvPr/>
          </p:nvSpPr>
          <p:spPr bwMode="auto">
            <a:xfrm rot="-5400000">
              <a:off x="4423" y="405"/>
              <a:ext cx="10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85" name="Oval 72"/>
            <p:cNvSpPr>
              <a:spLocks noChangeArrowheads="1"/>
            </p:cNvSpPr>
            <p:nvPr/>
          </p:nvSpPr>
          <p:spPr bwMode="auto">
            <a:xfrm rot="-5400000">
              <a:off x="4664" y="991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86" name="Oval 73"/>
            <p:cNvSpPr>
              <a:spLocks noChangeArrowheads="1"/>
            </p:cNvSpPr>
            <p:nvPr/>
          </p:nvSpPr>
          <p:spPr bwMode="auto">
            <a:xfrm rot="-5400000">
              <a:off x="4665" y="173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87" name="Line 74"/>
            <p:cNvSpPr>
              <a:spLocks noChangeShapeType="1"/>
            </p:cNvSpPr>
            <p:nvPr/>
          </p:nvSpPr>
          <p:spPr bwMode="auto">
            <a:xfrm rot="-5400000">
              <a:off x="4702" y="406"/>
              <a:ext cx="10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88" name="Line 75"/>
            <p:cNvSpPr>
              <a:spLocks noChangeShapeType="1"/>
            </p:cNvSpPr>
            <p:nvPr/>
          </p:nvSpPr>
          <p:spPr bwMode="auto">
            <a:xfrm rot="-5400000">
              <a:off x="4615" y="216"/>
              <a:ext cx="0" cy="9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89" name="Line 76"/>
            <p:cNvSpPr>
              <a:spLocks noChangeShapeType="1"/>
            </p:cNvSpPr>
            <p:nvPr/>
          </p:nvSpPr>
          <p:spPr bwMode="auto">
            <a:xfrm rot="-5400000">
              <a:off x="4559" y="972"/>
              <a:ext cx="1" cy="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90" name="Text Box 77"/>
            <p:cNvSpPr txBox="1">
              <a:spLocks noChangeArrowheads="1"/>
            </p:cNvSpPr>
            <p:nvPr/>
          </p:nvSpPr>
          <p:spPr bwMode="auto">
            <a:xfrm>
              <a:off x="4636" y="1005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2,2</a:t>
              </a:r>
            </a:p>
          </p:txBody>
        </p:sp>
        <p:sp>
          <p:nvSpPr>
            <p:cNvPr id="64591" name="Text Box 78"/>
            <p:cNvSpPr txBox="1">
              <a:spLocks noChangeArrowheads="1"/>
            </p:cNvSpPr>
            <p:nvPr/>
          </p:nvSpPr>
          <p:spPr bwMode="auto">
            <a:xfrm>
              <a:off x="4642" y="188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4,2</a:t>
              </a:r>
            </a:p>
          </p:txBody>
        </p:sp>
        <p:sp>
          <p:nvSpPr>
            <p:cNvPr id="64592" name="Text Box 79"/>
            <p:cNvSpPr txBox="1">
              <a:spLocks noChangeArrowheads="1"/>
            </p:cNvSpPr>
            <p:nvPr/>
          </p:nvSpPr>
          <p:spPr bwMode="auto">
            <a:xfrm>
              <a:off x="4820" y="746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9</a:t>
              </a:r>
            </a:p>
          </p:txBody>
        </p:sp>
        <p:sp>
          <p:nvSpPr>
            <p:cNvPr id="64593" name="Text Box 80"/>
            <p:cNvSpPr txBox="1">
              <a:spLocks noChangeArrowheads="1"/>
            </p:cNvSpPr>
            <p:nvPr/>
          </p:nvSpPr>
          <p:spPr bwMode="auto">
            <a:xfrm>
              <a:off x="3822" y="1166"/>
              <a:ext cx="27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10</a:t>
              </a:r>
            </a:p>
          </p:txBody>
        </p:sp>
        <p:sp>
          <p:nvSpPr>
            <p:cNvPr id="64594" name="Oval 81"/>
            <p:cNvSpPr>
              <a:spLocks noChangeArrowheads="1"/>
            </p:cNvSpPr>
            <p:nvPr/>
          </p:nvSpPr>
          <p:spPr bwMode="auto">
            <a:xfrm rot="-5400000">
              <a:off x="3838" y="174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95" name="Oval 82"/>
            <p:cNvSpPr>
              <a:spLocks noChangeArrowheads="1"/>
            </p:cNvSpPr>
            <p:nvPr/>
          </p:nvSpPr>
          <p:spPr bwMode="auto">
            <a:xfrm rot="-5400000">
              <a:off x="4098" y="457"/>
              <a:ext cx="181" cy="18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0C0C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4596" name="Line 83"/>
            <p:cNvSpPr>
              <a:spLocks noChangeShapeType="1"/>
            </p:cNvSpPr>
            <p:nvPr/>
          </p:nvSpPr>
          <p:spPr bwMode="auto">
            <a:xfrm rot="5400000">
              <a:off x="4332" y="495"/>
              <a:ext cx="0" cy="1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597" name="Text Box 84"/>
            <p:cNvSpPr txBox="1">
              <a:spLocks noChangeArrowheads="1"/>
            </p:cNvSpPr>
            <p:nvPr/>
          </p:nvSpPr>
          <p:spPr bwMode="auto">
            <a:xfrm>
              <a:off x="3810" y="188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4,2</a:t>
              </a:r>
            </a:p>
          </p:txBody>
        </p:sp>
        <p:sp>
          <p:nvSpPr>
            <p:cNvPr id="64598" name="Text Box 85"/>
            <p:cNvSpPr txBox="1">
              <a:spLocks noChangeArrowheads="1"/>
            </p:cNvSpPr>
            <p:nvPr/>
          </p:nvSpPr>
          <p:spPr bwMode="auto">
            <a:xfrm>
              <a:off x="4073" y="471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1,5</a:t>
              </a:r>
            </a:p>
          </p:txBody>
        </p:sp>
        <p:sp>
          <p:nvSpPr>
            <p:cNvPr id="64599" name="Line 86"/>
            <p:cNvSpPr>
              <a:spLocks noChangeShapeType="1"/>
            </p:cNvSpPr>
            <p:nvPr/>
          </p:nvSpPr>
          <p:spPr bwMode="auto">
            <a:xfrm rot="-5400000">
              <a:off x="3873" y="405"/>
              <a:ext cx="10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4600" name="Text Box 87"/>
            <p:cNvSpPr txBox="1">
              <a:spLocks noChangeArrowheads="1"/>
            </p:cNvSpPr>
            <p:nvPr/>
          </p:nvSpPr>
          <p:spPr bwMode="auto">
            <a:xfrm>
              <a:off x="4248" y="1160"/>
              <a:ext cx="27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11</a:t>
              </a:r>
            </a:p>
          </p:txBody>
        </p:sp>
        <p:sp>
          <p:nvSpPr>
            <p:cNvPr id="64601" name="Text Box 88"/>
            <p:cNvSpPr txBox="1">
              <a:spLocks noChangeArrowheads="1"/>
            </p:cNvSpPr>
            <p:nvPr/>
          </p:nvSpPr>
          <p:spPr bwMode="auto">
            <a:xfrm>
              <a:off x="4653" y="1160"/>
              <a:ext cx="27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12</a:t>
              </a:r>
            </a:p>
          </p:txBody>
        </p:sp>
        <p:sp>
          <p:nvSpPr>
            <p:cNvPr id="64602" name="AutoShape 89"/>
            <p:cNvSpPr>
              <a:spLocks noChangeAspect="1" noChangeArrowheads="1"/>
            </p:cNvSpPr>
            <p:nvPr/>
          </p:nvSpPr>
          <p:spPr bwMode="auto">
            <a:xfrm>
              <a:off x="3337" y="379"/>
              <a:ext cx="220" cy="539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64552" name="Text Box 90"/>
          <p:cNvSpPr txBox="1">
            <a:spLocks noChangeArrowheads="1"/>
          </p:cNvSpPr>
          <p:nvPr/>
        </p:nvSpPr>
        <p:spPr bwMode="auto">
          <a:xfrm>
            <a:off x="922338" y="547688"/>
            <a:ext cx="2297112" cy="106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/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/>
              <a:t>Example</a:t>
            </a:r>
          </a:p>
          <a:p>
            <a:r>
              <a:rPr lang="de-DE" altLang="de-DE" sz="1500"/>
              <a:t>Global routing </a:t>
            </a:r>
            <a:br>
              <a:rPr lang="de-DE" altLang="de-DE" sz="1500"/>
            </a:br>
            <a:r>
              <a:rPr lang="de-DE" altLang="de-DE" sz="1500"/>
              <a:t>of the nets </a:t>
            </a:r>
            <a:r>
              <a:rPr lang="de-DE" altLang="de-DE" sz="1500">
                <a:solidFill>
                  <a:schemeClr val="accent2"/>
                </a:solidFill>
              </a:rPr>
              <a:t>A-A</a:t>
            </a:r>
            <a:r>
              <a:rPr lang="de-DE" altLang="de-DE" sz="1500"/>
              <a:t> and </a:t>
            </a:r>
            <a:r>
              <a:rPr lang="de-DE" altLang="de-DE" sz="1500">
                <a:solidFill>
                  <a:srgbClr val="CC0000"/>
                </a:solidFill>
              </a:rPr>
              <a:t>B-B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63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259CAD1-C6EF-4F72-95AF-6CC64C12976E}" type="slidenum">
              <a:rPr lang="en-US" altLang="de-DE" sz="1000">
                <a:solidFill>
                  <a:srgbClr val="C0C0C0"/>
                </a:solidFill>
              </a:rPr>
              <a:pPr/>
              <a:t>63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5539" name="Rectangle 2"/>
          <p:cNvSpPr>
            <a:spLocks noChangeArrowheads="1"/>
          </p:cNvSpPr>
          <p:nvPr/>
        </p:nvSpPr>
        <p:spPr bwMode="auto">
          <a:xfrm>
            <a:off x="0" y="-20638"/>
            <a:ext cx="9144000" cy="800101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40" name="Rectangle 4"/>
          <p:cNvSpPr>
            <a:spLocks noChangeArrowheads="1"/>
          </p:cNvSpPr>
          <p:nvPr/>
        </p:nvSpPr>
        <p:spPr bwMode="auto">
          <a:xfrm>
            <a:off x="3751263" y="3519488"/>
            <a:ext cx="30162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41" name="Text Box 5"/>
          <p:cNvSpPr txBox="1">
            <a:spLocks noChangeArrowheads="1"/>
          </p:cNvSpPr>
          <p:nvPr/>
        </p:nvSpPr>
        <p:spPr bwMode="auto">
          <a:xfrm>
            <a:off x="3502025" y="-20638"/>
            <a:ext cx="288925" cy="247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/>
              <a:t>l</a:t>
            </a:r>
          </a:p>
        </p:txBody>
      </p:sp>
      <p:sp>
        <p:nvSpPr>
          <p:cNvPr id="65542" name="Rectangle 6"/>
          <p:cNvSpPr>
            <a:spLocks noChangeArrowheads="1"/>
          </p:cNvSpPr>
          <p:nvPr/>
        </p:nvSpPr>
        <p:spPr bwMode="auto">
          <a:xfrm rot="-5400000">
            <a:off x="3984625" y="760413"/>
            <a:ext cx="609600" cy="1066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43" name="Rectangle 7"/>
          <p:cNvSpPr>
            <a:spLocks noChangeArrowheads="1"/>
          </p:cNvSpPr>
          <p:nvPr/>
        </p:nvSpPr>
        <p:spPr bwMode="auto">
          <a:xfrm rot="-5400000">
            <a:off x="3831432" y="148431"/>
            <a:ext cx="609600" cy="7635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44" name="Text Box 8"/>
          <p:cNvSpPr txBox="1">
            <a:spLocks noChangeArrowheads="1"/>
          </p:cNvSpPr>
          <p:nvPr/>
        </p:nvSpPr>
        <p:spPr bwMode="auto">
          <a:xfrm>
            <a:off x="3449638" y="37782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5545" name="Text Box 9"/>
          <p:cNvSpPr txBox="1">
            <a:spLocks noChangeArrowheads="1"/>
          </p:cNvSpPr>
          <p:nvPr/>
        </p:nvSpPr>
        <p:spPr bwMode="auto">
          <a:xfrm>
            <a:off x="4518025" y="377825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5546" name="Text Box 10"/>
          <p:cNvSpPr txBox="1">
            <a:spLocks noChangeArrowheads="1"/>
          </p:cNvSpPr>
          <p:nvPr/>
        </p:nvSpPr>
        <p:spPr bwMode="auto">
          <a:xfrm>
            <a:off x="4821238" y="37782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5547" name="Text Box 11"/>
          <p:cNvSpPr txBox="1">
            <a:spLocks noChangeArrowheads="1"/>
          </p:cNvSpPr>
          <p:nvPr/>
        </p:nvSpPr>
        <p:spPr bwMode="auto">
          <a:xfrm>
            <a:off x="3449638" y="77946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5548" name="Text Box 12"/>
          <p:cNvSpPr txBox="1">
            <a:spLocks noChangeArrowheads="1"/>
          </p:cNvSpPr>
          <p:nvPr/>
        </p:nvSpPr>
        <p:spPr bwMode="auto">
          <a:xfrm>
            <a:off x="3983038" y="7794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5549" name="Text Box 13"/>
          <p:cNvSpPr txBox="1">
            <a:spLocks noChangeArrowheads="1"/>
          </p:cNvSpPr>
          <p:nvPr/>
        </p:nvSpPr>
        <p:spPr bwMode="auto">
          <a:xfrm>
            <a:off x="4518025" y="7794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5550" name="Text Box 14"/>
          <p:cNvSpPr txBox="1">
            <a:spLocks noChangeArrowheads="1"/>
          </p:cNvSpPr>
          <p:nvPr/>
        </p:nvSpPr>
        <p:spPr bwMode="auto">
          <a:xfrm>
            <a:off x="4821238" y="77946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5551" name="Text Box 15"/>
          <p:cNvSpPr txBox="1">
            <a:spLocks noChangeArrowheads="1"/>
          </p:cNvSpPr>
          <p:nvPr/>
        </p:nvSpPr>
        <p:spPr bwMode="auto">
          <a:xfrm>
            <a:off x="3449638" y="11414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5552" name="Text Box 16"/>
          <p:cNvSpPr txBox="1">
            <a:spLocks noChangeArrowheads="1"/>
          </p:cNvSpPr>
          <p:nvPr/>
        </p:nvSpPr>
        <p:spPr bwMode="auto">
          <a:xfrm>
            <a:off x="4821238" y="12176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5553" name="Text Box 17"/>
          <p:cNvSpPr txBox="1">
            <a:spLocks noChangeArrowheads="1"/>
          </p:cNvSpPr>
          <p:nvPr/>
        </p:nvSpPr>
        <p:spPr bwMode="auto">
          <a:xfrm>
            <a:off x="3438525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5554" name="Text Box 18"/>
          <p:cNvSpPr txBox="1">
            <a:spLocks noChangeArrowheads="1"/>
          </p:cNvSpPr>
          <p:nvPr/>
        </p:nvSpPr>
        <p:spPr bwMode="auto">
          <a:xfrm>
            <a:off x="4059238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11</a:t>
            </a:r>
          </a:p>
        </p:txBody>
      </p:sp>
      <p:sp>
        <p:nvSpPr>
          <p:cNvPr id="65555" name="Text Box 19"/>
          <p:cNvSpPr txBox="1">
            <a:spLocks noChangeArrowheads="1"/>
          </p:cNvSpPr>
          <p:nvPr/>
        </p:nvSpPr>
        <p:spPr bwMode="auto">
          <a:xfrm>
            <a:off x="4791075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12</a:t>
            </a:r>
          </a:p>
        </p:txBody>
      </p:sp>
      <p:sp>
        <p:nvSpPr>
          <p:cNvPr id="65556" name="Text Box 20"/>
          <p:cNvSpPr txBox="1">
            <a:spLocks noChangeArrowheads="1"/>
          </p:cNvSpPr>
          <p:nvPr/>
        </p:nvSpPr>
        <p:spPr bwMode="auto">
          <a:xfrm>
            <a:off x="3714750" y="12271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5557" name="Text Box 21"/>
          <p:cNvSpPr txBox="1">
            <a:spLocks noChangeArrowheads="1"/>
          </p:cNvSpPr>
          <p:nvPr/>
        </p:nvSpPr>
        <p:spPr bwMode="auto">
          <a:xfrm>
            <a:off x="3846513" y="96837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5558" name="Text Box 22"/>
          <p:cNvSpPr txBox="1">
            <a:spLocks noChangeArrowheads="1"/>
          </p:cNvSpPr>
          <p:nvPr/>
        </p:nvSpPr>
        <p:spPr bwMode="auto">
          <a:xfrm>
            <a:off x="4267200" y="511175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5559" name="Text Box 23"/>
          <p:cNvSpPr txBox="1">
            <a:spLocks noChangeArrowheads="1"/>
          </p:cNvSpPr>
          <p:nvPr/>
        </p:nvSpPr>
        <p:spPr bwMode="auto">
          <a:xfrm>
            <a:off x="4257675" y="2730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5560" name="Line 24"/>
          <p:cNvSpPr>
            <a:spLocks noChangeShapeType="1"/>
          </p:cNvSpPr>
          <p:nvPr/>
        </p:nvSpPr>
        <p:spPr bwMode="auto">
          <a:xfrm rot="16200000" flipH="1">
            <a:off x="3254375" y="695325"/>
            <a:ext cx="209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1" name="Line 25"/>
          <p:cNvSpPr>
            <a:spLocks noChangeShapeType="1"/>
          </p:cNvSpPr>
          <p:nvPr/>
        </p:nvSpPr>
        <p:spPr bwMode="auto">
          <a:xfrm rot="5400000" flipV="1">
            <a:off x="3713957" y="57943"/>
            <a:ext cx="0" cy="144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2" name="Text Box 26"/>
          <p:cNvSpPr txBox="1">
            <a:spLocks noChangeArrowheads="1"/>
          </p:cNvSpPr>
          <p:nvPr/>
        </p:nvSpPr>
        <p:spPr bwMode="auto">
          <a:xfrm>
            <a:off x="3219450" y="377825"/>
            <a:ext cx="3143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/>
              <a:t>w</a:t>
            </a:r>
          </a:p>
        </p:txBody>
      </p:sp>
      <p:sp>
        <p:nvSpPr>
          <p:cNvPr id="65563" name="Line 27"/>
          <p:cNvSpPr>
            <a:spLocks noChangeShapeType="1"/>
          </p:cNvSpPr>
          <p:nvPr/>
        </p:nvSpPr>
        <p:spPr bwMode="auto">
          <a:xfrm rot="16200000" flipV="1">
            <a:off x="3497263" y="47625"/>
            <a:ext cx="0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4" name="Line 28"/>
          <p:cNvSpPr>
            <a:spLocks noChangeShapeType="1"/>
          </p:cNvSpPr>
          <p:nvPr/>
        </p:nvSpPr>
        <p:spPr bwMode="auto">
          <a:xfrm rot="5400000" flipH="1">
            <a:off x="3263900" y="360363"/>
            <a:ext cx="1905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65" name="Text Box 29"/>
          <p:cNvSpPr txBox="1">
            <a:spLocks noChangeArrowheads="1"/>
          </p:cNvSpPr>
          <p:nvPr/>
        </p:nvSpPr>
        <p:spPr bwMode="auto">
          <a:xfrm>
            <a:off x="6462713" y="5238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5566" name="Text Box 30"/>
          <p:cNvSpPr txBox="1">
            <a:spLocks noChangeArrowheads="1"/>
          </p:cNvSpPr>
          <p:nvPr/>
        </p:nvSpPr>
        <p:spPr bwMode="auto">
          <a:xfrm>
            <a:off x="7378700" y="5238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5567" name="Text Box 31"/>
          <p:cNvSpPr txBox="1">
            <a:spLocks noChangeArrowheads="1"/>
          </p:cNvSpPr>
          <p:nvPr/>
        </p:nvSpPr>
        <p:spPr bwMode="auto">
          <a:xfrm>
            <a:off x="7866063" y="5238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5568" name="Text Box 32"/>
          <p:cNvSpPr txBox="1">
            <a:spLocks noChangeArrowheads="1"/>
          </p:cNvSpPr>
          <p:nvPr/>
        </p:nvSpPr>
        <p:spPr bwMode="auto">
          <a:xfrm>
            <a:off x="6245225" y="769938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5569" name="Oval 33"/>
          <p:cNvSpPr>
            <a:spLocks noChangeArrowheads="1"/>
          </p:cNvSpPr>
          <p:nvPr/>
        </p:nvSpPr>
        <p:spPr bwMode="auto">
          <a:xfrm rot="-5400000">
            <a:off x="6451600" y="1665288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70" name="Oval 34"/>
          <p:cNvSpPr>
            <a:spLocks noChangeArrowheads="1"/>
          </p:cNvSpPr>
          <p:nvPr/>
        </p:nvSpPr>
        <p:spPr bwMode="auto">
          <a:xfrm rot="-5400000">
            <a:off x="6452394" y="1219994"/>
            <a:ext cx="303212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71" name="Oval 35"/>
          <p:cNvSpPr>
            <a:spLocks noChangeArrowheads="1"/>
          </p:cNvSpPr>
          <p:nvPr/>
        </p:nvSpPr>
        <p:spPr bwMode="auto">
          <a:xfrm rot="-5400000">
            <a:off x="6451600" y="76835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72" name="Oval 36"/>
          <p:cNvSpPr>
            <a:spLocks noChangeArrowheads="1"/>
          </p:cNvSpPr>
          <p:nvPr/>
        </p:nvSpPr>
        <p:spPr bwMode="auto">
          <a:xfrm rot="-5400000">
            <a:off x="7173913" y="166370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73" name="Oval 37"/>
          <p:cNvSpPr>
            <a:spLocks noChangeArrowheads="1"/>
          </p:cNvSpPr>
          <p:nvPr/>
        </p:nvSpPr>
        <p:spPr bwMode="auto">
          <a:xfrm rot="-5400000">
            <a:off x="7838281" y="1221582"/>
            <a:ext cx="303213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74" name="Oval 38"/>
          <p:cNvSpPr>
            <a:spLocks noChangeArrowheads="1"/>
          </p:cNvSpPr>
          <p:nvPr/>
        </p:nvSpPr>
        <p:spPr bwMode="auto">
          <a:xfrm rot="-5400000">
            <a:off x="7369175" y="76835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75" name="Oval 39"/>
          <p:cNvSpPr>
            <a:spLocks noChangeArrowheads="1"/>
          </p:cNvSpPr>
          <p:nvPr/>
        </p:nvSpPr>
        <p:spPr bwMode="auto">
          <a:xfrm rot="-5400000">
            <a:off x="7837488" y="76835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76" name="Line 40"/>
          <p:cNvSpPr>
            <a:spLocks noChangeShapeType="1"/>
          </p:cNvSpPr>
          <p:nvPr/>
        </p:nvSpPr>
        <p:spPr bwMode="auto">
          <a:xfrm rot="5400000" flipH="1">
            <a:off x="6535738" y="1593850"/>
            <a:ext cx="136525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77" name="Line 41"/>
          <p:cNvSpPr>
            <a:spLocks noChangeShapeType="1"/>
          </p:cNvSpPr>
          <p:nvPr/>
        </p:nvSpPr>
        <p:spPr bwMode="auto">
          <a:xfrm rot="5400000" flipH="1">
            <a:off x="6537326" y="1138237"/>
            <a:ext cx="133350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78" name="Line 42"/>
          <p:cNvSpPr>
            <a:spLocks noChangeShapeType="1"/>
          </p:cNvSpPr>
          <p:nvPr/>
        </p:nvSpPr>
        <p:spPr bwMode="auto">
          <a:xfrm rot="5400000" flipH="1">
            <a:off x="7921625" y="1593851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79" name="Line 43"/>
          <p:cNvSpPr>
            <a:spLocks noChangeShapeType="1"/>
          </p:cNvSpPr>
          <p:nvPr/>
        </p:nvSpPr>
        <p:spPr bwMode="auto">
          <a:xfrm rot="-5400000">
            <a:off x="7925593" y="1139032"/>
            <a:ext cx="131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0" name="Line 44"/>
          <p:cNvSpPr>
            <a:spLocks noChangeShapeType="1"/>
          </p:cNvSpPr>
          <p:nvPr/>
        </p:nvSpPr>
        <p:spPr bwMode="auto">
          <a:xfrm rot="-5400000">
            <a:off x="6965157" y="1616868"/>
            <a:ext cx="0" cy="417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1" name="Line 45"/>
          <p:cNvSpPr>
            <a:spLocks noChangeShapeType="1"/>
          </p:cNvSpPr>
          <p:nvPr/>
        </p:nvSpPr>
        <p:spPr bwMode="auto">
          <a:xfrm rot="-5400000">
            <a:off x="6824663" y="849312"/>
            <a:ext cx="0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2" name="Line 46"/>
          <p:cNvSpPr>
            <a:spLocks noChangeShapeType="1"/>
          </p:cNvSpPr>
          <p:nvPr/>
        </p:nvSpPr>
        <p:spPr bwMode="auto">
          <a:xfrm rot="5400000" flipV="1">
            <a:off x="7755732" y="838993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83" name="Text Box 47"/>
          <p:cNvSpPr txBox="1">
            <a:spLocks noChangeArrowheads="1"/>
          </p:cNvSpPr>
          <p:nvPr/>
        </p:nvSpPr>
        <p:spPr bwMode="auto">
          <a:xfrm>
            <a:off x="6408738" y="168910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2,2</a:t>
            </a:r>
          </a:p>
        </p:txBody>
      </p:sp>
      <p:sp>
        <p:nvSpPr>
          <p:cNvPr id="65584" name="Text Box 48"/>
          <p:cNvSpPr txBox="1">
            <a:spLocks noChangeArrowheads="1"/>
          </p:cNvSpPr>
          <p:nvPr/>
        </p:nvSpPr>
        <p:spPr bwMode="auto">
          <a:xfrm>
            <a:off x="6408738" y="124618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5585" name="Text Box 49"/>
          <p:cNvSpPr txBox="1">
            <a:spLocks noChangeArrowheads="1"/>
          </p:cNvSpPr>
          <p:nvPr/>
        </p:nvSpPr>
        <p:spPr bwMode="auto">
          <a:xfrm>
            <a:off x="6408738" y="792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1,2</a:t>
            </a:r>
          </a:p>
        </p:txBody>
      </p:sp>
      <p:sp>
        <p:nvSpPr>
          <p:cNvPr id="65586" name="Text Box 50"/>
          <p:cNvSpPr txBox="1">
            <a:spLocks noChangeArrowheads="1"/>
          </p:cNvSpPr>
          <p:nvPr/>
        </p:nvSpPr>
        <p:spPr bwMode="auto">
          <a:xfrm>
            <a:off x="7138988" y="16875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2,7</a:t>
            </a:r>
          </a:p>
        </p:txBody>
      </p:sp>
      <p:sp>
        <p:nvSpPr>
          <p:cNvPr id="65587" name="Text Box 51"/>
          <p:cNvSpPr txBox="1">
            <a:spLocks noChangeArrowheads="1"/>
          </p:cNvSpPr>
          <p:nvPr/>
        </p:nvSpPr>
        <p:spPr bwMode="auto">
          <a:xfrm>
            <a:off x="7797800" y="124618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5588" name="Text Box 52"/>
          <p:cNvSpPr txBox="1">
            <a:spLocks noChangeArrowheads="1"/>
          </p:cNvSpPr>
          <p:nvPr/>
        </p:nvSpPr>
        <p:spPr bwMode="auto">
          <a:xfrm>
            <a:off x="7337425" y="792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1,2</a:t>
            </a:r>
          </a:p>
        </p:txBody>
      </p:sp>
      <p:sp>
        <p:nvSpPr>
          <p:cNvPr id="65589" name="Text Box 53"/>
          <p:cNvSpPr txBox="1">
            <a:spLocks noChangeArrowheads="1"/>
          </p:cNvSpPr>
          <p:nvPr/>
        </p:nvSpPr>
        <p:spPr bwMode="auto">
          <a:xfrm>
            <a:off x="7791450" y="792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1,2</a:t>
            </a:r>
          </a:p>
        </p:txBody>
      </p:sp>
      <p:sp>
        <p:nvSpPr>
          <p:cNvPr id="65590" name="Text Box 54"/>
          <p:cNvSpPr txBox="1">
            <a:spLocks noChangeArrowheads="1"/>
          </p:cNvSpPr>
          <p:nvPr/>
        </p:nvSpPr>
        <p:spPr bwMode="auto">
          <a:xfrm>
            <a:off x="6910388" y="1054100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5591" name="Text Box 55"/>
          <p:cNvSpPr txBox="1">
            <a:spLocks noChangeArrowheads="1"/>
          </p:cNvSpPr>
          <p:nvPr/>
        </p:nvSpPr>
        <p:spPr bwMode="auto">
          <a:xfrm>
            <a:off x="7389813" y="1054100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5592" name="Text Box 56"/>
          <p:cNvSpPr txBox="1">
            <a:spLocks noChangeArrowheads="1"/>
          </p:cNvSpPr>
          <p:nvPr/>
        </p:nvSpPr>
        <p:spPr bwMode="auto">
          <a:xfrm>
            <a:off x="6245225" y="1227138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5593" name="Oval 57"/>
          <p:cNvSpPr>
            <a:spLocks noChangeArrowheads="1"/>
          </p:cNvSpPr>
          <p:nvPr/>
        </p:nvSpPr>
        <p:spPr bwMode="auto">
          <a:xfrm rot="-5400000">
            <a:off x="7369175" y="290513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94" name="Text Box 58"/>
          <p:cNvSpPr txBox="1">
            <a:spLocks noChangeArrowheads="1"/>
          </p:cNvSpPr>
          <p:nvPr/>
        </p:nvSpPr>
        <p:spPr bwMode="auto">
          <a:xfrm>
            <a:off x="7332663" y="3159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5595" name="Text Box 59"/>
          <p:cNvSpPr txBox="1">
            <a:spLocks noChangeArrowheads="1"/>
          </p:cNvSpPr>
          <p:nvPr/>
        </p:nvSpPr>
        <p:spPr bwMode="auto">
          <a:xfrm>
            <a:off x="8101013" y="815975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5596" name="Line 60"/>
          <p:cNvSpPr>
            <a:spLocks noChangeShapeType="1"/>
          </p:cNvSpPr>
          <p:nvPr/>
        </p:nvSpPr>
        <p:spPr bwMode="auto">
          <a:xfrm rot="-5400000">
            <a:off x="7432675" y="681038"/>
            <a:ext cx="171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597" name="Oval 61"/>
          <p:cNvSpPr>
            <a:spLocks noChangeArrowheads="1"/>
          </p:cNvSpPr>
          <p:nvPr/>
        </p:nvSpPr>
        <p:spPr bwMode="auto">
          <a:xfrm rot="-5400000">
            <a:off x="7837488" y="1665288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98" name="Oval 62"/>
          <p:cNvSpPr>
            <a:spLocks noChangeArrowheads="1"/>
          </p:cNvSpPr>
          <p:nvPr/>
        </p:nvSpPr>
        <p:spPr bwMode="auto">
          <a:xfrm rot="-5400000">
            <a:off x="7839869" y="291307"/>
            <a:ext cx="304800" cy="3032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599" name="Line 63"/>
          <p:cNvSpPr>
            <a:spLocks noChangeShapeType="1"/>
          </p:cNvSpPr>
          <p:nvPr/>
        </p:nvSpPr>
        <p:spPr bwMode="auto">
          <a:xfrm rot="-5400000">
            <a:off x="7903369" y="681832"/>
            <a:ext cx="173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00" name="Line 64"/>
          <p:cNvSpPr>
            <a:spLocks noChangeShapeType="1"/>
          </p:cNvSpPr>
          <p:nvPr/>
        </p:nvSpPr>
        <p:spPr bwMode="auto">
          <a:xfrm rot="-5400000">
            <a:off x="7755732" y="364331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01" name="Line 65"/>
          <p:cNvSpPr>
            <a:spLocks noChangeShapeType="1"/>
          </p:cNvSpPr>
          <p:nvPr/>
        </p:nvSpPr>
        <p:spPr bwMode="auto">
          <a:xfrm rot="-5400000">
            <a:off x="7662069" y="1634332"/>
            <a:ext cx="1587" cy="368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02" name="Text Box 66"/>
          <p:cNvSpPr txBox="1">
            <a:spLocks noChangeArrowheads="1"/>
          </p:cNvSpPr>
          <p:nvPr/>
        </p:nvSpPr>
        <p:spPr bwMode="auto">
          <a:xfrm>
            <a:off x="7791450" y="168910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2,2</a:t>
            </a:r>
          </a:p>
        </p:txBody>
      </p:sp>
      <p:sp>
        <p:nvSpPr>
          <p:cNvPr id="65603" name="Text Box 67"/>
          <p:cNvSpPr txBox="1">
            <a:spLocks noChangeArrowheads="1"/>
          </p:cNvSpPr>
          <p:nvPr/>
        </p:nvSpPr>
        <p:spPr bwMode="auto">
          <a:xfrm>
            <a:off x="7800975" y="3159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5604" name="Text Box 68"/>
          <p:cNvSpPr txBox="1">
            <a:spLocks noChangeArrowheads="1"/>
          </p:cNvSpPr>
          <p:nvPr/>
        </p:nvSpPr>
        <p:spPr bwMode="auto">
          <a:xfrm>
            <a:off x="8101013" y="1254125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5605" name="Text Box 69"/>
          <p:cNvSpPr txBox="1">
            <a:spLocks noChangeArrowheads="1"/>
          </p:cNvSpPr>
          <p:nvPr/>
        </p:nvSpPr>
        <p:spPr bwMode="auto">
          <a:xfrm>
            <a:off x="6423025" y="1960563"/>
            <a:ext cx="4556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5606" name="Oval 70"/>
          <p:cNvSpPr>
            <a:spLocks noChangeArrowheads="1"/>
          </p:cNvSpPr>
          <p:nvPr/>
        </p:nvSpPr>
        <p:spPr bwMode="auto">
          <a:xfrm rot="-5400000">
            <a:off x="6450013" y="29210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07" name="Oval 71"/>
          <p:cNvSpPr>
            <a:spLocks noChangeArrowheads="1"/>
          </p:cNvSpPr>
          <p:nvPr/>
        </p:nvSpPr>
        <p:spPr bwMode="auto">
          <a:xfrm rot="-5400000">
            <a:off x="6886575" y="76835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08" name="Line 72"/>
          <p:cNvSpPr>
            <a:spLocks noChangeShapeType="1"/>
          </p:cNvSpPr>
          <p:nvPr/>
        </p:nvSpPr>
        <p:spPr bwMode="auto">
          <a:xfrm rot="5400000">
            <a:off x="7280275" y="831850"/>
            <a:ext cx="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09" name="Text Box 73"/>
          <p:cNvSpPr txBox="1">
            <a:spLocks noChangeArrowheads="1"/>
          </p:cNvSpPr>
          <p:nvPr/>
        </p:nvSpPr>
        <p:spPr bwMode="auto">
          <a:xfrm>
            <a:off x="6402388" y="3159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5610" name="Text Box 74"/>
          <p:cNvSpPr txBox="1">
            <a:spLocks noChangeArrowheads="1"/>
          </p:cNvSpPr>
          <p:nvPr/>
        </p:nvSpPr>
        <p:spPr bwMode="auto">
          <a:xfrm>
            <a:off x="6845300" y="792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1,5</a:t>
            </a:r>
          </a:p>
        </p:txBody>
      </p:sp>
      <p:sp>
        <p:nvSpPr>
          <p:cNvPr id="65611" name="Line 75"/>
          <p:cNvSpPr>
            <a:spLocks noChangeShapeType="1"/>
          </p:cNvSpPr>
          <p:nvPr/>
        </p:nvSpPr>
        <p:spPr bwMode="auto">
          <a:xfrm rot="-5400000">
            <a:off x="6508750" y="681038"/>
            <a:ext cx="171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12" name="Text Box 76"/>
          <p:cNvSpPr txBox="1">
            <a:spLocks noChangeArrowheads="1"/>
          </p:cNvSpPr>
          <p:nvPr/>
        </p:nvSpPr>
        <p:spPr bwMode="auto">
          <a:xfrm>
            <a:off x="7138988" y="1949450"/>
            <a:ext cx="4556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11</a:t>
            </a:r>
          </a:p>
        </p:txBody>
      </p:sp>
      <p:sp>
        <p:nvSpPr>
          <p:cNvPr id="65613" name="Text Box 77"/>
          <p:cNvSpPr txBox="1">
            <a:spLocks noChangeArrowheads="1"/>
          </p:cNvSpPr>
          <p:nvPr/>
        </p:nvSpPr>
        <p:spPr bwMode="auto">
          <a:xfrm>
            <a:off x="7820025" y="1949450"/>
            <a:ext cx="4556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12</a:t>
            </a:r>
          </a:p>
        </p:txBody>
      </p:sp>
      <p:sp>
        <p:nvSpPr>
          <p:cNvPr id="65614" name="Rectangle 78"/>
          <p:cNvSpPr>
            <a:spLocks noChangeArrowheads="1"/>
          </p:cNvSpPr>
          <p:nvPr/>
        </p:nvSpPr>
        <p:spPr bwMode="auto">
          <a:xfrm>
            <a:off x="3449638" y="225425"/>
            <a:ext cx="1676400" cy="16779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15" name="Line 79"/>
          <p:cNvSpPr>
            <a:spLocks noChangeShapeType="1"/>
          </p:cNvSpPr>
          <p:nvPr/>
        </p:nvSpPr>
        <p:spPr bwMode="auto">
          <a:xfrm>
            <a:off x="3449638" y="835025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16" name="Line 80"/>
          <p:cNvSpPr>
            <a:spLocks noChangeShapeType="1"/>
          </p:cNvSpPr>
          <p:nvPr/>
        </p:nvSpPr>
        <p:spPr bwMode="auto">
          <a:xfrm>
            <a:off x="3449638" y="9890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17" name="Line 81"/>
          <p:cNvSpPr>
            <a:spLocks noChangeShapeType="1"/>
          </p:cNvSpPr>
          <p:nvPr/>
        </p:nvSpPr>
        <p:spPr bwMode="auto">
          <a:xfrm>
            <a:off x="3449638" y="15986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18" name="Line 82"/>
          <p:cNvSpPr>
            <a:spLocks noChangeShapeType="1"/>
          </p:cNvSpPr>
          <p:nvPr/>
        </p:nvSpPr>
        <p:spPr bwMode="auto">
          <a:xfrm>
            <a:off x="3754438" y="225425"/>
            <a:ext cx="0" cy="1677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19" name="Line 83"/>
          <p:cNvSpPr>
            <a:spLocks noChangeShapeType="1"/>
          </p:cNvSpPr>
          <p:nvPr/>
        </p:nvSpPr>
        <p:spPr bwMode="auto">
          <a:xfrm>
            <a:off x="4518025" y="225425"/>
            <a:ext cx="0" cy="763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20" name="Line 84"/>
          <p:cNvSpPr>
            <a:spLocks noChangeShapeType="1"/>
          </p:cNvSpPr>
          <p:nvPr/>
        </p:nvSpPr>
        <p:spPr bwMode="auto">
          <a:xfrm>
            <a:off x="4821238" y="225425"/>
            <a:ext cx="0" cy="1677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21" name="Rectangle 85"/>
          <p:cNvSpPr>
            <a:spLocks noChangeArrowheads="1"/>
          </p:cNvSpPr>
          <p:nvPr/>
        </p:nvSpPr>
        <p:spPr bwMode="auto">
          <a:xfrm rot="-5400000">
            <a:off x="4008438" y="3048000"/>
            <a:ext cx="609600" cy="1066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22" name="Rectangle 86"/>
          <p:cNvSpPr>
            <a:spLocks noChangeArrowheads="1"/>
          </p:cNvSpPr>
          <p:nvPr/>
        </p:nvSpPr>
        <p:spPr bwMode="auto">
          <a:xfrm rot="-5400000">
            <a:off x="3856038" y="2436813"/>
            <a:ext cx="609600" cy="7620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23" name="Text Box 87"/>
          <p:cNvSpPr txBox="1">
            <a:spLocks noChangeArrowheads="1"/>
          </p:cNvSpPr>
          <p:nvPr/>
        </p:nvSpPr>
        <p:spPr bwMode="auto">
          <a:xfrm>
            <a:off x="4318000" y="27892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5624" name="Text Box 88"/>
          <p:cNvSpPr txBox="1">
            <a:spLocks noChangeArrowheads="1"/>
          </p:cNvSpPr>
          <p:nvPr/>
        </p:nvSpPr>
        <p:spPr bwMode="auto">
          <a:xfrm>
            <a:off x="3830638" y="32464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5625" name="Text Box 89"/>
          <p:cNvSpPr txBox="1">
            <a:spLocks noChangeArrowheads="1"/>
          </p:cNvSpPr>
          <p:nvPr/>
        </p:nvSpPr>
        <p:spPr bwMode="auto">
          <a:xfrm>
            <a:off x="3689350" y="34274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5626" name="Rectangle 90"/>
          <p:cNvSpPr>
            <a:spLocks noChangeArrowheads="1"/>
          </p:cNvSpPr>
          <p:nvPr/>
        </p:nvSpPr>
        <p:spPr bwMode="auto">
          <a:xfrm>
            <a:off x="3449638" y="2513013"/>
            <a:ext cx="1676400" cy="16779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27" name="Line 91"/>
          <p:cNvSpPr>
            <a:spLocks noChangeShapeType="1"/>
          </p:cNvSpPr>
          <p:nvPr/>
        </p:nvSpPr>
        <p:spPr bwMode="auto">
          <a:xfrm>
            <a:off x="3449638" y="31226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28" name="Line 92"/>
          <p:cNvSpPr>
            <a:spLocks noChangeShapeType="1"/>
          </p:cNvSpPr>
          <p:nvPr/>
        </p:nvSpPr>
        <p:spPr bwMode="auto">
          <a:xfrm>
            <a:off x="3449638" y="3276600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29" name="Line 93"/>
          <p:cNvSpPr>
            <a:spLocks noChangeShapeType="1"/>
          </p:cNvSpPr>
          <p:nvPr/>
        </p:nvSpPr>
        <p:spPr bwMode="auto">
          <a:xfrm>
            <a:off x="3449638" y="3886200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30" name="Line 94"/>
          <p:cNvSpPr>
            <a:spLocks noChangeShapeType="1"/>
          </p:cNvSpPr>
          <p:nvPr/>
        </p:nvSpPr>
        <p:spPr bwMode="auto">
          <a:xfrm>
            <a:off x="3779838" y="2513013"/>
            <a:ext cx="0" cy="1677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31" name="Line 95"/>
          <p:cNvSpPr>
            <a:spLocks noChangeShapeType="1"/>
          </p:cNvSpPr>
          <p:nvPr/>
        </p:nvSpPr>
        <p:spPr bwMode="auto">
          <a:xfrm>
            <a:off x="4541838" y="2513013"/>
            <a:ext cx="0" cy="763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32" name="Line 96"/>
          <p:cNvSpPr>
            <a:spLocks noChangeShapeType="1"/>
          </p:cNvSpPr>
          <p:nvPr/>
        </p:nvSpPr>
        <p:spPr bwMode="auto">
          <a:xfrm>
            <a:off x="4846638" y="2513013"/>
            <a:ext cx="0" cy="1677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5633" name="Text Box 97"/>
          <p:cNvSpPr txBox="1">
            <a:spLocks noChangeArrowheads="1"/>
          </p:cNvSpPr>
          <p:nvPr/>
        </p:nvSpPr>
        <p:spPr bwMode="auto">
          <a:xfrm>
            <a:off x="4318000" y="25606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1164386" name="Line 98"/>
          <p:cNvSpPr>
            <a:spLocks noChangeShapeType="1"/>
          </p:cNvSpPr>
          <p:nvPr/>
        </p:nvSpPr>
        <p:spPr bwMode="auto">
          <a:xfrm>
            <a:off x="4537075" y="2695575"/>
            <a:ext cx="304800" cy="0"/>
          </a:xfrm>
          <a:prstGeom prst="line">
            <a:avLst/>
          </a:prstGeom>
          <a:noFill/>
          <a:ln w="222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4387" name="Line 99"/>
          <p:cNvSpPr>
            <a:spLocks noChangeShapeType="1"/>
          </p:cNvSpPr>
          <p:nvPr/>
        </p:nvSpPr>
        <p:spPr bwMode="auto">
          <a:xfrm>
            <a:off x="4689475" y="2514600"/>
            <a:ext cx="0" cy="762000"/>
          </a:xfrm>
          <a:prstGeom prst="line">
            <a:avLst/>
          </a:prstGeom>
          <a:noFill/>
          <a:ln w="222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4388" name="Line 100"/>
          <p:cNvSpPr>
            <a:spLocks noChangeShapeType="1"/>
          </p:cNvSpPr>
          <p:nvPr/>
        </p:nvSpPr>
        <p:spPr bwMode="auto">
          <a:xfrm flipH="1">
            <a:off x="3775075" y="3200400"/>
            <a:ext cx="1066800" cy="0"/>
          </a:xfrm>
          <a:prstGeom prst="line">
            <a:avLst/>
          </a:prstGeom>
          <a:noFill/>
          <a:ln w="222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4389" name="Line 101"/>
          <p:cNvSpPr>
            <a:spLocks noChangeShapeType="1"/>
          </p:cNvSpPr>
          <p:nvPr/>
        </p:nvSpPr>
        <p:spPr bwMode="auto">
          <a:xfrm>
            <a:off x="4005263" y="3122613"/>
            <a:ext cx="0" cy="153987"/>
          </a:xfrm>
          <a:prstGeom prst="line">
            <a:avLst/>
          </a:prstGeom>
          <a:noFill/>
          <a:ln w="222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4390" name="Oval 102"/>
          <p:cNvSpPr>
            <a:spLocks noChangeArrowheads="1"/>
          </p:cNvSpPr>
          <p:nvPr/>
        </p:nvSpPr>
        <p:spPr bwMode="auto">
          <a:xfrm rot="-5400000">
            <a:off x="7389019" y="3055144"/>
            <a:ext cx="304800" cy="303212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64391" name="Text Box 103"/>
          <p:cNvSpPr txBox="1">
            <a:spLocks noChangeArrowheads="1"/>
          </p:cNvSpPr>
          <p:nvPr/>
        </p:nvSpPr>
        <p:spPr bwMode="auto">
          <a:xfrm>
            <a:off x="7358063" y="3078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0,1</a:t>
            </a:r>
          </a:p>
        </p:txBody>
      </p:sp>
      <p:sp>
        <p:nvSpPr>
          <p:cNvPr id="1164392" name="Oval 104"/>
          <p:cNvSpPr>
            <a:spLocks noChangeArrowheads="1"/>
          </p:cNvSpPr>
          <p:nvPr/>
        </p:nvSpPr>
        <p:spPr bwMode="auto">
          <a:xfrm rot="-5400000">
            <a:off x="7389019" y="2577307"/>
            <a:ext cx="304800" cy="303212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64393" name="Text Box 105"/>
          <p:cNvSpPr txBox="1">
            <a:spLocks noChangeArrowheads="1"/>
          </p:cNvSpPr>
          <p:nvPr/>
        </p:nvSpPr>
        <p:spPr bwMode="auto">
          <a:xfrm>
            <a:off x="7353300" y="26019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3,1</a:t>
            </a:r>
          </a:p>
        </p:txBody>
      </p:sp>
      <p:sp>
        <p:nvSpPr>
          <p:cNvPr id="1164394" name="Line 106"/>
          <p:cNvSpPr>
            <a:spLocks noChangeShapeType="1"/>
          </p:cNvSpPr>
          <p:nvPr/>
        </p:nvSpPr>
        <p:spPr bwMode="auto">
          <a:xfrm rot="-5400000">
            <a:off x="7453313" y="2967038"/>
            <a:ext cx="171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4395" name="Oval 107"/>
          <p:cNvSpPr>
            <a:spLocks noChangeArrowheads="1"/>
          </p:cNvSpPr>
          <p:nvPr/>
        </p:nvSpPr>
        <p:spPr bwMode="auto">
          <a:xfrm rot="-5400000">
            <a:off x="6907213" y="3054350"/>
            <a:ext cx="304800" cy="3048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64396" name="Line 108"/>
          <p:cNvSpPr>
            <a:spLocks noChangeShapeType="1"/>
          </p:cNvSpPr>
          <p:nvPr/>
        </p:nvSpPr>
        <p:spPr bwMode="auto">
          <a:xfrm rot="5400000">
            <a:off x="7300913" y="3117850"/>
            <a:ext cx="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4397" name="Text Box 109"/>
          <p:cNvSpPr txBox="1">
            <a:spLocks noChangeArrowheads="1"/>
          </p:cNvSpPr>
          <p:nvPr/>
        </p:nvSpPr>
        <p:spPr bwMode="auto">
          <a:xfrm>
            <a:off x="6864350" y="3078163"/>
            <a:ext cx="38258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0,4</a:t>
            </a:r>
          </a:p>
        </p:txBody>
      </p:sp>
      <p:grpSp>
        <p:nvGrpSpPr>
          <p:cNvPr id="1164398" name="Group 110"/>
          <p:cNvGrpSpPr>
            <a:grpSpLocks/>
          </p:cNvGrpSpPr>
          <p:nvPr/>
        </p:nvGrpSpPr>
        <p:grpSpPr bwMode="auto">
          <a:xfrm>
            <a:off x="6265863" y="2338388"/>
            <a:ext cx="2159000" cy="2155825"/>
            <a:chOff x="3947" y="1473"/>
            <a:chExt cx="1360" cy="1358"/>
          </a:xfrm>
        </p:grpSpPr>
        <p:sp>
          <p:nvSpPr>
            <p:cNvPr id="65664" name="Line 111"/>
            <p:cNvSpPr>
              <a:spLocks noChangeShapeType="1"/>
            </p:cNvSpPr>
            <p:nvPr/>
          </p:nvSpPr>
          <p:spPr bwMode="auto">
            <a:xfrm rot="-5400000">
              <a:off x="4400" y="2458"/>
              <a:ext cx="0" cy="2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5665" name="Line 112"/>
            <p:cNvSpPr>
              <a:spLocks noChangeShapeType="1"/>
            </p:cNvSpPr>
            <p:nvPr/>
          </p:nvSpPr>
          <p:spPr bwMode="auto">
            <a:xfrm rot="-5400000">
              <a:off x="4839" y="2470"/>
              <a:ext cx="1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65666" name="Group 113"/>
            <p:cNvGrpSpPr>
              <a:grpSpLocks/>
            </p:cNvGrpSpPr>
            <p:nvPr/>
          </p:nvGrpSpPr>
          <p:grpSpPr bwMode="auto">
            <a:xfrm>
              <a:off x="3947" y="1473"/>
              <a:ext cx="1360" cy="1358"/>
              <a:chOff x="3947" y="1473"/>
              <a:chExt cx="1360" cy="1358"/>
            </a:xfrm>
          </p:grpSpPr>
          <p:sp>
            <p:nvSpPr>
              <p:cNvPr id="65667" name="Text Box 114"/>
              <p:cNvSpPr txBox="1">
                <a:spLocks noChangeArrowheads="1"/>
              </p:cNvSpPr>
              <p:nvPr/>
            </p:nvSpPr>
            <p:spPr bwMode="auto">
              <a:xfrm>
                <a:off x="4084" y="1473"/>
                <a:ext cx="192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1</a:t>
                </a:r>
              </a:p>
            </p:txBody>
          </p:sp>
          <p:sp>
            <p:nvSpPr>
              <p:cNvPr id="65668" name="Text Box 115"/>
              <p:cNvSpPr txBox="1">
                <a:spLocks noChangeArrowheads="1"/>
              </p:cNvSpPr>
              <p:nvPr/>
            </p:nvSpPr>
            <p:spPr bwMode="auto">
              <a:xfrm>
                <a:off x="4661" y="1473"/>
                <a:ext cx="192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2</a:t>
                </a:r>
              </a:p>
            </p:txBody>
          </p:sp>
          <p:sp>
            <p:nvSpPr>
              <p:cNvPr id="65669" name="Text Box 116"/>
              <p:cNvSpPr txBox="1">
                <a:spLocks noChangeArrowheads="1"/>
              </p:cNvSpPr>
              <p:nvPr/>
            </p:nvSpPr>
            <p:spPr bwMode="auto">
              <a:xfrm>
                <a:off x="4968" y="1473"/>
                <a:ext cx="192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3</a:t>
                </a:r>
              </a:p>
            </p:txBody>
          </p:sp>
          <p:sp>
            <p:nvSpPr>
              <p:cNvPr id="65670" name="Text Box 117"/>
              <p:cNvSpPr txBox="1">
                <a:spLocks noChangeArrowheads="1"/>
              </p:cNvSpPr>
              <p:nvPr/>
            </p:nvSpPr>
            <p:spPr bwMode="auto">
              <a:xfrm>
                <a:off x="3947" y="1925"/>
                <a:ext cx="191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4</a:t>
                </a:r>
              </a:p>
            </p:txBody>
          </p:sp>
          <p:sp>
            <p:nvSpPr>
              <p:cNvPr id="65671" name="Oval 118"/>
              <p:cNvSpPr>
                <a:spLocks noChangeArrowheads="1"/>
              </p:cNvSpPr>
              <p:nvPr/>
            </p:nvSpPr>
            <p:spPr bwMode="auto">
              <a:xfrm rot="-5400000">
                <a:off x="4077" y="2489"/>
                <a:ext cx="192" cy="191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5672" name="Oval 119"/>
              <p:cNvSpPr>
                <a:spLocks noChangeArrowheads="1"/>
              </p:cNvSpPr>
              <p:nvPr/>
            </p:nvSpPr>
            <p:spPr bwMode="auto">
              <a:xfrm rot="-5400000">
                <a:off x="4077" y="2209"/>
                <a:ext cx="191" cy="191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5673" name="Oval 120"/>
              <p:cNvSpPr>
                <a:spLocks noChangeArrowheads="1"/>
              </p:cNvSpPr>
              <p:nvPr/>
            </p:nvSpPr>
            <p:spPr bwMode="auto">
              <a:xfrm rot="-5400000">
                <a:off x="4077" y="1924"/>
                <a:ext cx="192" cy="191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5674" name="Oval 121"/>
              <p:cNvSpPr>
                <a:spLocks noChangeArrowheads="1"/>
              </p:cNvSpPr>
              <p:nvPr/>
            </p:nvSpPr>
            <p:spPr bwMode="auto">
              <a:xfrm rot="-5400000">
                <a:off x="4532" y="2488"/>
                <a:ext cx="192" cy="19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5675" name="Oval 122"/>
              <p:cNvSpPr>
                <a:spLocks noChangeArrowheads="1"/>
              </p:cNvSpPr>
              <p:nvPr/>
            </p:nvSpPr>
            <p:spPr bwMode="auto">
              <a:xfrm rot="-5400000">
                <a:off x="4950" y="2210"/>
                <a:ext cx="191" cy="19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C0C0C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5676" name="Oval 123"/>
              <p:cNvSpPr>
                <a:spLocks noChangeArrowheads="1"/>
              </p:cNvSpPr>
              <p:nvPr/>
            </p:nvSpPr>
            <p:spPr bwMode="auto">
              <a:xfrm rot="-5400000">
                <a:off x="4950" y="1924"/>
                <a:ext cx="192" cy="19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5677" name="Line 124"/>
              <p:cNvSpPr>
                <a:spLocks noChangeShapeType="1"/>
              </p:cNvSpPr>
              <p:nvPr/>
            </p:nvSpPr>
            <p:spPr bwMode="auto">
              <a:xfrm rot="5400000" flipH="1">
                <a:off x="4130" y="2444"/>
                <a:ext cx="86" cy="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78" name="Line 125"/>
              <p:cNvSpPr>
                <a:spLocks noChangeShapeType="1"/>
              </p:cNvSpPr>
              <p:nvPr/>
            </p:nvSpPr>
            <p:spPr bwMode="auto">
              <a:xfrm rot="5400000" flipH="1">
                <a:off x="4131" y="2157"/>
                <a:ext cx="84" cy="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79" name="Line 126"/>
              <p:cNvSpPr>
                <a:spLocks noChangeShapeType="1"/>
              </p:cNvSpPr>
              <p:nvPr/>
            </p:nvSpPr>
            <p:spPr bwMode="auto">
              <a:xfrm rot="5400000" flipH="1">
                <a:off x="5002" y="2444"/>
                <a:ext cx="8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80" name="Line 127"/>
              <p:cNvSpPr>
                <a:spLocks noChangeShapeType="1"/>
              </p:cNvSpPr>
              <p:nvPr/>
            </p:nvSpPr>
            <p:spPr bwMode="auto">
              <a:xfrm rot="-5400000">
                <a:off x="5004" y="2158"/>
                <a:ext cx="8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81" name="Line 128"/>
              <p:cNvSpPr>
                <a:spLocks noChangeShapeType="1"/>
              </p:cNvSpPr>
              <p:nvPr/>
            </p:nvSpPr>
            <p:spPr bwMode="auto">
              <a:xfrm rot="-5400000">
                <a:off x="4312" y="1974"/>
                <a:ext cx="0" cy="8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82" name="Line 129"/>
              <p:cNvSpPr>
                <a:spLocks noChangeShapeType="1"/>
              </p:cNvSpPr>
              <p:nvPr/>
            </p:nvSpPr>
            <p:spPr bwMode="auto">
              <a:xfrm rot="5400000" flipV="1">
                <a:off x="4898" y="1968"/>
                <a:ext cx="0" cy="10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83" name="Text Box 130"/>
              <p:cNvSpPr txBox="1">
                <a:spLocks noChangeArrowheads="1"/>
              </p:cNvSpPr>
              <p:nvPr/>
            </p:nvSpPr>
            <p:spPr bwMode="auto">
              <a:xfrm>
                <a:off x="4049" y="2504"/>
                <a:ext cx="241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2,2</a:t>
                </a:r>
              </a:p>
            </p:txBody>
          </p:sp>
          <p:sp>
            <p:nvSpPr>
              <p:cNvPr id="65684" name="Text Box 131"/>
              <p:cNvSpPr txBox="1">
                <a:spLocks noChangeArrowheads="1"/>
              </p:cNvSpPr>
              <p:nvPr/>
            </p:nvSpPr>
            <p:spPr bwMode="auto">
              <a:xfrm>
                <a:off x="4049" y="2225"/>
                <a:ext cx="241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4,2</a:t>
                </a:r>
              </a:p>
            </p:txBody>
          </p:sp>
          <p:sp>
            <p:nvSpPr>
              <p:cNvPr id="65685" name="Text Box 132"/>
              <p:cNvSpPr txBox="1">
                <a:spLocks noChangeArrowheads="1"/>
              </p:cNvSpPr>
              <p:nvPr/>
            </p:nvSpPr>
            <p:spPr bwMode="auto">
              <a:xfrm>
                <a:off x="4049" y="1939"/>
                <a:ext cx="241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1,2</a:t>
                </a:r>
              </a:p>
            </p:txBody>
          </p:sp>
          <p:sp>
            <p:nvSpPr>
              <p:cNvPr id="65686" name="Text Box 133"/>
              <p:cNvSpPr txBox="1">
                <a:spLocks noChangeArrowheads="1"/>
              </p:cNvSpPr>
              <p:nvPr/>
            </p:nvSpPr>
            <p:spPr bwMode="auto">
              <a:xfrm>
                <a:off x="4510" y="2503"/>
                <a:ext cx="240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2,7</a:t>
                </a:r>
              </a:p>
            </p:txBody>
          </p:sp>
          <p:sp>
            <p:nvSpPr>
              <p:cNvPr id="65687" name="Text Box 134"/>
              <p:cNvSpPr txBox="1">
                <a:spLocks noChangeArrowheads="1"/>
              </p:cNvSpPr>
              <p:nvPr/>
            </p:nvSpPr>
            <p:spPr bwMode="auto">
              <a:xfrm>
                <a:off x="4925" y="2225"/>
                <a:ext cx="240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4,2</a:t>
                </a:r>
              </a:p>
            </p:txBody>
          </p:sp>
          <p:sp>
            <p:nvSpPr>
              <p:cNvPr id="65688" name="Text Box 135"/>
              <p:cNvSpPr txBox="1">
                <a:spLocks noChangeArrowheads="1"/>
              </p:cNvSpPr>
              <p:nvPr/>
            </p:nvSpPr>
            <p:spPr bwMode="auto">
              <a:xfrm>
                <a:off x="4921" y="1939"/>
                <a:ext cx="240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1,2</a:t>
                </a:r>
              </a:p>
            </p:txBody>
          </p:sp>
          <p:sp>
            <p:nvSpPr>
              <p:cNvPr id="65689" name="Text Box 136"/>
              <p:cNvSpPr txBox="1">
                <a:spLocks noChangeArrowheads="1"/>
              </p:cNvSpPr>
              <p:nvPr/>
            </p:nvSpPr>
            <p:spPr bwMode="auto">
              <a:xfrm>
                <a:off x="4366" y="2104"/>
                <a:ext cx="191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5</a:t>
                </a:r>
              </a:p>
            </p:txBody>
          </p:sp>
          <p:sp>
            <p:nvSpPr>
              <p:cNvPr id="65690" name="Text Box 137"/>
              <p:cNvSpPr txBox="1">
                <a:spLocks noChangeArrowheads="1"/>
              </p:cNvSpPr>
              <p:nvPr/>
            </p:nvSpPr>
            <p:spPr bwMode="auto">
              <a:xfrm>
                <a:off x="4667" y="2104"/>
                <a:ext cx="192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6</a:t>
                </a:r>
              </a:p>
            </p:txBody>
          </p:sp>
          <p:sp>
            <p:nvSpPr>
              <p:cNvPr id="65691" name="Text Box 138"/>
              <p:cNvSpPr txBox="1">
                <a:spLocks noChangeArrowheads="1"/>
              </p:cNvSpPr>
              <p:nvPr/>
            </p:nvSpPr>
            <p:spPr bwMode="auto">
              <a:xfrm>
                <a:off x="3947" y="2213"/>
                <a:ext cx="191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8</a:t>
                </a:r>
              </a:p>
            </p:txBody>
          </p:sp>
          <p:sp>
            <p:nvSpPr>
              <p:cNvPr id="65692" name="Text Box 139"/>
              <p:cNvSpPr txBox="1">
                <a:spLocks noChangeArrowheads="1"/>
              </p:cNvSpPr>
              <p:nvPr/>
            </p:nvSpPr>
            <p:spPr bwMode="auto">
              <a:xfrm>
                <a:off x="5115" y="1954"/>
                <a:ext cx="192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7</a:t>
                </a:r>
              </a:p>
            </p:txBody>
          </p:sp>
          <p:sp>
            <p:nvSpPr>
              <p:cNvPr id="65693" name="Oval 140"/>
              <p:cNvSpPr>
                <a:spLocks noChangeArrowheads="1"/>
              </p:cNvSpPr>
              <p:nvPr/>
            </p:nvSpPr>
            <p:spPr bwMode="auto">
              <a:xfrm rot="-5400000">
                <a:off x="4950" y="2489"/>
                <a:ext cx="192" cy="19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5694" name="Oval 141"/>
              <p:cNvSpPr>
                <a:spLocks noChangeArrowheads="1"/>
              </p:cNvSpPr>
              <p:nvPr/>
            </p:nvSpPr>
            <p:spPr bwMode="auto">
              <a:xfrm rot="-5400000">
                <a:off x="4951" y="1623"/>
                <a:ext cx="192" cy="192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5695" name="Line 142"/>
              <p:cNvSpPr>
                <a:spLocks noChangeShapeType="1"/>
              </p:cNvSpPr>
              <p:nvPr/>
            </p:nvSpPr>
            <p:spPr bwMode="auto">
              <a:xfrm rot="-5400000">
                <a:off x="4990" y="1870"/>
                <a:ext cx="10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96" name="Line 143"/>
              <p:cNvSpPr>
                <a:spLocks noChangeShapeType="1"/>
              </p:cNvSpPr>
              <p:nvPr/>
            </p:nvSpPr>
            <p:spPr bwMode="auto">
              <a:xfrm rot="-5400000">
                <a:off x="4898" y="1669"/>
                <a:ext cx="0" cy="10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697" name="Text Box 144"/>
              <p:cNvSpPr txBox="1">
                <a:spLocks noChangeArrowheads="1"/>
              </p:cNvSpPr>
              <p:nvPr/>
            </p:nvSpPr>
            <p:spPr bwMode="auto">
              <a:xfrm>
                <a:off x="4921" y="2504"/>
                <a:ext cx="240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2,2</a:t>
                </a:r>
              </a:p>
            </p:txBody>
          </p:sp>
          <p:sp>
            <p:nvSpPr>
              <p:cNvPr id="65698" name="Text Box 145"/>
              <p:cNvSpPr txBox="1">
                <a:spLocks noChangeArrowheads="1"/>
              </p:cNvSpPr>
              <p:nvPr/>
            </p:nvSpPr>
            <p:spPr bwMode="auto">
              <a:xfrm>
                <a:off x="4927" y="1639"/>
                <a:ext cx="240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4,2</a:t>
                </a:r>
              </a:p>
            </p:txBody>
          </p:sp>
          <p:sp>
            <p:nvSpPr>
              <p:cNvPr id="65699" name="Text Box 146"/>
              <p:cNvSpPr txBox="1">
                <a:spLocks noChangeArrowheads="1"/>
              </p:cNvSpPr>
              <p:nvPr/>
            </p:nvSpPr>
            <p:spPr bwMode="auto">
              <a:xfrm>
                <a:off x="5115" y="2230"/>
                <a:ext cx="192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9</a:t>
                </a:r>
              </a:p>
            </p:txBody>
          </p:sp>
          <p:sp>
            <p:nvSpPr>
              <p:cNvPr id="65700" name="Text Box 147"/>
              <p:cNvSpPr txBox="1">
                <a:spLocks noChangeArrowheads="1"/>
              </p:cNvSpPr>
              <p:nvPr/>
            </p:nvSpPr>
            <p:spPr bwMode="auto">
              <a:xfrm>
                <a:off x="4046" y="2675"/>
                <a:ext cx="287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10</a:t>
                </a:r>
              </a:p>
            </p:txBody>
          </p:sp>
          <p:sp>
            <p:nvSpPr>
              <p:cNvPr id="65701" name="Oval 148"/>
              <p:cNvSpPr>
                <a:spLocks noChangeArrowheads="1"/>
              </p:cNvSpPr>
              <p:nvPr/>
            </p:nvSpPr>
            <p:spPr bwMode="auto">
              <a:xfrm rot="-5400000">
                <a:off x="4076" y="1624"/>
                <a:ext cx="192" cy="191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65702" name="Text Box 149"/>
              <p:cNvSpPr txBox="1">
                <a:spLocks noChangeArrowheads="1"/>
              </p:cNvSpPr>
              <p:nvPr/>
            </p:nvSpPr>
            <p:spPr bwMode="auto">
              <a:xfrm>
                <a:off x="4046" y="1639"/>
                <a:ext cx="240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4,2</a:t>
                </a:r>
              </a:p>
            </p:txBody>
          </p:sp>
          <p:sp>
            <p:nvSpPr>
              <p:cNvPr id="65703" name="Line 150"/>
              <p:cNvSpPr>
                <a:spLocks noChangeShapeType="1"/>
              </p:cNvSpPr>
              <p:nvPr/>
            </p:nvSpPr>
            <p:spPr bwMode="auto">
              <a:xfrm rot="-5400000">
                <a:off x="4113" y="1869"/>
                <a:ext cx="1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704" name="Text Box 151"/>
              <p:cNvSpPr txBox="1">
                <a:spLocks noChangeArrowheads="1"/>
              </p:cNvSpPr>
              <p:nvPr/>
            </p:nvSpPr>
            <p:spPr bwMode="auto">
              <a:xfrm>
                <a:off x="4510" y="2668"/>
                <a:ext cx="287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11</a:t>
                </a:r>
              </a:p>
            </p:txBody>
          </p:sp>
          <p:sp>
            <p:nvSpPr>
              <p:cNvPr id="65705" name="Text Box 152"/>
              <p:cNvSpPr txBox="1">
                <a:spLocks noChangeArrowheads="1"/>
              </p:cNvSpPr>
              <p:nvPr/>
            </p:nvSpPr>
            <p:spPr bwMode="auto">
              <a:xfrm>
                <a:off x="4939" y="2668"/>
                <a:ext cx="286" cy="15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96808" tIns="48404" rIns="96808" bIns="48404">
                <a:spAutoFit/>
              </a:bodyPr>
              <a:lstStyle>
                <a:lvl1pPr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 defTabSz="968375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defTabSz="968375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de-DE" altLang="de-DE" sz="1000"/>
                  <a:t>12</a:t>
                </a:r>
              </a:p>
            </p:txBody>
          </p:sp>
        </p:grpSp>
      </p:grpSp>
      <p:sp>
        <p:nvSpPr>
          <p:cNvPr id="65647" name="Rectangle 153"/>
          <p:cNvSpPr>
            <a:spLocks noChangeArrowheads="1"/>
          </p:cNvSpPr>
          <p:nvPr/>
        </p:nvSpPr>
        <p:spPr bwMode="auto">
          <a:xfrm>
            <a:off x="3725863" y="1290638"/>
            <a:ext cx="30162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48" name="Rectangle 154"/>
          <p:cNvSpPr>
            <a:spLocks noChangeArrowheads="1"/>
          </p:cNvSpPr>
          <p:nvPr/>
        </p:nvSpPr>
        <p:spPr bwMode="auto">
          <a:xfrm>
            <a:off x="4518025" y="3683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49" name="Rectangle 155"/>
          <p:cNvSpPr>
            <a:spLocks noChangeArrowheads="1"/>
          </p:cNvSpPr>
          <p:nvPr/>
        </p:nvSpPr>
        <p:spPr bwMode="auto">
          <a:xfrm>
            <a:off x="3937000" y="958850"/>
            <a:ext cx="87313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50" name="Rectangle 156"/>
          <p:cNvSpPr>
            <a:spLocks noChangeArrowheads="1"/>
          </p:cNvSpPr>
          <p:nvPr/>
        </p:nvSpPr>
        <p:spPr bwMode="auto">
          <a:xfrm>
            <a:off x="4518025" y="5969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51" name="Rectangle 157"/>
          <p:cNvSpPr>
            <a:spLocks noChangeArrowheads="1"/>
          </p:cNvSpPr>
          <p:nvPr/>
        </p:nvSpPr>
        <p:spPr bwMode="auto">
          <a:xfrm>
            <a:off x="4548188" y="2647950"/>
            <a:ext cx="30162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52" name="Rectangle 158"/>
          <p:cNvSpPr>
            <a:spLocks noChangeArrowheads="1"/>
          </p:cNvSpPr>
          <p:nvPr/>
        </p:nvSpPr>
        <p:spPr bwMode="auto">
          <a:xfrm>
            <a:off x="3957638" y="3241675"/>
            <a:ext cx="87312" cy="317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53" name="Rectangle 159"/>
          <p:cNvSpPr>
            <a:spLocks noChangeArrowheads="1"/>
          </p:cNvSpPr>
          <p:nvPr/>
        </p:nvSpPr>
        <p:spPr bwMode="auto">
          <a:xfrm>
            <a:off x="4548188" y="2876550"/>
            <a:ext cx="30162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54" name="AutoShape 160"/>
          <p:cNvSpPr>
            <a:spLocks noChangeAspect="1" noChangeArrowheads="1"/>
          </p:cNvSpPr>
          <p:nvPr/>
        </p:nvSpPr>
        <p:spPr bwMode="auto">
          <a:xfrm rot="5400000">
            <a:off x="5607050" y="1700213"/>
            <a:ext cx="369888" cy="906462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64449" name="Freeform 161"/>
          <p:cNvSpPr>
            <a:spLocks/>
          </p:cNvSpPr>
          <p:nvPr/>
        </p:nvSpPr>
        <p:spPr bwMode="auto">
          <a:xfrm>
            <a:off x="7596188" y="549275"/>
            <a:ext cx="168275" cy="1943100"/>
          </a:xfrm>
          <a:custGeom>
            <a:avLst/>
            <a:gdLst>
              <a:gd name="T0" fmla="*/ 113407825 w 106"/>
              <a:gd name="T1" fmla="*/ 0 h 1224"/>
              <a:gd name="T2" fmla="*/ 229335013 w 106"/>
              <a:gd name="T3" fmla="*/ 456149075 h 1224"/>
              <a:gd name="T4" fmla="*/ 229335013 w 106"/>
              <a:gd name="T5" fmla="*/ 1827114075 h 1224"/>
              <a:gd name="T6" fmla="*/ 0 w 106"/>
              <a:gd name="T7" fmla="*/ 2147483647 h 12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6" h="1224">
                <a:moveTo>
                  <a:pt x="45" y="0"/>
                </a:moveTo>
                <a:cubicBezTo>
                  <a:pt x="64" y="30"/>
                  <a:pt x="83" y="60"/>
                  <a:pt x="91" y="181"/>
                </a:cubicBezTo>
                <a:cubicBezTo>
                  <a:pt x="99" y="302"/>
                  <a:pt x="106" y="551"/>
                  <a:pt x="91" y="725"/>
                </a:cubicBezTo>
                <a:cubicBezTo>
                  <a:pt x="76" y="899"/>
                  <a:pt x="38" y="1061"/>
                  <a:pt x="0" y="1224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1164450" name="Freeform 162"/>
          <p:cNvSpPr>
            <a:spLocks/>
          </p:cNvSpPr>
          <p:nvPr/>
        </p:nvSpPr>
        <p:spPr bwMode="auto">
          <a:xfrm>
            <a:off x="7596188" y="1052513"/>
            <a:ext cx="157162" cy="2016125"/>
          </a:xfrm>
          <a:custGeom>
            <a:avLst/>
            <a:gdLst>
              <a:gd name="T0" fmla="*/ 0 w 99"/>
              <a:gd name="T1" fmla="*/ 0 h 1270"/>
              <a:gd name="T2" fmla="*/ 113405877 w 99"/>
              <a:gd name="T3" fmla="*/ 1028223750 h 1270"/>
              <a:gd name="T4" fmla="*/ 229332695 w 99"/>
              <a:gd name="T5" fmla="*/ 2147483647 h 1270"/>
              <a:gd name="T6" fmla="*/ 229332695 w 99"/>
              <a:gd name="T7" fmla="*/ 2147483647 h 1270"/>
              <a:gd name="T8" fmla="*/ 113405877 w 99"/>
              <a:gd name="T9" fmla="*/ 2147483647 h 127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9" h="1270">
                <a:moveTo>
                  <a:pt x="0" y="0"/>
                </a:moveTo>
                <a:cubicBezTo>
                  <a:pt x="15" y="124"/>
                  <a:pt x="30" y="249"/>
                  <a:pt x="45" y="408"/>
                </a:cubicBezTo>
                <a:cubicBezTo>
                  <a:pt x="60" y="567"/>
                  <a:pt x="83" y="832"/>
                  <a:pt x="91" y="953"/>
                </a:cubicBezTo>
                <a:cubicBezTo>
                  <a:pt x="99" y="1074"/>
                  <a:pt x="99" y="1081"/>
                  <a:pt x="91" y="1134"/>
                </a:cubicBezTo>
                <a:cubicBezTo>
                  <a:pt x="83" y="1187"/>
                  <a:pt x="64" y="1228"/>
                  <a:pt x="45" y="1270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1164451" name="Freeform 163"/>
          <p:cNvSpPr>
            <a:spLocks/>
          </p:cNvSpPr>
          <p:nvPr/>
        </p:nvSpPr>
        <p:spPr bwMode="auto">
          <a:xfrm>
            <a:off x="7031038" y="1069975"/>
            <a:ext cx="144462" cy="1944688"/>
          </a:xfrm>
          <a:custGeom>
            <a:avLst/>
            <a:gdLst>
              <a:gd name="T0" fmla="*/ 115926786 w 91"/>
              <a:gd name="T1" fmla="*/ 0 h 1225"/>
              <a:gd name="T2" fmla="*/ 229332631 w 91"/>
              <a:gd name="T3" fmla="*/ 342741338 h 1225"/>
              <a:gd name="T4" fmla="*/ 115926786 w 91"/>
              <a:gd name="T5" fmla="*/ 1716227641 h 1225"/>
              <a:gd name="T6" fmla="*/ 0 w 91"/>
              <a:gd name="T7" fmla="*/ 2147483647 h 122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1" h="1225">
                <a:moveTo>
                  <a:pt x="46" y="0"/>
                </a:moveTo>
                <a:cubicBezTo>
                  <a:pt x="68" y="11"/>
                  <a:pt x="91" y="23"/>
                  <a:pt x="91" y="136"/>
                </a:cubicBezTo>
                <a:cubicBezTo>
                  <a:pt x="91" y="249"/>
                  <a:pt x="61" y="499"/>
                  <a:pt x="46" y="681"/>
                </a:cubicBezTo>
                <a:cubicBezTo>
                  <a:pt x="31" y="863"/>
                  <a:pt x="15" y="1044"/>
                  <a:pt x="0" y="1225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1164452" name="Line 164"/>
          <p:cNvSpPr>
            <a:spLocks noChangeShapeType="1"/>
          </p:cNvSpPr>
          <p:nvPr/>
        </p:nvSpPr>
        <p:spPr bwMode="auto">
          <a:xfrm flipV="1">
            <a:off x="4791075" y="2789238"/>
            <a:ext cx="2587625" cy="190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1164453" name="Freeform 165"/>
          <p:cNvSpPr>
            <a:spLocks/>
          </p:cNvSpPr>
          <p:nvPr/>
        </p:nvSpPr>
        <p:spPr bwMode="auto">
          <a:xfrm>
            <a:off x="4716463" y="3213100"/>
            <a:ext cx="2916237" cy="371475"/>
          </a:xfrm>
          <a:custGeom>
            <a:avLst/>
            <a:gdLst>
              <a:gd name="T0" fmla="*/ 0 w 1837"/>
              <a:gd name="T1" fmla="*/ 0 h 234"/>
              <a:gd name="T2" fmla="*/ 1484370983 w 1837"/>
              <a:gd name="T3" fmla="*/ 342741250 h 234"/>
              <a:gd name="T4" fmla="*/ 2147483647 w 1837"/>
              <a:gd name="T5" fmla="*/ 572076263 h 234"/>
              <a:gd name="T6" fmla="*/ 2147483647 w 1837"/>
              <a:gd name="T7" fmla="*/ 229335013 h 2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37" h="234">
                <a:moveTo>
                  <a:pt x="0" y="0"/>
                </a:moveTo>
                <a:cubicBezTo>
                  <a:pt x="158" y="49"/>
                  <a:pt x="317" y="98"/>
                  <a:pt x="589" y="136"/>
                </a:cubicBezTo>
                <a:cubicBezTo>
                  <a:pt x="861" y="174"/>
                  <a:pt x="1429" y="234"/>
                  <a:pt x="1633" y="227"/>
                </a:cubicBezTo>
                <a:cubicBezTo>
                  <a:pt x="1837" y="220"/>
                  <a:pt x="1825" y="155"/>
                  <a:pt x="1814" y="91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1164454" name="Freeform 166"/>
          <p:cNvSpPr>
            <a:spLocks/>
          </p:cNvSpPr>
          <p:nvPr/>
        </p:nvSpPr>
        <p:spPr bwMode="auto">
          <a:xfrm>
            <a:off x="4284663" y="3213100"/>
            <a:ext cx="2592387" cy="384175"/>
          </a:xfrm>
          <a:custGeom>
            <a:avLst/>
            <a:gdLst>
              <a:gd name="T0" fmla="*/ 0 w 1633"/>
              <a:gd name="T1" fmla="*/ 0 h 242"/>
              <a:gd name="T2" fmla="*/ 2147483647 w 1633"/>
              <a:gd name="T3" fmla="*/ 572076263 h 242"/>
              <a:gd name="T4" fmla="*/ 2147483647 w 1633"/>
              <a:gd name="T5" fmla="*/ 229335013 h 24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33" h="242">
                <a:moveTo>
                  <a:pt x="0" y="0"/>
                </a:moveTo>
                <a:cubicBezTo>
                  <a:pt x="317" y="106"/>
                  <a:pt x="635" y="212"/>
                  <a:pt x="907" y="227"/>
                </a:cubicBezTo>
                <a:cubicBezTo>
                  <a:pt x="1179" y="242"/>
                  <a:pt x="1406" y="166"/>
                  <a:pt x="1633" y="91"/>
                </a:cubicBezTo>
              </a:path>
            </a:pathLst>
          </a:custGeom>
          <a:noFill/>
          <a:ln w="9525" cap="flat" cmpd="sng">
            <a:solidFill>
              <a:schemeClr val="tx1"/>
            </a:solidFill>
            <a:prstDash val="dash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65661" name="Oval 167"/>
          <p:cNvSpPr>
            <a:spLocks noChangeAspect="1" noChangeArrowheads="1"/>
          </p:cNvSpPr>
          <p:nvPr/>
        </p:nvSpPr>
        <p:spPr bwMode="auto">
          <a:xfrm>
            <a:off x="4368800" y="2609850"/>
            <a:ext cx="166688" cy="169863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62" name="Oval 168"/>
          <p:cNvSpPr>
            <a:spLocks noChangeAspect="1" noChangeArrowheads="1"/>
          </p:cNvSpPr>
          <p:nvPr/>
        </p:nvSpPr>
        <p:spPr bwMode="auto">
          <a:xfrm>
            <a:off x="3887788" y="3306763"/>
            <a:ext cx="166687" cy="16986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5663" name="Text Box 169"/>
          <p:cNvSpPr txBox="1">
            <a:spLocks noChangeArrowheads="1"/>
          </p:cNvSpPr>
          <p:nvPr/>
        </p:nvSpPr>
        <p:spPr bwMode="auto">
          <a:xfrm>
            <a:off x="922338" y="547688"/>
            <a:ext cx="2297112" cy="106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/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/>
              <a:t>Example</a:t>
            </a:r>
          </a:p>
          <a:p>
            <a:r>
              <a:rPr lang="de-DE" altLang="de-DE" sz="1500"/>
              <a:t>Global routing </a:t>
            </a:r>
            <a:br>
              <a:rPr lang="de-DE" altLang="de-DE" sz="1500"/>
            </a:br>
            <a:r>
              <a:rPr lang="de-DE" altLang="de-DE" sz="1500"/>
              <a:t>of the nets </a:t>
            </a:r>
            <a:r>
              <a:rPr lang="de-DE" altLang="de-DE" sz="1500">
                <a:solidFill>
                  <a:schemeClr val="accent2"/>
                </a:solidFill>
              </a:rPr>
              <a:t>A-A</a:t>
            </a:r>
            <a:r>
              <a:rPr lang="de-DE" altLang="de-DE" sz="1500"/>
              <a:t> and </a:t>
            </a:r>
            <a:r>
              <a:rPr lang="de-DE" altLang="de-DE" sz="1500">
                <a:solidFill>
                  <a:srgbClr val="CC0000"/>
                </a:solidFill>
              </a:rPr>
              <a:t>B-B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64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64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64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6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644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64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644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64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64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64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164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164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6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64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164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64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1644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64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1644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64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11644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64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1644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644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4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164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4390" grpId="0" animBg="1"/>
      <p:bldP spid="1164391" grpId="0"/>
      <p:bldP spid="1164392" grpId="0" animBg="1"/>
      <p:bldP spid="1164393" grpId="0"/>
      <p:bldP spid="1164395" grpId="0" animBg="1"/>
      <p:bldP spid="1164397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60D4C75F-A038-4A0E-8E93-5B36A05EA54A}" type="slidenum">
              <a:rPr lang="en-US" altLang="de-DE" sz="1000">
                <a:solidFill>
                  <a:srgbClr val="C0C0C0"/>
                </a:solidFill>
              </a:rPr>
              <a:pPr/>
              <a:t>64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6563" name="Rectangle 2"/>
          <p:cNvSpPr>
            <a:spLocks noChangeArrowheads="1"/>
          </p:cNvSpPr>
          <p:nvPr/>
        </p:nvSpPr>
        <p:spPr bwMode="auto">
          <a:xfrm>
            <a:off x="6350" y="6048375"/>
            <a:ext cx="9144000" cy="800100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64" name="Rectangle 3"/>
          <p:cNvSpPr>
            <a:spLocks noChangeArrowheads="1"/>
          </p:cNvSpPr>
          <p:nvPr/>
        </p:nvSpPr>
        <p:spPr bwMode="auto">
          <a:xfrm>
            <a:off x="0" y="-20638"/>
            <a:ext cx="9144000" cy="800101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65" name="Rectangle 5"/>
          <p:cNvSpPr>
            <a:spLocks noChangeArrowheads="1"/>
          </p:cNvSpPr>
          <p:nvPr/>
        </p:nvSpPr>
        <p:spPr bwMode="auto">
          <a:xfrm>
            <a:off x="3751263" y="3519488"/>
            <a:ext cx="30162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66" name="Text Box 6"/>
          <p:cNvSpPr txBox="1">
            <a:spLocks noChangeArrowheads="1"/>
          </p:cNvSpPr>
          <p:nvPr/>
        </p:nvSpPr>
        <p:spPr bwMode="auto">
          <a:xfrm>
            <a:off x="3502025" y="-20638"/>
            <a:ext cx="288925" cy="247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/>
              <a:t>l</a:t>
            </a:r>
          </a:p>
        </p:txBody>
      </p:sp>
      <p:sp>
        <p:nvSpPr>
          <p:cNvPr id="66567" name="Rectangle 7"/>
          <p:cNvSpPr>
            <a:spLocks noChangeArrowheads="1"/>
          </p:cNvSpPr>
          <p:nvPr/>
        </p:nvSpPr>
        <p:spPr bwMode="auto">
          <a:xfrm rot="-5400000">
            <a:off x="3984625" y="760413"/>
            <a:ext cx="609600" cy="1066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68" name="Rectangle 8"/>
          <p:cNvSpPr>
            <a:spLocks noChangeArrowheads="1"/>
          </p:cNvSpPr>
          <p:nvPr/>
        </p:nvSpPr>
        <p:spPr bwMode="auto">
          <a:xfrm rot="-5400000">
            <a:off x="3831432" y="148431"/>
            <a:ext cx="609600" cy="7635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69" name="Text Box 9"/>
          <p:cNvSpPr txBox="1">
            <a:spLocks noChangeArrowheads="1"/>
          </p:cNvSpPr>
          <p:nvPr/>
        </p:nvSpPr>
        <p:spPr bwMode="auto">
          <a:xfrm>
            <a:off x="3449638" y="37782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6570" name="Text Box 10"/>
          <p:cNvSpPr txBox="1">
            <a:spLocks noChangeArrowheads="1"/>
          </p:cNvSpPr>
          <p:nvPr/>
        </p:nvSpPr>
        <p:spPr bwMode="auto">
          <a:xfrm>
            <a:off x="4518025" y="377825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6571" name="Text Box 11"/>
          <p:cNvSpPr txBox="1">
            <a:spLocks noChangeArrowheads="1"/>
          </p:cNvSpPr>
          <p:nvPr/>
        </p:nvSpPr>
        <p:spPr bwMode="auto">
          <a:xfrm>
            <a:off x="4821238" y="37782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6572" name="Text Box 12"/>
          <p:cNvSpPr txBox="1">
            <a:spLocks noChangeArrowheads="1"/>
          </p:cNvSpPr>
          <p:nvPr/>
        </p:nvSpPr>
        <p:spPr bwMode="auto">
          <a:xfrm>
            <a:off x="3449638" y="77946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6573" name="Text Box 13"/>
          <p:cNvSpPr txBox="1">
            <a:spLocks noChangeArrowheads="1"/>
          </p:cNvSpPr>
          <p:nvPr/>
        </p:nvSpPr>
        <p:spPr bwMode="auto">
          <a:xfrm>
            <a:off x="3983038" y="7794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6574" name="Text Box 14"/>
          <p:cNvSpPr txBox="1">
            <a:spLocks noChangeArrowheads="1"/>
          </p:cNvSpPr>
          <p:nvPr/>
        </p:nvSpPr>
        <p:spPr bwMode="auto">
          <a:xfrm>
            <a:off x="4518025" y="7794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6575" name="Text Box 15"/>
          <p:cNvSpPr txBox="1">
            <a:spLocks noChangeArrowheads="1"/>
          </p:cNvSpPr>
          <p:nvPr/>
        </p:nvSpPr>
        <p:spPr bwMode="auto">
          <a:xfrm>
            <a:off x="4821238" y="77946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6576" name="Text Box 16"/>
          <p:cNvSpPr txBox="1">
            <a:spLocks noChangeArrowheads="1"/>
          </p:cNvSpPr>
          <p:nvPr/>
        </p:nvSpPr>
        <p:spPr bwMode="auto">
          <a:xfrm>
            <a:off x="3449638" y="11414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6577" name="Text Box 17"/>
          <p:cNvSpPr txBox="1">
            <a:spLocks noChangeArrowheads="1"/>
          </p:cNvSpPr>
          <p:nvPr/>
        </p:nvSpPr>
        <p:spPr bwMode="auto">
          <a:xfrm>
            <a:off x="4821238" y="12176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6578" name="Text Box 18"/>
          <p:cNvSpPr txBox="1">
            <a:spLocks noChangeArrowheads="1"/>
          </p:cNvSpPr>
          <p:nvPr/>
        </p:nvSpPr>
        <p:spPr bwMode="auto">
          <a:xfrm>
            <a:off x="3438525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6579" name="Text Box 19"/>
          <p:cNvSpPr txBox="1">
            <a:spLocks noChangeArrowheads="1"/>
          </p:cNvSpPr>
          <p:nvPr/>
        </p:nvSpPr>
        <p:spPr bwMode="auto">
          <a:xfrm>
            <a:off x="4059238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11</a:t>
            </a:r>
          </a:p>
        </p:txBody>
      </p:sp>
      <p:sp>
        <p:nvSpPr>
          <p:cNvPr id="66580" name="Text Box 20"/>
          <p:cNvSpPr txBox="1">
            <a:spLocks noChangeArrowheads="1"/>
          </p:cNvSpPr>
          <p:nvPr/>
        </p:nvSpPr>
        <p:spPr bwMode="auto">
          <a:xfrm>
            <a:off x="4791075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12</a:t>
            </a:r>
          </a:p>
        </p:txBody>
      </p:sp>
      <p:sp>
        <p:nvSpPr>
          <p:cNvPr id="66581" name="Text Box 21"/>
          <p:cNvSpPr txBox="1">
            <a:spLocks noChangeArrowheads="1"/>
          </p:cNvSpPr>
          <p:nvPr/>
        </p:nvSpPr>
        <p:spPr bwMode="auto">
          <a:xfrm>
            <a:off x="3714750" y="12271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6582" name="Text Box 22"/>
          <p:cNvSpPr txBox="1">
            <a:spLocks noChangeArrowheads="1"/>
          </p:cNvSpPr>
          <p:nvPr/>
        </p:nvSpPr>
        <p:spPr bwMode="auto">
          <a:xfrm>
            <a:off x="3846513" y="96837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6583" name="Text Box 23"/>
          <p:cNvSpPr txBox="1">
            <a:spLocks noChangeArrowheads="1"/>
          </p:cNvSpPr>
          <p:nvPr/>
        </p:nvSpPr>
        <p:spPr bwMode="auto">
          <a:xfrm>
            <a:off x="4267200" y="511175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6584" name="Text Box 24"/>
          <p:cNvSpPr txBox="1">
            <a:spLocks noChangeArrowheads="1"/>
          </p:cNvSpPr>
          <p:nvPr/>
        </p:nvSpPr>
        <p:spPr bwMode="auto">
          <a:xfrm>
            <a:off x="4257675" y="2730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6585" name="Line 25"/>
          <p:cNvSpPr>
            <a:spLocks noChangeShapeType="1"/>
          </p:cNvSpPr>
          <p:nvPr/>
        </p:nvSpPr>
        <p:spPr bwMode="auto">
          <a:xfrm rot="16200000" flipH="1">
            <a:off x="3254375" y="695325"/>
            <a:ext cx="209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6" name="Line 26"/>
          <p:cNvSpPr>
            <a:spLocks noChangeShapeType="1"/>
          </p:cNvSpPr>
          <p:nvPr/>
        </p:nvSpPr>
        <p:spPr bwMode="auto">
          <a:xfrm rot="5400000" flipV="1">
            <a:off x="3713957" y="57943"/>
            <a:ext cx="0" cy="144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7" name="Text Box 27"/>
          <p:cNvSpPr txBox="1">
            <a:spLocks noChangeArrowheads="1"/>
          </p:cNvSpPr>
          <p:nvPr/>
        </p:nvSpPr>
        <p:spPr bwMode="auto">
          <a:xfrm>
            <a:off x="3219450" y="377825"/>
            <a:ext cx="3143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/>
              <a:t>w</a:t>
            </a:r>
          </a:p>
        </p:txBody>
      </p:sp>
      <p:sp>
        <p:nvSpPr>
          <p:cNvPr id="66588" name="Line 28"/>
          <p:cNvSpPr>
            <a:spLocks noChangeShapeType="1"/>
          </p:cNvSpPr>
          <p:nvPr/>
        </p:nvSpPr>
        <p:spPr bwMode="auto">
          <a:xfrm rot="16200000" flipV="1">
            <a:off x="3497263" y="47625"/>
            <a:ext cx="0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89" name="Line 29"/>
          <p:cNvSpPr>
            <a:spLocks noChangeShapeType="1"/>
          </p:cNvSpPr>
          <p:nvPr/>
        </p:nvSpPr>
        <p:spPr bwMode="auto">
          <a:xfrm rot="5400000" flipH="1">
            <a:off x="3263900" y="360363"/>
            <a:ext cx="1905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590" name="Text Box 30"/>
          <p:cNvSpPr txBox="1">
            <a:spLocks noChangeArrowheads="1"/>
          </p:cNvSpPr>
          <p:nvPr/>
        </p:nvSpPr>
        <p:spPr bwMode="auto">
          <a:xfrm>
            <a:off x="6462713" y="5238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6591" name="Text Box 31"/>
          <p:cNvSpPr txBox="1">
            <a:spLocks noChangeArrowheads="1"/>
          </p:cNvSpPr>
          <p:nvPr/>
        </p:nvSpPr>
        <p:spPr bwMode="auto">
          <a:xfrm>
            <a:off x="7378700" y="5238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6592" name="Text Box 32"/>
          <p:cNvSpPr txBox="1">
            <a:spLocks noChangeArrowheads="1"/>
          </p:cNvSpPr>
          <p:nvPr/>
        </p:nvSpPr>
        <p:spPr bwMode="auto">
          <a:xfrm>
            <a:off x="7866063" y="5238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6593" name="Text Box 33"/>
          <p:cNvSpPr txBox="1">
            <a:spLocks noChangeArrowheads="1"/>
          </p:cNvSpPr>
          <p:nvPr/>
        </p:nvSpPr>
        <p:spPr bwMode="auto">
          <a:xfrm>
            <a:off x="6245225" y="769938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6594" name="Oval 34"/>
          <p:cNvSpPr>
            <a:spLocks noChangeArrowheads="1"/>
          </p:cNvSpPr>
          <p:nvPr/>
        </p:nvSpPr>
        <p:spPr bwMode="auto">
          <a:xfrm rot="-5400000">
            <a:off x="6451600" y="1665288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95" name="Oval 35"/>
          <p:cNvSpPr>
            <a:spLocks noChangeArrowheads="1"/>
          </p:cNvSpPr>
          <p:nvPr/>
        </p:nvSpPr>
        <p:spPr bwMode="auto">
          <a:xfrm rot="-5400000">
            <a:off x="6452394" y="1219994"/>
            <a:ext cx="303212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96" name="Oval 36"/>
          <p:cNvSpPr>
            <a:spLocks noChangeArrowheads="1"/>
          </p:cNvSpPr>
          <p:nvPr/>
        </p:nvSpPr>
        <p:spPr bwMode="auto">
          <a:xfrm rot="-5400000">
            <a:off x="6451600" y="76835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97" name="Oval 37"/>
          <p:cNvSpPr>
            <a:spLocks noChangeArrowheads="1"/>
          </p:cNvSpPr>
          <p:nvPr/>
        </p:nvSpPr>
        <p:spPr bwMode="auto">
          <a:xfrm rot="-5400000">
            <a:off x="7173913" y="166370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98" name="Oval 38"/>
          <p:cNvSpPr>
            <a:spLocks noChangeArrowheads="1"/>
          </p:cNvSpPr>
          <p:nvPr/>
        </p:nvSpPr>
        <p:spPr bwMode="auto">
          <a:xfrm rot="-5400000">
            <a:off x="7838281" y="1221582"/>
            <a:ext cx="303213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599" name="Oval 39"/>
          <p:cNvSpPr>
            <a:spLocks noChangeArrowheads="1"/>
          </p:cNvSpPr>
          <p:nvPr/>
        </p:nvSpPr>
        <p:spPr bwMode="auto">
          <a:xfrm rot="-5400000">
            <a:off x="7369175" y="76835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00" name="Oval 40"/>
          <p:cNvSpPr>
            <a:spLocks noChangeArrowheads="1"/>
          </p:cNvSpPr>
          <p:nvPr/>
        </p:nvSpPr>
        <p:spPr bwMode="auto">
          <a:xfrm rot="-5400000">
            <a:off x="7837488" y="76835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01" name="Line 41"/>
          <p:cNvSpPr>
            <a:spLocks noChangeShapeType="1"/>
          </p:cNvSpPr>
          <p:nvPr/>
        </p:nvSpPr>
        <p:spPr bwMode="auto">
          <a:xfrm rot="5400000" flipH="1">
            <a:off x="6535738" y="1593850"/>
            <a:ext cx="136525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02" name="Line 42"/>
          <p:cNvSpPr>
            <a:spLocks noChangeShapeType="1"/>
          </p:cNvSpPr>
          <p:nvPr/>
        </p:nvSpPr>
        <p:spPr bwMode="auto">
          <a:xfrm rot="5400000" flipH="1">
            <a:off x="6537326" y="1138237"/>
            <a:ext cx="133350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03" name="Line 43"/>
          <p:cNvSpPr>
            <a:spLocks noChangeShapeType="1"/>
          </p:cNvSpPr>
          <p:nvPr/>
        </p:nvSpPr>
        <p:spPr bwMode="auto">
          <a:xfrm rot="5400000" flipH="1">
            <a:off x="7921625" y="1593851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04" name="Line 44"/>
          <p:cNvSpPr>
            <a:spLocks noChangeShapeType="1"/>
          </p:cNvSpPr>
          <p:nvPr/>
        </p:nvSpPr>
        <p:spPr bwMode="auto">
          <a:xfrm rot="-5400000">
            <a:off x="7925593" y="1139032"/>
            <a:ext cx="131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05" name="Line 45"/>
          <p:cNvSpPr>
            <a:spLocks noChangeShapeType="1"/>
          </p:cNvSpPr>
          <p:nvPr/>
        </p:nvSpPr>
        <p:spPr bwMode="auto">
          <a:xfrm rot="-5400000">
            <a:off x="6965157" y="1616868"/>
            <a:ext cx="0" cy="417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06" name="Line 46"/>
          <p:cNvSpPr>
            <a:spLocks noChangeShapeType="1"/>
          </p:cNvSpPr>
          <p:nvPr/>
        </p:nvSpPr>
        <p:spPr bwMode="auto">
          <a:xfrm rot="-5400000">
            <a:off x="6824663" y="849312"/>
            <a:ext cx="0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07" name="Line 47"/>
          <p:cNvSpPr>
            <a:spLocks noChangeShapeType="1"/>
          </p:cNvSpPr>
          <p:nvPr/>
        </p:nvSpPr>
        <p:spPr bwMode="auto">
          <a:xfrm rot="5400000" flipV="1">
            <a:off x="7755732" y="838993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08" name="Text Box 48"/>
          <p:cNvSpPr txBox="1">
            <a:spLocks noChangeArrowheads="1"/>
          </p:cNvSpPr>
          <p:nvPr/>
        </p:nvSpPr>
        <p:spPr bwMode="auto">
          <a:xfrm>
            <a:off x="6408738" y="168910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2,2</a:t>
            </a:r>
          </a:p>
        </p:txBody>
      </p:sp>
      <p:sp>
        <p:nvSpPr>
          <p:cNvPr id="66609" name="Text Box 49"/>
          <p:cNvSpPr txBox="1">
            <a:spLocks noChangeArrowheads="1"/>
          </p:cNvSpPr>
          <p:nvPr/>
        </p:nvSpPr>
        <p:spPr bwMode="auto">
          <a:xfrm>
            <a:off x="6408738" y="124618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6610" name="Text Box 50"/>
          <p:cNvSpPr txBox="1">
            <a:spLocks noChangeArrowheads="1"/>
          </p:cNvSpPr>
          <p:nvPr/>
        </p:nvSpPr>
        <p:spPr bwMode="auto">
          <a:xfrm>
            <a:off x="6408738" y="792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1,2</a:t>
            </a:r>
          </a:p>
        </p:txBody>
      </p:sp>
      <p:sp>
        <p:nvSpPr>
          <p:cNvPr id="66611" name="Text Box 51"/>
          <p:cNvSpPr txBox="1">
            <a:spLocks noChangeArrowheads="1"/>
          </p:cNvSpPr>
          <p:nvPr/>
        </p:nvSpPr>
        <p:spPr bwMode="auto">
          <a:xfrm>
            <a:off x="7138988" y="16875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2,7</a:t>
            </a:r>
          </a:p>
        </p:txBody>
      </p:sp>
      <p:sp>
        <p:nvSpPr>
          <p:cNvPr id="66612" name="Text Box 52"/>
          <p:cNvSpPr txBox="1">
            <a:spLocks noChangeArrowheads="1"/>
          </p:cNvSpPr>
          <p:nvPr/>
        </p:nvSpPr>
        <p:spPr bwMode="auto">
          <a:xfrm>
            <a:off x="7797800" y="124618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6613" name="Text Box 53"/>
          <p:cNvSpPr txBox="1">
            <a:spLocks noChangeArrowheads="1"/>
          </p:cNvSpPr>
          <p:nvPr/>
        </p:nvSpPr>
        <p:spPr bwMode="auto">
          <a:xfrm>
            <a:off x="7337425" y="792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1,2</a:t>
            </a:r>
          </a:p>
        </p:txBody>
      </p:sp>
      <p:sp>
        <p:nvSpPr>
          <p:cNvPr id="66614" name="Text Box 54"/>
          <p:cNvSpPr txBox="1">
            <a:spLocks noChangeArrowheads="1"/>
          </p:cNvSpPr>
          <p:nvPr/>
        </p:nvSpPr>
        <p:spPr bwMode="auto">
          <a:xfrm>
            <a:off x="7791450" y="792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1,2</a:t>
            </a:r>
          </a:p>
        </p:txBody>
      </p:sp>
      <p:sp>
        <p:nvSpPr>
          <p:cNvPr id="66615" name="Text Box 55"/>
          <p:cNvSpPr txBox="1">
            <a:spLocks noChangeArrowheads="1"/>
          </p:cNvSpPr>
          <p:nvPr/>
        </p:nvSpPr>
        <p:spPr bwMode="auto">
          <a:xfrm>
            <a:off x="6910388" y="1054100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6616" name="Text Box 56"/>
          <p:cNvSpPr txBox="1">
            <a:spLocks noChangeArrowheads="1"/>
          </p:cNvSpPr>
          <p:nvPr/>
        </p:nvSpPr>
        <p:spPr bwMode="auto">
          <a:xfrm>
            <a:off x="7389813" y="1054100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6617" name="Text Box 57"/>
          <p:cNvSpPr txBox="1">
            <a:spLocks noChangeArrowheads="1"/>
          </p:cNvSpPr>
          <p:nvPr/>
        </p:nvSpPr>
        <p:spPr bwMode="auto">
          <a:xfrm>
            <a:off x="6245225" y="1227138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6618" name="Oval 58"/>
          <p:cNvSpPr>
            <a:spLocks noChangeArrowheads="1"/>
          </p:cNvSpPr>
          <p:nvPr/>
        </p:nvSpPr>
        <p:spPr bwMode="auto">
          <a:xfrm rot="-5400000">
            <a:off x="7369175" y="290513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19" name="Text Box 59"/>
          <p:cNvSpPr txBox="1">
            <a:spLocks noChangeArrowheads="1"/>
          </p:cNvSpPr>
          <p:nvPr/>
        </p:nvSpPr>
        <p:spPr bwMode="auto">
          <a:xfrm>
            <a:off x="7332663" y="3159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6620" name="Text Box 60"/>
          <p:cNvSpPr txBox="1">
            <a:spLocks noChangeArrowheads="1"/>
          </p:cNvSpPr>
          <p:nvPr/>
        </p:nvSpPr>
        <p:spPr bwMode="auto">
          <a:xfrm>
            <a:off x="8101013" y="815975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6621" name="Line 61"/>
          <p:cNvSpPr>
            <a:spLocks noChangeShapeType="1"/>
          </p:cNvSpPr>
          <p:nvPr/>
        </p:nvSpPr>
        <p:spPr bwMode="auto">
          <a:xfrm rot="-5400000">
            <a:off x="7432675" y="681038"/>
            <a:ext cx="171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2" name="Oval 62"/>
          <p:cNvSpPr>
            <a:spLocks noChangeArrowheads="1"/>
          </p:cNvSpPr>
          <p:nvPr/>
        </p:nvSpPr>
        <p:spPr bwMode="auto">
          <a:xfrm rot="-5400000">
            <a:off x="7837488" y="1665288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23" name="Oval 63"/>
          <p:cNvSpPr>
            <a:spLocks noChangeArrowheads="1"/>
          </p:cNvSpPr>
          <p:nvPr/>
        </p:nvSpPr>
        <p:spPr bwMode="auto">
          <a:xfrm rot="-5400000">
            <a:off x="7839869" y="291307"/>
            <a:ext cx="304800" cy="3032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24" name="Line 64"/>
          <p:cNvSpPr>
            <a:spLocks noChangeShapeType="1"/>
          </p:cNvSpPr>
          <p:nvPr/>
        </p:nvSpPr>
        <p:spPr bwMode="auto">
          <a:xfrm rot="-5400000">
            <a:off x="7903369" y="681832"/>
            <a:ext cx="173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5" name="Line 65"/>
          <p:cNvSpPr>
            <a:spLocks noChangeShapeType="1"/>
          </p:cNvSpPr>
          <p:nvPr/>
        </p:nvSpPr>
        <p:spPr bwMode="auto">
          <a:xfrm rot="-5400000">
            <a:off x="7755732" y="364331"/>
            <a:ext cx="0" cy="1635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6" name="Line 66"/>
          <p:cNvSpPr>
            <a:spLocks noChangeShapeType="1"/>
          </p:cNvSpPr>
          <p:nvPr/>
        </p:nvSpPr>
        <p:spPr bwMode="auto">
          <a:xfrm rot="-5400000">
            <a:off x="7662069" y="1634332"/>
            <a:ext cx="1587" cy="3683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27" name="Text Box 67"/>
          <p:cNvSpPr txBox="1">
            <a:spLocks noChangeArrowheads="1"/>
          </p:cNvSpPr>
          <p:nvPr/>
        </p:nvSpPr>
        <p:spPr bwMode="auto">
          <a:xfrm>
            <a:off x="7791450" y="168910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2,2</a:t>
            </a:r>
          </a:p>
        </p:txBody>
      </p:sp>
      <p:sp>
        <p:nvSpPr>
          <p:cNvPr id="66628" name="Text Box 68"/>
          <p:cNvSpPr txBox="1">
            <a:spLocks noChangeArrowheads="1"/>
          </p:cNvSpPr>
          <p:nvPr/>
        </p:nvSpPr>
        <p:spPr bwMode="auto">
          <a:xfrm>
            <a:off x="7800975" y="3159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6629" name="Text Box 69"/>
          <p:cNvSpPr txBox="1">
            <a:spLocks noChangeArrowheads="1"/>
          </p:cNvSpPr>
          <p:nvPr/>
        </p:nvSpPr>
        <p:spPr bwMode="auto">
          <a:xfrm>
            <a:off x="8101013" y="1254125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6630" name="Text Box 70"/>
          <p:cNvSpPr txBox="1">
            <a:spLocks noChangeArrowheads="1"/>
          </p:cNvSpPr>
          <p:nvPr/>
        </p:nvSpPr>
        <p:spPr bwMode="auto">
          <a:xfrm>
            <a:off x="6423025" y="1960563"/>
            <a:ext cx="4556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6631" name="Oval 71"/>
          <p:cNvSpPr>
            <a:spLocks noChangeArrowheads="1"/>
          </p:cNvSpPr>
          <p:nvPr/>
        </p:nvSpPr>
        <p:spPr bwMode="auto">
          <a:xfrm rot="-5400000">
            <a:off x="6450013" y="29210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32" name="Oval 72"/>
          <p:cNvSpPr>
            <a:spLocks noChangeArrowheads="1"/>
          </p:cNvSpPr>
          <p:nvPr/>
        </p:nvSpPr>
        <p:spPr bwMode="auto">
          <a:xfrm rot="-5400000">
            <a:off x="6886575" y="76835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33" name="Line 73"/>
          <p:cNvSpPr>
            <a:spLocks noChangeShapeType="1"/>
          </p:cNvSpPr>
          <p:nvPr/>
        </p:nvSpPr>
        <p:spPr bwMode="auto">
          <a:xfrm rot="5400000">
            <a:off x="7280275" y="831850"/>
            <a:ext cx="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34" name="Text Box 74"/>
          <p:cNvSpPr txBox="1">
            <a:spLocks noChangeArrowheads="1"/>
          </p:cNvSpPr>
          <p:nvPr/>
        </p:nvSpPr>
        <p:spPr bwMode="auto">
          <a:xfrm>
            <a:off x="6402388" y="3159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6635" name="Text Box 75"/>
          <p:cNvSpPr txBox="1">
            <a:spLocks noChangeArrowheads="1"/>
          </p:cNvSpPr>
          <p:nvPr/>
        </p:nvSpPr>
        <p:spPr bwMode="auto">
          <a:xfrm>
            <a:off x="6845300" y="792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1,5</a:t>
            </a:r>
          </a:p>
        </p:txBody>
      </p:sp>
      <p:sp>
        <p:nvSpPr>
          <p:cNvPr id="66636" name="Line 76"/>
          <p:cNvSpPr>
            <a:spLocks noChangeShapeType="1"/>
          </p:cNvSpPr>
          <p:nvPr/>
        </p:nvSpPr>
        <p:spPr bwMode="auto">
          <a:xfrm rot="-5400000">
            <a:off x="6508750" y="681038"/>
            <a:ext cx="171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37" name="Text Box 77"/>
          <p:cNvSpPr txBox="1">
            <a:spLocks noChangeArrowheads="1"/>
          </p:cNvSpPr>
          <p:nvPr/>
        </p:nvSpPr>
        <p:spPr bwMode="auto">
          <a:xfrm>
            <a:off x="7138988" y="1949450"/>
            <a:ext cx="4556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11</a:t>
            </a:r>
          </a:p>
        </p:txBody>
      </p:sp>
      <p:sp>
        <p:nvSpPr>
          <p:cNvPr id="66638" name="Text Box 78"/>
          <p:cNvSpPr txBox="1">
            <a:spLocks noChangeArrowheads="1"/>
          </p:cNvSpPr>
          <p:nvPr/>
        </p:nvSpPr>
        <p:spPr bwMode="auto">
          <a:xfrm>
            <a:off x="7820025" y="1949450"/>
            <a:ext cx="4556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12</a:t>
            </a:r>
          </a:p>
        </p:txBody>
      </p:sp>
      <p:sp>
        <p:nvSpPr>
          <p:cNvPr id="66639" name="Rectangle 79"/>
          <p:cNvSpPr>
            <a:spLocks noChangeArrowheads="1"/>
          </p:cNvSpPr>
          <p:nvPr/>
        </p:nvSpPr>
        <p:spPr bwMode="auto">
          <a:xfrm>
            <a:off x="3449638" y="225425"/>
            <a:ext cx="1676400" cy="16779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40" name="Line 80"/>
          <p:cNvSpPr>
            <a:spLocks noChangeShapeType="1"/>
          </p:cNvSpPr>
          <p:nvPr/>
        </p:nvSpPr>
        <p:spPr bwMode="auto">
          <a:xfrm>
            <a:off x="3449638" y="835025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1" name="Line 81"/>
          <p:cNvSpPr>
            <a:spLocks noChangeShapeType="1"/>
          </p:cNvSpPr>
          <p:nvPr/>
        </p:nvSpPr>
        <p:spPr bwMode="auto">
          <a:xfrm>
            <a:off x="3449638" y="9890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2" name="Line 82"/>
          <p:cNvSpPr>
            <a:spLocks noChangeShapeType="1"/>
          </p:cNvSpPr>
          <p:nvPr/>
        </p:nvSpPr>
        <p:spPr bwMode="auto">
          <a:xfrm>
            <a:off x="3449638" y="15986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3" name="Line 83"/>
          <p:cNvSpPr>
            <a:spLocks noChangeShapeType="1"/>
          </p:cNvSpPr>
          <p:nvPr/>
        </p:nvSpPr>
        <p:spPr bwMode="auto">
          <a:xfrm>
            <a:off x="3754438" y="225425"/>
            <a:ext cx="0" cy="1677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4" name="Line 84"/>
          <p:cNvSpPr>
            <a:spLocks noChangeShapeType="1"/>
          </p:cNvSpPr>
          <p:nvPr/>
        </p:nvSpPr>
        <p:spPr bwMode="auto">
          <a:xfrm>
            <a:off x="4518025" y="225425"/>
            <a:ext cx="0" cy="763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5" name="Line 85"/>
          <p:cNvSpPr>
            <a:spLocks noChangeShapeType="1"/>
          </p:cNvSpPr>
          <p:nvPr/>
        </p:nvSpPr>
        <p:spPr bwMode="auto">
          <a:xfrm>
            <a:off x="4821238" y="225425"/>
            <a:ext cx="0" cy="1677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46" name="Rectangle 86"/>
          <p:cNvSpPr>
            <a:spLocks noChangeArrowheads="1"/>
          </p:cNvSpPr>
          <p:nvPr/>
        </p:nvSpPr>
        <p:spPr bwMode="auto">
          <a:xfrm rot="-5400000">
            <a:off x="4008438" y="3048000"/>
            <a:ext cx="609600" cy="1066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47" name="Rectangle 87"/>
          <p:cNvSpPr>
            <a:spLocks noChangeArrowheads="1"/>
          </p:cNvSpPr>
          <p:nvPr/>
        </p:nvSpPr>
        <p:spPr bwMode="auto">
          <a:xfrm rot="-5400000">
            <a:off x="3856038" y="2436813"/>
            <a:ext cx="609600" cy="7620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48" name="Text Box 88"/>
          <p:cNvSpPr txBox="1">
            <a:spLocks noChangeArrowheads="1"/>
          </p:cNvSpPr>
          <p:nvPr/>
        </p:nvSpPr>
        <p:spPr bwMode="auto">
          <a:xfrm>
            <a:off x="4318000" y="27892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6649" name="Text Box 89"/>
          <p:cNvSpPr txBox="1">
            <a:spLocks noChangeArrowheads="1"/>
          </p:cNvSpPr>
          <p:nvPr/>
        </p:nvSpPr>
        <p:spPr bwMode="auto">
          <a:xfrm>
            <a:off x="3830638" y="32464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6650" name="Text Box 90"/>
          <p:cNvSpPr txBox="1">
            <a:spLocks noChangeArrowheads="1"/>
          </p:cNvSpPr>
          <p:nvPr/>
        </p:nvSpPr>
        <p:spPr bwMode="auto">
          <a:xfrm>
            <a:off x="3689350" y="34274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6651" name="Rectangle 91"/>
          <p:cNvSpPr>
            <a:spLocks noChangeArrowheads="1"/>
          </p:cNvSpPr>
          <p:nvPr/>
        </p:nvSpPr>
        <p:spPr bwMode="auto">
          <a:xfrm>
            <a:off x="3449638" y="2513013"/>
            <a:ext cx="1676400" cy="16779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52" name="Line 92"/>
          <p:cNvSpPr>
            <a:spLocks noChangeShapeType="1"/>
          </p:cNvSpPr>
          <p:nvPr/>
        </p:nvSpPr>
        <p:spPr bwMode="auto">
          <a:xfrm>
            <a:off x="3449638" y="31226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3" name="Line 93"/>
          <p:cNvSpPr>
            <a:spLocks noChangeShapeType="1"/>
          </p:cNvSpPr>
          <p:nvPr/>
        </p:nvSpPr>
        <p:spPr bwMode="auto">
          <a:xfrm>
            <a:off x="3449638" y="3276600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4" name="Line 94"/>
          <p:cNvSpPr>
            <a:spLocks noChangeShapeType="1"/>
          </p:cNvSpPr>
          <p:nvPr/>
        </p:nvSpPr>
        <p:spPr bwMode="auto">
          <a:xfrm>
            <a:off x="3449638" y="3886200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5" name="Line 95"/>
          <p:cNvSpPr>
            <a:spLocks noChangeShapeType="1"/>
          </p:cNvSpPr>
          <p:nvPr/>
        </p:nvSpPr>
        <p:spPr bwMode="auto">
          <a:xfrm>
            <a:off x="3779838" y="2513013"/>
            <a:ext cx="0" cy="1677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6" name="Line 96"/>
          <p:cNvSpPr>
            <a:spLocks noChangeShapeType="1"/>
          </p:cNvSpPr>
          <p:nvPr/>
        </p:nvSpPr>
        <p:spPr bwMode="auto">
          <a:xfrm>
            <a:off x="4541838" y="2513013"/>
            <a:ext cx="0" cy="763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7" name="Line 97"/>
          <p:cNvSpPr>
            <a:spLocks noChangeShapeType="1"/>
          </p:cNvSpPr>
          <p:nvPr/>
        </p:nvSpPr>
        <p:spPr bwMode="auto">
          <a:xfrm>
            <a:off x="4846638" y="2513013"/>
            <a:ext cx="0" cy="1677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58" name="Text Box 98"/>
          <p:cNvSpPr txBox="1">
            <a:spLocks noChangeArrowheads="1"/>
          </p:cNvSpPr>
          <p:nvPr/>
        </p:nvSpPr>
        <p:spPr bwMode="auto">
          <a:xfrm>
            <a:off x="4318000" y="25606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6659" name="Line 99"/>
          <p:cNvSpPr>
            <a:spLocks noChangeShapeType="1"/>
          </p:cNvSpPr>
          <p:nvPr/>
        </p:nvSpPr>
        <p:spPr bwMode="auto">
          <a:xfrm>
            <a:off x="4537075" y="2695575"/>
            <a:ext cx="304800" cy="0"/>
          </a:xfrm>
          <a:prstGeom prst="line">
            <a:avLst/>
          </a:prstGeom>
          <a:noFill/>
          <a:ln w="222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0" name="Line 100"/>
          <p:cNvSpPr>
            <a:spLocks noChangeShapeType="1"/>
          </p:cNvSpPr>
          <p:nvPr/>
        </p:nvSpPr>
        <p:spPr bwMode="auto">
          <a:xfrm>
            <a:off x="4689475" y="2514600"/>
            <a:ext cx="0" cy="762000"/>
          </a:xfrm>
          <a:prstGeom prst="line">
            <a:avLst/>
          </a:prstGeom>
          <a:noFill/>
          <a:ln w="222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1" name="Line 101"/>
          <p:cNvSpPr>
            <a:spLocks noChangeShapeType="1"/>
          </p:cNvSpPr>
          <p:nvPr/>
        </p:nvSpPr>
        <p:spPr bwMode="auto">
          <a:xfrm flipH="1">
            <a:off x="3775075" y="3200400"/>
            <a:ext cx="1066800" cy="0"/>
          </a:xfrm>
          <a:prstGeom prst="line">
            <a:avLst/>
          </a:prstGeom>
          <a:noFill/>
          <a:ln w="222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2" name="Line 102"/>
          <p:cNvSpPr>
            <a:spLocks noChangeShapeType="1"/>
          </p:cNvSpPr>
          <p:nvPr/>
        </p:nvSpPr>
        <p:spPr bwMode="auto">
          <a:xfrm>
            <a:off x="4005263" y="3122613"/>
            <a:ext cx="0" cy="153987"/>
          </a:xfrm>
          <a:prstGeom prst="line">
            <a:avLst/>
          </a:prstGeom>
          <a:noFill/>
          <a:ln w="2222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63" name="Rectangle 103"/>
          <p:cNvSpPr>
            <a:spLocks noChangeArrowheads="1"/>
          </p:cNvSpPr>
          <p:nvPr/>
        </p:nvSpPr>
        <p:spPr bwMode="auto">
          <a:xfrm rot="-5400000">
            <a:off x="3983038" y="5411788"/>
            <a:ext cx="609600" cy="1066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64" name="Rectangle 104"/>
          <p:cNvSpPr>
            <a:spLocks noChangeArrowheads="1"/>
          </p:cNvSpPr>
          <p:nvPr/>
        </p:nvSpPr>
        <p:spPr bwMode="auto">
          <a:xfrm rot="-5400000">
            <a:off x="3830638" y="4802188"/>
            <a:ext cx="609600" cy="7620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65" name="Text Box 105"/>
          <p:cNvSpPr txBox="1">
            <a:spLocks noChangeArrowheads="1"/>
          </p:cNvSpPr>
          <p:nvPr/>
        </p:nvSpPr>
        <p:spPr bwMode="auto">
          <a:xfrm>
            <a:off x="4316413" y="51546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6666" name="Text Box 106"/>
          <p:cNvSpPr txBox="1">
            <a:spLocks noChangeArrowheads="1"/>
          </p:cNvSpPr>
          <p:nvPr/>
        </p:nvSpPr>
        <p:spPr bwMode="auto">
          <a:xfrm>
            <a:off x="3829050" y="5610225"/>
            <a:ext cx="38258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6667" name="Text Box 107"/>
          <p:cNvSpPr txBox="1">
            <a:spLocks noChangeArrowheads="1"/>
          </p:cNvSpPr>
          <p:nvPr/>
        </p:nvSpPr>
        <p:spPr bwMode="auto">
          <a:xfrm>
            <a:off x="3687763" y="5792788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6668" name="Rectangle 108"/>
          <p:cNvSpPr>
            <a:spLocks noChangeArrowheads="1"/>
          </p:cNvSpPr>
          <p:nvPr/>
        </p:nvSpPr>
        <p:spPr bwMode="auto">
          <a:xfrm>
            <a:off x="3449638" y="4878388"/>
            <a:ext cx="1676400" cy="167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69" name="Line 109"/>
          <p:cNvSpPr>
            <a:spLocks noChangeShapeType="1"/>
          </p:cNvSpPr>
          <p:nvPr/>
        </p:nvSpPr>
        <p:spPr bwMode="auto">
          <a:xfrm>
            <a:off x="3449638" y="5487988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70" name="Line 110"/>
          <p:cNvSpPr>
            <a:spLocks noChangeShapeType="1"/>
          </p:cNvSpPr>
          <p:nvPr/>
        </p:nvSpPr>
        <p:spPr bwMode="auto">
          <a:xfrm>
            <a:off x="3449638" y="5640388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71" name="Line 111"/>
          <p:cNvSpPr>
            <a:spLocks noChangeShapeType="1"/>
          </p:cNvSpPr>
          <p:nvPr/>
        </p:nvSpPr>
        <p:spPr bwMode="auto">
          <a:xfrm>
            <a:off x="3449638" y="6249988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72" name="Line 112"/>
          <p:cNvSpPr>
            <a:spLocks noChangeShapeType="1"/>
          </p:cNvSpPr>
          <p:nvPr/>
        </p:nvSpPr>
        <p:spPr bwMode="auto">
          <a:xfrm>
            <a:off x="3754438" y="4878388"/>
            <a:ext cx="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73" name="Line 113"/>
          <p:cNvSpPr>
            <a:spLocks noChangeShapeType="1"/>
          </p:cNvSpPr>
          <p:nvPr/>
        </p:nvSpPr>
        <p:spPr bwMode="auto">
          <a:xfrm>
            <a:off x="4516438" y="4878388"/>
            <a:ext cx="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74" name="Line 114"/>
          <p:cNvSpPr>
            <a:spLocks noChangeShapeType="1"/>
          </p:cNvSpPr>
          <p:nvPr/>
        </p:nvSpPr>
        <p:spPr bwMode="auto">
          <a:xfrm>
            <a:off x="4821238" y="4878388"/>
            <a:ext cx="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75" name="Text Box 115"/>
          <p:cNvSpPr txBox="1">
            <a:spLocks noChangeArrowheads="1"/>
          </p:cNvSpPr>
          <p:nvPr/>
        </p:nvSpPr>
        <p:spPr bwMode="auto">
          <a:xfrm>
            <a:off x="4316413" y="49260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6676" name="Line 116"/>
          <p:cNvSpPr>
            <a:spLocks noChangeShapeType="1"/>
          </p:cNvSpPr>
          <p:nvPr/>
        </p:nvSpPr>
        <p:spPr bwMode="auto">
          <a:xfrm>
            <a:off x="4516438" y="5060950"/>
            <a:ext cx="304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77" name="Line 117"/>
          <p:cNvSpPr>
            <a:spLocks noChangeShapeType="1"/>
          </p:cNvSpPr>
          <p:nvPr/>
        </p:nvSpPr>
        <p:spPr bwMode="auto">
          <a:xfrm>
            <a:off x="4687888" y="4879975"/>
            <a:ext cx="0" cy="760413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78" name="Line 118"/>
          <p:cNvSpPr>
            <a:spLocks noChangeShapeType="1"/>
          </p:cNvSpPr>
          <p:nvPr/>
        </p:nvSpPr>
        <p:spPr bwMode="auto">
          <a:xfrm flipH="1">
            <a:off x="3754438" y="5565775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79" name="Line 119"/>
          <p:cNvSpPr>
            <a:spLocks noChangeShapeType="1"/>
          </p:cNvSpPr>
          <p:nvPr/>
        </p:nvSpPr>
        <p:spPr bwMode="auto">
          <a:xfrm>
            <a:off x="3983038" y="5487988"/>
            <a:ext cx="0" cy="1524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5432" name="Line 120"/>
          <p:cNvSpPr>
            <a:spLocks noChangeShapeType="1"/>
          </p:cNvSpPr>
          <p:nvPr/>
        </p:nvSpPr>
        <p:spPr bwMode="auto">
          <a:xfrm>
            <a:off x="4527550" y="5287963"/>
            <a:ext cx="608013" cy="0"/>
          </a:xfrm>
          <a:prstGeom prst="line">
            <a:avLst/>
          </a:prstGeom>
          <a:noFill/>
          <a:ln w="222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5433" name="Line 121"/>
          <p:cNvSpPr>
            <a:spLocks noChangeShapeType="1"/>
          </p:cNvSpPr>
          <p:nvPr/>
        </p:nvSpPr>
        <p:spPr bwMode="auto">
          <a:xfrm>
            <a:off x="4973638" y="4878388"/>
            <a:ext cx="0" cy="1676400"/>
          </a:xfrm>
          <a:prstGeom prst="line">
            <a:avLst/>
          </a:prstGeom>
          <a:noFill/>
          <a:ln w="222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5434" name="Line 122"/>
          <p:cNvSpPr>
            <a:spLocks noChangeShapeType="1"/>
          </p:cNvSpPr>
          <p:nvPr/>
        </p:nvSpPr>
        <p:spPr bwMode="auto">
          <a:xfrm flipH="1">
            <a:off x="3449638" y="6402388"/>
            <a:ext cx="1676400" cy="0"/>
          </a:xfrm>
          <a:prstGeom prst="line">
            <a:avLst/>
          </a:prstGeom>
          <a:noFill/>
          <a:ln w="222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5435" name="Line 123"/>
          <p:cNvSpPr>
            <a:spLocks noChangeShapeType="1"/>
          </p:cNvSpPr>
          <p:nvPr/>
        </p:nvSpPr>
        <p:spPr bwMode="auto">
          <a:xfrm flipV="1">
            <a:off x="3600450" y="5638800"/>
            <a:ext cx="0" cy="915988"/>
          </a:xfrm>
          <a:prstGeom prst="line">
            <a:avLst/>
          </a:prstGeom>
          <a:noFill/>
          <a:ln w="222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5436" name="Line 124"/>
          <p:cNvSpPr>
            <a:spLocks noChangeShapeType="1"/>
          </p:cNvSpPr>
          <p:nvPr/>
        </p:nvSpPr>
        <p:spPr bwMode="auto">
          <a:xfrm flipH="1">
            <a:off x="3449638" y="5935663"/>
            <a:ext cx="304800" cy="0"/>
          </a:xfrm>
          <a:prstGeom prst="line">
            <a:avLst/>
          </a:prstGeom>
          <a:noFill/>
          <a:ln w="22225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85" name="Text Box 125"/>
          <p:cNvSpPr txBox="1">
            <a:spLocks noChangeArrowheads="1"/>
          </p:cNvSpPr>
          <p:nvPr/>
        </p:nvSpPr>
        <p:spPr bwMode="auto">
          <a:xfrm>
            <a:off x="6483350" y="233838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6686" name="Text Box 126"/>
          <p:cNvSpPr txBox="1">
            <a:spLocks noChangeArrowheads="1"/>
          </p:cNvSpPr>
          <p:nvPr/>
        </p:nvSpPr>
        <p:spPr bwMode="auto">
          <a:xfrm>
            <a:off x="7399338" y="233838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6687" name="Text Box 127"/>
          <p:cNvSpPr txBox="1">
            <a:spLocks noChangeArrowheads="1"/>
          </p:cNvSpPr>
          <p:nvPr/>
        </p:nvSpPr>
        <p:spPr bwMode="auto">
          <a:xfrm>
            <a:off x="7886700" y="233838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6688" name="Text Box 128"/>
          <p:cNvSpPr txBox="1">
            <a:spLocks noChangeArrowheads="1"/>
          </p:cNvSpPr>
          <p:nvPr/>
        </p:nvSpPr>
        <p:spPr bwMode="auto">
          <a:xfrm>
            <a:off x="6265863" y="3055938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6689" name="Oval 129"/>
          <p:cNvSpPr>
            <a:spLocks noChangeArrowheads="1"/>
          </p:cNvSpPr>
          <p:nvPr/>
        </p:nvSpPr>
        <p:spPr bwMode="auto">
          <a:xfrm rot="-5400000">
            <a:off x="6471444" y="3952082"/>
            <a:ext cx="304800" cy="3032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90" name="Oval 130"/>
          <p:cNvSpPr>
            <a:spLocks noChangeArrowheads="1"/>
          </p:cNvSpPr>
          <p:nvPr/>
        </p:nvSpPr>
        <p:spPr bwMode="auto">
          <a:xfrm rot="-5400000">
            <a:off x="6472238" y="3506788"/>
            <a:ext cx="303212" cy="3032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91" name="Oval 131"/>
          <p:cNvSpPr>
            <a:spLocks noChangeArrowheads="1"/>
          </p:cNvSpPr>
          <p:nvPr/>
        </p:nvSpPr>
        <p:spPr bwMode="auto">
          <a:xfrm rot="-5400000">
            <a:off x="6471444" y="3055144"/>
            <a:ext cx="304800" cy="303212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92" name="Oval 132"/>
          <p:cNvSpPr>
            <a:spLocks noChangeArrowheads="1"/>
          </p:cNvSpPr>
          <p:nvPr/>
        </p:nvSpPr>
        <p:spPr bwMode="auto">
          <a:xfrm rot="-5400000">
            <a:off x="7194550" y="394970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93" name="Oval 133"/>
          <p:cNvSpPr>
            <a:spLocks noChangeArrowheads="1"/>
          </p:cNvSpPr>
          <p:nvPr/>
        </p:nvSpPr>
        <p:spPr bwMode="auto">
          <a:xfrm rot="-5400000">
            <a:off x="7858918" y="3507582"/>
            <a:ext cx="303213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0C0C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94" name="Oval 134"/>
          <p:cNvSpPr>
            <a:spLocks noChangeArrowheads="1"/>
          </p:cNvSpPr>
          <p:nvPr/>
        </p:nvSpPr>
        <p:spPr bwMode="auto">
          <a:xfrm rot="-5400000">
            <a:off x="7389019" y="3055144"/>
            <a:ext cx="304800" cy="303212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95" name="Oval 135"/>
          <p:cNvSpPr>
            <a:spLocks noChangeArrowheads="1"/>
          </p:cNvSpPr>
          <p:nvPr/>
        </p:nvSpPr>
        <p:spPr bwMode="auto">
          <a:xfrm rot="-5400000">
            <a:off x="7858125" y="3054350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696" name="Line 136"/>
          <p:cNvSpPr>
            <a:spLocks noChangeShapeType="1"/>
          </p:cNvSpPr>
          <p:nvPr/>
        </p:nvSpPr>
        <p:spPr bwMode="auto">
          <a:xfrm rot="5400000" flipH="1">
            <a:off x="6556375" y="3879850"/>
            <a:ext cx="136525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97" name="Line 137"/>
          <p:cNvSpPr>
            <a:spLocks noChangeShapeType="1"/>
          </p:cNvSpPr>
          <p:nvPr/>
        </p:nvSpPr>
        <p:spPr bwMode="auto">
          <a:xfrm rot="5400000" flipH="1">
            <a:off x="6557963" y="3424237"/>
            <a:ext cx="133350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98" name="Line 138"/>
          <p:cNvSpPr>
            <a:spLocks noChangeShapeType="1"/>
          </p:cNvSpPr>
          <p:nvPr/>
        </p:nvSpPr>
        <p:spPr bwMode="auto">
          <a:xfrm rot="5400000" flipH="1">
            <a:off x="7940675" y="3879851"/>
            <a:ext cx="136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699" name="Line 139"/>
          <p:cNvSpPr>
            <a:spLocks noChangeShapeType="1"/>
          </p:cNvSpPr>
          <p:nvPr/>
        </p:nvSpPr>
        <p:spPr bwMode="auto">
          <a:xfrm rot="-5400000">
            <a:off x="7944643" y="3425032"/>
            <a:ext cx="131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00" name="Line 140"/>
          <p:cNvSpPr>
            <a:spLocks noChangeShapeType="1"/>
          </p:cNvSpPr>
          <p:nvPr/>
        </p:nvSpPr>
        <p:spPr bwMode="auto">
          <a:xfrm rot="-5400000">
            <a:off x="6985000" y="3902075"/>
            <a:ext cx="0" cy="419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01" name="Line 141"/>
          <p:cNvSpPr>
            <a:spLocks noChangeShapeType="1"/>
          </p:cNvSpPr>
          <p:nvPr/>
        </p:nvSpPr>
        <p:spPr bwMode="auto">
          <a:xfrm rot="-5400000">
            <a:off x="6844507" y="3134518"/>
            <a:ext cx="0" cy="1381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02" name="Line 142"/>
          <p:cNvSpPr>
            <a:spLocks noChangeShapeType="1"/>
          </p:cNvSpPr>
          <p:nvPr/>
        </p:nvSpPr>
        <p:spPr bwMode="auto">
          <a:xfrm rot="5400000" flipV="1">
            <a:off x="7775575" y="3124200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03" name="Text Box 143"/>
          <p:cNvSpPr txBox="1">
            <a:spLocks noChangeArrowheads="1"/>
          </p:cNvSpPr>
          <p:nvPr/>
        </p:nvSpPr>
        <p:spPr bwMode="auto">
          <a:xfrm>
            <a:off x="6427788" y="3975100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2,2</a:t>
            </a:r>
          </a:p>
        </p:txBody>
      </p:sp>
      <p:sp>
        <p:nvSpPr>
          <p:cNvPr id="66704" name="Text Box 144"/>
          <p:cNvSpPr txBox="1">
            <a:spLocks noChangeArrowheads="1"/>
          </p:cNvSpPr>
          <p:nvPr/>
        </p:nvSpPr>
        <p:spPr bwMode="auto">
          <a:xfrm>
            <a:off x="6427788" y="3532188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6705" name="Text Box 145"/>
          <p:cNvSpPr txBox="1">
            <a:spLocks noChangeArrowheads="1"/>
          </p:cNvSpPr>
          <p:nvPr/>
        </p:nvSpPr>
        <p:spPr bwMode="auto">
          <a:xfrm>
            <a:off x="6427788" y="307816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1,2</a:t>
            </a:r>
          </a:p>
        </p:txBody>
      </p:sp>
      <p:sp>
        <p:nvSpPr>
          <p:cNvPr id="66706" name="Text Box 146"/>
          <p:cNvSpPr txBox="1">
            <a:spLocks noChangeArrowheads="1"/>
          </p:cNvSpPr>
          <p:nvPr/>
        </p:nvSpPr>
        <p:spPr bwMode="auto">
          <a:xfrm>
            <a:off x="7159625" y="39735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2,7</a:t>
            </a:r>
          </a:p>
        </p:txBody>
      </p:sp>
      <p:sp>
        <p:nvSpPr>
          <p:cNvPr id="66707" name="Text Box 147"/>
          <p:cNvSpPr txBox="1">
            <a:spLocks noChangeArrowheads="1"/>
          </p:cNvSpPr>
          <p:nvPr/>
        </p:nvSpPr>
        <p:spPr bwMode="auto">
          <a:xfrm>
            <a:off x="7818438" y="353218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6708" name="Text Box 148"/>
          <p:cNvSpPr txBox="1">
            <a:spLocks noChangeArrowheads="1"/>
          </p:cNvSpPr>
          <p:nvPr/>
        </p:nvSpPr>
        <p:spPr bwMode="auto">
          <a:xfrm>
            <a:off x="7358063" y="3078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0,1</a:t>
            </a:r>
          </a:p>
        </p:txBody>
      </p:sp>
      <p:sp>
        <p:nvSpPr>
          <p:cNvPr id="66709" name="Text Box 149"/>
          <p:cNvSpPr txBox="1">
            <a:spLocks noChangeArrowheads="1"/>
          </p:cNvSpPr>
          <p:nvPr/>
        </p:nvSpPr>
        <p:spPr bwMode="auto">
          <a:xfrm>
            <a:off x="7812088" y="30781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1,2</a:t>
            </a:r>
          </a:p>
        </p:txBody>
      </p:sp>
      <p:sp>
        <p:nvSpPr>
          <p:cNvPr id="66710" name="Text Box 150"/>
          <p:cNvSpPr txBox="1">
            <a:spLocks noChangeArrowheads="1"/>
          </p:cNvSpPr>
          <p:nvPr/>
        </p:nvSpPr>
        <p:spPr bwMode="auto">
          <a:xfrm>
            <a:off x="6931025" y="3340100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6711" name="Text Box 151"/>
          <p:cNvSpPr txBox="1">
            <a:spLocks noChangeArrowheads="1"/>
          </p:cNvSpPr>
          <p:nvPr/>
        </p:nvSpPr>
        <p:spPr bwMode="auto">
          <a:xfrm>
            <a:off x="7408863" y="3340100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6712" name="Text Box 152"/>
          <p:cNvSpPr txBox="1">
            <a:spLocks noChangeArrowheads="1"/>
          </p:cNvSpPr>
          <p:nvPr/>
        </p:nvSpPr>
        <p:spPr bwMode="auto">
          <a:xfrm>
            <a:off x="6265863" y="3513138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6713" name="Oval 153"/>
          <p:cNvSpPr>
            <a:spLocks noChangeArrowheads="1"/>
          </p:cNvSpPr>
          <p:nvPr/>
        </p:nvSpPr>
        <p:spPr bwMode="auto">
          <a:xfrm rot="-5400000">
            <a:off x="7389019" y="2577307"/>
            <a:ext cx="304800" cy="303212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14" name="Text Box 154"/>
          <p:cNvSpPr txBox="1">
            <a:spLocks noChangeArrowheads="1"/>
          </p:cNvSpPr>
          <p:nvPr/>
        </p:nvSpPr>
        <p:spPr bwMode="auto">
          <a:xfrm>
            <a:off x="7353300" y="26019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3,1</a:t>
            </a:r>
          </a:p>
        </p:txBody>
      </p:sp>
      <p:sp>
        <p:nvSpPr>
          <p:cNvPr id="66715" name="Text Box 155"/>
          <p:cNvSpPr txBox="1">
            <a:spLocks noChangeArrowheads="1"/>
          </p:cNvSpPr>
          <p:nvPr/>
        </p:nvSpPr>
        <p:spPr bwMode="auto">
          <a:xfrm>
            <a:off x="8120063" y="3101975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6716" name="Line 156"/>
          <p:cNvSpPr>
            <a:spLocks noChangeShapeType="1"/>
          </p:cNvSpPr>
          <p:nvPr/>
        </p:nvSpPr>
        <p:spPr bwMode="auto">
          <a:xfrm rot="-5400000">
            <a:off x="7453313" y="2967038"/>
            <a:ext cx="171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17" name="Oval 157"/>
          <p:cNvSpPr>
            <a:spLocks noChangeArrowheads="1"/>
          </p:cNvSpPr>
          <p:nvPr/>
        </p:nvSpPr>
        <p:spPr bwMode="auto">
          <a:xfrm rot="-5400000">
            <a:off x="7858125" y="3951288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18" name="Oval 158"/>
          <p:cNvSpPr>
            <a:spLocks noChangeArrowheads="1"/>
          </p:cNvSpPr>
          <p:nvPr/>
        </p:nvSpPr>
        <p:spPr bwMode="auto">
          <a:xfrm rot="-5400000">
            <a:off x="7859713" y="2576513"/>
            <a:ext cx="304800" cy="304800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19" name="Line 159"/>
          <p:cNvSpPr>
            <a:spLocks noChangeShapeType="1"/>
          </p:cNvSpPr>
          <p:nvPr/>
        </p:nvSpPr>
        <p:spPr bwMode="auto">
          <a:xfrm rot="-5400000">
            <a:off x="7922419" y="2967832"/>
            <a:ext cx="173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20" name="Line 160"/>
          <p:cNvSpPr>
            <a:spLocks noChangeShapeType="1"/>
          </p:cNvSpPr>
          <p:nvPr/>
        </p:nvSpPr>
        <p:spPr bwMode="auto">
          <a:xfrm rot="-5400000">
            <a:off x="7775575" y="2649538"/>
            <a:ext cx="0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21" name="Line 161"/>
          <p:cNvSpPr>
            <a:spLocks noChangeShapeType="1"/>
          </p:cNvSpPr>
          <p:nvPr/>
        </p:nvSpPr>
        <p:spPr bwMode="auto">
          <a:xfrm rot="-5400000">
            <a:off x="7681913" y="3921125"/>
            <a:ext cx="1587" cy="3667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22" name="Text Box 162"/>
          <p:cNvSpPr txBox="1">
            <a:spLocks noChangeArrowheads="1"/>
          </p:cNvSpPr>
          <p:nvPr/>
        </p:nvSpPr>
        <p:spPr bwMode="auto">
          <a:xfrm>
            <a:off x="7812088" y="397510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2,2</a:t>
            </a:r>
          </a:p>
        </p:txBody>
      </p:sp>
      <p:sp>
        <p:nvSpPr>
          <p:cNvPr id="66723" name="Text Box 163"/>
          <p:cNvSpPr txBox="1">
            <a:spLocks noChangeArrowheads="1"/>
          </p:cNvSpPr>
          <p:nvPr/>
        </p:nvSpPr>
        <p:spPr bwMode="auto">
          <a:xfrm>
            <a:off x="7821613" y="26019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6724" name="Text Box 164"/>
          <p:cNvSpPr txBox="1">
            <a:spLocks noChangeArrowheads="1"/>
          </p:cNvSpPr>
          <p:nvPr/>
        </p:nvSpPr>
        <p:spPr bwMode="auto">
          <a:xfrm>
            <a:off x="8120063" y="3540125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6725" name="Text Box 165"/>
          <p:cNvSpPr txBox="1">
            <a:spLocks noChangeArrowheads="1"/>
          </p:cNvSpPr>
          <p:nvPr/>
        </p:nvSpPr>
        <p:spPr bwMode="auto">
          <a:xfrm>
            <a:off x="6423025" y="4246563"/>
            <a:ext cx="4556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6726" name="Oval 166"/>
          <p:cNvSpPr>
            <a:spLocks noChangeArrowheads="1"/>
          </p:cNvSpPr>
          <p:nvPr/>
        </p:nvSpPr>
        <p:spPr bwMode="auto">
          <a:xfrm rot="-5400000">
            <a:off x="6469857" y="2578893"/>
            <a:ext cx="304800" cy="303213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27" name="Oval 167"/>
          <p:cNvSpPr>
            <a:spLocks noChangeArrowheads="1"/>
          </p:cNvSpPr>
          <p:nvPr/>
        </p:nvSpPr>
        <p:spPr bwMode="auto">
          <a:xfrm rot="-5400000">
            <a:off x="6907213" y="3054350"/>
            <a:ext cx="304800" cy="304800"/>
          </a:xfrm>
          <a:prstGeom prst="ellipse">
            <a:avLst/>
          </a:prstGeom>
          <a:solidFill>
            <a:srgbClr val="EDD1D1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28" name="Line 168"/>
          <p:cNvSpPr>
            <a:spLocks noChangeShapeType="1"/>
          </p:cNvSpPr>
          <p:nvPr/>
        </p:nvSpPr>
        <p:spPr bwMode="auto">
          <a:xfrm rot="5400000">
            <a:off x="7300913" y="3117850"/>
            <a:ext cx="0" cy="17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29" name="Text Box 169"/>
          <p:cNvSpPr txBox="1">
            <a:spLocks noChangeArrowheads="1"/>
          </p:cNvSpPr>
          <p:nvPr/>
        </p:nvSpPr>
        <p:spPr bwMode="auto">
          <a:xfrm>
            <a:off x="6423025" y="260191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4,2</a:t>
            </a:r>
          </a:p>
        </p:txBody>
      </p:sp>
      <p:sp>
        <p:nvSpPr>
          <p:cNvPr id="66730" name="Text Box 170"/>
          <p:cNvSpPr txBox="1">
            <a:spLocks noChangeArrowheads="1"/>
          </p:cNvSpPr>
          <p:nvPr/>
        </p:nvSpPr>
        <p:spPr bwMode="auto">
          <a:xfrm>
            <a:off x="6864350" y="3078163"/>
            <a:ext cx="38258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0,4</a:t>
            </a:r>
          </a:p>
        </p:txBody>
      </p:sp>
      <p:sp>
        <p:nvSpPr>
          <p:cNvPr id="66731" name="Line 171"/>
          <p:cNvSpPr>
            <a:spLocks noChangeShapeType="1"/>
          </p:cNvSpPr>
          <p:nvPr/>
        </p:nvSpPr>
        <p:spPr bwMode="auto">
          <a:xfrm rot="-5400000">
            <a:off x="6529388" y="2967038"/>
            <a:ext cx="1714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6732" name="Text Box 172"/>
          <p:cNvSpPr txBox="1">
            <a:spLocks noChangeArrowheads="1"/>
          </p:cNvSpPr>
          <p:nvPr/>
        </p:nvSpPr>
        <p:spPr bwMode="auto">
          <a:xfrm>
            <a:off x="7159625" y="4235450"/>
            <a:ext cx="4556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11</a:t>
            </a:r>
          </a:p>
        </p:txBody>
      </p:sp>
      <p:sp>
        <p:nvSpPr>
          <p:cNvPr id="66733" name="Text Box 173"/>
          <p:cNvSpPr txBox="1">
            <a:spLocks noChangeArrowheads="1"/>
          </p:cNvSpPr>
          <p:nvPr/>
        </p:nvSpPr>
        <p:spPr bwMode="auto">
          <a:xfrm>
            <a:off x="7840663" y="4235450"/>
            <a:ext cx="4540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12</a:t>
            </a:r>
          </a:p>
        </p:txBody>
      </p:sp>
      <p:grpSp>
        <p:nvGrpSpPr>
          <p:cNvPr id="1165486" name="Group 174"/>
          <p:cNvGrpSpPr>
            <a:grpSpLocks/>
          </p:cNvGrpSpPr>
          <p:nvPr/>
        </p:nvGrpSpPr>
        <p:grpSpPr bwMode="auto">
          <a:xfrm>
            <a:off x="6265863" y="4703763"/>
            <a:ext cx="1592262" cy="1249362"/>
            <a:chOff x="3947" y="2963"/>
            <a:chExt cx="1003" cy="787"/>
          </a:xfrm>
        </p:grpSpPr>
        <p:sp>
          <p:nvSpPr>
            <p:cNvPr id="66783" name="Text Box 175"/>
            <p:cNvSpPr txBox="1">
              <a:spLocks noChangeArrowheads="1"/>
            </p:cNvSpPr>
            <p:nvPr/>
          </p:nvSpPr>
          <p:spPr bwMode="auto">
            <a:xfrm>
              <a:off x="4084" y="2963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</a:t>
              </a:r>
            </a:p>
          </p:txBody>
        </p:sp>
        <p:sp>
          <p:nvSpPr>
            <p:cNvPr id="66784" name="Text Box 176"/>
            <p:cNvSpPr txBox="1">
              <a:spLocks noChangeArrowheads="1"/>
            </p:cNvSpPr>
            <p:nvPr/>
          </p:nvSpPr>
          <p:spPr bwMode="auto">
            <a:xfrm>
              <a:off x="3947" y="3415"/>
              <a:ext cx="19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</a:t>
              </a:r>
            </a:p>
          </p:txBody>
        </p:sp>
        <p:sp>
          <p:nvSpPr>
            <p:cNvPr id="66785" name="Oval 177"/>
            <p:cNvSpPr>
              <a:spLocks noChangeArrowheads="1"/>
            </p:cNvSpPr>
            <p:nvPr/>
          </p:nvSpPr>
          <p:spPr bwMode="auto">
            <a:xfrm rot="-5400000">
              <a:off x="4077" y="3414"/>
              <a:ext cx="191" cy="19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86" name="Oval 178"/>
            <p:cNvSpPr>
              <a:spLocks noChangeArrowheads="1"/>
            </p:cNvSpPr>
            <p:nvPr/>
          </p:nvSpPr>
          <p:spPr bwMode="auto">
            <a:xfrm rot="-5400000">
              <a:off x="4655" y="3414"/>
              <a:ext cx="191" cy="191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87" name="Line 179"/>
            <p:cNvSpPr>
              <a:spLocks noChangeShapeType="1"/>
            </p:cNvSpPr>
            <p:nvPr/>
          </p:nvSpPr>
          <p:spPr bwMode="auto">
            <a:xfrm rot="5400000" flipH="1">
              <a:off x="4130" y="3647"/>
              <a:ext cx="85" cy="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88" name="Line 180"/>
            <p:cNvSpPr>
              <a:spLocks noChangeShapeType="1"/>
            </p:cNvSpPr>
            <p:nvPr/>
          </p:nvSpPr>
          <p:spPr bwMode="auto">
            <a:xfrm rot="-5400000">
              <a:off x="4312" y="3464"/>
              <a:ext cx="0" cy="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89" name="Line 181"/>
            <p:cNvSpPr>
              <a:spLocks noChangeShapeType="1"/>
            </p:cNvSpPr>
            <p:nvPr/>
          </p:nvSpPr>
          <p:spPr bwMode="auto">
            <a:xfrm rot="5400000" flipV="1">
              <a:off x="4898" y="3458"/>
              <a:ext cx="0" cy="1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90" name="Text Box 182"/>
            <p:cNvSpPr txBox="1">
              <a:spLocks noChangeArrowheads="1"/>
            </p:cNvSpPr>
            <p:nvPr/>
          </p:nvSpPr>
          <p:spPr bwMode="auto">
            <a:xfrm>
              <a:off x="4049" y="3428"/>
              <a:ext cx="24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1,2</a:t>
              </a:r>
            </a:p>
          </p:txBody>
        </p:sp>
        <p:sp>
          <p:nvSpPr>
            <p:cNvPr id="66791" name="Text Box 183"/>
            <p:cNvSpPr txBox="1">
              <a:spLocks noChangeArrowheads="1"/>
            </p:cNvSpPr>
            <p:nvPr/>
          </p:nvSpPr>
          <p:spPr bwMode="auto">
            <a:xfrm>
              <a:off x="4635" y="3428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0,1</a:t>
              </a:r>
            </a:p>
          </p:txBody>
        </p:sp>
        <p:sp>
          <p:nvSpPr>
            <p:cNvPr id="66792" name="Text Box 184"/>
            <p:cNvSpPr txBox="1">
              <a:spLocks noChangeArrowheads="1"/>
            </p:cNvSpPr>
            <p:nvPr/>
          </p:nvSpPr>
          <p:spPr bwMode="auto">
            <a:xfrm>
              <a:off x="4366" y="3594"/>
              <a:ext cx="19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5</a:t>
              </a:r>
            </a:p>
          </p:txBody>
        </p:sp>
        <p:sp>
          <p:nvSpPr>
            <p:cNvPr id="66793" name="Text Box 185"/>
            <p:cNvSpPr txBox="1">
              <a:spLocks noChangeArrowheads="1"/>
            </p:cNvSpPr>
            <p:nvPr/>
          </p:nvSpPr>
          <p:spPr bwMode="auto">
            <a:xfrm>
              <a:off x="4667" y="3594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6</a:t>
              </a:r>
            </a:p>
          </p:txBody>
        </p:sp>
        <p:sp>
          <p:nvSpPr>
            <p:cNvPr id="66794" name="Line 186"/>
            <p:cNvSpPr>
              <a:spLocks noChangeShapeType="1"/>
            </p:cNvSpPr>
            <p:nvPr/>
          </p:nvSpPr>
          <p:spPr bwMode="auto">
            <a:xfrm rot="-5400000">
              <a:off x="4695" y="3359"/>
              <a:ext cx="1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95" name="Oval 187"/>
            <p:cNvSpPr>
              <a:spLocks noChangeArrowheads="1"/>
            </p:cNvSpPr>
            <p:nvPr/>
          </p:nvSpPr>
          <p:spPr bwMode="auto">
            <a:xfrm rot="-5400000">
              <a:off x="4076" y="3114"/>
              <a:ext cx="192" cy="191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96" name="Oval 188"/>
            <p:cNvSpPr>
              <a:spLocks noChangeArrowheads="1"/>
            </p:cNvSpPr>
            <p:nvPr/>
          </p:nvSpPr>
          <p:spPr bwMode="auto">
            <a:xfrm rot="-5400000">
              <a:off x="4351" y="3414"/>
              <a:ext cx="191" cy="192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97" name="Line 189"/>
            <p:cNvSpPr>
              <a:spLocks noChangeShapeType="1"/>
            </p:cNvSpPr>
            <p:nvPr/>
          </p:nvSpPr>
          <p:spPr bwMode="auto">
            <a:xfrm rot="5400000">
              <a:off x="4599" y="3454"/>
              <a:ext cx="0" cy="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98" name="Text Box 190"/>
            <p:cNvSpPr txBox="1">
              <a:spLocks noChangeArrowheads="1"/>
            </p:cNvSpPr>
            <p:nvPr/>
          </p:nvSpPr>
          <p:spPr bwMode="auto">
            <a:xfrm>
              <a:off x="4046" y="3129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4,2</a:t>
              </a:r>
            </a:p>
          </p:txBody>
        </p:sp>
        <p:sp>
          <p:nvSpPr>
            <p:cNvPr id="66799" name="Text Box 191"/>
            <p:cNvSpPr txBox="1">
              <a:spLocks noChangeArrowheads="1"/>
            </p:cNvSpPr>
            <p:nvPr/>
          </p:nvSpPr>
          <p:spPr bwMode="auto">
            <a:xfrm>
              <a:off x="4324" y="3428"/>
              <a:ext cx="24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0,4</a:t>
              </a:r>
            </a:p>
          </p:txBody>
        </p:sp>
        <p:sp>
          <p:nvSpPr>
            <p:cNvPr id="66800" name="Line 192"/>
            <p:cNvSpPr>
              <a:spLocks noChangeShapeType="1"/>
            </p:cNvSpPr>
            <p:nvPr/>
          </p:nvSpPr>
          <p:spPr bwMode="auto">
            <a:xfrm rot="-5400000">
              <a:off x="4113" y="3359"/>
              <a:ext cx="1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</p:grpSp>
      <p:grpSp>
        <p:nvGrpSpPr>
          <p:cNvPr id="1165505" name="Group 193"/>
          <p:cNvGrpSpPr>
            <a:grpSpLocks/>
          </p:cNvGrpSpPr>
          <p:nvPr/>
        </p:nvGrpSpPr>
        <p:grpSpPr bwMode="auto">
          <a:xfrm>
            <a:off x="6194425" y="4703763"/>
            <a:ext cx="2230438" cy="2144712"/>
            <a:chOff x="3902" y="2963"/>
            <a:chExt cx="1405" cy="1351"/>
          </a:xfrm>
        </p:grpSpPr>
        <p:sp>
          <p:nvSpPr>
            <p:cNvPr id="66752" name="Text Box 194"/>
            <p:cNvSpPr txBox="1">
              <a:spLocks noChangeArrowheads="1"/>
            </p:cNvSpPr>
            <p:nvPr/>
          </p:nvSpPr>
          <p:spPr bwMode="auto">
            <a:xfrm>
              <a:off x="4661" y="2963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</a:t>
              </a:r>
            </a:p>
          </p:txBody>
        </p:sp>
        <p:sp>
          <p:nvSpPr>
            <p:cNvPr id="66753" name="Text Box 195"/>
            <p:cNvSpPr txBox="1">
              <a:spLocks noChangeArrowheads="1"/>
            </p:cNvSpPr>
            <p:nvPr/>
          </p:nvSpPr>
          <p:spPr bwMode="auto">
            <a:xfrm>
              <a:off x="4968" y="2963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</a:t>
              </a:r>
            </a:p>
          </p:txBody>
        </p:sp>
        <p:sp>
          <p:nvSpPr>
            <p:cNvPr id="66754" name="Oval 196"/>
            <p:cNvSpPr>
              <a:spLocks noChangeArrowheads="1"/>
            </p:cNvSpPr>
            <p:nvPr/>
          </p:nvSpPr>
          <p:spPr bwMode="auto">
            <a:xfrm rot="-5400000">
              <a:off x="4077" y="3979"/>
              <a:ext cx="192" cy="191"/>
            </a:xfrm>
            <a:prstGeom prst="ellipse">
              <a:avLst/>
            </a:prstGeom>
            <a:solidFill>
              <a:srgbClr val="CCC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55" name="Oval 197"/>
            <p:cNvSpPr>
              <a:spLocks noChangeArrowheads="1"/>
            </p:cNvSpPr>
            <p:nvPr/>
          </p:nvSpPr>
          <p:spPr bwMode="auto">
            <a:xfrm rot="-5400000">
              <a:off x="4077" y="3698"/>
              <a:ext cx="192" cy="191"/>
            </a:xfrm>
            <a:prstGeom prst="ellipse">
              <a:avLst/>
            </a:prstGeom>
            <a:solidFill>
              <a:srgbClr val="CCC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56" name="Oval 198"/>
            <p:cNvSpPr>
              <a:spLocks noChangeArrowheads="1"/>
            </p:cNvSpPr>
            <p:nvPr/>
          </p:nvSpPr>
          <p:spPr bwMode="auto">
            <a:xfrm rot="-5400000">
              <a:off x="4532" y="3978"/>
              <a:ext cx="192" cy="192"/>
            </a:xfrm>
            <a:prstGeom prst="ellipse">
              <a:avLst/>
            </a:prstGeom>
            <a:solidFill>
              <a:srgbClr val="CCC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57" name="Oval 199"/>
            <p:cNvSpPr>
              <a:spLocks noChangeArrowheads="1"/>
            </p:cNvSpPr>
            <p:nvPr/>
          </p:nvSpPr>
          <p:spPr bwMode="auto">
            <a:xfrm rot="-5400000">
              <a:off x="4950" y="3700"/>
              <a:ext cx="191" cy="192"/>
            </a:xfrm>
            <a:prstGeom prst="ellipse">
              <a:avLst/>
            </a:prstGeom>
            <a:solidFill>
              <a:srgbClr val="CCC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58" name="Oval 200"/>
            <p:cNvSpPr>
              <a:spLocks noChangeArrowheads="1"/>
            </p:cNvSpPr>
            <p:nvPr/>
          </p:nvSpPr>
          <p:spPr bwMode="auto">
            <a:xfrm rot="-5400000">
              <a:off x="4950" y="3414"/>
              <a:ext cx="191" cy="192"/>
            </a:xfrm>
            <a:prstGeom prst="ellipse">
              <a:avLst/>
            </a:prstGeom>
            <a:solidFill>
              <a:srgbClr val="CCC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59" name="Line 201"/>
            <p:cNvSpPr>
              <a:spLocks noChangeShapeType="1"/>
            </p:cNvSpPr>
            <p:nvPr/>
          </p:nvSpPr>
          <p:spPr bwMode="auto">
            <a:xfrm rot="5400000" flipH="1">
              <a:off x="4130" y="3934"/>
              <a:ext cx="86" cy="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60" name="Line 202"/>
            <p:cNvSpPr>
              <a:spLocks noChangeShapeType="1"/>
            </p:cNvSpPr>
            <p:nvPr/>
          </p:nvSpPr>
          <p:spPr bwMode="auto">
            <a:xfrm rot="5400000" flipH="1">
              <a:off x="5002" y="3934"/>
              <a:ext cx="8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61" name="Line 203"/>
            <p:cNvSpPr>
              <a:spLocks noChangeShapeType="1"/>
            </p:cNvSpPr>
            <p:nvPr/>
          </p:nvSpPr>
          <p:spPr bwMode="auto">
            <a:xfrm rot="-5400000">
              <a:off x="5004" y="3647"/>
              <a:ext cx="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62" name="Line 204"/>
            <p:cNvSpPr>
              <a:spLocks noChangeShapeType="1"/>
            </p:cNvSpPr>
            <p:nvPr/>
          </p:nvSpPr>
          <p:spPr bwMode="auto">
            <a:xfrm rot="-5400000">
              <a:off x="4400" y="3948"/>
              <a:ext cx="0" cy="2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63" name="Text Box 205"/>
            <p:cNvSpPr txBox="1">
              <a:spLocks noChangeArrowheads="1"/>
            </p:cNvSpPr>
            <p:nvPr/>
          </p:nvSpPr>
          <p:spPr bwMode="auto">
            <a:xfrm>
              <a:off x="4049" y="3994"/>
              <a:ext cx="24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1,1</a:t>
              </a:r>
            </a:p>
          </p:txBody>
        </p:sp>
        <p:sp>
          <p:nvSpPr>
            <p:cNvPr id="66764" name="Text Box 206"/>
            <p:cNvSpPr txBox="1">
              <a:spLocks noChangeArrowheads="1"/>
            </p:cNvSpPr>
            <p:nvPr/>
          </p:nvSpPr>
          <p:spPr bwMode="auto">
            <a:xfrm>
              <a:off x="4049" y="3714"/>
              <a:ext cx="24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6765" name="Text Box 207"/>
            <p:cNvSpPr txBox="1">
              <a:spLocks noChangeArrowheads="1"/>
            </p:cNvSpPr>
            <p:nvPr/>
          </p:nvSpPr>
          <p:spPr bwMode="auto">
            <a:xfrm>
              <a:off x="4510" y="3993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1,7</a:t>
              </a:r>
            </a:p>
          </p:txBody>
        </p:sp>
        <p:sp>
          <p:nvSpPr>
            <p:cNvPr id="66766" name="Text Box 208"/>
            <p:cNvSpPr txBox="1">
              <a:spLocks noChangeArrowheads="1"/>
            </p:cNvSpPr>
            <p:nvPr/>
          </p:nvSpPr>
          <p:spPr bwMode="auto">
            <a:xfrm>
              <a:off x="4925" y="3714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4,1</a:t>
              </a:r>
            </a:p>
          </p:txBody>
        </p:sp>
        <p:sp>
          <p:nvSpPr>
            <p:cNvPr id="66767" name="Text Box 209"/>
            <p:cNvSpPr txBox="1">
              <a:spLocks noChangeArrowheads="1"/>
            </p:cNvSpPr>
            <p:nvPr/>
          </p:nvSpPr>
          <p:spPr bwMode="auto">
            <a:xfrm>
              <a:off x="4921" y="3428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1,1</a:t>
              </a:r>
            </a:p>
          </p:txBody>
        </p:sp>
        <p:sp>
          <p:nvSpPr>
            <p:cNvPr id="66768" name="Text Box 210"/>
            <p:cNvSpPr txBox="1">
              <a:spLocks noChangeArrowheads="1"/>
            </p:cNvSpPr>
            <p:nvPr/>
          </p:nvSpPr>
          <p:spPr bwMode="auto">
            <a:xfrm>
              <a:off x="3947" y="3703"/>
              <a:ext cx="19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8</a:t>
              </a:r>
            </a:p>
          </p:txBody>
        </p:sp>
        <p:sp>
          <p:nvSpPr>
            <p:cNvPr id="66769" name="Oval 211"/>
            <p:cNvSpPr>
              <a:spLocks noChangeArrowheads="1"/>
            </p:cNvSpPr>
            <p:nvPr/>
          </p:nvSpPr>
          <p:spPr bwMode="auto">
            <a:xfrm rot="-5400000">
              <a:off x="4655" y="3113"/>
              <a:ext cx="192" cy="191"/>
            </a:xfrm>
            <a:prstGeom prst="ellipse">
              <a:avLst/>
            </a:prstGeom>
            <a:solidFill>
              <a:srgbClr val="CCC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70" name="Text Box 212"/>
            <p:cNvSpPr txBox="1">
              <a:spLocks noChangeArrowheads="1"/>
            </p:cNvSpPr>
            <p:nvPr/>
          </p:nvSpPr>
          <p:spPr bwMode="auto">
            <a:xfrm>
              <a:off x="4632" y="3129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2,1</a:t>
              </a:r>
            </a:p>
          </p:txBody>
        </p:sp>
        <p:sp>
          <p:nvSpPr>
            <p:cNvPr id="66771" name="Text Box 213"/>
            <p:cNvSpPr txBox="1">
              <a:spLocks noChangeArrowheads="1"/>
            </p:cNvSpPr>
            <p:nvPr/>
          </p:nvSpPr>
          <p:spPr bwMode="auto">
            <a:xfrm>
              <a:off x="5115" y="3443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7</a:t>
              </a:r>
            </a:p>
          </p:txBody>
        </p:sp>
        <p:sp>
          <p:nvSpPr>
            <p:cNvPr id="66772" name="Oval 214"/>
            <p:cNvSpPr>
              <a:spLocks noChangeArrowheads="1"/>
            </p:cNvSpPr>
            <p:nvPr/>
          </p:nvSpPr>
          <p:spPr bwMode="auto">
            <a:xfrm rot="-5400000">
              <a:off x="4950" y="3979"/>
              <a:ext cx="192" cy="192"/>
            </a:xfrm>
            <a:prstGeom prst="ellipse">
              <a:avLst/>
            </a:prstGeom>
            <a:solidFill>
              <a:srgbClr val="CCC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73" name="Oval 215"/>
            <p:cNvSpPr>
              <a:spLocks noChangeArrowheads="1"/>
            </p:cNvSpPr>
            <p:nvPr/>
          </p:nvSpPr>
          <p:spPr bwMode="auto">
            <a:xfrm rot="-5400000">
              <a:off x="4951" y="3113"/>
              <a:ext cx="192" cy="192"/>
            </a:xfrm>
            <a:prstGeom prst="ellipse">
              <a:avLst/>
            </a:prstGeom>
            <a:solidFill>
              <a:srgbClr val="CCCC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6774" name="Line 216"/>
            <p:cNvSpPr>
              <a:spLocks noChangeShapeType="1"/>
            </p:cNvSpPr>
            <p:nvPr/>
          </p:nvSpPr>
          <p:spPr bwMode="auto">
            <a:xfrm rot="-5400000">
              <a:off x="4990" y="3360"/>
              <a:ext cx="10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75" name="Line 217"/>
            <p:cNvSpPr>
              <a:spLocks noChangeShapeType="1"/>
            </p:cNvSpPr>
            <p:nvPr/>
          </p:nvSpPr>
          <p:spPr bwMode="auto">
            <a:xfrm rot="-5400000">
              <a:off x="4898" y="3158"/>
              <a:ext cx="0" cy="1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76" name="Line 218"/>
            <p:cNvSpPr>
              <a:spLocks noChangeShapeType="1"/>
            </p:cNvSpPr>
            <p:nvPr/>
          </p:nvSpPr>
          <p:spPr bwMode="auto">
            <a:xfrm rot="-5400000">
              <a:off x="4839" y="3959"/>
              <a:ext cx="1" cy="23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6777" name="Text Box 219"/>
            <p:cNvSpPr txBox="1">
              <a:spLocks noChangeArrowheads="1"/>
            </p:cNvSpPr>
            <p:nvPr/>
          </p:nvSpPr>
          <p:spPr bwMode="auto">
            <a:xfrm>
              <a:off x="4921" y="3994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1,1</a:t>
              </a:r>
            </a:p>
          </p:txBody>
        </p:sp>
        <p:sp>
          <p:nvSpPr>
            <p:cNvPr id="66778" name="Text Box 220"/>
            <p:cNvSpPr txBox="1">
              <a:spLocks noChangeArrowheads="1"/>
            </p:cNvSpPr>
            <p:nvPr/>
          </p:nvSpPr>
          <p:spPr bwMode="auto">
            <a:xfrm>
              <a:off x="4927" y="3129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6779" name="Text Box 221"/>
            <p:cNvSpPr txBox="1">
              <a:spLocks noChangeArrowheads="1"/>
            </p:cNvSpPr>
            <p:nvPr/>
          </p:nvSpPr>
          <p:spPr bwMode="auto">
            <a:xfrm>
              <a:off x="5115" y="3720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9</a:t>
              </a:r>
            </a:p>
          </p:txBody>
        </p:sp>
        <p:sp>
          <p:nvSpPr>
            <p:cNvPr id="66780" name="Text Box 222"/>
            <p:cNvSpPr txBox="1">
              <a:spLocks noChangeArrowheads="1"/>
            </p:cNvSpPr>
            <p:nvPr/>
          </p:nvSpPr>
          <p:spPr bwMode="auto">
            <a:xfrm>
              <a:off x="3902" y="3997"/>
              <a:ext cx="287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10</a:t>
              </a:r>
            </a:p>
          </p:txBody>
        </p:sp>
        <p:sp>
          <p:nvSpPr>
            <p:cNvPr id="66781" name="Text Box 223"/>
            <p:cNvSpPr txBox="1">
              <a:spLocks noChangeArrowheads="1"/>
            </p:cNvSpPr>
            <p:nvPr/>
          </p:nvSpPr>
          <p:spPr bwMode="auto">
            <a:xfrm>
              <a:off x="4510" y="4158"/>
              <a:ext cx="287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11</a:t>
              </a:r>
            </a:p>
          </p:txBody>
        </p:sp>
        <p:sp>
          <p:nvSpPr>
            <p:cNvPr id="66782" name="Text Box 224"/>
            <p:cNvSpPr txBox="1">
              <a:spLocks noChangeArrowheads="1"/>
            </p:cNvSpPr>
            <p:nvPr/>
          </p:nvSpPr>
          <p:spPr bwMode="auto">
            <a:xfrm>
              <a:off x="4939" y="4158"/>
              <a:ext cx="286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12</a:t>
              </a:r>
            </a:p>
          </p:txBody>
        </p:sp>
      </p:grpSp>
      <p:sp>
        <p:nvSpPr>
          <p:cNvPr id="66736" name="Rectangle 225"/>
          <p:cNvSpPr>
            <a:spLocks noChangeArrowheads="1"/>
          </p:cNvSpPr>
          <p:nvPr/>
        </p:nvSpPr>
        <p:spPr bwMode="auto">
          <a:xfrm>
            <a:off x="3725863" y="1290638"/>
            <a:ext cx="30162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37" name="Rectangle 226"/>
          <p:cNvSpPr>
            <a:spLocks noChangeArrowheads="1"/>
          </p:cNvSpPr>
          <p:nvPr/>
        </p:nvSpPr>
        <p:spPr bwMode="auto">
          <a:xfrm>
            <a:off x="4518025" y="3683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38" name="Rectangle 227"/>
          <p:cNvSpPr>
            <a:spLocks noChangeArrowheads="1"/>
          </p:cNvSpPr>
          <p:nvPr/>
        </p:nvSpPr>
        <p:spPr bwMode="auto">
          <a:xfrm>
            <a:off x="3937000" y="958850"/>
            <a:ext cx="87313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39" name="Rectangle 228"/>
          <p:cNvSpPr>
            <a:spLocks noChangeArrowheads="1"/>
          </p:cNvSpPr>
          <p:nvPr/>
        </p:nvSpPr>
        <p:spPr bwMode="auto">
          <a:xfrm>
            <a:off x="4518025" y="5969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0" name="Rectangle 229"/>
          <p:cNvSpPr>
            <a:spLocks noChangeArrowheads="1"/>
          </p:cNvSpPr>
          <p:nvPr/>
        </p:nvSpPr>
        <p:spPr bwMode="auto">
          <a:xfrm>
            <a:off x="4548188" y="2647950"/>
            <a:ext cx="30162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1" name="Rectangle 230"/>
          <p:cNvSpPr>
            <a:spLocks noChangeArrowheads="1"/>
          </p:cNvSpPr>
          <p:nvPr/>
        </p:nvSpPr>
        <p:spPr bwMode="auto">
          <a:xfrm>
            <a:off x="3957638" y="3241675"/>
            <a:ext cx="87312" cy="3175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2" name="Rectangle 231"/>
          <p:cNvSpPr>
            <a:spLocks noChangeArrowheads="1"/>
          </p:cNvSpPr>
          <p:nvPr/>
        </p:nvSpPr>
        <p:spPr bwMode="auto">
          <a:xfrm>
            <a:off x="4548188" y="2876550"/>
            <a:ext cx="30162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3" name="Rectangle 232"/>
          <p:cNvSpPr>
            <a:spLocks noChangeArrowheads="1"/>
          </p:cNvSpPr>
          <p:nvPr/>
        </p:nvSpPr>
        <p:spPr bwMode="auto">
          <a:xfrm>
            <a:off x="3721100" y="5888038"/>
            <a:ext cx="30163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4" name="Rectangle 233"/>
          <p:cNvSpPr>
            <a:spLocks noChangeArrowheads="1"/>
          </p:cNvSpPr>
          <p:nvPr/>
        </p:nvSpPr>
        <p:spPr bwMode="auto">
          <a:xfrm>
            <a:off x="4511675" y="50165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5" name="Rectangle 234"/>
          <p:cNvSpPr>
            <a:spLocks noChangeArrowheads="1"/>
          </p:cNvSpPr>
          <p:nvPr/>
        </p:nvSpPr>
        <p:spPr bwMode="auto">
          <a:xfrm>
            <a:off x="3937000" y="5605463"/>
            <a:ext cx="87313" cy="301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6" name="Rectangle 235"/>
          <p:cNvSpPr>
            <a:spLocks noChangeArrowheads="1"/>
          </p:cNvSpPr>
          <p:nvPr/>
        </p:nvSpPr>
        <p:spPr bwMode="auto">
          <a:xfrm>
            <a:off x="4511675" y="52451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7" name="AutoShape 236"/>
          <p:cNvSpPr>
            <a:spLocks noChangeAspect="1" noChangeArrowheads="1"/>
          </p:cNvSpPr>
          <p:nvPr/>
        </p:nvSpPr>
        <p:spPr bwMode="auto">
          <a:xfrm rot="5400000">
            <a:off x="5607050" y="1700213"/>
            <a:ext cx="369888" cy="906462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8" name="AutoShape 237"/>
          <p:cNvSpPr>
            <a:spLocks noChangeAspect="1" noChangeArrowheads="1"/>
          </p:cNvSpPr>
          <p:nvPr/>
        </p:nvSpPr>
        <p:spPr bwMode="auto">
          <a:xfrm rot="5400000">
            <a:off x="5602288" y="4152900"/>
            <a:ext cx="369887" cy="906463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49" name="Oval 238"/>
          <p:cNvSpPr>
            <a:spLocks noChangeAspect="1" noChangeArrowheads="1"/>
          </p:cNvSpPr>
          <p:nvPr/>
        </p:nvSpPr>
        <p:spPr bwMode="auto">
          <a:xfrm>
            <a:off x="4368800" y="5203825"/>
            <a:ext cx="166688" cy="169863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50" name="Oval 239"/>
          <p:cNvSpPr>
            <a:spLocks noChangeAspect="1" noChangeArrowheads="1"/>
          </p:cNvSpPr>
          <p:nvPr/>
        </p:nvSpPr>
        <p:spPr bwMode="auto">
          <a:xfrm>
            <a:off x="3757613" y="5851525"/>
            <a:ext cx="166687" cy="169863"/>
          </a:xfrm>
          <a:prstGeom prst="ellips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6751" name="Text Box 240"/>
          <p:cNvSpPr txBox="1">
            <a:spLocks noChangeArrowheads="1"/>
          </p:cNvSpPr>
          <p:nvPr/>
        </p:nvSpPr>
        <p:spPr bwMode="auto">
          <a:xfrm>
            <a:off x="922338" y="547688"/>
            <a:ext cx="2297112" cy="106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/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/>
              <a:t>Example</a:t>
            </a:r>
          </a:p>
          <a:p>
            <a:r>
              <a:rPr lang="de-DE" altLang="de-DE" sz="1500"/>
              <a:t>Global routing </a:t>
            </a:r>
            <a:br>
              <a:rPr lang="de-DE" altLang="de-DE" sz="1500"/>
            </a:br>
            <a:r>
              <a:rPr lang="de-DE" altLang="de-DE" sz="1500"/>
              <a:t>of the nets </a:t>
            </a:r>
            <a:r>
              <a:rPr lang="de-DE" altLang="de-DE" sz="1500">
                <a:solidFill>
                  <a:schemeClr val="accent2"/>
                </a:solidFill>
              </a:rPr>
              <a:t>A-A</a:t>
            </a:r>
            <a:r>
              <a:rPr lang="de-DE" altLang="de-DE" sz="1500"/>
              <a:t> and </a:t>
            </a:r>
            <a:r>
              <a:rPr lang="de-DE" altLang="de-DE" sz="1500">
                <a:solidFill>
                  <a:srgbClr val="CC0000"/>
                </a:solidFill>
              </a:rPr>
              <a:t>B-B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  <p:sp>
        <p:nvSpPr>
          <p:cNvPr id="241" name="Text Box 8"/>
          <p:cNvSpPr txBox="1">
            <a:spLocks noChangeArrowheads="1"/>
          </p:cNvSpPr>
          <p:nvPr/>
        </p:nvSpPr>
        <p:spPr bwMode="auto">
          <a:xfrm rot="-5400000">
            <a:off x="8237048" y="5525241"/>
            <a:ext cx="1256691" cy="211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EC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87281" tIns="43641" rIns="87281" bIns="43641">
            <a:spAutoFit/>
          </a:bodyPr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800" dirty="0">
                <a:solidFill>
                  <a:srgbClr val="C0C0C0"/>
                </a:solidFill>
              </a:rPr>
              <a:t>© </a:t>
            </a:r>
            <a:r>
              <a:rPr lang="de-DE" altLang="de-DE" sz="800" dirty="0" smtClean="0">
                <a:solidFill>
                  <a:srgbClr val="C0C0C0"/>
                </a:solidFill>
              </a:rPr>
              <a:t>2022 </a:t>
            </a:r>
            <a:r>
              <a:rPr lang="de-DE" altLang="de-DE" sz="800" dirty="0">
                <a:solidFill>
                  <a:srgbClr val="C0C0C0"/>
                </a:solidFill>
              </a:rPr>
              <a:t>Springer Verlag</a:t>
            </a:r>
            <a:endParaRPr lang="en-US" altLang="zh-CN" dirty="0"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65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65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65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65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65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65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5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65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D749F94-CC32-4243-A626-271106256ACF}" type="slidenum">
              <a:rPr lang="en-US" altLang="de-DE" sz="1000">
                <a:solidFill>
                  <a:srgbClr val="C0C0C0"/>
                </a:solidFill>
              </a:rPr>
              <a:pPr/>
              <a:t>65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7587" name="Rectangle 2"/>
          <p:cNvSpPr>
            <a:spLocks noChangeArrowheads="1"/>
          </p:cNvSpPr>
          <p:nvPr/>
        </p:nvSpPr>
        <p:spPr bwMode="auto">
          <a:xfrm>
            <a:off x="6350" y="6048375"/>
            <a:ext cx="9144000" cy="800100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588" name="Rectangle 3"/>
          <p:cNvSpPr>
            <a:spLocks noChangeArrowheads="1"/>
          </p:cNvSpPr>
          <p:nvPr/>
        </p:nvSpPr>
        <p:spPr bwMode="auto">
          <a:xfrm>
            <a:off x="0" y="-20638"/>
            <a:ext cx="9144000" cy="800101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589" name="Text Box 5"/>
          <p:cNvSpPr txBox="1">
            <a:spLocks noChangeArrowheads="1"/>
          </p:cNvSpPr>
          <p:nvPr/>
        </p:nvSpPr>
        <p:spPr bwMode="auto">
          <a:xfrm>
            <a:off x="3502025" y="-20638"/>
            <a:ext cx="288925" cy="2476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/>
              <a:t>l</a:t>
            </a:r>
          </a:p>
        </p:txBody>
      </p:sp>
      <p:sp>
        <p:nvSpPr>
          <p:cNvPr id="67590" name="Rectangle 6"/>
          <p:cNvSpPr>
            <a:spLocks noChangeArrowheads="1"/>
          </p:cNvSpPr>
          <p:nvPr/>
        </p:nvSpPr>
        <p:spPr bwMode="auto">
          <a:xfrm rot="-5400000">
            <a:off x="3984625" y="760413"/>
            <a:ext cx="609600" cy="1066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591" name="Rectangle 7"/>
          <p:cNvSpPr>
            <a:spLocks noChangeArrowheads="1"/>
          </p:cNvSpPr>
          <p:nvPr/>
        </p:nvSpPr>
        <p:spPr bwMode="auto">
          <a:xfrm rot="-5400000">
            <a:off x="3831432" y="148431"/>
            <a:ext cx="609600" cy="7635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592" name="Text Box 8"/>
          <p:cNvSpPr txBox="1">
            <a:spLocks noChangeArrowheads="1"/>
          </p:cNvSpPr>
          <p:nvPr/>
        </p:nvSpPr>
        <p:spPr bwMode="auto">
          <a:xfrm>
            <a:off x="3449638" y="37782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7593" name="Text Box 9"/>
          <p:cNvSpPr txBox="1">
            <a:spLocks noChangeArrowheads="1"/>
          </p:cNvSpPr>
          <p:nvPr/>
        </p:nvSpPr>
        <p:spPr bwMode="auto">
          <a:xfrm>
            <a:off x="4518025" y="377825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7594" name="Text Box 10"/>
          <p:cNvSpPr txBox="1">
            <a:spLocks noChangeArrowheads="1"/>
          </p:cNvSpPr>
          <p:nvPr/>
        </p:nvSpPr>
        <p:spPr bwMode="auto">
          <a:xfrm>
            <a:off x="4821238" y="37782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7595" name="Text Box 11"/>
          <p:cNvSpPr txBox="1">
            <a:spLocks noChangeArrowheads="1"/>
          </p:cNvSpPr>
          <p:nvPr/>
        </p:nvSpPr>
        <p:spPr bwMode="auto">
          <a:xfrm>
            <a:off x="3449638" y="77946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7596" name="Text Box 12"/>
          <p:cNvSpPr txBox="1">
            <a:spLocks noChangeArrowheads="1"/>
          </p:cNvSpPr>
          <p:nvPr/>
        </p:nvSpPr>
        <p:spPr bwMode="auto">
          <a:xfrm>
            <a:off x="3983038" y="7794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7597" name="Text Box 13"/>
          <p:cNvSpPr txBox="1">
            <a:spLocks noChangeArrowheads="1"/>
          </p:cNvSpPr>
          <p:nvPr/>
        </p:nvSpPr>
        <p:spPr bwMode="auto">
          <a:xfrm>
            <a:off x="4518025" y="779463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7598" name="Text Box 14"/>
          <p:cNvSpPr txBox="1">
            <a:spLocks noChangeArrowheads="1"/>
          </p:cNvSpPr>
          <p:nvPr/>
        </p:nvSpPr>
        <p:spPr bwMode="auto">
          <a:xfrm>
            <a:off x="4821238" y="77946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7599" name="Text Box 15"/>
          <p:cNvSpPr txBox="1">
            <a:spLocks noChangeArrowheads="1"/>
          </p:cNvSpPr>
          <p:nvPr/>
        </p:nvSpPr>
        <p:spPr bwMode="auto">
          <a:xfrm>
            <a:off x="3449638" y="11414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7600" name="Text Box 16"/>
          <p:cNvSpPr txBox="1">
            <a:spLocks noChangeArrowheads="1"/>
          </p:cNvSpPr>
          <p:nvPr/>
        </p:nvSpPr>
        <p:spPr bwMode="auto">
          <a:xfrm>
            <a:off x="4821238" y="12176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7601" name="Text Box 17"/>
          <p:cNvSpPr txBox="1">
            <a:spLocks noChangeArrowheads="1"/>
          </p:cNvSpPr>
          <p:nvPr/>
        </p:nvSpPr>
        <p:spPr bwMode="auto">
          <a:xfrm>
            <a:off x="3438525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7602" name="Text Box 18"/>
          <p:cNvSpPr txBox="1">
            <a:spLocks noChangeArrowheads="1"/>
          </p:cNvSpPr>
          <p:nvPr/>
        </p:nvSpPr>
        <p:spPr bwMode="auto">
          <a:xfrm>
            <a:off x="4059238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11</a:t>
            </a:r>
          </a:p>
        </p:txBody>
      </p:sp>
      <p:sp>
        <p:nvSpPr>
          <p:cNvPr id="67603" name="Text Box 19"/>
          <p:cNvSpPr txBox="1">
            <a:spLocks noChangeArrowheads="1"/>
          </p:cNvSpPr>
          <p:nvPr/>
        </p:nvSpPr>
        <p:spPr bwMode="auto">
          <a:xfrm>
            <a:off x="4791075" y="16192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12</a:t>
            </a:r>
          </a:p>
        </p:txBody>
      </p:sp>
      <p:sp>
        <p:nvSpPr>
          <p:cNvPr id="67604" name="Text Box 20"/>
          <p:cNvSpPr txBox="1">
            <a:spLocks noChangeArrowheads="1"/>
          </p:cNvSpPr>
          <p:nvPr/>
        </p:nvSpPr>
        <p:spPr bwMode="auto">
          <a:xfrm>
            <a:off x="3714750" y="12271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7605" name="Text Box 21"/>
          <p:cNvSpPr txBox="1">
            <a:spLocks noChangeArrowheads="1"/>
          </p:cNvSpPr>
          <p:nvPr/>
        </p:nvSpPr>
        <p:spPr bwMode="auto">
          <a:xfrm>
            <a:off x="3846513" y="968375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7606" name="Text Box 22"/>
          <p:cNvSpPr txBox="1">
            <a:spLocks noChangeArrowheads="1"/>
          </p:cNvSpPr>
          <p:nvPr/>
        </p:nvSpPr>
        <p:spPr bwMode="auto">
          <a:xfrm>
            <a:off x="4267200" y="511175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7607" name="Text Box 23"/>
          <p:cNvSpPr txBox="1">
            <a:spLocks noChangeArrowheads="1"/>
          </p:cNvSpPr>
          <p:nvPr/>
        </p:nvSpPr>
        <p:spPr bwMode="auto">
          <a:xfrm>
            <a:off x="4257675" y="27305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7608" name="Line 24"/>
          <p:cNvSpPr>
            <a:spLocks noChangeShapeType="1"/>
          </p:cNvSpPr>
          <p:nvPr/>
        </p:nvSpPr>
        <p:spPr bwMode="auto">
          <a:xfrm rot="16200000" flipH="1">
            <a:off x="3254375" y="695325"/>
            <a:ext cx="2095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09" name="Line 25"/>
          <p:cNvSpPr>
            <a:spLocks noChangeShapeType="1"/>
          </p:cNvSpPr>
          <p:nvPr/>
        </p:nvSpPr>
        <p:spPr bwMode="auto">
          <a:xfrm rot="5400000" flipV="1">
            <a:off x="3713957" y="57943"/>
            <a:ext cx="0" cy="1444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10" name="Text Box 26"/>
          <p:cNvSpPr txBox="1">
            <a:spLocks noChangeArrowheads="1"/>
          </p:cNvSpPr>
          <p:nvPr/>
        </p:nvSpPr>
        <p:spPr bwMode="auto">
          <a:xfrm>
            <a:off x="3219450" y="377825"/>
            <a:ext cx="314325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/>
              <a:t>w</a:t>
            </a:r>
          </a:p>
        </p:txBody>
      </p:sp>
      <p:sp>
        <p:nvSpPr>
          <p:cNvPr id="67611" name="Line 27"/>
          <p:cNvSpPr>
            <a:spLocks noChangeShapeType="1"/>
          </p:cNvSpPr>
          <p:nvPr/>
        </p:nvSpPr>
        <p:spPr bwMode="auto">
          <a:xfrm rot="16200000" flipV="1">
            <a:off x="3497263" y="47625"/>
            <a:ext cx="0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12" name="Line 28"/>
          <p:cNvSpPr>
            <a:spLocks noChangeShapeType="1"/>
          </p:cNvSpPr>
          <p:nvPr/>
        </p:nvSpPr>
        <p:spPr bwMode="auto">
          <a:xfrm rot="5400000" flipH="1">
            <a:off x="3263900" y="360363"/>
            <a:ext cx="1905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13" name="Rectangle 29"/>
          <p:cNvSpPr>
            <a:spLocks noChangeArrowheads="1"/>
          </p:cNvSpPr>
          <p:nvPr/>
        </p:nvSpPr>
        <p:spPr bwMode="auto">
          <a:xfrm>
            <a:off x="3449638" y="225425"/>
            <a:ext cx="1676400" cy="16779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14" name="Line 30"/>
          <p:cNvSpPr>
            <a:spLocks noChangeShapeType="1"/>
          </p:cNvSpPr>
          <p:nvPr/>
        </p:nvSpPr>
        <p:spPr bwMode="auto">
          <a:xfrm>
            <a:off x="3449638" y="835025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15" name="Line 31"/>
          <p:cNvSpPr>
            <a:spLocks noChangeShapeType="1"/>
          </p:cNvSpPr>
          <p:nvPr/>
        </p:nvSpPr>
        <p:spPr bwMode="auto">
          <a:xfrm>
            <a:off x="3449638" y="9890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16" name="Line 32"/>
          <p:cNvSpPr>
            <a:spLocks noChangeShapeType="1"/>
          </p:cNvSpPr>
          <p:nvPr/>
        </p:nvSpPr>
        <p:spPr bwMode="auto">
          <a:xfrm>
            <a:off x="3449638" y="1598613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17" name="Line 33"/>
          <p:cNvSpPr>
            <a:spLocks noChangeShapeType="1"/>
          </p:cNvSpPr>
          <p:nvPr/>
        </p:nvSpPr>
        <p:spPr bwMode="auto">
          <a:xfrm>
            <a:off x="3754438" y="225425"/>
            <a:ext cx="0" cy="1677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18" name="Line 34"/>
          <p:cNvSpPr>
            <a:spLocks noChangeShapeType="1"/>
          </p:cNvSpPr>
          <p:nvPr/>
        </p:nvSpPr>
        <p:spPr bwMode="auto">
          <a:xfrm>
            <a:off x="4518025" y="225425"/>
            <a:ext cx="0" cy="763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19" name="Line 35"/>
          <p:cNvSpPr>
            <a:spLocks noChangeShapeType="1"/>
          </p:cNvSpPr>
          <p:nvPr/>
        </p:nvSpPr>
        <p:spPr bwMode="auto">
          <a:xfrm>
            <a:off x="4821238" y="225425"/>
            <a:ext cx="0" cy="1677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20" name="Rectangle 36"/>
          <p:cNvSpPr>
            <a:spLocks noChangeArrowheads="1"/>
          </p:cNvSpPr>
          <p:nvPr/>
        </p:nvSpPr>
        <p:spPr bwMode="auto">
          <a:xfrm rot="-5400000">
            <a:off x="3983038" y="5411788"/>
            <a:ext cx="609600" cy="1066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21" name="Rectangle 37"/>
          <p:cNvSpPr>
            <a:spLocks noChangeArrowheads="1"/>
          </p:cNvSpPr>
          <p:nvPr/>
        </p:nvSpPr>
        <p:spPr bwMode="auto">
          <a:xfrm rot="-5400000">
            <a:off x="3830638" y="4802188"/>
            <a:ext cx="609600" cy="7620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22" name="Text Box 38"/>
          <p:cNvSpPr txBox="1">
            <a:spLocks noChangeArrowheads="1"/>
          </p:cNvSpPr>
          <p:nvPr/>
        </p:nvSpPr>
        <p:spPr bwMode="auto">
          <a:xfrm>
            <a:off x="4316413" y="51546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7623" name="Text Box 39"/>
          <p:cNvSpPr txBox="1">
            <a:spLocks noChangeArrowheads="1"/>
          </p:cNvSpPr>
          <p:nvPr/>
        </p:nvSpPr>
        <p:spPr bwMode="auto">
          <a:xfrm>
            <a:off x="3829050" y="5610225"/>
            <a:ext cx="38258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7624" name="Text Box 40"/>
          <p:cNvSpPr txBox="1">
            <a:spLocks noChangeArrowheads="1"/>
          </p:cNvSpPr>
          <p:nvPr/>
        </p:nvSpPr>
        <p:spPr bwMode="auto">
          <a:xfrm>
            <a:off x="3687763" y="5792788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7625" name="Rectangle 41"/>
          <p:cNvSpPr>
            <a:spLocks noChangeArrowheads="1"/>
          </p:cNvSpPr>
          <p:nvPr/>
        </p:nvSpPr>
        <p:spPr bwMode="auto">
          <a:xfrm>
            <a:off x="3449638" y="4878388"/>
            <a:ext cx="1676400" cy="167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26" name="Line 42"/>
          <p:cNvSpPr>
            <a:spLocks noChangeShapeType="1"/>
          </p:cNvSpPr>
          <p:nvPr/>
        </p:nvSpPr>
        <p:spPr bwMode="auto">
          <a:xfrm>
            <a:off x="3449638" y="5487988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27" name="Line 43"/>
          <p:cNvSpPr>
            <a:spLocks noChangeShapeType="1"/>
          </p:cNvSpPr>
          <p:nvPr/>
        </p:nvSpPr>
        <p:spPr bwMode="auto">
          <a:xfrm>
            <a:off x="3449638" y="5640388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28" name="Line 44"/>
          <p:cNvSpPr>
            <a:spLocks noChangeShapeType="1"/>
          </p:cNvSpPr>
          <p:nvPr/>
        </p:nvSpPr>
        <p:spPr bwMode="auto">
          <a:xfrm>
            <a:off x="3449638" y="6249988"/>
            <a:ext cx="1676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29" name="Line 45"/>
          <p:cNvSpPr>
            <a:spLocks noChangeShapeType="1"/>
          </p:cNvSpPr>
          <p:nvPr/>
        </p:nvSpPr>
        <p:spPr bwMode="auto">
          <a:xfrm>
            <a:off x="3754438" y="4878388"/>
            <a:ext cx="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30" name="Line 46"/>
          <p:cNvSpPr>
            <a:spLocks noChangeShapeType="1"/>
          </p:cNvSpPr>
          <p:nvPr/>
        </p:nvSpPr>
        <p:spPr bwMode="auto">
          <a:xfrm>
            <a:off x="4516438" y="4878388"/>
            <a:ext cx="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31" name="Line 47"/>
          <p:cNvSpPr>
            <a:spLocks noChangeShapeType="1"/>
          </p:cNvSpPr>
          <p:nvPr/>
        </p:nvSpPr>
        <p:spPr bwMode="auto">
          <a:xfrm>
            <a:off x="4821238" y="4878388"/>
            <a:ext cx="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32" name="Text Box 48"/>
          <p:cNvSpPr txBox="1">
            <a:spLocks noChangeArrowheads="1"/>
          </p:cNvSpPr>
          <p:nvPr/>
        </p:nvSpPr>
        <p:spPr bwMode="auto">
          <a:xfrm>
            <a:off x="4316413" y="4926013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7633" name="Line 49"/>
          <p:cNvSpPr>
            <a:spLocks noChangeShapeType="1"/>
          </p:cNvSpPr>
          <p:nvPr/>
        </p:nvSpPr>
        <p:spPr bwMode="auto">
          <a:xfrm>
            <a:off x="4516438" y="5060950"/>
            <a:ext cx="304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34" name="Line 50"/>
          <p:cNvSpPr>
            <a:spLocks noChangeShapeType="1"/>
          </p:cNvSpPr>
          <p:nvPr/>
        </p:nvSpPr>
        <p:spPr bwMode="auto">
          <a:xfrm>
            <a:off x="4687888" y="4879975"/>
            <a:ext cx="0" cy="760413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35" name="Line 51"/>
          <p:cNvSpPr>
            <a:spLocks noChangeShapeType="1"/>
          </p:cNvSpPr>
          <p:nvPr/>
        </p:nvSpPr>
        <p:spPr bwMode="auto">
          <a:xfrm flipH="1">
            <a:off x="3754438" y="5565775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36" name="Line 52"/>
          <p:cNvSpPr>
            <a:spLocks noChangeShapeType="1"/>
          </p:cNvSpPr>
          <p:nvPr/>
        </p:nvSpPr>
        <p:spPr bwMode="auto">
          <a:xfrm>
            <a:off x="3983038" y="5487988"/>
            <a:ext cx="0" cy="1524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37" name="Line 53"/>
          <p:cNvSpPr>
            <a:spLocks noChangeShapeType="1"/>
          </p:cNvSpPr>
          <p:nvPr/>
        </p:nvSpPr>
        <p:spPr bwMode="auto">
          <a:xfrm>
            <a:off x="4527550" y="5287963"/>
            <a:ext cx="608013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38" name="Line 54"/>
          <p:cNvSpPr>
            <a:spLocks noChangeShapeType="1"/>
          </p:cNvSpPr>
          <p:nvPr/>
        </p:nvSpPr>
        <p:spPr bwMode="auto">
          <a:xfrm>
            <a:off x="4973638" y="4878388"/>
            <a:ext cx="0" cy="16764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39" name="Line 55"/>
          <p:cNvSpPr>
            <a:spLocks noChangeShapeType="1"/>
          </p:cNvSpPr>
          <p:nvPr/>
        </p:nvSpPr>
        <p:spPr bwMode="auto">
          <a:xfrm flipH="1">
            <a:off x="3449638" y="6402388"/>
            <a:ext cx="16764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40" name="Line 56"/>
          <p:cNvSpPr>
            <a:spLocks noChangeShapeType="1"/>
          </p:cNvSpPr>
          <p:nvPr/>
        </p:nvSpPr>
        <p:spPr bwMode="auto">
          <a:xfrm flipV="1">
            <a:off x="3600450" y="5638800"/>
            <a:ext cx="0" cy="915988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41" name="Line 57"/>
          <p:cNvSpPr>
            <a:spLocks noChangeShapeType="1"/>
          </p:cNvSpPr>
          <p:nvPr/>
        </p:nvSpPr>
        <p:spPr bwMode="auto">
          <a:xfrm flipH="1">
            <a:off x="3449638" y="5935663"/>
            <a:ext cx="304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7642" name="Rectangle 58"/>
          <p:cNvSpPr>
            <a:spLocks noChangeArrowheads="1"/>
          </p:cNvSpPr>
          <p:nvPr/>
        </p:nvSpPr>
        <p:spPr bwMode="auto">
          <a:xfrm>
            <a:off x="3725863" y="1290638"/>
            <a:ext cx="30162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43" name="Rectangle 59"/>
          <p:cNvSpPr>
            <a:spLocks noChangeArrowheads="1"/>
          </p:cNvSpPr>
          <p:nvPr/>
        </p:nvSpPr>
        <p:spPr bwMode="auto">
          <a:xfrm>
            <a:off x="4518025" y="3683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44" name="Rectangle 60"/>
          <p:cNvSpPr>
            <a:spLocks noChangeArrowheads="1"/>
          </p:cNvSpPr>
          <p:nvPr/>
        </p:nvSpPr>
        <p:spPr bwMode="auto">
          <a:xfrm>
            <a:off x="3937000" y="958850"/>
            <a:ext cx="87313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45" name="Rectangle 61"/>
          <p:cNvSpPr>
            <a:spLocks noChangeArrowheads="1"/>
          </p:cNvSpPr>
          <p:nvPr/>
        </p:nvSpPr>
        <p:spPr bwMode="auto">
          <a:xfrm>
            <a:off x="4518025" y="5969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46" name="Rectangle 62"/>
          <p:cNvSpPr>
            <a:spLocks noChangeArrowheads="1"/>
          </p:cNvSpPr>
          <p:nvPr/>
        </p:nvSpPr>
        <p:spPr bwMode="auto">
          <a:xfrm>
            <a:off x="3721100" y="5888038"/>
            <a:ext cx="30163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47" name="Rectangle 63"/>
          <p:cNvSpPr>
            <a:spLocks noChangeArrowheads="1"/>
          </p:cNvSpPr>
          <p:nvPr/>
        </p:nvSpPr>
        <p:spPr bwMode="auto">
          <a:xfrm>
            <a:off x="4511675" y="50165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48" name="Rectangle 64"/>
          <p:cNvSpPr>
            <a:spLocks noChangeArrowheads="1"/>
          </p:cNvSpPr>
          <p:nvPr/>
        </p:nvSpPr>
        <p:spPr bwMode="auto">
          <a:xfrm>
            <a:off x="3937000" y="5605463"/>
            <a:ext cx="87313" cy="301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49" name="Rectangle 65"/>
          <p:cNvSpPr>
            <a:spLocks noChangeArrowheads="1"/>
          </p:cNvSpPr>
          <p:nvPr/>
        </p:nvSpPr>
        <p:spPr bwMode="auto">
          <a:xfrm>
            <a:off x="4511675" y="52451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50" name="AutoShape 66"/>
          <p:cNvSpPr>
            <a:spLocks noChangeAspect="1" noChangeArrowheads="1"/>
          </p:cNvSpPr>
          <p:nvPr/>
        </p:nvSpPr>
        <p:spPr bwMode="auto">
          <a:xfrm rot="5400000">
            <a:off x="4005263" y="2935287"/>
            <a:ext cx="369888" cy="906463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7651" name="Text Box 67"/>
          <p:cNvSpPr txBox="1">
            <a:spLocks noChangeArrowheads="1"/>
          </p:cNvSpPr>
          <p:nvPr/>
        </p:nvSpPr>
        <p:spPr bwMode="auto">
          <a:xfrm>
            <a:off x="922338" y="547688"/>
            <a:ext cx="2297112" cy="106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/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/>
              <a:t>Example</a:t>
            </a:r>
          </a:p>
          <a:p>
            <a:r>
              <a:rPr lang="de-DE" altLang="de-DE" sz="1500"/>
              <a:t>Global routing </a:t>
            </a:r>
            <a:br>
              <a:rPr lang="de-DE" altLang="de-DE" sz="1500"/>
            </a:br>
            <a:r>
              <a:rPr lang="de-DE" altLang="de-DE" sz="1500"/>
              <a:t>of the nets </a:t>
            </a:r>
            <a:r>
              <a:rPr lang="de-DE" altLang="de-DE" sz="1500">
                <a:solidFill>
                  <a:schemeClr val="accent2"/>
                </a:solidFill>
              </a:rPr>
              <a:t>A-A</a:t>
            </a:r>
            <a:r>
              <a:rPr lang="de-DE" altLang="de-DE" sz="1500"/>
              <a:t> and </a:t>
            </a:r>
            <a:r>
              <a:rPr lang="de-DE" altLang="de-DE" sz="1500">
                <a:solidFill>
                  <a:srgbClr val="CC0000"/>
                </a:solidFill>
              </a:rPr>
              <a:t>B-B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7633136-B89F-4888-A7B6-243032922BDF}" type="slidenum">
              <a:rPr lang="en-US" altLang="de-DE" sz="1000">
                <a:solidFill>
                  <a:srgbClr val="C0C0C0"/>
                </a:solidFill>
              </a:rPr>
              <a:pPr/>
              <a:t>66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8611" name="Rectangle 2"/>
          <p:cNvSpPr>
            <a:spLocks noChangeArrowheads="1"/>
          </p:cNvSpPr>
          <p:nvPr/>
        </p:nvSpPr>
        <p:spPr bwMode="auto">
          <a:xfrm>
            <a:off x="0" y="-20638"/>
            <a:ext cx="9144000" cy="800101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167363" name="Group 3"/>
          <p:cNvGrpSpPr>
            <a:grpSpLocks/>
          </p:cNvGrpSpPr>
          <p:nvPr/>
        </p:nvGrpSpPr>
        <p:grpSpPr bwMode="auto">
          <a:xfrm>
            <a:off x="6084888" y="227013"/>
            <a:ext cx="2713037" cy="1990725"/>
            <a:chOff x="3621" y="135"/>
            <a:chExt cx="1614" cy="1184"/>
          </a:xfrm>
        </p:grpSpPr>
        <p:sp>
          <p:nvSpPr>
            <p:cNvPr id="68796" name="Text Box 4"/>
            <p:cNvSpPr txBox="1">
              <a:spLocks noChangeArrowheads="1"/>
            </p:cNvSpPr>
            <p:nvPr/>
          </p:nvSpPr>
          <p:spPr bwMode="auto">
            <a:xfrm>
              <a:off x="4166" y="135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</a:t>
              </a:r>
            </a:p>
          </p:txBody>
        </p:sp>
        <p:sp>
          <p:nvSpPr>
            <p:cNvPr id="68797" name="Text Box 5"/>
            <p:cNvSpPr txBox="1">
              <a:spLocks noChangeArrowheads="1"/>
            </p:cNvSpPr>
            <p:nvPr/>
          </p:nvSpPr>
          <p:spPr bwMode="auto">
            <a:xfrm>
              <a:off x="4574" y="135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</a:t>
              </a:r>
            </a:p>
          </p:txBody>
        </p:sp>
        <p:sp>
          <p:nvSpPr>
            <p:cNvPr id="68798" name="Text Box 6"/>
            <p:cNvSpPr txBox="1">
              <a:spLocks noChangeArrowheads="1"/>
            </p:cNvSpPr>
            <p:nvPr/>
          </p:nvSpPr>
          <p:spPr bwMode="auto">
            <a:xfrm>
              <a:off x="4982" y="135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</a:t>
              </a:r>
            </a:p>
          </p:txBody>
        </p:sp>
        <p:sp>
          <p:nvSpPr>
            <p:cNvPr id="68799" name="Text Box 7"/>
            <p:cNvSpPr txBox="1">
              <a:spLocks noChangeArrowheads="1"/>
            </p:cNvSpPr>
            <p:nvPr/>
          </p:nvSpPr>
          <p:spPr bwMode="auto">
            <a:xfrm>
              <a:off x="4135" y="283"/>
              <a:ext cx="227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8800" name="Oval 8"/>
            <p:cNvSpPr>
              <a:spLocks noChangeArrowheads="1"/>
            </p:cNvSpPr>
            <p:nvPr/>
          </p:nvSpPr>
          <p:spPr bwMode="auto">
            <a:xfrm>
              <a:off x="4153" y="271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01" name="Line 9"/>
            <p:cNvSpPr>
              <a:spLocks noChangeShapeType="1"/>
            </p:cNvSpPr>
            <p:nvPr/>
          </p:nvSpPr>
          <p:spPr bwMode="auto">
            <a:xfrm>
              <a:off x="4335" y="362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02" name="Oval 10"/>
            <p:cNvSpPr>
              <a:spLocks noChangeArrowheads="1"/>
            </p:cNvSpPr>
            <p:nvPr/>
          </p:nvSpPr>
          <p:spPr bwMode="auto">
            <a:xfrm>
              <a:off x="4561" y="271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03" name="Line 11"/>
            <p:cNvSpPr>
              <a:spLocks noChangeShapeType="1"/>
            </p:cNvSpPr>
            <p:nvPr/>
          </p:nvSpPr>
          <p:spPr bwMode="auto">
            <a:xfrm>
              <a:off x="4743" y="362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04" name="Oval 12"/>
            <p:cNvSpPr>
              <a:spLocks noChangeArrowheads="1"/>
            </p:cNvSpPr>
            <p:nvPr/>
          </p:nvSpPr>
          <p:spPr bwMode="auto">
            <a:xfrm>
              <a:off x="4970" y="271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05" name="Oval 13"/>
            <p:cNvSpPr>
              <a:spLocks noChangeArrowheads="1"/>
            </p:cNvSpPr>
            <p:nvPr/>
          </p:nvSpPr>
          <p:spPr bwMode="auto">
            <a:xfrm>
              <a:off x="3747" y="634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06" name="Line 14"/>
            <p:cNvSpPr>
              <a:spLocks noChangeShapeType="1"/>
            </p:cNvSpPr>
            <p:nvPr/>
          </p:nvSpPr>
          <p:spPr bwMode="auto">
            <a:xfrm>
              <a:off x="3929" y="725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07" name="Oval 15"/>
            <p:cNvSpPr>
              <a:spLocks noChangeArrowheads="1"/>
            </p:cNvSpPr>
            <p:nvPr/>
          </p:nvSpPr>
          <p:spPr bwMode="auto">
            <a:xfrm>
              <a:off x="4155" y="634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08" name="Line 16"/>
            <p:cNvSpPr>
              <a:spLocks noChangeShapeType="1"/>
            </p:cNvSpPr>
            <p:nvPr/>
          </p:nvSpPr>
          <p:spPr bwMode="auto">
            <a:xfrm>
              <a:off x="4337" y="725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09" name="Oval 17"/>
            <p:cNvSpPr>
              <a:spLocks noChangeArrowheads="1"/>
            </p:cNvSpPr>
            <p:nvPr/>
          </p:nvSpPr>
          <p:spPr bwMode="auto">
            <a:xfrm>
              <a:off x="4564" y="634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10" name="Line 18"/>
            <p:cNvSpPr>
              <a:spLocks noChangeShapeType="1"/>
            </p:cNvSpPr>
            <p:nvPr/>
          </p:nvSpPr>
          <p:spPr bwMode="auto">
            <a:xfrm>
              <a:off x="4744" y="725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11" name="Oval 19"/>
            <p:cNvSpPr>
              <a:spLocks noChangeArrowheads="1"/>
            </p:cNvSpPr>
            <p:nvPr/>
          </p:nvSpPr>
          <p:spPr bwMode="auto">
            <a:xfrm>
              <a:off x="4971" y="634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12" name="Oval 20"/>
            <p:cNvSpPr>
              <a:spLocks noChangeArrowheads="1"/>
            </p:cNvSpPr>
            <p:nvPr/>
          </p:nvSpPr>
          <p:spPr bwMode="auto">
            <a:xfrm>
              <a:off x="3745" y="996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13" name="Line 21"/>
            <p:cNvSpPr>
              <a:spLocks noChangeShapeType="1"/>
            </p:cNvSpPr>
            <p:nvPr/>
          </p:nvSpPr>
          <p:spPr bwMode="auto">
            <a:xfrm>
              <a:off x="3927" y="1087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14" name="Oval 22"/>
            <p:cNvSpPr>
              <a:spLocks noChangeArrowheads="1"/>
            </p:cNvSpPr>
            <p:nvPr/>
          </p:nvSpPr>
          <p:spPr bwMode="auto">
            <a:xfrm>
              <a:off x="4153" y="996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15" name="Oval 23"/>
            <p:cNvSpPr>
              <a:spLocks noChangeArrowheads="1"/>
            </p:cNvSpPr>
            <p:nvPr/>
          </p:nvSpPr>
          <p:spPr bwMode="auto">
            <a:xfrm>
              <a:off x="4969" y="996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816" name="Line 24"/>
            <p:cNvSpPr>
              <a:spLocks noChangeShapeType="1"/>
            </p:cNvSpPr>
            <p:nvPr/>
          </p:nvSpPr>
          <p:spPr bwMode="auto">
            <a:xfrm>
              <a:off x="5061" y="816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17" name="Line 25"/>
            <p:cNvSpPr>
              <a:spLocks noChangeShapeType="1"/>
            </p:cNvSpPr>
            <p:nvPr/>
          </p:nvSpPr>
          <p:spPr bwMode="auto">
            <a:xfrm>
              <a:off x="5061" y="453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18" name="Line 26"/>
            <p:cNvSpPr>
              <a:spLocks noChangeShapeType="1"/>
            </p:cNvSpPr>
            <p:nvPr/>
          </p:nvSpPr>
          <p:spPr bwMode="auto">
            <a:xfrm>
              <a:off x="4653" y="453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19" name="Line 27"/>
            <p:cNvSpPr>
              <a:spLocks noChangeShapeType="1"/>
            </p:cNvSpPr>
            <p:nvPr/>
          </p:nvSpPr>
          <p:spPr bwMode="auto">
            <a:xfrm>
              <a:off x="4244" y="453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20" name="Line 28"/>
            <p:cNvSpPr>
              <a:spLocks noChangeShapeType="1"/>
            </p:cNvSpPr>
            <p:nvPr/>
          </p:nvSpPr>
          <p:spPr bwMode="auto">
            <a:xfrm>
              <a:off x="3848" y="822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21" name="Line 29"/>
            <p:cNvSpPr>
              <a:spLocks noChangeShapeType="1"/>
            </p:cNvSpPr>
            <p:nvPr/>
          </p:nvSpPr>
          <p:spPr bwMode="auto">
            <a:xfrm>
              <a:off x="4244" y="816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822" name="Text Box 30"/>
            <p:cNvSpPr txBox="1">
              <a:spLocks noChangeArrowheads="1"/>
            </p:cNvSpPr>
            <p:nvPr/>
          </p:nvSpPr>
          <p:spPr bwMode="auto">
            <a:xfrm>
              <a:off x="4544" y="283"/>
              <a:ext cx="227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3,4</a:t>
              </a:r>
            </a:p>
          </p:txBody>
        </p:sp>
        <p:sp>
          <p:nvSpPr>
            <p:cNvPr id="68823" name="Text Box 31"/>
            <p:cNvSpPr txBox="1">
              <a:spLocks noChangeArrowheads="1"/>
            </p:cNvSpPr>
            <p:nvPr/>
          </p:nvSpPr>
          <p:spPr bwMode="auto">
            <a:xfrm>
              <a:off x="4952" y="283"/>
              <a:ext cx="227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3,3</a:t>
              </a:r>
            </a:p>
          </p:txBody>
        </p:sp>
        <p:sp>
          <p:nvSpPr>
            <p:cNvPr id="68824" name="Text Box 32"/>
            <p:cNvSpPr txBox="1">
              <a:spLocks noChangeArrowheads="1"/>
            </p:cNvSpPr>
            <p:nvPr/>
          </p:nvSpPr>
          <p:spPr bwMode="auto">
            <a:xfrm>
              <a:off x="3727" y="646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1,4</a:t>
              </a:r>
            </a:p>
          </p:txBody>
        </p:sp>
        <p:sp>
          <p:nvSpPr>
            <p:cNvPr id="68825" name="Text Box 33"/>
            <p:cNvSpPr txBox="1">
              <a:spLocks noChangeArrowheads="1"/>
            </p:cNvSpPr>
            <p:nvPr/>
          </p:nvSpPr>
          <p:spPr bwMode="auto">
            <a:xfrm>
              <a:off x="4136" y="646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1,1</a:t>
              </a:r>
            </a:p>
          </p:txBody>
        </p:sp>
        <p:sp>
          <p:nvSpPr>
            <p:cNvPr id="68826" name="Text Box 34"/>
            <p:cNvSpPr txBox="1">
              <a:spLocks noChangeArrowheads="1"/>
            </p:cNvSpPr>
            <p:nvPr/>
          </p:nvSpPr>
          <p:spPr bwMode="auto">
            <a:xfrm>
              <a:off x="4544" y="646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1,4</a:t>
              </a:r>
            </a:p>
          </p:txBody>
        </p:sp>
        <p:sp>
          <p:nvSpPr>
            <p:cNvPr id="68827" name="Text Box 35"/>
            <p:cNvSpPr txBox="1">
              <a:spLocks noChangeArrowheads="1"/>
            </p:cNvSpPr>
            <p:nvPr/>
          </p:nvSpPr>
          <p:spPr bwMode="auto">
            <a:xfrm>
              <a:off x="4952" y="646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1,3</a:t>
              </a:r>
            </a:p>
          </p:txBody>
        </p:sp>
        <p:sp>
          <p:nvSpPr>
            <p:cNvPr id="68828" name="Text Box 36"/>
            <p:cNvSpPr txBox="1">
              <a:spLocks noChangeArrowheads="1"/>
            </p:cNvSpPr>
            <p:nvPr/>
          </p:nvSpPr>
          <p:spPr bwMode="auto">
            <a:xfrm>
              <a:off x="3727" y="1009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3,4</a:t>
              </a:r>
            </a:p>
          </p:txBody>
        </p:sp>
        <p:sp>
          <p:nvSpPr>
            <p:cNvPr id="68829" name="Text Box 37"/>
            <p:cNvSpPr txBox="1">
              <a:spLocks noChangeArrowheads="1"/>
            </p:cNvSpPr>
            <p:nvPr/>
          </p:nvSpPr>
          <p:spPr bwMode="auto">
            <a:xfrm>
              <a:off x="4136" y="1009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8830" name="Text Box 38"/>
            <p:cNvSpPr txBox="1">
              <a:spLocks noChangeArrowheads="1"/>
            </p:cNvSpPr>
            <p:nvPr/>
          </p:nvSpPr>
          <p:spPr bwMode="auto">
            <a:xfrm>
              <a:off x="4952" y="1009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3,3</a:t>
              </a:r>
            </a:p>
          </p:txBody>
        </p:sp>
        <p:sp>
          <p:nvSpPr>
            <p:cNvPr id="68831" name="Text Box 39"/>
            <p:cNvSpPr txBox="1">
              <a:spLocks noChangeArrowheads="1"/>
            </p:cNvSpPr>
            <p:nvPr/>
          </p:nvSpPr>
          <p:spPr bwMode="auto">
            <a:xfrm>
              <a:off x="3621" y="640"/>
              <a:ext cx="181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</a:t>
              </a:r>
            </a:p>
          </p:txBody>
        </p:sp>
        <p:sp>
          <p:nvSpPr>
            <p:cNvPr id="68832" name="Text Box 40"/>
            <p:cNvSpPr txBox="1">
              <a:spLocks noChangeArrowheads="1"/>
            </p:cNvSpPr>
            <p:nvPr/>
          </p:nvSpPr>
          <p:spPr bwMode="auto">
            <a:xfrm>
              <a:off x="4063" y="54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5</a:t>
              </a:r>
            </a:p>
          </p:txBody>
        </p:sp>
        <p:sp>
          <p:nvSpPr>
            <p:cNvPr id="68833" name="Text Box 41"/>
            <p:cNvSpPr txBox="1">
              <a:spLocks noChangeArrowheads="1"/>
            </p:cNvSpPr>
            <p:nvPr/>
          </p:nvSpPr>
          <p:spPr bwMode="auto">
            <a:xfrm>
              <a:off x="4477" y="54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6</a:t>
              </a:r>
            </a:p>
          </p:txBody>
        </p:sp>
        <p:sp>
          <p:nvSpPr>
            <p:cNvPr id="68834" name="Text Box 42"/>
            <p:cNvSpPr txBox="1">
              <a:spLocks noChangeArrowheads="1"/>
            </p:cNvSpPr>
            <p:nvPr/>
          </p:nvSpPr>
          <p:spPr bwMode="auto">
            <a:xfrm>
              <a:off x="4897" y="54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7</a:t>
              </a:r>
            </a:p>
          </p:txBody>
        </p:sp>
        <p:sp>
          <p:nvSpPr>
            <p:cNvPr id="68835" name="Text Box 43"/>
            <p:cNvSpPr txBox="1">
              <a:spLocks noChangeArrowheads="1"/>
            </p:cNvSpPr>
            <p:nvPr/>
          </p:nvSpPr>
          <p:spPr bwMode="auto">
            <a:xfrm>
              <a:off x="3757" y="1172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8</a:t>
              </a:r>
            </a:p>
          </p:txBody>
        </p:sp>
        <p:sp>
          <p:nvSpPr>
            <p:cNvPr id="68836" name="Text Box 44"/>
            <p:cNvSpPr txBox="1">
              <a:spLocks noChangeArrowheads="1"/>
            </p:cNvSpPr>
            <p:nvPr/>
          </p:nvSpPr>
          <p:spPr bwMode="auto">
            <a:xfrm>
              <a:off x="4166" y="1172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9</a:t>
              </a:r>
            </a:p>
          </p:txBody>
        </p:sp>
        <p:sp>
          <p:nvSpPr>
            <p:cNvPr id="68837" name="Text Box 45"/>
            <p:cNvSpPr txBox="1">
              <a:spLocks noChangeArrowheads="1"/>
            </p:cNvSpPr>
            <p:nvPr/>
          </p:nvSpPr>
          <p:spPr bwMode="auto">
            <a:xfrm>
              <a:off x="4964" y="1172"/>
              <a:ext cx="27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10</a:t>
              </a:r>
            </a:p>
          </p:txBody>
        </p:sp>
      </p:grpSp>
      <p:sp>
        <p:nvSpPr>
          <p:cNvPr id="68613" name="Rectangle 46"/>
          <p:cNvSpPr>
            <a:spLocks noChangeArrowheads="1"/>
          </p:cNvSpPr>
          <p:nvPr/>
        </p:nvSpPr>
        <p:spPr bwMode="auto">
          <a:xfrm>
            <a:off x="3960813" y="1293813"/>
            <a:ext cx="914400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8614" name="Rectangle 47"/>
          <p:cNvSpPr>
            <a:spLocks noChangeArrowheads="1"/>
          </p:cNvSpPr>
          <p:nvPr/>
        </p:nvSpPr>
        <p:spPr bwMode="auto">
          <a:xfrm>
            <a:off x="2816225" y="379413"/>
            <a:ext cx="915988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8615" name="Text Box 48"/>
          <p:cNvSpPr txBox="1">
            <a:spLocks noChangeArrowheads="1"/>
          </p:cNvSpPr>
          <p:nvPr/>
        </p:nvSpPr>
        <p:spPr bwMode="auto">
          <a:xfrm>
            <a:off x="4037013" y="1263650"/>
            <a:ext cx="2413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8616" name="Rectangle 49"/>
          <p:cNvSpPr>
            <a:spLocks noChangeArrowheads="1"/>
          </p:cNvSpPr>
          <p:nvPr/>
        </p:nvSpPr>
        <p:spPr bwMode="auto">
          <a:xfrm>
            <a:off x="4144963" y="1263650"/>
            <a:ext cx="87312" cy="285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8617" name="Rectangle 50"/>
          <p:cNvSpPr>
            <a:spLocks noChangeArrowheads="1"/>
          </p:cNvSpPr>
          <p:nvPr/>
        </p:nvSpPr>
        <p:spPr bwMode="auto">
          <a:xfrm>
            <a:off x="3452813" y="1057275"/>
            <a:ext cx="88900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8618" name="Text Box 51"/>
          <p:cNvSpPr txBox="1">
            <a:spLocks noChangeArrowheads="1"/>
          </p:cNvSpPr>
          <p:nvPr/>
        </p:nvSpPr>
        <p:spPr bwMode="auto">
          <a:xfrm>
            <a:off x="3352800" y="836613"/>
            <a:ext cx="3794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8619" name="Rectangle 52"/>
          <p:cNvSpPr>
            <a:spLocks noChangeArrowheads="1"/>
          </p:cNvSpPr>
          <p:nvPr/>
        </p:nvSpPr>
        <p:spPr bwMode="auto">
          <a:xfrm>
            <a:off x="2995613" y="1058863"/>
            <a:ext cx="87312" cy="301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8620" name="Text Box 53"/>
          <p:cNvSpPr txBox="1">
            <a:spLocks noChangeArrowheads="1"/>
          </p:cNvSpPr>
          <p:nvPr/>
        </p:nvSpPr>
        <p:spPr bwMode="auto">
          <a:xfrm>
            <a:off x="2900363" y="847725"/>
            <a:ext cx="2873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8621" name="Rectangle 54"/>
          <p:cNvSpPr>
            <a:spLocks noChangeArrowheads="1"/>
          </p:cNvSpPr>
          <p:nvPr/>
        </p:nvSpPr>
        <p:spPr bwMode="auto">
          <a:xfrm>
            <a:off x="2816225" y="379413"/>
            <a:ext cx="2743200" cy="1600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8622" name="Line 55"/>
          <p:cNvSpPr>
            <a:spLocks noChangeShapeType="1"/>
          </p:cNvSpPr>
          <p:nvPr/>
        </p:nvSpPr>
        <p:spPr bwMode="auto">
          <a:xfrm>
            <a:off x="2816225" y="1293813"/>
            <a:ext cx="27447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8623" name="Line 56"/>
          <p:cNvSpPr>
            <a:spLocks noChangeShapeType="1"/>
          </p:cNvSpPr>
          <p:nvPr/>
        </p:nvSpPr>
        <p:spPr bwMode="auto">
          <a:xfrm>
            <a:off x="2816225" y="1065213"/>
            <a:ext cx="27447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8624" name="Line 57"/>
          <p:cNvSpPr>
            <a:spLocks noChangeShapeType="1"/>
          </p:cNvSpPr>
          <p:nvPr/>
        </p:nvSpPr>
        <p:spPr bwMode="auto">
          <a:xfrm>
            <a:off x="3732213" y="379413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8625" name="Line 58"/>
          <p:cNvSpPr>
            <a:spLocks noChangeShapeType="1"/>
          </p:cNvSpPr>
          <p:nvPr/>
        </p:nvSpPr>
        <p:spPr bwMode="auto">
          <a:xfrm>
            <a:off x="3960813" y="379413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8626" name="Line 59"/>
          <p:cNvSpPr>
            <a:spLocks noChangeShapeType="1"/>
          </p:cNvSpPr>
          <p:nvPr/>
        </p:nvSpPr>
        <p:spPr bwMode="auto">
          <a:xfrm>
            <a:off x="4875213" y="379413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8627" name="Rectangle 60"/>
          <p:cNvSpPr>
            <a:spLocks noChangeArrowheads="1"/>
          </p:cNvSpPr>
          <p:nvPr/>
        </p:nvSpPr>
        <p:spPr bwMode="auto">
          <a:xfrm>
            <a:off x="4875213" y="1512888"/>
            <a:ext cx="30162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8628" name="Text Box 61"/>
          <p:cNvSpPr txBox="1">
            <a:spLocks noChangeArrowheads="1"/>
          </p:cNvSpPr>
          <p:nvPr/>
        </p:nvSpPr>
        <p:spPr bwMode="auto">
          <a:xfrm>
            <a:off x="4618038" y="1427163"/>
            <a:ext cx="3794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8629" name="Text Box 62"/>
          <p:cNvSpPr txBox="1">
            <a:spLocks noChangeArrowheads="1"/>
          </p:cNvSpPr>
          <p:nvPr/>
        </p:nvSpPr>
        <p:spPr bwMode="auto">
          <a:xfrm>
            <a:off x="3122613" y="10652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8630" name="Text Box 63"/>
          <p:cNvSpPr txBox="1">
            <a:spLocks noChangeArrowheads="1"/>
          </p:cNvSpPr>
          <p:nvPr/>
        </p:nvSpPr>
        <p:spPr bwMode="auto">
          <a:xfrm>
            <a:off x="3706813" y="10652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8631" name="Text Box 64"/>
          <p:cNvSpPr txBox="1">
            <a:spLocks noChangeArrowheads="1"/>
          </p:cNvSpPr>
          <p:nvPr/>
        </p:nvSpPr>
        <p:spPr bwMode="auto">
          <a:xfrm>
            <a:off x="5103813" y="10652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8632" name="Text Box 65"/>
          <p:cNvSpPr txBox="1">
            <a:spLocks noChangeArrowheads="1"/>
          </p:cNvSpPr>
          <p:nvPr/>
        </p:nvSpPr>
        <p:spPr bwMode="auto">
          <a:xfrm>
            <a:off x="3122613" y="15224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8633" name="Text Box 66"/>
          <p:cNvSpPr txBox="1">
            <a:spLocks noChangeArrowheads="1"/>
          </p:cNvSpPr>
          <p:nvPr/>
        </p:nvSpPr>
        <p:spPr bwMode="auto">
          <a:xfrm>
            <a:off x="4286250" y="1065213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8634" name="Text Box 67"/>
          <p:cNvSpPr txBox="1">
            <a:spLocks noChangeArrowheads="1"/>
          </p:cNvSpPr>
          <p:nvPr/>
        </p:nvSpPr>
        <p:spPr bwMode="auto">
          <a:xfrm>
            <a:off x="3732213" y="15224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8635" name="Text Box 68"/>
          <p:cNvSpPr txBox="1">
            <a:spLocks noChangeArrowheads="1"/>
          </p:cNvSpPr>
          <p:nvPr/>
        </p:nvSpPr>
        <p:spPr bwMode="auto">
          <a:xfrm>
            <a:off x="5027613" y="1522413"/>
            <a:ext cx="4556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8636" name="Text Box 69"/>
          <p:cNvSpPr txBox="1">
            <a:spLocks noChangeArrowheads="1"/>
          </p:cNvSpPr>
          <p:nvPr/>
        </p:nvSpPr>
        <p:spPr bwMode="auto">
          <a:xfrm>
            <a:off x="3732213" y="6080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8637" name="Text Box 70"/>
          <p:cNvSpPr txBox="1">
            <a:spLocks noChangeArrowheads="1"/>
          </p:cNvSpPr>
          <p:nvPr/>
        </p:nvSpPr>
        <p:spPr bwMode="auto">
          <a:xfrm>
            <a:off x="4265613" y="608013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8638" name="Text Box 71"/>
          <p:cNvSpPr txBox="1">
            <a:spLocks noChangeArrowheads="1"/>
          </p:cNvSpPr>
          <p:nvPr/>
        </p:nvSpPr>
        <p:spPr bwMode="auto">
          <a:xfrm>
            <a:off x="5105400" y="6080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8639" name="Text Box 72"/>
          <p:cNvSpPr txBox="1">
            <a:spLocks noChangeArrowheads="1"/>
          </p:cNvSpPr>
          <p:nvPr/>
        </p:nvSpPr>
        <p:spPr bwMode="auto">
          <a:xfrm>
            <a:off x="922338" y="547688"/>
            <a:ext cx="1743075" cy="106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/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/>
              <a:t>Example</a:t>
            </a:r>
          </a:p>
          <a:p>
            <a:r>
              <a:rPr lang="de-DE" altLang="de-DE" sz="1500"/>
              <a:t>Determine routability </a:t>
            </a:r>
            <a:br>
              <a:rPr lang="de-DE" altLang="de-DE" sz="1500"/>
            </a:br>
            <a:r>
              <a:rPr lang="de-DE" altLang="de-DE" sz="1500"/>
              <a:t>of a placement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  <p:grpSp>
        <p:nvGrpSpPr>
          <p:cNvPr id="1167433" name="Group 73"/>
          <p:cNvGrpSpPr>
            <a:grpSpLocks/>
          </p:cNvGrpSpPr>
          <p:nvPr/>
        </p:nvGrpSpPr>
        <p:grpSpPr bwMode="auto">
          <a:xfrm>
            <a:off x="2817813" y="4430713"/>
            <a:ext cx="3730625" cy="1954212"/>
            <a:chOff x="1775" y="2791"/>
            <a:chExt cx="2350" cy="1231"/>
          </a:xfrm>
        </p:grpSpPr>
        <p:sp>
          <p:nvSpPr>
            <p:cNvPr id="68765" name="Line 74"/>
            <p:cNvSpPr>
              <a:spLocks noChangeShapeType="1"/>
            </p:cNvSpPr>
            <p:nvPr/>
          </p:nvSpPr>
          <p:spPr bwMode="auto">
            <a:xfrm>
              <a:off x="2208" y="3433"/>
              <a:ext cx="0" cy="6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766" name="Rectangle 75"/>
            <p:cNvSpPr>
              <a:spLocks noChangeArrowheads="1"/>
            </p:cNvSpPr>
            <p:nvPr/>
          </p:nvSpPr>
          <p:spPr bwMode="auto">
            <a:xfrm>
              <a:off x="2496" y="3590"/>
              <a:ext cx="576" cy="432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67" name="Rectangle 76"/>
            <p:cNvSpPr>
              <a:spLocks noChangeArrowheads="1"/>
            </p:cNvSpPr>
            <p:nvPr/>
          </p:nvSpPr>
          <p:spPr bwMode="auto">
            <a:xfrm>
              <a:off x="1775" y="3013"/>
              <a:ext cx="577" cy="433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68" name="Text Box 77"/>
            <p:cNvSpPr txBox="1">
              <a:spLocks noChangeArrowheads="1"/>
            </p:cNvSpPr>
            <p:nvPr/>
          </p:nvSpPr>
          <p:spPr bwMode="auto">
            <a:xfrm>
              <a:off x="2544" y="3571"/>
              <a:ext cx="152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 i="1">
                  <a:solidFill>
                    <a:schemeClr val="accent2"/>
                  </a:solidFill>
                </a:rPr>
                <a:t>B</a:t>
              </a:r>
            </a:p>
          </p:txBody>
        </p:sp>
        <p:sp>
          <p:nvSpPr>
            <p:cNvPr id="68769" name="Rectangle 78"/>
            <p:cNvSpPr>
              <a:spLocks noChangeArrowheads="1"/>
            </p:cNvSpPr>
            <p:nvPr/>
          </p:nvSpPr>
          <p:spPr bwMode="auto">
            <a:xfrm>
              <a:off x="2176" y="3440"/>
              <a:ext cx="55" cy="1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70" name="Text Box 79"/>
            <p:cNvSpPr txBox="1">
              <a:spLocks noChangeArrowheads="1"/>
            </p:cNvSpPr>
            <p:nvPr/>
          </p:nvSpPr>
          <p:spPr bwMode="auto">
            <a:xfrm>
              <a:off x="2113" y="3302"/>
              <a:ext cx="239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 i="1">
                  <a:solidFill>
                    <a:srgbClr val="CC0000"/>
                  </a:solidFill>
                </a:rPr>
                <a:t>A</a:t>
              </a:r>
            </a:p>
          </p:txBody>
        </p:sp>
        <p:sp>
          <p:nvSpPr>
            <p:cNvPr id="68771" name="Rectangle 80"/>
            <p:cNvSpPr>
              <a:spLocks noChangeArrowheads="1"/>
            </p:cNvSpPr>
            <p:nvPr/>
          </p:nvSpPr>
          <p:spPr bwMode="auto">
            <a:xfrm>
              <a:off x="1888" y="3440"/>
              <a:ext cx="55" cy="1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72" name="Text Box 81"/>
            <p:cNvSpPr txBox="1">
              <a:spLocks noChangeArrowheads="1"/>
            </p:cNvSpPr>
            <p:nvPr/>
          </p:nvSpPr>
          <p:spPr bwMode="auto">
            <a:xfrm>
              <a:off x="1828" y="3308"/>
              <a:ext cx="18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 i="1">
                  <a:solidFill>
                    <a:schemeClr val="accent2"/>
                  </a:solidFill>
                </a:rPr>
                <a:t>B</a:t>
              </a:r>
            </a:p>
          </p:txBody>
        </p:sp>
        <p:sp>
          <p:nvSpPr>
            <p:cNvPr id="68773" name="Rectangle 82"/>
            <p:cNvSpPr>
              <a:spLocks noChangeArrowheads="1"/>
            </p:cNvSpPr>
            <p:nvPr/>
          </p:nvSpPr>
          <p:spPr bwMode="auto">
            <a:xfrm>
              <a:off x="1775" y="3013"/>
              <a:ext cx="1728" cy="1009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74" name="Line 83"/>
            <p:cNvSpPr>
              <a:spLocks noChangeShapeType="1"/>
            </p:cNvSpPr>
            <p:nvPr/>
          </p:nvSpPr>
          <p:spPr bwMode="auto">
            <a:xfrm>
              <a:off x="1775" y="3590"/>
              <a:ext cx="17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775" name="Line 84"/>
            <p:cNvSpPr>
              <a:spLocks noChangeShapeType="1"/>
            </p:cNvSpPr>
            <p:nvPr/>
          </p:nvSpPr>
          <p:spPr bwMode="auto">
            <a:xfrm>
              <a:off x="1775" y="3446"/>
              <a:ext cx="172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776" name="Line 85"/>
            <p:cNvSpPr>
              <a:spLocks noChangeShapeType="1"/>
            </p:cNvSpPr>
            <p:nvPr/>
          </p:nvSpPr>
          <p:spPr bwMode="auto">
            <a:xfrm>
              <a:off x="2352" y="3013"/>
              <a:ext cx="0" cy="10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777" name="Line 86"/>
            <p:cNvSpPr>
              <a:spLocks noChangeShapeType="1"/>
            </p:cNvSpPr>
            <p:nvPr/>
          </p:nvSpPr>
          <p:spPr bwMode="auto">
            <a:xfrm>
              <a:off x="2496" y="3013"/>
              <a:ext cx="0" cy="10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778" name="Line 87"/>
            <p:cNvSpPr>
              <a:spLocks noChangeShapeType="1"/>
            </p:cNvSpPr>
            <p:nvPr/>
          </p:nvSpPr>
          <p:spPr bwMode="auto">
            <a:xfrm>
              <a:off x="3072" y="3013"/>
              <a:ext cx="0" cy="10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779" name="Rectangle 88"/>
            <p:cNvSpPr>
              <a:spLocks noChangeArrowheads="1"/>
            </p:cNvSpPr>
            <p:nvPr/>
          </p:nvSpPr>
          <p:spPr bwMode="auto">
            <a:xfrm>
              <a:off x="3072" y="3728"/>
              <a:ext cx="19" cy="5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80" name="Text Box 89"/>
            <p:cNvSpPr txBox="1">
              <a:spLocks noChangeArrowheads="1"/>
            </p:cNvSpPr>
            <p:nvPr/>
          </p:nvSpPr>
          <p:spPr bwMode="auto">
            <a:xfrm>
              <a:off x="2910" y="3673"/>
              <a:ext cx="239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 i="1">
                  <a:solidFill>
                    <a:srgbClr val="CC0000"/>
                  </a:solidFill>
                </a:rPr>
                <a:t>A</a:t>
              </a:r>
            </a:p>
          </p:txBody>
        </p:sp>
        <p:sp>
          <p:nvSpPr>
            <p:cNvPr id="68781" name="Line 90"/>
            <p:cNvSpPr>
              <a:spLocks noChangeShapeType="1"/>
            </p:cNvSpPr>
            <p:nvPr/>
          </p:nvSpPr>
          <p:spPr bwMode="auto">
            <a:xfrm>
              <a:off x="2208" y="3493"/>
              <a:ext cx="96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782" name="Line 91"/>
            <p:cNvSpPr>
              <a:spLocks noChangeShapeType="1"/>
            </p:cNvSpPr>
            <p:nvPr/>
          </p:nvSpPr>
          <p:spPr bwMode="auto">
            <a:xfrm>
              <a:off x="3168" y="3493"/>
              <a:ext cx="0" cy="2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783" name="Line 92"/>
            <p:cNvSpPr>
              <a:spLocks noChangeShapeType="1"/>
            </p:cNvSpPr>
            <p:nvPr/>
          </p:nvSpPr>
          <p:spPr bwMode="auto">
            <a:xfrm flipH="1">
              <a:off x="3072" y="3757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784" name="Text Box 93"/>
            <p:cNvSpPr txBox="1">
              <a:spLocks noChangeArrowheads="1"/>
            </p:cNvSpPr>
            <p:nvPr/>
          </p:nvSpPr>
          <p:spPr bwMode="auto">
            <a:xfrm>
              <a:off x="1966" y="3446"/>
              <a:ext cx="191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</a:t>
              </a:r>
            </a:p>
          </p:txBody>
        </p:sp>
        <p:sp>
          <p:nvSpPr>
            <p:cNvPr id="68785" name="Text Box 94"/>
            <p:cNvSpPr txBox="1">
              <a:spLocks noChangeArrowheads="1"/>
            </p:cNvSpPr>
            <p:nvPr/>
          </p:nvSpPr>
          <p:spPr bwMode="auto">
            <a:xfrm>
              <a:off x="2315" y="3458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5</a:t>
              </a:r>
            </a:p>
          </p:txBody>
        </p:sp>
        <p:sp>
          <p:nvSpPr>
            <p:cNvPr id="68786" name="Text Box 95"/>
            <p:cNvSpPr txBox="1">
              <a:spLocks noChangeArrowheads="1"/>
            </p:cNvSpPr>
            <p:nvPr/>
          </p:nvSpPr>
          <p:spPr bwMode="auto">
            <a:xfrm>
              <a:off x="3214" y="3446"/>
              <a:ext cx="191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7</a:t>
              </a:r>
            </a:p>
          </p:txBody>
        </p:sp>
        <p:sp>
          <p:nvSpPr>
            <p:cNvPr id="68787" name="Text Box 96"/>
            <p:cNvSpPr txBox="1">
              <a:spLocks noChangeArrowheads="1"/>
            </p:cNvSpPr>
            <p:nvPr/>
          </p:nvSpPr>
          <p:spPr bwMode="auto">
            <a:xfrm>
              <a:off x="1966" y="3734"/>
              <a:ext cx="191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8</a:t>
              </a:r>
            </a:p>
          </p:txBody>
        </p:sp>
        <p:sp>
          <p:nvSpPr>
            <p:cNvPr id="68788" name="Text Box 97"/>
            <p:cNvSpPr txBox="1">
              <a:spLocks noChangeArrowheads="1"/>
            </p:cNvSpPr>
            <p:nvPr/>
          </p:nvSpPr>
          <p:spPr bwMode="auto">
            <a:xfrm>
              <a:off x="2698" y="3465"/>
              <a:ext cx="192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6</a:t>
              </a:r>
            </a:p>
          </p:txBody>
        </p:sp>
        <p:sp>
          <p:nvSpPr>
            <p:cNvPr id="68789" name="Text Box 98"/>
            <p:cNvSpPr txBox="1">
              <a:spLocks noChangeArrowheads="1"/>
            </p:cNvSpPr>
            <p:nvPr/>
          </p:nvSpPr>
          <p:spPr bwMode="auto">
            <a:xfrm>
              <a:off x="2350" y="3734"/>
              <a:ext cx="191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9</a:t>
              </a:r>
            </a:p>
          </p:txBody>
        </p:sp>
        <p:sp>
          <p:nvSpPr>
            <p:cNvPr id="68790" name="Text Box 99"/>
            <p:cNvSpPr txBox="1">
              <a:spLocks noChangeArrowheads="1"/>
            </p:cNvSpPr>
            <p:nvPr/>
          </p:nvSpPr>
          <p:spPr bwMode="auto">
            <a:xfrm>
              <a:off x="3166" y="3734"/>
              <a:ext cx="287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10</a:t>
              </a:r>
            </a:p>
          </p:txBody>
        </p:sp>
        <p:sp>
          <p:nvSpPr>
            <p:cNvPr id="68791" name="Text Box 100"/>
            <p:cNvSpPr txBox="1">
              <a:spLocks noChangeArrowheads="1"/>
            </p:cNvSpPr>
            <p:nvPr/>
          </p:nvSpPr>
          <p:spPr bwMode="auto">
            <a:xfrm>
              <a:off x="2350" y="3158"/>
              <a:ext cx="191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</a:t>
              </a:r>
            </a:p>
          </p:txBody>
        </p:sp>
        <p:sp>
          <p:nvSpPr>
            <p:cNvPr id="68792" name="Text Box 101"/>
            <p:cNvSpPr txBox="1">
              <a:spLocks noChangeArrowheads="1"/>
            </p:cNvSpPr>
            <p:nvPr/>
          </p:nvSpPr>
          <p:spPr bwMode="auto">
            <a:xfrm>
              <a:off x="2685" y="3158"/>
              <a:ext cx="192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</a:t>
              </a:r>
            </a:p>
          </p:txBody>
        </p:sp>
        <p:sp>
          <p:nvSpPr>
            <p:cNvPr id="68793" name="Text Box 102"/>
            <p:cNvSpPr txBox="1">
              <a:spLocks noChangeArrowheads="1"/>
            </p:cNvSpPr>
            <p:nvPr/>
          </p:nvSpPr>
          <p:spPr bwMode="auto">
            <a:xfrm>
              <a:off x="3215" y="3158"/>
              <a:ext cx="191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</a:t>
              </a:r>
            </a:p>
          </p:txBody>
        </p:sp>
        <p:sp>
          <p:nvSpPr>
            <p:cNvPr id="68794" name="Rectangle 103"/>
            <p:cNvSpPr>
              <a:spLocks noChangeArrowheads="1"/>
            </p:cNvSpPr>
            <p:nvPr/>
          </p:nvSpPr>
          <p:spPr bwMode="auto">
            <a:xfrm>
              <a:off x="2610" y="3566"/>
              <a:ext cx="55" cy="1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95" name="AutoShape 104"/>
            <p:cNvSpPr>
              <a:spLocks noChangeAspect="1" noChangeArrowheads="1"/>
            </p:cNvSpPr>
            <p:nvPr/>
          </p:nvSpPr>
          <p:spPr bwMode="auto">
            <a:xfrm rot="5400000">
              <a:off x="3723" y="2623"/>
              <a:ext cx="233" cy="57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67465" name="Group 105"/>
          <p:cNvGrpSpPr>
            <a:grpSpLocks/>
          </p:cNvGrpSpPr>
          <p:nvPr/>
        </p:nvGrpSpPr>
        <p:grpSpPr bwMode="auto">
          <a:xfrm>
            <a:off x="2965450" y="5300663"/>
            <a:ext cx="1300163" cy="573087"/>
            <a:chOff x="1868" y="3339"/>
            <a:chExt cx="819" cy="361"/>
          </a:xfrm>
        </p:grpSpPr>
        <p:sp>
          <p:nvSpPr>
            <p:cNvPr id="68763" name="Oval 106"/>
            <p:cNvSpPr>
              <a:spLocks noChangeAspect="1" noChangeArrowheads="1"/>
            </p:cNvSpPr>
            <p:nvPr/>
          </p:nvSpPr>
          <p:spPr bwMode="auto">
            <a:xfrm>
              <a:off x="1868" y="3339"/>
              <a:ext cx="105" cy="10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64" name="Oval 107"/>
            <p:cNvSpPr>
              <a:spLocks noChangeAspect="1" noChangeArrowheads="1"/>
            </p:cNvSpPr>
            <p:nvPr/>
          </p:nvSpPr>
          <p:spPr bwMode="auto">
            <a:xfrm>
              <a:off x="2582" y="3593"/>
              <a:ext cx="105" cy="10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167468" name="Group 108"/>
          <p:cNvGrpSpPr>
            <a:grpSpLocks/>
          </p:cNvGrpSpPr>
          <p:nvPr/>
        </p:nvGrpSpPr>
        <p:grpSpPr bwMode="auto">
          <a:xfrm>
            <a:off x="3419475" y="3163888"/>
            <a:ext cx="1444625" cy="769937"/>
            <a:chOff x="2154" y="1993"/>
            <a:chExt cx="910" cy="485"/>
          </a:xfrm>
        </p:grpSpPr>
        <p:sp>
          <p:nvSpPr>
            <p:cNvPr id="68761" name="Oval 109"/>
            <p:cNvSpPr>
              <a:spLocks noChangeArrowheads="1"/>
            </p:cNvSpPr>
            <p:nvPr/>
          </p:nvSpPr>
          <p:spPr bwMode="auto">
            <a:xfrm>
              <a:off x="2154" y="1993"/>
              <a:ext cx="113" cy="113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62" name="Oval 110"/>
            <p:cNvSpPr>
              <a:spLocks noChangeArrowheads="1"/>
            </p:cNvSpPr>
            <p:nvPr/>
          </p:nvSpPr>
          <p:spPr bwMode="auto">
            <a:xfrm>
              <a:off x="2951" y="2364"/>
              <a:ext cx="113" cy="114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1167471" name="Text Box 111"/>
          <p:cNvSpPr txBox="1">
            <a:spLocks noChangeArrowheads="1"/>
          </p:cNvSpPr>
          <p:nvPr/>
        </p:nvSpPr>
        <p:spPr bwMode="auto">
          <a:xfrm>
            <a:off x="3300413" y="4941888"/>
            <a:ext cx="839787" cy="1209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7200" b="1">
                <a:solidFill>
                  <a:srgbClr val="CCCCFF"/>
                </a:solidFill>
              </a:rPr>
              <a:t>?</a:t>
            </a:r>
            <a:endParaRPr lang="en-US" altLang="zh-CN" sz="7200" b="1">
              <a:solidFill>
                <a:srgbClr val="CCCCFF"/>
              </a:solidFill>
              <a:ea typeface="宋体" panose="02010600030101010101" pitchFamily="2" charset="-122"/>
            </a:endParaRPr>
          </a:p>
        </p:txBody>
      </p:sp>
      <p:grpSp>
        <p:nvGrpSpPr>
          <p:cNvPr id="1167472" name="Group 112"/>
          <p:cNvGrpSpPr>
            <a:grpSpLocks/>
          </p:cNvGrpSpPr>
          <p:nvPr/>
        </p:nvGrpSpPr>
        <p:grpSpPr bwMode="auto">
          <a:xfrm>
            <a:off x="6227763" y="4462463"/>
            <a:ext cx="2713037" cy="1990725"/>
            <a:chOff x="3923" y="2811"/>
            <a:chExt cx="1709" cy="1254"/>
          </a:xfrm>
        </p:grpSpPr>
        <p:sp>
          <p:nvSpPr>
            <p:cNvPr id="68719" name="Text Box 113"/>
            <p:cNvSpPr txBox="1">
              <a:spLocks noChangeArrowheads="1"/>
            </p:cNvSpPr>
            <p:nvPr/>
          </p:nvSpPr>
          <p:spPr bwMode="auto">
            <a:xfrm>
              <a:off x="4500" y="2811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</a:t>
              </a:r>
            </a:p>
          </p:txBody>
        </p:sp>
        <p:sp>
          <p:nvSpPr>
            <p:cNvPr id="68720" name="Text Box 114"/>
            <p:cNvSpPr txBox="1">
              <a:spLocks noChangeArrowheads="1"/>
            </p:cNvSpPr>
            <p:nvPr/>
          </p:nvSpPr>
          <p:spPr bwMode="auto">
            <a:xfrm>
              <a:off x="4932" y="2811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</a:t>
              </a:r>
            </a:p>
          </p:txBody>
        </p:sp>
        <p:sp>
          <p:nvSpPr>
            <p:cNvPr id="68721" name="Text Box 115"/>
            <p:cNvSpPr txBox="1">
              <a:spLocks noChangeArrowheads="1"/>
            </p:cNvSpPr>
            <p:nvPr/>
          </p:nvSpPr>
          <p:spPr bwMode="auto">
            <a:xfrm>
              <a:off x="5364" y="2811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</a:t>
              </a:r>
            </a:p>
          </p:txBody>
        </p:sp>
        <p:sp>
          <p:nvSpPr>
            <p:cNvPr id="68722" name="Text Box 116"/>
            <p:cNvSpPr txBox="1">
              <a:spLocks noChangeArrowheads="1"/>
            </p:cNvSpPr>
            <p:nvPr/>
          </p:nvSpPr>
          <p:spPr bwMode="auto">
            <a:xfrm>
              <a:off x="4468" y="2968"/>
              <a:ext cx="240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8723" name="Oval 117"/>
            <p:cNvSpPr>
              <a:spLocks noChangeArrowheads="1"/>
            </p:cNvSpPr>
            <p:nvPr/>
          </p:nvSpPr>
          <p:spPr bwMode="auto">
            <a:xfrm>
              <a:off x="4487" y="2955"/>
              <a:ext cx="192" cy="193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24" name="Line 118"/>
            <p:cNvSpPr>
              <a:spLocks noChangeShapeType="1"/>
            </p:cNvSpPr>
            <p:nvPr/>
          </p:nvSpPr>
          <p:spPr bwMode="auto">
            <a:xfrm>
              <a:off x="4679" y="3051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25" name="Oval 119"/>
            <p:cNvSpPr>
              <a:spLocks noChangeArrowheads="1"/>
            </p:cNvSpPr>
            <p:nvPr/>
          </p:nvSpPr>
          <p:spPr bwMode="auto">
            <a:xfrm>
              <a:off x="4919" y="2955"/>
              <a:ext cx="192" cy="193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26" name="Line 120"/>
            <p:cNvSpPr>
              <a:spLocks noChangeShapeType="1"/>
            </p:cNvSpPr>
            <p:nvPr/>
          </p:nvSpPr>
          <p:spPr bwMode="auto">
            <a:xfrm>
              <a:off x="5111" y="3051"/>
              <a:ext cx="2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27" name="Oval 121"/>
            <p:cNvSpPr>
              <a:spLocks noChangeArrowheads="1"/>
            </p:cNvSpPr>
            <p:nvPr/>
          </p:nvSpPr>
          <p:spPr bwMode="auto">
            <a:xfrm>
              <a:off x="5351" y="2955"/>
              <a:ext cx="193" cy="193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28" name="Oval 122"/>
            <p:cNvSpPr>
              <a:spLocks noChangeArrowheads="1"/>
            </p:cNvSpPr>
            <p:nvPr/>
          </p:nvSpPr>
          <p:spPr bwMode="auto">
            <a:xfrm>
              <a:off x="4057" y="3340"/>
              <a:ext cx="192" cy="192"/>
            </a:xfrm>
            <a:prstGeom prst="ellipse">
              <a:avLst/>
            </a:prstGeom>
            <a:noFill/>
            <a:ln w="38100" algn="ctr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29" name="Line 123"/>
            <p:cNvSpPr>
              <a:spLocks noChangeShapeType="1"/>
            </p:cNvSpPr>
            <p:nvPr/>
          </p:nvSpPr>
          <p:spPr bwMode="auto">
            <a:xfrm>
              <a:off x="4249" y="3436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30" name="Oval 124"/>
            <p:cNvSpPr>
              <a:spLocks noChangeArrowheads="1"/>
            </p:cNvSpPr>
            <p:nvPr/>
          </p:nvSpPr>
          <p:spPr bwMode="auto">
            <a:xfrm>
              <a:off x="4489" y="3340"/>
              <a:ext cx="192" cy="19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DEDE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31" name="Line 125"/>
            <p:cNvSpPr>
              <a:spLocks noChangeShapeType="1"/>
            </p:cNvSpPr>
            <p:nvPr/>
          </p:nvSpPr>
          <p:spPr bwMode="auto">
            <a:xfrm>
              <a:off x="4681" y="3436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32" name="Oval 126"/>
            <p:cNvSpPr>
              <a:spLocks noChangeArrowheads="1"/>
            </p:cNvSpPr>
            <p:nvPr/>
          </p:nvSpPr>
          <p:spPr bwMode="auto">
            <a:xfrm>
              <a:off x="4922" y="3340"/>
              <a:ext cx="192" cy="192"/>
            </a:xfrm>
            <a:prstGeom prst="ellipse">
              <a:avLst/>
            </a:prstGeom>
            <a:noFill/>
            <a:ln w="38100" algn="ctr">
              <a:solidFill>
                <a:srgbClr val="3366FF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9852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9852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lang="de-DE" altLang="de-DE">
                <a:solidFill>
                  <a:srgbClr val="CCCCFF"/>
                </a:solidFill>
              </a:endParaRPr>
            </a:p>
          </p:txBody>
        </p:sp>
        <p:sp>
          <p:nvSpPr>
            <p:cNvPr id="68733" name="Line 127"/>
            <p:cNvSpPr>
              <a:spLocks noChangeShapeType="1"/>
            </p:cNvSpPr>
            <p:nvPr/>
          </p:nvSpPr>
          <p:spPr bwMode="auto">
            <a:xfrm>
              <a:off x="5112" y="3436"/>
              <a:ext cx="23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34" name="Oval 128"/>
            <p:cNvSpPr>
              <a:spLocks noChangeArrowheads="1"/>
            </p:cNvSpPr>
            <p:nvPr/>
          </p:nvSpPr>
          <p:spPr bwMode="auto">
            <a:xfrm>
              <a:off x="5353" y="3340"/>
              <a:ext cx="192" cy="19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DEDED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35" name="Oval 129"/>
            <p:cNvSpPr>
              <a:spLocks noChangeArrowheads="1"/>
            </p:cNvSpPr>
            <p:nvPr/>
          </p:nvSpPr>
          <p:spPr bwMode="auto">
            <a:xfrm>
              <a:off x="4055" y="3723"/>
              <a:ext cx="192" cy="193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36" name="Line 130"/>
            <p:cNvSpPr>
              <a:spLocks noChangeShapeType="1"/>
            </p:cNvSpPr>
            <p:nvPr/>
          </p:nvSpPr>
          <p:spPr bwMode="auto">
            <a:xfrm>
              <a:off x="4247" y="3819"/>
              <a:ext cx="24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37" name="Oval 131"/>
            <p:cNvSpPr>
              <a:spLocks noChangeArrowheads="1"/>
            </p:cNvSpPr>
            <p:nvPr/>
          </p:nvSpPr>
          <p:spPr bwMode="auto">
            <a:xfrm>
              <a:off x="4487" y="3723"/>
              <a:ext cx="192" cy="193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38" name="Oval 132"/>
            <p:cNvSpPr>
              <a:spLocks noChangeArrowheads="1"/>
            </p:cNvSpPr>
            <p:nvPr/>
          </p:nvSpPr>
          <p:spPr bwMode="auto">
            <a:xfrm>
              <a:off x="5350" y="3723"/>
              <a:ext cx="193" cy="193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CC99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39" name="Line 133"/>
            <p:cNvSpPr>
              <a:spLocks noChangeShapeType="1"/>
            </p:cNvSpPr>
            <p:nvPr/>
          </p:nvSpPr>
          <p:spPr bwMode="auto">
            <a:xfrm>
              <a:off x="5448" y="35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40" name="Line 134"/>
            <p:cNvSpPr>
              <a:spLocks noChangeShapeType="1"/>
            </p:cNvSpPr>
            <p:nvPr/>
          </p:nvSpPr>
          <p:spPr bwMode="auto">
            <a:xfrm>
              <a:off x="5448" y="3148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41" name="Line 135"/>
            <p:cNvSpPr>
              <a:spLocks noChangeShapeType="1"/>
            </p:cNvSpPr>
            <p:nvPr/>
          </p:nvSpPr>
          <p:spPr bwMode="auto">
            <a:xfrm>
              <a:off x="5016" y="3148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42" name="Line 136"/>
            <p:cNvSpPr>
              <a:spLocks noChangeShapeType="1"/>
            </p:cNvSpPr>
            <p:nvPr/>
          </p:nvSpPr>
          <p:spPr bwMode="auto">
            <a:xfrm>
              <a:off x="4583" y="3148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43" name="Line 137"/>
            <p:cNvSpPr>
              <a:spLocks noChangeShapeType="1"/>
            </p:cNvSpPr>
            <p:nvPr/>
          </p:nvSpPr>
          <p:spPr bwMode="auto">
            <a:xfrm>
              <a:off x="4164" y="3539"/>
              <a:ext cx="0" cy="19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44" name="Line 138"/>
            <p:cNvSpPr>
              <a:spLocks noChangeShapeType="1"/>
            </p:cNvSpPr>
            <p:nvPr/>
          </p:nvSpPr>
          <p:spPr bwMode="auto">
            <a:xfrm>
              <a:off x="4583" y="3532"/>
              <a:ext cx="0" cy="1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45" name="Text Box 139"/>
            <p:cNvSpPr txBox="1">
              <a:spLocks noChangeArrowheads="1"/>
            </p:cNvSpPr>
            <p:nvPr/>
          </p:nvSpPr>
          <p:spPr bwMode="auto">
            <a:xfrm>
              <a:off x="4901" y="2968"/>
              <a:ext cx="240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3,4</a:t>
              </a:r>
            </a:p>
          </p:txBody>
        </p:sp>
        <p:sp>
          <p:nvSpPr>
            <p:cNvPr id="68746" name="Text Box 140"/>
            <p:cNvSpPr txBox="1">
              <a:spLocks noChangeArrowheads="1"/>
            </p:cNvSpPr>
            <p:nvPr/>
          </p:nvSpPr>
          <p:spPr bwMode="auto">
            <a:xfrm>
              <a:off x="5332" y="2968"/>
              <a:ext cx="241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3,3</a:t>
              </a:r>
            </a:p>
          </p:txBody>
        </p:sp>
        <p:sp>
          <p:nvSpPr>
            <p:cNvPr id="68747" name="Text Box 141"/>
            <p:cNvSpPr txBox="1">
              <a:spLocks noChangeArrowheads="1"/>
            </p:cNvSpPr>
            <p:nvPr/>
          </p:nvSpPr>
          <p:spPr bwMode="auto">
            <a:xfrm>
              <a:off x="4036" y="3352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DEDED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0,3</a:t>
              </a:r>
            </a:p>
          </p:txBody>
        </p:sp>
        <p:sp>
          <p:nvSpPr>
            <p:cNvPr id="68748" name="Text Box 142"/>
            <p:cNvSpPr txBox="1">
              <a:spLocks noChangeArrowheads="1"/>
            </p:cNvSpPr>
            <p:nvPr/>
          </p:nvSpPr>
          <p:spPr bwMode="auto">
            <a:xfrm>
              <a:off x="4469" y="3352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DEDED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0,1</a:t>
              </a:r>
            </a:p>
          </p:txBody>
        </p:sp>
        <p:sp>
          <p:nvSpPr>
            <p:cNvPr id="68749" name="Text Box 143"/>
            <p:cNvSpPr txBox="1">
              <a:spLocks noChangeArrowheads="1"/>
            </p:cNvSpPr>
            <p:nvPr/>
          </p:nvSpPr>
          <p:spPr bwMode="auto">
            <a:xfrm>
              <a:off x="4901" y="3352"/>
              <a:ext cx="240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DEDED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0,4</a:t>
              </a:r>
            </a:p>
          </p:txBody>
        </p:sp>
        <p:sp>
          <p:nvSpPr>
            <p:cNvPr id="68750" name="Text Box 144"/>
            <p:cNvSpPr txBox="1">
              <a:spLocks noChangeArrowheads="1"/>
            </p:cNvSpPr>
            <p:nvPr/>
          </p:nvSpPr>
          <p:spPr bwMode="auto">
            <a:xfrm>
              <a:off x="5332" y="3352"/>
              <a:ext cx="24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DEDED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0,2</a:t>
              </a:r>
            </a:p>
          </p:txBody>
        </p:sp>
        <p:sp>
          <p:nvSpPr>
            <p:cNvPr id="68751" name="Text Box 145"/>
            <p:cNvSpPr txBox="1">
              <a:spLocks noChangeArrowheads="1"/>
            </p:cNvSpPr>
            <p:nvPr/>
          </p:nvSpPr>
          <p:spPr bwMode="auto">
            <a:xfrm>
              <a:off x="4036" y="3737"/>
              <a:ext cx="240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3,4</a:t>
              </a:r>
            </a:p>
          </p:txBody>
        </p:sp>
        <p:sp>
          <p:nvSpPr>
            <p:cNvPr id="68752" name="Text Box 146"/>
            <p:cNvSpPr txBox="1">
              <a:spLocks noChangeArrowheads="1"/>
            </p:cNvSpPr>
            <p:nvPr/>
          </p:nvSpPr>
          <p:spPr bwMode="auto">
            <a:xfrm>
              <a:off x="4469" y="3737"/>
              <a:ext cx="240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8753" name="Text Box 147"/>
            <p:cNvSpPr txBox="1">
              <a:spLocks noChangeArrowheads="1"/>
            </p:cNvSpPr>
            <p:nvPr/>
          </p:nvSpPr>
          <p:spPr bwMode="auto">
            <a:xfrm>
              <a:off x="5332" y="3737"/>
              <a:ext cx="241" cy="1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2,2</a:t>
              </a:r>
            </a:p>
          </p:txBody>
        </p:sp>
        <p:sp>
          <p:nvSpPr>
            <p:cNvPr id="68754" name="Text Box 148"/>
            <p:cNvSpPr txBox="1">
              <a:spLocks noChangeArrowheads="1"/>
            </p:cNvSpPr>
            <p:nvPr/>
          </p:nvSpPr>
          <p:spPr bwMode="auto">
            <a:xfrm>
              <a:off x="3923" y="3346"/>
              <a:ext cx="192" cy="15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EDEDED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</a:t>
              </a:r>
            </a:p>
          </p:txBody>
        </p:sp>
        <p:sp>
          <p:nvSpPr>
            <p:cNvPr id="68755" name="Text Box 149"/>
            <p:cNvSpPr txBox="1">
              <a:spLocks noChangeArrowheads="1"/>
            </p:cNvSpPr>
            <p:nvPr/>
          </p:nvSpPr>
          <p:spPr bwMode="auto">
            <a:xfrm>
              <a:off x="4391" y="3243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5</a:t>
              </a:r>
            </a:p>
          </p:txBody>
        </p:sp>
        <p:sp>
          <p:nvSpPr>
            <p:cNvPr id="68756" name="Text Box 150"/>
            <p:cNvSpPr txBox="1">
              <a:spLocks noChangeArrowheads="1"/>
            </p:cNvSpPr>
            <p:nvPr/>
          </p:nvSpPr>
          <p:spPr bwMode="auto">
            <a:xfrm>
              <a:off x="4830" y="3243"/>
              <a:ext cx="191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6</a:t>
              </a:r>
            </a:p>
          </p:txBody>
        </p:sp>
        <p:sp>
          <p:nvSpPr>
            <p:cNvPr id="68757" name="Text Box 151"/>
            <p:cNvSpPr txBox="1">
              <a:spLocks noChangeArrowheads="1"/>
            </p:cNvSpPr>
            <p:nvPr/>
          </p:nvSpPr>
          <p:spPr bwMode="auto">
            <a:xfrm>
              <a:off x="5274" y="3243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7</a:t>
              </a:r>
            </a:p>
          </p:txBody>
        </p:sp>
        <p:sp>
          <p:nvSpPr>
            <p:cNvPr id="68758" name="Text Box 152"/>
            <p:cNvSpPr txBox="1">
              <a:spLocks noChangeArrowheads="1"/>
            </p:cNvSpPr>
            <p:nvPr/>
          </p:nvSpPr>
          <p:spPr bwMode="auto">
            <a:xfrm>
              <a:off x="4067" y="3909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8</a:t>
              </a:r>
            </a:p>
          </p:txBody>
        </p:sp>
        <p:sp>
          <p:nvSpPr>
            <p:cNvPr id="68759" name="Text Box 153"/>
            <p:cNvSpPr txBox="1">
              <a:spLocks noChangeArrowheads="1"/>
            </p:cNvSpPr>
            <p:nvPr/>
          </p:nvSpPr>
          <p:spPr bwMode="auto">
            <a:xfrm>
              <a:off x="4500" y="3909"/>
              <a:ext cx="192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9</a:t>
              </a:r>
            </a:p>
          </p:txBody>
        </p:sp>
        <p:sp>
          <p:nvSpPr>
            <p:cNvPr id="68760" name="Text Box 154"/>
            <p:cNvSpPr txBox="1">
              <a:spLocks noChangeArrowheads="1"/>
            </p:cNvSpPr>
            <p:nvPr/>
          </p:nvSpPr>
          <p:spPr bwMode="auto">
            <a:xfrm>
              <a:off x="5345" y="3909"/>
              <a:ext cx="287" cy="1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10</a:t>
              </a:r>
            </a:p>
          </p:txBody>
        </p:sp>
      </p:grpSp>
      <p:grpSp>
        <p:nvGrpSpPr>
          <p:cNvPr id="1167515" name="Group 155"/>
          <p:cNvGrpSpPr>
            <a:grpSpLocks/>
          </p:cNvGrpSpPr>
          <p:nvPr/>
        </p:nvGrpSpPr>
        <p:grpSpPr bwMode="auto">
          <a:xfrm>
            <a:off x="2817813" y="2208213"/>
            <a:ext cx="6022975" cy="2220912"/>
            <a:chOff x="1677" y="1314"/>
            <a:chExt cx="3584" cy="1321"/>
          </a:xfrm>
        </p:grpSpPr>
        <p:sp>
          <p:nvSpPr>
            <p:cNvPr id="68646" name="Rectangle 156"/>
            <p:cNvSpPr>
              <a:spLocks noChangeArrowheads="1"/>
            </p:cNvSpPr>
            <p:nvPr/>
          </p:nvSpPr>
          <p:spPr bwMode="auto">
            <a:xfrm>
              <a:off x="2358" y="2131"/>
              <a:ext cx="544" cy="408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47" name="Rectangle 157"/>
            <p:cNvSpPr>
              <a:spLocks noChangeArrowheads="1"/>
            </p:cNvSpPr>
            <p:nvPr/>
          </p:nvSpPr>
          <p:spPr bwMode="auto">
            <a:xfrm>
              <a:off x="1677" y="1587"/>
              <a:ext cx="545" cy="408"/>
            </a:xfrm>
            <a:prstGeom prst="rect">
              <a:avLst/>
            </a:prstGeom>
            <a:solidFill>
              <a:srgbClr val="B2B2B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48" name="Text Box 158"/>
            <p:cNvSpPr txBox="1">
              <a:spLocks noChangeArrowheads="1"/>
            </p:cNvSpPr>
            <p:nvPr/>
          </p:nvSpPr>
          <p:spPr bwMode="auto">
            <a:xfrm>
              <a:off x="2403" y="2113"/>
              <a:ext cx="144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 i="1">
                  <a:solidFill>
                    <a:schemeClr val="accent2"/>
                  </a:solidFill>
                </a:rPr>
                <a:t>B</a:t>
              </a:r>
            </a:p>
          </p:txBody>
        </p:sp>
        <p:sp>
          <p:nvSpPr>
            <p:cNvPr id="68649" name="Text Box 159"/>
            <p:cNvSpPr txBox="1">
              <a:spLocks noChangeArrowheads="1"/>
            </p:cNvSpPr>
            <p:nvPr/>
          </p:nvSpPr>
          <p:spPr bwMode="auto">
            <a:xfrm>
              <a:off x="1996" y="1859"/>
              <a:ext cx="226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 i="1">
                  <a:solidFill>
                    <a:srgbClr val="CC0000"/>
                  </a:solidFill>
                </a:rPr>
                <a:t>A</a:t>
              </a:r>
            </a:p>
          </p:txBody>
        </p:sp>
        <p:sp>
          <p:nvSpPr>
            <p:cNvPr id="68650" name="Rectangle 160"/>
            <p:cNvSpPr>
              <a:spLocks noChangeArrowheads="1"/>
            </p:cNvSpPr>
            <p:nvPr/>
          </p:nvSpPr>
          <p:spPr bwMode="auto">
            <a:xfrm>
              <a:off x="1784" y="1990"/>
              <a:ext cx="52" cy="1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51" name="Text Box 161"/>
            <p:cNvSpPr txBox="1">
              <a:spLocks noChangeArrowheads="1"/>
            </p:cNvSpPr>
            <p:nvPr/>
          </p:nvSpPr>
          <p:spPr bwMode="auto">
            <a:xfrm>
              <a:off x="1727" y="1865"/>
              <a:ext cx="17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 i="1">
                  <a:solidFill>
                    <a:schemeClr val="accent2"/>
                  </a:solidFill>
                </a:rPr>
                <a:t>B</a:t>
              </a:r>
            </a:p>
          </p:txBody>
        </p:sp>
        <p:sp>
          <p:nvSpPr>
            <p:cNvPr id="68652" name="Rectangle 162"/>
            <p:cNvSpPr>
              <a:spLocks noChangeArrowheads="1"/>
            </p:cNvSpPr>
            <p:nvPr/>
          </p:nvSpPr>
          <p:spPr bwMode="auto">
            <a:xfrm>
              <a:off x="1677" y="1587"/>
              <a:ext cx="1632" cy="952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53" name="Line 163"/>
            <p:cNvSpPr>
              <a:spLocks noChangeShapeType="1"/>
            </p:cNvSpPr>
            <p:nvPr/>
          </p:nvSpPr>
          <p:spPr bwMode="auto">
            <a:xfrm>
              <a:off x="1677" y="2131"/>
              <a:ext cx="16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54" name="Line 164"/>
            <p:cNvSpPr>
              <a:spLocks noChangeShapeType="1"/>
            </p:cNvSpPr>
            <p:nvPr/>
          </p:nvSpPr>
          <p:spPr bwMode="auto">
            <a:xfrm>
              <a:off x="1677" y="1995"/>
              <a:ext cx="16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55" name="Line 165"/>
            <p:cNvSpPr>
              <a:spLocks noChangeShapeType="1"/>
            </p:cNvSpPr>
            <p:nvPr/>
          </p:nvSpPr>
          <p:spPr bwMode="auto">
            <a:xfrm>
              <a:off x="2222" y="1587"/>
              <a:ext cx="0" cy="9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56" name="Line 166"/>
            <p:cNvSpPr>
              <a:spLocks noChangeShapeType="1"/>
            </p:cNvSpPr>
            <p:nvPr/>
          </p:nvSpPr>
          <p:spPr bwMode="auto">
            <a:xfrm>
              <a:off x="2358" y="1587"/>
              <a:ext cx="0" cy="9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57" name="Line 167"/>
            <p:cNvSpPr>
              <a:spLocks noChangeShapeType="1"/>
            </p:cNvSpPr>
            <p:nvPr/>
          </p:nvSpPr>
          <p:spPr bwMode="auto">
            <a:xfrm>
              <a:off x="2902" y="1587"/>
              <a:ext cx="0" cy="9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58" name="Rectangle 168"/>
            <p:cNvSpPr>
              <a:spLocks noChangeArrowheads="1"/>
            </p:cNvSpPr>
            <p:nvPr/>
          </p:nvSpPr>
          <p:spPr bwMode="auto">
            <a:xfrm>
              <a:off x="2902" y="2261"/>
              <a:ext cx="18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59" name="Text Box 169"/>
            <p:cNvSpPr txBox="1">
              <a:spLocks noChangeArrowheads="1"/>
            </p:cNvSpPr>
            <p:nvPr/>
          </p:nvSpPr>
          <p:spPr bwMode="auto">
            <a:xfrm>
              <a:off x="2749" y="2210"/>
              <a:ext cx="226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 i="1">
                  <a:solidFill>
                    <a:srgbClr val="CC0000"/>
                  </a:solidFill>
                </a:rPr>
                <a:t>A</a:t>
              </a:r>
            </a:p>
          </p:txBody>
        </p:sp>
        <p:sp>
          <p:nvSpPr>
            <p:cNvPr id="68660" name="Line 170"/>
            <p:cNvSpPr>
              <a:spLocks noChangeShapeType="1"/>
            </p:cNvSpPr>
            <p:nvPr/>
          </p:nvSpPr>
          <p:spPr bwMode="auto">
            <a:xfrm>
              <a:off x="2086" y="1983"/>
              <a:ext cx="0" cy="57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61" name="Line 171"/>
            <p:cNvSpPr>
              <a:spLocks noChangeShapeType="1"/>
            </p:cNvSpPr>
            <p:nvPr/>
          </p:nvSpPr>
          <p:spPr bwMode="auto">
            <a:xfrm flipV="1">
              <a:off x="2086" y="2040"/>
              <a:ext cx="907" cy="1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62" name="Line 172"/>
            <p:cNvSpPr>
              <a:spLocks noChangeShapeType="1"/>
            </p:cNvSpPr>
            <p:nvPr/>
          </p:nvSpPr>
          <p:spPr bwMode="auto">
            <a:xfrm>
              <a:off x="2993" y="2040"/>
              <a:ext cx="0" cy="251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63" name="Line 173"/>
            <p:cNvSpPr>
              <a:spLocks noChangeShapeType="1"/>
            </p:cNvSpPr>
            <p:nvPr/>
          </p:nvSpPr>
          <p:spPr bwMode="auto">
            <a:xfrm flipH="1">
              <a:off x="2902" y="2289"/>
              <a:ext cx="91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68664" name="Text Box 174"/>
            <p:cNvSpPr txBox="1">
              <a:spLocks noChangeArrowheads="1"/>
            </p:cNvSpPr>
            <p:nvPr/>
          </p:nvSpPr>
          <p:spPr bwMode="auto">
            <a:xfrm>
              <a:off x="1858" y="1995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</a:t>
              </a:r>
            </a:p>
          </p:txBody>
        </p:sp>
        <p:sp>
          <p:nvSpPr>
            <p:cNvPr id="68665" name="Text Box 175"/>
            <p:cNvSpPr txBox="1">
              <a:spLocks noChangeArrowheads="1"/>
            </p:cNvSpPr>
            <p:nvPr/>
          </p:nvSpPr>
          <p:spPr bwMode="auto">
            <a:xfrm>
              <a:off x="2206" y="201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5</a:t>
              </a:r>
            </a:p>
          </p:txBody>
        </p:sp>
        <p:sp>
          <p:nvSpPr>
            <p:cNvPr id="68666" name="Text Box 176"/>
            <p:cNvSpPr txBox="1">
              <a:spLocks noChangeArrowheads="1"/>
            </p:cNvSpPr>
            <p:nvPr/>
          </p:nvSpPr>
          <p:spPr bwMode="auto">
            <a:xfrm>
              <a:off x="3037" y="1995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7</a:t>
              </a:r>
            </a:p>
          </p:txBody>
        </p:sp>
        <p:sp>
          <p:nvSpPr>
            <p:cNvPr id="68667" name="Text Box 177"/>
            <p:cNvSpPr txBox="1">
              <a:spLocks noChangeArrowheads="1"/>
            </p:cNvSpPr>
            <p:nvPr/>
          </p:nvSpPr>
          <p:spPr bwMode="auto">
            <a:xfrm>
              <a:off x="1858" y="2267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8</a:t>
              </a:r>
            </a:p>
          </p:txBody>
        </p:sp>
        <p:sp>
          <p:nvSpPr>
            <p:cNvPr id="68668" name="Text Box 178"/>
            <p:cNvSpPr txBox="1">
              <a:spLocks noChangeArrowheads="1"/>
            </p:cNvSpPr>
            <p:nvPr/>
          </p:nvSpPr>
          <p:spPr bwMode="auto">
            <a:xfrm>
              <a:off x="2550" y="201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6</a:t>
              </a:r>
            </a:p>
          </p:txBody>
        </p:sp>
        <p:sp>
          <p:nvSpPr>
            <p:cNvPr id="68669" name="Text Box 179"/>
            <p:cNvSpPr txBox="1">
              <a:spLocks noChangeArrowheads="1"/>
            </p:cNvSpPr>
            <p:nvPr/>
          </p:nvSpPr>
          <p:spPr bwMode="auto">
            <a:xfrm>
              <a:off x="2221" y="2267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9</a:t>
              </a:r>
            </a:p>
          </p:txBody>
        </p:sp>
        <p:sp>
          <p:nvSpPr>
            <p:cNvPr id="68670" name="Text Box 180"/>
            <p:cNvSpPr txBox="1">
              <a:spLocks noChangeArrowheads="1"/>
            </p:cNvSpPr>
            <p:nvPr/>
          </p:nvSpPr>
          <p:spPr bwMode="auto">
            <a:xfrm>
              <a:off x="2992" y="2267"/>
              <a:ext cx="27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10</a:t>
              </a:r>
            </a:p>
          </p:txBody>
        </p:sp>
        <p:sp>
          <p:nvSpPr>
            <p:cNvPr id="68671" name="Text Box 181"/>
            <p:cNvSpPr txBox="1">
              <a:spLocks noChangeArrowheads="1"/>
            </p:cNvSpPr>
            <p:nvPr/>
          </p:nvSpPr>
          <p:spPr bwMode="auto">
            <a:xfrm>
              <a:off x="2221" y="172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</a:t>
              </a:r>
            </a:p>
          </p:txBody>
        </p:sp>
        <p:sp>
          <p:nvSpPr>
            <p:cNvPr id="68672" name="Text Box 182"/>
            <p:cNvSpPr txBox="1">
              <a:spLocks noChangeArrowheads="1"/>
            </p:cNvSpPr>
            <p:nvPr/>
          </p:nvSpPr>
          <p:spPr bwMode="auto">
            <a:xfrm>
              <a:off x="2538" y="172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</a:t>
              </a:r>
            </a:p>
          </p:txBody>
        </p:sp>
        <p:sp>
          <p:nvSpPr>
            <p:cNvPr id="68673" name="Text Box 183"/>
            <p:cNvSpPr txBox="1">
              <a:spLocks noChangeArrowheads="1"/>
            </p:cNvSpPr>
            <p:nvPr/>
          </p:nvSpPr>
          <p:spPr bwMode="auto">
            <a:xfrm>
              <a:off x="3038" y="172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</a:t>
              </a:r>
            </a:p>
          </p:txBody>
        </p:sp>
        <p:sp>
          <p:nvSpPr>
            <p:cNvPr id="68674" name="Text Box 184"/>
            <p:cNvSpPr txBox="1">
              <a:spLocks noChangeArrowheads="1"/>
            </p:cNvSpPr>
            <p:nvPr/>
          </p:nvSpPr>
          <p:spPr bwMode="auto">
            <a:xfrm>
              <a:off x="4192" y="1451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</a:t>
              </a:r>
            </a:p>
          </p:txBody>
        </p:sp>
        <p:sp>
          <p:nvSpPr>
            <p:cNvPr id="68675" name="Text Box 185"/>
            <p:cNvSpPr txBox="1">
              <a:spLocks noChangeArrowheads="1"/>
            </p:cNvSpPr>
            <p:nvPr/>
          </p:nvSpPr>
          <p:spPr bwMode="auto">
            <a:xfrm>
              <a:off x="4600" y="1451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</a:t>
              </a:r>
            </a:p>
          </p:txBody>
        </p:sp>
        <p:sp>
          <p:nvSpPr>
            <p:cNvPr id="68676" name="Text Box 186"/>
            <p:cNvSpPr txBox="1">
              <a:spLocks noChangeArrowheads="1"/>
            </p:cNvSpPr>
            <p:nvPr/>
          </p:nvSpPr>
          <p:spPr bwMode="auto">
            <a:xfrm>
              <a:off x="5008" y="1451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</a:t>
              </a:r>
            </a:p>
          </p:txBody>
        </p:sp>
        <p:sp>
          <p:nvSpPr>
            <p:cNvPr id="68677" name="Text Box 187"/>
            <p:cNvSpPr txBox="1">
              <a:spLocks noChangeArrowheads="1"/>
            </p:cNvSpPr>
            <p:nvPr/>
          </p:nvSpPr>
          <p:spPr bwMode="auto">
            <a:xfrm>
              <a:off x="4161" y="1599"/>
              <a:ext cx="227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8678" name="Oval 188"/>
            <p:cNvSpPr>
              <a:spLocks noChangeArrowheads="1"/>
            </p:cNvSpPr>
            <p:nvPr/>
          </p:nvSpPr>
          <p:spPr bwMode="auto">
            <a:xfrm>
              <a:off x="4179" y="1587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79" name="Line 189"/>
            <p:cNvSpPr>
              <a:spLocks noChangeShapeType="1"/>
            </p:cNvSpPr>
            <p:nvPr/>
          </p:nvSpPr>
          <p:spPr bwMode="auto">
            <a:xfrm>
              <a:off x="4361" y="1678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80" name="Oval 190"/>
            <p:cNvSpPr>
              <a:spLocks noChangeArrowheads="1"/>
            </p:cNvSpPr>
            <p:nvPr/>
          </p:nvSpPr>
          <p:spPr bwMode="auto">
            <a:xfrm>
              <a:off x="4587" y="1587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81" name="Line 191"/>
            <p:cNvSpPr>
              <a:spLocks noChangeShapeType="1"/>
            </p:cNvSpPr>
            <p:nvPr/>
          </p:nvSpPr>
          <p:spPr bwMode="auto">
            <a:xfrm>
              <a:off x="4769" y="1678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82" name="Oval 192"/>
            <p:cNvSpPr>
              <a:spLocks noChangeArrowheads="1"/>
            </p:cNvSpPr>
            <p:nvPr/>
          </p:nvSpPr>
          <p:spPr bwMode="auto">
            <a:xfrm>
              <a:off x="4996" y="1587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83" name="Oval 193"/>
            <p:cNvSpPr>
              <a:spLocks noChangeArrowheads="1"/>
            </p:cNvSpPr>
            <p:nvPr/>
          </p:nvSpPr>
          <p:spPr bwMode="auto">
            <a:xfrm>
              <a:off x="3773" y="1950"/>
              <a:ext cx="182" cy="182"/>
            </a:xfrm>
            <a:prstGeom prst="ellipse">
              <a:avLst/>
            </a:prstGeom>
            <a:solidFill>
              <a:srgbClr val="EDD1D1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84" name="Line 194"/>
            <p:cNvSpPr>
              <a:spLocks noChangeShapeType="1"/>
            </p:cNvSpPr>
            <p:nvPr/>
          </p:nvSpPr>
          <p:spPr bwMode="auto">
            <a:xfrm>
              <a:off x="3955" y="2041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85" name="Oval 195"/>
            <p:cNvSpPr>
              <a:spLocks noChangeArrowheads="1"/>
            </p:cNvSpPr>
            <p:nvPr/>
          </p:nvSpPr>
          <p:spPr bwMode="auto">
            <a:xfrm>
              <a:off x="4181" y="1950"/>
              <a:ext cx="182" cy="182"/>
            </a:xfrm>
            <a:prstGeom prst="ellipse">
              <a:avLst/>
            </a:prstGeom>
            <a:solidFill>
              <a:srgbClr val="EDD1D1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86" name="Line 196"/>
            <p:cNvSpPr>
              <a:spLocks noChangeShapeType="1"/>
            </p:cNvSpPr>
            <p:nvPr/>
          </p:nvSpPr>
          <p:spPr bwMode="auto">
            <a:xfrm>
              <a:off x="4363" y="2041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87" name="Oval 197"/>
            <p:cNvSpPr>
              <a:spLocks noChangeArrowheads="1"/>
            </p:cNvSpPr>
            <p:nvPr/>
          </p:nvSpPr>
          <p:spPr bwMode="auto">
            <a:xfrm>
              <a:off x="4590" y="1950"/>
              <a:ext cx="182" cy="182"/>
            </a:xfrm>
            <a:prstGeom prst="ellipse">
              <a:avLst/>
            </a:prstGeom>
            <a:solidFill>
              <a:srgbClr val="EDD1D1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88" name="Line 198"/>
            <p:cNvSpPr>
              <a:spLocks noChangeShapeType="1"/>
            </p:cNvSpPr>
            <p:nvPr/>
          </p:nvSpPr>
          <p:spPr bwMode="auto">
            <a:xfrm>
              <a:off x="4770" y="2041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89" name="Oval 199"/>
            <p:cNvSpPr>
              <a:spLocks noChangeArrowheads="1"/>
            </p:cNvSpPr>
            <p:nvPr/>
          </p:nvSpPr>
          <p:spPr bwMode="auto">
            <a:xfrm>
              <a:off x="4997" y="1950"/>
              <a:ext cx="182" cy="182"/>
            </a:xfrm>
            <a:prstGeom prst="ellipse">
              <a:avLst/>
            </a:prstGeom>
            <a:solidFill>
              <a:srgbClr val="EDD1D1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90" name="Oval 200"/>
            <p:cNvSpPr>
              <a:spLocks noChangeArrowheads="1"/>
            </p:cNvSpPr>
            <p:nvPr/>
          </p:nvSpPr>
          <p:spPr bwMode="auto">
            <a:xfrm>
              <a:off x="3771" y="2312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91" name="Line 201"/>
            <p:cNvSpPr>
              <a:spLocks noChangeShapeType="1"/>
            </p:cNvSpPr>
            <p:nvPr/>
          </p:nvSpPr>
          <p:spPr bwMode="auto">
            <a:xfrm>
              <a:off x="3953" y="2403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92" name="Oval 202"/>
            <p:cNvSpPr>
              <a:spLocks noChangeArrowheads="1"/>
            </p:cNvSpPr>
            <p:nvPr/>
          </p:nvSpPr>
          <p:spPr bwMode="auto">
            <a:xfrm>
              <a:off x="4179" y="2312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93" name="Oval 203"/>
            <p:cNvSpPr>
              <a:spLocks noChangeArrowheads="1"/>
            </p:cNvSpPr>
            <p:nvPr/>
          </p:nvSpPr>
          <p:spPr bwMode="auto">
            <a:xfrm>
              <a:off x="4995" y="2312"/>
              <a:ext cx="182" cy="182"/>
            </a:xfrm>
            <a:prstGeom prst="ellipse">
              <a:avLst/>
            </a:prstGeom>
            <a:solidFill>
              <a:srgbClr val="EDD1D1"/>
            </a:solidFill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694" name="Line 204"/>
            <p:cNvSpPr>
              <a:spLocks noChangeShapeType="1"/>
            </p:cNvSpPr>
            <p:nvPr/>
          </p:nvSpPr>
          <p:spPr bwMode="auto">
            <a:xfrm>
              <a:off x="5087" y="2132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95" name="Line 205"/>
            <p:cNvSpPr>
              <a:spLocks noChangeShapeType="1"/>
            </p:cNvSpPr>
            <p:nvPr/>
          </p:nvSpPr>
          <p:spPr bwMode="auto">
            <a:xfrm>
              <a:off x="5087" y="1769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96" name="Line 206"/>
            <p:cNvSpPr>
              <a:spLocks noChangeShapeType="1"/>
            </p:cNvSpPr>
            <p:nvPr/>
          </p:nvSpPr>
          <p:spPr bwMode="auto">
            <a:xfrm>
              <a:off x="4679" y="1769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97" name="Line 207"/>
            <p:cNvSpPr>
              <a:spLocks noChangeShapeType="1"/>
            </p:cNvSpPr>
            <p:nvPr/>
          </p:nvSpPr>
          <p:spPr bwMode="auto">
            <a:xfrm>
              <a:off x="4270" y="1769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98" name="Line 208"/>
            <p:cNvSpPr>
              <a:spLocks noChangeShapeType="1"/>
            </p:cNvSpPr>
            <p:nvPr/>
          </p:nvSpPr>
          <p:spPr bwMode="auto">
            <a:xfrm>
              <a:off x="3874" y="2138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699" name="Line 209"/>
            <p:cNvSpPr>
              <a:spLocks noChangeShapeType="1"/>
            </p:cNvSpPr>
            <p:nvPr/>
          </p:nvSpPr>
          <p:spPr bwMode="auto">
            <a:xfrm>
              <a:off x="4270" y="2132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8700" name="Text Box 210"/>
            <p:cNvSpPr txBox="1">
              <a:spLocks noChangeArrowheads="1"/>
            </p:cNvSpPr>
            <p:nvPr/>
          </p:nvSpPr>
          <p:spPr bwMode="auto">
            <a:xfrm>
              <a:off x="4570" y="1599"/>
              <a:ext cx="227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3,4</a:t>
              </a:r>
            </a:p>
          </p:txBody>
        </p:sp>
        <p:sp>
          <p:nvSpPr>
            <p:cNvPr id="68701" name="Text Box 211"/>
            <p:cNvSpPr txBox="1">
              <a:spLocks noChangeArrowheads="1"/>
            </p:cNvSpPr>
            <p:nvPr/>
          </p:nvSpPr>
          <p:spPr bwMode="auto">
            <a:xfrm>
              <a:off x="4978" y="1599"/>
              <a:ext cx="227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3,3</a:t>
              </a:r>
            </a:p>
          </p:txBody>
        </p:sp>
        <p:sp>
          <p:nvSpPr>
            <p:cNvPr id="68702" name="Text Box 212"/>
            <p:cNvSpPr txBox="1">
              <a:spLocks noChangeArrowheads="1"/>
            </p:cNvSpPr>
            <p:nvPr/>
          </p:nvSpPr>
          <p:spPr bwMode="auto">
            <a:xfrm>
              <a:off x="3753" y="1962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0,3</a:t>
              </a:r>
            </a:p>
          </p:txBody>
        </p:sp>
        <p:sp>
          <p:nvSpPr>
            <p:cNvPr id="68703" name="Text Box 213"/>
            <p:cNvSpPr txBox="1">
              <a:spLocks noChangeArrowheads="1"/>
            </p:cNvSpPr>
            <p:nvPr/>
          </p:nvSpPr>
          <p:spPr bwMode="auto">
            <a:xfrm>
              <a:off x="4162" y="1962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0,1</a:t>
              </a:r>
            </a:p>
          </p:txBody>
        </p:sp>
        <p:sp>
          <p:nvSpPr>
            <p:cNvPr id="68704" name="Text Box 214"/>
            <p:cNvSpPr txBox="1">
              <a:spLocks noChangeArrowheads="1"/>
            </p:cNvSpPr>
            <p:nvPr/>
          </p:nvSpPr>
          <p:spPr bwMode="auto">
            <a:xfrm>
              <a:off x="4570" y="1962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0,4</a:t>
              </a:r>
            </a:p>
          </p:txBody>
        </p:sp>
        <p:sp>
          <p:nvSpPr>
            <p:cNvPr id="68705" name="Text Box 215"/>
            <p:cNvSpPr txBox="1">
              <a:spLocks noChangeArrowheads="1"/>
            </p:cNvSpPr>
            <p:nvPr/>
          </p:nvSpPr>
          <p:spPr bwMode="auto">
            <a:xfrm>
              <a:off x="4978" y="1962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0,2</a:t>
              </a:r>
            </a:p>
          </p:txBody>
        </p:sp>
        <p:sp>
          <p:nvSpPr>
            <p:cNvPr id="68706" name="Text Box 216"/>
            <p:cNvSpPr txBox="1">
              <a:spLocks noChangeArrowheads="1"/>
            </p:cNvSpPr>
            <p:nvPr/>
          </p:nvSpPr>
          <p:spPr bwMode="auto">
            <a:xfrm>
              <a:off x="3753" y="2325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3,4</a:t>
              </a:r>
            </a:p>
          </p:txBody>
        </p:sp>
        <p:sp>
          <p:nvSpPr>
            <p:cNvPr id="68707" name="Text Box 217"/>
            <p:cNvSpPr txBox="1">
              <a:spLocks noChangeArrowheads="1"/>
            </p:cNvSpPr>
            <p:nvPr/>
          </p:nvSpPr>
          <p:spPr bwMode="auto">
            <a:xfrm>
              <a:off x="4162" y="2325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8708" name="Text Box 218"/>
            <p:cNvSpPr txBox="1">
              <a:spLocks noChangeArrowheads="1"/>
            </p:cNvSpPr>
            <p:nvPr/>
          </p:nvSpPr>
          <p:spPr bwMode="auto">
            <a:xfrm>
              <a:off x="4978" y="2325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2,2</a:t>
              </a:r>
            </a:p>
          </p:txBody>
        </p:sp>
        <p:sp>
          <p:nvSpPr>
            <p:cNvPr id="68709" name="Text Box 219"/>
            <p:cNvSpPr txBox="1">
              <a:spLocks noChangeArrowheads="1"/>
            </p:cNvSpPr>
            <p:nvPr/>
          </p:nvSpPr>
          <p:spPr bwMode="auto">
            <a:xfrm>
              <a:off x="3647" y="1956"/>
              <a:ext cx="181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</a:t>
              </a:r>
            </a:p>
          </p:txBody>
        </p:sp>
        <p:sp>
          <p:nvSpPr>
            <p:cNvPr id="68710" name="Text Box 220"/>
            <p:cNvSpPr txBox="1">
              <a:spLocks noChangeArrowheads="1"/>
            </p:cNvSpPr>
            <p:nvPr/>
          </p:nvSpPr>
          <p:spPr bwMode="auto">
            <a:xfrm>
              <a:off x="4089" y="1859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5</a:t>
              </a:r>
            </a:p>
          </p:txBody>
        </p:sp>
        <p:sp>
          <p:nvSpPr>
            <p:cNvPr id="68711" name="Text Box 221"/>
            <p:cNvSpPr txBox="1">
              <a:spLocks noChangeArrowheads="1"/>
            </p:cNvSpPr>
            <p:nvPr/>
          </p:nvSpPr>
          <p:spPr bwMode="auto">
            <a:xfrm>
              <a:off x="4503" y="1859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6</a:t>
              </a:r>
            </a:p>
          </p:txBody>
        </p:sp>
        <p:sp>
          <p:nvSpPr>
            <p:cNvPr id="68712" name="Text Box 222"/>
            <p:cNvSpPr txBox="1">
              <a:spLocks noChangeArrowheads="1"/>
            </p:cNvSpPr>
            <p:nvPr/>
          </p:nvSpPr>
          <p:spPr bwMode="auto">
            <a:xfrm>
              <a:off x="4923" y="1859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7</a:t>
              </a:r>
            </a:p>
          </p:txBody>
        </p:sp>
        <p:sp>
          <p:nvSpPr>
            <p:cNvPr id="68713" name="Text Box 223"/>
            <p:cNvSpPr txBox="1">
              <a:spLocks noChangeArrowheads="1"/>
            </p:cNvSpPr>
            <p:nvPr/>
          </p:nvSpPr>
          <p:spPr bwMode="auto">
            <a:xfrm>
              <a:off x="3783" y="2488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8</a:t>
              </a:r>
            </a:p>
          </p:txBody>
        </p:sp>
        <p:sp>
          <p:nvSpPr>
            <p:cNvPr id="68714" name="Text Box 224"/>
            <p:cNvSpPr txBox="1">
              <a:spLocks noChangeArrowheads="1"/>
            </p:cNvSpPr>
            <p:nvPr/>
          </p:nvSpPr>
          <p:spPr bwMode="auto">
            <a:xfrm>
              <a:off x="4192" y="2488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9</a:t>
              </a:r>
            </a:p>
          </p:txBody>
        </p:sp>
        <p:sp>
          <p:nvSpPr>
            <p:cNvPr id="68715" name="Text Box 225"/>
            <p:cNvSpPr txBox="1">
              <a:spLocks noChangeArrowheads="1"/>
            </p:cNvSpPr>
            <p:nvPr/>
          </p:nvSpPr>
          <p:spPr bwMode="auto">
            <a:xfrm>
              <a:off x="4990" y="2488"/>
              <a:ext cx="27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10</a:t>
              </a:r>
            </a:p>
          </p:txBody>
        </p:sp>
        <p:sp>
          <p:nvSpPr>
            <p:cNvPr id="68716" name="Rectangle 226"/>
            <p:cNvSpPr>
              <a:spLocks noChangeArrowheads="1"/>
            </p:cNvSpPr>
            <p:nvPr/>
          </p:nvSpPr>
          <p:spPr bwMode="auto">
            <a:xfrm>
              <a:off x="2462" y="2111"/>
              <a:ext cx="52" cy="1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17" name="AutoShape 227"/>
            <p:cNvSpPr>
              <a:spLocks noChangeAspect="1" noChangeArrowheads="1"/>
            </p:cNvSpPr>
            <p:nvPr/>
          </p:nvSpPr>
          <p:spPr bwMode="auto">
            <a:xfrm rot="5400000">
              <a:off x="3521" y="1154"/>
              <a:ext cx="220" cy="539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8718" name="Rectangle 228"/>
            <p:cNvSpPr>
              <a:spLocks noChangeArrowheads="1"/>
            </p:cNvSpPr>
            <p:nvPr/>
          </p:nvSpPr>
          <p:spPr bwMode="auto">
            <a:xfrm>
              <a:off x="2056" y="1990"/>
              <a:ext cx="52" cy="1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67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6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6746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167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67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67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167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167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7471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FB4E737-3843-447E-B302-525F31077E55}" type="slidenum">
              <a:rPr lang="en-US" altLang="de-DE" sz="1000">
                <a:solidFill>
                  <a:srgbClr val="C0C0C0"/>
                </a:solidFill>
              </a:rPr>
              <a:pPr/>
              <a:t>67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69635" name="Oval 2"/>
          <p:cNvSpPr>
            <a:spLocks noChangeArrowheads="1"/>
          </p:cNvSpPr>
          <p:nvPr/>
        </p:nvSpPr>
        <p:spPr bwMode="auto">
          <a:xfrm>
            <a:off x="7123113" y="4691063"/>
            <a:ext cx="304800" cy="306387"/>
          </a:xfrm>
          <a:prstGeom prst="ellipse">
            <a:avLst/>
          </a:prstGeom>
          <a:solidFill>
            <a:srgbClr val="CCCCFF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36" name="Rectangle 3"/>
          <p:cNvSpPr>
            <a:spLocks noChangeArrowheads="1"/>
          </p:cNvSpPr>
          <p:nvPr/>
        </p:nvSpPr>
        <p:spPr bwMode="auto">
          <a:xfrm>
            <a:off x="0" y="-20638"/>
            <a:ext cx="9144000" cy="800101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69637" name="Group 4"/>
          <p:cNvGrpSpPr>
            <a:grpSpLocks/>
          </p:cNvGrpSpPr>
          <p:nvPr/>
        </p:nvGrpSpPr>
        <p:grpSpPr bwMode="auto">
          <a:xfrm>
            <a:off x="6084888" y="227013"/>
            <a:ext cx="2713037" cy="1990725"/>
            <a:chOff x="3621" y="135"/>
            <a:chExt cx="1614" cy="1184"/>
          </a:xfrm>
        </p:grpSpPr>
        <p:sp>
          <p:nvSpPr>
            <p:cNvPr id="69818" name="Text Box 5"/>
            <p:cNvSpPr txBox="1">
              <a:spLocks noChangeArrowheads="1"/>
            </p:cNvSpPr>
            <p:nvPr/>
          </p:nvSpPr>
          <p:spPr bwMode="auto">
            <a:xfrm>
              <a:off x="4166" y="135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</a:t>
              </a:r>
            </a:p>
          </p:txBody>
        </p:sp>
        <p:sp>
          <p:nvSpPr>
            <p:cNvPr id="69819" name="Text Box 6"/>
            <p:cNvSpPr txBox="1">
              <a:spLocks noChangeArrowheads="1"/>
            </p:cNvSpPr>
            <p:nvPr/>
          </p:nvSpPr>
          <p:spPr bwMode="auto">
            <a:xfrm>
              <a:off x="4574" y="135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2</a:t>
              </a:r>
            </a:p>
          </p:txBody>
        </p:sp>
        <p:sp>
          <p:nvSpPr>
            <p:cNvPr id="69820" name="Text Box 7"/>
            <p:cNvSpPr txBox="1">
              <a:spLocks noChangeArrowheads="1"/>
            </p:cNvSpPr>
            <p:nvPr/>
          </p:nvSpPr>
          <p:spPr bwMode="auto">
            <a:xfrm>
              <a:off x="4982" y="135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</a:t>
              </a:r>
            </a:p>
          </p:txBody>
        </p:sp>
        <p:sp>
          <p:nvSpPr>
            <p:cNvPr id="69821" name="Text Box 8"/>
            <p:cNvSpPr txBox="1">
              <a:spLocks noChangeArrowheads="1"/>
            </p:cNvSpPr>
            <p:nvPr/>
          </p:nvSpPr>
          <p:spPr bwMode="auto">
            <a:xfrm>
              <a:off x="4135" y="283"/>
              <a:ext cx="227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9822" name="Oval 9"/>
            <p:cNvSpPr>
              <a:spLocks noChangeArrowheads="1"/>
            </p:cNvSpPr>
            <p:nvPr/>
          </p:nvSpPr>
          <p:spPr bwMode="auto">
            <a:xfrm>
              <a:off x="4153" y="271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23" name="Line 10"/>
            <p:cNvSpPr>
              <a:spLocks noChangeShapeType="1"/>
            </p:cNvSpPr>
            <p:nvPr/>
          </p:nvSpPr>
          <p:spPr bwMode="auto">
            <a:xfrm>
              <a:off x="4335" y="362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24" name="Oval 11"/>
            <p:cNvSpPr>
              <a:spLocks noChangeArrowheads="1"/>
            </p:cNvSpPr>
            <p:nvPr/>
          </p:nvSpPr>
          <p:spPr bwMode="auto">
            <a:xfrm>
              <a:off x="4561" y="271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25" name="Line 12"/>
            <p:cNvSpPr>
              <a:spLocks noChangeShapeType="1"/>
            </p:cNvSpPr>
            <p:nvPr/>
          </p:nvSpPr>
          <p:spPr bwMode="auto">
            <a:xfrm>
              <a:off x="4743" y="362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26" name="Oval 13"/>
            <p:cNvSpPr>
              <a:spLocks noChangeArrowheads="1"/>
            </p:cNvSpPr>
            <p:nvPr/>
          </p:nvSpPr>
          <p:spPr bwMode="auto">
            <a:xfrm>
              <a:off x="4970" y="271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27" name="Oval 14"/>
            <p:cNvSpPr>
              <a:spLocks noChangeArrowheads="1"/>
            </p:cNvSpPr>
            <p:nvPr/>
          </p:nvSpPr>
          <p:spPr bwMode="auto">
            <a:xfrm>
              <a:off x="3747" y="634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28" name="Line 15"/>
            <p:cNvSpPr>
              <a:spLocks noChangeShapeType="1"/>
            </p:cNvSpPr>
            <p:nvPr/>
          </p:nvSpPr>
          <p:spPr bwMode="auto">
            <a:xfrm>
              <a:off x="3929" y="725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29" name="Oval 16"/>
            <p:cNvSpPr>
              <a:spLocks noChangeArrowheads="1"/>
            </p:cNvSpPr>
            <p:nvPr/>
          </p:nvSpPr>
          <p:spPr bwMode="auto">
            <a:xfrm>
              <a:off x="4155" y="634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30" name="Line 17"/>
            <p:cNvSpPr>
              <a:spLocks noChangeShapeType="1"/>
            </p:cNvSpPr>
            <p:nvPr/>
          </p:nvSpPr>
          <p:spPr bwMode="auto">
            <a:xfrm>
              <a:off x="4337" y="725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31" name="Oval 18"/>
            <p:cNvSpPr>
              <a:spLocks noChangeArrowheads="1"/>
            </p:cNvSpPr>
            <p:nvPr/>
          </p:nvSpPr>
          <p:spPr bwMode="auto">
            <a:xfrm>
              <a:off x="4564" y="634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32" name="Line 19"/>
            <p:cNvSpPr>
              <a:spLocks noChangeShapeType="1"/>
            </p:cNvSpPr>
            <p:nvPr/>
          </p:nvSpPr>
          <p:spPr bwMode="auto">
            <a:xfrm>
              <a:off x="4744" y="725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33" name="Oval 20"/>
            <p:cNvSpPr>
              <a:spLocks noChangeArrowheads="1"/>
            </p:cNvSpPr>
            <p:nvPr/>
          </p:nvSpPr>
          <p:spPr bwMode="auto">
            <a:xfrm>
              <a:off x="4971" y="634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34" name="Oval 21"/>
            <p:cNvSpPr>
              <a:spLocks noChangeArrowheads="1"/>
            </p:cNvSpPr>
            <p:nvPr/>
          </p:nvSpPr>
          <p:spPr bwMode="auto">
            <a:xfrm>
              <a:off x="3745" y="996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35" name="Line 22"/>
            <p:cNvSpPr>
              <a:spLocks noChangeShapeType="1"/>
            </p:cNvSpPr>
            <p:nvPr/>
          </p:nvSpPr>
          <p:spPr bwMode="auto">
            <a:xfrm>
              <a:off x="3927" y="1087"/>
              <a:ext cx="22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36" name="Oval 23"/>
            <p:cNvSpPr>
              <a:spLocks noChangeArrowheads="1"/>
            </p:cNvSpPr>
            <p:nvPr/>
          </p:nvSpPr>
          <p:spPr bwMode="auto">
            <a:xfrm>
              <a:off x="4153" y="996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37" name="Oval 24"/>
            <p:cNvSpPr>
              <a:spLocks noChangeArrowheads="1"/>
            </p:cNvSpPr>
            <p:nvPr/>
          </p:nvSpPr>
          <p:spPr bwMode="auto">
            <a:xfrm>
              <a:off x="4969" y="996"/>
              <a:ext cx="182" cy="182"/>
            </a:xfrm>
            <a:prstGeom prst="ellipse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38" name="Line 25"/>
            <p:cNvSpPr>
              <a:spLocks noChangeShapeType="1"/>
            </p:cNvSpPr>
            <p:nvPr/>
          </p:nvSpPr>
          <p:spPr bwMode="auto">
            <a:xfrm>
              <a:off x="5061" y="816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39" name="Line 26"/>
            <p:cNvSpPr>
              <a:spLocks noChangeShapeType="1"/>
            </p:cNvSpPr>
            <p:nvPr/>
          </p:nvSpPr>
          <p:spPr bwMode="auto">
            <a:xfrm>
              <a:off x="5061" y="453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40" name="Line 27"/>
            <p:cNvSpPr>
              <a:spLocks noChangeShapeType="1"/>
            </p:cNvSpPr>
            <p:nvPr/>
          </p:nvSpPr>
          <p:spPr bwMode="auto">
            <a:xfrm>
              <a:off x="4653" y="453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41" name="Line 28"/>
            <p:cNvSpPr>
              <a:spLocks noChangeShapeType="1"/>
            </p:cNvSpPr>
            <p:nvPr/>
          </p:nvSpPr>
          <p:spPr bwMode="auto">
            <a:xfrm>
              <a:off x="4244" y="453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42" name="Line 29"/>
            <p:cNvSpPr>
              <a:spLocks noChangeShapeType="1"/>
            </p:cNvSpPr>
            <p:nvPr/>
          </p:nvSpPr>
          <p:spPr bwMode="auto">
            <a:xfrm>
              <a:off x="3848" y="822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43" name="Line 30"/>
            <p:cNvSpPr>
              <a:spLocks noChangeShapeType="1"/>
            </p:cNvSpPr>
            <p:nvPr/>
          </p:nvSpPr>
          <p:spPr bwMode="auto">
            <a:xfrm>
              <a:off x="4244" y="816"/>
              <a:ext cx="0" cy="1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69844" name="Text Box 31"/>
            <p:cNvSpPr txBox="1">
              <a:spLocks noChangeArrowheads="1"/>
            </p:cNvSpPr>
            <p:nvPr/>
          </p:nvSpPr>
          <p:spPr bwMode="auto">
            <a:xfrm>
              <a:off x="4544" y="283"/>
              <a:ext cx="227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3,4</a:t>
              </a:r>
            </a:p>
          </p:txBody>
        </p:sp>
        <p:sp>
          <p:nvSpPr>
            <p:cNvPr id="69845" name="Text Box 32"/>
            <p:cNvSpPr txBox="1">
              <a:spLocks noChangeArrowheads="1"/>
            </p:cNvSpPr>
            <p:nvPr/>
          </p:nvSpPr>
          <p:spPr bwMode="auto">
            <a:xfrm>
              <a:off x="4952" y="283"/>
              <a:ext cx="227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3,3</a:t>
              </a:r>
            </a:p>
          </p:txBody>
        </p:sp>
        <p:sp>
          <p:nvSpPr>
            <p:cNvPr id="69846" name="Text Box 33"/>
            <p:cNvSpPr txBox="1">
              <a:spLocks noChangeArrowheads="1"/>
            </p:cNvSpPr>
            <p:nvPr/>
          </p:nvSpPr>
          <p:spPr bwMode="auto">
            <a:xfrm>
              <a:off x="3727" y="646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1,4</a:t>
              </a:r>
            </a:p>
          </p:txBody>
        </p:sp>
        <p:sp>
          <p:nvSpPr>
            <p:cNvPr id="69847" name="Text Box 34"/>
            <p:cNvSpPr txBox="1">
              <a:spLocks noChangeArrowheads="1"/>
            </p:cNvSpPr>
            <p:nvPr/>
          </p:nvSpPr>
          <p:spPr bwMode="auto">
            <a:xfrm>
              <a:off x="4136" y="646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1,1</a:t>
              </a:r>
            </a:p>
          </p:txBody>
        </p:sp>
        <p:sp>
          <p:nvSpPr>
            <p:cNvPr id="69848" name="Text Box 35"/>
            <p:cNvSpPr txBox="1">
              <a:spLocks noChangeArrowheads="1"/>
            </p:cNvSpPr>
            <p:nvPr/>
          </p:nvSpPr>
          <p:spPr bwMode="auto">
            <a:xfrm>
              <a:off x="4544" y="646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1,4</a:t>
              </a:r>
            </a:p>
          </p:txBody>
        </p:sp>
        <p:sp>
          <p:nvSpPr>
            <p:cNvPr id="69849" name="Text Box 36"/>
            <p:cNvSpPr txBox="1">
              <a:spLocks noChangeArrowheads="1"/>
            </p:cNvSpPr>
            <p:nvPr/>
          </p:nvSpPr>
          <p:spPr bwMode="auto">
            <a:xfrm>
              <a:off x="4952" y="646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1,3</a:t>
              </a:r>
            </a:p>
          </p:txBody>
        </p:sp>
        <p:sp>
          <p:nvSpPr>
            <p:cNvPr id="69850" name="Text Box 37"/>
            <p:cNvSpPr txBox="1">
              <a:spLocks noChangeArrowheads="1"/>
            </p:cNvSpPr>
            <p:nvPr/>
          </p:nvSpPr>
          <p:spPr bwMode="auto">
            <a:xfrm>
              <a:off x="3727" y="1009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3,4</a:t>
              </a:r>
            </a:p>
          </p:txBody>
        </p:sp>
        <p:sp>
          <p:nvSpPr>
            <p:cNvPr id="69851" name="Text Box 38"/>
            <p:cNvSpPr txBox="1">
              <a:spLocks noChangeArrowheads="1"/>
            </p:cNvSpPr>
            <p:nvPr/>
          </p:nvSpPr>
          <p:spPr bwMode="auto">
            <a:xfrm>
              <a:off x="4136" y="1009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3,1</a:t>
              </a:r>
            </a:p>
          </p:txBody>
        </p:sp>
        <p:sp>
          <p:nvSpPr>
            <p:cNvPr id="69852" name="Text Box 39"/>
            <p:cNvSpPr txBox="1">
              <a:spLocks noChangeArrowheads="1"/>
            </p:cNvSpPr>
            <p:nvPr/>
          </p:nvSpPr>
          <p:spPr bwMode="auto">
            <a:xfrm>
              <a:off x="4952" y="1009"/>
              <a:ext cx="227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3,3</a:t>
              </a:r>
            </a:p>
          </p:txBody>
        </p:sp>
        <p:sp>
          <p:nvSpPr>
            <p:cNvPr id="69853" name="Text Box 40"/>
            <p:cNvSpPr txBox="1">
              <a:spLocks noChangeArrowheads="1"/>
            </p:cNvSpPr>
            <p:nvPr/>
          </p:nvSpPr>
          <p:spPr bwMode="auto">
            <a:xfrm>
              <a:off x="3621" y="640"/>
              <a:ext cx="181" cy="14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4</a:t>
              </a:r>
            </a:p>
          </p:txBody>
        </p:sp>
        <p:sp>
          <p:nvSpPr>
            <p:cNvPr id="69854" name="Text Box 41"/>
            <p:cNvSpPr txBox="1">
              <a:spLocks noChangeArrowheads="1"/>
            </p:cNvSpPr>
            <p:nvPr/>
          </p:nvSpPr>
          <p:spPr bwMode="auto">
            <a:xfrm>
              <a:off x="4063" y="54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5</a:t>
              </a:r>
            </a:p>
          </p:txBody>
        </p:sp>
        <p:sp>
          <p:nvSpPr>
            <p:cNvPr id="69855" name="Text Box 42"/>
            <p:cNvSpPr txBox="1">
              <a:spLocks noChangeArrowheads="1"/>
            </p:cNvSpPr>
            <p:nvPr/>
          </p:nvSpPr>
          <p:spPr bwMode="auto">
            <a:xfrm>
              <a:off x="4477" y="54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6</a:t>
              </a:r>
            </a:p>
          </p:txBody>
        </p:sp>
        <p:sp>
          <p:nvSpPr>
            <p:cNvPr id="69856" name="Text Box 43"/>
            <p:cNvSpPr txBox="1">
              <a:spLocks noChangeArrowheads="1"/>
            </p:cNvSpPr>
            <p:nvPr/>
          </p:nvSpPr>
          <p:spPr bwMode="auto">
            <a:xfrm>
              <a:off x="4897" y="543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7</a:t>
              </a:r>
            </a:p>
          </p:txBody>
        </p:sp>
        <p:sp>
          <p:nvSpPr>
            <p:cNvPr id="69857" name="Text Box 44"/>
            <p:cNvSpPr txBox="1">
              <a:spLocks noChangeArrowheads="1"/>
            </p:cNvSpPr>
            <p:nvPr/>
          </p:nvSpPr>
          <p:spPr bwMode="auto">
            <a:xfrm>
              <a:off x="3757" y="1172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8</a:t>
              </a:r>
            </a:p>
          </p:txBody>
        </p:sp>
        <p:sp>
          <p:nvSpPr>
            <p:cNvPr id="69858" name="Text Box 45"/>
            <p:cNvSpPr txBox="1">
              <a:spLocks noChangeArrowheads="1"/>
            </p:cNvSpPr>
            <p:nvPr/>
          </p:nvSpPr>
          <p:spPr bwMode="auto">
            <a:xfrm>
              <a:off x="4166" y="1172"/>
              <a:ext cx="18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9</a:t>
              </a:r>
            </a:p>
          </p:txBody>
        </p:sp>
        <p:sp>
          <p:nvSpPr>
            <p:cNvPr id="69859" name="Text Box 46"/>
            <p:cNvSpPr txBox="1">
              <a:spLocks noChangeArrowheads="1"/>
            </p:cNvSpPr>
            <p:nvPr/>
          </p:nvSpPr>
          <p:spPr bwMode="auto">
            <a:xfrm>
              <a:off x="4964" y="1172"/>
              <a:ext cx="271" cy="14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6808" tIns="48404" rIns="96808" bIns="48404">
              <a:spAutoFit/>
            </a:bodyPr>
            <a:lstStyle>
              <a:lvl1pPr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968375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968375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/>
              <a:r>
                <a:rPr lang="de-DE" altLang="de-DE" sz="1000"/>
                <a:t>10</a:t>
              </a:r>
            </a:p>
          </p:txBody>
        </p:sp>
      </p:grpSp>
      <p:sp>
        <p:nvSpPr>
          <p:cNvPr id="69638" name="Rectangle 47"/>
          <p:cNvSpPr>
            <a:spLocks noChangeArrowheads="1"/>
          </p:cNvSpPr>
          <p:nvPr/>
        </p:nvSpPr>
        <p:spPr bwMode="auto">
          <a:xfrm>
            <a:off x="3960813" y="1293813"/>
            <a:ext cx="914400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39" name="Rectangle 48"/>
          <p:cNvSpPr>
            <a:spLocks noChangeArrowheads="1"/>
          </p:cNvSpPr>
          <p:nvPr/>
        </p:nvSpPr>
        <p:spPr bwMode="auto">
          <a:xfrm>
            <a:off x="2816225" y="379413"/>
            <a:ext cx="915988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40" name="Text Box 49"/>
          <p:cNvSpPr txBox="1">
            <a:spLocks noChangeArrowheads="1"/>
          </p:cNvSpPr>
          <p:nvPr/>
        </p:nvSpPr>
        <p:spPr bwMode="auto">
          <a:xfrm>
            <a:off x="4037013" y="1263650"/>
            <a:ext cx="2413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9641" name="Rectangle 50"/>
          <p:cNvSpPr>
            <a:spLocks noChangeArrowheads="1"/>
          </p:cNvSpPr>
          <p:nvPr/>
        </p:nvSpPr>
        <p:spPr bwMode="auto">
          <a:xfrm>
            <a:off x="4144963" y="1263650"/>
            <a:ext cx="87312" cy="285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42" name="Rectangle 51"/>
          <p:cNvSpPr>
            <a:spLocks noChangeArrowheads="1"/>
          </p:cNvSpPr>
          <p:nvPr/>
        </p:nvSpPr>
        <p:spPr bwMode="auto">
          <a:xfrm>
            <a:off x="3452813" y="1057275"/>
            <a:ext cx="88900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43" name="Text Box 52"/>
          <p:cNvSpPr txBox="1">
            <a:spLocks noChangeArrowheads="1"/>
          </p:cNvSpPr>
          <p:nvPr/>
        </p:nvSpPr>
        <p:spPr bwMode="auto">
          <a:xfrm>
            <a:off x="3352800" y="836613"/>
            <a:ext cx="3794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9644" name="Rectangle 53"/>
          <p:cNvSpPr>
            <a:spLocks noChangeArrowheads="1"/>
          </p:cNvSpPr>
          <p:nvPr/>
        </p:nvSpPr>
        <p:spPr bwMode="auto">
          <a:xfrm>
            <a:off x="2995613" y="1058863"/>
            <a:ext cx="87312" cy="301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45" name="Text Box 54"/>
          <p:cNvSpPr txBox="1">
            <a:spLocks noChangeArrowheads="1"/>
          </p:cNvSpPr>
          <p:nvPr/>
        </p:nvSpPr>
        <p:spPr bwMode="auto">
          <a:xfrm>
            <a:off x="2900363" y="847725"/>
            <a:ext cx="2873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9646" name="Rectangle 55"/>
          <p:cNvSpPr>
            <a:spLocks noChangeArrowheads="1"/>
          </p:cNvSpPr>
          <p:nvPr/>
        </p:nvSpPr>
        <p:spPr bwMode="auto">
          <a:xfrm>
            <a:off x="2816225" y="379413"/>
            <a:ext cx="2743200" cy="1600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47" name="Line 56"/>
          <p:cNvSpPr>
            <a:spLocks noChangeShapeType="1"/>
          </p:cNvSpPr>
          <p:nvPr/>
        </p:nvSpPr>
        <p:spPr bwMode="auto">
          <a:xfrm>
            <a:off x="2816225" y="1293813"/>
            <a:ext cx="27447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48" name="Line 57"/>
          <p:cNvSpPr>
            <a:spLocks noChangeShapeType="1"/>
          </p:cNvSpPr>
          <p:nvPr/>
        </p:nvSpPr>
        <p:spPr bwMode="auto">
          <a:xfrm>
            <a:off x="2816225" y="1065213"/>
            <a:ext cx="27447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49" name="Line 58"/>
          <p:cNvSpPr>
            <a:spLocks noChangeShapeType="1"/>
          </p:cNvSpPr>
          <p:nvPr/>
        </p:nvSpPr>
        <p:spPr bwMode="auto">
          <a:xfrm>
            <a:off x="3732213" y="379413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50" name="Line 59"/>
          <p:cNvSpPr>
            <a:spLocks noChangeShapeType="1"/>
          </p:cNvSpPr>
          <p:nvPr/>
        </p:nvSpPr>
        <p:spPr bwMode="auto">
          <a:xfrm>
            <a:off x="3960813" y="379413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51" name="Line 60"/>
          <p:cNvSpPr>
            <a:spLocks noChangeShapeType="1"/>
          </p:cNvSpPr>
          <p:nvPr/>
        </p:nvSpPr>
        <p:spPr bwMode="auto">
          <a:xfrm>
            <a:off x="4875213" y="379413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52" name="Rectangle 61"/>
          <p:cNvSpPr>
            <a:spLocks noChangeArrowheads="1"/>
          </p:cNvSpPr>
          <p:nvPr/>
        </p:nvSpPr>
        <p:spPr bwMode="auto">
          <a:xfrm>
            <a:off x="4875213" y="1512888"/>
            <a:ext cx="30162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53" name="Text Box 62"/>
          <p:cNvSpPr txBox="1">
            <a:spLocks noChangeArrowheads="1"/>
          </p:cNvSpPr>
          <p:nvPr/>
        </p:nvSpPr>
        <p:spPr bwMode="auto">
          <a:xfrm>
            <a:off x="4618038" y="1427163"/>
            <a:ext cx="3794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9654" name="Text Box 63"/>
          <p:cNvSpPr txBox="1">
            <a:spLocks noChangeArrowheads="1"/>
          </p:cNvSpPr>
          <p:nvPr/>
        </p:nvSpPr>
        <p:spPr bwMode="auto">
          <a:xfrm>
            <a:off x="3122613" y="10652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9655" name="Text Box 64"/>
          <p:cNvSpPr txBox="1">
            <a:spLocks noChangeArrowheads="1"/>
          </p:cNvSpPr>
          <p:nvPr/>
        </p:nvSpPr>
        <p:spPr bwMode="auto">
          <a:xfrm>
            <a:off x="3706813" y="10652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9656" name="Text Box 65"/>
          <p:cNvSpPr txBox="1">
            <a:spLocks noChangeArrowheads="1"/>
          </p:cNvSpPr>
          <p:nvPr/>
        </p:nvSpPr>
        <p:spPr bwMode="auto">
          <a:xfrm>
            <a:off x="5103813" y="10652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9657" name="Text Box 66"/>
          <p:cNvSpPr txBox="1">
            <a:spLocks noChangeArrowheads="1"/>
          </p:cNvSpPr>
          <p:nvPr/>
        </p:nvSpPr>
        <p:spPr bwMode="auto">
          <a:xfrm>
            <a:off x="3122613" y="15224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9658" name="Text Box 67"/>
          <p:cNvSpPr txBox="1">
            <a:spLocks noChangeArrowheads="1"/>
          </p:cNvSpPr>
          <p:nvPr/>
        </p:nvSpPr>
        <p:spPr bwMode="auto">
          <a:xfrm>
            <a:off x="4286250" y="1065213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9659" name="Text Box 68"/>
          <p:cNvSpPr txBox="1">
            <a:spLocks noChangeArrowheads="1"/>
          </p:cNvSpPr>
          <p:nvPr/>
        </p:nvSpPr>
        <p:spPr bwMode="auto">
          <a:xfrm>
            <a:off x="3732213" y="15224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9660" name="Text Box 69"/>
          <p:cNvSpPr txBox="1">
            <a:spLocks noChangeArrowheads="1"/>
          </p:cNvSpPr>
          <p:nvPr/>
        </p:nvSpPr>
        <p:spPr bwMode="auto">
          <a:xfrm>
            <a:off x="5027613" y="1522413"/>
            <a:ext cx="4556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9661" name="Text Box 70"/>
          <p:cNvSpPr txBox="1">
            <a:spLocks noChangeArrowheads="1"/>
          </p:cNvSpPr>
          <p:nvPr/>
        </p:nvSpPr>
        <p:spPr bwMode="auto">
          <a:xfrm>
            <a:off x="3732213" y="6080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9662" name="Text Box 71"/>
          <p:cNvSpPr txBox="1">
            <a:spLocks noChangeArrowheads="1"/>
          </p:cNvSpPr>
          <p:nvPr/>
        </p:nvSpPr>
        <p:spPr bwMode="auto">
          <a:xfrm>
            <a:off x="4265613" y="608013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9663" name="Text Box 72"/>
          <p:cNvSpPr txBox="1">
            <a:spLocks noChangeArrowheads="1"/>
          </p:cNvSpPr>
          <p:nvPr/>
        </p:nvSpPr>
        <p:spPr bwMode="auto">
          <a:xfrm>
            <a:off x="5105400" y="6080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1168458" name="Line 74"/>
          <p:cNvSpPr>
            <a:spLocks noChangeShapeType="1"/>
          </p:cNvSpPr>
          <p:nvPr/>
        </p:nvSpPr>
        <p:spPr bwMode="auto">
          <a:xfrm>
            <a:off x="3046413" y="5470525"/>
            <a:ext cx="0" cy="38100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8459" name="Line 75"/>
          <p:cNvSpPr>
            <a:spLocks noChangeShapeType="1"/>
          </p:cNvSpPr>
          <p:nvPr/>
        </p:nvSpPr>
        <p:spPr bwMode="auto">
          <a:xfrm>
            <a:off x="3046413" y="5851525"/>
            <a:ext cx="838200" cy="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8460" name="Line 76"/>
          <p:cNvSpPr>
            <a:spLocks noChangeShapeType="1"/>
          </p:cNvSpPr>
          <p:nvPr/>
        </p:nvSpPr>
        <p:spPr bwMode="auto">
          <a:xfrm flipV="1">
            <a:off x="3884613" y="5300663"/>
            <a:ext cx="0" cy="534987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8461" name="Line 77"/>
          <p:cNvSpPr>
            <a:spLocks noChangeShapeType="1"/>
          </p:cNvSpPr>
          <p:nvPr/>
        </p:nvSpPr>
        <p:spPr bwMode="auto">
          <a:xfrm>
            <a:off x="3890963" y="5316538"/>
            <a:ext cx="306387" cy="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68462" name="Line 78"/>
          <p:cNvSpPr>
            <a:spLocks noChangeShapeType="1"/>
          </p:cNvSpPr>
          <p:nvPr/>
        </p:nvSpPr>
        <p:spPr bwMode="auto">
          <a:xfrm>
            <a:off x="4191000" y="5316538"/>
            <a:ext cx="1588" cy="382587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69" name="Line 79"/>
          <p:cNvSpPr>
            <a:spLocks noChangeShapeType="1"/>
          </p:cNvSpPr>
          <p:nvPr/>
        </p:nvSpPr>
        <p:spPr bwMode="auto">
          <a:xfrm>
            <a:off x="3505200" y="5449888"/>
            <a:ext cx="0" cy="95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70" name="Rectangle 80"/>
          <p:cNvSpPr>
            <a:spLocks noChangeArrowheads="1"/>
          </p:cNvSpPr>
          <p:nvPr/>
        </p:nvSpPr>
        <p:spPr bwMode="auto">
          <a:xfrm>
            <a:off x="3962400" y="5699125"/>
            <a:ext cx="914400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71" name="Rectangle 81"/>
          <p:cNvSpPr>
            <a:spLocks noChangeArrowheads="1"/>
          </p:cNvSpPr>
          <p:nvPr/>
        </p:nvSpPr>
        <p:spPr bwMode="auto">
          <a:xfrm>
            <a:off x="2817813" y="4783138"/>
            <a:ext cx="915987" cy="6873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72" name="Text Box 82"/>
          <p:cNvSpPr txBox="1">
            <a:spLocks noChangeArrowheads="1"/>
          </p:cNvSpPr>
          <p:nvPr/>
        </p:nvSpPr>
        <p:spPr bwMode="auto">
          <a:xfrm>
            <a:off x="4038600" y="5668963"/>
            <a:ext cx="241300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9673" name="Rectangle 83"/>
          <p:cNvSpPr>
            <a:spLocks noChangeArrowheads="1"/>
          </p:cNvSpPr>
          <p:nvPr/>
        </p:nvSpPr>
        <p:spPr bwMode="auto">
          <a:xfrm>
            <a:off x="3454400" y="5461000"/>
            <a:ext cx="87313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74" name="Text Box 84"/>
          <p:cNvSpPr txBox="1">
            <a:spLocks noChangeArrowheads="1"/>
          </p:cNvSpPr>
          <p:nvPr/>
        </p:nvSpPr>
        <p:spPr bwMode="auto">
          <a:xfrm>
            <a:off x="3354388" y="5241925"/>
            <a:ext cx="379412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9675" name="Rectangle 85"/>
          <p:cNvSpPr>
            <a:spLocks noChangeArrowheads="1"/>
          </p:cNvSpPr>
          <p:nvPr/>
        </p:nvSpPr>
        <p:spPr bwMode="auto">
          <a:xfrm>
            <a:off x="2997200" y="5461000"/>
            <a:ext cx="87313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76" name="Text Box 86"/>
          <p:cNvSpPr txBox="1">
            <a:spLocks noChangeArrowheads="1"/>
          </p:cNvSpPr>
          <p:nvPr/>
        </p:nvSpPr>
        <p:spPr bwMode="auto">
          <a:xfrm>
            <a:off x="2901950" y="5251450"/>
            <a:ext cx="28733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9677" name="Rectangle 87"/>
          <p:cNvSpPr>
            <a:spLocks noChangeArrowheads="1"/>
          </p:cNvSpPr>
          <p:nvPr/>
        </p:nvSpPr>
        <p:spPr bwMode="auto">
          <a:xfrm>
            <a:off x="2817813" y="4783138"/>
            <a:ext cx="2743200" cy="16017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78" name="Line 88"/>
          <p:cNvSpPr>
            <a:spLocks noChangeShapeType="1"/>
          </p:cNvSpPr>
          <p:nvPr/>
        </p:nvSpPr>
        <p:spPr bwMode="auto">
          <a:xfrm>
            <a:off x="2817813" y="5699125"/>
            <a:ext cx="2744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79" name="Line 89"/>
          <p:cNvSpPr>
            <a:spLocks noChangeShapeType="1"/>
          </p:cNvSpPr>
          <p:nvPr/>
        </p:nvSpPr>
        <p:spPr bwMode="auto">
          <a:xfrm>
            <a:off x="2817813" y="5470525"/>
            <a:ext cx="2744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80" name="Line 90"/>
          <p:cNvSpPr>
            <a:spLocks noChangeShapeType="1"/>
          </p:cNvSpPr>
          <p:nvPr/>
        </p:nvSpPr>
        <p:spPr bwMode="auto">
          <a:xfrm>
            <a:off x="3733800" y="4783138"/>
            <a:ext cx="0" cy="1601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81" name="Line 91"/>
          <p:cNvSpPr>
            <a:spLocks noChangeShapeType="1"/>
          </p:cNvSpPr>
          <p:nvPr/>
        </p:nvSpPr>
        <p:spPr bwMode="auto">
          <a:xfrm>
            <a:off x="3962400" y="4783138"/>
            <a:ext cx="0" cy="1601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82" name="Line 92"/>
          <p:cNvSpPr>
            <a:spLocks noChangeShapeType="1"/>
          </p:cNvSpPr>
          <p:nvPr/>
        </p:nvSpPr>
        <p:spPr bwMode="auto">
          <a:xfrm>
            <a:off x="4876800" y="4783138"/>
            <a:ext cx="0" cy="1601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83" name="Rectangle 93"/>
          <p:cNvSpPr>
            <a:spLocks noChangeArrowheads="1"/>
          </p:cNvSpPr>
          <p:nvPr/>
        </p:nvSpPr>
        <p:spPr bwMode="auto">
          <a:xfrm>
            <a:off x="4876800" y="59182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84" name="Text Box 94"/>
          <p:cNvSpPr txBox="1">
            <a:spLocks noChangeArrowheads="1"/>
          </p:cNvSpPr>
          <p:nvPr/>
        </p:nvSpPr>
        <p:spPr bwMode="auto">
          <a:xfrm>
            <a:off x="4619625" y="5830888"/>
            <a:ext cx="3794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9685" name="Line 95"/>
          <p:cNvSpPr>
            <a:spLocks noChangeShapeType="1"/>
          </p:cNvSpPr>
          <p:nvPr/>
        </p:nvSpPr>
        <p:spPr bwMode="auto">
          <a:xfrm>
            <a:off x="3505200" y="5545138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86" name="Line 96"/>
          <p:cNvSpPr>
            <a:spLocks noChangeShapeType="1"/>
          </p:cNvSpPr>
          <p:nvPr/>
        </p:nvSpPr>
        <p:spPr bwMode="auto">
          <a:xfrm>
            <a:off x="5029200" y="5545138"/>
            <a:ext cx="0" cy="422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87" name="Line 97"/>
          <p:cNvSpPr>
            <a:spLocks noChangeShapeType="1"/>
          </p:cNvSpPr>
          <p:nvPr/>
        </p:nvSpPr>
        <p:spPr bwMode="auto">
          <a:xfrm flipH="1">
            <a:off x="4876800" y="5964238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688" name="Text Box 98"/>
          <p:cNvSpPr txBox="1">
            <a:spLocks noChangeArrowheads="1"/>
          </p:cNvSpPr>
          <p:nvPr/>
        </p:nvSpPr>
        <p:spPr bwMode="auto">
          <a:xfrm>
            <a:off x="3121025" y="5470525"/>
            <a:ext cx="3032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9689" name="Text Box 99"/>
          <p:cNvSpPr txBox="1">
            <a:spLocks noChangeArrowheads="1"/>
          </p:cNvSpPr>
          <p:nvPr/>
        </p:nvSpPr>
        <p:spPr bwMode="auto">
          <a:xfrm>
            <a:off x="3675063" y="5489575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9690" name="Text Box 100"/>
          <p:cNvSpPr txBox="1">
            <a:spLocks noChangeArrowheads="1"/>
          </p:cNvSpPr>
          <p:nvPr/>
        </p:nvSpPr>
        <p:spPr bwMode="auto">
          <a:xfrm>
            <a:off x="5102225" y="5470525"/>
            <a:ext cx="3032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9691" name="Text Box 101"/>
          <p:cNvSpPr txBox="1">
            <a:spLocks noChangeArrowheads="1"/>
          </p:cNvSpPr>
          <p:nvPr/>
        </p:nvSpPr>
        <p:spPr bwMode="auto">
          <a:xfrm>
            <a:off x="3121025" y="5927725"/>
            <a:ext cx="3032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9692" name="Text Box 102"/>
          <p:cNvSpPr txBox="1">
            <a:spLocks noChangeArrowheads="1"/>
          </p:cNvSpPr>
          <p:nvPr/>
        </p:nvSpPr>
        <p:spPr bwMode="auto">
          <a:xfrm>
            <a:off x="4283075" y="5500688"/>
            <a:ext cx="304800" cy="24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9693" name="Text Box 103"/>
          <p:cNvSpPr txBox="1">
            <a:spLocks noChangeArrowheads="1"/>
          </p:cNvSpPr>
          <p:nvPr/>
        </p:nvSpPr>
        <p:spPr bwMode="auto">
          <a:xfrm>
            <a:off x="3730625" y="5927725"/>
            <a:ext cx="3032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9694" name="Text Box 104"/>
          <p:cNvSpPr txBox="1">
            <a:spLocks noChangeArrowheads="1"/>
          </p:cNvSpPr>
          <p:nvPr/>
        </p:nvSpPr>
        <p:spPr bwMode="auto">
          <a:xfrm>
            <a:off x="5026025" y="5927725"/>
            <a:ext cx="4556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9695" name="Text Box 105"/>
          <p:cNvSpPr txBox="1">
            <a:spLocks noChangeArrowheads="1"/>
          </p:cNvSpPr>
          <p:nvPr/>
        </p:nvSpPr>
        <p:spPr bwMode="auto">
          <a:xfrm>
            <a:off x="3730625" y="5013325"/>
            <a:ext cx="303213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9696" name="Text Box 106"/>
          <p:cNvSpPr txBox="1">
            <a:spLocks noChangeArrowheads="1"/>
          </p:cNvSpPr>
          <p:nvPr/>
        </p:nvSpPr>
        <p:spPr bwMode="auto">
          <a:xfrm>
            <a:off x="4262438" y="5013325"/>
            <a:ext cx="30480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9697" name="Text Box 107"/>
          <p:cNvSpPr txBox="1">
            <a:spLocks noChangeArrowheads="1"/>
          </p:cNvSpPr>
          <p:nvPr/>
        </p:nvSpPr>
        <p:spPr bwMode="auto">
          <a:xfrm>
            <a:off x="5103813" y="5013325"/>
            <a:ext cx="303212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9698" name="Rectangle 108"/>
          <p:cNvSpPr>
            <a:spLocks noChangeArrowheads="1"/>
          </p:cNvSpPr>
          <p:nvPr/>
        </p:nvSpPr>
        <p:spPr bwMode="auto">
          <a:xfrm>
            <a:off x="4143375" y="5661025"/>
            <a:ext cx="87313" cy="285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699" name="AutoShape 109"/>
          <p:cNvSpPr>
            <a:spLocks noChangeAspect="1" noChangeArrowheads="1"/>
          </p:cNvSpPr>
          <p:nvPr/>
        </p:nvSpPr>
        <p:spPr bwMode="auto">
          <a:xfrm rot="5400000">
            <a:off x="5911057" y="4163219"/>
            <a:ext cx="369887" cy="904875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00" name="Rectangle 110"/>
          <p:cNvSpPr>
            <a:spLocks noChangeArrowheads="1"/>
          </p:cNvSpPr>
          <p:nvPr/>
        </p:nvSpPr>
        <p:spPr bwMode="auto">
          <a:xfrm>
            <a:off x="3962400" y="3581400"/>
            <a:ext cx="914400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01" name="Rectangle 111"/>
          <p:cNvSpPr>
            <a:spLocks noChangeArrowheads="1"/>
          </p:cNvSpPr>
          <p:nvPr/>
        </p:nvSpPr>
        <p:spPr bwMode="auto">
          <a:xfrm>
            <a:off x="2817813" y="2667000"/>
            <a:ext cx="915987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02" name="Text Box 112"/>
          <p:cNvSpPr txBox="1">
            <a:spLocks noChangeArrowheads="1"/>
          </p:cNvSpPr>
          <p:nvPr/>
        </p:nvSpPr>
        <p:spPr bwMode="auto">
          <a:xfrm>
            <a:off x="4038600" y="3551238"/>
            <a:ext cx="2413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9703" name="Text Box 113"/>
          <p:cNvSpPr txBox="1">
            <a:spLocks noChangeArrowheads="1"/>
          </p:cNvSpPr>
          <p:nvPr/>
        </p:nvSpPr>
        <p:spPr bwMode="auto">
          <a:xfrm>
            <a:off x="3354388" y="3124200"/>
            <a:ext cx="3794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9704" name="Rectangle 114"/>
          <p:cNvSpPr>
            <a:spLocks noChangeArrowheads="1"/>
          </p:cNvSpPr>
          <p:nvPr/>
        </p:nvSpPr>
        <p:spPr bwMode="auto">
          <a:xfrm>
            <a:off x="2997200" y="3344863"/>
            <a:ext cx="87313" cy="301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05" name="Text Box 115"/>
          <p:cNvSpPr txBox="1">
            <a:spLocks noChangeArrowheads="1"/>
          </p:cNvSpPr>
          <p:nvPr/>
        </p:nvSpPr>
        <p:spPr bwMode="auto">
          <a:xfrm>
            <a:off x="2901950" y="3135313"/>
            <a:ext cx="287338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69706" name="Rectangle 116"/>
          <p:cNvSpPr>
            <a:spLocks noChangeArrowheads="1"/>
          </p:cNvSpPr>
          <p:nvPr/>
        </p:nvSpPr>
        <p:spPr bwMode="auto">
          <a:xfrm>
            <a:off x="2817813" y="2667000"/>
            <a:ext cx="2743200" cy="1600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07" name="Line 117"/>
          <p:cNvSpPr>
            <a:spLocks noChangeShapeType="1"/>
          </p:cNvSpPr>
          <p:nvPr/>
        </p:nvSpPr>
        <p:spPr bwMode="auto">
          <a:xfrm>
            <a:off x="2817813" y="3581400"/>
            <a:ext cx="2744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708" name="Line 118"/>
          <p:cNvSpPr>
            <a:spLocks noChangeShapeType="1"/>
          </p:cNvSpPr>
          <p:nvPr/>
        </p:nvSpPr>
        <p:spPr bwMode="auto">
          <a:xfrm>
            <a:off x="2817813" y="3352800"/>
            <a:ext cx="2744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709" name="Line 119"/>
          <p:cNvSpPr>
            <a:spLocks noChangeShapeType="1"/>
          </p:cNvSpPr>
          <p:nvPr/>
        </p:nvSpPr>
        <p:spPr bwMode="auto">
          <a:xfrm>
            <a:off x="3733800" y="2667000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710" name="Line 120"/>
          <p:cNvSpPr>
            <a:spLocks noChangeShapeType="1"/>
          </p:cNvSpPr>
          <p:nvPr/>
        </p:nvSpPr>
        <p:spPr bwMode="auto">
          <a:xfrm>
            <a:off x="3962400" y="2667000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711" name="Line 121"/>
          <p:cNvSpPr>
            <a:spLocks noChangeShapeType="1"/>
          </p:cNvSpPr>
          <p:nvPr/>
        </p:nvSpPr>
        <p:spPr bwMode="auto">
          <a:xfrm>
            <a:off x="4876800" y="2667000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712" name="Rectangle 122"/>
          <p:cNvSpPr>
            <a:spLocks noChangeArrowheads="1"/>
          </p:cNvSpPr>
          <p:nvPr/>
        </p:nvSpPr>
        <p:spPr bwMode="auto">
          <a:xfrm>
            <a:off x="4876800" y="3800475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13" name="Text Box 123"/>
          <p:cNvSpPr txBox="1">
            <a:spLocks noChangeArrowheads="1"/>
          </p:cNvSpPr>
          <p:nvPr/>
        </p:nvSpPr>
        <p:spPr bwMode="auto">
          <a:xfrm>
            <a:off x="4619625" y="3714750"/>
            <a:ext cx="3794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69714" name="Line 124"/>
          <p:cNvSpPr>
            <a:spLocks noChangeShapeType="1"/>
          </p:cNvSpPr>
          <p:nvPr/>
        </p:nvSpPr>
        <p:spPr bwMode="auto">
          <a:xfrm>
            <a:off x="3505200" y="3333750"/>
            <a:ext cx="0" cy="952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715" name="Line 125"/>
          <p:cNvSpPr>
            <a:spLocks noChangeShapeType="1"/>
          </p:cNvSpPr>
          <p:nvPr/>
        </p:nvSpPr>
        <p:spPr bwMode="auto">
          <a:xfrm flipV="1">
            <a:off x="3505200" y="3429000"/>
            <a:ext cx="1524000" cy="158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716" name="Line 126"/>
          <p:cNvSpPr>
            <a:spLocks noChangeShapeType="1"/>
          </p:cNvSpPr>
          <p:nvPr/>
        </p:nvSpPr>
        <p:spPr bwMode="auto">
          <a:xfrm>
            <a:off x="5029200" y="3429000"/>
            <a:ext cx="0" cy="4222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717" name="Line 127"/>
          <p:cNvSpPr>
            <a:spLocks noChangeShapeType="1"/>
          </p:cNvSpPr>
          <p:nvPr/>
        </p:nvSpPr>
        <p:spPr bwMode="auto">
          <a:xfrm flipH="1">
            <a:off x="4876800" y="3848100"/>
            <a:ext cx="1524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69718" name="Text Box 128"/>
          <p:cNvSpPr txBox="1">
            <a:spLocks noChangeArrowheads="1"/>
          </p:cNvSpPr>
          <p:nvPr/>
        </p:nvSpPr>
        <p:spPr bwMode="auto">
          <a:xfrm>
            <a:off x="3122613" y="3352800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9719" name="Text Box 129"/>
          <p:cNvSpPr txBox="1">
            <a:spLocks noChangeArrowheads="1"/>
          </p:cNvSpPr>
          <p:nvPr/>
        </p:nvSpPr>
        <p:spPr bwMode="auto">
          <a:xfrm>
            <a:off x="3706813" y="338296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9720" name="Text Box 130"/>
          <p:cNvSpPr txBox="1">
            <a:spLocks noChangeArrowheads="1"/>
          </p:cNvSpPr>
          <p:nvPr/>
        </p:nvSpPr>
        <p:spPr bwMode="auto">
          <a:xfrm>
            <a:off x="5103813" y="3352800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9721" name="Text Box 131"/>
          <p:cNvSpPr txBox="1">
            <a:spLocks noChangeArrowheads="1"/>
          </p:cNvSpPr>
          <p:nvPr/>
        </p:nvSpPr>
        <p:spPr bwMode="auto">
          <a:xfrm>
            <a:off x="3122613" y="3810000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9722" name="Text Box 132"/>
          <p:cNvSpPr txBox="1">
            <a:spLocks noChangeArrowheads="1"/>
          </p:cNvSpPr>
          <p:nvPr/>
        </p:nvSpPr>
        <p:spPr bwMode="auto">
          <a:xfrm>
            <a:off x="4284663" y="338296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9723" name="Text Box 133"/>
          <p:cNvSpPr txBox="1">
            <a:spLocks noChangeArrowheads="1"/>
          </p:cNvSpPr>
          <p:nvPr/>
        </p:nvSpPr>
        <p:spPr bwMode="auto">
          <a:xfrm>
            <a:off x="3732213" y="3810000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9724" name="Text Box 134"/>
          <p:cNvSpPr txBox="1">
            <a:spLocks noChangeArrowheads="1"/>
          </p:cNvSpPr>
          <p:nvPr/>
        </p:nvSpPr>
        <p:spPr bwMode="auto">
          <a:xfrm>
            <a:off x="5027613" y="3810000"/>
            <a:ext cx="4556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9725" name="Text Box 135"/>
          <p:cNvSpPr txBox="1">
            <a:spLocks noChangeArrowheads="1"/>
          </p:cNvSpPr>
          <p:nvPr/>
        </p:nvSpPr>
        <p:spPr bwMode="auto">
          <a:xfrm>
            <a:off x="3732213" y="2895600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9726" name="Text Box 136"/>
          <p:cNvSpPr txBox="1">
            <a:spLocks noChangeArrowheads="1"/>
          </p:cNvSpPr>
          <p:nvPr/>
        </p:nvSpPr>
        <p:spPr bwMode="auto">
          <a:xfrm>
            <a:off x="4264025" y="2895600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9727" name="Text Box 137"/>
          <p:cNvSpPr txBox="1">
            <a:spLocks noChangeArrowheads="1"/>
          </p:cNvSpPr>
          <p:nvPr/>
        </p:nvSpPr>
        <p:spPr bwMode="auto">
          <a:xfrm>
            <a:off x="5105400" y="2895600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9728" name="Text Box 138"/>
          <p:cNvSpPr txBox="1">
            <a:spLocks noChangeArrowheads="1"/>
          </p:cNvSpPr>
          <p:nvPr/>
        </p:nvSpPr>
        <p:spPr bwMode="auto">
          <a:xfrm>
            <a:off x="7043738" y="2438400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9729" name="Text Box 139"/>
          <p:cNvSpPr txBox="1">
            <a:spLocks noChangeArrowheads="1"/>
          </p:cNvSpPr>
          <p:nvPr/>
        </p:nvSpPr>
        <p:spPr bwMode="auto">
          <a:xfrm>
            <a:off x="7729538" y="2438400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9730" name="Text Box 140"/>
          <p:cNvSpPr txBox="1">
            <a:spLocks noChangeArrowheads="1"/>
          </p:cNvSpPr>
          <p:nvPr/>
        </p:nvSpPr>
        <p:spPr bwMode="auto">
          <a:xfrm>
            <a:off x="8415338" y="2438400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9731" name="Text Box 141"/>
          <p:cNvSpPr txBox="1">
            <a:spLocks noChangeArrowheads="1"/>
          </p:cNvSpPr>
          <p:nvPr/>
        </p:nvSpPr>
        <p:spPr bwMode="auto">
          <a:xfrm>
            <a:off x="6992938" y="2687638"/>
            <a:ext cx="381000" cy="24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3,1</a:t>
            </a:r>
          </a:p>
        </p:txBody>
      </p:sp>
      <p:sp>
        <p:nvSpPr>
          <p:cNvPr id="69732" name="Oval 142"/>
          <p:cNvSpPr>
            <a:spLocks noChangeArrowheads="1"/>
          </p:cNvSpPr>
          <p:nvPr/>
        </p:nvSpPr>
        <p:spPr bwMode="auto">
          <a:xfrm>
            <a:off x="7023100" y="2667000"/>
            <a:ext cx="304800" cy="306388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33" name="Line 143"/>
          <p:cNvSpPr>
            <a:spLocks noChangeShapeType="1"/>
          </p:cNvSpPr>
          <p:nvPr/>
        </p:nvSpPr>
        <p:spPr bwMode="auto">
          <a:xfrm>
            <a:off x="7327900" y="28194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34" name="Oval 144"/>
          <p:cNvSpPr>
            <a:spLocks noChangeArrowheads="1"/>
          </p:cNvSpPr>
          <p:nvPr/>
        </p:nvSpPr>
        <p:spPr bwMode="auto">
          <a:xfrm>
            <a:off x="7708900" y="2667000"/>
            <a:ext cx="304800" cy="306388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35" name="Line 145"/>
          <p:cNvSpPr>
            <a:spLocks noChangeShapeType="1"/>
          </p:cNvSpPr>
          <p:nvPr/>
        </p:nvSpPr>
        <p:spPr bwMode="auto">
          <a:xfrm>
            <a:off x="8013700" y="2819400"/>
            <a:ext cx="3794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36" name="Oval 146"/>
          <p:cNvSpPr>
            <a:spLocks noChangeArrowheads="1"/>
          </p:cNvSpPr>
          <p:nvPr/>
        </p:nvSpPr>
        <p:spPr bwMode="auto">
          <a:xfrm>
            <a:off x="8394700" y="2667000"/>
            <a:ext cx="306388" cy="306388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37" name="Oval 147"/>
          <p:cNvSpPr>
            <a:spLocks noChangeArrowheads="1"/>
          </p:cNvSpPr>
          <p:nvPr/>
        </p:nvSpPr>
        <p:spPr bwMode="auto">
          <a:xfrm>
            <a:off x="6340475" y="3278188"/>
            <a:ext cx="304800" cy="304800"/>
          </a:xfrm>
          <a:prstGeom prst="ellipse">
            <a:avLst/>
          </a:prstGeom>
          <a:solidFill>
            <a:srgbClr val="EDD1D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38" name="Line 148"/>
          <p:cNvSpPr>
            <a:spLocks noChangeShapeType="1"/>
          </p:cNvSpPr>
          <p:nvPr/>
        </p:nvSpPr>
        <p:spPr bwMode="auto">
          <a:xfrm>
            <a:off x="6645275" y="3430588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39" name="Oval 149"/>
          <p:cNvSpPr>
            <a:spLocks noChangeArrowheads="1"/>
          </p:cNvSpPr>
          <p:nvPr/>
        </p:nvSpPr>
        <p:spPr bwMode="auto">
          <a:xfrm>
            <a:off x="7026275" y="3278188"/>
            <a:ext cx="304800" cy="304800"/>
          </a:xfrm>
          <a:prstGeom prst="ellipse">
            <a:avLst/>
          </a:prstGeom>
          <a:solidFill>
            <a:srgbClr val="EDD1D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40" name="Line 150"/>
          <p:cNvSpPr>
            <a:spLocks noChangeShapeType="1"/>
          </p:cNvSpPr>
          <p:nvPr/>
        </p:nvSpPr>
        <p:spPr bwMode="auto">
          <a:xfrm>
            <a:off x="7331075" y="3430588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41" name="Oval 151"/>
          <p:cNvSpPr>
            <a:spLocks noChangeArrowheads="1"/>
          </p:cNvSpPr>
          <p:nvPr/>
        </p:nvSpPr>
        <p:spPr bwMode="auto">
          <a:xfrm>
            <a:off x="7713663" y="3278188"/>
            <a:ext cx="304800" cy="304800"/>
          </a:xfrm>
          <a:prstGeom prst="ellipse">
            <a:avLst/>
          </a:prstGeom>
          <a:solidFill>
            <a:srgbClr val="EDD1D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42" name="Line 152"/>
          <p:cNvSpPr>
            <a:spLocks noChangeShapeType="1"/>
          </p:cNvSpPr>
          <p:nvPr/>
        </p:nvSpPr>
        <p:spPr bwMode="auto">
          <a:xfrm>
            <a:off x="8015288" y="3430588"/>
            <a:ext cx="379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43" name="Oval 153"/>
          <p:cNvSpPr>
            <a:spLocks noChangeArrowheads="1"/>
          </p:cNvSpPr>
          <p:nvPr/>
        </p:nvSpPr>
        <p:spPr bwMode="auto">
          <a:xfrm>
            <a:off x="8397875" y="3278188"/>
            <a:ext cx="304800" cy="304800"/>
          </a:xfrm>
          <a:prstGeom prst="ellipse">
            <a:avLst/>
          </a:prstGeom>
          <a:solidFill>
            <a:srgbClr val="EDD1D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44" name="Oval 154"/>
          <p:cNvSpPr>
            <a:spLocks noChangeArrowheads="1"/>
          </p:cNvSpPr>
          <p:nvPr/>
        </p:nvSpPr>
        <p:spPr bwMode="auto">
          <a:xfrm>
            <a:off x="6337300" y="3886200"/>
            <a:ext cx="304800" cy="306388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45" name="Line 155"/>
          <p:cNvSpPr>
            <a:spLocks noChangeShapeType="1"/>
          </p:cNvSpPr>
          <p:nvPr/>
        </p:nvSpPr>
        <p:spPr bwMode="auto">
          <a:xfrm>
            <a:off x="6642100" y="403860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46" name="Oval 156"/>
          <p:cNvSpPr>
            <a:spLocks noChangeArrowheads="1"/>
          </p:cNvSpPr>
          <p:nvPr/>
        </p:nvSpPr>
        <p:spPr bwMode="auto">
          <a:xfrm>
            <a:off x="7023100" y="3886200"/>
            <a:ext cx="304800" cy="306388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47" name="Oval 157"/>
          <p:cNvSpPr>
            <a:spLocks noChangeArrowheads="1"/>
          </p:cNvSpPr>
          <p:nvPr/>
        </p:nvSpPr>
        <p:spPr bwMode="auto">
          <a:xfrm>
            <a:off x="8393113" y="3886200"/>
            <a:ext cx="306387" cy="306388"/>
          </a:xfrm>
          <a:prstGeom prst="ellipse">
            <a:avLst/>
          </a:prstGeom>
          <a:solidFill>
            <a:srgbClr val="EDD1D1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48" name="Line 158"/>
          <p:cNvSpPr>
            <a:spLocks noChangeShapeType="1"/>
          </p:cNvSpPr>
          <p:nvPr/>
        </p:nvSpPr>
        <p:spPr bwMode="auto">
          <a:xfrm>
            <a:off x="8548688" y="3582988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49" name="Line 159"/>
          <p:cNvSpPr>
            <a:spLocks noChangeShapeType="1"/>
          </p:cNvSpPr>
          <p:nvPr/>
        </p:nvSpPr>
        <p:spPr bwMode="auto">
          <a:xfrm>
            <a:off x="8548688" y="2973388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50" name="Line 160"/>
          <p:cNvSpPr>
            <a:spLocks noChangeShapeType="1"/>
          </p:cNvSpPr>
          <p:nvPr/>
        </p:nvSpPr>
        <p:spPr bwMode="auto">
          <a:xfrm>
            <a:off x="7862888" y="2973388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51" name="Line 161"/>
          <p:cNvSpPr>
            <a:spLocks noChangeShapeType="1"/>
          </p:cNvSpPr>
          <p:nvPr/>
        </p:nvSpPr>
        <p:spPr bwMode="auto">
          <a:xfrm>
            <a:off x="7175500" y="2973388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52" name="Line 162"/>
          <p:cNvSpPr>
            <a:spLocks noChangeShapeType="1"/>
          </p:cNvSpPr>
          <p:nvPr/>
        </p:nvSpPr>
        <p:spPr bwMode="auto">
          <a:xfrm>
            <a:off x="6510338" y="3594100"/>
            <a:ext cx="0" cy="3032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53" name="Line 163"/>
          <p:cNvSpPr>
            <a:spLocks noChangeShapeType="1"/>
          </p:cNvSpPr>
          <p:nvPr/>
        </p:nvSpPr>
        <p:spPr bwMode="auto">
          <a:xfrm>
            <a:off x="7175500" y="3582988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54" name="Text Box 164"/>
          <p:cNvSpPr txBox="1">
            <a:spLocks noChangeArrowheads="1"/>
          </p:cNvSpPr>
          <p:nvPr/>
        </p:nvSpPr>
        <p:spPr bwMode="auto">
          <a:xfrm>
            <a:off x="7680325" y="2687638"/>
            <a:ext cx="381000" cy="24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3,4</a:t>
            </a:r>
          </a:p>
        </p:txBody>
      </p:sp>
      <p:sp>
        <p:nvSpPr>
          <p:cNvPr id="69755" name="Text Box 165"/>
          <p:cNvSpPr txBox="1">
            <a:spLocks noChangeArrowheads="1"/>
          </p:cNvSpPr>
          <p:nvPr/>
        </p:nvSpPr>
        <p:spPr bwMode="auto">
          <a:xfrm>
            <a:off x="8364538" y="2687638"/>
            <a:ext cx="382587" cy="24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3,3</a:t>
            </a:r>
          </a:p>
        </p:txBody>
      </p:sp>
      <p:sp>
        <p:nvSpPr>
          <p:cNvPr id="69756" name="Text Box 166"/>
          <p:cNvSpPr txBox="1">
            <a:spLocks noChangeArrowheads="1"/>
          </p:cNvSpPr>
          <p:nvPr/>
        </p:nvSpPr>
        <p:spPr bwMode="auto">
          <a:xfrm>
            <a:off x="6307138" y="32972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0,3</a:t>
            </a:r>
          </a:p>
        </p:txBody>
      </p:sp>
      <p:sp>
        <p:nvSpPr>
          <p:cNvPr id="69757" name="Text Box 167"/>
          <p:cNvSpPr txBox="1">
            <a:spLocks noChangeArrowheads="1"/>
          </p:cNvSpPr>
          <p:nvPr/>
        </p:nvSpPr>
        <p:spPr bwMode="auto">
          <a:xfrm>
            <a:off x="6994525" y="32972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0,1</a:t>
            </a:r>
          </a:p>
        </p:txBody>
      </p:sp>
      <p:sp>
        <p:nvSpPr>
          <p:cNvPr id="69758" name="Text Box 168"/>
          <p:cNvSpPr txBox="1">
            <a:spLocks noChangeArrowheads="1"/>
          </p:cNvSpPr>
          <p:nvPr/>
        </p:nvSpPr>
        <p:spPr bwMode="auto">
          <a:xfrm>
            <a:off x="7680325" y="3297238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0,4</a:t>
            </a:r>
          </a:p>
        </p:txBody>
      </p:sp>
      <p:sp>
        <p:nvSpPr>
          <p:cNvPr id="69759" name="Text Box 169"/>
          <p:cNvSpPr txBox="1">
            <a:spLocks noChangeArrowheads="1"/>
          </p:cNvSpPr>
          <p:nvPr/>
        </p:nvSpPr>
        <p:spPr bwMode="auto">
          <a:xfrm>
            <a:off x="8364538" y="3297238"/>
            <a:ext cx="38258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0,2</a:t>
            </a:r>
          </a:p>
        </p:txBody>
      </p:sp>
      <p:sp>
        <p:nvSpPr>
          <p:cNvPr id="69760" name="Text Box 170"/>
          <p:cNvSpPr txBox="1">
            <a:spLocks noChangeArrowheads="1"/>
          </p:cNvSpPr>
          <p:nvPr/>
        </p:nvSpPr>
        <p:spPr bwMode="auto">
          <a:xfrm>
            <a:off x="6307138" y="3908425"/>
            <a:ext cx="38100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3,4</a:t>
            </a:r>
          </a:p>
        </p:txBody>
      </p:sp>
      <p:sp>
        <p:nvSpPr>
          <p:cNvPr id="69761" name="Text Box 171"/>
          <p:cNvSpPr txBox="1">
            <a:spLocks noChangeArrowheads="1"/>
          </p:cNvSpPr>
          <p:nvPr/>
        </p:nvSpPr>
        <p:spPr bwMode="auto">
          <a:xfrm>
            <a:off x="6994525" y="3908425"/>
            <a:ext cx="38100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3,1</a:t>
            </a:r>
          </a:p>
        </p:txBody>
      </p:sp>
      <p:sp>
        <p:nvSpPr>
          <p:cNvPr id="69762" name="Text Box 172"/>
          <p:cNvSpPr txBox="1">
            <a:spLocks noChangeArrowheads="1"/>
          </p:cNvSpPr>
          <p:nvPr/>
        </p:nvSpPr>
        <p:spPr bwMode="auto">
          <a:xfrm>
            <a:off x="8364538" y="3908425"/>
            <a:ext cx="382587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2,2</a:t>
            </a:r>
          </a:p>
        </p:txBody>
      </p:sp>
      <p:sp>
        <p:nvSpPr>
          <p:cNvPr id="69763" name="Text Box 173"/>
          <p:cNvSpPr txBox="1">
            <a:spLocks noChangeArrowheads="1"/>
          </p:cNvSpPr>
          <p:nvPr/>
        </p:nvSpPr>
        <p:spPr bwMode="auto">
          <a:xfrm>
            <a:off x="6127750" y="3287713"/>
            <a:ext cx="304800" cy="24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9764" name="Text Box 174"/>
          <p:cNvSpPr txBox="1">
            <a:spLocks noChangeArrowheads="1"/>
          </p:cNvSpPr>
          <p:nvPr/>
        </p:nvSpPr>
        <p:spPr bwMode="auto">
          <a:xfrm>
            <a:off x="6870700" y="3124200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9765" name="Text Box 175"/>
          <p:cNvSpPr txBox="1">
            <a:spLocks noChangeArrowheads="1"/>
          </p:cNvSpPr>
          <p:nvPr/>
        </p:nvSpPr>
        <p:spPr bwMode="auto">
          <a:xfrm>
            <a:off x="7567613" y="3124200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9766" name="Text Box 176"/>
          <p:cNvSpPr txBox="1">
            <a:spLocks noChangeArrowheads="1"/>
          </p:cNvSpPr>
          <p:nvPr/>
        </p:nvSpPr>
        <p:spPr bwMode="auto">
          <a:xfrm>
            <a:off x="8272463" y="3124200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9767" name="Text Box 177"/>
          <p:cNvSpPr txBox="1">
            <a:spLocks noChangeArrowheads="1"/>
          </p:cNvSpPr>
          <p:nvPr/>
        </p:nvSpPr>
        <p:spPr bwMode="auto">
          <a:xfrm>
            <a:off x="6356350" y="4181475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9768" name="Text Box 178"/>
          <p:cNvSpPr txBox="1">
            <a:spLocks noChangeArrowheads="1"/>
          </p:cNvSpPr>
          <p:nvPr/>
        </p:nvSpPr>
        <p:spPr bwMode="auto">
          <a:xfrm>
            <a:off x="7043738" y="4181475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9769" name="Text Box 179"/>
          <p:cNvSpPr txBox="1">
            <a:spLocks noChangeArrowheads="1"/>
          </p:cNvSpPr>
          <p:nvPr/>
        </p:nvSpPr>
        <p:spPr bwMode="auto">
          <a:xfrm>
            <a:off x="8385175" y="4181475"/>
            <a:ext cx="4556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9770" name="Rectangle 180"/>
          <p:cNvSpPr>
            <a:spLocks noChangeArrowheads="1"/>
          </p:cNvSpPr>
          <p:nvPr/>
        </p:nvSpPr>
        <p:spPr bwMode="auto">
          <a:xfrm>
            <a:off x="4137025" y="3548063"/>
            <a:ext cx="87313" cy="285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71" name="AutoShape 181"/>
          <p:cNvSpPr>
            <a:spLocks noChangeAspect="1" noChangeArrowheads="1"/>
          </p:cNvSpPr>
          <p:nvPr/>
        </p:nvSpPr>
        <p:spPr bwMode="auto">
          <a:xfrm rot="5400000">
            <a:off x="5915819" y="1940719"/>
            <a:ext cx="369887" cy="904875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72" name="Rectangle 182"/>
          <p:cNvSpPr>
            <a:spLocks noChangeArrowheads="1"/>
          </p:cNvSpPr>
          <p:nvPr/>
        </p:nvSpPr>
        <p:spPr bwMode="auto">
          <a:xfrm>
            <a:off x="3454400" y="3344863"/>
            <a:ext cx="87313" cy="301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69773" name="Group 183"/>
          <p:cNvGrpSpPr>
            <a:grpSpLocks/>
          </p:cNvGrpSpPr>
          <p:nvPr/>
        </p:nvGrpSpPr>
        <p:grpSpPr bwMode="auto">
          <a:xfrm>
            <a:off x="2965450" y="5300663"/>
            <a:ext cx="1300163" cy="573087"/>
            <a:chOff x="1868" y="3339"/>
            <a:chExt cx="819" cy="361"/>
          </a:xfrm>
        </p:grpSpPr>
        <p:sp>
          <p:nvSpPr>
            <p:cNvPr id="69816" name="Oval 184"/>
            <p:cNvSpPr>
              <a:spLocks noChangeAspect="1" noChangeArrowheads="1"/>
            </p:cNvSpPr>
            <p:nvPr/>
          </p:nvSpPr>
          <p:spPr bwMode="auto">
            <a:xfrm>
              <a:off x="1868" y="3339"/>
              <a:ext cx="105" cy="10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69817" name="Oval 185"/>
            <p:cNvSpPr>
              <a:spLocks noChangeAspect="1" noChangeArrowheads="1"/>
            </p:cNvSpPr>
            <p:nvPr/>
          </p:nvSpPr>
          <p:spPr bwMode="auto">
            <a:xfrm>
              <a:off x="2582" y="3593"/>
              <a:ext cx="105" cy="10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69774" name="Text Box 186"/>
          <p:cNvSpPr txBox="1">
            <a:spLocks noChangeArrowheads="1"/>
          </p:cNvSpPr>
          <p:nvPr/>
        </p:nvSpPr>
        <p:spPr bwMode="auto">
          <a:xfrm>
            <a:off x="7143750" y="446246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69775" name="Text Box 187"/>
          <p:cNvSpPr txBox="1">
            <a:spLocks noChangeArrowheads="1"/>
          </p:cNvSpPr>
          <p:nvPr/>
        </p:nvSpPr>
        <p:spPr bwMode="auto">
          <a:xfrm>
            <a:off x="7829550" y="446246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69776" name="Text Box 188"/>
          <p:cNvSpPr txBox="1">
            <a:spLocks noChangeArrowheads="1"/>
          </p:cNvSpPr>
          <p:nvPr/>
        </p:nvSpPr>
        <p:spPr bwMode="auto">
          <a:xfrm>
            <a:off x="8515350" y="446246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69777" name="Text Box 189"/>
          <p:cNvSpPr txBox="1">
            <a:spLocks noChangeArrowheads="1"/>
          </p:cNvSpPr>
          <p:nvPr/>
        </p:nvSpPr>
        <p:spPr bwMode="auto">
          <a:xfrm>
            <a:off x="7092950" y="4711700"/>
            <a:ext cx="381000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2,0</a:t>
            </a:r>
          </a:p>
        </p:txBody>
      </p:sp>
      <p:sp>
        <p:nvSpPr>
          <p:cNvPr id="69778" name="Line 190"/>
          <p:cNvSpPr>
            <a:spLocks noChangeShapeType="1"/>
          </p:cNvSpPr>
          <p:nvPr/>
        </p:nvSpPr>
        <p:spPr bwMode="auto">
          <a:xfrm>
            <a:off x="7427913" y="4843463"/>
            <a:ext cx="381000" cy="0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79" name="Oval 191"/>
          <p:cNvSpPr>
            <a:spLocks noChangeArrowheads="1"/>
          </p:cNvSpPr>
          <p:nvPr/>
        </p:nvSpPr>
        <p:spPr bwMode="auto">
          <a:xfrm>
            <a:off x="7808913" y="4691063"/>
            <a:ext cx="304800" cy="306387"/>
          </a:xfrm>
          <a:prstGeom prst="ellipse">
            <a:avLst/>
          </a:prstGeom>
          <a:solidFill>
            <a:srgbClr val="CCCCFF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80" name="Line 192"/>
          <p:cNvSpPr>
            <a:spLocks noChangeShapeType="1"/>
          </p:cNvSpPr>
          <p:nvPr/>
        </p:nvSpPr>
        <p:spPr bwMode="auto">
          <a:xfrm>
            <a:off x="8113713" y="4843463"/>
            <a:ext cx="379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81" name="Oval 193"/>
          <p:cNvSpPr>
            <a:spLocks noChangeArrowheads="1"/>
          </p:cNvSpPr>
          <p:nvPr/>
        </p:nvSpPr>
        <p:spPr bwMode="auto">
          <a:xfrm>
            <a:off x="8494713" y="4691063"/>
            <a:ext cx="306387" cy="306387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82" name="Oval 194"/>
          <p:cNvSpPr>
            <a:spLocks noChangeArrowheads="1"/>
          </p:cNvSpPr>
          <p:nvPr/>
        </p:nvSpPr>
        <p:spPr bwMode="auto">
          <a:xfrm>
            <a:off x="6440488" y="5302250"/>
            <a:ext cx="304800" cy="304800"/>
          </a:xfrm>
          <a:prstGeom prst="ellipse">
            <a:avLst/>
          </a:prstGeom>
          <a:solidFill>
            <a:srgbClr val="CCCCFF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83" name="Line 195"/>
          <p:cNvSpPr>
            <a:spLocks noChangeShapeType="1"/>
          </p:cNvSpPr>
          <p:nvPr/>
        </p:nvSpPr>
        <p:spPr bwMode="auto">
          <a:xfrm>
            <a:off x="6745288" y="545465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84" name="Oval 196"/>
          <p:cNvSpPr>
            <a:spLocks noChangeArrowheads="1"/>
          </p:cNvSpPr>
          <p:nvPr/>
        </p:nvSpPr>
        <p:spPr bwMode="auto">
          <a:xfrm>
            <a:off x="7126288" y="5302250"/>
            <a:ext cx="304800" cy="304800"/>
          </a:xfrm>
          <a:prstGeom prst="ellipse">
            <a:avLst/>
          </a:prstGeom>
          <a:solidFill>
            <a:srgbClr val="CCCCFF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85" name="Line 197"/>
          <p:cNvSpPr>
            <a:spLocks noChangeShapeType="1"/>
          </p:cNvSpPr>
          <p:nvPr/>
        </p:nvSpPr>
        <p:spPr bwMode="auto">
          <a:xfrm>
            <a:off x="7431088" y="5454650"/>
            <a:ext cx="381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86" name="Oval 198"/>
          <p:cNvSpPr>
            <a:spLocks noChangeArrowheads="1"/>
          </p:cNvSpPr>
          <p:nvPr/>
        </p:nvSpPr>
        <p:spPr bwMode="auto">
          <a:xfrm>
            <a:off x="7813675" y="5302250"/>
            <a:ext cx="304800" cy="304800"/>
          </a:xfrm>
          <a:prstGeom prst="ellipse">
            <a:avLst/>
          </a:prstGeom>
          <a:solidFill>
            <a:srgbClr val="CCCCFF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endParaRPr lang="de-DE" altLang="de-DE">
              <a:solidFill>
                <a:srgbClr val="CCCCFF"/>
              </a:solidFill>
            </a:endParaRPr>
          </a:p>
        </p:txBody>
      </p:sp>
      <p:sp>
        <p:nvSpPr>
          <p:cNvPr id="69787" name="Line 199"/>
          <p:cNvSpPr>
            <a:spLocks noChangeShapeType="1"/>
          </p:cNvSpPr>
          <p:nvPr/>
        </p:nvSpPr>
        <p:spPr bwMode="auto">
          <a:xfrm>
            <a:off x="8115300" y="5454650"/>
            <a:ext cx="3794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88" name="Oval 200"/>
          <p:cNvSpPr>
            <a:spLocks noChangeArrowheads="1"/>
          </p:cNvSpPr>
          <p:nvPr/>
        </p:nvSpPr>
        <p:spPr bwMode="auto">
          <a:xfrm>
            <a:off x="8497888" y="5302250"/>
            <a:ext cx="304800" cy="304800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DEDED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89" name="Oval 201"/>
          <p:cNvSpPr>
            <a:spLocks noChangeArrowheads="1"/>
          </p:cNvSpPr>
          <p:nvPr/>
        </p:nvSpPr>
        <p:spPr bwMode="auto">
          <a:xfrm>
            <a:off x="6437313" y="5910263"/>
            <a:ext cx="304800" cy="306387"/>
          </a:xfrm>
          <a:prstGeom prst="ellipse">
            <a:avLst/>
          </a:prstGeom>
          <a:solidFill>
            <a:srgbClr val="CCCCFF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90" name="Line 202"/>
          <p:cNvSpPr>
            <a:spLocks noChangeShapeType="1"/>
          </p:cNvSpPr>
          <p:nvPr/>
        </p:nvSpPr>
        <p:spPr bwMode="auto">
          <a:xfrm>
            <a:off x="6742113" y="6062663"/>
            <a:ext cx="381000" cy="0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91" name="Oval 203"/>
          <p:cNvSpPr>
            <a:spLocks noChangeArrowheads="1"/>
          </p:cNvSpPr>
          <p:nvPr/>
        </p:nvSpPr>
        <p:spPr bwMode="auto">
          <a:xfrm>
            <a:off x="7123113" y="5910263"/>
            <a:ext cx="304800" cy="306387"/>
          </a:xfrm>
          <a:prstGeom prst="ellipse">
            <a:avLst/>
          </a:prstGeom>
          <a:solidFill>
            <a:srgbClr val="CCCCFF"/>
          </a:solidFill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92" name="Oval 204"/>
          <p:cNvSpPr>
            <a:spLocks noChangeArrowheads="1"/>
          </p:cNvSpPr>
          <p:nvPr/>
        </p:nvSpPr>
        <p:spPr bwMode="auto">
          <a:xfrm>
            <a:off x="8493125" y="5910263"/>
            <a:ext cx="306388" cy="306387"/>
          </a:xfrm>
          <a:prstGeom prst="ellipse">
            <a:avLst/>
          </a:prstGeom>
          <a:noFill/>
          <a:ln w="9525" algn="ctr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69793" name="Line 205"/>
          <p:cNvSpPr>
            <a:spLocks noChangeShapeType="1"/>
          </p:cNvSpPr>
          <p:nvPr/>
        </p:nvSpPr>
        <p:spPr bwMode="auto">
          <a:xfrm>
            <a:off x="8648700" y="560705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94" name="Line 206"/>
          <p:cNvSpPr>
            <a:spLocks noChangeShapeType="1"/>
          </p:cNvSpPr>
          <p:nvPr/>
        </p:nvSpPr>
        <p:spPr bwMode="auto">
          <a:xfrm>
            <a:off x="8648700" y="4997450"/>
            <a:ext cx="0" cy="304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95" name="Line 207"/>
          <p:cNvSpPr>
            <a:spLocks noChangeShapeType="1"/>
          </p:cNvSpPr>
          <p:nvPr/>
        </p:nvSpPr>
        <p:spPr bwMode="auto">
          <a:xfrm>
            <a:off x="7962900" y="4997450"/>
            <a:ext cx="0" cy="304800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96" name="Line 208"/>
          <p:cNvSpPr>
            <a:spLocks noChangeShapeType="1"/>
          </p:cNvSpPr>
          <p:nvPr/>
        </p:nvSpPr>
        <p:spPr bwMode="auto">
          <a:xfrm>
            <a:off x="7275513" y="4997450"/>
            <a:ext cx="0" cy="304800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97" name="Line 209"/>
          <p:cNvSpPr>
            <a:spLocks noChangeShapeType="1"/>
          </p:cNvSpPr>
          <p:nvPr/>
        </p:nvSpPr>
        <p:spPr bwMode="auto">
          <a:xfrm>
            <a:off x="6610350" y="5618163"/>
            <a:ext cx="0" cy="303212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98" name="Line 210"/>
          <p:cNvSpPr>
            <a:spLocks noChangeShapeType="1"/>
          </p:cNvSpPr>
          <p:nvPr/>
        </p:nvSpPr>
        <p:spPr bwMode="auto">
          <a:xfrm>
            <a:off x="7275513" y="5607050"/>
            <a:ext cx="0" cy="304800"/>
          </a:xfrm>
          <a:prstGeom prst="line">
            <a:avLst/>
          </a:prstGeom>
          <a:noFill/>
          <a:ln w="28575">
            <a:solidFill>
              <a:srgbClr val="3366FF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de-DE"/>
          </a:p>
        </p:txBody>
      </p:sp>
      <p:sp>
        <p:nvSpPr>
          <p:cNvPr id="69799" name="Text Box 211"/>
          <p:cNvSpPr txBox="1">
            <a:spLocks noChangeArrowheads="1"/>
          </p:cNvSpPr>
          <p:nvPr/>
        </p:nvSpPr>
        <p:spPr bwMode="auto">
          <a:xfrm>
            <a:off x="7780338" y="4711700"/>
            <a:ext cx="381000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2,3</a:t>
            </a:r>
          </a:p>
        </p:txBody>
      </p:sp>
      <p:sp>
        <p:nvSpPr>
          <p:cNvPr id="69800" name="Text Box 212"/>
          <p:cNvSpPr txBox="1">
            <a:spLocks noChangeArrowheads="1"/>
          </p:cNvSpPr>
          <p:nvPr/>
        </p:nvSpPr>
        <p:spPr bwMode="auto">
          <a:xfrm>
            <a:off x="8464550" y="4711700"/>
            <a:ext cx="382588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3,3</a:t>
            </a:r>
          </a:p>
        </p:txBody>
      </p:sp>
      <p:sp>
        <p:nvSpPr>
          <p:cNvPr id="69801" name="Text Box 213"/>
          <p:cNvSpPr txBox="1">
            <a:spLocks noChangeArrowheads="1"/>
          </p:cNvSpPr>
          <p:nvPr/>
        </p:nvSpPr>
        <p:spPr bwMode="auto">
          <a:xfrm>
            <a:off x="6407150" y="532130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DEDE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0,2</a:t>
            </a:r>
          </a:p>
        </p:txBody>
      </p:sp>
      <p:sp>
        <p:nvSpPr>
          <p:cNvPr id="69802" name="Text Box 214"/>
          <p:cNvSpPr txBox="1">
            <a:spLocks noChangeArrowheads="1"/>
          </p:cNvSpPr>
          <p:nvPr/>
        </p:nvSpPr>
        <p:spPr bwMode="auto">
          <a:xfrm>
            <a:off x="7094538" y="532130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DEDE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0,0</a:t>
            </a:r>
          </a:p>
        </p:txBody>
      </p:sp>
      <p:sp>
        <p:nvSpPr>
          <p:cNvPr id="69803" name="Text Box 215"/>
          <p:cNvSpPr txBox="1">
            <a:spLocks noChangeArrowheads="1"/>
          </p:cNvSpPr>
          <p:nvPr/>
        </p:nvSpPr>
        <p:spPr bwMode="auto">
          <a:xfrm>
            <a:off x="7780338" y="5321300"/>
            <a:ext cx="3810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DEDE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0,3</a:t>
            </a:r>
          </a:p>
        </p:txBody>
      </p:sp>
      <p:sp>
        <p:nvSpPr>
          <p:cNvPr id="69804" name="Text Box 216"/>
          <p:cNvSpPr txBox="1">
            <a:spLocks noChangeArrowheads="1"/>
          </p:cNvSpPr>
          <p:nvPr/>
        </p:nvSpPr>
        <p:spPr bwMode="auto">
          <a:xfrm>
            <a:off x="8464550" y="5321300"/>
            <a:ext cx="38258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DEDE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0,2</a:t>
            </a:r>
          </a:p>
        </p:txBody>
      </p:sp>
      <p:sp>
        <p:nvSpPr>
          <p:cNvPr id="69805" name="Text Box 217"/>
          <p:cNvSpPr txBox="1">
            <a:spLocks noChangeArrowheads="1"/>
          </p:cNvSpPr>
          <p:nvPr/>
        </p:nvSpPr>
        <p:spPr bwMode="auto">
          <a:xfrm>
            <a:off x="6407150" y="5932488"/>
            <a:ext cx="381000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2,3</a:t>
            </a:r>
          </a:p>
        </p:txBody>
      </p:sp>
      <p:sp>
        <p:nvSpPr>
          <p:cNvPr id="69806" name="Text Box 218"/>
          <p:cNvSpPr txBox="1">
            <a:spLocks noChangeArrowheads="1"/>
          </p:cNvSpPr>
          <p:nvPr/>
        </p:nvSpPr>
        <p:spPr bwMode="auto">
          <a:xfrm>
            <a:off x="7094538" y="5932488"/>
            <a:ext cx="381000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2,0</a:t>
            </a:r>
          </a:p>
        </p:txBody>
      </p:sp>
      <p:sp>
        <p:nvSpPr>
          <p:cNvPr id="69807" name="Text Box 219"/>
          <p:cNvSpPr txBox="1">
            <a:spLocks noChangeArrowheads="1"/>
          </p:cNvSpPr>
          <p:nvPr/>
        </p:nvSpPr>
        <p:spPr bwMode="auto">
          <a:xfrm>
            <a:off x="8464550" y="5932488"/>
            <a:ext cx="382588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2,2</a:t>
            </a:r>
          </a:p>
        </p:txBody>
      </p:sp>
      <p:sp>
        <p:nvSpPr>
          <p:cNvPr id="69808" name="Text Box 220"/>
          <p:cNvSpPr txBox="1">
            <a:spLocks noChangeArrowheads="1"/>
          </p:cNvSpPr>
          <p:nvPr/>
        </p:nvSpPr>
        <p:spPr bwMode="auto">
          <a:xfrm>
            <a:off x="6227763" y="5311775"/>
            <a:ext cx="304800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DEDED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69809" name="Text Box 221"/>
          <p:cNvSpPr txBox="1">
            <a:spLocks noChangeArrowheads="1"/>
          </p:cNvSpPr>
          <p:nvPr/>
        </p:nvSpPr>
        <p:spPr bwMode="auto">
          <a:xfrm>
            <a:off x="6970713" y="514826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69810" name="Text Box 222"/>
          <p:cNvSpPr txBox="1">
            <a:spLocks noChangeArrowheads="1"/>
          </p:cNvSpPr>
          <p:nvPr/>
        </p:nvSpPr>
        <p:spPr bwMode="auto">
          <a:xfrm>
            <a:off x="7667625" y="5148263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69811" name="Text Box 223"/>
          <p:cNvSpPr txBox="1">
            <a:spLocks noChangeArrowheads="1"/>
          </p:cNvSpPr>
          <p:nvPr/>
        </p:nvSpPr>
        <p:spPr bwMode="auto">
          <a:xfrm>
            <a:off x="8372475" y="514826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69812" name="Text Box 224"/>
          <p:cNvSpPr txBox="1">
            <a:spLocks noChangeArrowheads="1"/>
          </p:cNvSpPr>
          <p:nvPr/>
        </p:nvSpPr>
        <p:spPr bwMode="auto">
          <a:xfrm>
            <a:off x="6456363" y="620553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69813" name="Text Box 225"/>
          <p:cNvSpPr txBox="1">
            <a:spLocks noChangeArrowheads="1"/>
          </p:cNvSpPr>
          <p:nvPr/>
        </p:nvSpPr>
        <p:spPr bwMode="auto">
          <a:xfrm>
            <a:off x="7143750" y="6205538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69814" name="Text Box 226"/>
          <p:cNvSpPr txBox="1">
            <a:spLocks noChangeArrowheads="1"/>
          </p:cNvSpPr>
          <p:nvPr/>
        </p:nvSpPr>
        <p:spPr bwMode="auto">
          <a:xfrm>
            <a:off x="8485188" y="6205538"/>
            <a:ext cx="4556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69815" name="Text Box 228"/>
          <p:cNvSpPr txBox="1">
            <a:spLocks noChangeArrowheads="1"/>
          </p:cNvSpPr>
          <p:nvPr/>
        </p:nvSpPr>
        <p:spPr bwMode="auto">
          <a:xfrm>
            <a:off x="922338" y="547688"/>
            <a:ext cx="1743075" cy="106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/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/>
              <a:t>Example</a:t>
            </a:r>
          </a:p>
          <a:p>
            <a:r>
              <a:rPr lang="de-DE" altLang="de-DE" sz="1500"/>
              <a:t>Determine routability </a:t>
            </a:r>
            <a:br>
              <a:rPr lang="de-DE" altLang="de-DE" sz="1500"/>
            </a:br>
            <a:r>
              <a:rPr lang="de-DE" altLang="de-DE" sz="1500"/>
              <a:t>of a placement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68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68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684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68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68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CF75596-8B10-420B-B12E-28E9567ACDF2}" type="slidenum">
              <a:rPr lang="en-US" altLang="de-DE" sz="1000">
                <a:solidFill>
                  <a:srgbClr val="C0C0C0"/>
                </a:solidFill>
              </a:rPr>
              <a:pPr/>
              <a:t>68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0659" name="Rectangle 2"/>
          <p:cNvSpPr>
            <a:spLocks noChangeArrowheads="1"/>
          </p:cNvSpPr>
          <p:nvPr/>
        </p:nvSpPr>
        <p:spPr bwMode="auto">
          <a:xfrm>
            <a:off x="0" y="-20638"/>
            <a:ext cx="9144000" cy="800101"/>
          </a:xfrm>
          <a:prstGeom prst="rect">
            <a:avLst/>
          </a:prstGeom>
          <a:solidFill>
            <a:srgbClr val="EDEDED"/>
          </a:solidFill>
          <a:ln w="9525" algn="ctr">
            <a:solidFill>
              <a:srgbClr val="EDEDED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60" name="Rectangle 3"/>
          <p:cNvSpPr>
            <a:spLocks noChangeArrowheads="1"/>
          </p:cNvSpPr>
          <p:nvPr/>
        </p:nvSpPr>
        <p:spPr bwMode="auto">
          <a:xfrm>
            <a:off x="3960813" y="1293813"/>
            <a:ext cx="914400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61" name="Rectangle 4"/>
          <p:cNvSpPr>
            <a:spLocks noChangeArrowheads="1"/>
          </p:cNvSpPr>
          <p:nvPr/>
        </p:nvSpPr>
        <p:spPr bwMode="auto">
          <a:xfrm>
            <a:off x="2816225" y="379413"/>
            <a:ext cx="915988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62" name="Text Box 5"/>
          <p:cNvSpPr txBox="1">
            <a:spLocks noChangeArrowheads="1"/>
          </p:cNvSpPr>
          <p:nvPr/>
        </p:nvSpPr>
        <p:spPr bwMode="auto">
          <a:xfrm>
            <a:off x="4037013" y="1263650"/>
            <a:ext cx="2413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70663" name="Rectangle 6"/>
          <p:cNvSpPr>
            <a:spLocks noChangeArrowheads="1"/>
          </p:cNvSpPr>
          <p:nvPr/>
        </p:nvSpPr>
        <p:spPr bwMode="auto">
          <a:xfrm>
            <a:off x="4144963" y="1263650"/>
            <a:ext cx="87312" cy="285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64" name="Rectangle 7"/>
          <p:cNvSpPr>
            <a:spLocks noChangeArrowheads="1"/>
          </p:cNvSpPr>
          <p:nvPr/>
        </p:nvSpPr>
        <p:spPr bwMode="auto">
          <a:xfrm>
            <a:off x="3452813" y="1057275"/>
            <a:ext cx="88900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65" name="Text Box 8"/>
          <p:cNvSpPr txBox="1">
            <a:spLocks noChangeArrowheads="1"/>
          </p:cNvSpPr>
          <p:nvPr/>
        </p:nvSpPr>
        <p:spPr bwMode="auto">
          <a:xfrm>
            <a:off x="3352800" y="836613"/>
            <a:ext cx="3794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70666" name="Rectangle 9"/>
          <p:cNvSpPr>
            <a:spLocks noChangeArrowheads="1"/>
          </p:cNvSpPr>
          <p:nvPr/>
        </p:nvSpPr>
        <p:spPr bwMode="auto">
          <a:xfrm>
            <a:off x="2995613" y="1058863"/>
            <a:ext cx="87312" cy="3016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67" name="Text Box 10"/>
          <p:cNvSpPr txBox="1">
            <a:spLocks noChangeArrowheads="1"/>
          </p:cNvSpPr>
          <p:nvPr/>
        </p:nvSpPr>
        <p:spPr bwMode="auto">
          <a:xfrm>
            <a:off x="2900363" y="847725"/>
            <a:ext cx="287337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70668" name="Rectangle 11"/>
          <p:cNvSpPr>
            <a:spLocks noChangeArrowheads="1"/>
          </p:cNvSpPr>
          <p:nvPr/>
        </p:nvSpPr>
        <p:spPr bwMode="auto">
          <a:xfrm>
            <a:off x="2816225" y="379413"/>
            <a:ext cx="2743200" cy="1600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69" name="Line 12"/>
          <p:cNvSpPr>
            <a:spLocks noChangeShapeType="1"/>
          </p:cNvSpPr>
          <p:nvPr/>
        </p:nvSpPr>
        <p:spPr bwMode="auto">
          <a:xfrm>
            <a:off x="2816225" y="1293813"/>
            <a:ext cx="27447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70" name="Line 13"/>
          <p:cNvSpPr>
            <a:spLocks noChangeShapeType="1"/>
          </p:cNvSpPr>
          <p:nvPr/>
        </p:nvSpPr>
        <p:spPr bwMode="auto">
          <a:xfrm>
            <a:off x="2816225" y="1065213"/>
            <a:ext cx="27447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71" name="Line 14"/>
          <p:cNvSpPr>
            <a:spLocks noChangeShapeType="1"/>
          </p:cNvSpPr>
          <p:nvPr/>
        </p:nvSpPr>
        <p:spPr bwMode="auto">
          <a:xfrm>
            <a:off x="3732213" y="379413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72" name="Line 15"/>
          <p:cNvSpPr>
            <a:spLocks noChangeShapeType="1"/>
          </p:cNvSpPr>
          <p:nvPr/>
        </p:nvSpPr>
        <p:spPr bwMode="auto">
          <a:xfrm>
            <a:off x="3960813" y="379413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73" name="Line 16"/>
          <p:cNvSpPr>
            <a:spLocks noChangeShapeType="1"/>
          </p:cNvSpPr>
          <p:nvPr/>
        </p:nvSpPr>
        <p:spPr bwMode="auto">
          <a:xfrm>
            <a:off x="4875213" y="379413"/>
            <a:ext cx="0" cy="1600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74" name="Rectangle 17"/>
          <p:cNvSpPr>
            <a:spLocks noChangeArrowheads="1"/>
          </p:cNvSpPr>
          <p:nvPr/>
        </p:nvSpPr>
        <p:spPr bwMode="auto">
          <a:xfrm>
            <a:off x="4875213" y="1512888"/>
            <a:ext cx="30162" cy="87312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75" name="Text Box 18"/>
          <p:cNvSpPr txBox="1">
            <a:spLocks noChangeArrowheads="1"/>
          </p:cNvSpPr>
          <p:nvPr/>
        </p:nvSpPr>
        <p:spPr bwMode="auto">
          <a:xfrm>
            <a:off x="4618038" y="1427163"/>
            <a:ext cx="3794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70676" name="Text Box 19"/>
          <p:cNvSpPr txBox="1">
            <a:spLocks noChangeArrowheads="1"/>
          </p:cNvSpPr>
          <p:nvPr/>
        </p:nvSpPr>
        <p:spPr bwMode="auto">
          <a:xfrm>
            <a:off x="3122613" y="10652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70677" name="Text Box 20"/>
          <p:cNvSpPr txBox="1">
            <a:spLocks noChangeArrowheads="1"/>
          </p:cNvSpPr>
          <p:nvPr/>
        </p:nvSpPr>
        <p:spPr bwMode="auto">
          <a:xfrm>
            <a:off x="3706813" y="10652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70678" name="Text Box 21"/>
          <p:cNvSpPr txBox="1">
            <a:spLocks noChangeArrowheads="1"/>
          </p:cNvSpPr>
          <p:nvPr/>
        </p:nvSpPr>
        <p:spPr bwMode="auto">
          <a:xfrm>
            <a:off x="5103813" y="10652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70679" name="Text Box 22"/>
          <p:cNvSpPr txBox="1">
            <a:spLocks noChangeArrowheads="1"/>
          </p:cNvSpPr>
          <p:nvPr/>
        </p:nvSpPr>
        <p:spPr bwMode="auto">
          <a:xfrm>
            <a:off x="3122613" y="15224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70680" name="Text Box 23"/>
          <p:cNvSpPr txBox="1">
            <a:spLocks noChangeArrowheads="1"/>
          </p:cNvSpPr>
          <p:nvPr/>
        </p:nvSpPr>
        <p:spPr bwMode="auto">
          <a:xfrm>
            <a:off x="4286250" y="1065213"/>
            <a:ext cx="3032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70681" name="Text Box 24"/>
          <p:cNvSpPr txBox="1">
            <a:spLocks noChangeArrowheads="1"/>
          </p:cNvSpPr>
          <p:nvPr/>
        </p:nvSpPr>
        <p:spPr bwMode="auto">
          <a:xfrm>
            <a:off x="3732213" y="15224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70682" name="Text Box 25"/>
          <p:cNvSpPr txBox="1">
            <a:spLocks noChangeArrowheads="1"/>
          </p:cNvSpPr>
          <p:nvPr/>
        </p:nvSpPr>
        <p:spPr bwMode="auto">
          <a:xfrm>
            <a:off x="5027613" y="1522413"/>
            <a:ext cx="4556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70683" name="Text Box 26"/>
          <p:cNvSpPr txBox="1">
            <a:spLocks noChangeArrowheads="1"/>
          </p:cNvSpPr>
          <p:nvPr/>
        </p:nvSpPr>
        <p:spPr bwMode="auto">
          <a:xfrm>
            <a:off x="3732213" y="6080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70684" name="Text Box 27"/>
          <p:cNvSpPr txBox="1">
            <a:spLocks noChangeArrowheads="1"/>
          </p:cNvSpPr>
          <p:nvPr/>
        </p:nvSpPr>
        <p:spPr bwMode="auto">
          <a:xfrm>
            <a:off x="4265613" y="608013"/>
            <a:ext cx="303212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70685" name="Text Box 28"/>
          <p:cNvSpPr txBox="1">
            <a:spLocks noChangeArrowheads="1"/>
          </p:cNvSpPr>
          <p:nvPr/>
        </p:nvSpPr>
        <p:spPr bwMode="auto">
          <a:xfrm>
            <a:off x="5105400" y="608013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70686" name="Line 30"/>
          <p:cNvSpPr>
            <a:spLocks noChangeShapeType="1"/>
          </p:cNvSpPr>
          <p:nvPr/>
        </p:nvSpPr>
        <p:spPr bwMode="auto">
          <a:xfrm>
            <a:off x="3046413" y="5470525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87" name="Line 31"/>
          <p:cNvSpPr>
            <a:spLocks noChangeShapeType="1"/>
          </p:cNvSpPr>
          <p:nvPr/>
        </p:nvSpPr>
        <p:spPr bwMode="auto">
          <a:xfrm>
            <a:off x="3046413" y="5851525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88" name="Line 32"/>
          <p:cNvSpPr>
            <a:spLocks noChangeShapeType="1"/>
          </p:cNvSpPr>
          <p:nvPr/>
        </p:nvSpPr>
        <p:spPr bwMode="auto">
          <a:xfrm flipV="1">
            <a:off x="3884613" y="5300663"/>
            <a:ext cx="0" cy="5349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89" name="Line 33"/>
          <p:cNvSpPr>
            <a:spLocks noChangeShapeType="1"/>
          </p:cNvSpPr>
          <p:nvPr/>
        </p:nvSpPr>
        <p:spPr bwMode="auto">
          <a:xfrm>
            <a:off x="3890963" y="5316538"/>
            <a:ext cx="3063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90" name="Line 34"/>
          <p:cNvSpPr>
            <a:spLocks noChangeShapeType="1"/>
          </p:cNvSpPr>
          <p:nvPr/>
        </p:nvSpPr>
        <p:spPr bwMode="auto">
          <a:xfrm>
            <a:off x="4191000" y="5316538"/>
            <a:ext cx="1588" cy="382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91" name="Line 35"/>
          <p:cNvSpPr>
            <a:spLocks noChangeShapeType="1"/>
          </p:cNvSpPr>
          <p:nvPr/>
        </p:nvSpPr>
        <p:spPr bwMode="auto">
          <a:xfrm>
            <a:off x="3505200" y="5449888"/>
            <a:ext cx="0" cy="95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692" name="Rectangle 36"/>
          <p:cNvSpPr>
            <a:spLocks noChangeArrowheads="1"/>
          </p:cNvSpPr>
          <p:nvPr/>
        </p:nvSpPr>
        <p:spPr bwMode="auto">
          <a:xfrm>
            <a:off x="3962400" y="5699125"/>
            <a:ext cx="914400" cy="685800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93" name="Rectangle 37"/>
          <p:cNvSpPr>
            <a:spLocks noChangeArrowheads="1"/>
          </p:cNvSpPr>
          <p:nvPr/>
        </p:nvSpPr>
        <p:spPr bwMode="auto">
          <a:xfrm>
            <a:off x="2817813" y="4783138"/>
            <a:ext cx="915987" cy="687387"/>
          </a:xfrm>
          <a:prstGeom prst="rect">
            <a:avLst/>
          </a:prstGeom>
          <a:solidFill>
            <a:srgbClr val="B2B2B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94" name="Text Box 38"/>
          <p:cNvSpPr txBox="1">
            <a:spLocks noChangeArrowheads="1"/>
          </p:cNvSpPr>
          <p:nvPr/>
        </p:nvSpPr>
        <p:spPr bwMode="auto">
          <a:xfrm>
            <a:off x="4038600" y="5668963"/>
            <a:ext cx="241300" cy="246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70695" name="Rectangle 39"/>
          <p:cNvSpPr>
            <a:spLocks noChangeArrowheads="1"/>
          </p:cNvSpPr>
          <p:nvPr/>
        </p:nvSpPr>
        <p:spPr bwMode="auto">
          <a:xfrm>
            <a:off x="3454400" y="5461000"/>
            <a:ext cx="87313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96" name="Text Box 40"/>
          <p:cNvSpPr txBox="1">
            <a:spLocks noChangeArrowheads="1"/>
          </p:cNvSpPr>
          <p:nvPr/>
        </p:nvSpPr>
        <p:spPr bwMode="auto">
          <a:xfrm>
            <a:off x="3354388" y="5241925"/>
            <a:ext cx="379412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70697" name="Rectangle 41"/>
          <p:cNvSpPr>
            <a:spLocks noChangeArrowheads="1"/>
          </p:cNvSpPr>
          <p:nvPr/>
        </p:nvSpPr>
        <p:spPr bwMode="auto">
          <a:xfrm>
            <a:off x="2997200" y="5461000"/>
            <a:ext cx="87313" cy="3016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698" name="Text Box 42"/>
          <p:cNvSpPr txBox="1">
            <a:spLocks noChangeArrowheads="1"/>
          </p:cNvSpPr>
          <p:nvPr/>
        </p:nvSpPr>
        <p:spPr bwMode="auto">
          <a:xfrm>
            <a:off x="2901950" y="5251450"/>
            <a:ext cx="287338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chemeClr val="accent2"/>
                </a:solidFill>
              </a:rPr>
              <a:t>B</a:t>
            </a:r>
          </a:p>
        </p:txBody>
      </p:sp>
      <p:sp>
        <p:nvSpPr>
          <p:cNvPr id="70699" name="Rectangle 43"/>
          <p:cNvSpPr>
            <a:spLocks noChangeArrowheads="1"/>
          </p:cNvSpPr>
          <p:nvPr/>
        </p:nvSpPr>
        <p:spPr bwMode="auto">
          <a:xfrm>
            <a:off x="2817813" y="4783138"/>
            <a:ext cx="2743200" cy="160178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700" name="Line 44"/>
          <p:cNvSpPr>
            <a:spLocks noChangeShapeType="1"/>
          </p:cNvSpPr>
          <p:nvPr/>
        </p:nvSpPr>
        <p:spPr bwMode="auto">
          <a:xfrm>
            <a:off x="2817813" y="5699125"/>
            <a:ext cx="2744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701" name="Line 45"/>
          <p:cNvSpPr>
            <a:spLocks noChangeShapeType="1"/>
          </p:cNvSpPr>
          <p:nvPr/>
        </p:nvSpPr>
        <p:spPr bwMode="auto">
          <a:xfrm>
            <a:off x="2817813" y="5470525"/>
            <a:ext cx="27447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702" name="Line 46"/>
          <p:cNvSpPr>
            <a:spLocks noChangeShapeType="1"/>
          </p:cNvSpPr>
          <p:nvPr/>
        </p:nvSpPr>
        <p:spPr bwMode="auto">
          <a:xfrm>
            <a:off x="3733800" y="4783138"/>
            <a:ext cx="0" cy="1601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703" name="Line 47"/>
          <p:cNvSpPr>
            <a:spLocks noChangeShapeType="1"/>
          </p:cNvSpPr>
          <p:nvPr/>
        </p:nvSpPr>
        <p:spPr bwMode="auto">
          <a:xfrm>
            <a:off x="3962400" y="4783138"/>
            <a:ext cx="0" cy="1601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704" name="Line 48"/>
          <p:cNvSpPr>
            <a:spLocks noChangeShapeType="1"/>
          </p:cNvSpPr>
          <p:nvPr/>
        </p:nvSpPr>
        <p:spPr bwMode="auto">
          <a:xfrm>
            <a:off x="4876800" y="4783138"/>
            <a:ext cx="0" cy="1601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705" name="Rectangle 49"/>
          <p:cNvSpPr>
            <a:spLocks noChangeArrowheads="1"/>
          </p:cNvSpPr>
          <p:nvPr/>
        </p:nvSpPr>
        <p:spPr bwMode="auto">
          <a:xfrm>
            <a:off x="4876800" y="5918200"/>
            <a:ext cx="30163" cy="87313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706" name="Text Box 50"/>
          <p:cNvSpPr txBox="1">
            <a:spLocks noChangeArrowheads="1"/>
          </p:cNvSpPr>
          <p:nvPr/>
        </p:nvSpPr>
        <p:spPr bwMode="auto">
          <a:xfrm>
            <a:off x="4619625" y="5830888"/>
            <a:ext cx="379413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 i="1">
                <a:solidFill>
                  <a:srgbClr val="CC0000"/>
                </a:solidFill>
              </a:rPr>
              <a:t>A</a:t>
            </a:r>
          </a:p>
        </p:txBody>
      </p:sp>
      <p:sp>
        <p:nvSpPr>
          <p:cNvPr id="70707" name="Line 51"/>
          <p:cNvSpPr>
            <a:spLocks noChangeShapeType="1"/>
          </p:cNvSpPr>
          <p:nvPr/>
        </p:nvSpPr>
        <p:spPr bwMode="auto">
          <a:xfrm>
            <a:off x="3505200" y="5545138"/>
            <a:ext cx="1524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708" name="Line 52"/>
          <p:cNvSpPr>
            <a:spLocks noChangeShapeType="1"/>
          </p:cNvSpPr>
          <p:nvPr/>
        </p:nvSpPr>
        <p:spPr bwMode="auto">
          <a:xfrm>
            <a:off x="5029200" y="5545138"/>
            <a:ext cx="0" cy="422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709" name="Line 53"/>
          <p:cNvSpPr>
            <a:spLocks noChangeShapeType="1"/>
          </p:cNvSpPr>
          <p:nvPr/>
        </p:nvSpPr>
        <p:spPr bwMode="auto">
          <a:xfrm flipH="1">
            <a:off x="4876800" y="5964238"/>
            <a:ext cx="152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0710" name="Text Box 54"/>
          <p:cNvSpPr txBox="1">
            <a:spLocks noChangeArrowheads="1"/>
          </p:cNvSpPr>
          <p:nvPr/>
        </p:nvSpPr>
        <p:spPr bwMode="auto">
          <a:xfrm>
            <a:off x="3121025" y="5470525"/>
            <a:ext cx="3032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4</a:t>
            </a:r>
          </a:p>
        </p:txBody>
      </p:sp>
      <p:sp>
        <p:nvSpPr>
          <p:cNvPr id="70711" name="Text Box 55"/>
          <p:cNvSpPr txBox="1">
            <a:spLocks noChangeArrowheads="1"/>
          </p:cNvSpPr>
          <p:nvPr/>
        </p:nvSpPr>
        <p:spPr bwMode="auto">
          <a:xfrm>
            <a:off x="3675063" y="5489575"/>
            <a:ext cx="304800" cy="24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5</a:t>
            </a:r>
          </a:p>
        </p:txBody>
      </p:sp>
      <p:sp>
        <p:nvSpPr>
          <p:cNvPr id="70712" name="Text Box 56"/>
          <p:cNvSpPr txBox="1">
            <a:spLocks noChangeArrowheads="1"/>
          </p:cNvSpPr>
          <p:nvPr/>
        </p:nvSpPr>
        <p:spPr bwMode="auto">
          <a:xfrm>
            <a:off x="5102225" y="5470525"/>
            <a:ext cx="3032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7</a:t>
            </a:r>
          </a:p>
        </p:txBody>
      </p:sp>
      <p:sp>
        <p:nvSpPr>
          <p:cNvPr id="70713" name="Text Box 57"/>
          <p:cNvSpPr txBox="1">
            <a:spLocks noChangeArrowheads="1"/>
          </p:cNvSpPr>
          <p:nvPr/>
        </p:nvSpPr>
        <p:spPr bwMode="auto">
          <a:xfrm>
            <a:off x="3121025" y="5927725"/>
            <a:ext cx="3032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8</a:t>
            </a:r>
          </a:p>
        </p:txBody>
      </p:sp>
      <p:sp>
        <p:nvSpPr>
          <p:cNvPr id="70714" name="Text Box 58"/>
          <p:cNvSpPr txBox="1">
            <a:spLocks noChangeArrowheads="1"/>
          </p:cNvSpPr>
          <p:nvPr/>
        </p:nvSpPr>
        <p:spPr bwMode="auto">
          <a:xfrm>
            <a:off x="4283075" y="5500688"/>
            <a:ext cx="304800" cy="2492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6</a:t>
            </a:r>
          </a:p>
        </p:txBody>
      </p:sp>
      <p:sp>
        <p:nvSpPr>
          <p:cNvPr id="70715" name="Text Box 59"/>
          <p:cNvSpPr txBox="1">
            <a:spLocks noChangeArrowheads="1"/>
          </p:cNvSpPr>
          <p:nvPr/>
        </p:nvSpPr>
        <p:spPr bwMode="auto">
          <a:xfrm>
            <a:off x="3730625" y="5927725"/>
            <a:ext cx="3032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9</a:t>
            </a:r>
          </a:p>
        </p:txBody>
      </p:sp>
      <p:sp>
        <p:nvSpPr>
          <p:cNvPr id="70716" name="Text Box 60"/>
          <p:cNvSpPr txBox="1">
            <a:spLocks noChangeArrowheads="1"/>
          </p:cNvSpPr>
          <p:nvPr/>
        </p:nvSpPr>
        <p:spPr bwMode="auto">
          <a:xfrm>
            <a:off x="5026025" y="5927725"/>
            <a:ext cx="455613" cy="249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10</a:t>
            </a:r>
          </a:p>
        </p:txBody>
      </p:sp>
      <p:sp>
        <p:nvSpPr>
          <p:cNvPr id="70717" name="Text Box 61"/>
          <p:cNvSpPr txBox="1">
            <a:spLocks noChangeArrowheads="1"/>
          </p:cNvSpPr>
          <p:nvPr/>
        </p:nvSpPr>
        <p:spPr bwMode="auto">
          <a:xfrm>
            <a:off x="3730625" y="5013325"/>
            <a:ext cx="303213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1</a:t>
            </a:r>
          </a:p>
        </p:txBody>
      </p:sp>
      <p:sp>
        <p:nvSpPr>
          <p:cNvPr id="70718" name="Text Box 62"/>
          <p:cNvSpPr txBox="1">
            <a:spLocks noChangeArrowheads="1"/>
          </p:cNvSpPr>
          <p:nvPr/>
        </p:nvSpPr>
        <p:spPr bwMode="auto">
          <a:xfrm>
            <a:off x="4262438" y="5013325"/>
            <a:ext cx="304800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2</a:t>
            </a:r>
          </a:p>
        </p:txBody>
      </p:sp>
      <p:sp>
        <p:nvSpPr>
          <p:cNvPr id="70719" name="Text Box 63"/>
          <p:cNvSpPr txBox="1">
            <a:spLocks noChangeArrowheads="1"/>
          </p:cNvSpPr>
          <p:nvPr/>
        </p:nvSpPr>
        <p:spPr bwMode="auto">
          <a:xfrm>
            <a:off x="5103813" y="5013325"/>
            <a:ext cx="303212" cy="246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000"/>
              <a:t>3</a:t>
            </a:r>
          </a:p>
        </p:txBody>
      </p:sp>
      <p:sp>
        <p:nvSpPr>
          <p:cNvPr id="70720" name="Rectangle 64"/>
          <p:cNvSpPr>
            <a:spLocks noChangeArrowheads="1"/>
          </p:cNvSpPr>
          <p:nvPr/>
        </p:nvSpPr>
        <p:spPr bwMode="auto">
          <a:xfrm>
            <a:off x="4143375" y="5661025"/>
            <a:ext cx="87313" cy="2857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0721" name="AutoShape 65"/>
          <p:cNvSpPr>
            <a:spLocks noChangeAspect="1" noChangeArrowheads="1"/>
          </p:cNvSpPr>
          <p:nvPr/>
        </p:nvSpPr>
        <p:spPr bwMode="auto">
          <a:xfrm rot="5400000">
            <a:off x="3974307" y="2874169"/>
            <a:ext cx="369887" cy="904875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70722" name="Group 66"/>
          <p:cNvGrpSpPr>
            <a:grpSpLocks/>
          </p:cNvGrpSpPr>
          <p:nvPr/>
        </p:nvGrpSpPr>
        <p:grpSpPr bwMode="auto">
          <a:xfrm>
            <a:off x="2965450" y="5300663"/>
            <a:ext cx="1300163" cy="573087"/>
            <a:chOff x="1868" y="3339"/>
            <a:chExt cx="819" cy="361"/>
          </a:xfrm>
        </p:grpSpPr>
        <p:sp>
          <p:nvSpPr>
            <p:cNvPr id="70724" name="Oval 67"/>
            <p:cNvSpPr>
              <a:spLocks noChangeAspect="1" noChangeArrowheads="1"/>
            </p:cNvSpPr>
            <p:nvPr/>
          </p:nvSpPr>
          <p:spPr bwMode="auto">
            <a:xfrm>
              <a:off x="1868" y="3339"/>
              <a:ext cx="105" cy="10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70725" name="Oval 68"/>
            <p:cNvSpPr>
              <a:spLocks noChangeAspect="1" noChangeArrowheads="1"/>
            </p:cNvSpPr>
            <p:nvPr/>
          </p:nvSpPr>
          <p:spPr bwMode="auto">
            <a:xfrm>
              <a:off x="2582" y="3593"/>
              <a:ext cx="105" cy="107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70723" name="Text Box 70"/>
          <p:cNvSpPr txBox="1">
            <a:spLocks noChangeArrowheads="1"/>
          </p:cNvSpPr>
          <p:nvPr/>
        </p:nvSpPr>
        <p:spPr bwMode="auto">
          <a:xfrm>
            <a:off x="922338" y="547688"/>
            <a:ext cx="1743075" cy="1063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EAEAEA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/>
          <a:lstStyle>
            <a:lvl1pPr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71538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71538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/>
              <a:t>Example</a:t>
            </a:r>
          </a:p>
          <a:p>
            <a:r>
              <a:rPr lang="de-DE" altLang="de-DE" sz="1500"/>
              <a:t>Determine routability </a:t>
            </a:r>
            <a:br>
              <a:rPr lang="de-DE" altLang="de-DE" sz="1500"/>
            </a:br>
            <a:r>
              <a:rPr lang="de-DE" altLang="de-DE" sz="1500"/>
              <a:t>of a placement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F81ED10-5579-4DAC-ADAE-0488358FAADE}" type="slidenum">
              <a:rPr lang="en-US" altLang="de-DE" sz="1000">
                <a:solidFill>
                  <a:srgbClr val="C0C0C0"/>
                </a:solidFill>
              </a:rPr>
              <a:pPr/>
              <a:t>69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1704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7780337" cy="479583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de-DE" altLang="de-DE" smtClean="0"/>
              <a:t>F</a:t>
            </a:r>
            <a:r>
              <a:rPr lang="en-US" altLang="zh-CN" smtClean="0">
                <a:ea typeface="宋体" panose="02010600030101010101" pitchFamily="2" charset="-122"/>
              </a:rPr>
              <a:t>inds a shortest path between two specific nodes in the routing graph </a:t>
            </a:r>
          </a:p>
          <a:p>
            <a:pPr marL="323850" indent="-323850" defTabSz="849313">
              <a:lnSpc>
                <a:spcPct val="100000"/>
              </a:lnSpc>
              <a:spcBef>
                <a:spcPct val="7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Input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graph </a:t>
            </a:r>
            <a:r>
              <a:rPr lang="en-US" altLang="zh-CN" i="1" smtClean="0">
                <a:ea typeface="宋体" panose="02010600030101010101" pitchFamily="2" charset="-122"/>
              </a:rPr>
              <a:t>G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V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with non-negative </a:t>
            </a:r>
            <a:r>
              <a:rPr lang="en-US" altLang="zh-CN" i="1" smtClean="0">
                <a:ea typeface="宋体" panose="02010600030101010101" pitchFamily="2" charset="-122"/>
              </a:rPr>
              <a:t>edge weights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smtClean="0">
                <a:ea typeface="宋体" panose="02010600030101010101" pitchFamily="2" charset="-122"/>
              </a:rPr>
              <a:t>,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source</a:t>
            </a:r>
            <a:r>
              <a:rPr lang="en-US" altLang="zh-CN" smtClean="0">
                <a:ea typeface="宋体" panose="02010600030101010101" pitchFamily="2" charset="-122"/>
              </a:rPr>
              <a:t> (starting) node</a:t>
            </a:r>
            <a:r>
              <a:rPr lang="en-US" altLang="zh-CN" i="1" smtClean="0">
                <a:ea typeface="宋体" panose="02010600030101010101" pitchFamily="2" charset="-122"/>
              </a:rPr>
              <a:t> s</a:t>
            </a:r>
            <a:r>
              <a:rPr lang="en-US" altLang="zh-CN" smtClean="0">
                <a:ea typeface="宋体" panose="02010600030101010101" pitchFamily="2" charset="-122"/>
              </a:rPr>
              <a:t>, and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target</a:t>
            </a:r>
            <a:r>
              <a:rPr lang="en-US" altLang="zh-CN" smtClean="0">
                <a:ea typeface="宋体" panose="02010600030101010101" pitchFamily="2" charset="-122"/>
              </a:rPr>
              <a:t> (ending) node </a:t>
            </a:r>
            <a:r>
              <a:rPr lang="en-US" altLang="zh-CN" i="1" smtClean="0">
                <a:ea typeface="宋体" panose="02010600030101010101" pitchFamily="2" charset="-122"/>
              </a:rPr>
              <a:t>t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  <a:r>
              <a:rPr lang="de-DE" altLang="de-DE" smtClean="0"/>
              <a:t> </a:t>
            </a:r>
          </a:p>
          <a:p>
            <a:pPr marL="323850" indent="-323850" defTabSz="849313">
              <a:lnSpc>
                <a:spcPct val="100000"/>
              </a:lnSpc>
              <a:spcBef>
                <a:spcPct val="75000"/>
              </a:spcBef>
              <a:tabLst>
                <a:tab pos="284163" algn="l"/>
                <a:tab pos="512763" algn="l"/>
              </a:tabLst>
            </a:pPr>
            <a:r>
              <a:rPr lang="de-DE" altLang="de-DE" smtClean="0"/>
              <a:t>M</a:t>
            </a:r>
            <a:r>
              <a:rPr lang="en-US" altLang="zh-CN" smtClean="0">
                <a:ea typeface="宋体" panose="02010600030101010101" pitchFamily="2" charset="-122"/>
              </a:rPr>
              <a:t>aintains three groups of nodes 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Group 1</a:t>
            </a:r>
            <a:r>
              <a:rPr lang="en-US" altLang="zh-CN" smtClean="0">
                <a:ea typeface="宋体" panose="02010600030101010101" pitchFamily="2" charset="-122"/>
              </a:rPr>
              <a:t> –  contains the nodes that have not yet been visited 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Group 2</a:t>
            </a:r>
            <a:r>
              <a:rPr lang="en-US" altLang="zh-CN" smtClean="0">
                <a:ea typeface="宋体" panose="02010600030101010101" pitchFamily="2" charset="-122"/>
              </a:rPr>
              <a:t> – contains the nodes that have been visited but for which the shortest-path cost from the starting node </a:t>
            </a:r>
            <a:r>
              <a:rPr lang="en-US" altLang="zh-CN" u="sng" smtClean="0">
                <a:ea typeface="宋体" panose="02010600030101010101" pitchFamily="2" charset="-122"/>
              </a:rPr>
              <a:t>has not yet been found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Group 3</a:t>
            </a:r>
            <a:r>
              <a:rPr lang="en-US" altLang="zh-CN" smtClean="0">
                <a:ea typeface="宋体" panose="02010600030101010101" pitchFamily="2" charset="-122"/>
              </a:rPr>
              <a:t> – contains the nodes that have been visited and for which the shortest path cost from the starting node </a:t>
            </a:r>
            <a:r>
              <a:rPr lang="en-US" altLang="zh-CN" u="sng" smtClean="0">
                <a:ea typeface="宋体" panose="02010600030101010101" pitchFamily="2" charset="-122"/>
              </a:rPr>
              <a:t>has been found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323850" indent="-323850" defTabSz="849313">
              <a:lnSpc>
                <a:spcPct val="100000"/>
              </a:lnSpc>
              <a:spcBef>
                <a:spcPct val="7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Once </a:t>
            </a:r>
            <a:r>
              <a:rPr lang="en-US" altLang="zh-CN" i="1" smtClean="0">
                <a:ea typeface="宋体" panose="02010600030101010101" pitchFamily="2" charset="-122"/>
              </a:rPr>
              <a:t>t</a:t>
            </a:r>
            <a:r>
              <a:rPr lang="en-US" altLang="zh-CN" smtClean="0">
                <a:ea typeface="宋体" panose="02010600030101010101" pitchFamily="2" charset="-122"/>
              </a:rPr>
              <a:t>  is in Group 3, the algorithm finds the shortest path by backtracing </a:t>
            </a:r>
          </a:p>
        </p:txBody>
      </p:sp>
      <p:sp>
        <p:nvSpPr>
          <p:cNvPr id="71684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5.6.3	</a:t>
            </a:r>
            <a:r>
              <a:rPr lang="en-US" altLang="zh-CN" smtClean="0">
                <a:ea typeface="宋体" panose="02010600030101010101" pitchFamily="2" charset="-122"/>
              </a:rPr>
              <a:t>Finding Shortest Paths with Dijkstra’s Algorithm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70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704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704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704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1704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704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704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7043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7043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4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7043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0435" grpId="0" build="p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619DF30-4BA4-4687-9B27-E9381F06AB2A}" type="slidenum">
              <a:rPr lang="en-US" altLang="de-DE" sz="1000">
                <a:solidFill>
                  <a:srgbClr val="C0C0C0"/>
                </a:solidFill>
              </a:rPr>
              <a:pPr/>
              <a:t>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195" name="Text Box 42"/>
          <p:cNvSpPr txBox="1">
            <a:spLocks noChangeArrowheads="1"/>
          </p:cNvSpPr>
          <p:nvPr/>
        </p:nvSpPr>
        <p:spPr bwMode="auto">
          <a:xfrm>
            <a:off x="395288" y="1412875"/>
            <a:ext cx="2257425" cy="18716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de-DE" altLang="de-DE" sz="1500">
                <a:latin typeface="Times New Roman" panose="02020603050405020304" pitchFamily="18" charset="0"/>
              </a:rPr>
              <a:t/>
            </a:r>
            <a:br>
              <a:rPr lang="de-DE" altLang="de-DE" sz="1500">
                <a:latin typeface="Times New Roman" panose="02020603050405020304" pitchFamily="18" charset="0"/>
              </a:rPr>
            </a:br>
            <a:r>
              <a:rPr lang="de-DE" altLang="de-DE" sz="1500"/>
              <a:t>Netlist:</a:t>
            </a:r>
          </a:p>
          <a:p>
            <a:pPr eaLnBrk="1" hangingPunct="1">
              <a:lnSpc>
                <a:spcPct val="90000"/>
              </a:lnSpc>
            </a:pPr>
            <a:endParaRPr lang="de-DE" altLang="de-DE" sz="1500"/>
          </a:p>
        </p:txBody>
      </p:sp>
      <p:sp>
        <p:nvSpPr>
          <p:cNvPr id="8196" name="Text Box 43"/>
          <p:cNvSpPr txBox="1">
            <a:spLocks noChangeArrowheads="1"/>
          </p:cNvSpPr>
          <p:nvPr/>
        </p:nvSpPr>
        <p:spPr bwMode="auto">
          <a:xfrm>
            <a:off x="468313" y="1989138"/>
            <a:ext cx="2560637" cy="116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de-DE" altLang="de-DE" sz="1500" i="1">
                <a:solidFill>
                  <a:srgbClr val="CC0000"/>
                </a:solidFill>
              </a:rPr>
              <a:t>N</a:t>
            </a:r>
            <a:r>
              <a:rPr lang="de-DE" altLang="de-DE" sz="1500" baseline="-25000">
                <a:solidFill>
                  <a:srgbClr val="CC0000"/>
                </a:solidFill>
              </a:rPr>
              <a:t>1</a:t>
            </a:r>
            <a:r>
              <a:rPr lang="de-DE" altLang="de-DE" sz="1500">
                <a:solidFill>
                  <a:srgbClr val="CC0000"/>
                </a:solidFill>
              </a:rPr>
              <a:t> = {</a:t>
            </a:r>
            <a:r>
              <a:rPr lang="de-DE" altLang="de-DE" sz="1500" i="1">
                <a:solidFill>
                  <a:srgbClr val="CC0000"/>
                </a:solidFill>
              </a:rPr>
              <a:t>C</a:t>
            </a:r>
            <a:r>
              <a:rPr lang="de-DE" altLang="de-DE" sz="1500" baseline="-25000">
                <a:solidFill>
                  <a:srgbClr val="CC0000"/>
                </a:solidFill>
              </a:rPr>
              <a:t>4</a:t>
            </a:r>
            <a:r>
              <a:rPr lang="de-DE" altLang="de-DE" sz="1500">
                <a:solidFill>
                  <a:srgbClr val="CC0000"/>
                </a:solidFill>
              </a:rPr>
              <a:t>, </a:t>
            </a:r>
            <a:r>
              <a:rPr lang="de-DE" altLang="de-DE" sz="1500" i="1">
                <a:solidFill>
                  <a:srgbClr val="CC0000"/>
                </a:solidFill>
              </a:rPr>
              <a:t>D</a:t>
            </a:r>
            <a:r>
              <a:rPr lang="de-DE" altLang="de-DE" sz="1500" baseline="-25000">
                <a:solidFill>
                  <a:srgbClr val="CC0000"/>
                </a:solidFill>
              </a:rPr>
              <a:t>6</a:t>
            </a:r>
            <a:r>
              <a:rPr lang="de-DE" altLang="de-DE" sz="1500">
                <a:solidFill>
                  <a:srgbClr val="CC0000"/>
                </a:solidFill>
              </a:rPr>
              <a:t>, </a:t>
            </a:r>
            <a:r>
              <a:rPr lang="de-DE" altLang="de-DE" sz="1500" i="1">
                <a:solidFill>
                  <a:srgbClr val="CC0000"/>
                </a:solidFill>
              </a:rPr>
              <a:t>B</a:t>
            </a:r>
            <a:r>
              <a:rPr lang="de-DE" altLang="de-DE" sz="1500" baseline="-25000">
                <a:solidFill>
                  <a:srgbClr val="CC0000"/>
                </a:solidFill>
              </a:rPr>
              <a:t>3</a:t>
            </a:r>
            <a:r>
              <a:rPr lang="de-DE" altLang="de-DE" sz="1500">
                <a:solidFill>
                  <a:srgbClr val="CC0000"/>
                </a:solidFill>
              </a:rPr>
              <a:t>}</a:t>
            </a:r>
            <a:r>
              <a:rPr lang="de-DE" altLang="de-DE" sz="1500"/>
              <a:t> </a:t>
            </a:r>
          </a:p>
          <a:p>
            <a:pPr eaLnBrk="1" hangingPunct="1">
              <a:lnSpc>
                <a:spcPct val="80000"/>
              </a:lnSpc>
            </a:pPr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 baseline="-25000">
                <a:solidFill>
                  <a:srgbClr val="B2B2B2"/>
                </a:solidFill>
              </a:rPr>
              <a:t>2</a:t>
            </a:r>
            <a:r>
              <a:rPr lang="de-DE" altLang="de-DE" sz="1500">
                <a:solidFill>
                  <a:srgbClr val="B2B2B2"/>
                </a:solidFill>
              </a:rPr>
              <a:t> = {</a:t>
            </a:r>
            <a:r>
              <a:rPr lang="de-DE" altLang="de-DE" sz="1500" i="1">
                <a:solidFill>
                  <a:srgbClr val="B2B2B2"/>
                </a:solidFill>
              </a:rPr>
              <a:t>D</a:t>
            </a:r>
            <a:r>
              <a:rPr lang="de-DE" altLang="de-DE" sz="1500" baseline="-25000">
                <a:solidFill>
                  <a:srgbClr val="B2B2B2"/>
                </a:solidFill>
              </a:rPr>
              <a:t>4</a:t>
            </a:r>
            <a:r>
              <a:rPr lang="de-DE" altLang="de-DE" sz="1500">
                <a:solidFill>
                  <a:srgbClr val="B2B2B2"/>
                </a:solidFill>
              </a:rPr>
              <a:t>, </a:t>
            </a:r>
            <a:r>
              <a:rPr lang="de-DE" altLang="de-DE" sz="1500" i="1">
                <a:solidFill>
                  <a:srgbClr val="B2B2B2"/>
                </a:solidFill>
              </a:rPr>
              <a:t>B</a:t>
            </a:r>
            <a:r>
              <a:rPr lang="de-DE" altLang="de-DE" sz="1500" baseline="-25000">
                <a:solidFill>
                  <a:srgbClr val="B2B2B2"/>
                </a:solidFill>
              </a:rPr>
              <a:t>4</a:t>
            </a:r>
            <a:r>
              <a:rPr lang="de-DE" altLang="de-DE" sz="1500">
                <a:solidFill>
                  <a:srgbClr val="B2B2B2"/>
                </a:solidFill>
              </a:rPr>
              <a:t>, </a:t>
            </a:r>
            <a:r>
              <a:rPr lang="de-DE" altLang="de-DE" sz="1500" i="1">
                <a:solidFill>
                  <a:srgbClr val="B2B2B2"/>
                </a:solidFill>
              </a:rPr>
              <a:t>C</a:t>
            </a:r>
            <a:r>
              <a:rPr lang="de-DE" altLang="de-DE" sz="1500" baseline="-25000">
                <a:solidFill>
                  <a:srgbClr val="B2B2B2"/>
                </a:solidFill>
              </a:rPr>
              <a:t>1</a:t>
            </a:r>
            <a:r>
              <a:rPr lang="de-DE" altLang="de-DE" sz="1500">
                <a:solidFill>
                  <a:srgbClr val="B2B2B2"/>
                </a:solidFill>
              </a:rPr>
              <a:t>, </a:t>
            </a:r>
            <a:r>
              <a:rPr lang="de-DE" altLang="de-DE" sz="1500" i="1">
                <a:solidFill>
                  <a:srgbClr val="B2B2B2"/>
                </a:solidFill>
              </a:rPr>
              <a:t>A</a:t>
            </a:r>
            <a:r>
              <a:rPr lang="de-DE" altLang="de-DE" sz="1500" baseline="-25000">
                <a:solidFill>
                  <a:srgbClr val="B2B2B2"/>
                </a:solidFill>
              </a:rPr>
              <a:t>4</a:t>
            </a:r>
            <a:r>
              <a:rPr lang="de-DE" altLang="de-DE" sz="1500">
                <a:solidFill>
                  <a:srgbClr val="B2B2B2"/>
                </a:solidFill>
              </a:rPr>
              <a:t>}</a:t>
            </a:r>
          </a:p>
          <a:p>
            <a:pPr eaLnBrk="1" hangingPunct="1">
              <a:lnSpc>
                <a:spcPct val="80000"/>
              </a:lnSpc>
            </a:pPr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 baseline="-25000">
                <a:solidFill>
                  <a:srgbClr val="B2B2B2"/>
                </a:solidFill>
              </a:rPr>
              <a:t>3</a:t>
            </a:r>
            <a:r>
              <a:rPr lang="de-DE" altLang="de-DE" sz="1500">
                <a:solidFill>
                  <a:srgbClr val="B2B2B2"/>
                </a:solidFill>
              </a:rPr>
              <a:t> = {</a:t>
            </a:r>
            <a:r>
              <a:rPr lang="de-DE" altLang="de-DE" sz="1500" i="1">
                <a:solidFill>
                  <a:srgbClr val="B2B2B2"/>
                </a:solidFill>
              </a:rPr>
              <a:t>C</a:t>
            </a:r>
            <a:r>
              <a:rPr lang="de-DE" altLang="de-DE" sz="1500" baseline="-25000">
                <a:solidFill>
                  <a:srgbClr val="B2B2B2"/>
                </a:solidFill>
              </a:rPr>
              <a:t>2</a:t>
            </a:r>
            <a:r>
              <a:rPr lang="de-DE" altLang="de-DE" sz="1500">
                <a:solidFill>
                  <a:srgbClr val="B2B2B2"/>
                </a:solidFill>
              </a:rPr>
              <a:t>, </a:t>
            </a:r>
            <a:r>
              <a:rPr lang="de-DE" altLang="de-DE" sz="1500" i="1">
                <a:solidFill>
                  <a:srgbClr val="B2B2B2"/>
                </a:solidFill>
              </a:rPr>
              <a:t>D</a:t>
            </a:r>
            <a:r>
              <a:rPr lang="de-DE" altLang="de-DE" sz="1500" baseline="-25000">
                <a:solidFill>
                  <a:srgbClr val="B2B2B2"/>
                </a:solidFill>
              </a:rPr>
              <a:t>5</a:t>
            </a:r>
            <a:r>
              <a:rPr lang="de-DE" altLang="de-DE" sz="1500">
                <a:solidFill>
                  <a:srgbClr val="B2B2B2"/>
                </a:solidFill>
              </a:rPr>
              <a:t>}</a:t>
            </a:r>
          </a:p>
          <a:p>
            <a:pPr eaLnBrk="1" hangingPunct="1">
              <a:lnSpc>
                <a:spcPct val="80000"/>
              </a:lnSpc>
            </a:pPr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 baseline="-25000">
                <a:solidFill>
                  <a:srgbClr val="B2B2B2"/>
                </a:solidFill>
              </a:rPr>
              <a:t>4</a:t>
            </a:r>
            <a:r>
              <a:rPr lang="de-DE" altLang="de-DE" sz="1500">
                <a:solidFill>
                  <a:srgbClr val="B2B2B2"/>
                </a:solidFill>
              </a:rPr>
              <a:t> = {</a:t>
            </a:r>
            <a:r>
              <a:rPr lang="de-DE" altLang="de-DE" sz="1500" i="1">
                <a:solidFill>
                  <a:srgbClr val="B2B2B2"/>
                </a:solidFill>
              </a:rPr>
              <a:t>B</a:t>
            </a:r>
            <a:r>
              <a:rPr lang="de-DE" altLang="de-DE" sz="1500" baseline="-25000">
                <a:solidFill>
                  <a:srgbClr val="B2B2B2"/>
                </a:solidFill>
              </a:rPr>
              <a:t>1</a:t>
            </a:r>
            <a:r>
              <a:rPr lang="de-DE" altLang="de-DE" sz="1500">
                <a:solidFill>
                  <a:srgbClr val="B2B2B2"/>
                </a:solidFill>
              </a:rPr>
              <a:t>, </a:t>
            </a:r>
            <a:r>
              <a:rPr lang="de-DE" altLang="de-DE" sz="1500" i="1">
                <a:solidFill>
                  <a:srgbClr val="B2B2B2"/>
                </a:solidFill>
              </a:rPr>
              <a:t>A</a:t>
            </a:r>
            <a:r>
              <a:rPr lang="de-DE" altLang="de-DE" sz="1500" baseline="-25000">
                <a:solidFill>
                  <a:srgbClr val="B2B2B2"/>
                </a:solidFill>
              </a:rPr>
              <a:t>1</a:t>
            </a:r>
            <a:r>
              <a:rPr lang="de-DE" altLang="de-DE" sz="1500">
                <a:solidFill>
                  <a:srgbClr val="B2B2B2"/>
                </a:solidFill>
              </a:rPr>
              <a:t>, </a:t>
            </a:r>
            <a:r>
              <a:rPr lang="de-DE" altLang="de-DE" sz="1500" i="1">
                <a:solidFill>
                  <a:srgbClr val="B2B2B2"/>
                </a:solidFill>
              </a:rPr>
              <a:t>C</a:t>
            </a:r>
            <a:r>
              <a:rPr lang="de-DE" altLang="de-DE" sz="1500" baseline="-25000">
                <a:solidFill>
                  <a:srgbClr val="B2B2B2"/>
                </a:solidFill>
              </a:rPr>
              <a:t>3</a:t>
            </a:r>
            <a:r>
              <a:rPr lang="de-DE" altLang="de-DE" sz="1500">
                <a:solidFill>
                  <a:srgbClr val="B2B2B2"/>
                </a:solidFill>
              </a:rPr>
              <a:t>}</a:t>
            </a:r>
          </a:p>
        </p:txBody>
      </p:sp>
      <p:sp>
        <p:nvSpPr>
          <p:cNvPr id="8197" name="AutoShape 44"/>
          <p:cNvSpPr>
            <a:spLocks noChangeArrowheads="1"/>
          </p:cNvSpPr>
          <p:nvPr/>
        </p:nvSpPr>
        <p:spPr bwMode="auto">
          <a:xfrm>
            <a:off x="2713038" y="2276475"/>
            <a:ext cx="304800" cy="6111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8" name="Text Box 45"/>
          <p:cNvSpPr txBox="1">
            <a:spLocks noChangeArrowheads="1"/>
          </p:cNvSpPr>
          <p:nvPr/>
        </p:nvSpPr>
        <p:spPr bwMode="auto">
          <a:xfrm>
            <a:off x="395288" y="3779838"/>
            <a:ext cx="2257425" cy="10175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de-DE" altLang="de-DE" sz="1500">
                <a:latin typeface="Times New Roman" panose="02020603050405020304" pitchFamily="18" charset="0"/>
              </a:rPr>
              <a:t/>
            </a:r>
            <a:br>
              <a:rPr lang="de-DE" altLang="de-DE" sz="1500">
                <a:latin typeface="Times New Roman" panose="02020603050405020304" pitchFamily="18" charset="0"/>
              </a:rPr>
            </a:br>
            <a:r>
              <a:rPr lang="de-DE" altLang="de-DE" sz="1500"/>
              <a:t>Technology Information </a:t>
            </a:r>
            <a:br>
              <a:rPr lang="de-DE" altLang="de-DE" sz="1500"/>
            </a:br>
            <a:r>
              <a:rPr lang="de-DE" altLang="de-DE" sz="1500"/>
              <a:t>(Design Rules)</a:t>
            </a:r>
          </a:p>
        </p:txBody>
      </p:sp>
      <p:sp>
        <p:nvSpPr>
          <p:cNvPr id="8199" name="Rectangle 4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5.1	Introduction: General Routing Problem</a:t>
            </a:r>
          </a:p>
        </p:txBody>
      </p:sp>
      <p:sp>
        <p:nvSpPr>
          <p:cNvPr id="8200" name="AutoShape 48"/>
          <p:cNvSpPr>
            <a:spLocks noChangeArrowheads="1"/>
          </p:cNvSpPr>
          <p:nvPr/>
        </p:nvSpPr>
        <p:spPr bwMode="auto">
          <a:xfrm>
            <a:off x="2700338" y="4005263"/>
            <a:ext cx="304800" cy="6111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1" name="Rectangle 49"/>
          <p:cNvSpPr>
            <a:spLocks noChangeArrowheads="1"/>
          </p:cNvSpPr>
          <p:nvPr/>
        </p:nvSpPr>
        <p:spPr bwMode="auto">
          <a:xfrm>
            <a:off x="3141663" y="1998663"/>
            <a:ext cx="3657600" cy="2808287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2" name="Rectangle 50"/>
          <p:cNvSpPr>
            <a:spLocks noChangeArrowheads="1"/>
          </p:cNvSpPr>
          <p:nvPr/>
        </p:nvSpPr>
        <p:spPr bwMode="auto">
          <a:xfrm flipH="1">
            <a:off x="3141663" y="1998663"/>
            <a:ext cx="3657600" cy="280828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3" name="Rectangle 51"/>
          <p:cNvSpPr>
            <a:spLocks noChangeArrowheads="1"/>
          </p:cNvSpPr>
          <p:nvPr/>
        </p:nvSpPr>
        <p:spPr bwMode="auto">
          <a:xfrm rot="-5400000">
            <a:off x="5632450" y="3675063"/>
            <a:ext cx="630237" cy="1182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4" name="Rectangle 52"/>
          <p:cNvSpPr>
            <a:spLocks noChangeArrowheads="1"/>
          </p:cNvSpPr>
          <p:nvPr/>
        </p:nvSpPr>
        <p:spPr bwMode="auto">
          <a:xfrm rot="-5400000">
            <a:off x="5457032" y="2377281"/>
            <a:ext cx="628650" cy="8302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5" name="Rectangle 53"/>
          <p:cNvSpPr>
            <a:spLocks noChangeArrowheads="1"/>
          </p:cNvSpPr>
          <p:nvPr/>
        </p:nvSpPr>
        <p:spPr bwMode="auto">
          <a:xfrm>
            <a:off x="3871913" y="3587750"/>
            <a:ext cx="628650" cy="8302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6" name="Rectangle 54"/>
          <p:cNvSpPr>
            <a:spLocks noChangeArrowheads="1"/>
          </p:cNvSpPr>
          <p:nvPr/>
        </p:nvSpPr>
        <p:spPr bwMode="auto">
          <a:xfrm>
            <a:off x="3871913" y="2633663"/>
            <a:ext cx="628650" cy="8302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07" name="Rectangle 55"/>
          <p:cNvSpPr>
            <a:spLocks noChangeArrowheads="1"/>
          </p:cNvSpPr>
          <p:nvPr/>
        </p:nvSpPr>
        <p:spPr bwMode="auto">
          <a:xfrm flipH="1">
            <a:off x="5351463" y="2609850"/>
            <a:ext cx="833437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C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8208" name="Rectangle 56"/>
          <p:cNvSpPr>
            <a:spLocks noChangeArrowheads="1"/>
          </p:cNvSpPr>
          <p:nvPr/>
        </p:nvSpPr>
        <p:spPr bwMode="auto">
          <a:xfrm flipH="1">
            <a:off x="5351463" y="4111625"/>
            <a:ext cx="1184275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D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8209" name="Rectangle 57"/>
          <p:cNvSpPr>
            <a:spLocks noChangeArrowheads="1"/>
          </p:cNvSpPr>
          <p:nvPr/>
        </p:nvSpPr>
        <p:spPr bwMode="auto">
          <a:xfrm rot="16200000" flipH="1">
            <a:off x="3771107" y="2894806"/>
            <a:ext cx="83185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A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8210" name="Rectangle 58"/>
          <p:cNvSpPr>
            <a:spLocks noChangeArrowheads="1"/>
          </p:cNvSpPr>
          <p:nvPr/>
        </p:nvSpPr>
        <p:spPr bwMode="auto">
          <a:xfrm rot="16200000" flipH="1">
            <a:off x="3771107" y="3809206"/>
            <a:ext cx="83185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B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8211" name="Rectangle 59"/>
          <p:cNvSpPr>
            <a:spLocks noChangeArrowheads="1"/>
          </p:cNvSpPr>
          <p:nvPr/>
        </p:nvSpPr>
        <p:spPr bwMode="auto">
          <a:xfrm flipH="1">
            <a:off x="5899150" y="2482850"/>
            <a:ext cx="153988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2" name="Rectangle 60"/>
          <p:cNvSpPr>
            <a:spLocks noChangeArrowheads="1"/>
          </p:cNvSpPr>
          <p:nvPr/>
        </p:nvSpPr>
        <p:spPr bwMode="auto">
          <a:xfrm flipH="1">
            <a:off x="5527675" y="2482850"/>
            <a:ext cx="152400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3" name="Rectangle 61"/>
          <p:cNvSpPr>
            <a:spLocks noChangeArrowheads="1"/>
          </p:cNvSpPr>
          <p:nvPr/>
        </p:nvSpPr>
        <p:spPr bwMode="auto">
          <a:xfrm flipH="1">
            <a:off x="5899150" y="2943225"/>
            <a:ext cx="153988" cy="153988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4" name="Rectangle 62"/>
          <p:cNvSpPr>
            <a:spLocks noChangeArrowheads="1"/>
          </p:cNvSpPr>
          <p:nvPr/>
        </p:nvSpPr>
        <p:spPr bwMode="auto">
          <a:xfrm flipH="1">
            <a:off x="5527675" y="2943225"/>
            <a:ext cx="152400" cy="153988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5" name="Rectangle 63"/>
          <p:cNvSpPr>
            <a:spLocks noChangeArrowheads="1"/>
          </p:cNvSpPr>
          <p:nvPr/>
        </p:nvSpPr>
        <p:spPr bwMode="auto">
          <a:xfrm flipH="1">
            <a:off x="6296025" y="4416425"/>
            <a:ext cx="152400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6" name="Rectangle 64"/>
          <p:cNvSpPr>
            <a:spLocks noChangeArrowheads="1"/>
          </p:cNvSpPr>
          <p:nvPr/>
        </p:nvSpPr>
        <p:spPr bwMode="auto">
          <a:xfrm flipH="1">
            <a:off x="5895975" y="4416425"/>
            <a:ext cx="153988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7" name="Rectangle 65"/>
          <p:cNvSpPr>
            <a:spLocks noChangeArrowheads="1"/>
          </p:cNvSpPr>
          <p:nvPr/>
        </p:nvSpPr>
        <p:spPr bwMode="auto">
          <a:xfrm flipH="1">
            <a:off x="5522913" y="4416425"/>
            <a:ext cx="153987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8" name="Rectangle 66"/>
          <p:cNvSpPr>
            <a:spLocks noChangeArrowheads="1"/>
          </p:cNvSpPr>
          <p:nvPr/>
        </p:nvSpPr>
        <p:spPr bwMode="auto">
          <a:xfrm flipH="1">
            <a:off x="4340225" y="2789238"/>
            <a:ext cx="155575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19" name="Rectangle 67"/>
          <p:cNvSpPr>
            <a:spLocks noChangeArrowheads="1"/>
          </p:cNvSpPr>
          <p:nvPr/>
        </p:nvSpPr>
        <p:spPr bwMode="auto">
          <a:xfrm flipH="1">
            <a:off x="4340225" y="3205163"/>
            <a:ext cx="155575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0" name="Rectangle 68"/>
          <p:cNvSpPr>
            <a:spLocks noChangeArrowheads="1"/>
          </p:cNvSpPr>
          <p:nvPr/>
        </p:nvSpPr>
        <p:spPr bwMode="auto">
          <a:xfrm flipH="1">
            <a:off x="3879850" y="2789238"/>
            <a:ext cx="153988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1" name="Rectangle 69"/>
          <p:cNvSpPr>
            <a:spLocks noChangeArrowheads="1"/>
          </p:cNvSpPr>
          <p:nvPr/>
        </p:nvSpPr>
        <p:spPr bwMode="auto">
          <a:xfrm flipH="1">
            <a:off x="3879850" y="3205163"/>
            <a:ext cx="153988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2" name="Rectangle 70"/>
          <p:cNvSpPr>
            <a:spLocks noChangeArrowheads="1"/>
          </p:cNvSpPr>
          <p:nvPr/>
        </p:nvSpPr>
        <p:spPr bwMode="auto">
          <a:xfrm flipH="1">
            <a:off x="4340225" y="3732213"/>
            <a:ext cx="155575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3" name="Rectangle 71"/>
          <p:cNvSpPr>
            <a:spLocks noChangeArrowheads="1"/>
          </p:cNvSpPr>
          <p:nvPr/>
        </p:nvSpPr>
        <p:spPr bwMode="auto">
          <a:xfrm flipH="1">
            <a:off x="4340225" y="4125913"/>
            <a:ext cx="155575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4" name="Rectangle 72"/>
          <p:cNvSpPr>
            <a:spLocks noChangeArrowheads="1"/>
          </p:cNvSpPr>
          <p:nvPr/>
        </p:nvSpPr>
        <p:spPr bwMode="auto">
          <a:xfrm flipH="1">
            <a:off x="3879850" y="3732213"/>
            <a:ext cx="153988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5" name="Rectangle 73"/>
          <p:cNvSpPr>
            <a:spLocks noChangeArrowheads="1"/>
          </p:cNvSpPr>
          <p:nvPr/>
        </p:nvSpPr>
        <p:spPr bwMode="auto">
          <a:xfrm flipH="1">
            <a:off x="3879850" y="4125913"/>
            <a:ext cx="153988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26" name="Text Box 74"/>
          <p:cNvSpPr txBox="1">
            <a:spLocks noChangeArrowheads="1"/>
          </p:cNvSpPr>
          <p:nvPr/>
        </p:nvSpPr>
        <p:spPr bwMode="auto">
          <a:xfrm flipH="1">
            <a:off x="5927725" y="2460625"/>
            <a:ext cx="1587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8227" name="Text Box 75"/>
          <p:cNvSpPr txBox="1">
            <a:spLocks noChangeArrowheads="1"/>
          </p:cNvSpPr>
          <p:nvPr/>
        </p:nvSpPr>
        <p:spPr bwMode="auto">
          <a:xfrm flipH="1">
            <a:off x="5549900" y="2460625"/>
            <a:ext cx="15716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3</a:t>
            </a:r>
          </a:p>
        </p:txBody>
      </p:sp>
      <p:sp>
        <p:nvSpPr>
          <p:cNvPr id="8228" name="Text Box 76"/>
          <p:cNvSpPr txBox="1">
            <a:spLocks noChangeArrowheads="1"/>
          </p:cNvSpPr>
          <p:nvPr/>
        </p:nvSpPr>
        <p:spPr bwMode="auto">
          <a:xfrm flipH="1">
            <a:off x="5927725" y="2917825"/>
            <a:ext cx="1587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2</a:t>
            </a:r>
          </a:p>
        </p:txBody>
      </p:sp>
      <p:sp>
        <p:nvSpPr>
          <p:cNvPr id="8229" name="Text Box 77"/>
          <p:cNvSpPr txBox="1">
            <a:spLocks noChangeArrowheads="1"/>
          </p:cNvSpPr>
          <p:nvPr/>
        </p:nvSpPr>
        <p:spPr bwMode="auto">
          <a:xfrm flipH="1">
            <a:off x="5549900" y="2917825"/>
            <a:ext cx="15716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1</a:t>
            </a:r>
          </a:p>
        </p:txBody>
      </p:sp>
      <p:sp>
        <p:nvSpPr>
          <p:cNvPr id="8230" name="Text Box 78"/>
          <p:cNvSpPr txBox="1">
            <a:spLocks noChangeArrowheads="1"/>
          </p:cNvSpPr>
          <p:nvPr/>
        </p:nvSpPr>
        <p:spPr bwMode="auto">
          <a:xfrm flipH="1">
            <a:off x="4368800" y="3182938"/>
            <a:ext cx="1603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8231" name="Text Box 79"/>
          <p:cNvSpPr txBox="1">
            <a:spLocks noChangeArrowheads="1"/>
          </p:cNvSpPr>
          <p:nvPr/>
        </p:nvSpPr>
        <p:spPr bwMode="auto">
          <a:xfrm flipH="1">
            <a:off x="4368800" y="3716338"/>
            <a:ext cx="1603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3</a:t>
            </a:r>
          </a:p>
        </p:txBody>
      </p:sp>
      <p:sp>
        <p:nvSpPr>
          <p:cNvPr id="8232" name="Text Box 80"/>
          <p:cNvSpPr txBox="1">
            <a:spLocks noChangeArrowheads="1"/>
          </p:cNvSpPr>
          <p:nvPr/>
        </p:nvSpPr>
        <p:spPr bwMode="auto">
          <a:xfrm flipH="1">
            <a:off x="4368800" y="4108450"/>
            <a:ext cx="1603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8233" name="Text Box 81"/>
          <p:cNvSpPr txBox="1">
            <a:spLocks noChangeArrowheads="1"/>
          </p:cNvSpPr>
          <p:nvPr/>
        </p:nvSpPr>
        <p:spPr bwMode="auto">
          <a:xfrm flipH="1">
            <a:off x="3919538" y="3706813"/>
            <a:ext cx="157162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1</a:t>
            </a:r>
          </a:p>
        </p:txBody>
      </p:sp>
      <p:sp>
        <p:nvSpPr>
          <p:cNvPr id="8234" name="Text Box 82"/>
          <p:cNvSpPr txBox="1">
            <a:spLocks noChangeArrowheads="1"/>
          </p:cNvSpPr>
          <p:nvPr/>
        </p:nvSpPr>
        <p:spPr bwMode="auto">
          <a:xfrm flipH="1">
            <a:off x="3919538" y="2754313"/>
            <a:ext cx="15716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1</a:t>
            </a:r>
          </a:p>
        </p:txBody>
      </p:sp>
      <p:sp>
        <p:nvSpPr>
          <p:cNvPr id="8235" name="Rectangle 83"/>
          <p:cNvSpPr>
            <a:spLocks noChangeArrowheads="1"/>
          </p:cNvSpPr>
          <p:nvPr/>
        </p:nvSpPr>
        <p:spPr bwMode="auto">
          <a:xfrm flipH="1">
            <a:off x="6296025" y="3952875"/>
            <a:ext cx="152400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36" name="Rectangle 84"/>
          <p:cNvSpPr>
            <a:spLocks noChangeArrowheads="1"/>
          </p:cNvSpPr>
          <p:nvPr/>
        </p:nvSpPr>
        <p:spPr bwMode="auto">
          <a:xfrm flipH="1">
            <a:off x="5899150" y="3952875"/>
            <a:ext cx="153988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37" name="Rectangle 85"/>
          <p:cNvSpPr>
            <a:spLocks noChangeArrowheads="1"/>
          </p:cNvSpPr>
          <p:nvPr/>
        </p:nvSpPr>
        <p:spPr bwMode="auto">
          <a:xfrm flipH="1">
            <a:off x="5522913" y="3952875"/>
            <a:ext cx="153987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38" name="Text Box 86"/>
          <p:cNvSpPr txBox="1">
            <a:spLocks noChangeArrowheads="1"/>
          </p:cNvSpPr>
          <p:nvPr/>
        </p:nvSpPr>
        <p:spPr bwMode="auto">
          <a:xfrm flipH="1">
            <a:off x="6308725" y="3935413"/>
            <a:ext cx="16033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6</a:t>
            </a:r>
          </a:p>
        </p:txBody>
      </p:sp>
      <p:sp>
        <p:nvSpPr>
          <p:cNvPr id="8239" name="Text Box 87"/>
          <p:cNvSpPr txBox="1">
            <a:spLocks noChangeArrowheads="1"/>
          </p:cNvSpPr>
          <p:nvPr/>
        </p:nvSpPr>
        <p:spPr bwMode="auto">
          <a:xfrm flipH="1">
            <a:off x="5927725" y="3935413"/>
            <a:ext cx="15875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5</a:t>
            </a:r>
          </a:p>
        </p:txBody>
      </p:sp>
      <p:sp>
        <p:nvSpPr>
          <p:cNvPr id="8240" name="Text Box 88"/>
          <p:cNvSpPr txBox="1">
            <a:spLocks noChangeArrowheads="1"/>
          </p:cNvSpPr>
          <p:nvPr/>
        </p:nvSpPr>
        <p:spPr bwMode="auto">
          <a:xfrm flipH="1">
            <a:off x="5548313" y="3935413"/>
            <a:ext cx="15875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8241" name="Line 89"/>
          <p:cNvSpPr>
            <a:spLocks noChangeShapeType="1"/>
          </p:cNvSpPr>
          <p:nvPr/>
        </p:nvSpPr>
        <p:spPr bwMode="auto">
          <a:xfrm>
            <a:off x="4498975" y="3800475"/>
            <a:ext cx="1874838" cy="0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42" name="Line 90"/>
          <p:cNvSpPr>
            <a:spLocks noChangeShapeType="1"/>
          </p:cNvSpPr>
          <p:nvPr/>
        </p:nvSpPr>
        <p:spPr bwMode="auto">
          <a:xfrm flipH="1" flipV="1">
            <a:off x="6373813" y="2244725"/>
            <a:ext cx="0" cy="17272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43" name="Line 91"/>
          <p:cNvSpPr>
            <a:spLocks noChangeShapeType="1"/>
          </p:cNvSpPr>
          <p:nvPr/>
        </p:nvSpPr>
        <p:spPr bwMode="auto">
          <a:xfrm flipH="1" flipV="1">
            <a:off x="5978525" y="2244725"/>
            <a:ext cx="0" cy="2365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44" name="Line 92"/>
          <p:cNvSpPr>
            <a:spLocks noChangeShapeType="1"/>
          </p:cNvSpPr>
          <p:nvPr/>
        </p:nvSpPr>
        <p:spPr bwMode="auto">
          <a:xfrm flipH="1">
            <a:off x="5978525" y="2244725"/>
            <a:ext cx="395288" cy="0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245" name="Text Box 93"/>
          <p:cNvSpPr txBox="1">
            <a:spLocks noChangeArrowheads="1"/>
          </p:cNvSpPr>
          <p:nvPr/>
        </p:nvSpPr>
        <p:spPr bwMode="auto">
          <a:xfrm>
            <a:off x="6343650" y="3290888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 i="1">
                <a:solidFill>
                  <a:srgbClr val="CC0000"/>
                </a:solidFill>
              </a:rPr>
              <a:t>N</a:t>
            </a:r>
            <a:r>
              <a:rPr lang="de-DE" altLang="de-DE" sz="1500" baseline="-25000">
                <a:solidFill>
                  <a:srgbClr val="CC0000"/>
                </a:solidFill>
              </a:rPr>
              <a:t>1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  <p:sp>
        <p:nvSpPr>
          <p:cNvPr id="8246" name="Rectangle 94"/>
          <p:cNvSpPr>
            <a:spLocks noChangeAspect="1" noChangeArrowheads="1"/>
          </p:cNvSpPr>
          <p:nvPr/>
        </p:nvSpPr>
        <p:spPr bwMode="auto">
          <a:xfrm flipH="1" flipV="1">
            <a:off x="6289675" y="2187575"/>
            <a:ext cx="120650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7" name="Rectangle 95"/>
          <p:cNvSpPr>
            <a:spLocks noChangeAspect="1" noChangeArrowheads="1"/>
          </p:cNvSpPr>
          <p:nvPr/>
        </p:nvSpPr>
        <p:spPr bwMode="auto">
          <a:xfrm flipH="1" flipV="1">
            <a:off x="6289675" y="2187575"/>
            <a:ext cx="120650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8" name="Rectangle 96"/>
          <p:cNvSpPr>
            <a:spLocks noChangeAspect="1" noChangeArrowheads="1"/>
          </p:cNvSpPr>
          <p:nvPr/>
        </p:nvSpPr>
        <p:spPr bwMode="auto">
          <a:xfrm flipH="1" flipV="1">
            <a:off x="6323013" y="2217738"/>
            <a:ext cx="58737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49" name="Rectangle 97"/>
          <p:cNvSpPr>
            <a:spLocks noChangeAspect="1" noChangeArrowheads="1"/>
          </p:cNvSpPr>
          <p:nvPr/>
        </p:nvSpPr>
        <p:spPr bwMode="auto">
          <a:xfrm flipH="1" flipV="1">
            <a:off x="5927725" y="2189163"/>
            <a:ext cx="119063" cy="11906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50" name="Rectangle 98"/>
          <p:cNvSpPr>
            <a:spLocks noChangeAspect="1" noChangeArrowheads="1"/>
          </p:cNvSpPr>
          <p:nvPr/>
        </p:nvSpPr>
        <p:spPr bwMode="auto">
          <a:xfrm flipH="1" flipV="1">
            <a:off x="5927725" y="2189163"/>
            <a:ext cx="119063" cy="11906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51" name="Rectangle 99"/>
          <p:cNvSpPr>
            <a:spLocks noChangeAspect="1" noChangeArrowheads="1"/>
          </p:cNvSpPr>
          <p:nvPr/>
        </p:nvSpPr>
        <p:spPr bwMode="auto">
          <a:xfrm flipH="1" flipV="1">
            <a:off x="5959475" y="2220913"/>
            <a:ext cx="58738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52" name="Rectangle 100"/>
          <p:cNvSpPr>
            <a:spLocks noChangeAspect="1" noChangeArrowheads="1"/>
          </p:cNvSpPr>
          <p:nvPr/>
        </p:nvSpPr>
        <p:spPr bwMode="auto">
          <a:xfrm flipH="1" flipV="1">
            <a:off x="6308725" y="3752850"/>
            <a:ext cx="117475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53" name="Rectangle 101"/>
          <p:cNvSpPr>
            <a:spLocks noChangeAspect="1" noChangeArrowheads="1"/>
          </p:cNvSpPr>
          <p:nvPr/>
        </p:nvSpPr>
        <p:spPr bwMode="auto">
          <a:xfrm flipH="1" flipV="1">
            <a:off x="6308725" y="3752850"/>
            <a:ext cx="117475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254" name="Rectangle 102"/>
          <p:cNvSpPr>
            <a:spLocks noChangeAspect="1" noChangeArrowheads="1"/>
          </p:cNvSpPr>
          <p:nvPr/>
        </p:nvSpPr>
        <p:spPr bwMode="auto">
          <a:xfrm flipH="1" flipV="1">
            <a:off x="6338888" y="3783013"/>
            <a:ext cx="58737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CAAF473-A7B2-4222-9D8F-22C5BAF8686C}" type="slidenum">
              <a:rPr lang="en-US" altLang="de-DE" sz="1000">
                <a:solidFill>
                  <a:srgbClr val="C0C0C0"/>
                </a:solidFill>
              </a:rPr>
              <a:pPr/>
              <a:t>70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2707" name="Line 2"/>
          <p:cNvSpPr>
            <a:spLocks noChangeShapeType="1"/>
          </p:cNvSpPr>
          <p:nvPr/>
        </p:nvSpPr>
        <p:spPr bwMode="auto">
          <a:xfrm>
            <a:off x="906463" y="36258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08" name="Line 3"/>
          <p:cNvSpPr>
            <a:spLocks noChangeShapeType="1"/>
          </p:cNvSpPr>
          <p:nvPr/>
        </p:nvSpPr>
        <p:spPr bwMode="auto">
          <a:xfrm>
            <a:off x="904875" y="23145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09" name="Line 5"/>
          <p:cNvSpPr>
            <a:spLocks noChangeShapeType="1"/>
          </p:cNvSpPr>
          <p:nvPr/>
        </p:nvSpPr>
        <p:spPr bwMode="auto">
          <a:xfrm>
            <a:off x="2341563" y="23177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10" name="Oval 6"/>
          <p:cNvSpPr>
            <a:spLocks noChangeArrowheads="1"/>
          </p:cNvSpPr>
          <p:nvPr/>
        </p:nvSpPr>
        <p:spPr bwMode="auto">
          <a:xfrm>
            <a:off x="450850" y="20637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711" name="Oval 7"/>
          <p:cNvSpPr>
            <a:spLocks noChangeArrowheads="1"/>
          </p:cNvSpPr>
          <p:nvPr/>
        </p:nvSpPr>
        <p:spPr bwMode="auto">
          <a:xfrm>
            <a:off x="450850" y="33988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712" name="Oval 8"/>
          <p:cNvSpPr>
            <a:spLocks noChangeArrowheads="1"/>
          </p:cNvSpPr>
          <p:nvPr/>
        </p:nvSpPr>
        <p:spPr bwMode="auto">
          <a:xfrm>
            <a:off x="1857375" y="33988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713" name="Oval 9"/>
          <p:cNvSpPr>
            <a:spLocks noChangeArrowheads="1"/>
          </p:cNvSpPr>
          <p:nvPr/>
        </p:nvSpPr>
        <p:spPr bwMode="auto">
          <a:xfrm>
            <a:off x="3265488" y="3398838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714" name="Oval 10"/>
          <p:cNvSpPr>
            <a:spLocks noChangeArrowheads="1"/>
          </p:cNvSpPr>
          <p:nvPr/>
        </p:nvSpPr>
        <p:spPr bwMode="auto">
          <a:xfrm>
            <a:off x="3265488" y="2063750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715" name="Oval 11"/>
          <p:cNvSpPr>
            <a:spLocks noChangeArrowheads="1"/>
          </p:cNvSpPr>
          <p:nvPr/>
        </p:nvSpPr>
        <p:spPr bwMode="auto">
          <a:xfrm>
            <a:off x="1857375" y="20637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716" name="Text Box 12"/>
          <p:cNvSpPr txBox="1">
            <a:spLocks noChangeArrowheads="1"/>
          </p:cNvSpPr>
          <p:nvPr/>
        </p:nvSpPr>
        <p:spPr bwMode="auto">
          <a:xfrm>
            <a:off x="436563" y="21399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2717" name="Text Box 13"/>
          <p:cNvSpPr txBox="1">
            <a:spLocks noChangeArrowheads="1"/>
          </p:cNvSpPr>
          <p:nvPr/>
        </p:nvSpPr>
        <p:spPr bwMode="auto">
          <a:xfrm>
            <a:off x="1843088" y="21399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  <p:sp>
        <p:nvSpPr>
          <p:cNvPr id="72718" name="Text Box 14"/>
          <p:cNvSpPr txBox="1">
            <a:spLocks noChangeArrowheads="1"/>
          </p:cNvSpPr>
          <p:nvPr/>
        </p:nvSpPr>
        <p:spPr bwMode="auto">
          <a:xfrm>
            <a:off x="3251200" y="2139950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72719" name="Text Box 15"/>
          <p:cNvSpPr txBox="1">
            <a:spLocks noChangeArrowheads="1"/>
          </p:cNvSpPr>
          <p:nvPr/>
        </p:nvSpPr>
        <p:spPr bwMode="auto">
          <a:xfrm>
            <a:off x="436563" y="34734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72720" name="Text Box 16"/>
          <p:cNvSpPr txBox="1">
            <a:spLocks noChangeArrowheads="1"/>
          </p:cNvSpPr>
          <p:nvPr/>
        </p:nvSpPr>
        <p:spPr bwMode="auto">
          <a:xfrm>
            <a:off x="1843088" y="34734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72721" name="Text Box 17"/>
          <p:cNvSpPr txBox="1">
            <a:spLocks noChangeArrowheads="1"/>
          </p:cNvSpPr>
          <p:nvPr/>
        </p:nvSpPr>
        <p:spPr bwMode="auto">
          <a:xfrm>
            <a:off x="3251200" y="3473450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72722" name="Oval 18"/>
          <p:cNvSpPr>
            <a:spLocks noChangeArrowheads="1"/>
          </p:cNvSpPr>
          <p:nvPr/>
        </p:nvSpPr>
        <p:spPr bwMode="auto">
          <a:xfrm>
            <a:off x="450850" y="4732338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723" name="Text Box 19"/>
          <p:cNvSpPr txBox="1">
            <a:spLocks noChangeArrowheads="1"/>
          </p:cNvSpPr>
          <p:nvPr/>
        </p:nvSpPr>
        <p:spPr bwMode="auto">
          <a:xfrm>
            <a:off x="436563" y="4808538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72724" name="Oval 20"/>
          <p:cNvSpPr>
            <a:spLocks noChangeArrowheads="1"/>
          </p:cNvSpPr>
          <p:nvPr/>
        </p:nvSpPr>
        <p:spPr bwMode="auto">
          <a:xfrm>
            <a:off x="1857375" y="4732338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725" name="Text Box 21"/>
          <p:cNvSpPr txBox="1">
            <a:spLocks noChangeArrowheads="1"/>
          </p:cNvSpPr>
          <p:nvPr/>
        </p:nvSpPr>
        <p:spPr bwMode="auto">
          <a:xfrm>
            <a:off x="1843088" y="4808538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72726" name="Oval 22"/>
          <p:cNvSpPr>
            <a:spLocks noChangeArrowheads="1"/>
          </p:cNvSpPr>
          <p:nvPr/>
        </p:nvSpPr>
        <p:spPr bwMode="auto">
          <a:xfrm>
            <a:off x="3265488" y="4732338"/>
            <a:ext cx="481012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2727" name="Text Box 23"/>
          <p:cNvSpPr txBox="1">
            <a:spLocks noChangeArrowheads="1"/>
          </p:cNvSpPr>
          <p:nvPr/>
        </p:nvSpPr>
        <p:spPr bwMode="auto">
          <a:xfrm>
            <a:off x="3251200" y="4808538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72728" name="Line 24"/>
          <p:cNvSpPr>
            <a:spLocks noChangeShapeType="1"/>
          </p:cNvSpPr>
          <p:nvPr/>
        </p:nvSpPr>
        <p:spPr bwMode="auto">
          <a:xfrm flipV="1">
            <a:off x="693738" y="2559050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29" name="Line 25"/>
          <p:cNvSpPr>
            <a:spLocks noChangeShapeType="1"/>
          </p:cNvSpPr>
          <p:nvPr/>
        </p:nvSpPr>
        <p:spPr bwMode="auto">
          <a:xfrm flipV="1">
            <a:off x="693738" y="38925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0" name="Line 26"/>
          <p:cNvSpPr>
            <a:spLocks noChangeShapeType="1"/>
          </p:cNvSpPr>
          <p:nvPr/>
        </p:nvSpPr>
        <p:spPr bwMode="auto">
          <a:xfrm flipV="1">
            <a:off x="2070100" y="2559050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1" name="Line 27"/>
          <p:cNvSpPr>
            <a:spLocks noChangeShapeType="1"/>
          </p:cNvSpPr>
          <p:nvPr/>
        </p:nvSpPr>
        <p:spPr bwMode="auto">
          <a:xfrm flipV="1">
            <a:off x="2070100" y="38925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2" name="Line 28"/>
          <p:cNvSpPr>
            <a:spLocks noChangeShapeType="1"/>
          </p:cNvSpPr>
          <p:nvPr/>
        </p:nvSpPr>
        <p:spPr bwMode="auto">
          <a:xfrm flipV="1">
            <a:off x="3475038" y="38925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3" name="Line 29"/>
          <p:cNvSpPr>
            <a:spLocks noChangeShapeType="1"/>
          </p:cNvSpPr>
          <p:nvPr/>
        </p:nvSpPr>
        <p:spPr bwMode="auto">
          <a:xfrm>
            <a:off x="2316163" y="36258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4" name="Line 30"/>
          <p:cNvSpPr>
            <a:spLocks noChangeShapeType="1"/>
          </p:cNvSpPr>
          <p:nvPr/>
        </p:nvSpPr>
        <p:spPr bwMode="auto">
          <a:xfrm>
            <a:off x="906463" y="49593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5" name="Line 31"/>
          <p:cNvSpPr>
            <a:spLocks noChangeShapeType="1"/>
          </p:cNvSpPr>
          <p:nvPr/>
        </p:nvSpPr>
        <p:spPr bwMode="auto">
          <a:xfrm>
            <a:off x="2316163" y="49593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2736" name="Text Box 32"/>
          <p:cNvSpPr txBox="1">
            <a:spLocks noChangeArrowheads="1"/>
          </p:cNvSpPr>
          <p:nvPr/>
        </p:nvSpPr>
        <p:spPr bwMode="auto">
          <a:xfrm>
            <a:off x="179388" y="191611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2737" name="Text Box 33"/>
          <p:cNvSpPr txBox="1">
            <a:spLocks noChangeArrowheads="1"/>
          </p:cNvSpPr>
          <p:nvPr/>
        </p:nvSpPr>
        <p:spPr bwMode="auto">
          <a:xfrm>
            <a:off x="3708400" y="34718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2738" name="Text Box 34"/>
          <p:cNvSpPr txBox="1">
            <a:spLocks noChangeArrowheads="1"/>
          </p:cNvSpPr>
          <p:nvPr/>
        </p:nvSpPr>
        <p:spPr bwMode="auto">
          <a:xfrm>
            <a:off x="1154113" y="200660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2739" name="Text Box 35"/>
          <p:cNvSpPr txBox="1">
            <a:spLocks noChangeArrowheads="1"/>
          </p:cNvSpPr>
          <p:nvPr/>
        </p:nvSpPr>
        <p:spPr bwMode="auto">
          <a:xfrm>
            <a:off x="2562225" y="200660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8,8</a:t>
            </a:r>
          </a:p>
        </p:txBody>
      </p:sp>
      <p:sp>
        <p:nvSpPr>
          <p:cNvPr id="72740" name="Text Box 36"/>
          <p:cNvSpPr txBox="1">
            <a:spLocks noChangeArrowheads="1"/>
          </p:cNvSpPr>
          <p:nvPr/>
        </p:nvSpPr>
        <p:spPr bwMode="auto">
          <a:xfrm>
            <a:off x="1154113" y="3341688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2,6</a:t>
            </a:r>
          </a:p>
        </p:txBody>
      </p:sp>
      <p:sp>
        <p:nvSpPr>
          <p:cNvPr id="72741" name="Text Box 37"/>
          <p:cNvSpPr txBox="1">
            <a:spLocks noChangeArrowheads="1"/>
          </p:cNvSpPr>
          <p:nvPr/>
        </p:nvSpPr>
        <p:spPr bwMode="auto">
          <a:xfrm>
            <a:off x="2562225" y="3341688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2742" name="Text Box 38"/>
          <p:cNvSpPr txBox="1">
            <a:spLocks noChangeArrowheads="1"/>
          </p:cNvSpPr>
          <p:nvPr/>
        </p:nvSpPr>
        <p:spPr bwMode="auto">
          <a:xfrm>
            <a:off x="1154113" y="4675188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9,8</a:t>
            </a:r>
          </a:p>
        </p:txBody>
      </p:sp>
      <p:sp>
        <p:nvSpPr>
          <p:cNvPr id="72743" name="Text Box 39"/>
          <p:cNvSpPr txBox="1">
            <a:spLocks noChangeArrowheads="1"/>
          </p:cNvSpPr>
          <p:nvPr/>
        </p:nvSpPr>
        <p:spPr bwMode="auto">
          <a:xfrm>
            <a:off x="2562225" y="4675188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3,3</a:t>
            </a:r>
          </a:p>
        </p:txBody>
      </p:sp>
      <p:sp>
        <p:nvSpPr>
          <p:cNvPr id="72744" name="Text Box 40"/>
          <p:cNvSpPr txBox="1">
            <a:spLocks noChangeArrowheads="1"/>
          </p:cNvSpPr>
          <p:nvPr/>
        </p:nvSpPr>
        <p:spPr bwMode="auto">
          <a:xfrm>
            <a:off x="207963" y="28257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8,6</a:t>
            </a:r>
          </a:p>
        </p:txBody>
      </p:sp>
      <p:sp>
        <p:nvSpPr>
          <p:cNvPr id="72745" name="Text Box 41"/>
          <p:cNvSpPr txBox="1">
            <a:spLocks noChangeArrowheads="1"/>
          </p:cNvSpPr>
          <p:nvPr/>
        </p:nvSpPr>
        <p:spPr bwMode="auto">
          <a:xfrm>
            <a:off x="1614488" y="28257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9,7</a:t>
            </a:r>
          </a:p>
        </p:txBody>
      </p:sp>
      <p:sp>
        <p:nvSpPr>
          <p:cNvPr id="72746" name="Text Box 42"/>
          <p:cNvSpPr txBox="1">
            <a:spLocks noChangeArrowheads="1"/>
          </p:cNvSpPr>
          <p:nvPr/>
        </p:nvSpPr>
        <p:spPr bwMode="auto">
          <a:xfrm>
            <a:off x="3021013" y="28257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3,2</a:t>
            </a:r>
          </a:p>
        </p:txBody>
      </p:sp>
      <p:sp>
        <p:nvSpPr>
          <p:cNvPr id="72747" name="Text Box 43"/>
          <p:cNvSpPr txBox="1">
            <a:spLocks noChangeArrowheads="1"/>
          </p:cNvSpPr>
          <p:nvPr/>
        </p:nvSpPr>
        <p:spPr bwMode="auto">
          <a:xfrm>
            <a:off x="207963" y="41592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2748" name="Text Box 44"/>
          <p:cNvSpPr txBox="1">
            <a:spLocks noChangeArrowheads="1"/>
          </p:cNvSpPr>
          <p:nvPr/>
        </p:nvSpPr>
        <p:spPr bwMode="auto">
          <a:xfrm>
            <a:off x="1614488" y="41592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2749" name="Text Box 45"/>
          <p:cNvSpPr txBox="1">
            <a:spLocks noChangeArrowheads="1"/>
          </p:cNvSpPr>
          <p:nvPr/>
        </p:nvSpPr>
        <p:spPr bwMode="auto">
          <a:xfrm>
            <a:off x="3021013" y="41592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4,5</a:t>
            </a:r>
          </a:p>
        </p:txBody>
      </p:sp>
      <p:sp>
        <p:nvSpPr>
          <p:cNvPr id="72750" name="Line 46"/>
          <p:cNvSpPr>
            <a:spLocks noChangeShapeType="1"/>
          </p:cNvSpPr>
          <p:nvPr/>
        </p:nvSpPr>
        <p:spPr bwMode="auto">
          <a:xfrm flipV="1">
            <a:off x="3489325" y="2549525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75600" name="Text Box 48"/>
          <p:cNvSpPr txBox="1">
            <a:spLocks noChangeArrowheads="1"/>
          </p:cNvSpPr>
          <p:nvPr/>
        </p:nvSpPr>
        <p:spPr bwMode="auto">
          <a:xfrm>
            <a:off x="4573588" y="2066925"/>
            <a:ext cx="3886200" cy="889000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Find the shortest path from source </a:t>
            </a:r>
            <a:r>
              <a:rPr lang="en-US" altLang="zh-CN" i="1">
                <a:solidFill>
                  <a:srgbClr val="CC0000"/>
                </a:solidFill>
                <a:ea typeface="宋体" panose="02010600030101010101" pitchFamily="2" charset="-122"/>
              </a:rPr>
              <a:t>s</a:t>
            </a:r>
            <a:r>
              <a:rPr lang="en-US" altLang="zh-CN">
                <a:ea typeface="宋体" panose="02010600030101010101" pitchFamily="2" charset="-122"/>
              </a:rPr>
              <a:t> to target </a:t>
            </a:r>
            <a:r>
              <a:rPr lang="en-US" altLang="zh-CN" i="1">
                <a:solidFill>
                  <a:srgbClr val="CC0000"/>
                </a:solidFill>
                <a:ea typeface="宋体" panose="02010600030101010101" pitchFamily="2" charset="-122"/>
              </a:rPr>
              <a:t>t</a:t>
            </a:r>
            <a:r>
              <a:rPr lang="en-US" altLang="zh-CN">
                <a:ea typeface="宋体" panose="02010600030101010101" pitchFamily="2" charset="-122"/>
              </a:rPr>
              <a:t>  where the path cost</a:t>
            </a:r>
            <a:r>
              <a:rPr lang="de-DE" altLang="de-DE"/>
              <a:t> </a:t>
            </a:r>
            <a:br>
              <a:rPr lang="de-DE" altLang="de-DE"/>
            </a:br>
            <a:r>
              <a:rPr lang="de-DE" altLang="de-DE"/>
              <a:t>∑</a:t>
            </a:r>
            <a:r>
              <a:rPr lang="de-DE" altLang="de-DE" i="1"/>
              <a:t>w</a:t>
            </a:r>
            <a:r>
              <a:rPr lang="de-DE" altLang="de-DE" baseline="-25000"/>
              <a:t>1</a:t>
            </a:r>
            <a:r>
              <a:rPr lang="de-DE" altLang="de-DE"/>
              <a:t> + ∑</a:t>
            </a:r>
            <a:r>
              <a:rPr lang="de-DE" altLang="de-DE" i="1"/>
              <a:t>w</a:t>
            </a:r>
            <a:r>
              <a:rPr lang="de-DE" altLang="de-DE" baseline="-25000"/>
              <a:t>2</a:t>
            </a:r>
            <a:r>
              <a:rPr lang="de-DE" altLang="de-DE"/>
              <a:t> is minimal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72752" name="Rectangle 50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de-DE" altLang="de-DE" smtClean="0"/>
              <a:t>5.6.3	</a:t>
            </a:r>
            <a:r>
              <a:rPr lang="en-US" altLang="zh-CN" smtClean="0">
                <a:ea typeface="宋体" panose="02010600030101010101" pitchFamily="2" charset="-122"/>
              </a:rPr>
              <a:t>Finding Shortest Paths with Dijkstra’s Algorithm</a:t>
            </a:r>
            <a:endParaRPr lang="de-DE" altLang="de-DE" smtClean="0"/>
          </a:p>
        </p:txBody>
      </p:sp>
      <p:sp>
        <p:nvSpPr>
          <p:cNvPr id="72753" name="Rectangle 51"/>
          <p:cNvSpPr>
            <a:spLocks noChangeArrowheads="1"/>
          </p:cNvSpPr>
          <p:nvPr/>
        </p:nvSpPr>
        <p:spPr bwMode="auto">
          <a:xfrm>
            <a:off x="635000" y="1289050"/>
            <a:ext cx="1231900" cy="411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84" tIns="44939" rIns="89877" bIns="67941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ts val="2350"/>
              </a:lnSpc>
              <a:spcBef>
                <a:spcPct val="0"/>
              </a:spcBef>
            </a:pPr>
            <a:r>
              <a:rPr lang="en-US" altLang="zh-CN" b="1">
                <a:ea typeface="宋体" panose="02010600030101010101" pitchFamily="2" charset="-122"/>
              </a:rPr>
              <a:t>Example</a:t>
            </a:r>
            <a:r>
              <a:rPr lang="en-US" altLang="zh-CN">
                <a:ea typeface="宋体" panose="02010600030101010101" pitchFamily="2" charset="-122"/>
              </a:rPr>
              <a:t>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5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75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5600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AD5582F-D9BA-472B-9D9B-8BC5789ED00B}" type="slidenum">
              <a:rPr lang="en-US" altLang="de-DE" sz="1000">
                <a:solidFill>
                  <a:srgbClr val="C0C0C0"/>
                </a:solidFill>
              </a:rPr>
              <a:pPr/>
              <a:t>71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3731" name="Rectangle 2"/>
          <p:cNvSpPr>
            <a:spLocks noChangeArrowheads="1"/>
          </p:cNvSpPr>
          <p:nvPr/>
        </p:nvSpPr>
        <p:spPr bwMode="auto">
          <a:xfrm>
            <a:off x="0" y="0"/>
            <a:ext cx="9144000" cy="7747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32" name="Line 3"/>
          <p:cNvSpPr>
            <a:spLocks noChangeShapeType="1"/>
          </p:cNvSpPr>
          <p:nvPr/>
        </p:nvSpPr>
        <p:spPr bwMode="auto">
          <a:xfrm>
            <a:off x="906463" y="19986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3" name="Line 4"/>
          <p:cNvSpPr>
            <a:spLocks noChangeShapeType="1"/>
          </p:cNvSpPr>
          <p:nvPr/>
        </p:nvSpPr>
        <p:spPr bwMode="auto">
          <a:xfrm>
            <a:off x="2316163" y="19986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4" name="Line 5"/>
          <p:cNvSpPr>
            <a:spLocks noChangeShapeType="1"/>
          </p:cNvSpPr>
          <p:nvPr/>
        </p:nvSpPr>
        <p:spPr bwMode="auto">
          <a:xfrm>
            <a:off x="906463" y="33337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5" name="Line 6"/>
          <p:cNvSpPr>
            <a:spLocks noChangeShapeType="1"/>
          </p:cNvSpPr>
          <p:nvPr/>
        </p:nvSpPr>
        <p:spPr bwMode="auto">
          <a:xfrm>
            <a:off x="2316163" y="33337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6" name="Line 7"/>
          <p:cNvSpPr>
            <a:spLocks noChangeShapeType="1"/>
          </p:cNvSpPr>
          <p:nvPr/>
        </p:nvSpPr>
        <p:spPr bwMode="auto">
          <a:xfrm>
            <a:off x="904875" y="687388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7" name="Line 8"/>
          <p:cNvSpPr>
            <a:spLocks noChangeShapeType="1"/>
          </p:cNvSpPr>
          <p:nvPr/>
        </p:nvSpPr>
        <p:spPr bwMode="auto">
          <a:xfrm>
            <a:off x="2341563" y="6905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38" name="Oval 9"/>
          <p:cNvSpPr>
            <a:spLocks noChangeArrowheads="1"/>
          </p:cNvSpPr>
          <p:nvPr/>
        </p:nvSpPr>
        <p:spPr bwMode="auto">
          <a:xfrm>
            <a:off x="450850" y="436563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39" name="Oval 10"/>
          <p:cNvSpPr>
            <a:spLocks noChangeArrowheads="1"/>
          </p:cNvSpPr>
          <p:nvPr/>
        </p:nvSpPr>
        <p:spPr bwMode="auto">
          <a:xfrm>
            <a:off x="450850" y="17716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40" name="Oval 11"/>
          <p:cNvSpPr>
            <a:spLocks noChangeArrowheads="1"/>
          </p:cNvSpPr>
          <p:nvPr/>
        </p:nvSpPr>
        <p:spPr bwMode="auto">
          <a:xfrm>
            <a:off x="1857375" y="17716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41" name="Oval 12"/>
          <p:cNvSpPr>
            <a:spLocks noChangeArrowheads="1"/>
          </p:cNvSpPr>
          <p:nvPr/>
        </p:nvSpPr>
        <p:spPr bwMode="auto">
          <a:xfrm>
            <a:off x="3265488" y="1771650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42" name="Oval 13"/>
          <p:cNvSpPr>
            <a:spLocks noChangeArrowheads="1"/>
          </p:cNvSpPr>
          <p:nvPr/>
        </p:nvSpPr>
        <p:spPr bwMode="auto">
          <a:xfrm>
            <a:off x="3265488" y="436563"/>
            <a:ext cx="481012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43" name="Oval 14"/>
          <p:cNvSpPr>
            <a:spLocks noChangeArrowheads="1"/>
          </p:cNvSpPr>
          <p:nvPr/>
        </p:nvSpPr>
        <p:spPr bwMode="auto">
          <a:xfrm>
            <a:off x="1857375" y="436563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44" name="Text Box 15"/>
          <p:cNvSpPr txBox="1">
            <a:spLocks noChangeArrowheads="1"/>
          </p:cNvSpPr>
          <p:nvPr/>
        </p:nvSpPr>
        <p:spPr bwMode="auto">
          <a:xfrm>
            <a:off x="436563" y="5127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CC00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3745" name="Text Box 16"/>
          <p:cNvSpPr txBox="1">
            <a:spLocks noChangeArrowheads="1"/>
          </p:cNvSpPr>
          <p:nvPr/>
        </p:nvSpPr>
        <p:spPr bwMode="auto">
          <a:xfrm>
            <a:off x="1843088" y="5127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  <p:sp>
        <p:nvSpPr>
          <p:cNvPr id="73746" name="Text Box 17"/>
          <p:cNvSpPr txBox="1">
            <a:spLocks noChangeArrowheads="1"/>
          </p:cNvSpPr>
          <p:nvPr/>
        </p:nvSpPr>
        <p:spPr bwMode="auto">
          <a:xfrm>
            <a:off x="3251200" y="5127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73747" name="Text Box 18"/>
          <p:cNvSpPr txBox="1">
            <a:spLocks noChangeArrowheads="1"/>
          </p:cNvSpPr>
          <p:nvPr/>
        </p:nvSpPr>
        <p:spPr bwMode="auto">
          <a:xfrm>
            <a:off x="436563" y="18478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73748" name="Text Box 19"/>
          <p:cNvSpPr txBox="1">
            <a:spLocks noChangeArrowheads="1"/>
          </p:cNvSpPr>
          <p:nvPr/>
        </p:nvSpPr>
        <p:spPr bwMode="auto">
          <a:xfrm>
            <a:off x="1843088" y="18478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73749" name="Text Box 20"/>
          <p:cNvSpPr txBox="1">
            <a:spLocks noChangeArrowheads="1"/>
          </p:cNvSpPr>
          <p:nvPr/>
        </p:nvSpPr>
        <p:spPr bwMode="auto">
          <a:xfrm>
            <a:off x="3251200" y="1847850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73750" name="Oval 21"/>
          <p:cNvSpPr>
            <a:spLocks noChangeArrowheads="1"/>
          </p:cNvSpPr>
          <p:nvPr/>
        </p:nvSpPr>
        <p:spPr bwMode="auto">
          <a:xfrm>
            <a:off x="450850" y="31067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51" name="Text Box 22"/>
          <p:cNvSpPr txBox="1">
            <a:spLocks noChangeArrowheads="1"/>
          </p:cNvSpPr>
          <p:nvPr/>
        </p:nvSpPr>
        <p:spPr bwMode="auto">
          <a:xfrm>
            <a:off x="436563" y="31813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73752" name="Oval 23"/>
          <p:cNvSpPr>
            <a:spLocks noChangeArrowheads="1"/>
          </p:cNvSpPr>
          <p:nvPr/>
        </p:nvSpPr>
        <p:spPr bwMode="auto">
          <a:xfrm>
            <a:off x="1857375" y="31067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53" name="Text Box 24"/>
          <p:cNvSpPr txBox="1">
            <a:spLocks noChangeArrowheads="1"/>
          </p:cNvSpPr>
          <p:nvPr/>
        </p:nvSpPr>
        <p:spPr bwMode="auto">
          <a:xfrm>
            <a:off x="1843088" y="31813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73754" name="Oval 25"/>
          <p:cNvSpPr>
            <a:spLocks noChangeArrowheads="1"/>
          </p:cNvSpPr>
          <p:nvPr/>
        </p:nvSpPr>
        <p:spPr bwMode="auto">
          <a:xfrm>
            <a:off x="3265488" y="3106738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3755" name="Text Box 26"/>
          <p:cNvSpPr txBox="1">
            <a:spLocks noChangeArrowheads="1"/>
          </p:cNvSpPr>
          <p:nvPr/>
        </p:nvSpPr>
        <p:spPr bwMode="auto">
          <a:xfrm>
            <a:off x="3251200" y="3181350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73756" name="Line 27"/>
          <p:cNvSpPr>
            <a:spLocks noChangeShapeType="1"/>
          </p:cNvSpPr>
          <p:nvPr/>
        </p:nvSpPr>
        <p:spPr bwMode="auto">
          <a:xfrm flipV="1">
            <a:off x="693738" y="9334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57" name="Line 28"/>
          <p:cNvSpPr>
            <a:spLocks noChangeShapeType="1"/>
          </p:cNvSpPr>
          <p:nvPr/>
        </p:nvSpPr>
        <p:spPr bwMode="auto">
          <a:xfrm flipV="1">
            <a:off x="693738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58" name="Line 29"/>
          <p:cNvSpPr>
            <a:spLocks noChangeShapeType="1"/>
          </p:cNvSpPr>
          <p:nvPr/>
        </p:nvSpPr>
        <p:spPr bwMode="auto">
          <a:xfrm flipV="1">
            <a:off x="2070100" y="9334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59" name="Line 30"/>
          <p:cNvSpPr>
            <a:spLocks noChangeShapeType="1"/>
          </p:cNvSpPr>
          <p:nvPr/>
        </p:nvSpPr>
        <p:spPr bwMode="auto">
          <a:xfrm flipV="1">
            <a:off x="2070100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0" name="Line 31"/>
          <p:cNvSpPr>
            <a:spLocks noChangeShapeType="1"/>
          </p:cNvSpPr>
          <p:nvPr/>
        </p:nvSpPr>
        <p:spPr bwMode="auto">
          <a:xfrm flipV="1">
            <a:off x="3475038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61" name="Text Box 32"/>
          <p:cNvSpPr txBox="1">
            <a:spLocks noChangeArrowheads="1"/>
          </p:cNvSpPr>
          <p:nvPr/>
        </p:nvSpPr>
        <p:spPr bwMode="auto">
          <a:xfrm>
            <a:off x="155575" y="512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3762" name="Text Box 33"/>
          <p:cNvSpPr txBox="1">
            <a:spLocks noChangeArrowheads="1"/>
          </p:cNvSpPr>
          <p:nvPr/>
        </p:nvSpPr>
        <p:spPr bwMode="auto">
          <a:xfrm>
            <a:off x="3708400" y="18462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3763" name="Text Box 34"/>
          <p:cNvSpPr txBox="1">
            <a:spLocks noChangeArrowheads="1"/>
          </p:cNvSpPr>
          <p:nvPr/>
        </p:nvSpPr>
        <p:spPr bwMode="auto">
          <a:xfrm>
            <a:off x="1154113" y="37941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3764" name="Text Box 35"/>
          <p:cNvSpPr txBox="1">
            <a:spLocks noChangeArrowheads="1"/>
          </p:cNvSpPr>
          <p:nvPr/>
        </p:nvSpPr>
        <p:spPr bwMode="auto">
          <a:xfrm>
            <a:off x="2562225" y="379413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8,8</a:t>
            </a:r>
          </a:p>
        </p:txBody>
      </p:sp>
      <p:sp>
        <p:nvSpPr>
          <p:cNvPr id="73765" name="Text Box 36"/>
          <p:cNvSpPr txBox="1">
            <a:spLocks noChangeArrowheads="1"/>
          </p:cNvSpPr>
          <p:nvPr/>
        </p:nvSpPr>
        <p:spPr bwMode="auto">
          <a:xfrm>
            <a:off x="1154113" y="171450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2,6</a:t>
            </a:r>
          </a:p>
        </p:txBody>
      </p:sp>
      <p:sp>
        <p:nvSpPr>
          <p:cNvPr id="73766" name="Text Box 37"/>
          <p:cNvSpPr txBox="1">
            <a:spLocks noChangeArrowheads="1"/>
          </p:cNvSpPr>
          <p:nvPr/>
        </p:nvSpPr>
        <p:spPr bwMode="auto">
          <a:xfrm>
            <a:off x="2562225" y="171450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3767" name="Text Box 38"/>
          <p:cNvSpPr txBox="1">
            <a:spLocks noChangeArrowheads="1"/>
          </p:cNvSpPr>
          <p:nvPr/>
        </p:nvSpPr>
        <p:spPr bwMode="auto">
          <a:xfrm>
            <a:off x="1154113" y="3049588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9,8</a:t>
            </a:r>
          </a:p>
        </p:txBody>
      </p:sp>
      <p:sp>
        <p:nvSpPr>
          <p:cNvPr id="73768" name="Text Box 39"/>
          <p:cNvSpPr txBox="1">
            <a:spLocks noChangeArrowheads="1"/>
          </p:cNvSpPr>
          <p:nvPr/>
        </p:nvSpPr>
        <p:spPr bwMode="auto">
          <a:xfrm>
            <a:off x="2562225" y="3049588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3,3</a:t>
            </a:r>
          </a:p>
        </p:txBody>
      </p:sp>
      <p:sp>
        <p:nvSpPr>
          <p:cNvPr id="73769" name="Text Box 40"/>
          <p:cNvSpPr txBox="1">
            <a:spLocks noChangeArrowheads="1"/>
          </p:cNvSpPr>
          <p:nvPr/>
        </p:nvSpPr>
        <p:spPr bwMode="auto">
          <a:xfrm>
            <a:off x="207963" y="11985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8,6</a:t>
            </a:r>
          </a:p>
        </p:txBody>
      </p:sp>
      <p:sp>
        <p:nvSpPr>
          <p:cNvPr id="73770" name="Text Box 41"/>
          <p:cNvSpPr txBox="1">
            <a:spLocks noChangeArrowheads="1"/>
          </p:cNvSpPr>
          <p:nvPr/>
        </p:nvSpPr>
        <p:spPr bwMode="auto">
          <a:xfrm>
            <a:off x="1614488" y="11985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9,7</a:t>
            </a:r>
          </a:p>
        </p:txBody>
      </p:sp>
      <p:sp>
        <p:nvSpPr>
          <p:cNvPr id="73771" name="Text Box 42"/>
          <p:cNvSpPr txBox="1">
            <a:spLocks noChangeArrowheads="1"/>
          </p:cNvSpPr>
          <p:nvPr/>
        </p:nvSpPr>
        <p:spPr bwMode="auto">
          <a:xfrm>
            <a:off x="3021013" y="11985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3,2</a:t>
            </a:r>
          </a:p>
        </p:txBody>
      </p:sp>
      <p:sp>
        <p:nvSpPr>
          <p:cNvPr id="73772" name="Text Box 43"/>
          <p:cNvSpPr txBox="1">
            <a:spLocks noChangeArrowheads="1"/>
          </p:cNvSpPr>
          <p:nvPr/>
        </p:nvSpPr>
        <p:spPr bwMode="auto">
          <a:xfrm>
            <a:off x="207963" y="25336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3773" name="Text Box 44"/>
          <p:cNvSpPr txBox="1">
            <a:spLocks noChangeArrowheads="1"/>
          </p:cNvSpPr>
          <p:nvPr/>
        </p:nvSpPr>
        <p:spPr bwMode="auto">
          <a:xfrm>
            <a:off x="1614488" y="25336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3774" name="Text Box 45"/>
          <p:cNvSpPr txBox="1">
            <a:spLocks noChangeArrowheads="1"/>
          </p:cNvSpPr>
          <p:nvPr/>
        </p:nvSpPr>
        <p:spPr bwMode="auto">
          <a:xfrm>
            <a:off x="3021013" y="25336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4,5</a:t>
            </a:r>
          </a:p>
        </p:txBody>
      </p:sp>
      <p:graphicFrame>
        <p:nvGraphicFramePr>
          <p:cNvPr id="1176636" name="Group 60"/>
          <p:cNvGraphicFramePr>
            <a:graphicFrameLocks noGrp="1"/>
          </p:cNvGraphicFramePr>
          <p:nvPr/>
        </p:nvGraphicFramePr>
        <p:xfrm>
          <a:off x="4449763" y="479425"/>
          <a:ext cx="4467225" cy="360363"/>
        </p:xfrm>
        <a:graphic>
          <a:graphicData uri="http://schemas.openxmlformats.org/drawingml/2006/table">
            <a:tbl>
              <a:tblPr/>
              <a:tblGrid>
                <a:gridCol w="22336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3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2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3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3783" name="Line 54"/>
          <p:cNvSpPr>
            <a:spLocks noChangeShapeType="1"/>
          </p:cNvSpPr>
          <p:nvPr/>
        </p:nvSpPr>
        <p:spPr bwMode="auto">
          <a:xfrm flipV="1">
            <a:off x="3489325" y="922338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3784" name="Text Box 55"/>
          <p:cNvSpPr txBox="1">
            <a:spLocks noChangeArrowheads="1"/>
          </p:cNvSpPr>
          <p:nvPr/>
        </p:nvSpPr>
        <p:spPr bwMode="auto">
          <a:xfrm>
            <a:off x="5053013" y="2260600"/>
            <a:ext cx="195262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sz="1500"/>
          </a:p>
        </p:txBody>
      </p:sp>
      <p:sp>
        <p:nvSpPr>
          <p:cNvPr id="1176632" name="Line 56"/>
          <p:cNvSpPr>
            <a:spLocks noChangeShapeType="1"/>
          </p:cNvSpPr>
          <p:nvPr/>
        </p:nvSpPr>
        <p:spPr bwMode="auto">
          <a:xfrm>
            <a:off x="4468813" y="1612900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6633" name="Line 57"/>
          <p:cNvSpPr>
            <a:spLocks noChangeShapeType="1"/>
          </p:cNvSpPr>
          <p:nvPr/>
        </p:nvSpPr>
        <p:spPr bwMode="auto">
          <a:xfrm>
            <a:off x="893763" y="914400"/>
            <a:ext cx="6556375" cy="3810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6634" name="Text Box 58"/>
          <p:cNvSpPr txBox="1">
            <a:spLocks noChangeArrowheads="1"/>
          </p:cNvSpPr>
          <p:nvPr/>
        </p:nvSpPr>
        <p:spPr bwMode="auto">
          <a:xfrm>
            <a:off x="7486650" y="1130300"/>
            <a:ext cx="884238" cy="62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/>
              <a:t>(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  <a:r>
              <a:rPr lang="de-DE" altLang="de-DE" sz="1500"/>
              <a:t>)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3788" name="Text Box 59"/>
          <p:cNvSpPr txBox="1">
            <a:spLocks noChangeArrowheads="1"/>
          </p:cNvSpPr>
          <p:nvPr/>
        </p:nvSpPr>
        <p:spPr bwMode="auto">
          <a:xfrm>
            <a:off x="455613" y="4192588"/>
            <a:ext cx="1606550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Current node: 1</a:t>
            </a:r>
            <a:endParaRPr lang="en-US" altLang="zh-CN" sz="150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766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76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6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766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6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76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6634" grpId="0" autoUpdateAnimBg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DF5A06A-EA28-44DF-8B1B-E2FC5025FD2D}" type="slidenum">
              <a:rPr lang="en-US" altLang="de-DE" sz="1000">
                <a:solidFill>
                  <a:srgbClr val="C0C0C0"/>
                </a:solidFill>
              </a:rPr>
              <a:pPr/>
              <a:t>72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4755" name="Rectangle 2"/>
          <p:cNvSpPr>
            <a:spLocks noChangeArrowheads="1"/>
          </p:cNvSpPr>
          <p:nvPr/>
        </p:nvSpPr>
        <p:spPr bwMode="auto">
          <a:xfrm>
            <a:off x="0" y="0"/>
            <a:ext cx="9144000" cy="7747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56" name="Text Box 3"/>
          <p:cNvSpPr txBox="1">
            <a:spLocks noChangeArrowheads="1"/>
          </p:cNvSpPr>
          <p:nvPr/>
        </p:nvSpPr>
        <p:spPr bwMode="auto">
          <a:xfrm>
            <a:off x="5040313" y="2259013"/>
            <a:ext cx="19526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sz="1500"/>
          </a:p>
        </p:txBody>
      </p:sp>
      <p:sp>
        <p:nvSpPr>
          <p:cNvPr id="74757" name="Text Box 4"/>
          <p:cNvSpPr txBox="1">
            <a:spLocks noChangeArrowheads="1"/>
          </p:cNvSpPr>
          <p:nvPr/>
        </p:nvSpPr>
        <p:spPr bwMode="auto">
          <a:xfrm>
            <a:off x="7486650" y="1130300"/>
            <a:ext cx="884238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/>
              <a:t>[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  <a:r>
              <a:rPr lang="de-DE" altLang="de-DE" sz="1500"/>
              <a:t>]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77605" name="Text Box 5"/>
          <p:cNvSpPr txBox="1">
            <a:spLocks noChangeArrowheads="1"/>
          </p:cNvSpPr>
          <p:nvPr/>
        </p:nvSpPr>
        <p:spPr bwMode="auto">
          <a:xfrm>
            <a:off x="5091113" y="935038"/>
            <a:ext cx="9128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[2] 8,6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1177606" name="Text Box 6"/>
          <p:cNvSpPr txBox="1">
            <a:spLocks noChangeArrowheads="1"/>
          </p:cNvSpPr>
          <p:nvPr/>
        </p:nvSpPr>
        <p:spPr bwMode="auto">
          <a:xfrm>
            <a:off x="5067300" y="1265238"/>
            <a:ext cx="153035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W</a:t>
            </a:r>
            <a:r>
              <a:rPr lang="de-DE" altLang="de-DE" sz="1500">
                <a:solidFill>
                  <a:srgbClr val="000000"/>
                </a:solidFill>
              </a:rPr>
              <a:t> [4]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4760" name="Line 7"/>
          <p:cNvSpPr>
            <a:spLocks noChangeShapeType="1"/>
          </p:cNvSpPr>
          <p:nvPr/>
        </p:nvSpPr>
        <p:spPr bwMode="auto">
          <a:xfrm>
            <a:off x="4454525" y="1611313"/>
            <a:ext cx="4462463" cy="1587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7608" name="Text Box 8"/>
          <p:cNvSpPr txBox="1">
            <a:spLocks noChangeArrowheads="1"/>
          </p:cNvSpPr>
          <p:nvPr/>
        </p:nvSpPr>
        <p:spPr bwMode="auto">
          <a:xfrm>
            <a:off x="7329488" y="1893888"/>
            <a:ext cx="954087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[4]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4762" name="Line 9"/>
          <p:cNvSpPr>
            <a:spLocks noChangeShapeType="1"/>
          </p:cNvSpPr>
          <p:nvPr/>
        </p:nvSpPr>
        <p:spPr bwMode="auto">
          <a:xfrm>
            <a:off x="4448175" y="2381250"/>
            <a:ext cx="446881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7610" name="Line 10"/>
          <p:cNvSpPr>
            <a:spLocks noChangeShapeType="1"/>
          </p:cNvSpPr>
          <p:nvPr/>
        </p:nvSpPr>
        <p:spPr bwMode="auto">
          <a:xfrm flipV="1">
            <a:off x="881063" y="1141413"/>
            <a:ext cx="4192587" cy="68580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7611" name="Line 11"/>
          <p:cNvSpPr>
            <a:spLocks noChangeShapeType="1"/>
          </p:cNvSpPr>
          <p:nvPr/>
        </p:nvSpPr>
        <p:spPr bwMode="auto">
          <a:xfrm>
            <a:off x="2328863" y="835025"/>
            <a:ext cx="2771775" cy="5016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7612" name="Line 12"/>
          <p:cNvSpPr>
            <a:spLocks noChangeShapeType="1"/>
          </p:cNvSpPr>
          <p:nvPr/>
        </p:nvSpPr>
        <p:spPr bwMode="auto">
          <a:xfrm>
            <a:off x="6146800" y="1450975"/>
            <a:ext cx="1222375" cy="500063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7613" name="Oval 13"/>
          <p:cNvSpPr>
            <a:spLocks noChangeArrowheads="1"/>
          </p:cNvSpPr>
          <p:nvPr/>
        </p:nvSpPr>
        <p:spPr bwMode="auto">
          <a:xfrm>
            <a:off x="4895850" y="914400"/>
            <a:ext cx="1393825" cy="693738"/>
          </a:xfrm>
          <a:prstGeom prst="ellips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67" name="Oval 14"/>
          <p:cNvSpPr>
            <a:spLocks noChangeArrowheads="1"/>
          </p:cNvSpPr>
          <p:nvPr/>
        </p:nvSpPr>
        <p:spPr bwMode="auto">
          <a:xfrm>
            <a:off x="74613" y="304800"/>
            <a:ext cx="1025525" cy="76041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68" name="Text Box 15"/>
          <p:cNvSpPr txBox="1">
            <a:spLocks noChangeArrowheads="1"/>
          </p:cNvSpPr>
          <p:nvPr/>
        </p:nvSpPr>
        <p:spPr bwMode="auto">
          <a:xfrm>
            <a:off x="4246563" y="2457450"/>
            <a:ext cx="48974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de-DE" altLang="de-DE" sz="1500">
                <a:solidFill>
                  <a:srgbClr val="C0C0C0"/>
                </a:solidFill>
              </a:rPr>
              <a:t>parent of node [node name] ∑w</a:t>
            </a:r>
            <a:r>
              <a:rPr lang="de-DE" altLang="de-DE" sz="1500" baseline="-25000">
                <a:solidFill>
                  <a:srgbClr val="C0C0C0"/>
                </a:solidFill>
              </a:rPr>
              <a:t>1</a:t>
            </a:r>
            <a:r>
              <a:rPr lang="de-DE" altLang="de-DE" sz="1500">
                <a:solidFill>
                  <a:srgbClr val="C0C0C0"/>
                </a:solidFill>
              </a:rPr>
              <a:t>(s,node),∑w</a:t>
            </a:r>
            <a:r>
              <a:rPr lang="de-DE" altLang="de-DE" sz="1500" baseline="-25000">
                <a:solidFill>
                  <a:srgbClr val="C0C0C0"/>
                </a:solidFill>
              </a:rPr>
              <a:t>2</a:t>
            </a:r>
            <a:r>
              <a:rPr lang="de-DE" altLang="de-DE" sz="1500">
                <a:solidFill>
                  <a:srgbClr val="C0C0C0"/>
                </a:solidFill>
              </a:rPr>
              <a:t>(s,node)</a:t>
            </a:r>
          </a:p>
        </p:txBody>
      </p:sp>
      <p:graphicFrame>
        <p:nvGraphicFramePr>
          <p:cNvPr id="1177670" name="Group 70"/>
          <p:cNvGraphicFramePr>
            <a:graphicFrameLocks noGrp="1"/>
          </p:cNvGraphicFramePr>
          <p:nvPr/>
        </p:nvGraphicFramePr>
        <p:xfrm>
          <a:off x="4449763" y="479425"/>
          <a:ext cx="4467225" cy="360363"/>
        </p:xfrm>
        <a:graphic>
          <a:graphicData uri="http://schemas.openxmlformats.org/drawingml/2006/table">
            <a:tbl>
              <a:tblPr/>
              <a:tblGrid>
                <a:gridCol w="22336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3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2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3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4777" name="Line 24"/>
          <p:cNvSpPr>
            <a:spLocks noChangeShapeType="1"/>
          </p:cNvSpPr>
          <p:nvPr/>
        </p:nvSpPr>
        <p:spPr bwMode="auto">
          <a:xfrm>
            <a:off x="906463" y="19986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8" name="Line 25"/>
          <p:cNvSpPr>
            <a:spLocks noChangeShapeType="1"/>
          </p:cNvSpPr>
          <p:nvPr/>
        </p:nvSpPr>
        <p:spPr bwMode="auto">
          <a:xfrm>
            <a:off x="2316163" y="19986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79" name="Line 26"/>
          <p:cNvSpPr>
            <a:spLocks noChangeShapeType="1"/>
          </p:cNvSpPr>
          <p:nvPr/>
        </p:nvSpPr>
        <p:spPr bwMode="auto">
          <a:xfrm>
            <a:off x="906463" y="33337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0" name="Line 27"/>
          <p:cNvSpPr>
            <a:spLocks noChangeShapeType="1"/>
          </p:cNvSpPr>
          <p:nvPr/>
        </p:nvSpPr>
        <p:spPr bwMode="auto">
          <a:xfrm>
            <a:off x="2316163" y="33337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1" name="Line 28"/>
          <p:cNvSpPr>
            <a:spLocks noChangeShapeType="1"/>
          </p:cNvSpPr>
          <p:nvPr/>
        </p:nvSpPr>
        <p:spPr bwMode="auto">
          <a:xfrm>
            <a:off x="904875" y="687388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2" name="Line 29"/>
          <p:cNvSpPr>
            <a:spLocks noChangeShapeType="1"/>
          </p:cNvSpPr>
          <p:nvPr/>
        </p:nvSpPr>
        <p:spPr bwMode="auto">
          <a:xfrm>
            <a:off x="2341563" y="6905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783" name="Oval 30"/>
          <p:cNvSpPr>
            <a:spLocks noChangeArrowheads="1"/>
          </p:cNvSpPr>
          <p:nvPr/>
        </p:nvSpPr>
        <p:spPr bwMode="auto">
          <a:xfrm>
            <a:off x="450850" y="436563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84" name="Oval 31"/>
          <p:cNvSpPr>
            <a:spLocks noChangeArrowheads="1"/>
          </p:cNvSpPr>
          <p:nvPr/>
        </p:nvSpPr>
        <p:spPr bwMode="auto">
          <a:xfrm>
            <a:off x="450850" y="17716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85" name="Oval 32"/>
          <p:cNvSpPr>
            <a:spLocks noChangeArrowheads="1"/>
          </p:cNvSpPr>
          <p:nvPr/>
        </p:nvSpPr>
        <p:spPr bwMode="auto">
          <a:xfrm>
            <a:off x="1857375" y="17716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86" name="Oval 33"/>
          <p:cNvSpPr>
            <a:spLocks noChangeArrowheads="1"/>
          </p:cNvSpPr>
          <p:nvPr/>
        </p:nvSpPr>
        <p:spPr bwMode="auto">
          <a:xfrm>
            <a:off x="3265488" y="1771650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87" name="Oval 34"/>
          <p:cNvSpPr>
            <a:spLocks noChangeArrowheads="1"/>
          </p:cNvSpPr>
          <p:nvPr/>
        </p:nvSpPr>
        <p:spPr bwMode="auto">
          <a:xfrm>
            <a:off x="3265488" y="436563"/>
            <a:ext cx="481012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88" name="Oval 35"/>
          <p:cNvSpPr>
            <a:spLocks noChangeArrowheads="1"/>
          </p:cNvSpPr>
          <p:nvPr/>
        </p:nvSpPr>
        <p:spPr bwMode="auto">
          <a:xfrm>
            <a:off x="1857375" y="436563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89" name="Text Box 36"/>
          <p:cNvSpPr txBox="1">
            <a:spLocks noChangeArrowheads="1"/>
          </p:cNvSpPr>
          <p:nvPr/>
        </p:nvSpPr>
        <p:spPr bwMode="auto">
          <a:xfrm>
            <a:off x="436563" y="5127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CC00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4790" name="Text Box 37"/>
          <p:cNvSpPr txBox="1">
            <a:spLocks noChangeArrowheads="1"/>
          </p:cNvSpPr>
          <p:nvPr/>
        </p:nvSpPr>
        <p:spPr bwMode="auto">
          <a:xfrm>
            <a:off x="1843088" y="5127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  <p:sp>
        <p:nvSpPr>
          <p:cNvPr id="74791" name="Text Box 38"/>
          <p:cNvSpPr txBox="1">
            <a:spLocks noChangeArrowheads="1"/>
          </p:cNvSpPr>
          <p:nvPr/>
        </p:nvSpPr>
        <p:spPr bwMode="auto">
          <a:xfrm>
            <a:off x="3251200" y="5127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74792" name="Text Box 39"/>
          <p:cNvSpPr txBox="1">
            <a:spLocks noChangeArrowheads="1"/>
          </p:cNvSpPr>
          <p:nvPr/>
        </p:nvSpPr>
        <p:spPr bwMode="auto">
          <a:xfrm>
            <a:off x="436563" y="18478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74793" name="Text Box 40"/>
          <p:cNvSpPr txBox="1">
            <a:spLocks noChangeArrowheads="1"/>
          </p:cNvSpPr>
          <p:nvPr/>
        </p:nvSpPr>
        <p:spPr bwMode="auto">
          <a:xfrm>
            <a:off x="1843088" y="18478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74794" name="Text Box 41"/>
          <p:cNvSpPr txBox="1">
            <a:spLocks noChangeArrowheads="1"/>
          </p:cNvSpPr>
          <p:nvPr/>
        </p:nvSpPr>
        <p:spPr bwMode="auto">
          <a:xfrm>
            <a:off x="3251200" y="1847850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74795" name="Oval 42"/>
          <p:cNvSpPr>
            <a:spLocks noChangeArrowheads="1"/>
          </p:cNvSpPr>
          <p:nvPr/>
        </p:nvSpPr>
        <p:spPr bwMode="auto">
          <a:xfrm>
            <a:off x="450850" y="31067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96" name="Text Box 43"/>
          <p:cNvSpPr txBox="1">
            <a:spLocks noChangeArrowheads="1"/>
          </p:cNvSpPr>
          <p:nvPr/>
        </p:nvSpPr>
        <p:spPr bwMode="auto">
          <a:xfrm>
            <a:off x="436563" y="31813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74797" name="Oval 44"/>
          <p:cNvSpPr>
            <a:spLocks noChangeArrowheads="1"/>
          </p:cNvSpPr>
          <p:nvPr/>
        </p:nvSpPr>
        <p:spPr bwMode="auto">
          <a:xfrm>
            <a:off x="1857375" y="31067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798" name="Text Box 45"/>
          <p:cNvSpPr txBox="1">
            <a:spLocks noChangeArrowheads="1"/>
          </p:cNvSpPr>
          <p:nvPr/>
        </p:nvSpPr>
        <p:spPr bwMode="auto">
          <a:xfrm>
            <a:off x="1843088" y="31813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74799" name="Oval 46"/>
          <p:cNvSpPr>
            <a:spLocks noChangeArrowheads="1"/>
          </p:cNvSpPr>
          <p:nvPr/>
        </p:nvSpPr>
        <p:spPr bwMode="auto">
          <a:xfrm>
            <a:off x="3265488" y="3106738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4800" name="Text Box 47"/>
          <p:cNvSpPr txBox="1">
            <a:spLocks noChangeArrowheads="1"/>
          </p:cNvSpPr>
          <p:nvPr/>
        </p:nvSpPr>
        <p:spPr bwMode="auto">
          <a:xfrm>
            <a:off x="3251200" y="3181350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74801" name="Line 48"/>
          <p:cNvSpPr>
            <a:spLocks noChangeShapeType="1"/>
          </p:cNvSpPr>
          <p:nvPr/>
        </p:nvSpPr>
        <p:spPr bwMode="auto">
          <a:xfrm flipV="1">
            <a:off x="693738" y="9334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2" name="Line 49"/>
          <p:cNvSpPr>
            <a:spLocks noChangeShapeType="1"/>
          </p:cNvSpPr>
          <p:nvPr/>
        </p:nvSpPr>
        <p:spPr bwMode="auto">
          <a:xfrm flipV="1">
            <a:off x="693738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3" name="Line 50"/>
          <p:cNvSpPr>
            <a:spLocks noChangeShapeType="1"/>
          </p:cNvSpPr>
          <p:nvPr/>
        </p:nvSpPr>
        <p:spPr bwMode="auto">
          <a:xfrm flipV="1">
            <a:off x="2070100" y="9334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4" name="Line 51"/>
          <p:cNvSpPr>
            <a:spLocks noChangeShapeType="1"/>
          </p:cNvSpPr>
          <p:nvPr/>
        </p:nvSpPr>
        <p:spPr bwMode="auto">
          <a:xfrm flipV="1">
            <a:off x="2070100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5" name="Line 52"/>
          <p:cNvSpPr>
            <a:spLocks noChangeShapeType="1"/>
          </p:cNvSpPr>
          <p:nvPr/>
        </p:nvSpPr>
        <p:spPr bwMode="auto">
          <a:xfrm flipV="1">
            <a:off x="3475038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06" name="Text Box 53"/>
          <p:cNvSpPr txBox="1">
            <a:spLocks noChangeArrowheads="1"/>
          </p:cNvSpPr>
          <p:nvPr/>
        </p:nvSpPr>
        <p:spPr bwMode="auto">
          <a:xfrm>
            <a:off x="1154113" y="37941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4807" name="Text Box 54"/>
          <p:cNvSpPr txBox="1">
            <a:spLocks noChangeArrowheads="1"/>
          </p:cNvSpPr>
          <p:nvPr/>
        </p:nvSpPr>
        <p:spPr bwMode="auto">
          <a:xfrm>
            <a:off x="2562225" y="379413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8,8</a:t>
            </a:r>
          </a:p>
        </p:txBody>
      </p:sp>
      <p:sp>
        <p:nvSpPr>
          <p:cNvPr id="74808" name="Text Box 55"/>
          <p:cNvSpPr txBox="1">
            <a:spLocks noChangeArrowheads="1"/>
          </p:cNvSpPr>
          <p:nvPr/>
        </p:nvSpPr>
        <p:spPr bwMode="auto">
          <a:xfrm>
            <a:off x="1154113" y="171450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2,6</a:t>
            </a:r>
          </a:p>
        </p:txBody>
      </p:sp>
      <p:sp>
        <p:nvSpPr>
          <p:cNvPr id="74809" name="Text Box 56"/>
          <p:cNvSpPr txBox="1">
            <a:spLocks noChangeArrowheads="1"/>
          </p:cNvSpPr>
          <p:nvPr/>
        </p:nvSpPr>
        <p:spPr bwMode="auto">
          <a:xfrm>
            <a:off x="2562225" y="171450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4810" name="Text Box 57"/>
          <p:cNvSpPr txBox="1">
            <a:spLocks noChangeArrowheads="1"/>
          </p:cNvSpPr>
          <p:nvPr/>
        </p:nvSpPr>
        <p:spPr bwMode="auto">
          <a:xfrm>
            <a:off x="1154113" y="3049588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9,8</a:t>
            </a:r>
          </a:p>
        </p:txBody>
      </p:sp>
      <p:sp>
        <p:nvSpPr>
          <p:cNvPr id="74811" name="Text Box 58"/>
          <p:cNvSpPr txBox="1">
            <a:spLocks noChangeArrowheads="1"/>
          </p:cNvSpPr>
          <p:nvPr/>
        </p:nvSpPr>
        <p:spPr bwMode="auto">
          <a:xfrm>
            <a:off x="2562225" y="3049588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3,3</a:t>
            </a:r>
          </a:p>
        </p:txBody>
      </p:sp>
      <p:sp>
        <p:nvSpPr>
          <p:cNvPr id="74812" name="Text Box 59"/>
          <p:cNvSpPr txBox="1">
            <a:spLocks noChangeArrowheads="1"/>
          </p:cNvSpPr>
          <p:nvPr/>
        </p:nvSpPr>
        <p:spPr bwMode="auto">
          <a:xfrm>
            <a:off x="207963" y="11985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8,6</a:t>
            </a:r>
          </a:p>
        </p:txBody>
      </p:sp>
      <p:sp>
        <p:nvSpPr>
          <p:cNvPr id="74813" name="Text Box 60"/>
          <p:cNvSpPr txBox="1">
            <a:spLocks noChangeArrowheads="1"/>
          </p:cNvSpPr>
          <p:nvPr/>
        </p:nvSpPr>
        <p:spPr bwMode="auto">
          <a:xfrm>
            <a:off x="1614488" y="11985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9,7</a:t>
            </a:r>
          </a:p>
        </p:txBody>
      </p:sp>
      <p:sp>
        <p:nvSpPr>
          <p:cNvPr id="74814" name="Text Box 61"/>
          <p:cNvSpPr txBox="1">
            <a:spLocks noChangeArrowheads="1"/>
          </p:cNvSpPr>
          <p:nvPr/>
        </p:nvSpPr>
        <p:spPr bwMode="auto">
          <a:xfrm>
            <a:off x="3021013" y="11985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3,2</a:t>
            </a:r>
          </a:p>
        </p:txBody>
      </p:sp>
      <p:sp>
        <p:nvSpPr>
          <p:cNvPr id="74815" name="Text Box 62"/>
          <p:cNvSpPr txBox="1">
            <a:spLocks noChangeArrowheads="1"/>
          </p:cNvSpPr>
          <p:nvPr/>
        </p:nvSpPr>
        <p:spPr bwMode="auto">
          <a:xfrm>
            <a:off x="207963" y="25336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4816" name="Text Box 63"/>
          <p:cNvSpPr txBox="1">
            <a:spLocks noChangeArrowheads="1"/>
          </p:cNvSpPr>
          <p:nvPr/>
        </p:nvSpPr>
        <p:spPr bwMode="auto">
          <a:xfrm>
            <a:off x="1614488" y="25336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4817" name="Text Box 64"/>
          <p:cNvSpPr txBox="1">
            <a:spLocks noChangeArrowheads="1"/>
          </p:cNvSpPr>
          <p:nvPr/>
        </p:nvSpPr>
        <p:spPr bwMode="auto">
          <a:xfrm>
            <a:off x="3021013" y="25336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4,5</a:t>
            </a:r>
          </a:p>
        </p:txBody>
      </p:sp>
      <p:sp>
        <p:nvSpPr>
          <p:cNvPr id="74818" name="Line 65"/>
          <p:cNvSpPr>
            <a:spLocks noChangeShapeType="1"/>
          </p:cNvSpPr>
          <p:nvPr/>
        </p:nvSpPr>
        <p:spPr bwMode="auto">
          <a:xfrm flipV="1">
            <a:off x="3489325" y="922338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4819" name="Text Box 66"/>
          <p:cNvSpPr txBox="1">
            <a:spLocks noChangeArrowheads="1"/>
          </p:cNvSpPr>
          <p:nvPr/>
        </p:nvSpPr>
        <p:spPr bwMode="auto">
          <a:xfrm>
            <a:off x="455613" y="4192588"/>
            <a:ext cx="2308225" cy="569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Current node: 1</a:t>
            </a:r>
            <a:br>
              <a:rPr lang="de-DE" altLang="de-DE" sz="1500"/>
            </a:br>
            <a:r>
              <a:rPr lang="de-DE" altLang="de-DE" sz="1500"/>
              <a:t>Neighboring nodes: 2, 4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77667" name="Text Box 67"/>
          <p:cNvSpPr txBox="1">
            <a:spLocks noChangeArrowheads="1"/>
          </p:cNvSpPr>
          <p:nvPr/>
        </p:nvSpPr>
        <p:spPr bwMode="auto">
          <a:xfrm>
            <a:off x="455613" y="4649788"/>
            <a:ext cx="31003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Minimum cost in group 2: node 4 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4821" name="Text Box 68"/>
          <p:cNvSpPr txBox="1">
            <a:spLocks noChangeArrowheads="1"/>
          </p:cNvSpPr>
          <p:nvPr/>
        </p:nvSpPr>
        <p:spPr bwMode="auto">
          <a:xfrm>
            <a:off x="155575" y="512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4822" name="Text Box 69"/>
          <p:cNvSpPr txBox="1">
            <a:spLocks noChangeArrowheads="1"/>
          </p:cNvSpPr>
          <p:nvPr/>
        </p:nvSpPr>
        <p:spPr bwMode="auto">
          <a:xfrm>
            <a:off x="3708400" y="18462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77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776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77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77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77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77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77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776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605" grpId="0"/>
      <p:bldP spid="1177606" grpId="0"/>
      <p:bldP spid="1177608" grpId="0"/>
      <p:bldP spid="1177613" grpId="0" animBg="1"/>
      <p:bldP spid="1177667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721342D-7317-41EA-BA1D-A8CD5E52F90F}" type="slidenum">
              <a:rPr lang="en-US" altLang="de-DE" sz="1000">
                <a:solidFill>
                  <a:srgbClr val="C0C0C0"/>
                </a:solidFill>
              </a:rPr>
              <a:pPr/>
              <a:t>73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5779" name="Rectangle 2"/>
          <p:cNvSpPr>
            <a:spLocks noChangeArrowheads="1"/>
          </p:cNvSpPr>
          <p:nvPr/>
        </p:nvSpPr>
        <p:spPr bwMode="auto">
          <a:xfrm>
            <a:off x="0" y="0"/>
            <a:ext cx="9144000" cy="7747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780" name="Line 3"/>
          <p:cNvSpPr>
            <a:spLocks noChangeShapeType="1"/>
          </p:cNvSpPr>
          <p:nvPr/>
        </p:nvSpPr>
        <p:spPr bwMode="auto">
          <a:xfrm>
            <a:off x="2341563" y="6889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1" name="Line 4"/>
          <p:cNvSpPr>
            <a:spLocks noChangeShapeType="1"/>
          </p:cNvSpPr>
          <p:nvPr/>
        </p:nvSpPr>
        <p:spPr bwMode="auto">
          <a:xfrm>
            <a:off x="9064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2" name="Line 5"/>
          <p:cNvSpPr>
            <a:spLocks noChangeShapeType="1"/>
          </p:cNvSpPr>
          <p:nvPr/>
        </p:nvSpPr>
        <p:spPr bwMode="auto">
          <a:xfrm>
            <a:off x="23161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3" name="Line 6"/>
          <p:cNvSpPr>
            <a:spLocks noChangeShapeType="1"/>
          </p:cNvSpPr>
          <p:nvPr/>
        </p:nvSpPr>
        <p:spPr bwMode="auto">
          <a:xfrm>
            <a:off x="9064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4" name="Line 7"/>
          <p:cNvSpPr>
            <a:spLocks noChangeShapeType="1"/>
          </p:cNvSpPr>
          <p:nvPr/>
        </p:nvSpPr>
        <p:spPr bwMode="auto">
          <a:xfrm>
            <a:off x="23161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5" name="Line 8"/>
          <p:cNvSpPr>
            <a:spLocks noChangeShapeType="1"/>
          </p:cNvSpPr>
          <p:nvPr/>
        </p:nvSpPr>
        <p:spPr bwMode="auto">
          <a:xfrm>
            <a:off x="904875" y="68580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786" name="Oval 9"/>
          <p:cNvSpPr>
            <a:spLocks noChangeArrowheads="1"/>
          </p:cNvSpPr>
          <p:nvPr/>
        </p:nvSpPr>
        <p:spPr bwMode="auto">
          <a:xfrm>
            <a:off x="450850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787" name="Oval 10"/>
          <p:cNvSpPr>
            <a:spLocks noChangeArrowheads="1"/>
          </p:cNvSpPr>
          <p:nvPr/>
        </p:nvSpPr>
        <p:spPr bwMode="auto">
          <a:xfrm>
            <a:off x="450850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788" name="Oval 11"/>
          <p:cNvSpPr>
            <a:spLocks noChangeArrowheads="1"/>
          </p:cNvSpPr>
          <p:nvPr/>
        </p:nvSpPr>
        <p:spPr bwMode="auto">
          <a:xfrm>
            <a:off x="1857375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789" name="Oval 12"/>
          <p:cNvSpPr>
            <a:spLocks noChangeArrowheads="1"/>
          </p:cNvSpPr>
          <p:nvPr/>
        </p:nvSpPr>
        <p:spPr bwMode="auto">
          <a:xfrm>
            <a:off x="3265488" y="1770063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790" name="Oval 13"/>
          <p:cNvSpPr>
            <a:spLocks noChangeArrowheads="1"/>
          </p:cNvSpPr>
          <p:nvPr/>
        </p:nvSpPr>
        <p:spPr bwMode="auto">
          <a:xfrm>
            <a:off x="3265488" y="434975"/>
            <a:ext cx="481012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791" name="Oval 14"/>
          <p:cNvSpPr>
            <a:spLocks noChangeArrowheads="1"/>
          </p:cNvSpPr>
          <p:nvPr/>
        </p:nvSpPr>
        <p:spPr bwMode="auto">
          <a:xfrm>
            <a:off x="1857375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792" name="Text Box 15"/>
          <p:cNvSpPr txBox="1">
            <a:spLocks noChangeArrowheads="1"/>
          </p:cNvSpPr>
          <p:nvPr/>
        </p:nvSpPr>
        <p:spPr bwMode="auto">
          <a:xfrm>
            <a:off x="436563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5793" name="Text Box 16"/>
          <p:cNvSpPr txBox="1">
            <a:spLocks noChangeArrowheads="1"/>
          </p:cNvSpPr>
          <p:nvPr/>
        </p:nvSpPr>
        <p:spPr bwMode="auto">
          <a:xfrm>
            <a:off x="1843088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  <p:sp>
        <p:nvSpPr>
          <p:cNvPr id="75794" name="Text Box 17"/>
          <p:cNvSpPr txBox="1">
            <a:spLocks noChangeArrowheads="1"/>
          </p:cNvSpPr>
          <p:nvPr/>
        </p:nvSpPr>
        <p:spPr bwMode="auto">
          <a:xfrm>
            <a:off x="3251200" y="511175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75795" name="Text Box 18"/>
          <p:cNvSpPr txBox="1">
            <a:spLocks noChangeArrowheads="1"/>
          </p:cNvSpPr>
          <p:nvPr/>
        </p:nvSpPr>
        <p:spPr bwMode="auto">
          <a:xfrm>
            <a:off x="436563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75796" name="Text Box 19"/>
          <p:cNvSpPr txBox="1">
            <a:spLocks noChangeArrowheads="1"/>
          </p:cNvSpPr>
          <p:nvPr/>
        </p:nvSpPr>
        <p:spPr bwMode="auto">
          <a:xfrm>
            <a:off x="1843088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75797" name="Text Box 20"/>
          <p:cNvSpPr txBox="1">
            <a:spLocks noChangeArrowheads="1"/>
          </p:cNvSpPr>
          <p:nvPr/>
        </p:nvSpPr>
        <p:spPr bwMode="auto">
          <a:xfrm>
            <a:off x="3251200" y="18462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75798" name="Oval 21"/>
          <p:cNvSpPr>
            <a:spLocks noChangeArrowheads="1"/>
          </p:cNvSpPr>
          <p:nvPr/>
        </p:nvSpPr>
        <p:spPr bwMode="auto">
          <a:xfrm>
            <a:off x="450850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799" name="Text Box 22"/>
          <p:cNvSpPr txBox="1">
            <a:spLocks noChangeArrowheads="1"/>
          </p:cNvSpPr>
          <p:nvPr/>
        </p:nvSpPr>
        <p:spPr bwMode="auto">
          <a:xfrm>
            <a:off x="436563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75800" name="Oval 23"/>
          <p:cNvSpPr>
            <a:spLocks noChangeArrowheads="1"/>
          </p:cNvSpPr>
          <p:nvPr/>
        </p:nvSpPr>
        <p:spPr bwMode="auto">
          <a:xfrm>
            <a:off x="1857375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801" name="Text Box 24"/>
          <p:cNvSpPr txBox="1">
            <a:spLocks noChangeArrowheads="1"/>
          </p:cNvSpPr>
          <p:nvPr/>
        </p:nvSpPr>
        <p:spPr bwMode="auto">
          <a:xfrm>
            <a:off x="1843088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75802" name="Oval 25"/>
          <p:cNvSpPr>
            <a:spLocks noChangeArrowheads="1"/>
          </p:cNvSpPr>
          <p:nvPr/>
        </p:nvSpPr>
        <p:spPr bwMode="auto">
          <a:xfrm>
            <a:off x="3265488" y="3105150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803" name="Text Box 26"/>
          <p:cNvSpPr txBox="1">
            <a:spLocks noChangeArrowheads="1"/>
          </p:cNvSpPr>
          <p:nvPr/>
        </p:nvSpPr>
        <p:spPr bwMode="auto">
          <a:xfrm>
            <a:off x="3251200" y="3179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75804" name="Line 27"/>
          <p:cNvSpPr>
            <a:spLocks noChangeShapeType="1"/>
          </p:cNvSpPr>
          <p:nvPr/>
        </p:nvSpPr>
        <p:spPr bwMode="auto">
          <a:xfrm flipV="1">
            <a:off x="693738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5" name="Line 28"/>
          <p:cNvSpPr>
            <a:spLocks noChangeShapeType="1"/>
          </p:cNvSpPr>
          <p:nvPr/>
        </p:nvSpPr>
        <p:spPr bwMode="auto">
          <a:xfrm flipV="1">
            <a:off x="6937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6" name="Line 29"/>
          <p:cNvSpPr>
            <a:spLocks noChangeShapeType="1"/>
          </p:cNvSpPr>
          <p:nvPr/>
        </p:nvSpPr>
        <p:spPr bwMode="auto">
          <a:xfrm flipV="1">
            <a:off x="2070100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7" name="Line 30"/>
          <p:cNvSpPr>
            <a:spLocks noChangeShapeType="1"/>
          </p:cNvSpPr>
          <p:nvPr/>
        </p:nvSpPr>
        <p:spPr bwMode="auto">
          <a:xfrm flipV="1">
            <a:off x="2070100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8" name="Line 31"/>
          <p:cNvSpPr>
            <a:spLocks noChangeShapeType="1"/>
          </p:cNvSpPr>
          <p:nvPr/>
        </p:nvSpPr>
        <p:spPr bwMode="auto">
          <a:xfrm flipV="1">
            <a:off x="34750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09" name="Text Box 34"/>
          <p:cNvSpPr txBox="1">
            <a:spLocks noChangeArrowheads="1"/>
          </p:cNvSpPr>
          <p:nvPr/>
        </p:nvSpPr>
        <p:spPr bwMode="auto">
          <a:xfrm>
            <a:off x="1154113" y="377825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5810" name="Text Box 35"/>
          <p:cNvSpPr txBox="1">
            <a:spLocks noChangeArrowheads="1"/>
          </p:cNvSpPr>
          <p:nvPr/>
        </p:nvSpPr>
        <p:spPr bwMode="auto">
          <a:xfrm>
            <a:off x="2562225" y="377825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8,8</a:t>
            </a:r>
          </a:p>
        </p:txBody>
      </p:sp>
      <p:sp>
        <p:nvSpPr>
          <p:cNvPr id="75811" name="Text Box 36"/>
          <p:cNvSpPr txBox="1">
            <a:spLocks noChangeArrowheads="1"/>
          </p:cNvSpPr>
          <p:nvPr/>
        </p:nvSpPr>
        <p:spPr bwMode="auto">
          <a:xfrm>
            <a:off x="1154113" y="171291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2,6</a:t>
            </a:r>
          </a:p>
        </p:txBody>
      </p:sp>
      <p:sp>
        <p:nvSpPr>
          <p:cNvPr id="75812" name="Text Box 37"/>
          <p:cNvSpPr txBox="1">
            <a:spLocks noChangeArrowheads="1"/>
          </p:cNvSpPr>
          <p:nvPr/>
        </p:nvSpPr>
        <p:spPr bwMode="auto">
          <a:xfrm>
            <a:off x="2562225" y="1712913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5813" name="Text Box 38"/>
          <p:cNvSpPr txBox="1">
            <a:spLocks noChangeArrowheads="1"/>
          </p:cNvSpPr>
          <p:nvPr/>
        </p:nvSpPr>
        <p:spPr bwMode="auto">
          <a:xfrm>
            <a:off x="1154113" y="304800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9,8</a:t>
            </a:r>
          </a:p>
        </p:txBody>
      </p:sp>
      <p:sp>
        <p:nvSpPr>
          <p:cNvPr id="75814" name="Text Box 39"/>
          <p:cNvSpPr txBox="1">
            <a:spLocks noChangeArrowheads="1"/>
          </p:cNvSpPr>
          <p:nvPr/>
        </p:nvSpPr>
        <p:spPr bwMode="auto">
          <a:xfrm>
            <a:off x="2562225" y="304800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3,3</a:t>
            </a:r>
          </a:p>
        </p:txBody>
      </p:sp>
      <p:sp>
        <p:nvSpPr>
          <p:cNvPr id="75815" name="Text Box 40"/>
          <p:cNvSpPr txBox="1">
            <a:spLocks noChangeArrowheads="1"/>
          </p:cNvSpPr>
          <p:nvPr/>
        </p:nvSpPr>
        <p:spPr bwMode="auto">
          <a:xfrm>
            <a:off x="20796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8,6</a:t>
            </a:r>
          </a:p>
        </p:txBody>
      </p:sp>
      <p:sp>
        <p:nvSpPr>
          <p:cNvPr id="75816" name="Text Box 41"/>
          <p:cNvSpPr txBox="1">
            <a:spLocks noChangeArrowheads="1"/>
          </p:cNvSpPr>
          <p:nvPr/>
        </p:nvSpPr>
        <p:spPr bwMode="auto">
          <a:xfrm>
            <a:off x="1614488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9,7</a:t>
            </a:r>
          </a:p>
        </p:txBody>
      </p:sp>
      <p:sp>
        <p:nvSpPr>
          <p:cNvPr id="75817" name="Text Box 42"/>
          <p:cNvSpPr txBox="1">
            <a:spLocks noChangeArrowheads="1"/>
          </p:cNvSpPr>
          <p:nvPr/>
        </p:nvSpPr>
        <p:spPr bwMode="auto">
          <a:xfrm>
            <a:off x="302101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3,2</a:t>
            </a:r>
          </a:p>
        </p:txBody>
      </p:sp>
      <p:sp>
        <p:nvSpPr>
          <p:cNvPr id="75818" name="Text Box 43"/>
          <p:cNvSpPr txBox="1">
            <a:spLocks noChangeArrowheads="1"/>
          </p:cNvSpPr>
          <p:nvPr/>
        </p:nvSpPr>
        <p:spPr bwMode="auto">
          <a:xfrm>
            <a:off x="20796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5819" name="Text Box 44"/>
          <p:cNvSpPr txBox="1">
            <a:spLocks noChangeArrowheads="1"/>
          </p:cNvSpPr>
          <p:nvPr/>
        </p:nvSpPr>
        <p:spPr bwMode="auto">
          <a:xfrm>
            <a:off x="1614488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5820" name="Text Box 45"/>
          <p:cNvSpPr txBox="1">
            <a:spLocks noChangeArrowheads="1"/>
          </p:cNvSpPr>
          <p:nvPr/>
        </p:nvSpPr>
        <p:spPr bwMode="auto">
          <a:xfrm>
            <a:off x="302101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4,5</a:t>
            </a:r>
          </a:p>
        </p:txBody>
      </p:sp>
      <p:graphicFrame>
        <p:nvGraphicFramePr>
          <p:cNvPr id="1178701" name="Group 77"/>
          <p:cNvGraphicFramePr>
            <a:graphicFrameLocks noGrp="1"/>
          </p:cNvGraphicFramePr>
          <p:nvPr/>
        </p:nvGraphicFramePr>
        <p:xfrm>
          <a:off x="4449763" y="477838"/>
          <a:ext cx="4467225" cy="360362"/>
        </p:xfrm>
        <a:graphic>
          <a:graphicData uri="http://schemas.openxmlformats.org/drawingml/2006/table">
            <a:tbl>
              <a:tblPr/>
              <a:tblGrid>
                <a:gridCol w="22336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3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362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2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3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5829" name="Line 54"/>
          <p:cNvSpPr>
            <a:spLocks noChangeShapeType="1"/>
          </p:cNvSpPr>
          <p:nvPr/>
        </p:nvSpPr>
        <p:spPr bwMode="auto">
          <a:xfrm flipV="1">
            <a:off x="3489325" y="920750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30" name="Text Box 55"/>
          <p:cNvSpPr txBox="1">
            <a:spLocks noChangeArrowheads="1"/>
          </p:cNvSpPr>
          <p:nvPr/>
        </p:nvSpPr>
        <p:spPr bwMode="auto">
          <a:xfrm>
            <a:off x="5053013" y="2259013"/>
            <a:ext cx="19526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sz="1500"/>
          </a:p>
        </p:txBody>
      </p:sp>
      <p:sp>
        <p:nvSpPr>
          <p:cNvPr id="75831" name="Text Box 56"/>
          <p:cNvSpPr txBox="1">
            <a:spLocks noChangeArrowheads="1"/>
          </p:cNvSpPr>
          <p:nvPr/>
        </p:nvSpPr>
        <p:spPr bwMode="auto">
          <a:xfrm>
            <a:off x="7500938" y="1130300"/>
            <a:ext cx="8509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/>
              <a:t>[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  <a:r>
              <a:rPr lang="de-DE" altLang="de-DE" sz="1500"/>
              <a:t>]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5832" name="Text Box 57"/>
          <p:cNvSpPr txBox="1">
            <a:spLocks noChangeArrowheads="1"/>
          </p:cNvSpPr>
          <p:nvPr/>
        </p:nvSpPr>
        <p:spPr bwMode="auto">
          <a:xfrm>
            <a:off x="5103813" y="935038"/>
            <a:ext cx="9128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[2] 8,6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75833" name="Text Box 58"/>
          <p:cNvSpPr txBox="1">
            <a:spLocks noChangeArrowheads="1"/>
          </p:cNvSpPr>
          <p:nvPr/>
        </p:nvSpPr>
        <p:spPr bwMode="auto">
          <a:xfrm>
            <a:off x="5080000" y="1265238"/>
            <a:ext cx="1476375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[4]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5834" name="Line 59"/>
          <p:cNvSpPr>
            <a:spLocks noChangeShapeType="1"/>
          </p:cNvSpPr>
          <p:nvPr/>
        </p:nvSpPr>
        <p:spPr bwMode="auto">
          <a:xfrm>
            <a:off x="4468813" y="1611313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5835" name="Text Box 60"/>
          <p:cNvSpPr txBox="1">
            <a:spLocks noChangeArrowheads="1"/>
          </p:cNvSpPr>
          <p:nvPr/>
        </p:nvSpPr>
        <p:spPr bwMode="auto">
          <a:xfrm>
            <a:off x="7342188" y="1893888"/>
            <a:ext cx="954087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[4]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5836" name="Line 61"/>
          <p:cNvSpPr>
            <a:spLocks noChangeShapeType="1"/>
          </p:cNvSpPr>
          <p:nvPr/>
        </p:nvSpPr>
        <p:spPr bwMode="auto">
          <a:xfrm>
            <a:off x="4462463" y="2381250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8686" name="Line 62"/>
          <p:cNvSpPr>
            <a:spLocks noChangeShapeType="1"/>
          </p:cNvSpPr>
          <p:nvPr/>
        </p:nvSpPr>
        <p:spPr bwMode="auto">
          <a:xfrm>
            <a:off x="3692525" y="881063"/>
            <a:ext cx="1393825" cy="125095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8687" name="Text Box 63"/>
          <p:cNvSpPr txBox="1">
            <a:spLocks noChangeArrowheads="1"/>
          </p:cNvSpPr>
          <p:nvPr/>
        </p:nvSpPr>
        <p:spPr bwMode="auto">
          <a:xfrm>
            <a:off x="5070475" y="1716088"/>
            <a:ext cx="11255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[5] 10,11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1178688" name="Text Box 64"/>
          <p:cNvSpPr txBox="1">
            <a:spLocks noChangeArrowheads="1"/>
          </p:cNvSpPr>
          <p:nvPr/>
        </p:nvSpPr>
        <p:spPr bwMode="auto">
          <a:xfrm>
            <a:off x="5049838" y="1998663"/>
            <a:ext cx="106045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W</a:t>
            </a:r>
            <a:r>
              <a:rPr lang="de-DE" altLang="de-DE" sz="1500">
                <a:solidFill>
                  <a:srgbClr val="000000"/>
                </a:solidFill>
              </a:rPr>
              <a:t> [7] 9,12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78689" name="Text Box 65"/>
          <p:cNvSpPr txBox="1">
            <a:spLocks noChangeArrowheads="1"/>
          </p:cNvSpPr>
          <p:nvPr/>
        </p:nvSpPr>
        <p:spPr bwMode="auto">
          <a:xfrm>
            <a:off x="7340600" y="2674938"/>
            <a:ext cx="912813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[2] 8,6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78690" name="Line 66"/>
          <p:cNvSpPr>
            <a:spLocks noChangeShapeType="1"/>
          </p:cNvSpPr>
          <p:nvPr/>
        </p:nvSpPr>
        <p:spPr bwMode="auto">
          <a:xfrm>
            <a:off x="6383338" y="1674813"/>
            <a:ext cx="955675" cy="1062037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8691" name="Oval 67"/>
          <p:cNvSpPr>
            <a:spLocks noChangeArrowheads="1"/>
          </p:cNvSpPr>
          <p:nvPr/>
        </p:nvSpPr>
        <p:spPr bwMode="auto">
          <a:xfrm>
            <a:off x="4786313" y="852488"/>
            <a:ext cx="1587500" cy="1557337"/>
          </a:xfrm>
          <a:prstGeom prst="ellips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843" name="Line 68"/>
          <p:cNvSpPr>
            <a:spLocks noChangeShapeType="1"/>
          </p:cNvSpPr>
          <p:nvPr/>
        </p:nvSpPr>
        <p:spPr bwMode="auto">
          <a:xfrm>
            <a:off x="4454525" y="3125788"/>
            <a:ext cx="44259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8693" name="Freeform 69"/>
          <p:cNvSpPr>
            <a:spLocks/>
          </p:cNvSpPr>
          <p:nvPr/>
        </p:nvSpPr>
        <p:spPr bwMode="auto">
          <a:xfrm>
            <a:off x="2324100" y="1903413"/>
            <a:ext cx="2762250" cy="522287"/>
          </a:xfrm>
          <a:custGeom>
            <a:avLst/>
            <a:gdLst>
              <a:gd name="T0" fmla="*/ 0 w 1678"/>
              <a:gd name="T1" fmla="*/ 528282461 h 265"/>
              <a:gd name="T2" fmla="*/ 1227553448 w 1678"/>
              <a:gd name="T3" fmla="*/ 881764331 h 265"/>
              <a:gd name="T4" fmla="*/ 2147483647 w 1678"/>
              <a:gd name="T5" fmla="*/ 881764331 h 265"/>
              <a:gd name="T6" fmla="*/ 2147483647 w 1678"/>
              <a:gd name="T7" fmla="*/ 0 h 2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78" h="265">
                <a:moveTo>
                  <a:pt x="0" y="136"/>
                </a:moveTo>
                <a:cubicBezTo>
                  <a:pt x="143" y="174"/>
                  <a:pt x="287" y="212"/>
                  <a:pt x="453" y="227"/>
                </a:cubicBezTo>
                <a:cubicBezTo>
                  <a:pt x="619" y="242"/>
                  <a:pt x="794" y="265"/>
                  <a:pt x="998" y="227"/>
                </a:cubicBezTo>
                <a:cubicBezTo>
                  <a:pt x="1202" y="189"/>
                  <a:pt x="1440" y="94"/>
                  <a:pt x="1678" y="0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5845" name="Oval 70"/>
          <p:cNvSpPr>
            <a:spLocks noChangeArrowheads="1"/>
          </p:cNvSpPr>
          <p:nvPr/>
        </p:nvSpPr>
        <p:spPr bwMode="auto">
          <a:xfrm>
            <a:off x="1731963" y="303213"/>
            <a:ext cx="763587" cy="7604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5846" name="Text Box 72"/>
          <p:cNvSpPr txBox="1">
            <a:spLocks noChangeArrowheads="1"/>
          </p:cNvSpPr>
          <p:nvPr/>
        </p:nvSpPr>
        <p:spPr bwMode="auto">
          <a:xfrm>
            <a:off x="455613" y="4192588"/>
            <a:ext cx="2519362" cy="569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Current node: 4</a:t>
            </a:r>
          </a:p>
          <a:p>
            <a:pPr>
              <a:spcBef>
                <a:spcPct val="0"/>
              </a:spcBef>
            </a:pPr>
            <a:r>
              <a:rPr lang="de-DE" altLang="de-DE" sz="1500"/>
              <a:t>Neighboring nodes: 1, 5, 7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5847" name="Line 73"/>
          <p:cNvSpPr>
            <a:spLocks noChangeShapeType="1"/>
          </p:cNvSpPr>
          <p:nvPr/>
        </p:nvSpPr>
        <p:spPr bwMode="auto">
          <a:xfrm flipV="1">
            <a:off x="2322513" y="4578350"/>
            <a:ext cx="161925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1178698" name="Text Box 74"/>
          <p:cNvSpPr txBox="1">
            <a:spLocks noChangeArrowheads="1"/>
          </p:cNvSpPr>
          <p:nvPr/>
        </p:nvSpPr>
        <p:spPr bwMode="auto">
          <a:xfrm>
            <a:off x="455613" y="4649788"/>
            <a:ext cx="31003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Minimum cost in group 2: node 2 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5849" name="Text Box 75"/>
          <p:cNvSpPr txBox="1">
            <a:spLocks noChangeArrowheads="1"/>
          </p:cNvSpPr>
          <p:nvPr/>
        </p:nvSpPr>
        <p:spPr bwMode="auto">
          <a:xfrm>
            <a:off x="155575" y="512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5850" name="Text Box 76"/>
          <p:cNvSpPr txBox="1">
            <a:spLocks noChangeArrowheads="1"/>
          </p:cNvSpPr>
          <p:nvPr/>
        </p:nvSpPr>
        <p:spPr bwMode="auto">
          <a:xfrm>
            <a:off x="3708400" y="18462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5851" name="Text Box 78"/>
          <p:cNvSpPr txBox="1">
            <a:spLocks noChangeArrowheads="1"/>
          </p:cNvSpPr>
          <p:nvPr/>
        </p:nvSpPr>
        <p:spPr bwMode="auto">
          <a:xfrm>
            <a:off x="4246563" y="3176588"/>
            <a:ext cx="48974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de-DE" altLang="de-DE" sz="1500">
                <a:solidFill>
                  <a:srgbClr val="C0C0C0"/>
                </a:solidFill>
              </a:rPr>
              <a:t>parent of node [node name] ∑w</a:t>
            </a:r>
            <a:r>
              <a:rPr lang="de-DE" altLang="de-DE" sz="1500" baseline="-25000">
                <a:solidFill>
                  <a:srgbClr val="C0C0C0"/>
                </a:solidFill>
              </a:rPr>
              <a:t>1</a:t>
            </a:r>
            <a:r>
              <a:rPr lang="de-DE" altLang="de-DE" sz="1500">
                <a:solidFill>
                  <a:srgbClr val="C0C0C0"/>
                </a:solidFill>
              </a:rPr>
              <a:t>(s,node),∑w</a:t>
            </a:r>
            <a:r>
              <a:rPr lang="de-DE" altLang="de-DE" sz="1500" baseline="-25000">
                <a:solidFill>
                  <a:srgbClr val="C0C0C0"/>
                </a:solidFill>
              </a:rPr>
              <a:t>2</a:t>
            </a:r>
            <a:r>
              <a:rPr lang="de-DE" altLang="de-DE" sz="1500">
                <a:solidFill>
                  <a:srgbClr val="C0C0C0"/>
                </a:solidFill>
              </a:rPr>
              <a:t>(s,node)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78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786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786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786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78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78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78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1786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8687" grpId="0"/>
      <p:bldP spid="1178688" grpId="0"/>
      <p:bldP spid="1178689" grpId="0"/>
      <p:bldP spid="1178691" grpId="0" animBg="1"/>
      <p:bldP spid="1178698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DAB988C-B935-4506-8018-E45CEECCDC9A}" type="slidenum">
              <a:rPr lang="en-US" altLang="de-DE" sz="1000">
                <a:solidFill>
                  <a:srgbClr val="C0C0C0"/>
                </a:solidFill>
              </a:rPr>
              <a:pPr/>
              <a:t>74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6803" name="Rectangle 2"/>
          <p:cNvSpPr>
            <a:spLocks noChangeArrowheads="1"/>
          </p:cNvSpPr>
          <p:nvPr/>
        </p:nvSpPr>
        <p:spPr bwMode="auto">
          <a:xfrm>
            <a:off x="0" y="0"/>
            <a:ext cx="9144000" cy="7747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04" name="Line 3"/>
          <p:cNvSpPr>
            <a:spLocks noChangeShapeType="1"/>
          </p:cNvSpPr>
          <p:nvPr/>
        </p:nvSpPr>
        <p:spPr bwMode="auto">
          <a:xfrm>
            <a:off x="2341563" y="6889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5" name="Line 4"/>
          <p:cNvSpPr>
            <a:spLocks noChangeShapeType="1"/>
          </p:cNvSpPr>
          <p:nvPr/>
        </p:nvSpPr>
        <p:spPr bwMode="auto">
          <a:xfrm>
            <a:off x="9064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6" name="Line 5"/>
          <p:cNvSpPr>
            <a:spLocks noChangeShapeType="1"/>
          </p:cNvSpPr>
          <p:nvPr/>
        </p:nvSpPr>
        <p:spPr bwMode="auto">
          <a:xfrm>
            <a:off x="23161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7" name="Line 6"/>
          <p:cNvSpPr>
            <a:spLocks noChangeShapeType="1"/>
          </p:cNvSpPr>
          <p:nvPr/>
        </p:nvSpPr>
        <p:spPr bwMode="auto">
          <a:xfrm>
            <a:off x="9064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8" name="Line 7"/>
          <p:cNvSpPr>
            <a:spLocks noChangeShapeType="1"/>
          </p:cNvSpPr>
          <p:nvPr/>
        </p:nvSpPr>
        <p:spPr bwMode="auto">
          <a:xfrm>
            <a:off x="23161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09" name="Line 8"/>
          <p:cNvSpPr>
            <a:spLocks noChangeShapeType="1"/>
          </p:cNvSpPr>
          <p:nvPr/>
        </p:nvSpPr>
        <p:spPr bwMode="auto">
          <a:xfrm>
            <a:off x="904875" y="68580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10" name="Oval 9"/>
          <p:cNvSpPr>
            <a:spLocks noChangeArrowheads="1"/>
          </p:cNvSpPr>
          <p:nvPr/>
        </p:nvSpPr>
        <p:spPr bwMode="auto">
          <a:xfrm>
            <a:off x="450850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11" name="Oval 10"/>
          <p:cNvSpPr>
            <a:spLocks noChangeArrowheads="1"/>
          </p:cNvSpPr>
          <p:nvPr/>
        </p:nvSpPr>
        <p:spPr bwMode="auto">
          <a:xfrm>
            <a:off x="450850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12" name="Oval 11"/>
          <p:cNvSpPr>
            <a:spLocks noChangeArrowheads="1"/>
          </p:cNvSpPr>
          <p:nvPr/>
        </p:nvSpPr>
        <p:spPr bwMode="auto">
          <a:xfrm>
            <a:off x="1857375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13" name="Oval 12"/>
          <p:cNvSpPr>
            <a:spLocks noChangeArrowheads="1"/>
          </p:cNvSpPr>
          <p:nvPr/>
        </p:nvSpPr>
        <p:spPr bwMode="auto">
          <a:xfrm>
            <a:off x="3265488" y="1770063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14" name="Oval 13"/>
          <p:cNvSpPr>
            <a:spLocks noChangeArrowheads="1"/>
          </p:cNvSpPr>
          <p:nvPr/>
        </p:nvSpPr>
        <p:spPr bwMode="auto">
          <a:xfrm>
            <a:off x="3265488" y="434975"/>
            <a:ext cx="481012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15" name="Oval 14"/>
          <p:cNvSpPr>
            <a:spLocks noChangeArrowheads="1"/>
          </p:cNvSpPr>
          <p:nvPr/>
        </p:nvSpPr>
        <p:spPr bwMode="auto">
          <a:xfrm>
            <a:off x="1857375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16" name="Text Box 15"/>
          <p:cNvSpPr txBox="1">
            <a:spLocks noChangeArrowheads="1"/>
          </p:cNvSpPr>
          <p:nvPr/>
        </p:nvSpPr>
        <p:spPr bwMode="auto">
          <a:xfrm>
            <a:off x="436563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6817" name="Text Box 16"/>
          <p:cNvSpPr txBox="1">
            <a:spLocks noChangeArrowheads="1"/>
          </p:cNvSpPr>
          <p:nvPr/>
        </p:nvSpPr>
        <p:spPr bwMode="auto">
          <a:xfrm>
            <a:off x="1843088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  <p:sp>
        <p:nvSpPr>
          <p:cNvPr id="76818" name="Text Box 17"/>
          <p:cNvSpPr txBox="1">
            <a:spLocks noChangeArrowheads="1"/>
          </p:cNvSpPr>
          <p:nvPr/>
        </p:nvSpPr>
        <p:spPr bwMode="auto">
          <a:xfrm>
            <a:off x="3251200" y="511175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76819" name="Text Box 18"/>
          <p:cNvSpPr txBox="1">
            <a:spLocks noChangeArrowheads="1"/>
          </p:cNvSpPr>
          <p:nvPr/>
        </p:nvSpPr>
        <p:spPr bwMode="auto">
          <a:xfrm>
            <a:off x="436563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76820" name="Text Box 19"/>
          <p:cNvSpPr txBox="1">
            <a:spLocks noChangeArrowheads="1"/>
          </p:cNvSpPr>
          <p:nvPr/>
        </p:nvSpPr>
        <p:spPr bwMode="auto">
          <a:xfrm>
            <a:off x="1843088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76821" name="Text Box 20"/>
          <p:cNvSpPr txBox="1">
            <a:spLocks noChangeArrowheads="1"/>
          </p:cNvSpPr>
          <p:nvPr/>
        </p:nvSpPr>
        <p:spPr bwMode="auto">
          <a:xfrm>
            <a:off x="3251200" y="18462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76822" name="Oval 21"/>
          <p:cNvSpPr>
            <a:spLocks noChangeArrowheads="1"/>
          </p:cNvSpPr>
          <p:nvPr/>
        </p:nvSpPr>
        <p:spPr bwMode="auto">
          <a:xfrm>
            <a:off x="450850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23" name="Text Box 22"/>
          <p:cNvSpPr txBox="1">
            <a:spLocks noChangeArrowheads="1"/>
          </p:cNvSpPr>
          <p:nvPr/>
        </p:nvSpPr>
        <p:spPr bwMode="auto">
          <a:xfrm>
            <a:off x="436563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76824" name="Oval 23"/>
          <p:cNvSpPr>
            <a:spLocks noChangeArrowheads="1"/>
          </p:cNvSpPr>
          <p:nvPr/>
        </p:nvSpPr>
        <p:spPr bwMode="auto">
          <a:xfrm>
            <a:off x="1857375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25" name="Text Box 24"/>
          <p:cNvSpPr txBox="1">
            <a:spLocks noChangeArrowheads="1"/>
          </p:cNvSpPr>
          <p:nvPr/>
        </p:nvSpPr>
        <p:spPr bwMode="auto">
          <a:xfrm>
            <a:off x="1843088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76826" name="Oval 25"/>
          <p:cNvSpPr>
            <a:spLocks noChangeArrowheads="1"/>
          </p:cNvSpPr>
          <p:nvPr/>
        </p:nvSpPr>
        <p:spPr bwMode="auto">
          <a:xfrm>
            <a:off x="3265488" y="3105150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6827" name="Text Box 26"/>
          <p:cNvSpPr txBox="1">
            <a:spLocks noChangeArrowheads="1"/>
          </p:cNvSpPr>
          <p:nvPr/>
        </p:nvSpPr>
        <p:spPr bwMode="auto">
          <a:xfrm>
            <a:off x="3251200" y="3179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76828" name="Line 27"/>
          <p:cNvSpPr>
            <a:spLocks noChangeShapeType="1"/>
          </p:cNvSpPr>
          <p:nvPr/>
        </p:nvSpPr>
        <p:spPr bwMode="auto">
          <a:xfrm flipV="1">
            <a:off x="693738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29" name="Line 28"/>
          <p:cNvSpPr>
            <a:spLocks noChangeShapeType="1"/>
          </p:cNvSpPr>
          <p:nvPr/>
        </p:nvSpPr>
        <p:spPr bwMode="auto">
          <a:xfrm flipV="1">
            <a:off x="6937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0" name="Line 29"/>
          <p:cNvSpPr>
            <a:spLocks noChangeShapeType="1"/>
          </p:cNvSpPr>
          <p:nvPr/>
        </p:nvSpPr>
        <p:spPr bwMode="auto">
          <a:xfrm flipV="1">
            <a:off x="2070100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1" name="Line 30"/>
          <p:cNvSpPr>
            <a:spLocks noChangeShapeType="1"/>
          </p:cNvSpPr>
          <p:nvPr/>
        </p:nvSpPr>
        <p:spPr bwMode="auto">
          <a:xfrm flipV="1">
            <a:off x="2070100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2" name="Line 31"/>
          <p:cNvSpPr>
            <a:spLocks noChangeShapeType="1"/>
          </p:cNvSpPr>
          <p:nvPr/>
        </p:nvSpPr>
        <p:spPr bwMode="auto">
          <a:xfrm flipV="1">
            <a:off x="34750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33" name="Text Box 34"/>
          <p:cNvSpPr txBox="1">
            <a:spLocks noChangeArrowheads="1"/>
          </p:cNvSpPr>
          <p:nvPr/>
        </p:nvSpPr>
        <p:spPr bwMode="auto">
          <a:xfrm>
            <a:off x="1154113" y="377825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6834" name="Text Box 35"/>
          <p:cNvSpPr txBox="1">
            <a:spLocks noChangeArrowheads="1"/>
          </p:cNvSpPr>
          <p:nvPr/>
        </p:nvSpPr>
        <p:spPr bwMode="auto">
          <a:xfrm>
            <a:off x="2562225" y="377825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8,8</a:t>
            </a:r>
          </a:p>
        </p:txBody>
      </p:sp>
      <p:sp>
        <p:nvSpPr>
          <p:cNvPr id="76835" name="Text Box 36"/>
          <p:cNvSpPr txBox="1">
            <a:spLocks noChangeArrowheads="1"/>
          </p:cNvSpPr>
          <p:nvPr/>
        </p:nvSpPr>
        <p:spPr bwMode="auto">
          <a:xfrm>
            <a:off x="1154113" y="171291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2,6</a:t>
            </a:r>
          </a:p>
        </p:txBody>
      </p:sp>
      <p:sp>
        <p:nvSpPr>
          <p:cNvPr id="76836" name="Text Box 37"/>
          <p:cNvSpPr txBox="1">
            <a:spLocks noChangeArrowheads="1"/>
          </p:cNvSpPr>
          <p:nvPr/>
        </p:nvSpPr>
        <p:spPr bwMode="auto">
          <a:xfrm>
            <a:off x="2562225" y="1712913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6837" name="Text Box 38"/>
          <p:cNvSpPr txBox="1">
            <a:spLocks noChangeArrowheads="1"/>
          </p:cNvSpPr>
          <p:nvPr/>
        </p:nvSpPr>
        <p:spPr bwMode="auto">
          <a:xfrm>
            <a:off x="1154113" y="304800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9,8</a:t>
            </a:r>
          </a:p>
        </p:txBody>
      </p:sp>
      <p:sp>
        <p:nvSpPr>
          <p:cNvPr id="76838" name="Text Box 39"/>
          <p:cNvSpPr txBox="1">
            <a:spLocks noChangeArrowheads="1"/>
          </p:cNvSpPr>
          <p:nvPr/>
        </p:nvSpPr>
        <p:spPr bwMode="auto">
          <a:xfrm>
            <a:off x="2562225" y="304800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3,3</a:t>
            </a:r>
          </a:p>
        </p:txBody>
      </p:sp>
      <p:sp>
        <p:nvSpPr>
          <p:cNvPr id="76839" name="Text Box 40"/>
          <p:cNvSpPr txBox="1">
            <a:spLocks noChangeArrowheads="1"/>
          </p:cNvSpPr>
          <p:nvPr/>
        </p:nvSpPr>
        <p:spPr bwMode="auto">
          <a:xfrm>
            <a:off x="20796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8,6</a:t>
            </a:r>
          </a:p>
        </p:txBody>
      </p:sp>
      <p:sp>
        <p:nvSpPr>
          <p:cNvPr id="76840" name="Text Box 41"/>
          <p:cNvSpPr txBox="1">
            <a:spLocks noChangeArrowheads="1"/>
          </p:cNvSpPr>
          <p:nvPr/>
        </p:nvSpPr>
        <p:spPr bwMode="auto">
          <a:xfrm>
            <a:off x="1614488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9,7</a:t>
            </a:r>
          </a:p>
        </p:txBody>
      </p:sp>
      <p:sp>
        <p:nvSpPr>
          <p:cNvPr id="76841" name="Text Box 42"/>
          <p:cNvSpPr txBox="1">
            <a:spLocks noChangeArrowheads="1"/>
          </p:cNvSpPr>
          <p:nvPr/>
        </p:nvSpPr>
        <p:spPr bwMode="auto">
          <a:xfrm>
            <a:off x="302101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3,2</a:t>
            </a:r>
          </a:p>
        </p:txBody>
      </p:sp>
      <p:sp>
        <p:nvSpPr>
          <p:cNvPr id="76842" name="Text Box 43"/>
          <p:cNvSpPr txBox="1">
            <a:spLocks noChangeArrowheads="1"/>
          </p:cNvSpPr>
          <p:nvPr/>
        </p:nvSpPr>
        <p:spPr bwMode="auto">
          <a:xfrm>
            <a:off x="20796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6843" name="Text Box 44"/>
          <p:cNvSpPr txBox="1">
            <a:spLocks noChangeArrowheads="1"/>
          </p:cNvSpPr>
          <p:nvPr/>
        </p:nvSpPr>
        <p:spPr bwMode="auto">
          <a:xfrm>
            <a:off x="1614488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6844" name="Text Box 45"/>
          <p:cNvSpPr txBox="1">
            <a:spLocks noChangeArrowheads="1"/>
          </p:cNvSpPr>
          <p:nvPr/>
        </p:nvSpPr>
        <p:spPr bwMode="auto">
          <a:xfrm>
            <a:off x="302101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4,5</a:t>
            </a:r>
          </a:p>
        </p:txBody>
      </p:sp>
      <p:graphicFrame>
        <p:nvGraphicFramePr>
          <p:cNvPr id="1179730" name="Group 82"/>
          <p:cNvGraphicFramePr>
            <a:graphicFrameLocks noGrp="1"/>
          </p:cNvGraphicFramePr>
          <p:nvPr/>
        </p:nvGraphicFramePr>
        <p:xfrm>
          <a:off x="4449763" y="477838"/>
          <a:ext cx="4467225" cy="360362"/>
        </p:xfrm>
        <a:graphic>
          <a:graphicData uri="http://schemas.openxmlformats.org/drawingml/2006/table">
            <a:tbl>
              <a:tblPr/>
              <a:tblGrid>
                <a:gridCol w="22336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3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362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2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3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6853" name="Line 54"/>
          <p:cNvSpPr>
            <a:spLocks noChangeShapeType="1"/>
          </p:cNvSpPr>
          <p:nvPr/>
        </p:nvSpPr>
        <p:spPr bwMode="auto">
          <a:xfrm flipV="1">
            <a:off x="3489325" y="920750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54" name="Text Box 55"/>
          <p:cNvSpPr txBox="1">
            <a:spLocks noChangeArrowheads="1"/>
          </p:cNvSpPr>
          <p:nvPr/>
        </p:nvSpPr>
        <p:spPr bwMode="auto">
          <a:xfrm>
            <a:off x="5053013" y="2259013"/>
            <a:ext cx="19526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sz="1500"/>
          </a:p>
        </p:txBody>
      </p:sp>
      <p:sp>
        <p:nvSpPr>
          <p:cNvPr id="76855" name="Text Box 56"/>
          <p:cNvSpPr txBox="1">
            <a:spLocks noChangeArrowheads="1"/>
          </p:cNvSpPr>
          <p:nvPr/>
        </p:nvSpPr>
        <p:spPr bwMode="auto">
          <a:xfrm>
            <a:off x="7500938" y="1130300"/>
            <a:ext cx="8509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/>
              <a:t>[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  <a:r>
              <a:rPr lang="de-DE" altLang="de-DE" sz="1500"/>
              <a:t>]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6856" name="Text Box 57"/>
          <p:cNvSpPr txBox="1">
            <a:spLocks noChangeArrowheads="1"/>
          </p:cNvSpPr>
          <p:nvPr/>
        </p:nvSpPr>
        <p:spPr bwMode="auto">
          <a:xfrm>
            <a:off x="5103813" y="935038"/>
            <a:ext cx="9128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[2] 8,6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6857" name="Text Box 58"/>
          <p:cNvSpPr txBox="1">
            <a:spLocks noChangeArrowheads="1"/>
          </p:cNvSpPr>
          <p:nvPr/>
        </p:nvSpPr>
        <p:spPr bwMode="auto">
          <a:xfrm>
            <a:off x="5080000" y="1265238"/>
            <a:ext cx="1476375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[4] 1,4</a:t>
            </a:r>
          </a:p>
          <a:p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6858" name="Line 59"/>
          <p:cNvSpPr>
            <a:spLocks noChangeShapeType="1"/>
          </p:cNvSpPr>
          <p:nvPr/>
        </p:nvSpPr>
        <p:spPr bwMode="auto">
          <a:xfrm>
            <a:off x="4468813" y="1611313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6859" name="Text Box 60"/>
          <p:cNvSpPr txBox="1">
            <a:spLocks noChangeArrowheads="1"/>
          </p:cNvSpPr>
          <p:nvPr/>
        </p:nvSpPr>
        <p:spPr bwMode="auto">
          <a:xfrm>
            <a:off x="7342188" y="1893888"/>
            <a:ext cx="954087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[4]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6860" name="Line 61"/>
          <p:cNvSpPr>
            <a:spLocks noChangeShapeType="1"/>
          </p:cNvSpPr>
          <p:nvPr/>
        </p:nvSpPr>
        <p:spPr bwMode="auto">
          <a:xfrm>
            <a:off x="4462463" y="2381250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6861" name="Text Box 62"/>
          <p:cNvSpPr txBox="1">
            <a:spLocks noChangeArrowheads="1"/>
          </p:cNvSpPr>
          <p:nvPr/>
        </p:nvSpPr>
        <p:spPr bwMode="auto">
          <a:xfrm>
            <a:off x="5070475" y="1716088"/>
            <a:ext cx="11255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/>
              <a:t>N</a:t>
            </a:r>
            <a:r>
              <a:rPr lang="de-DE" altLang="de-DE" sz="1500"/>
              <a:t> [5] 10,11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6862" name="Text Box 63"/>
          <p:cNvSpPr txBox="1">
            <a:spLocks noChangeArrowheads="1"/>
          </p:cNvSpPr>
          <p:nvPr/>
        </p:nvSpPr>
        <p:spPr bwMode="auto">
          <a:xfrm>
            <a:off x="5049838" y="1998663"/>
            <a:ext cx="106045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[7] 9,12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6863" name="Text Box 64"/>
          <p:cNvSpPr txBox="1">
            <a:spLocks noChangeArrowheads="1"/>
          </p:cNvSpPr>
          <p:nvPr/>
        </p:nvSpPr>
        <p:spPr bwMode="auto">
          <a:xfrm>
            <a:off x="7340600" y="2674938"/>
            <a:ext cx="912813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[2] 8,6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6864" name="Line 65"/>
          <p:cNvSpPr>
            <a:spLocks noChangeShapeType="1"/>
          </p:cNvSpPr>
          <p:nvPr/>
        </p:nvSpPr>
        <p:spPr bwMode="auto">
          <a:xfrm>
            <a:off x="4454525" y="3125788"/>
            <a:ext cx="44259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6865" name="Oval 66"/>
          <p:cNvSpPr>
            <a:spLocks noChangeArrowheads="1"/>
          </p:cNvSpPr>
          <p:nvPr/>
        </p:nvSpPr>
        <p:spPr bwMode="auto">
          <a:xfrm>
            <a:off x="312738" y="1631950"/>
            <a:ext cx="763587" cy="7620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79715" name="Text Box 67"/>
          <p:cNvSpPr txBox="1">
            <a:spLocks noChangeArrowheads="1"/>
          </p:cNvSpPr>
          <p:nvPr/>
        </p:nvSpPr>
        <p:spPr bwMode="auto">
          <a:xfrm>
            <a:off x="5103813" y="2487613"/>
            <a:ext cx="101917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/>
              <a:t>N</a:t>
            </a:r>
            <a:r>
              <a:rPr lang="de-DE" altLang="de-DE" sz="1500"/>
              <a:t> [3] 9,10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79716" name="Text Box 68"/>
          <p:cNvSpPr txBox="1">
            <a:spLocks noChangeArrowheads="1"/>
          </p:cNvSpPr>
          <p:nvPr/>
        </p:nvSpPr>
        <p:spPr bwMode="auto">
          <a:xfrm>
            <a:off x="5080000" y="2768600"/>
            <a:ext cx="116681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W</a:t>
            </a:r>
            <a:r>
              <a:rPr lang="de-DE" altLang="de-DE" sz="1500">
                <a:solidFill>
                  <a:srgbClr val="000000"/>
                </a:solidFill>
              </a:rPr>
              <a:t> [5] 10,12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1179717" name="Text Box 69"/>
          <p:cNvSpPr txBox="1">
            <a:spLocks noChangeArrowheads="1"/>
          </p:cNvSpPr>
          <p:nvPr/>
        </p:nvSpPr>
        <p:spPr bwMode="auto">
          <a:xfrm>
            <a:off x="7350125" y="3425825"/>
            <a:ext cx="1019175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[3] 9,10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6869" name="Line 70"/>
          <p:cNvSpPr>
            <a:spLocks noChangeShapeType="1"/>
          </p:cNvSpPr>
          <p:nvPr/>
        </p:nvSpPr>
        <p:spPr bwMode="auto">
          <a:xfrm>
            <a:off x="4460875" y="3910013"/>
            <a:ext cx="442436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9720" name="Line 72"/>
          <p:cNvSpPr>
            <a:spLocks noChangeShapeType="1"/>
          </p:cNvSpPr>
          <p:nvPr/>
        </p:nvSpPr>
        <p:spPr bwMode="auto">
          <a:xfrm>
            <a:off x="5162550" y="2932113"/>
            <a:ext cx="103981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9721" name="Line 73"/>
          <p:cNvSpPr>
            <a:spLocks noChangeShapeType="1"/>
          </p:cNvSpPr>
          <p:nvPr/>
        </p:nvSpPr>
        <p:spPr bwMode="auto">
          <a:xfrm flipV="1">
            <a:off x="965200" y="2674938"/>
            <a:ext cx="4138613" cy="5048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79722" name="Oval 74"/>
          <p:cNvSpPr>
            <a:spLocks noChangeArrowheads="1"/>
          </p:cNvSpPr>
          <p:nvPr/>
        </p:nvSpPr>
        <p:spPr bwMode="auto">
          <a:xfrm>
            <a:off x="4278313" y="873125"/>
            <a:ext cx="2405062" cy="2428875"/>
          </a:xfrm>
          <a:prstGeom prst="ellips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79723" name="Line 75"/>
          <p:cNvSpPr>
            <a:spLocks noChangeShapeType="1"/>
          </p:cNvSpPr>
          <p:nvPr/>
        </p:nvSpPr>
        <p:spPr bwMode="auto">
          <a:xfrm>
            <a:off x="6502400" y="2852738"/>
            <a:ext cx="836613" cy="517525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79724" name="Line 76"/>
          <p:cNvSpPr>
            <a:spLocks noChangeShapeType="1"/>
          </p:cNvSpPr>
          <p:nvPr/>
        </p:nvSpPr>
        <p:spPr bwMode="auto">
          <a:xfrm>
            <a:off x="2371725" y="2168525"/>
            <a:ext cx="2678113" cy="7350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6875" name="Text Box 77"/>
          <p:cNvSpPr txBox="1">
            <a:spLocks noChangeArrowheads="1"/>
          </p:cNvSpPr>
          <p:nvPr/>
        </p:nvSpPr>
        <p:spPr bwMode="auto">
          <a:xfrm>
            <a:off x="455613" y="4192588"/>
            <a:ext cx="2519362" cy="569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Current node: 2</a:t>
            </a:r>
          </a:p>
          <a:p>
            <a:pPr>
              <a:spcBef>
                <a:spcPct val="0"/>
              </a:spcBef>
            </a:pPr>
            <a:r>
              <a:rPr lang="de-DE" altLang="de-DE" sz="1500"/>
              <a:t>Neighboring nodes: 1, 3, 5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6876" name="Line 78"/>
          <p:cNvSpPr>
            <a:spLocks noChangeShapeType="1"/>
          </p:cNvSpPr>
          <p:nvPr/>
        </p:nvSpPr>
        <p:spPr bwMode="auto">
          <a:xfrm flipV="1">
            <a:off x="2322513" y="4578350"/>
            <a:ext cx="161925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1179727" name="Text Box 79"/>
          <p:cNvSpPr txBox="1">
            <a:spLocks noChangeArrowheads="1"/>
          </p:cNvSpPr>
          <p:nvPr/>
        </p:nvSpPr>
        <p:spPr bwMode="auto">
          <a:xfrm>
            <a:off x="455613" y="4649788"/>
            <a:ext cx="31003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Minimum cost in group 2: node 3 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6878" name="Text Box 80"/>
          <p:cNvSpPr txBox="1">
            <a:spLocks noChangeArrowheads="1"/>
          </p:cNvSpPr>
          <p:nvPr/>
        </p:nvSpPr>
        <p:spPr bwMode="auto">
          <a:xfrm>
            <a:off x="155575" y="512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6879" name="Text Box 81"/>
          <p:cNvSpPr txBox="1">
            <a:spLocks noChangeArrowheads="1"/>
          </p:cNvSpPr>
          <p:nvPr/>
        </p:nvSpPr>
        <p:spPr bwMode="auto">
          <a:xfrm>
            <a:off x="3708400" y="18462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6880" name="Text Box 83"/>
          <p:cNvSpPr txBox="1">
            <a:spLocks noChangeArrowheads="1"/>
          </p:cNvSpPr>
          <p:nvPr/>
        </p:nvSpPr>
        <p:spPr bwMode="auto">
          <a:xfrm>
            <a:off x="4246563" y="3968750"/>
            <a:ext cx="48974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de-DE" altLang="de-DE" sz="1500">
                <a:solidFill>
                  <a:srgbClr val="C0C0C0"/>
                </a:solidFill>
              </a:rPr>
              <a:t>parent of node [node name] ∑w</a:t>
            </a:r>
            <a:r>
              <a:rPr lang="de-DE" altLang="de-DE" sz="1500" baseline="-25000">
                <a:solidFill>
                  <a:srgbClr val="C0C0C0"/>
                </a:solidFill>
              </a:rPr>
              <a:t>1</a:t>
            </a:r>
            <a:r>
              <a:rPr lang="de-DE" altLang="de-DE" sz="1500">
                <a:solidFill>
                  <a:srgbClr val="C0C0C0"/>
                </a:solidFill>
              </a:rPr>
              <a:t>(s,node),∑w</a:t>
            </a:r>
            <a:r>
              <a:rPr lang="de-DE" altLang="de-DE" sz="1500" baseline="-25000">
                <a:solidFill>
                  <a:srgbClr val="C0C0C0"/>
                </a:solidFill>
              </a:rPr>
              <a:t>2</a:t>
            </a:r>
            <a:r>
              <a:rPr lang="de-DE" altLang="de-DE" sz="1500">
                <a:solidFill>
                  <a:srgbClr val="C0C0C0"/>
                </a:solidFill>
              </a:rPr>
              <a:t>(s,node)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79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79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797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79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79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797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179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179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79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9715" grpId="0"/>
      <p:bldP spid="1179716" grpId="0"/>
      <p:bldP spid="1179717" grpId="0"/>
      <p:bldP spid="1179722" grpId="0" animBg="1"/>
      <p:bldP spid="1179727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3368861-4DEE-4ECB-A3BF-F8A94C3C8BFC}" type="slidenum">
              <a:rPr lang="en-US" altLang="de-DE" sz="1000">
                <a:solidFill>
                  <a:srgbClr val="C0C0C0"/>
                </a:solidFill>
              </a:rPr>
              <a:pPr/>
              <a:t>75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7827" name="Rectangle 2"/>
          <p:cNvSpPr>
            <a:spLocks noChangeArrowheads="1"/>
          </p:cNvSpPr>
          <p:nvPr/>
        </p:nvSpPr>
        <p:spPr bwMode="auto">
          <a:xfrm>
            <a:off x="0" y="0"/>
            <a:ext cx="9144000" cy="7747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28" name="Line 3"/>
          <p:cNvSpPr>
            <a:spLocks noChangeShapeType="1"/>
          </p:cNvSpPr>
          <p:nvPr/>
        </p:nvSpPr>
        <p:spPr bwMode="auto">
          <a:xfrm>
            <a:off x="2341563" y="6889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29" name="Line 4"/>
          <p:cNvSpPr>
            <a:spLocks noChangeShapeType="1"/>
          </p:cNvSpPr>
          <p:nvPr/>
        </p:nvSpPr>
        <p:spPr bwMode="auto">
          <a:xfrm>
            <a:off x="9064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0" name="Line 5"/>
          <p:cNvSpPr>
            <a:spLocks noChangeShapeType="1"/>
          </p:cNvSpPr>
          <p:nvPr/>
        </p:nvSpPr>
        <p:spPr bwMode="auto">
          <a:xfrm>
            <a:off x="23161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1" name="Line 6"/>
          <p:cNvSpPr>
            <a:spLocks noChangeShapeType="1"/>
          </p:cNvSpPr>
          <p:nvPr/>
        </p:nvSpPr>
        <p:spPr bwMode="auto">
          <a:xfrm>
            <a:off x="9064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2" name="Line 7"/>
          <p:cNvSpPr>
            <a:spLocks noChangeShapeType="1"/>
          </p:cNvSpPr>
          <p:nvPr/>
        </p:nvSpPr>
        <p:spPr bwMode="auto">
          <a:xfrm>
            <a:off x="23161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3" name="Line 8"/>
          <p:cNvSpPr>
            <a:spLocks noChangeShapeType="1"/>
          </p:cNvSpPr>
          <p:nvPr/>
        </p:nvSpPr>
        <p:spPr bwMode="auto">
          <a:xfrm>
            <a:off x="904875" y="68580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34" name="Oval 9"/>
          <p:cNvSpPr>
            <a:spLocks noChangeArrowheads="1"/>
          </p:cNvSpPr>
          <p:nvPr/>
        </p:nvSpPr>
        <p:spPr bwMode="auto">
          <a:xfrm>
            <a:off x="450850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35" name="Oval 10"/>
          <p:cNvSpPr>
            <a:spLocks noChangeArrowheads="1"/>
          </p:cNvSpPr>
          <p:nvPr/>
        </p:nvSpPr>
        <p:spPr bwMode="auto">
          <a:xfrm>
            <a:off x="450850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36" name="Oval 11"/>
          <p:cNvSpPr>
            <a:spLocks noChangeArrowheads="1"/>
          </p:cNvSpPr>
          <p:nvPr/>
        </p:nvSpPr>
        <p:spPr bwMode="auto">
          <a:xfrm>
            <a:off x="1857375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37" name="Oval 12"/>
          <p:cNvSpPr>
            <a:spLocks noChangeArrowheads="1"/>
          </p:cNvSpPr>
          <p:nvPr/>
        </p:nvSpPr>
        <p:spPr bwMode="auto">
          <a:xfrm>
            <a:off x="3265488" y="1770063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38" name="Oval 13"/>
          <p:cNvSpPr>
            <a:spLocks noChangeArrowheads="1"/>
          </p:cNvSpPr>
          <p:nvPr/>
        </p:nvSpPr>
        <p:spPr bwMode="auto">
          <a:xfrm>
            <a:off x="3265488" y="434975"/>
            <a:ext cx="481012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39" name="Oval 14"/>
          <p:cNvSpPr>
            <a:spLocks noChangeArrowheads="1"/>
          </p:cNvSpPr>
          <p:nvPr/>
        </p:nvSpPr>
        <p:spPr bwMode="auto">
          <a:xfrm>
            <a:off x="1857375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40" name="Text Box 15"/>
          <p:cNvSpPr txBox="1">
            <a:spLocks noChangeArrowheads="1"/>
          </p:cNvSpPr>
          <p:nvPr/>
        </p:nvSpPr>
        <p:spPr bwMode="auto">
          <a:xfrm>
            <a:off x="436563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7841" name="Text Box 16"/>
          <p:cNvSpPr txBox="1">
            <a:spLocks noChangeArrowheads="1"/>
          </p:cNvSpPr>
          <p:nvPr/>
        </p:nvSpPr>
        <p:spPr bwMode="auto">
          <a:xfrm>
            <a:off x="1843088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  <p:sp>
        <p:nvSpPr>
          <p:cNvPr id="77842" name="Text Box 17"/>
          <p:cNvSpPr txBox="1">
            <a:spLocks noChangeArrowheads="1"/>
          </p:cNvSpPr>
          <p:nvPr/>
        </p:nvSpPr>
        <p:spPr bwMode="auto">
          <a:xfrm>
            <a:off x="3251200" y="511175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77843" name="Text Box 18"/>
          <p:cNvSpPr txBox="1">
            <a:spLocks noChangeArrowheads="1"/>
          </p:cNvSpPr>
          <p:nvPr/>
        </p:nvSpPr>
        <p:spPr bwMode="auto">
          <a:xfrm>
            <a:off x="436563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77844" name="Text Box 19"/>
          <p:cNvSpPr txBox="1">
            <a:spLocks noChangeArrowheads="1"/>
          </p:cNvSpPr>
          <p:nvPr/>
        </p:nvSpPr>
        <p:spPr bwMode="auto">
          <a:xfrm>
            <a:off x="1843088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77845" name="Text Box 20"/>
          <p:cNvSpPr txBox="1">
            <a:spLocks noChangeArrowheads="1"/>
          </p:cNvSpPr>
          <p:nvPr/>
        </p:nvSpPr>
        <p:spPr bwMode="auto">
          <a:xfrm>
            <a:off x="3251200" y="18462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77846" name="Oval 21"/>
          <p:cNvSpPr>
            <a:spLocks noChangeArrowheads="1"/>
          </p:cNvSpPr>
          <p:nvPr/>
        </p:nvSpPr>
        <p:spPr bwMode="auto">
          <a:xfrm>
            <a:off x="450850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47" name="Text Box 22"/>
          <p:cNvSpPr txBox="1">
            <a:spLocks noChangeArrowheads="1"/>
          </p:cNvSpPr>
          <p:nvPr/>
        </p:nvSpPr>
        <p:spPr bwMode="auto">
          <a:xfrm>
            <a:off x="436563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77848" name="Oval 23"/>
          <p:cNvSpPr>
            <a:spLocks noChangeArrowheads="1"/>
          </p:cNvSpPr>
          <p:nvPr/>
        </p:nvSpPr>
        <p:spPr bwMode="auto">
          <a:xfrm>
            <a:off x="1857375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49" name="Text Box 24"/>
          <p:cNvSpPr txBox="1">
            <a:spLocks noChangeArrowheads="1"/>
          </p:cNvSpPr>
          <p:nvPr/>
        </p:nvSpPr>
        <p:spPr bwMode="auto">
          <a:xfrm>
            <a:off x="1843088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77850" name="Oval 25"/>
          <p:cNvSpPr>
            <a:spLocks noChangeArrowheads="1"/>
          </p:cNvSpPr>
          <p:nvPr/>
        </p:nvSpPr>
        <p:spPr bwMode="auto">
          <a:xfrm>
            <a:off x="3265488" y="3105150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51" name="Text Box 26"/>
          <p:cNvSpPr txBox="1">
            <a:spLocks noChangeArrowheads="1"/>
          </p:cNvSpPr>
          <p:nvPr/>
        </p:nvSpPr>
        <p:spPr bwMode="auto">
          <a:xfrm>
            <a:off x="3251200" y="3179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77852" name="Line 27"/>
          <p:cNvSpPr>
            <a:spLocks noChangeShapeType="1"/>
          </p:cNvSpPr>
          <p:nvPr/>
        </p:nvSpPr>
        <p:spPr bwMode="auto">
          <a:xfrm flipV="1">
            <a:off x="693738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3" name="Line 28"/>
          <p:cNvSpPr>
            <a:spLocks noChangeShapeType="1"/>
          </p:cNvSpPr>
          <p:nvPr/>
        </p:nvSpPr>
        <p:spPr bwMode="auto">
          <a:xfrm flipV="1">
            <a:off x="6937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4" name="Line 29"/>
          <p:cNvSpPr>
            <a:spLocks noChangeShapeType="1"/>
          </p:cNvSpPr>
          <p:nvPr/>
        </p:nvSpPr>
        <p:spPr bwMode="auto">
          <a:xfrm flipV="1">
            <a:off x="2070100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5" name="Line 30"/>
          <p:cNvSpPr>
            <a:spLocks noChangeShapeType="1"/>
          </p:cNvSpPr>
          <p:nvPr/>
        </p:nvSpPr>
        <p:spPr bwMode="auto">
          <a:xfrm flipV="1">
            <a:off x="2070100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6" name="Line 31"/>
          <p:cNvSpPr>
            <a:spLocks noChangeShapeType="1"/>
          </p:cNvSpPr>
          <p:nvPr/>
        </p:nvSpPr>
        <p:spPr bwMode="auto">
          <a:xfrm flipV="1">
            <a:off x="34750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57" name="Text Box 34"/>
          <p:cNvSpPr txBox="1">
            <a:spLocks noChangeArrowheads="1"/>
          </p:cNvSpPr>
          <p:nvPr/>
        </p:nvSpPr>
        <p:spPr bwMode="auto">
          <a:xfrm>
            <a:off x="1154113" y="377825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7858" name="Text Box 35"/>
          <p:cNvSpPr txBox="1">
            <a:spLocks noChangeArrowheads="1"/>
          </p:cNvSpPr>
          <p:nvPr/>
        </p:nvSpPr>
        <p:spPr bwMode="auto">
          <a:xfrm>
            <a:off x="2562225" y="377825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8,8</a:t>
            </a:r>
          </a:p>
        </p:txBody>
      </p:sp>
      <p:sp>
        <p:nvSpPr>
          <p:cNvPr id="77859" name="Text Box 36"/>
          <p:cNvSpPr txBox="1">
            <a:spLocks noChangeArrowheads="1"/>
          </p:cNvSpPr>
          <p:nvPr/>
        </p:nvSpPr>
        <p:spPr bwMode="auto">
          <a:xfrm>
            <a:off x="1154113" y="171291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2,6</a:t>
            </a:r>
          </a:p>
        </p:txBody>
      </p:sp>
      <p:sp>
        <p:nvSpPr>
          <p:cNvPr id="77860" name="Text Box 37"/>
          <p:cNvSpPr txBox="1">
            <a:spLocks noChangeArrowheads="1"/>
          </p:cNvSpPr>
          <p:nvPr/>
        </p:nvSpPr>
        <p:spPr bwMode="auto">
          <a:xfrm>
            <a:off x="2562225" y="1712913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7861" name="Text Box 38"/>
          <p:cNvSpPr txBox="1">
            <a:spLocks noChangeArrowheads="1"/>
          </p:cNvSpPr>
          <p:nvPr/>
        </p:nvSpPr>
        <p:spPr bwMode="auto">
          <a:xfrm>
            <a:off x="1154113" y="304800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9,8</a:t>
            </a:r>
          </a:p>
        </p:txBody>
      </p:sp>
      <p:sp>
        <p:nvSpPr>
          <p:cNvPr id="77862" name="Text Box 39"/>
          <p:cNvSpPr txBox="1">
            <a:spLocks noChangeArrowheads="1"/>
          </p:cNvSpPr>
          <p:nvPr/>
        </p:nvSpPr>
        <p:spPr bwMode="auto">
          <a:xfrm>
            <a:off x="2562225" y="304800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3,3</a:t>
            </a:r>
          </a:p>
        </p:txBody>
      </p:sp>
      <p:sp>
        <p:nvSpPr>
          <p:cNvPr id="77863" name="Text Box 40"/>
          <p:cNvSpPr txBox="1">
            <a:spLocks noChangeArrowheads="1"/>
          </p:cNvSpPr>
          <p:nvPr/>
        </p:nvSpPr>
        <p:spPr bwMode="auto">
          <a:xfrm>
            <a:off x="20796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8,6</a:t>
            </a:r>
          </a:p>
        </p:txBody>
      </p:sp>
      <p:sp>
        <p:nvSpPr>
          <p:cNvPr id="77864" name="Text Box 41"/>
          <p:cNvSpPr txBox="1">
            <a:spLocks noChangeArrowheads="1"/>
          </p:cNvSpPr>
          <p:nvPr/>
        </p:nvSpPr>
        <p:spPr bwMode="auto">
          <a:xfrm>
            <a:off x="1614488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9,7</a:t>
            </a:r>
          </a:p>
        </p:txBody>
      </p:sp>
      <p:sp>
        <p:nvSpPr>
          <p:cNvPr id="77865" name="Text Box 42"/>
          <p:cNvSpPr txBox="1">
            <a:spLocks noChangeArrowheads="1"/>
          </p:cNvSpPr>
          <p:nvPr/>
        </p:nvSpPr>
        <p:spPr bwMode="auto">
          <a:xfrm>
            <a:off x="302101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3,2</a:t>
            </a:r>
          </a:p>
        </p:txBody>
      </p:sp>
      <p:sp>
        <p:nvSpPr>
          <p:cNvPr id="77866" name="Text Box 43"/>
          <p:cNvSpPr txBox="1">
            <a:spLocks noChangeArrowheads="1"/>
          </p:cNvSpPr>
          <p:nvPr/>
        </p:nvSpPr>
        <p:spPr bwMode="auto">
          <a:xfrm>
            <a:off x="20796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7867" name="Text Box 44"/>
          <p:cNvSpPr txBox="1">
            <a:spLocks noChangeArrowheads="1"/>
          </p:cNvSpPr>
          <p:nvPr/>
        </p:nvSpPr>
        <p:spPr bwMode="auto">
          <a:xfrm>
            <a:off x="1614488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7868" name="Text Box 45"/>
          <p:cNvSpPr txBox="1">
            <a:spLocks noChangeArrowheads="1"/>
          </p:cNvSpPr>
          <p:nvPr/>
        </p:nvSpPr>
        <p:spPr bwMode="auto">
          <a:xfrm>
            <a:off x="302101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4,5</a:t>
            </a:r>
          </a:p>
        </p:txBody>
      </p:sp>
      <p:graphicFrame>
        <p:nvGraphicFramePr>
          <p:cNvPr id="1180756" name="Group 84"/>
          <p:cNvGraphicFramePr>
            <a:graphicFrameLocks noGrp="1"/>
          </p:cNvGraphicFramePr>
          <p:nvPr/>
        </p:nvGraphicFramePr>
        <p:xfrm>
          <a:off x="4449763" y="477838"/>
          <a:ext cx="4467225" cy="360362"/>
        </p:xfrm>
        <a:graphic>
          <a:graphicData uri="http://schemas.openxmlformats.org/drawingml/2006/table">
            <a:tbl>
              <a:tblPr/>
              <a:tblGrid>
                <a:gridCol w="22336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3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362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2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3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7877" name="Line 54"/>
          <p:cNvSpPr>
            <a:spLocks noChangeShapeType="1"/>
          </p:cNvSpPr>
          <p:nvPr/>
        </p:nvSpPr>
        <p:spPr bwMode="auto">
          <a:xfrm flipV="1">
            <a:off x="3489325" y="920750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7878" name="Text Box 55"/>
          <p:cNvSpPr txBox="1">
            <a:spLocks noChangeArrowheads="1"/>
          </p:cNvSpPr>
          <p:nvPr/>
        </p:nvSpPr>
        <p:spPr bwMode="auto">
          <a:xfrm>
            <a:off x="5053013" y="2259013"/>
            <a:ext cx="19526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sz="1500"/>
          </a:p>
        </p:txBody>
      </p:sp>
      <p:sp>
        <p:nvSpPr>
          <p:cNvPr id="77879" name="Text Box 56"/>
          <p:cNvSpPr txBox="1">
            <a:spLocks noChangeArrowheads="1"/>
          </p:cNvSpPr>
          <p:nvPr/>
        </p:nvSpPr>
        <p:spPr bwMode="auto">
          <a:xfrm>
            <a:off x="7500938" y="1130300"/>
            <a:ext cx="8509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/>
              <a:t>[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  <a:r>
              <a:rPr lang="de-DE" altLang="de-DE" sz="1500"/>
              <a:t>]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7880" name="Text Box 57"/>
          <p:cNvSpPr txBox="1">
            <a:spLocks noChangeArrowheads="1"/>
          </p:cNvSpPr>
          <p:nvPr/>
        </p:nvSpPr>
        <p:spPr bwMode="auto">
          <a:xfrm>
            <a:off x="5103813" y="935038"/>
            <a:ext cx="9128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[2] 8,6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7881" name="Text Box 58"/>
          <p:cNvSpPr txBox="1">
            <a:spLocks noChangeArrowheads="1"/>
          </p:cNvSpPr>
          <p:nvPr/>
        </p:nvSpPr>
        <p:spPr bwMode="auto">
          <a:xfrm>
            <a:off x="5080000" y="1265238"/>
            <a:ext cx="1476375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[4]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7882" name="Line 59"/>
          <p:cNvSpPr>
            <a:spLocks noChangeShapeType="1"/>
          </p:cNvSpPr>
          <p:nvPr/>
        </p:nvSpPr>
        <p:spPr bwMode="auto">
          <a:xfrm>
            <a:off x="4468813" y="1611313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7883" name="Text Box 60"/>
          <p:cNvSpPr txBox="1">
            <a:spLocks noChangeArrowheads="1"/>
          </p:cNvSpPr>
          <p:nvPr/>
        </p:nvSpPr>
        <p:spPr bwMode="auto">
          <a:xfrm>
            <a:off x="7342188" y="1893888"/>
            <a:ext cx="954087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[4]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7884" name="Line 61"/>
          <p:cNvSpPr>
            <a:spLocks noChangeShapeType="1"/>
          </p:cNvSpPr>
          <p:nvPr/>
        </p:nvSpPr>
        <p:spPr bwMode="auto">
          <a:xfrm>
            <a:off x="4462463" y="2381250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7885" name="Text Box 62"/>
          <p:cNvSpPr txBox="1">
            <a:spLocks noChangeArrowheads="1"/>
          </p:cNvSpPr>
          <p:nvPr/>
        </p:nvSpPr>
        <p:spPr bwMode="auto">
          <a:xfrm>
            <a:off x="5070475" y="1716088"/>
            <a:ext cx="11255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/>
              <a:t>N</a:t>
            </a:r>
            <a:r>
              <a:rPr lang="de-DE" altLang="de-DE" sz="1500"/>
              <a:t> [5] 10,11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7886" name="Text Box 63"/>
          <p:cNvSpPr txBox="1">
            <a:spLocks noChangeArrowheads="1"/>
          </p:cNvSpPr>
          <p:nvPr/>
        </p:nvSpPr>
        <p:spPr bwMode="auto">
          <a:xfrm>
            <a:off x="5049838" y="1998663"/>
            <a:ext cx="106045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[7] 9,12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7887" name="Text Box 64"/>
          <p:cNvSpPr txBox="1">
            <a:spLocks noChangeArrowheads="1"/>
          </p:cNvSpPr>
          <p:nvPr/>
        </p:nvSpPr>
        <p:spPr bwMode="auto">
          <a:xfrm>
            <a:off x="7340600" y="2674938"/>
            <a:ext cx="912813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[2] 8,6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7888" name="Line 65"/>
          <p:cNvSpPr>
            <a:spLocks noChangeShapeType="1"/>
          </p:cNvSpPr>
          <p:nvPr/>
        </p:nvSpPr>
        <p:spPr bwMode="auto">
          <a:xfrm>
            <a:off x="4454525" y="3125788"/>
            <a:ext cx="44259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7889" name="Oval 66"/>
          <p:cNvSpPr>
            <a:spLocks noChangeArrowheads="1"/>
          </p:cNvSpPr>
          <p:nvPr/>
        </p:nvSpPr>
        <p:spPr bwMode="auto">
          <a:xfrm>
            <a:off x="303213" y="2971800"/>
            <a:ext cx="762000" cy="7620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7890" name="Text Box 67"/>
          <p:cNvSpPr txBox="1">
            <a:spLocks noChangeArrowheads="1"/>
          </p:cNvSpPr>
          <p:nvPr/>
        </p:nvSpPr>
        <p:spPr bwMode="auto">
          <a:xfrm>
            <a:off x="5103813" y="2487613"/>
            <a:ext cx="101917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[3] 9,10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7891" name="Text Box 68"/>
          <p:cNvSpPr txBox="1">
            <a:spLocks noChangeArrowheads="1"/>
          </p:cNvSpPr>
          <p:nvPr/>
        </p:nvSpPr>
        <p:spPr bwMode="auto">
          <a:xfrm>
            <a:off x="5080000" y="2768600"/>
            <a:ext cx="116681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W</a:t>
            </a:r>
            <a:r>
              <a:rPr lang="de-DE" altLang="de-DE" sz="1500">
                <a:solidFill>
                  <a:srgbClr val="000000"/>
                </a:solidFill>
              </a:rPr>
              <a:t> [5] 10,12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77892" name="Text Box 69"/>
          <p:cNvSpPr txBox="1">
            <a:spLocks noChangeArrowheads="1"/>
          </p:cNvSpPr>
          <p:nvPr/>
        </p:nvSpPr>
        <p:spPr bwMode="auto">
          <a:xfrm>
            <a:off x="7350125" y="3425825"/>
            <a:ext cx="1019175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[3] 9,10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80742" name="Text Box 70"/>
          <p:cNvSpPr txBox="1">
            <a:spLocks noChangeArrowheads="1"/>
          </p:cNvSpPr>
          <p:nvPr/>
        </p:nvSpPr>
        <p:spPr bwMode="auto">
          <a:xfrm>
            <a:off x="5051425" y="3400425"/>
            <a:ext cx="116681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W</a:t>
            </a:r>
            <a:r>
              <a:rPr lang="de-DE" altLang="de-DE" sz="1500">
                <a:solidFill>
                  <a:srgbClr val="000000"/>
                </a:solidFill>
              </a:rPr>
              <a:t> [6] 18,18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77894" name="Line 71"/>
          <p:cNvSpPr>
            <a:spLocks noChangeShapeType="1"/>
          </p:cNvSpPr>
          <p:nvPr/>
        </p:nvSpPr>
        <p:spPr bwMode="auto">
          <a:xfrm>
            <a:off x="4460875" y="3910013"/>
            <a:ext cx="442436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80744" name="Text Box 72"/>
          <p:cNvSpPr txBox="1">
            <a:spLocks noChangeArrowheads="1"/>
          </p:cNvSpPr>
          <p:nvPr/>
        </p:nvSpPr>
        <p:spPr bwMode="auto">
          <a:xfrm>
            <a:off x="7345363" y="4160838"/>
            <a:ext cx="11255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[5] 10,11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77896" name="Line 73"/>
          <p:cNvSpPr>
            <a:spLocks noChangeShapeType="1"/>
          </p:cNvSpPr>
          <p:nvPr/>
        </p:nvSpPr>
        <p:spPr bwMode="auto">
          <a:xfrm>
            <a:off x="4454525" y="4667250"/>
            <a:ext cx="442436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7897" name="Line 75"/>
          <p:cNvSpPr>
            <a:spLocks noChangeShapeType="1"/>
          </p:cNvSpPr>
          <p:nvPr/>
        </p:nvSpPr>
        <p:spPr bwMode="auto">
          <a:xfrm>
            <a:off x="5162550" y="2932113"/>
            <a:ext cx="103981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80748" name="Line 76"/>
          <p:cNvSpPr>
            <a:spLocks noChangeShapeType="1"/>
          </p:cNvSpPr>
          <p:nvPr/>
        </p:nvSpPr>
        <p:spPr bwMode="auto">
          <a:xfrm>
            <a:off x="2371725" y="3425825"/>
            <a:ext cx="2678113" cy="174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80749" name="Oval 77"/>
          <p:cNvSpPr>
            <a:spLocks noChangeArrowheads="1"/>
          </p:cNvSpPr>
          <p:nvPr/>
        </p:nvSpPr>
        <p:spPr bwMode="auto">
          <a:xfrm>
            <a:off x="4202113" y="873125"/>
            <a:ext cx="2881312" cy="3036888"/>
          </a:xfrm>
          <a:prstGeom prst="ellips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80750" name="Line 78"/>
          <p:cNvSpPr>
            <a:spLocks noChangeShapeType="1"/>
          </p:cNvSpPr>
          <p:nvPr/>
        </p:nvSpPr>
        <p:spPr bwMode="auto">
          <a:xfrm>
            <a:off x="6851650" y="3275013"/>
            <a:ext cx="498475" cy="885825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7901" name="Text Box 79"/>
          <p:cNvSpPr txBox="1">
            <a:spLocks noChangeArrowheads="1"/>
          </p:cNvSpPr>
          <p:nvPr/>
        </p:nvSpPr>
        <p:spPr bwMode="auto">
          <a:xfrm>
            <a:off x="455613" y="4192588"/>
            <a:ext cx="2308225" cy="569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Current node: 3</a:t>
            </a:r>
          </a:p>
          <a:p>
            <a:pPr>
              <a:spcBef>
                <a:spcPct val="0"/>
              </a:spcBef>
            </a:pPr>
            <a:r>
              <a:rPr lang="de-DE" altLang="de-DE" sz="1500"/>
              <a:t>Neighboring nodes: 2, 6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7902" name="Line 80"/>
          <p:cNvSpPr>
            <a:spLocks noChangeShapeType="1"/>
          </p:cNvSpPr>
          <p:nvPr/>
        </p:nvSpPr>
        <p:spPr bwMode="auto">
          <a:xfrm flipV="1">
            <a:off x="2322513" y="4578350"/>
            <a:ext cx="161925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1180753" name="Text Box 81"/>
          <p:cNvSpPr txBox="1">
            <a:spLocks noChangeArrowheads="1"/>
          </p:cNvSpPr>
          <p:nvPr/>
        </p:nvSpPr>
        <p:spPr bwMode="auto">
          <a:xfrm>
            <a:off x="455613" y="4649788"/>
            <a:ext cx="31003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Minimum cost in group 2: node 5 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7904" name="Text Box 82"/>
          <p:cNvSpPr txBox="1">
            <a:spLocks noChangeArrowheads="1"/>
          </p:cNvSpPr>
          <p:nvPr/>
        </p:nvSpPr>
        <p:spPr bwMode="auto">
          <a:xfrm>
            <a:off x="155575" y="512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7905" name="Text Box 83"/>
          <p:cNvSpPr txBox="1">
            <a:spLocks noChangeArrowheads="1"/>
          </p:cNvSpPr>
          <p:nvPr/>
        </p:nvSpPr>
        <p:spPr bwMode="auto">
          <a:xfrm>
            <a:off x="3708400" y="18462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7906" name="Text Box 85"/>
          <p:cNvSpPr txBox="1">
            <a:spLocks noChangeArrowheads="1"/>
          </p:cNvSpPr>
          <p:nvPr/>
        </p:nvSpPr>
        <p:spPr bwMode="auto">
          <a:xfrm>
            <a:off x="4246563" y="4724400"/>
            <a:ext cx="48974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de-DE" altLang="de-DE" sz="1500">
                <a:solidFill>
                  <a:srgbClr val="C0C0C0"/>
                </a:solidFill>
              </a:rPr>
              <a:t>parent of node [node name] ∑w</a:t>
            </a:r>
            <a:r>
              <a:rPr lang="de-DE" altLang="de-DE" sz="1500" baseline="-25000">
                <a:solidFill>
                  <a:srgbClr val="C0C0C0"/>
                </a:solidFill>
              </a:rPr>
              <a:t>1</a:t>
            </a:r>
            <a:r>
              <a:rPr lang="de-DE" altLang="de-DE" sz="1500">
                <a:solidFill>
                  <a:srgbClr val="C0C0C0"/>
                </a:solidFill>
              </a:rPr>
              <a:t>(s,node),∑w</a:t>
            </a:r>
            <a:r>
              <a:rPr lang="de-DE" altLang="de-DE" sz="1500" baseline="-25000">
                <a:solidFill>
                  <a:srgbClr val="C0C0C0"/>
                </a:solidFill>
              </a:rPr>
              <a:t>2</a:t>
            </a:r>
            <a:r>
              <a:rPr lang="de-DE" altLang="de-DE" sz="1500">
                <a:solidFill>
                  <a:srgbClr val="C0C0C0"/>
                </a:solidFill>
              </a:rPr>
              <a:t>(s,node)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80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80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80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807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80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0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180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0742" grpId="0"/>
      <p:bldP spid="1180744" grpId="0"/>
      <p:bldP spid="1180749" grpId="0" animBg="1"/>
      <p:bldP spid="1180753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3192802F-49B6-4AED-83D6-38C635B816EA}" type="slidenum">
              <a:rPr lang="en-US" altLang="de-DE" sz="1000">
                <a:solidFill>
                  <a:srgbClr val="C0C0C0"/>
                </a:solidFill>
              </a:rPr>
              <a:pPr/>
              <a:t>76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8851" name="Rectangle 2"/>
          <p:cNvSpPr>
            <a:spLocks noChangeArrowheads="1"/>
          </p:cNvSpPr>
          <p:nvPr/>
        </p:nvSpPr>
        <p:spPr bwMode="auto">
          <a:xfrm>
            <a:off x="0" y="0"/>
            <a:ext cx="9144000" cy="7747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52" name="Line 3"/>
          <p:cNvSpPr>
            <a:spLocks noChangeShapeType="1"/>
          </p:cNvSpPr>
          <p:nvPr/>
        </p:nvSpPr>
        <p:spPr bwMode="auto">
          <a:xfrm>
            <a:off x="2341563" y="6889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53" name="Line 4"/>
          <p:cNvSpPr>
            <a:spLocks noChangeShapeType="1"/>
          </p:cNvSpPr>
          <p:nvPr/>
        </p:nvSpPr>
        <p:spPr bwMode="auto">
          <a:xfrm>
            <a:off x="9064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54" name="Line 5"/>
          <p:cNvSpPr>
            <a:spLocks noChangeShapeType="1"/>
          </p:cNvSpPr>
          <p:nvPr/>
        </p:nvSpPr>
        <p:spPr bwMode="auto">
          <a:xfrm>
            <a:off x="23161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55" name="Line 6"/>
          <p:cNvSpPr>
            <a:spLocks noChangeShapeType="1"/>
          </p:cNvSpPr>
          <p:nvPr/>
        </p:nvSpPr>
        <p:spPr bwMode="auto">
          <a:xfrm>
            <a:off x="9064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56" name="Line 7"/>
          <p:cNvSpPr>
            <a:spLocks noChangeShapeType="1"/>
          </p:cNvSpPr>
          <p:nvPr/>
        </p:nvSpPr>
        <p:spPr bwMode="auto">
          <a:xfrm>
            <a:off x="23161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57" name="Line 8"/>
          <p:cNvSpPr>
            <a:spLocks noChangeShapeType="1"/>
          </p:cNvSpPr>
          <p:nvPr/>
        </p:nvSpPr>
        <p:spPr bwMode="auto">
          <a:xfrm>
            <a:off x="904875" y="68580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58" name="Oval 9"/>
          <p:cNvSpPr>
            <a:spLocks noChangeArrowheads="1"/>
          </p:cNvSpPr>
          <p:nvPr/>
        </p:nvSpPr>
        <p:spPr bwMode="auto">
          <a:xfrm>
            <a:off x="450850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59" name="Oval 10"/>
          <p:cNvSpPr>
            <a:spLocks noChangeArrowheads="1"/>
          </p:cNvSpPr>
          <p:nvPr/>
        </p:nvSpPr>
        <p:spPr bwMode="auto">
          <a:xfrm>
            <a:off x="450850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60" name="Oval 11"/>
          <p:cNvSpPr>
            <a:spLocks noChangeArrowheads="1"/>
          </p:cNvSpPr>
          <p:nvPr/>
        </p:nvSpPr>
        <p:spPr bwMode="auto">
          <a:xfrm>
            <a:off x="1857375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61" name="Oval 12"/>
          <p:cNvSpPr>
            <a:spLocks noChangeArrowheads="1"/>
          </p:cNvSpPr>
          <p:nvPr/>
        </p:nvSpPr>
        <p:spPr bwMode="auto">
          <a:xfrm>
            <a:off x="3265488" y="1770063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62" name="Oval 13"/>
          <p:cNvSpPr>
            <a:spLocks noChangeArrowheads="1"/>
          </p:cNvSpPr>
          <p:nvPr/>
        </p:nvSpPr>
        <p:spPr bwMode="auto">
          <a:xfrm>
            <a:off x="3265488" y="434975"/>
            <a:ext cx="481012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63" name="Oval 14"/>
          <p:cNvSpPr>
            <a:spLocks noChangeArrowheads="1"/>
          </p:cNvSpPr>
          <p:nvPr/>
        </p:nvSpPr>
        <p:spPr bwMode="auto">
          <a:xfrm>
            <a:off x="1857375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64" name="Text Box 15"/>
          <p:cNvSpPr txBox="1">
            <a:spLocks noChangeArrowheads="1"/>
          </p:cNvSpPr>
          <p:nvPr/>
        </p:nvSpPr>
        <p:spPr bwMode="auto">
          <a:xfrm>
            <a:off x="436563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8865" name="Text Box 16"/>
          <p:cNvSpPr txBox="1">
            <a:spLocks noChangeArrowheads="1"/>
          </p:cNvSpPr>
          <p:nvPr/>
        </p:nvSpPr>
        <p:spPr bwMode="auto">
          <a:xfrm>
            <a:off x="1843088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  <p:sp>
        <p:nvSpPr>
          <p:cNvPr id="78866" name="Text Box 17"/>
          <p:cNvSpPr txBox="1">
            <a:spLocks noChangeArrowheads="1"/>
          </p:cNvSpPr>
          <p:nvPr/>
        </p:nvSpPr>
        <p:spPr bwMode="auto">
          <a:xfrm>
            <a:off x="3251200" y="511175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78867" name="Text Box 18"/>
          <p:cNvSpPr txBox="1">
            <a:spLocks noChangeArrowheads="1"/>
          </p:cNvSpPr>
          <p:nvPr/>
        </p:nvSpPr>
        <p:spPr bwMode="auto">
          <a:xfrm>
            <a:off x="436563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78868" name="Text Box 19"/>
          <p:cNvSpPr txBox="1">
            <a:spLocks noChangeArrowheads="1"/>
          </p:cNvSpPr>
          <p:nvPr/>
        </p:nvSpPr>
        <p:spPr bwMode="auto">
          <a:xfrm>
            <a:off x="1843088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78869" name="Text Box 20"/>
          <p:cNvSpPr txBox="1">
            <a:spLocks noChangeArrowheads="1"/>
          </p:cNvSpPr>
          <p:nvPr/>
        </p:nvSpPr>
        <p:spPr bwMode="auto">
          <a:xfrm>
            <a:off x="3251200" y="18462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78870" name="Oval 21"/>
          <p:cNvSpPr>
            <a:spLocks noChangeArrowheads="1"/>
          </p:cNvSpPr>
          <p:nvPr/>
        </p:nvSpPr>
        <p:spPr bwMode="auto">
          <a:xfrm>
            <a:off x="450850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71" name="Text Box 22"/>
          <p:cNvSpPr txBox="1">
            <a:spLocks noChangeArrowheads="1"/>
          </p:cNvSpPr>
          <p:nvPr/>
        </p:nvSpPr>
        <p:spPr bwMode="auto">
          <a:xfrm>
            <a:off x="436563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78872" name="Oval 23"/>
          <p:cNvSpPr>
            <a:spLocks noChangeArrowheads="1"/>
          </p:cNvSpPr>
          <p:nvPr/>
        </p:nvSpPr>
        <p:spPr bwMode="auto">
          <a:xfrm>
            <a:off x="1857375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73" name="Text Box 24"/>
          <p:cNvSpPr txBox="1">
            <a:spLocks noChangeArrowheads="1"/>
          </p:cNvSpPr>
          <p:nvPr/>
        </p:nvSpPr>
        <p:spPr bwMode="auto">
          <a:xfrm>
            <a:off x="1843088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78874" name="Oval 25"/>
          <p:cNvSpPr>
            <a:spLocks noChangeArrowheads="1"/>
          </p:cNvSpPr>
          <p:nvPr/>
        </p:nvSpPr>
        <p:spPr bwMode="auto">
          <a:xfrm>
            <a:off x="3265488" y="3105150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875" name="Text Box 26"/>
          <p:cNvSpPr txBox="1">
            <a:spLocks noChangeArrowheads="1"/>
          </p:cNvSpPr>
          <p:nvPr/>
        </p:nvSpPr>
        <p:spPr bwMode="auto">
          <a:xfrm>
            <a:off x="3251200" y="3179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78876" name="Line 27"/>
          <p:cNvSpPr>
            <a:spLocks noChangeShapeType="1"/>
          </p:cNvSpPr>
          <p:nvPr/>
        </p:nvSpPr>
        <p:spPr bwMode="auto">
          <a:xfrm flipV="1">
            <a:off x="693738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7" name="Line 28"/>
          <p:cNvSpPr>
            <a:spLocks noChangeShapeType="1"/>
          </p:cNvSpPr>
          <p:nvPr/>
        </p:nvSpPr>
        <p:spPr bwMode="auto">
          <a:xfrm flipV="1">
            <a:off x="6937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8" name="Line 29"/>
          <p:cNvSpPr>
            <a:spLocks noChangeShapeType="1"/>
          </p:cNvSpPr>
          <p:nvPr/>
        </p:nvSpPr>
        <p:spPr bwMode="auto">
          <a:xfrm flipV="1">
            <a:off x="2070100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79" name="Line 30"/>
          <p:cNvSpPr>
            <a:spLocks noChangeShapeType="1"/>
          </p:cNvSpPr>
          <p:nvPr/>
        </p:nvSpPr>
        <p:spPr bwMode="auto">
          <a:xfrm flipV="1">
            <a:off x="2070100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80" name="Line 31"/>
          <p:cNvSpPr>
            <a:spLocks noChangeShapeType="1"/>
          </p:cNvSpPr>
          <p:nvPr/>
        </p:nvSpPr>
        <p:spPr bwMode="auto">
          <a:xfrm flipV="1">
            <a:off x="34750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881" name="Text Box 34"/>
          <p:cNvSpPr txBox="1">
            <a:spLocks noChangeArrowheads="1"/>
          </p:cNvSpPr>
          <p:nvPr/>
        </p:nvSpPr>
        <p:spPr bwMode="auto">
          <a:xfrm>
            <a:off x="1154113" y="377825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8882" name="Text Box 35"/>
          <p:cNvSpPr txBox="1">
            <a:spLocks noChangeArrowheads="1"/>
          </p:cNvSpPr>
          <p:nvPr/>
        </p:nvSpPr>
        <p:spPr bwMode="auto">
          <a:xfrm>
            <a:off x="2562225" y="377825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8,8</a:t>
            </a:r>
          </a:p>
        </p:txBody>
      </p:sp>
      <p:sp>
        <p:nvSpPr>
          <p:cNvPr id="78883" name="Text Box 36"/>
          <p:cNvSpPr txBox="1">
            <a:spLocks noChangeArrowheads="1"/>
          </p:cNvSpPr>
          <p:nvPr/>
        </p:nvSpPr>
        <p:spPr bwMode="auto">
          <a:xfrm>
            <a:off x="1154113" y="171291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2,6</a:t>
            </a:r>
          </a:p>
        </p:txBody>
      </p:sp>
      <p:sp>
        <p:nvSpPr>
          <p:cNvPr id="78884" name="Text Box 37"/>
          <p:cNvSpPr txBox="1">
            <a:spLocks noChangeArrowheads="1"/>
          </p:cNvSpPr>
          <p:nvPr/>
        </p:nvSpPr>
        <p:spPr bwMode="auto">
          <a:xfrm>
            <a:off x="2562225" y="1712913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8885" name="Text Box 38"/>
          <p:cNvSpPr txBox="1">
            <a:spLocks noChangeArrowheads="1"/>
          </p:cNvSpPr>
          <p:nvPr/>
        </p:nvSpPr>
        <p:spPr bwMode="auto">
          <a:xfrm>
            <a:off x="1154113" y="304800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9,8</a:t>
            </a:r>
          </a:p>
        </p:txBody>
      </p:sp>
      <p:sp>
        <p:nvSpPr>
          <p:cNvPr id="78886" name="Text Box 39"/>
          <p:cNvSpPr txBox="1">
            <a:spLocks noChangeArrowheads="1"/>
          </p:cNvSpPr>
          <p:nvPr/>
        </p:nvSpPr>
        <p:spPr bwMode="auto">
          <a:xfrm>
            <a:off x="2562225" y="304800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3,3</a:t>
            </a:r>
          </a:p>
        </p:txBody>
      </p:sp>
      <p:sp>
        <p:nvSpPr>
          <p:cNvPr id="78887" name="Text Box 40"/>
          <p:cNvSpPr txBox="1">
            <a:spLocks noChangeArrowheads="1"/>
          </p:cNvSpPr>
          <p:nvPr/>
        </p:nvSpPr>
        <p:spPr bwMode="auto">
          <a:xfrm>
            <a:off x="20796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8,6</a:t>
            </a:r>
          </a:p>
        </p:txBody>
      </p:sp>
      <p:sp>
        <p:nvSpPr>
          <p:cNvPr id="78888" name="Text Box 41"/>
          <p:cNvSpPr txBox="1">
            <a:spLocks noChangeArrowheads="1"/>
          </p:cNvSpPr>
          <p:nvPr/>
        </p:nvSpPr>
        <p:spPr bwMode="auto">
          <a:xfrm>
            <a:off x="1614488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9,7</a:t>
            </a:r>
          </a:p>
        </p:txBody>
      </p:sp>
      <p:sp>
        <p:nvSpPr>
          <p:cNvPr id="78889" name="Text Box 42"/>
          <p:cNvSpPr txBox="1">
            <a:spLocks noChangeArrowheads="1"/>
          </p:cNvSpPr>
          <p:nvPr/>
        </p:nvSpPr>
        <p:spPr bwMode="auto">
          <a:xfrm>
            <a:off x="302101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3,2</a:t>
            </a:r>
          </a:p>
        </p:txBody>
      </p:sp>
      <p:sp>
        <p:nvSpPr>
          <p:cNvPr id="78890" name="Text Box 43"/>
          <p:cNvSpPr txBox="1">
            <a:spLocks noChangeArrowheads="1"/>
          </p:cNvSpPr>
          <p:nvPr/>
        </p:nvSpPr>
        <p:spPr bwMode="auto">
          <a:xfrm>
            <a:off x="20796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8891" name="Text Box 44"/>
          <p:cNvSpPr txBox="1">
            <a:spLocks noChangeArrowheads="1"/>
          </p:cNvSpPr>
          <p:nvPr/>
        </p:nvSpPr>
        <p:spPr bwMode="auto">
          <a:xfrm>
            <a:off x="1614488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8892" name="Text Box 45"/>
          <p:cNvSpPr txBox="1">
            <a:spLocks noChangeArrowheads="1"/>
          </p:cNvSpPr>
          <p:nvPr/>
        </p:nvSpPr>
        <p:spPr bwMode="auto">
          <a:xfrm>
            <a:off x="302101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4,5</a:t>
            </a:r>
          </a:p>
        </p:txBody>
      </p:sp>
      <p:graphicFrame>
        <p:nvGraphicFramePr>
          <p:cNvPr id="1181787" name="Group 91"/>
          <p:cNvGraphicFramePr>
            <a:graphicFrameLocks noGrp="1"/>
          </p:cNvGraphicFramePr>
          <p:nvPr/>
        </p:nvGraphicFramePr>
        <p:xfrm>
          <a:off x="4449763" y="477838"/>
          <a:ext cx="4467225" cy="360362"/>
        </p:xfrm>
        <a:graphic>
          <a:graphicData uri="http://schemas.openxmlformats.org/drawingml/2006/table">
            <a:tbl>
              <a:tblPr/>
              <a:tblGrid>
                <a:gridCol w="22336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3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362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2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3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8901" name="Line 54"/>
          <p:cNvSpPr>
            <a:spLocks noChangeShapeType="1"/>
          </p:cNvSpPr>
          <p:nvPr/>
        </p:nvSpPr>
        <p:spPr bwMode="auto">
          <a:xfrm flipV="1">
            <a:off x="3489325" y="920750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02" name="Text Box 55"/>
          <p:cNvSpPr txBox="1">
            <a:spLocks noChangeArrowheads="1"/>
          </p:cNvSpPr>
          <p:nvPr/>
        </p:nvSpPr>
        <p:spPr bwMode="auto">
          <a:xfrm>
            <a:off x="5053013" y="2259013"/>
            <a:ext cx="19526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sz="1500"/>
          </a:p>
        </p:txBody>
      </p:sp>
      <p:sp>
        <p:nvSpPr>
          <p:cNvPr id="78903" name="Text Box 56"/>
          <p:cNvSpPr txBox="1">
            <a:spLocks noChangeArrowheads="1"/>
          </p:cNvSpPr>
          <p:nvPr/>
        </p:nvSpPr>
        <p:spPr bwMode="auto">
          <a:xfrm>
            <a:off x="7500938" y="1130300"/>
            <a:ext cx="85090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/>
              <a:t>[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  <a:r>
              <a:rPr lang="de-DE" altLang="de-DE" sz="1500"/>
              <a:t>]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8904" name="Text Box 57"/>
          <p:cNvSpPr txBox="1">
            <a:spLocks noChangeArrowheads="1"/>
          </p:cNvSpPr>
          <p:nvPr/>
        </p:nvSpPr>
        <p:spPr bwMode="auto">
          <a:xfrm>
            <a:off x="5103813" y="935038"/>
            <a:ext cx="9128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[2] 8,6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8905" name="Text Box 58"/>
          <p:cNvSpPr txBox="1">
            <a:spLocks noChangeArrowheads="1"/>
          </p:cNvSpPr>
          <p:nvPr/>
        </p:nvSpPr>
        <p:spPr bwMode="auto">
          <a:xfrm>
            <a:off x="5080000" y="1265238"/>
            <a:ext cx="1476375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[4] 1,4</a:t>
            </a:r>
          </a:p>
          <a:p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8906" name="Line 59"/>
          <p:cNvSpPr>
            <a:spLocks noChangeShapeType="1"/>
          </p:cNvSpPr>
          <p:nvPr/>
        </p:nvSpPr>
        <p:spPr bwMode="auto">
          <a:xfrm>
            <a:off x="4468813" y="1611313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907" name="Text Box 60"/>
          <p:cNvSpPr txBox="1">
            <a:spLocks noChangeArrowheads="1"/>
          </p:cNvSpPr>
          <p:nvPr/>
        </p:nvSpPr>
        <p:spPr bwMode="auto">
          <a:xfrm>
            <a:off x="7342188" y="1893888"/>
            <a:ext cx="954087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[4]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8908" name="Line 61"/>
          <p:cNvSpPr>
            <a:spLocks noChangeShapeType="1"/>
          </p:cNvSpPr>
          <p:nvPr/>
        </p:nvSpPr>
        <p:spPr bwMode="auto">
          <a:xfrm>
            <a:off x="4462463" y="2381250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909" name="Text Box 62"/>
          <p:cNvSpPr txBox="1">
            <a:spLocks noChangeArrowheads="1"/>
          </p:cNvSpPr>
          <p:nvPr/>
        </p:nvSpPr>
        <p:spPr bwMode="auto">
          <a:xfrm>
            <a:off x="5070475" y="1716088"/>
            <a:ext cx="11255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[5] 10,11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8910" name="Text Box 63"/>
          <p:cNvSpPr txBox="1">
            <a:spLocks noChangeArrowheads="1"/>
          </p:cNvSpPr>
          <p:nvPr/>
        </p:nvSpPr>
        <p:spPr bwMode="auto">
          <a:xfrm>
            <a:off x="5049838" y="1998663"/>
            <a:ext cx="1060450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[7] 9,12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8911" name="Text Box 64"/>
          <p:cNvSpPr txBox="1">
            <a:spLocks noChangeArrowheads="1"/>
          </p:cNvSpPr>
          <p:nvPr/>
        </p:nvSpPr>
        <p:spPr bwMode="auto">
          <a:xfrm>
            <a:off x="7340600" y="2674938"/>
            <a:ext cx="912813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[2] 8,6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8912" name="Line 65"/>
          <p:cNvSpPr>
            <a:spLocks noChangeShapeType="1"/>
          </p:cNvSpPr>
          <p:nvPr/>
        </p:nvSpPr>
        <p:spPr bwMode="auto">
          <a:xfrm>
            <a:off x="4454525" y="3125788"/>
            <a:ext cx="44259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913" name="Oval 66"/>
          <p:cNvSpPr>
            <a:spLocks noChangeArrowheads="1"/>
          </p:cNvSpPr>
          <p:nvPr/>
        </p:nvSpPr>
        <p:spPr bwMode="auto">
          <a:xfrm>
            <a:off x="1693863" y="1630363"/>
            <a:ext cx="763587" cy="762000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8914" name="Text Box 67"/>
          <p:cNvSpPr txBox="1">
            <a:spLocks noChangeArrowheads="1"/>
          </p:cNvSpPr>
          <p:nvPr/>
        </p:nvSpPr>
        <p:spPr bwMode="auto">
          <a:xfrm>
            <a:off x="5103813" y="2487613"/>
            <a:ext cx="101917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[3] 9,10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8915" name="Text Box 68"/>
          <p:cNvSpPr txBox="1">
            <a:spLocks noChangeArrowheads="1"/>
          </p:cNvSpPr>
          <p:nvPr/>
        </p:nvSpPr>
        <p:spPr bwMode="auto">
          <a:xfrm>
            <a:off x="5080000" y="2768600"/>
            <a:ext cx="116681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W</a:t>
            </a:r>
            <a:r>
              <a:rPr lang="de-DE" altLang="de-DE" sz="1500">
                <a:solidFill>
                  <a:srgbClr val="000000"/>
                </a:solidFill>
              </a:rPr>
              <a:t> [5] 10,12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78916" name="Text Box 69"/>
          <p:cNvSpPr txBox="1">
            <a:spLocks noChangeArrowheads="1"/>
          </p:cNvSpPr>
          <p:nvPr/>
        </p:nvSpPr>
        <p:spPr bwMode="auto">
          <a:xfrm>
            <a:off x="7350125" y="3425825"/>
            <a:ext cx="1019175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[3] 9,10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8917" name="Text Box 70"/>
          <p:cNvSpPr txBox="1">
            <a:spLocks noChangeArrowheads="1"/>
          </p:cNvSpPr>
          <p:nvPr/>
        </p:nvSpPr>
        <p:spPr bwMode="auto">
          <a:xfrm>
            <a:off x="5051425" y="3400425"/>
            <a:ext cx="1166813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W</a:t>
            </a:r>
            <a:r>
              <a:rPr lang="de-DE" altLang="de-DE" sz="1500">
                <a:solidFill>
                  <a:srgbClr val="000000"/>
                </a:solidFill>
              </a:rPr>
              <a:t> [6] 18,18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78918" name="Line 71"/>
          <p:cNvSpPr>
            <a:spLocks noChangeShapeType="1"/>
          </p:cNvSpPr>
          <p:nvPr/>
        </p:nvSpPr>
        <p:spPr bwMode="auto">
          <a:xfrm>
            <a:off x="4460875" y="3910013"/>
            <a:ext cx="442436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919" name="Text Box 72"/>
          <p:cNvSpPr txBox="1">
            <a:spLocks noChangeArrowheads="1"/>
          </p:cNvSpPr>
          <p:nvPr/>
        </p:nvSpPr>
        <p:spPr bwMode="auto">
          <a:xfrm>
            <a:off x="7345363" y="4160838"/>
            <a:ext cx="11255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[5] 10,11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1181769" name="Text Box 73"/>
          <p:cNvSpPr txBox="1">
            <a:spLocks noChangeArrowheads="1"/>
          </p:cNvSpPr>
          <p:nvPr/>
        </p:nvSpPr>
        <p:spPr bwMode="auto">
          <a:xfrm>
            <a:off x="5095875" y="4016375"/>
            <a:ext cx="1125538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[6] 12,19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81770" name="Text Box 74"/>
          <p:cNvSpPr txBox="1">
            <a:spLocks noChangeArrowheads="1"/>
          </p:cNvSpPr>
          <p:nvPr/>
        </p:nvSpPr>
        <p:spPr bwMode="auto">
          <a:xfrm>
            <a:off x="5072063" y="4310063"/>
            <a:ext cx="1166812" cy="631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 b="1"/>
              <a:t> </a:t>
            </a:r>
            <a:r>
              <a:rPr lang="de-DE" altLang="de-DE" sz="1500"/>
              <a:t>[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  <a:r>
              <a:rPr lang="de-DE" altLang="de-DE" sz="1500"/>
              <a:t>]</a:t>
            </a:r>
            <a:r>
              <a:rPr lang="de-DE" altLang="de-DE" sz="1500" b="1">
                <a:solidFill>
                  <a:srgbClr val="000000"/>
                </a:solidFill>
              </a:rPr>
              <a:t> </a:t>
            </a:r>
            <a:r>
              <a:rPr lang="de-DE" altLang="de-DE" sz="1500">
                <a:solidFill>
                  <a:srgbClr val="000000"/>
                </a:solidFill>
              </a:rPr>
              <a:t>12,19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8922" name="Line 75"/>
          <p:cNvSpPr>
            <a:spLocks noChangeShapeType="1"/>
          </p:cNvSpPr>
          <p:nvPr/>
        </p:nvSpPr>
        <p:spPr bwMode="auto">
          <a:xfrm>
            <a:off x="4454525" y="4667250"/>
            <a:ext cx="442436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81772" name="Text Box 76"/>
          <p:cNvSpPr txBox="1">
            <a:spLocks noChangeArrowheads="1"/>
          </p:cNvSpPr>
          <p:nvPr/>
        </p:nvSpPr>
        <p:spPr bwMode="auto">
          <a:xfrm>
            <a:off x="7339013" y="4924425"/>
            <a:ext cx="10604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/>
              <a:t>W</a:t>
            </a:r>
            <a:r>
              <a:rPr lang="de-DE" altLang="de-DE" sz="1500"/>
              <a:t> [7] 9,12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8924" name="Line 78"/>
          <p:cNvSpPr>
            <a:spLocks noChangeShapeType="1"/>
          </p:cNvSpPr>
          <p:nvPr/>
        </p:nvSpPr>
        <p:spPr bwMode="auto">
          <a:xfrm>
            <a:off x="4454525" y="5337175"/>
            <a:ext cx="44259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925" name="Line 79"/>
          <p:cNvSpPr>
            <a:spLocks noChangeShapeType="1"/>
          </p:cNvSpPr>
          <p:nvPr/>
        </p:nvSpPr>
        <p:spPr bwMode="auto">
          <a:xfrm>
            <a:off x="5162550" y="2932113"/>
            <a:ext cx="103981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81776" name="Line 80"/>
          <p:cNvSpPr>
            <a:spLocks noChangeShapeType="1"/>
          </p:cNvSpPr>
          <p:nvPr/>
        </p:nvSpPr>
        <p:spPr bwMode="auto">
          <a:xfrm>
            <a:off x="2341563" y="3425825"/>
            <a:ext cx="2549525" cy="712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81777" name="Oval 81"/>
          <p:cNvSpPr>
            <a:spLocks noChangeArrowheads="1"/>
          </p:cNvSpPr>
          <p:nvPr/>
        </p:nvSpPr>
        <p:spPr bwMode="auto">
          <a:xfrm>
            <a:off x="4202113" y="873125"/>
            <a:ext cx="2881312" cy="3794125"/>
          </a:xfrm>
          <a:prstGeom prst="ellips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81778" name="Line 82"/>
          <p:cNvSpPr>
            <a:spLocks noChangeShapeType="1"/>
          </p:cNvSpPr>
          <p:nvPr/>
        </p:nvSpPr>
        <p:spPr bwMode="auto">
          <a:xfrm>
            <a:off x="6805613" y="4016375"/>
            <a:ext cx="695325" cy="90805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81779" name="Line 83"/>
          <p:cNvSpPr>
            <a:spLocks noChangeShapeType="1"/>
          </p:cNvSpPr>
          <p:nvPr/>
        </p:nvSpPr>
        <p:spPr bwMode="auto">
          <a:xfrm>
            <a:off x="3687763" y="2212975"/>
            <a:ext cx="1416050" cy="20970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8930" name="Text Box 84"/>
          <p:cNvSpPr txBox="1">
            <a:spLocks noChangeArrowheads="1"/>
          </p:cNvSpPr>
          <p:nvPr/>
        </p:nvSpPr>
        <p:spPr bwMode="auto">
          <a:xfrm>
            <a:off x="455613" y="4192588"/>
            <a:ext cx="2730500" cy="569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Current node: 5</a:t>
            </a:r>
          </a:p>
          <a:p>
            <a:pPr>
              <a:spcBef>
                <a:spcPct val="0"/>
              </a:spcBef>
            </a:pPr>
            <a:r>
              <a:rPr lang="de-DE" altLang="de-DE" sz="1500"/>
              <a:t>Neighboring nodes: 2, 4, 6, 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8931" name="Line 85"/>
          <p:cNvSpPr>
            <a:spLocks noChangeShapeType="1"/>
          </p:cNvSpPr>
          <p:nvPr/>
        </p:nvSpPr>
        <p:spPr bwMode="auto">
          <a:xfrm flipV="1">
            <a:off x="2322513" y="4578350"/>
            <a:ext cx="161925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78932" name="Line 86"/>
          <p:cNvSpPr>
            <a:spLocks noChangeShapeType="1"/>
          </p:cNvSpPr>
          <p:nvPr/>
        </p:nvSpPr>
        <p:spPr bwMode="auto">
          <a:xfrm flipV="1">
            <a:off x="2536825" y="4572000"/>
            <a:ext cx="163513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1181783" name="Text Box 87"/>
          <p:cNvSpPr txBox="1">
            <a:spLocks noChangeArrowheads="1"/>
          </p:cNvSpPr>
          <p:nvPr/>
        </p:nvSpPr>
        <p:spPr bwMode="auto">
          <a:xfrm>
            <a:off x="455613" y="4649788"/>
            <a:ext cx="31003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Minimum cost in group 2: node 7 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81784" name="Line 88"/>
          <p:cNvSpPr>
            <a:spLocks noChangeShapeType="1"/>
          </p:cNvSpPr>
          <p:nvPr/>
        </p:nvSpPr>
        <p:spPr bwMode="auto">
          <a:xfrm>
            <a:off x="5148263" y="3573463"/>
            <a:ext cx="103981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8935" name="Text Box 89"/>
          <p:cNvSpPr txBox="1">
            <a:spLocks noChangeArrowheads="1"/>
          </p:cNvSpPr>
          <p:nvPr/>
        </p:nvSpPr>
        <p:spPr bwMode="auto">
          <a:xfrm>
            <a:off x="155575" y="512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8936" name="Text Box 90"/>
          <p:cNvSpPr txBox="1">
            <a:spLocks noChangeArrowheads="1"/>
          </p:cNvSpPr>
          <p:nvPr/>
        </p:nvSpPr>
        <p:spPr bwMode="auto">
          <a:xfrm>
            <a:off x="3708400" y="18462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8937" name="Text Box 92"/>
          <p:cNvSpPr txBox="1">
            <a:spLocks noChangeArrowheads="1"/>
          </p:cNvSpPr>
          <p:nvPr/>
        </p:nvSpPr>
        <p:spPr bwMode="auto">
          <a:xfrm>
            <a:off x="4246563" y="5410200"/>
            <a:ext cx="48974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de-DE" altLang="de-DE" sz="1500">
                <a:solidFill>
                  <a:srgbClr val="C0C0C0"/>
                </a:solidFill>
              </a:rPr>
              <a:t>parent of node [node name] ∑w</a:t>
            </a:r>
            <a:r>
              <a:rPr lang="de-DE" altLang="de-DE" sz="1500" baseline="-25000">
                <a:solidFill>
                  <a:srgbClr val="C0C0C0"/>
                </a:solidFill>
              </a:rPr>
              <a:t>1</a:t>
            </a:r>
            <a:r>
              <a:rPr lang="de-DE" altLang="de-DE" sz="1500">
                <a:solidFill>
                  <a:srgbClr val="C0C0C0"/>
                </a:solidFill>
              </a:rPr>
              <a:t>(s,node),∑w</a:t>
            </a:r>
            <a:r>
              <a:rPr lang="de-DE" altLang="de-DE" sz="1500" baseline="-25000">
                <a:solidFill>
                  <a:srgbClr val="C0C0C0"/>
                </a:solidFill>
              </a:rPr>
              <a:t>2</a:t>
            </a:r>
            <a:r>
              <a:rPr lang="de-DE" altLang="de-DE" sz="1500">
                <a:solidFill>
                  <a:srgbClr val="C0C0C0"/>
                </a:solidFill>
              </a:rPr>
              <a:t>(s,node)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81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81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81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81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81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81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181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181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8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1769" grpId="0"/>
      <p:bldP spid="1181770" grpId="0"/>
      <p:bldP spid="1181772" grpId="0"/>
      <p:bldP spid="1181777" grpId="0" animBg="1"/>
      <p:bldP spid="1181783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5CB3E8A0-020F-4594-A8CC-6592B8D60AA1}" type="slidenum">
              <a:rPr lang="en-US" altLang="de-DE" sz="1000">
                <a:solidFill>
                  <a:srgbClr val="C0C0C0"/>
                </a:solidFill>
              </a:rPr>
              <a:pPr/>
              <a:t>77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79875" name="Rectangle 2"/>
          <p:cNvSpPr>
            <a:spLocks noChangeArrowheads="1"/>
          </p:cNvSpPr>
          <p:nvPr/>
        </p:nvSpPr>
        <p:spPr bwMode="auto">
          <a:xfrm>
            <a:off x="0" y="0"/>
            <a:ext cx="9144000" cy="7747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76" name="Line 3"/>
          <p:cNvSpPr>
            <a:spLocks noChangeShapeType="1"/>
          </p:cNvSpPr>
          <p:nvPr/>
        </p:nvSpPr>
        <p:spPr bwMode="auto">
          <a:xfrm>
            <a:off x="2341563" y="6889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7" name="Line 4"/>
          <p:cNvSpPr>
            <a:spLocks noChangeShapeType="1"/>
          </p:cNvSpPr>
          <p:nvPr/>
        </p:nvSpPr>
        <p:spPr bwMode="auto">
          <a:xfrm>
            <a:off x="9064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8" name="Line 5"/>
          <p:cNvSpPr>
            <a:spLocks noChangeShapeType="1"/>
          </p:cNvSpPr>
          <p:nvPr/>
        </p:nvSpPr>
        <p:spPr bwMode="auto">
          <a:xfrm>
            <a:off x="2316163" y="1997075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79" name="Line 6"/>
          <p:cNvSpPr>
            <a:spLocks noChangeShapeType="1"/>
          </p:cNvSpPr>
          <p:nvPr/>
        </p:nvSpPr>
        <p:spPr bwMode="auto">
          <a:xfrm>
            <a:off x="9064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80" name="Line 7"/>
          <p:cNvSpPr>
            <a:spLocks noChangeShapeType="1"/>
          </p:cNvSpPr>
          <p:nvPr/>
        </p:nvSpPr>
        <p:spPr bwMode="auto">
          <a:xfrm>
            <a:off x="2316163" y="33321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81" name="Line 8"/>
          <p:cNvSpPr>
            <a:spLocks noChangeShapeType="1"/>
          </p:cNvSpPr>
          <p:nvPr/>
        </p:nvSpPr>
        <p:spPr bwMode="auto">
          <a:xfrm>
            <a:off x="904875" y="68580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882" name="Oval 9"/>
          <p:cNvSpPr>
            <a:spLocks noChangeArrowheads="1"/>
          </p:cNvSpPr>
          <p:nvPr/>
        </p:nvSpPr>
        <p:spPr bwMode="auto">
          <a:xfrm>
            <a:off x="450850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83" name="Oval 10"/>
          <p:cNvSpPr>
            <a:spLocks noChangeArrowheads="1"/>
          </p:cNvSpPr>
          <p:nvPr/>
        </p:nvSpPr>
        <p:spPr bwMode="auto">
          <a:xfrm>
            <a:off x="450850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84" name="Oval 11"/>
          <p:cNvSpPr>
            <a:spLocks noChangeArrowheads="1"/>
          </p:cNvSpPr>
          <p:nvPr/>
        </p:nvSpPr>
        <p:spPr bwMode="auto">
          <a:xfrm>
            <a:off x="1857375" y="1770063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85" name="Oval 12"/>
          <p:cNvSpPr>
            <a:spLocks noChangeArrowheads="1"/>
          </p:cNvSpPr>
          <p:nvPr/>
        </p:nvSpPr>
        <p:spPr bwMode="auto">
          <a:xfrm>
            <a:off x="3265488" y="1770063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86" name="Oval 13"/>
          <p:cNvSpPr>
            <a:spLocks noChangeArrowheads="1"/>
          </p:cNvSpPr>
          <p:nvPr/>
        </p:nvSpPr>
        <p:spPr bwMode="auto">
          <a:xfrm>
            <a:off x="3265488" y="434975"/>
            <a:ext cx="481012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87" name="Oval 14"/>
          <p:cNvSpPr>
            <a:spLocks noChangeArrowheads="1"/>
          </p:cNvSpPr>
          <p:nvPr/>
        </p:nvSpPr>
        <p:spPr bwMode="auto">
          <a:xfrm>
            <a:off x="1857375" y="434975"/>
            <a:ext cx="482600" cy="496888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88" name="Text Box 15"/>
          <p:cNvSpPr txBox="1">
            <a:spLocks noChangeArrowheads="1"/>
          </p:cNvSpPr>
          <p:nvPr/>
        </p:nvSpPr>
        <p:spPr bwMode="auto">
          <a:xfrm>
            <a:off x="436563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79889" name="Text Box 16"/>
          <p:cNvSpPr txBox="1">
            <a:spLocks noChangeArrowheads="1"/>
          </p:cNvSpPr>
          <p:nvPr/>
        </p:nvSpPr>
        <p:spPr bwMode="auto">
          <a:xfrm>
            <a:off x="1843088" y="5111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  <p:sp>
        <p:nvSpPr>
          <p:cNvPr id="79890" name="Text Box 17"/>
          <p:cNvSpPr txBox="1">
            <a:spLocks noChangeArrowheads="1"/>
          </p:cNvSpPr>
          <p:nvPr/>
        </p:nvSpPr>
        <p:spPr bwMode="auto">
          <a:xfrm>
            <a:off x="3251200" y="511175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79891" name="Text Box 18"/>
          <p:cNvSpPr txBox="1">
            <a:spLocks noChangeArrowheads="1"/>
          </p:cNvSpPr>
          <p:nvPr/>
        </p:nvSpPr>
        <p:spPr bwMode="auto">
          <a:xfrm>
            <a:off x="436563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79892" name="Text Box 19"/>
          <p:cNvSpPr txBox="1">
            <a:spLocks noChangeArrowheads="1"/>
          </p:cNvSpPr>
          <p:nvPr/>
        </p:nvSpPr>
        <p:spPr bwMode="auto">
          <a:xfrm>
            <a:off x="1843088" y="18462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79893" name="Text Box 20"/>
          <p:cNvSpPr txBox="1">
            <a:spLocks noChangeArrowheads="1"/>
          </p:cNvSpPr>
          <p:nvPr/>
        </p:nvSpPr>
        <p:spPr bwMode="auto">
          <a:xfrm>
            <a:off x="3251200" y="18462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79894" name="Oval 21"/>
          <p:cNvSpPr>
            <a:spLocks noChangeArrowheads="1"/>
          </p:cNvSpPr>
          <p:nvPr/>
        </p:nvSpPr>
        <p:spPr bwMode="auto">
          <a:xfrm>
            <a:off x="450850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95" name="Text Box 22"/>
          <p:cNvSpPr txBox="1">
            <a:spLocks noChangeArrowheads="1"/>
          </p:cNvSpPr>
          <p:nvPr/>
        </p:nvSpPr>
        <p:spPr bwMode="auto">
          <a:xfrm>
            <a:off x="436563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79896" name="Oval 23"/>
          <p:cNvSpPr>
            <a:spLocks noChangeArrowheads="1"/>
          </p:cNvSpPr>
          <p:nvPr/>
        </p:nvSpPr>
        <p:spPr bwMode="auto">
          <a:xfrm>
            <a:off x="1857375" y="31051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97" name="Text Box 24"/>
          <p:cNvSpPr txBox="1">
            <a:spLocks noChangeArrowheads="1"/>
          </p:cNvSpPr>
          <p:nvPr/>
        </p:nvSpPr>
        <p:spPr bwMode="auto">
          <a:xfrm>
            <a:off x="1843088" y="317976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79898" name="Oval 25"/>
          <p:cNvSpPr>
            <a:spLocks noChangeArrowheads="1"/>
          </p:cNvSpPr>
          <p:nvPr/>
        </p:nvSpPr>
        <p:spPr bwMode="auto">
          <a:xfrm>
            <a:off x="3265488" y="3105150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899" name="Text Box 26"/>
          <p:cNvSpPr txBox="1">
            <a:spLocks noChangeArrowheads="1"/>
          </p:cNvSpPr>
          <p:nvPr/>
        </p:nvSpPr>
        <p:spPr bwMode="auto">
          <a:xfrm>
            <a:off x="3251200" y="3179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79900" name="Line 27"/>
          <p:cNvSpPr>
            <a:spLocks noChangeShapeType="1"/>
          </p:cNvSpPr>
          <p:nvPr/>
        </p:nvSpPr>
        <p:spPr bwMode="auto">
          <a:xfrm flipV="1">
            <a:off x="693738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1" name="Line 28"/>
          <p:cNvSpPr>
            <a:spLocks noChangeShapeType="1"/>
          </p:cNvSpPr>
          <p:nvPr/>
        </p:nvSpPr>
        <p:spPr bwMode="auto">
          <a:xfrm flipV="1">
            <a:off x="6937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2" name="Line 29"/>
          <p:cNvSpPr>
            <a:spLocks noChangeShapeType="1"/>
          </p:cNvSpPr>
          <p:nvPr/>
        </p:nvSpPr>
        <p:spPr bwMode="auto">
          <a:xfrm flipV="1">
            <a:off x="2070100" y="931863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3" name="Line 30"/>
          <p:cNvSpPr>
            <a:spLocks noChangeShapeType="1"/>
          </p:cNvSpPr>
          <p:nvPr/>
        </p:nvSpPr>
        <p:spPr bwMode="auto">
          <a:xfrm flipV="1">
            <a:off x="2070100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4" name="Line 31"/>
          <p:cNvSpPr>
            <a:spLocks noChangeShapeType="1"/>
          </p:cNvSpPr>
          <p:nvPr/>
        </p:nvSpPr>
        <p:spPr bwMode="auto">
          <a:xfrm flipV="1">
            <a:off x="3475038" y="2263775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05" name="Text Box 34"/>
          <p:cNvSpPr txBox="1">
            <a:spLocks noChangeArrowheads="1"/>
          </p:cNvSpPr>
          <p:nvPr/>
        </p:nvSpPr>
        <p:spPr bwMode="auto">
          <a:xfrm>
            <a:off x="1154113" y="377825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9906" name="Text Box 35"/>
          <p:cNvSpPr txBox="1">
            <a:spLocks noChangeArrowheads="1"/>
          </p:cNvSpPr>
          <p:nvPr/>
        </p:nvSpPr>
        <p:spPr bwMode="auto">
          <a:xfrm>
            <a:off x="2562225" y="377825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8,8</a:t>
            </a:r>
          </a:p>
        </p:txBody>
      </p:sp>
      <p:sp>
        <p:nvSpPr>
          <p:cNvPr id="79907" name="Text Box 36"/>
          <p:cNvSpPr txBox="1">
            <a:spLocks noChangeArrowheads="1"/>
          </p:cNvSpPr>
          <p:nvPr/>
        </p:nvSpPr>
        <p:spPr bwMode="auto">
          <a:xfrm>
            <a:off x="1154113" y="171291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2,6</a:t>
            </a:r>
          </a:p>
        </p:txBody>
      </p:sp>
      <p:sp>
        <p:nvSpPr>
          <p:cNvPr id="79908" name="Text Box 37"/>
          <p:cNvSpPr txBox="1">
            <a:spLocks noChangeArrowheads="1"/>
          </p:cNvSpPr>
          <p:nvPr/>
        </p:nvSpPr>
        <p:spPr bwMode="auto">
          <a:xfrm>
            <a:off x="2562225" y="1712913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9909" name="Text Box 38"/>
          <p:cNvSpPr txBox="1">
            <a:spLocks noChangeArrowheads="1"/>
          </p:cNvSpPr>
          <p:nvPr/>
        </p:nvSpPr>
        <p:spPr bwMode="auto">
          <a:xfrm>
            <a:off x="1154113" y="304800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9,8</a:t>
            </a:r>
          </a:p>
        </p:txBody>
      </p:sp>
      <p:sp>
        <p:nvSpPr>
          <p:cNvPr id="79910" name="Text Box 39"/>
          <p:cNvSpPr txBox="1">
            <a:spLocks noChangeArrowheads="1"/>
          </p:cNvSpPr>
          <p:nvPr/>
        </p:nvSpPr>
        <p:spPr bwMode="auto">
          <a:xfrm>
            <a:off x="2562225" y="304800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3,3</a:t>
            </a:r>
          </a:p>
        </p:txBody>
      </p:sp>
      <p:sp>
        <p:nvSpPr>
          <p:cNvPr id="79911" name="Text Box 40"/>
          <p:cNvSpPr txBox="1">
            <a:spLocks noChangeArrowheads="1"/>
          </p:cNvSpPr>
          <p:nvPr/>
        </p:nvSpPr>
        <p:spPr bwMode="auto">
          <a:xfrm>
            <a:off x="20796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8,6</a:t>
            </a:r>
          </a:p>
        </p:txBody>
      </p:sp>
      <p:sp>
        <p:nvSpPr>
          <p:cNvPr id="79912" name="Text Box 41"/>
          <p:cNvSpPr txBox="1">
            <a:spLocks noChangeArrowheads="1"/>
          </p:cNvSpPr>
          <p:nvPr/>
        </p:nvSpPr>
        <p:spPr bwMode="auto">
          <a:xfrm>
            <a:off x="1614488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9,7</a:t>
            </a:r>
          </a:p>
        </p:txBody>
      </p:sp>
      <p:sp>
        <p:nvSpPr>
          <p:cNvPr id="79913" name="Text Box 42"/>
          <p:cNvSpPr txBox="1">
            <a:spLocks noChangeArrowheads="1"/>
          </p:cNvSpPr>
          <p:nvPr/>
        </p:nvSpPr>
        <p:spPr bwMode="auto">
          <a:xfrm>
            <a:off x="3021013" y="1196975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3,2</a:t>
            </a:r>
          </a:p>
        </p:txBody>
      </p:sp>
      <p:sp>
        <p:nvSpPr>
          <p:cNvPr id="79914" name="Text Box 43"/>
          <p:cNvSpPr txBox="1">
            <a:spLocks noChangeArrowheads="1"/>
          </p:cNvSpPr>
          <p:nvPr/>
        </p:nvSpPr>
        <p:spPr bwMode="auto">
          <a:xfrm>
            <a:off x="20796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79915" name="Text Box 44"/>
          <p:cNvSpPr txBox="1">
            <a:spLocks noChangeArrowheads="1"/>
          </p:cNvSpPr>
          <p:nvPr/>
        </p:nvSpPr>
        <p:spPr bwMode="auto">
          <a:xfrm>
            <a:off x="1614488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79916" name="Text Box 45"/>
          <p:cNvSpPr txBox="1">
            <a:spLocks noChangeArrowheads="1"/>
          </p:cNvSpPr>
          <p:nvPr/>
        </p:nvSpPr>
        <p:spPr bwMode="auto">
          <a:xfrm>
            <a:off x="3021013" y="25320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4,5</a:t>
            </a:r>
          </a:p>
        </p:txBody>
      </p:sp>
      <p:graphicFrame>
        <p:nvGraphicFramePr>
          <p:cNvPr id="1182812" name="Group 92"/>
          <p:cNvGraphicFramePr>
            <a:graphicFrameLocks noGrp="1"/>
          </p:cNvGraphicFramePr>
          <p:nvPr/>
        </p:nvGraphicFramePr>
        <p:xfrm>
          <a:off x="4449763" y="477838"/>
          <a:ext cx="4467225" cy="360362"/>
        </p:xfrm>
        <a:graphic>
          <a:graphicData uri="http://schemas.openxmlformats.org/drawingml/2006/table">
            <a:tbl>
              <a:tblPr/>
              <a:tblGrid>
                <a:gridCol w="22336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3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362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2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3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79925" name="Line 54"/>
          <p:cNvSpPr>
            <a:spLocks noChangeShapeType="1"/>
          </p:cNvSpPr>
          <p:nvPr/>
        </p:nvSpPr>
        <p:spPr bwMode="auto">
          <a:xfrm flipV="1">
            <a:off x="3489325" y="920750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79926" name="Text Box 55"/>
          <p:cNvSpPr txBox="1">
            <a:spLocks noChangeArrowheads="1"/>
          </p:cNvSpPr>
          <p:nvPr/>
        </p:nvSpPr>
        <p:spPr bwMode="auto">
          <a:xfrm>
            <a:off x="5053013" y="2259013"/>
            <a:ext cx="19526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sz="1500"/>
          </a:p>
        </p:txBody>
      </p:sp>
      <p:sp>
        <p:nvSpPr>
          <p:cNvPr id="79927" name="Text Box 56"/>
          <p:cNvSpPr txBox="1">
            <a:spLocks noChangeArrowheads="1"/>
          </p:cNvSpPr>
          <p:nvPr/>
        </p:nvSpPr>
        <p:spPr bwMode="auto">
          <a:xfrm>
            <a:off x="7500938" y="1130300"/>
            <a:ext cx="850900" cy="62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/>
              <a:t>(</a:t>
            </a:r>
            <a:r>
              <a:rPr lang="de-DE" altLang="de-DE" sz="1500">
                <a:solidFill>
                  <a:srgbClr val="CC0000"/>
                </a:solidFill>
              </a:rPr>
              <a:t>1</a:t>
            </a:r>
            <a:r>
              <a:rPr lang="de-DE" altLang="de-DE" sz="1500"/>
              <a:t>)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9928" name="Text Box 57"/>
          <p:cNvSpPr txBox="1">
            <a:spLocks noChangeArrowheads="1"/>
          </p:cNvSpPr>
          <p:nvPr/>
        </p:nvSpPr>
        <p:spPr bwMode="auto">
          <a:xfrm>
            <a:off x="5103813" y="935038"/>
            <a:ext cx="92392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(2) 8,6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9929" name="Text Box 58"/>
          <p:cNvSpPr txBox="1">
            <a:spLocks noChangeArrowheads="1"/>
          </p:cNvSpPr>
          <p:nvPr/>
        </p:nvSpPr>
        <p:spPr bwMode="auto">
          <a:xfrm>
            <a:off x="5080000" y="1265238"/>
            <a:ext cx="1476375" cy="627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(4) 1,4</a:t>
            </a:r>
          </a:p>
          <a:p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9930" name="Line 59"/>
          <p:cNvSpPr>
            <a:spLocks noChangeShapeType="1"/>
          </p:cNvSpPr>
          <p:nvPr/>
        </p:nvSpPr>
        <p:spPr bwMode="auto">
          <a:xfrm>
            <a:off x="4468813" y="1611313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9931" name="Text Box 60"/>
          <p:cNvSpPr txBox="1">
            <a:spLocks noChangeArrowheads="1"/>
          </p:cNvSpPr>
          <p:nvPr/>
        </p:nvSpPr>
        <p:spPr bwMode="auto">
          <a:xfrm>
            <a:off x="7342188" y="1893888"/>
            <a:ext cx="966787" cy="627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(4)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9932" name="Line 61"/>
          <p:cNvSpPr>
            <a:spLocks noChangeShapeType="1"/>
          </p:cNvSpPr>
          <p:nvPr/>
        </p:nvSpPr>
        <p:spPr bwMode="auto">
          <a:xfrm>
            <a:off x="4462463" y="2381250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9933" name="Text Box 62"/>
          <p:cNvSpPr txBox="1">
            <a:spLocks noChangeArrowheads="1"/>
          </p:cNvSpPr>
          <p:nvPr/>
        </p:nvSpPr>
        <p:spPr bwMode="auto">
          <a:xfrm>
            <a:off x="5070475" y="1716088"/>
            <a:ext cx="113188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(5) 10,11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9934" name="Text Box 63"/>
          <p:cNvSpPr txBox="1">
            <a:spLocks noChangeArrowheads="1"/>
          </p:cNvSpPr>
          <p:nvPr/>
        </p:nvSpPr>
        <p:spPr bwMode="auto">
          <a:xfrm>
            <a:off x="5049838" y="1998663"/>
            <a:ext cx="1071562" cy="627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(7) 9,12</a:t>
            </a:r>
          </a:p>
          <a:p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9935" name="Text Box 64"/>
          <p:cNvSpPr txBox="1">
            <a:spLocks noChangeArrowheads="1"/>
          </p:cNvSpPr>
          <p:nvPr/>
        </p:nvSpPr>
        <p:spPr bwMode="auto">
          <a:xfrm>
            <a:off x="7340600" y="2674938"/>
            <a:ext cx="923925" cy="627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(2) 8,6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9936" name="Line 65"/>
          <p:cNvSpPr>
            <a:spLocks noChangeShapeType="1"/>
          </p:cNvSpPr>
          <p:nvPr/>
        </p:nvSpPr>
        <p:spPr bwMode="auto">
          <a:xfrm>
            <a:off x="4454525" y="3125788"/>
            <a:ext cx="44259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9937" name="Oval 66"/>
          <p:cNvSpPr>
            <a:spLocks noChangeArrowheads="1"/>
          </p:cNvSpPr>
          <p:nvPr/>
        </p:nvSpPr>
        <p:spPr bwMode="auto">
          <a:xfrm>
            <a:off x="3103563" y="303213"/>
            <a:ext cx="763587" cy="760412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79938" name="Text Box 67"/>
          <p:cNvSpPr txBox="1">
            <a:spLocks noChangeArrowheads="1"/>
          </p:cNvSpPr>
          <p:nvPr/>
        </p:nvSpPr>
        <p:spPr bwMode="auto">
          <a:xfrm>
            <a:off x="5103813" y="2487613"/>
            <a:ext cx="102870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(3) 9,10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79939" name="Text Box 68"/>
          <p:cNvSpPr txBox="1">
            <a:spLocks noChangeArrowheads="1"/>
          </p:cNvSpPr>
          <p:nvPr/>
        </p:nvSpPr>
        <p:spPr bwMode="auto">
          <a:xfrm>
            <a:off x="5080000" y="2768600"/>
            <a:ext cx="11747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W</a:t>
            </a:r>
            <a:r>
              <a:rPr lang="de-DE" altLang="de-DE" sz="1500">
                <a:solidFill>
                  <a:srgbClr val="000000"/>
                </a:solidFill>
              </a:rPr>
              <a:t> (5) 10,12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79940" name="Text Box 69"/>
          <p:cNvSpPr txBox="1">
            <a:spLocks noChangeArrowheads="1"/>
          </p:cNvSpPr>
          <p:nvPr/>
        </p:nvSpPr>
        <p:spPr bwMode="auto">
          <a:xfrm>
            <a:off x="7350125" y="3425825"/>
            <a:ext cx="1028700" cy="627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(3) 9,10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9941" name="Text Box 70"/>
          <p:cNvSpPr txBox="1">
            <a:spLocks noChangeArrowheads="1"/>
          </p:cNvSpPr>
          <p:nvPr/>
        </p:nvSpPr>
        <p:spPr bwMode="auto">
          <a:xfrm>
            <a:off x="5051425" y="3400425"/>
            <a:ext cx="11747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W</a:t>
            </a:r>
            <a:r>
              <a:rPr lang="de-DE" altLang="de-DE" sz="1500">
                <a:solidFill>
                  <a:srgbClr val="000000"/>
                </a:solidFill>
              </a:rPr>
              <a:t> (6) 18,18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79942" name="Line 71"/>
          <p:cNvSpPr>
            <a:spLocks noChangeShapeType="1"/>
          </p:cNvSpPr>
          <p:nvPr/>
        </p:nvSpPr>
        <p:spPr bwMode="auto">
          <a:xfrm>
            <a:off x="4460875" y="3910013"/>
            <a:ext cx="442436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9943" name="Text Box 72"/>
          <p:cNvSpPr txBox="1">
            <a:spLocks noChangeArrowheads="1"/>
          </p:cNvSpPr>
          <p:nvPr/>
        </p:nvSpPr>
        <p:spPr bwMode="auto">
          <a:xfrm>
            <a:off x="7345363" y="4160838"/>
            <a:ext cx="1133475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(5) 10,11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79944" name="Text Box 73"/>
          <p:cNvSpPr txBox="1">
            <a:spLocks noChangeArrowheads="1"/>
          </p:cNvSpPr>
          <p:nvPr/>
        </p:nvSpPr>
        <p:spPr bwMode="auto">
          <a:xfrm>
            <a:off x="5095875" y="4016375"/>
            <a:ext cx="1131888" cy="625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(6) 12,19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9945" name="Text Box 74"/>
          <p:cNvSpPr txBox="1">
            <a:spLocks noChangeArrowheads="1"/>
          </p:cNvSpPr>
          <p:nvPr/>
        </p:nvSpPr>
        <p:spPr bwMode="auto">
          <a:xfrm>
            <a:off x="5072063" y="4310063"/>
            <a:ext cx="1174750" cy="627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 b="1"/>
              <a:t> </a:t>
            </a:r>
            <a:r>
              <a:rPr lang="de-DE" altLang="de-DE" sz="1500"/>
              <a:t>(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  <a:r>
              <a:rPr lang="de-DE" altLang="de-DE" sz="1500"/>
              <a:t>)</a:t>
            </a:r>
            <a:r>
              <a:rPr lang="de-DE" altLang="de-DE" sz="1500" b="1">
                <a:solidFill>
                  <a:srgbClr val="000000"/>
                </a:solidFill>
              </a:rPr>
              <a:t> </a:t>
            </a:r>
            <a:r>
              <a:rPr lang="de-DE" altLang="de-DE" sz="1500">
                <a:solidFill>
                  <a:srgbClr val="000000"/>
                </a:solidFill>
              </a:rPr>
              <a:t>12,19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9946" name="Line 75"/>
          <p:cNvSpPr>
            <a:spLocks noChangeShapeType="1"/>
          </p:cNvSpPr>
          <p:nvPr/>
        </p:nvSpPr>
        <p:spPr bwMode="auto">
          <a:xfrm>
            <a:off x="4454525" y="4667250"/>
            <a:ext cx="442436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9947" name="Text Box 76"/>
          <p:cNvSpPr txBox="1">
            <a:spLocks noChangeArrowheads="1"/>
          </p:cNvSpPr>
          <p:nvPr/>
        </p:nvSpPr>
        <p:spPr bwMode="auto">
          <a:xfrm>
            <a:off x="7339013" y="4924425"/>
            <a:ext cx="1069975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/>
              <a:t>W</a:t>
            </a:r>
            <a:r>
              <a:rPr lang="de-DE" altLang="de-DE" sz="1500"/>
              <a:t> (7) 9,12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82797" name="Text Box 77"/>
          <p:cNvSpPr txBox="1">
            <a:spLocks noChangeArrowheads="1"/>
          </p:cNvSpPr>
          <p:nvPr/>
        </p:nvSpPr>
        <p:spPr bwMode="auto">
          <a:xfrm>
            <a:off x="5103813" y="4940300"/>
            <a:ext cx="1133475" cy="627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 </a:t>
            </a:r>
            <a:r>
              <a:rPr lang="de-DE" altLang="de-DE" sz="1500"/>
              <a:t>(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  <a:r>
              <a:rPr lang="de-DE" altLang="de-DE" sz="1500"/>
              <a:t>)</a:t>
            </a:r>
            <a:r>
              <a:rPr lang="de-DE" altLang="de-DE" sz="1500">
                <a:solidFill>
                  <a:srgbClr val="000000"/>
                </a:solidFill>
              </a:rPr>
              <a:t> 12,14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9949" name="Line 78"/>
          <p:cNvSpPr>
            <a:spLocks noChangeShapeType="1"/>
          </p:cNvSpPr>
          <p:nvPr/>
        </p:nvSpPr>
        <p:spPr bwMode="auto">
          <a:xfrm>
            <a:off x="4459288" y="5426075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82799" name="Text Box 79"/>
          <p:cNvSpPr txBox="1">
            <a:spLocks noChangeArrowheads="1"/>
          </p:cNvSpPr>
          <p:nvPr/>
        </p:nvSpPr>
        <p:spPr bwMode="auto">
          <a:xfrm>
            <a:off x="7339013" y="5562600"/>
            <a:ext cx="118427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b="1" i="1"/>
              <a:t>N</a:t>
            </a:r>
            <a:r>
              <a:rPr lang="de-DE" altLang="de-DE" sz="1500" b="1"/>
              <a:t>  (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  <a:r>
              <a:rPr lang="de-DE" altLang="de-DE" sz="1500" b="1"/>
              <a:t>) 12,14</a:t>
            </a:r>
            <a:endParaRPr lang="en-US" altLang="zh-CN" sz="1500" b="1">
              <a:ea typeface="宋体" panose="02010600030101010101" pitchFamily="2" charset="-122"/>
            </a:endParaRPr>
          </a:p>
        </p:txBody>
      </p:sp>
      <p:sp>
        <p:nvSpPr>
          <p:cNvPr id="79951" name="Line 81"/>
          <p:cNvSpPr>
            <a:spLocks noChangeShapeType="1"/>
          </p:cNvSpPr>
          <p:nvPr/>
        </p:nvSpPr>
        <p:spPr bwMode="auto">
          <a:xfrm>
            <a:off x="4454525" y="6022975"/>
            <a:ext cx="44259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9952" name="Line 82"/>
          <p:cNvSpPr>
            <a:spLocks noChangeShapeType="1"/>
          </p:cNvSpPr>
          <p:nvPr/>
        </p:nvSpPr>
        <p:spPr bwMode="auto">
          <a:xfrm>
            <a:off x="5162550" y="2932113"/>
            <a:ext cx="103981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82803" name="Line 83"/>
          <p:cNvSpPr>
            <a:spLocks noChangeShapeType="1"/>
          </p:cNvSpPr>
          <p:nvPr/>
        </p:nvSpPr>
        <p:spPr bwMode="auto">
          <a:xfrm>
            <a:off x="3638550" y="2284413"/>
            <a:ext cx="1525588" cy="2668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82804" name="Oval 84"/>
          <p:cNvSpPr>
            <a:spLocks noChangeArrowheads="1"/>
          </p:cNvSpPr>
          <p:nvPr/>
        </p:nvSpPr>
        <p:spPr bwMode="auto">
          <a:xfrm>
            <a:off x="4202113" y="873125"/>
            <a:ext cx="2881312" cy="4522788"/>
          </a:xfrm>
          <a:prstGeom prst="ellips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82805" name="Line 85"/>
          <p:cNvSpPr>
            <a:spLocks noChangeShapeType="1"/>
          </p:cNvSpPr>
          <p:nvPr/>
        </p:nvSpPr>
        <p:spPr bwMode="auto">
          <a:xfrm>
            <a:off x="6307138" y="5181600"/>
            <a:ext cx="998537" cy="449263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9956" name="Text Box 86"/>
          <p:cNvSpPr txBox="1">
            <a:spLocks noChangeArrowheads="1"/>
          </p:cNvSpPr>
          <p:nvPr/>
        </p:nvSpPr>
        <p:spPr bwMode="auto">
          <a:xfrm>
            <a:off x="455613" y="4192588"/>
            <a:ext cx="2308225" cy="569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Current node: 7</a:t>
            </a:r>
          </a:p>
          <a:p>
            <a:pPr>
              <a:spcBef>
                <a:spcPct val="0"/>
              </a:spcBef>
            </a:pPr>
            <a:r>
              <a:rPr lang="de-DE" altLang="de-DE" sz="1500"/>
              <a:t>Neighboring nodes: 4, 8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79957" name="Line 87"/>
          <p:cNvSpPr>
            <a:spLocks noChangeShapeType="1"/>
          </p:cNvSpPr>
          <p:nvPr/>
        </p:nvSpPr>
        <p:spPr bwMode="auto">
          <a:xfrm flipV="1">
            <a:off x="2322513" y="4578350"/>
            <a:ext cx="161925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>
            <a:spAutoFit/>
          </a:bodyPr>
          <a:lstStyle/>
          <a:p>
            <a:endParaRPr lang="de-DE"/>
          </a:p>
        </p:txBody>
      </p:sp>
      <p:sp>
        <p:nvSpPr>
          <p:cNvPr id="1182808" name="Text Box 88"/>
          <p:cNvSpPr txBox="1">
            <a:spLocks noChangeArrowheads="1"/>
          </p:cNvSpPr>
          <p:nvPr/>
        </p:nvSpPr>
        <p:spPr bwMode="auto">
          <a:xfrm>
            <a:off x="455613" y="4649788"/>
            <a:ext cx="3100387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CC99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 sz="1500"/>
              <a:t>Minimum cost in group 2: node 8 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82809" name="Line 89"/>
          <p:cNvSpPr>
            <a:spLocks noChangeShapeType="1"/>
          </p:cNvSpPr>
          <p:nvPr/>
        </p:nvSpPr>
        <p:spPr bwMode="auto">
          <a:xfrm>
            <a:off x="5148263" y="4437063"/>
            <a:ext cx="103981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79960" name="Text Box 90"/>
          <p:cNvSpPr txBox="1">
            <a:spLocks noChangeArrowheads="1"/>
          </p:cNvSpPr>
          <p:nvPr/>
        </p:nvSpPr>
        <p:spPr bwMode="auto">
          <a:xfrm>
            <a:off x="155575" y="512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9961" name="Text Box 91"/>
          <p:cNvSpPr txBox="1">
            <a:spLocks noChangeArrowheads="1"/>
          </p:cNvSpPr>
          <p:nvPr/>
        </p:nvSpPr>
        <p:spPr bwMode="auto">
          <a:xfrm>
            <a:off x="3708400" y="18462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79962" name="Text Box 93"/>
          <p:cNvSpPr txBox="1">
            <a:spLocks noChangeArrowheads="1"/>
          </p:cNvSpPr>
          <p:nvPr/>
        </p:nvSpPr>
        <p:spPr bwMode="auto">
          <a:xfrm>
            <a:off x="4246563" y="6092825"/>
            <a:ext cx="48974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de-DE" altLang="de-DE" sz="1500">
                <a:solidFill>
                  <a:srgbClr val="C0C0C0"/>
                </a:solidFill>
              </a:rPr>
              <a:t>parent of node [node name] ∑w</a:t>
            </a:r>
            <a:r>
              <a:rPr lang="de-DE" altLang="de-DE" sz="1500" baseline="-25000">
                <a:solidFill>
                  <a:srgbClr val="C0C0C0"/>
                </a:solidFill>
              </a:rPr>
              <a:t>1</a:t>
            </a:r>
            <a:r>
              <a:rPr lang="de-DE" altLang="de-DE" sz="1500">
                <a:solidFill>
                  <a:srgbClr val="C0C0C0"/>
                </a:solidFill>
              </a:rPr>
              <a:t>(s,node),∑w</a:t>
            </a:r>
            <a:r>
              <a:rPr lang="de-DE" altLang="de-DE" sz="1500" baseline="-25000">
                <a:solidFill>
                  <a:srgbClr val="C0C0C0"/>
                </a:solidFill>
              </a:rPr>
              <a:t>2</a:t>
            </a:r>
            <a:r>
              <a:rPr lang="de-DE" altLang="de-DE" sz="1500">
                <a:solidFill>
                  <a:srgbClr val="C0C0C0"/>
                </a:solidFill>
              </a:rPr>
              <a:t>(s,node)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82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82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82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82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182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1827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82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2797" grpId="0"/>
      <p:bldP spid="1182799" grpId="0"/>
      <p:bldP spid="1182804" grpId="0" animBg="1"/>
      <p:bldP spid="1182808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C2884F4F-0811-42D2-9D68-0389ADED7E0D}" type="slidenum">
              <a:rPr lang="en-US" altLang="de-DE" sz="1000">
                <a:solidFill>
                  <a:srgbClr val="C0C0C0"/>
                </a:solidFill>
              </a:rPr>
              <a:pPr/>
              <a:t>78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0899" name="Rectangle 2"/>
          <p:cNvSpPr>
            <a:spLocks noChangeArrowheads="1"/>
          </p:cNvSpPr>
          <p:nvPr/>
        </p:nvSpPr>
        <p:spPr bwMode="auto">
          <a:xfrm>
            <a:off x="0" y="-1588"/>
            <a:ext cx="9144000" cy="774701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00" name="Line 3"/>
          <p:cNvSpPr>
            <a:spLocks noChangeShapeType="1"/>
          </p:cNvSpPr>
          <p:nvPr/>
        </p:nvSpPr>
        <p:spPr bwMode="auto">
          <a:xfrm flipV="1">
            <a:off x="3489325" y="920750"/>
            <a:ext cx="0" cy="839788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01" name="Line 4"/>
          <p:cNvSpPr>
            <a:spLocks noChangeShapeType="1"/>
          </p:cNvSpPr>
          <p:nvPr/>
        </p:nvSpPr>
        <p:spPr bwMode="auto">
          <a:xfrm>
            <a:off x="912813" y="68421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02" name="Line 5"/>
          <p:cNvSpPr>
            <a:spLocks noChangeShapeType="1"/>
          </p:cNvSpPr>
          <p:nvPr/>
        </p:nvSpPr>
        <p:spPr bwMode="auto">
          <a:xfrm>
            <a:off x="2322513" y="68421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03" name="Line 6"/>
          <p:cNvSpPr>
            <a:spLocks noChangeShapeType="1"/>
          </p:cNvSpPr>
          <p:nvPr/>
        </p:nvSpPr>
        <p:spPr bwMode="auto">
          <a:xfrm>
            <a:off x="906463" y="19986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04" name="Line 7"/>
          <p:cNvSpPr>
            <a:spLocks noChangeShapeType="1"/>
          </p:cNvSpPr>
          <p:nvPr/>
        </p:nvSpPr>
        <p:spPr bwMode="auto">
          <a:xfrm>
            <a:off x="2316163" y="19986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05" name="Line 8"/>
          <p:cNvSpPr>
            <a:spLocks noChangeShapeType="1"/>
          </p:cNvSpPr>
          <p:nvPr/>
        </p:nvSpPr>
        <p:spPr bwMode="auto">
          <a:xfrm>
            <a:off x="906463" y="33337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06" name="Line 9"/>
          <p:cNvSpPr>
            <a:spLocks noChangeShapeType="1"/>
          </p:cNvSpPr>
          <p:nvPr/>
        </p:nvSpPr>
        <p:spPr bwMode="auto">
          <a:xfrm>
            <a:off x="2316163" y="33337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83754" name="Freeform 10"/>
          <p:cNvSpPr>
            <a:spLocks/>
          </p:cNvSpPr>
          <p:nvPr/>
        </p:nvSpPr>
        <p:spPr bwMode="auto">
          <a:xfrm>
            <a:off x="7299325" y="1449388"/>
            <a:ext cx="90488" cy="531812"/>
          </a:xfrm>
          <a:custGeom>
            <a:avLst/>
            <a:gdLst>
              <a:gd name="T0" fmla="*/ 129166593 w 54"/>
              <a:gd name="T1" fmla="*/ 892189285 h 317"/>
              <a:gd name="T2" fmla="*/ 129166593 w 54"/>
              <a:gd name="T3" fmla="*/ 765537502 h 317"/>
              <a:gd name="T4" fmla="*/ 0 w 54"/>
              <a:gd name="T5" fmla="*/ 382768751 h 317"/>
              <a:gd name="T6" fmla="*/ 129166593 w 54"/>
              <a:gd name="T7" fmla="*/ 0 h 3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4" h="317">
                <a:moveTo>
                  <a:pt x="46" y="317"/>
                </a:moveTo>
                <a:cubicBezTo>
                  <a:pt x="50" y="309"/>
                  <a:pt x="54" y="302"/>
                  <a:pt x="46" y="272"/>
                </a:cubicBezTo>
                <a:cubicBezTo>
                  <a:pt x="38" y="242"/>
                  <a:pt x="0" y="181"/>
                  <a:pt x="0" y="136"/>
                </a:cubicBezTo>
                <a:cubicBezTo>
                  <a:pt x="0" y="91"/>
                  <a:pt x="38" y="23"/>
                  <a:pt x="46" y="0"/>
                </a:cubicBezTo>
              </a:path>
            </a:pathLst>
          </a:custGeom>
          <a:noFill/>
          <a:ln w="38100" cmpd="sng">
            <a:solidFill>
              <a:schemeClr val="tx1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83755" name="Oval 11"/>
          <p:cNvSpPr>
            <a:spLocks noChangeArrowheads="1"/>
          </p:cNvSpPr>
          <p:nvPr/>
        </p:nvSpPr>
        <p:spPr bwMode="auto">
          <a:xfrm>
            <a:off x="7334250" y="1849438"/>
            <a:ext cx="381000" cy="379412"/>
          </a:xfrm>
          <a:prstGeom prst="ellipse">
            <a:avLst/>
          </a:prstGeom>
          <a:solidFill>
            <a:srgbClr val="B2B2B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83756" name="Oval 12"/>
          <p:cNvSpPr>
            <a:spLocks noChangeArrowheads="1"/>
          </p:cNvSpPr>
          <p:nvPr/>
        </p:nvSpPr>
        <p:spPr bwMode="auto">
          <a:xfrm>
            <a:off x="7334250" y="4922838"/>
            <a:ext cx="381000" cy="381000"/>
          </a:xfrm>
          <a:prstGeom prst="ellipse">
            <a:avLst/>
          </a:prstGeom>
          <a:solidFill>
            <a:srgbClr val="B2B2B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83757" name="Freeform 13"/>
          <p:cNvSpPr>
            <a:spLocks/>
          </p:cNvSpPr>
          <p:nvPr/>
        </p:nvSpPr>
        <p:spPr bwMode="auto">
          <a:xfrm>
            <a:off x="7221538" y="5183188"/>
            <a:ext cx="90487" cy="533400"/>
          </a:xfrm>
          <a:custGeom>
            <a:avLst/>
            <a:gdLst>
              <a:gd name="T0" fmla="*/ 129165165 w 54"/>
              <a:gd name="T1" fmla="*/ 897525426 h 317"/>
              <a:gd name="T2" fmla="*/ 129165165 w 54"/>
              <a:gd name="T3" fmla="*/ 770116862 h 317"/>
              <a:gd name="T4" fmla="*/ 0 w 54"/>
              <a:gd name="T5" fmla="*/ 385057590 h 317"/>
              <a:gd name="T6" fmla="*/ 129165165 w 54"/>
              <a:gd name="T7" fmla="*/ 0 h 31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4" h="317">
                <a:moveTo>
                  <a:pt x="46" y="317"/>
                </a:moveTo>
                <a:cubicBezTo>
                  <a:pt x="50" y="309"/>
                  <a:pt x="54" y="302"/>
                  <a:pt x="46" y="272"/>
                </a:cubicBezTo>
                <a:cubicBezTo>
                  <a:pt x="38" y="242"/>
                  <a:pt x="0" y="181"/>
                  <a:pt x="0" y="136"/>
                </a:cubicBezTo>
                <a:cubicBezTo>
                  <a:pt x="0" y="91"/>
                  <a:pt x="38" y="23"/>
                  <a:pt x="46" y="0"/>
                </a:cubicBezTo>
              </a:path>
            </a:pathLst>
          </a:custGeom>
          <a:noFill/>
          <a:ln w="38100" cmpd="sng">
            <a:solidFill>
              <a:schemeClr val="tx1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83758" name="Oval 14"/>
          <p:cNvSpPr>
            <a:spLocks noChangeArrowheads="1"/>
          </p:cNvSpPr>
          <p:nvPr/>
        </p:nvSpPr>
        <p:spPr bwMode="auto">
          <a:xfrm>
            <a:off x="7296150" y="5551488"/>
            <a:ext cx="381000" cy="381000"/>
          </a:xfrm>
          <a:prstGeom prst="ellipse">
            <a:avLst/>
          </a:prstGeom>
          <a:solidFill>
            <a:srgbClr val="B2B2B2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183759" name="Line 15"/>
          <p:cNvSpPr>
            <a:spLocks noChangeShapeType="1"/>
          </p:cNvSpPr>
          <p:nvPr/>
        </p:nvSpPr>
        <p:spPr bwMode="auto">
          <a:xfrm>
            <a:off x="2341563" y="690563"/>
            <a:ext cx="949325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13" name="Oval 16"/>
          <p:cNvSpPr>
            <a:spLocks noChangeArrowheads="1"/>
          </p:cNvSpPr>
          <p:nvPr/>
        </p:nvSpPr>
        <p:spPr bwMode="auto">
          <a:xfrm>
            <a:off x="450850" y="436563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14" name="Oval 17"/>
          <p:cNvSpPr>
            <a:spLocks noChangeArrowheads="1"/>
          </p:cNvSpPr>
          <p:nvPr/>
        </p:nvSpPr>
        <p:spPr bwMode="auto">
          <a:xfrm>
            <a:off x="450850" y="17716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15" name="Oval 18"/>
          <p:cNvSpPr>
            <a:spLocks noChangeArrowheads="1"/>
          </p:cNvSpPr>
          <p:nvPr/>
        </p:nvSpPr>
        <p:spPr bwMode="auto">
          <a:xfrm>
            <a:off x="1857375" y="17716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16" name="Oval 19"/>
          <p:cNvSpPr>
            <a:spLocks noChangeArrowheads="1"/>
          </p:cNvSpPr>
          <p:nvPr/>
        </p:nvSpPr>
        <p:spPr bwMode="auto">
          <a:xfrm>
            <a:off x="3265488" y="1771650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17" name="Oval 20"/>
          <p:cNvSpPr>
            <a:spLocks noChangeArrowheads="1"/>
          </p:cNvSpPr>
          <p:nvPr/>
        </p:nvSpPr>
        <p:spPr bwMode="auto">
          <a:xfrm>
            <a:off x="3265488" y="436563"/>
            <a:ext cx="481012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18" name="Text Box 22"/>
          <p:cNvSpPr txBox="1">
            <a:spLocks noChangeArrowheads="1"/>
          </p:cNvSpPr>
          <p:nvPr/>
        </p:nvSpPr>
        <p:spPr bwMode="auto">
          <a:xfrm>
            <a:off x="436563" y="5127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80919" name="Text Box 24"/>
          <p:cNvSpPr txBox="1">
            <a:spLocks noChangeArrowheads="1"/>
          </p:cNvSpPr>
          <p:nvPr/>
        </p:nvSpPr>
        <p:spPr bwMode="auto">
          <a:xfrm>
            <a:off x="3251200" y="5127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80920" name="Text Box 25"/>
          <p:cNvSpPr txBox="1">
            <a:spLocks noChangeArrowheads="1"/>
          </p:cNvSpPr>
          <p:nvPr/>
        </p:nvSpPr>
        <p:spPr bwMode="auto">
          <a:xfrm>
            <a:off x="436563" y="18478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80921" name="Text Box 26"/>
          <p:cNvSpPr txBox="1">
            <a:spLocks noChangeArrowheads="1"/>
          </p:cNvSpPr>
          <p:nvPr/>
        </p:nvSpPr>
        <p:spPr bwMode="auto">
          <a:xfrm>
            <a:off x="1843088" y="18478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80922" name="Text Box 27"/>
          <p:cNvSpPr txBox="1">
            <a:spLocks noChangeArrowheads="1"/>
          </p:cNvSpPr>
          <p:nvPr/>
        </p:nvSpPr>
        <p:spPr bwMode="auto">
          <a:xfrm>
            <a:off x="3251200" y="1847850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80923" name="Oval 28"/>
          <p:cNvSpPr>
            <a:spLocks noChangeArrowheads="1"/>
          </p:cNvSpPr>
          <p:nvPr/>
        </p:nvSpPr>
        <p:spPr bwMode="auto">
          <a:xfrm>
            <a:off x="450850" y="31067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24" name="Text Box 29"/>
          <p:cNvSpPr txBox="1">
            <a:spLocks noChangeArrowheads="1"/>
          </p:cNvSpPr>
          <p:nvPr/>
        </p:nvSpPr>
        <p:spPr bwMode="auto">
          <a:xfrm>
            <a:off x="436563" y="31813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80925" name="Oval 30"/>
          <p:cNvSpPr>
            <a:spLocks noChangeArrowheads="1"/>
          </p:cNvSpPr>
          <p:nvPr/>
        </p:nvSpPr>
        <p:spPr bwMode="auto">
          <a:xfrm>
            <a:off x="1857375" y="31067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26" name="Text Box 31"/>
          <p:cNvSpPr txBox="1">
            <a:spLocks noChangeArrowheads="1"/>
          </p:cNvSpPr>
          <p:nvPr/>
        </p:nvSpPr>
        <p:spPr bwMode="auto">
          <a:xfrm>
            <a:off x="1843088" y="3181350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80927" name="Oval 32"/>
          <p:cNvSpPr>
            <a:spLocks noChangeArrowheads="1"/>
          </p:cNvSpPr>
          <p:nvPr/>
        </p:nvSpPr>
        <p:spPr bwMode="auto">
          <a:xfrm>
            <a:off x="3265488" y="3106738"/>
            <a:ext cx="481012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28" name="Text Box 33"/>
          <p:cNvSpPr txBox="1">
            <a:spLocks noChangeArrowheads="1"/>
          </p:cNvSpPr>
          <p:nvPr/>
        </p:nvSpPr>
        <p:spPr bwMode="auto">
          <a:xfrm>
            <a:off x="3251200" y="3181350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80929" name="Line 34"/>
          <p:cNvSpPr>
            <a:spLocks noChangeShapeType="1"/>
          </p:cNvSpPr>
          <p:nvPr/>
        </p:nvSpPr>
        <p:spPr bwMode="auto">
          <a:xfrm flipV="1">
            <a:off x="693738" y="9334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30" name="Line 35"/>
          <p:cNvSpPr>
            <a:spLocks noChangeShapeType="1"/>
          </p:cNvSpPr>
          <p:nvPr/>
        </p:nvSpPr>
        <p:spPr bwMode="auto">
          <a:xfrm flipV="1">
            <a:off x="693738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31" name="Line 36"/>
          <p:cNvSpPr>
            <a:spLocks noChangeShapeType="1"/>
          </p:cNvSpPr>
          <p:nvPr/>
        </p:nvSpPr>
        <p:spPr bwMode="auto">
          <a:xfrm flipV="1">
            <a:off x="2070100" y="9334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32" name="Line 37"/>
          <p:cNvSpPr>
            <a:spLocks noChangeShapeType="1"/>
          </p:cNvSpPr>
          <p:nvPr/>
        </p:nvSpPr>
        <p:spPr bwMode="auto">
          <a:xfrm flipV="1">
            <a:off x="2070100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33" name="Line 38"/>
          <p:cNvSpPr>
            <a:spLocks noChangeShapeType="1"/>
          </p:cNvSpPr>
          <p:nvPr/>
        </p:nvSpPr>
        <p:spPr bwMode="auto">
          <a:xfrm flipV="1">
            <a:off x="3475038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34" name="Text Box 41"/>
          <p:cNvSpPr txBox="1">
            <a:spLocks noChangeArrowheads="1"/>
          </p:cNvSpPr>
          <p:nvPr/>
        </p:nvSpPr>
        <p:spPr bwMode="auto">
          <a:xfrm>
            <a:off x="1154113" y="379413"/>
            <a:ext cx="528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80935" name="Text Box 42"/>
          <p:cNvSpPr txBox="1">
            <a:spLocks noChangeArrowheads="1"/>
          </p:cNvSpPr>
          <p:nvPr/>
        </p:nvSpPr>
        <p:spPr bwMode="auto">
          <a:xfrm>
            <a:off x="2562225" y="379413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8,8</a:t>
            </a:r>
          </a:p>
        </p:txBody>
      </p:sp>
      <p:sp>
        <p:nvSpPr>
          <p:cNvPr id="80936" name="Text Box 43"/>
          <p:cNvSpPr txBox="1">
            <a:spLocks noChangeArrowheads="1"/>
          </p:cNvSpPr>
          <p:nvPr/>
        </p:nvSpPr>
        <p:spPr bwMode="auto">
          <a:xfrm>
            <a:off x="1154113" y="171450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2,6</a:t>
            </a:r>
          </a:p>
        </p:txBody>
      </p:sp>
      <p:sp>
        <p:nvSpPr>
          <p:cNvPr id="80937" name="Text Box 44"/>
          <p:cNvSpPr txBox="1">
            <a:spLocks noChangeArrowheads="1"/>
          </p:cNvSpPr>
          <p:nvPr/>
        </p:nvSpPr>
        <p:spPr bwMode="auto">
          <a:xfrm>
            <a:off x="2562225" y="171450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80938" name="Text Box 45"/>
          <p:cNvSpPr txBox="1">
            <a:spLocks noChangeArrowheads="1"/>
          </p:cNvSpPr>
          <p:nvPr/>
        </p:nvSpPr>
        <p:spPr bwMode="auto">
          <a:xfrm>
            <a:off x="1154113" y="3049588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9,8</a:t>
            </a:r>
          </a:p>
        </p:txBody>
      </p:sp>
      <p:sp>
        <p:nvSpPr>
          <p:cNvPr id="80939" name="Text Box 46"/>
          <p:cNvSpPr txBox="1">
            <a:spLocks noChangeArrowheads="1"/>
          </p:cNvSpPr>
          <p:nvPr/>
        </p:nvSpPr>
        <p:spPr bwMode="auto">
          <a:xfrm>
            <a:off x="2562225" y="3049588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3,3</a:t>
            </a:r>
          </a:p>
        </p:txBody>
      </p:sp>
      <p:sp>
        <p:nvSpPr>
          <p:cNvPr id="80940" name="Text Box 47"/>
          <p:cNvSpPr txBox="1">
            <a:spLocks noChangeArrowheads="1"/>
          </p:cNvSpPr>
          <p:nvPr/>
        </p:nvSpPr>
        <p:spPr bwMode="auto">
          <a:xfrm>
            <a:off x="207963" y="11985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8,6</a:t>
            </a:r>
          </a:p>
        </p:txBody>
      </p:sp>
      <p:sp>
        <p:nvSpPr>
          <p:cNvPr id="80941" name="Text Box 48"/>
          <p:cNvSpPr txBox="1">
            <a:spLocks noChangeArrowheads="1"/>
          </p:cNvSpPr>
          <p:nvPr/>
        </p:nvSpPr>
        <p:spPr bwMode="auto">
          <a:xfrm>
            <a:off x="1614488" y="11985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9,7</a:t>
            </a:r>
          </a:p>
        </p:txBody>
      </p:sp>
      <p:sp>
        <p:nvSpPr>
          <p:cNvPr id="80942" name="Text Box 49"/>
          <p:cNvSpPr txBox="1">
            <a:spLocks noChangeArrowheads="1"/>
          </p:cNvSpPr>
          <p:nvPr/>
        </p:nvSpPr>
        <p:spPr bwMode="auto">
          <a:xfrm>
            <a:off x="3021013" y="11985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3,2</a:t>
            </a:r>
          </a:p>
        </p:txBody>
      </p:sp>
      <p:sp>
        <p:nvSpPr>
          <p:cNvPr id="80943" name="Text Box 50"/>
          <p:cNvSpPr txBox="1">
            <a:spLocks noChangeArrowheads="1"/>
          </p:cNvSpPr>
          <p:nvPr/>
        </p:nvSpPr>
        <p:spPr bwMode="auto">
          <a:xfrm>
            <a:off x="207963" y="25336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80944" name="Text Box 51"/>
          <p:cNvSpPr txBox="1">
            <a:spLocks noChangeArrowheads="1"/>
          </p:cNvSpPr>
          <p:nvPr/>
        </p:nvSpPr>
        <p:spPr bwMode="auto">
          <a:xfrm>
            <a:off x="1614488" y="25336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2,8</a:t>
            </a:r>
          </a:p>
        </p:txBody>
      </p:sp>
      <p:sp>
        <p:nvSpPr>
          <p:cNvPr id="80945" name="Text Box 52"/>
          <p:cNvSpPr txBox="1">
            <a:spLocks noChangeArrowheads="1"/>
          </p:cNvSpPr>
          <p:nvPr/>
        </p:nvSpPr>
        <p:spPr bwMode="auto">
          <a:xfrm>
            <a:off x="3021013" y="2533650"/>
            <a:ext cx="528637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4,5</a:t>
            </a:r>
          </a:p>
        </p:txBody>
      </p:sp>
      <p:graphicFrame>
        <p:nvGraphicFramePr>
          <p:cNvPr id="1183838" name="Group 94"/>
          <p:cNvGraphicFramePr>
            <a:graphicFrameLocks noGrp="1"/>
          </p:cNvGraphicFramePr>
          <p:nvPr/>
        </p:nvGraphicFramePr>
        <p:xfrm>
          <a:off x="4449763" y="479425"/>
          <a:ext cx="4467225" cy="360363"/>
        </p:xfrm>
        <a:graphic>
          <a:graphicData uri="http://schemas.openxmlformats.org/drawingml/2006/table">
            <a:tbl>
              <a:tblPr/>
              <a:tblGrid>
                <a:gridCol w="22336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336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603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969696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2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2000"/>
                        </a:lnSpc>
                        <a:spcBef>
                          <a:spcPct val="50000"/>
                        </a:spcBef>
                        <a:spcAft>
                          <a:spcPct val="0"/>
                        </a:spcAft>
                        <a:buClr>
                          <a:srgbClr val="CC0000"/>
                        </a:buClr>
                        <a:buSzTx/>
                        <a:buFont typeface="Symbol" pitchFamily="18" charset="2"/>
                        <a:buNone/>
                        <a:tabLst/>
                      </a:pPr>
                      <a:r>
                        <a:rPr kumimoji="0" lang="de-DE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charset="0"/>
                          <a:sym typeface="Symbol" pitchFamily="18" charset="2"/>
                        </a:rPr>
                        <a:t>Group 3</a:t>
                      </a:r>
                    </a:p>
                  </a:txBody>
                  <a:tcPr marL="95283" marR="95283" marT="19057" marB="1905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183805" name="Line 61"/>
          <p:cNvSpPr>
            <a:spLocks noChangeShapeType="1"/>
          </p:cNvSpPr>
          <p:nvPr/>
        </p:nvSpPr>
        <p:spPr bwMode="auto">
          <a:xfrm>
            <a:off x="958850" y="687388"/>
            <a:ext cx="949325" cy="0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1183806" name="Line 62"/>
          <p:cNvSpPr>
            <a:spLocks noChangeShapeType="1"/>
          </p:cNvSpPr>
          <p:nvPr/>
        </p:nvSpPr>
        <p:spPr bwMode="auto">
          <a:xfrm flipV="1">
            <a:off x="3503613" y="922338"/>
            <a:ext cx="0" cy="839787"/>
          </a:xfrm>
          <a:prstGeom prst="line">
            <a:avLst/>
          </a:prstGeom>
          <a:noFill/>
          <a:ln w="381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56" name="Text Box 63"/>
          <p:cNvSpPr txBox="1">
            <a:spLocks noChangeArrowheads="1"/>
          </p:cNvSpPr>
          <p:nvPr/>
        </p:nvSpPr>
        <p:spPr bwMode="auto">
          <a:xfrm>
            <a:off x="5053013" y="2260600"/>
            <a:ext cx="195262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 sz="1500">
              <a:solidFill>
                <a:srgbClr val="B2B2B2"/>
              </a:solidFill>
            </a:endParaRPr>
          </a:p>
        </p:txBody>
      </p:sp>
      <p:sp>
        <p:nvSpPr>
          <p:cNvPr id="80957" name="Text Box 64"/>
          <p:cNvSpPr txBox="1">
            <a:spLocks noChangeArrowheads="1"/>
          </p:cNvSpPr>
          <p:nvPr/>
        </p:nvSpPr>
        <p:spPr bwMode="auto">
          <a:xfrm>
            <a:off x="7500938" y="1131888"/>
            <a:ext cx="850900" cy="627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/>
              <a:t>(</a:t>
            </a:r>
            <a:r>
              <a:rPr lang="de-DE" altLang="de-DE" sz="1500">
                <a:solidFill>
                  <a:srgbClr val="CC0000"/>
                </a:solidFill>
              </a:rPr>
              <a:t>1</a:t>
            </a:r>
            <a:r>
              <a:rPr lang="de-DE" altLang="de-DE" sz="1500"/>
              <a:t>)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80958" name="Text Box 65"/>
          <p:cNvSpPr txBox="1">
            <a:spLocks noChangeArrowheads="1"/>
          </p:cNvSpPr>
          <p:nvPr/>
        </p:nvSpPr>
        <p:spPr bwMode="auto">
          <a:xfrm>
            <a:off x="5103813" y="936625"/>
            <a:ext cx="92392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(2) 8,6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80959" name="Text Box 66"/>
          <p:cNvSpPr txBox="1">
            <a:spLocks noChangeArrowheads="1"/>
          </p:cNvSpPr>
          <p:nvPr/>
        </p:nvSpPr>
        <p:spPr bwMode="auto">
          <a:xfrm>
            <a:off x="5080000" y="1266825"/>
            <a:ext cx="1476375" cy="627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(4) 1,4</a:t>
            </a:r>
          </a:p>
          <a:p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80960" name="Line 67"/>
          <p:cNvSpPr>
            <a:spLocks noChangeShapeType="1"/>
          </p:cNvSpPr>
          <p:nvPr/>
        </p:nvSpPr>
        <p:spPr bwMode="auto">
          <a:xfrm>
            <a:off x="4468813" y="1612900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0961" name="Text Box 68"/>
          <p:cNvSpPr txBox="1">
            <a:spLocks noChangeArrowheads="1"/>
          </p:cNvSpPr>
          <p:nvPr/>
        </p:nvSpPr>
        <p:spPr bwMode="auto">
          <a:xfrm>
            <a:off x="7318375" y="1895475"/>
            <a:ext cx="1019175" cy="627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/>
              <a:t>W</a:t>
            </a:r>
            <a:r>
              <a:rPr lang="de-DE" altLang="de-DE" sz="1500"/>
              <a:t>  (4) 1,4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80962" name="Line 69"/>
          <p:cNvSpPr>
            <a:spLocks noChangeShapeType="1"/>
          </p:cNvSpPr>
          <p:nvPr/>
        </p:nvSpPr>
        <p:spPr bwMode="auto">
          <a:xfrm>
            <a:off x="4462463" y="2382838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0963" name="Text Box 70"/>
          <p:cNvSpPr txBox="1">
            <a:spLocks noChangeArrowheads="1"/>
          </p:cNvSpPr>
          <p:nvPr/>
        </p:nvSpPr>
        <p:spPr bwMode="auto">
          <a:xfrm>
            <a:off x="5070475" y="1717675"/>
            <a:ext cx="113188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(5) 10,11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80964" name="Text Box 71"/>
          <p:cNvSpPr txBox="1">
            <a:spLocks noChangeArrowheads="1"/>
          </p:cNvSpPr>
          <p:nvPr/>
        </p:nvSpPr>
        <p:spPr bwMode="auto">
          <a:xfrm>
            <a:off x="5049838" y="2000250"/>
            <a:ext cx="1071562" cy="627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(7) 9,12</a:t>
            </a:r>
          </a:p>
          <a:p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80965" name="Text Box 72"/>
          <p:cNvSpPr txBox="1">
            <a:spLocks noChangeArrowheads="1"/>
          </p:cNvSpPr>
          <p:nvPr/>
        </p:nvSpPr>
        <p:spPr bwMode="auto">
          <a:xfrm>
            <a:off x="7340600" y="2676525"/>
            <a:ext cx="923925" cy="627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(2) 8,6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80966" name="Line 73"/>
          <p:cNvSpPr>
            <a:spLocks noChangeShapeType="1"/>
          </p:cNvSpPr>
          <p:nvPr/>
        </p:nvSpPr>
        <p:spPr bwMode="auto">
          <a:xfrm>
            <a:off x="4454525" y="3127375"/>
            <a:ext cx="44259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0967" name="Text Box 74"/>
          <p:cNvSpPr txBox="1">
            <a:spLocks noChangeArrowheads="1"/>
          </p:cNvSpPr>
          <p:nvPr/>
        </p:nvSpPr>
        <p:spPr bwMode="auto">
          <a:xfrm>
            <a:off x="5103813" y="2489200"/>
            <a:ext cx="102870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(3) 9,10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80968" name="Text Box 75"/>
          <p:cNvSpPr txBox="1">
            <a:spLocks noChangeArrowheads="1"/>
          </p:cNvSpPr>
          <p:nvPr/>
        </p:nvSpPr>
        <p:spPr bwMode="auto">
          <a:xfrm>
            <a:off x="5080000" y="2770188"/>
            <a:ext cx="11747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(5) 10,12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80969" name="Text Box 76"/>
          <p:cNvSpPr txBox="1">
            <a:spLocks noChangeArrowheads="1"/>
          </p:cNvSpPr>
          <p:nvPr/>
        </p:nvSpPr>
        <p:spPr bwMode="auto">
          <a:xfrm>
            <a:off x="7350125" y="3427413"/>
            <a:ext cx="1028700" cy="627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(3) 9,10</a:t>
            </a:r>
          </a:p>
          <a:p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80970" name="Text Box 77"/>
          <p:cNvSpPr txBox="1">
            <a:spLocks noChangeArrowheads="1"/>
          </p:cNvSpPr>
          <p:nvPr/>
        </p:nvSpPr>
        <p:spPr bwMode="auto">
          <a:xfrm>
            <a:off x="5051425" y="3402013"/>
            <a:ext cx="11747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B2B2B2"/>
                </a:solidFill>
              </a:rPr>
              <a:t>W</a:t>
            </a:r>
            <a:r>
              <a:rPr lang="de-DE" altLang="de-DE" sz="1500">
                <a:solidFill>
                  <a:srgbClr val="B2B2B2"/>
                </a:solidFill>
              </a:rPr>
              <a:t> (6) 18,18</a:t>
            </a:r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80971" name="Line 78"/>
          <p:cNvSpPr>
            <a:spLocks noChangeShapeType="1"/>
          </p:cNvSpPr>
          <p:nvPr/>
        </p:nvSpPr>
        <p:spPr bwMode="auto">
          <a:xfrm>
            <a:off x="4460875" y="3911600"/>
            <a:ext cx="442436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0972" name="Text Box 79"/>
          <p:cNvSpPr txBox="1">
            <a:spLocks noChangeArrowheads="1"/>
          </p:cNvSpPr>
          <p:nvPr/>
        </p:nvSpPr>
        <p:spPr bwMode="auto">
          <a:xfrm>
            <a:off x="7345363" y="4162425"/>
            <a:ext cx="113347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>
                <a:solidFill>
                  <a:srgbClr val="000000"/>
                </a:solidFill>
              </a:rPr>
              <a:t>N</a:t>
            </a:r>
            <a:r>
              <a:rPr lang="de-DE" altLang="de-DE" sz="1500">
                <a:solidFill>
                  <a:srgbClr val="000000"/>
                </a:solidFill>
              </a:rPr>
              <a:t> (5) 10,11</a:t>
            </a:r>
            <a:endParaRPr lang="en-US" altLang="zh-CN" sz="1500">
              <a:solidFill>
                <a:srgbClr val="000000"/>
              </a:solidFill>
              <a:ea typeface="宋体" panose="02010600030101010101" pitchFamily="2" charset="-122"/>
            </a:endParaRPr>
          </a:p>
        </p:txBody>
      </p:sp>
      <p:sp>
        <p:nvSpPr>
          <p:cNvPr id="80973" name="Text Box 80"/>
          <p:cNvSpPr txBox="1">
            <a:spLocks noChangeArrowheads="1"/>
          </p:cNvSpPr>
          <p:nvPr/>
        </p:nvSpPr>
        <p:spPr bwMode="auto">
          <a:xfrm>
            <a:off x="5095875" y="4017963"/>
            <a:ext cx="1131888" cy="627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</a:pPr>
            <a:r>
              <a:rPr lang="de-DE" altLang="de-DE" sz="1500" i="1">
                <a:solidFill>
                  <a:srgbClr val="B2B2B2"/>
                </a:solidFill>
              </a:rPr>
              <a:t>N</a:t>
            </a:r>
            <a:r>
              <a:rPr lang="de-DE" altLang="de-DE" sz="1500">
                <a:solidFill>
                  <a:srgbClr val="B2B2B2"/>
                </a:solidFill>
              </a:rPr>
              <a:t> (6) 12,19</a:t>
            </a:r>
          </a:p>
          <a:p>
            <a:endParaRPr lang="en-US" altLang="zh-CN" sz="1500">
              <a:solidFill>
                <a:srgbClr val="B2B2B2"/>
              </a:solidFill>
              <a:ea typeface="宋体" panose="02010600030101010101" pitchFamily="2" charset="-122"/>
            </a:endParaRPr>
          </a:p>
        </p:txBody>
      </p:sp>
      <p:sp>
        <p:nvSpPr>
          <p:cNvPr id="1183825" name="Text Box 81"/>
          <p:cNvSpPr txBox="1">
            <a:spLocks noChangeArrowheads="1"/>
          </p:cNvSpPr>
          <p:nvPr/>
        </p:nvSpPr>
        <p:spPr bwMode="auto">
          <a:xfrm>
            <a:off x="5072063" y="4311650"/>
            <a:ext cx="1174750" cy="627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1pPr>
            <a:lvl2pPr marL="484188"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2pPr>
            <a:lvl3pPr marL="968375"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3pPr>
            <a:lvl4pPr marL="1452563"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4pPr>
            <a:lvl5pPr marL="1936750"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5pPr>
            <a:lvl6pPr marL="2393950" defTabSz="9683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51150" defTabSz="9683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308350" defTabSz="9683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765550" defTabSz="9683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  <a:defRPr/>
            </a:pPr>
            <a:r>
              <a:rPr lang="de-DE" sz="1500" i="1" smtClean="0">
                <a:solidFill>
                  <a:srgbClr val="B2B2B2"/>
                </a:solidFill>
              </a:rPr>
              <a:t>W</a:t>
            </a:r>
            <a:r>
              <a:rPr lang="de-DE" sz="1500" b="1" smtClean="0">
                <a:solidFill>
                  <a:srgbClr val="B2B2B2"/>
                </a:solidFill>
              </a:rPr>
              <a:t> </a:t>
            </a:r>
            <a:r>
              <a:rPr lang="de-DE" sz="1500" b="1" smtClean="0">
                <a:solidFill>
                  <a:srgbClr val="B2B2B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(</a:t>
            </a:r>
            <a:r>
              <a:rPr lang="de-DE" sz="1500" smtClean="0">
                <a:solidFill>
                  <a:srgbClr val="B2B2B2"/>
                </a:solidFill>
              </a:rPr>
              <a:t>8</a:t>
            </a:r>
            <a:r>
              <a:rPr lang="de-DE" sz="1500" b="1" smtClean="0">
                <a:solidFill>
                  <a:srgbClr val="B2B2B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)</a:t>
            </a:r>
            <a:r>
              <a:rPr lang="de-DE" sz="1500" b="1" smtClean="0">
                <a:solidFill>
                  <a:srgbClr val="B2B2B2"/>
                </a:solidFill>
              </a:rPr>
              <a:t> </a:t>
            </a:r>
            <a:r>
              <a:rPr lang="de-DE" sz="1500" smtClean="0">
                <a:solidFill>
                  <a:srgbClr val="B2B2B2"/>
                </a:solidFill>
              </a:rPr>
              <a:t>12,19</a:t>
            </a:r>
          </a:p>
          <a:p>
            <a:pPr>
              <a:spcBef>
                <a:spcPct val="50000"/>
              </a:spcBef>
              <a:defRPr/>
            </a:pPr>
            <a:endParaRPr lang="en-US" altLang="zh-CN" sz="1500" smtClean="0">
              <a:solidFill>
                <a:srgbClr val="B2B2B2"/>
              </a:solidFill>
              <a:ea typeface="宋体" charset="-122"/>
            </a:endParaRPr>
          </a:p>
        </p:txBody>
      </p:sp>
      <p:sp>
        <p:nvSpPr>
          <p:cNvPr id="80975" name="Line 82"/>
          <p:cNvSpPr>
            <a:spLocks noChangeShapeType="1"/>
          </p:cNvSpPr>
          <p:nvPr/>
        </p:nvSpPr>
        <p:spPr bwMode="auto">
          <a:xfrm>
            <a:off x="4454525" y="4668838"/>
            <a:ext cx="4424363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0976" name="Text Box 83"/>
          <p:cNvSpPr txBox="1">
            <a:spLocks noChangeArrowheads="1"/>
          </p:cNvSpPr>
          <p:nvPr/>
        </p:nvSpPr>
        <p:spPr bwMode="auto">
          <a:xfrm>
            <a:off x="7335838" y="4964113"/>
            <a:ext cx="1122362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i="1"/>
              <a:t>W</a:t>
            </a:r>
            <a:r>
              <a:rPr lang="de-DE" altLang="de-DE" sz="1500"/>
              <a:t>  (7) 9,12</a:t>
            </a:r>
            <a:endParaRPr lang="en-US" altLang="zh-CN" sz="1500">
              <a:ea typeface="宋体" panose="02010600030101010101" pitchFamily="2" charset="-122"/>
            </a:endParaRPr>
          </a:p>
        </p:txBody>
      </p:sp>
      <p:sp>
        <p:nvSpPr>
          <p:cNvPr id="1183828" name="Text Box 84"/>
          <p:cNvSpPr txBox="1">
            <a:spLocks noChangeArrowheads="1"/>
          </p:cNvSpPr>
          <p:nvPr/>
        </p:nvSpPr>
        <p:spPr bwMode="auto">
          <a:xfrm>
            <a:off x="5103813" y="4941888"/>
            <a:ext cx="1133475" cy="6270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1pPr>
            <a:lvl2pPr marL="484188"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2pPr>
            <a:lvl3pPr marL="968375"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3pPr>
            <a:lvl4pPr marL="1452563"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4pPr>
            <a:lvl5pPr marL="1936750" defTabSz="968375">
              <a:spcBef>
                <a:spcPct val="0"/>
              </a:spcBef>
              <a:defRPr>
                <a:solidFill>
                  <a:schemeClr val="tx1"/>
                </a:solidFill>
                <a:latin typeface="Arial" charset="0"/>
              </a:defRPr>
            </a:lvl5pPr>
            <a:lvl6pPr marL="2393950" defTabSz="9683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851150" defTabSz="9683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308350" defTabSz="9683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765550" defTabSz="968375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lnSpc>
                <a:spcPct val="85000"/>
              </a:lnSpc>
              <a:spcBef>
                <a:spcPct val="30000"/>
              </a:spcBef>
              <a:buClr>
                <a:srgbClr val="FF3300"/>
              </a:buClr>
              <a:defRPr/>
            </a:pPr>
            <a:r>
              <a:rPr lang="de-DE" sz="1500" i="1" smtClean="0">
                <a:solidFill>
                  <a:srgbClr val="B2B2B2"/>
                </a:solidFill>
              </a:rPr>
              <a:t>N</a:t>
            </a:r>
            <a:r>
              <a:rPr lang="de-DE" sz="1500" smtClean="0">
                <a:solidFill>
                  <a:srgbClr val="B2B2B2"/>
                </a:solidFill>
              </a:rPr>
              <a:t> </a:t>
            </a:r>
            <a:r>
              <a:rPr lang="de-DE" sz="1500" b="1" smtClean="0">
                <a:solidFill>
                  <a:srgbClr val="B2B2B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(</a:t>
            </a:r>
            <a:r>
              <a:rPr lang="de-DE" sz="1500" smtClean="0">
                <a:solidFill>
                  <a:srgbClr val="B2B2B2"/>
                </a:solidFill>
              </a:rPr>
              <a:t>8</a:t>
            </a:r>
            <a:r>
              <a:rPr lang="de-DE" sz="1500" b="1" smtClean="0">
                <a:solidFill>
                  <a:srgbClr val="B2B2B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)</a:t>
            </a:r>
            <a:r>
              <a:rPr lang="de-DE" sz="1500" smtClean="0">
                <a:solidFill>
                  <a:srgbClr val="B2B2B2"/>
                </a:solidFill>
              </a:rPr>
              <a:t> 12,14</a:t>
            </a:r>
          </a:p>
          <a:p>
            <a:pPr>
              <a:spcBef>
                <a:spcPct val="50000"/>
              </a:spcBef>
              <a:defRPr/>
            </a:pPr>
            <a:endParaRPr lang="en-US" altLang="zh-CN" sz="1500" smtClean="0">
              <a:solidFill>
                <a:srgbClr val="B2B2B2"/>
              </a:solidFill>
              <a:ea typeface="宋体" charset="-122"/>
            </a:endParaRPr>
          </a:p>
        </p:txBody>
      </p:sp>
      <p:sp>
        <p:nvSpPr>
          <p:cNvPr id="80978" name="Line 85"/>
          <p:cNvSpPr>
            <a:spLocks noChangeShapeType="1"/>
          </p:cNvSpPr>
          <p:nvPr/>
        </p:nvSpPr>
        <p:spPr bwMode="auto">
          <a:xfrm>
            <a:off x="4459288" y="5427663"/>
            <a:ext cx="4424362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0979" name="Text Box 86"/>
          <p:cNvSpPr txBox="1">
            <a:spLocks noChangeArrowheads="1"/>
          </p:cNvSpPr>
          <p:nvPr/>
        </p:nvSpPr>
        <p:spPr bwMode="auto">
          <a:xfrm>
            <a:off x="7318375" y="5573713"/>
            <a:ext cx="1236663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de-DE" altLang="de-DE" sz="1500" b="1" i="1"/>
              <a:t>N</a:t>
            </a:r>
            <a:r>
              <a:rPr lang="de-DE" altLang="de-DE" sz="1500" b="1"/>
              <a:t>   (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  <a:r>
              <a:rPr lang="de-DE" altLang="de-DE" sz="1500" b="1"/>
              <a:t>) 12,14</a:t>
            </a:r>
            <a:endParaRPr lang="en-US" altLang="zh-CN" sz="1500" b="1">
              <a:ea typeface="宋体" panose="02010600030101010101" pitchFamily="2" charset="-122"/>
            </a:endParaRPr>
          </a:p>
        </p:txBody>
      </p:sp>
      <p:sp>
        <p:nvSpPr>
          <p:cNvPr id="80980" name="Line 87"/>
          <p:cNvSpPr>
            <a:spLocks noChangeShapeType="1"/>
          </p:cNvSpPr>
          <p:nvPr/>
        </p:nvSpPr>
        <p:spPr bwMode="auto">
          <a:xfrm>
            <a:off x="4454525" y="6024563"/>
            <a:ext cx="4425950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0981" name="Line 88"/>
          <p:cNvSpPr>
            <a:spLocks noChangeShapeType="1"/>
          </p:cNvSpPr>
          <p:nvPr/>
        </p:nvSpPr>
        <p:spPr bwMode="auto">
          <a:xfrm>
            <a:off x="5162550" y="2933700"/>
            <a:ext cx="1039813" cy="0"/>
          </a:xfrm>
          <a:prstGeom prst="line">
            <a:avLst/>
          </a:prstGeom>
          <a:noFill/>
          <a:ln w="6350">
            <a:solidFill>
              <a:srgbClr val="B2B2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1183833" name="Freeform 89"/>
          <p:cNvSpPr>
            <a:spLocks/>
          </p:cNvSpPr>
          <p:nvPr/>
        </p:nvSpPr>
        <p:spPr bwMode="auto">
          <a:xfrm>
            <a:off x="7134225" y="2209800"/>
            <a:ext cx="239713" cy="2820988"/>
          </a:xfrm>
          <a:custGeom>
            <a:avLst/>
            <a:gdLst>
              <a:gd name="T0" fmla="*/ 275383300 w 143"/>
              <a:gd name="T1" fmla="*/ 2147483647 h 1678"/>
              <a:gd name="T2" fmla="*/ 19669877 w 143"/>
              <a:gd name="T3" fmla="*/ 1794701470 h 1678"/>
              <a:gd name="T4" fmla="*/ 401834422 w 143"/>
              <a:gd name="T5" fmla="*/ 0 h 167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43" h="1678">
                <a:moveTo>
                  <a:pt x="98" y="1678"/>
                </a:moveTo>
                <a:cubicBezTo>
                  <a:pt x="49" y="1296"/>
                  <a:pt x="0" y="915"/>
                  <a:pt x="7" y="635"/>
                </a:cubicBezTo>
                <a:cubicBezTo>
                  <a:pt x="14" y="355"/>
                  <a:pt x="78" y="177"/>
                  <a:pt x="143" y="0"/>
                </a:cubicBezTo>
              </a:path>
            </a:pathLst>
          </a:custGeom>
          <a:noFill/>
          <a:ln w="38100" cmpd="sng">
            <a:solidFill>
              <a:schemeClr val="tx1"/>
            </a:solidFill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0983" name="Text Box 90"/>
          <p:cNvSpPr txBox="1">
            <a:spLocks noChangeArrowheads="1"/>
          </p:cNvSpPr>
          <p:nvPr/>
        </p:nvSpPr>
        <p:spPr bwMode="auto">
          <a:xfrm>
            <a:off x="455613" y="4192588"/>
            <a:ext cx="2244725" cy="371475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Retrace from </a:t>
            </a:r>
            <a:r>
              <a:rPr lang="en-US" altLang="zh-CN" i="1">
                <a:ea typeface="宋体" panose="02010600030101010101" pitchFamily="2" charset="-122"/>
              </a:rPr>
              <a:t>t</a:t>
            </a:r>
            <a:r>
              <a:rPr lang="en-US" altLang="zh-CN">
                <a:ea typeface="宋体" panose="02010600030101010101" pitchFamily="2" charset="-122"/>
              </a:rPr>
              <a:t> to </a:t>
            </a:r>
            <a:r>
              <a:rPr lang="en-US" altLang="zh-CN" i="1">
                <a:ea typeface="宋体" panose="02010600030101010101" pitchFamily="2" charset="-122"/>
              </a:rPr>
              <a:t>s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80984" name="Line 91"/>
          <p:cNvSpPr>
            <a:spLocks noChangeShapeType="1"/>
          </p:cNvSpPr>
          <p:nvPr/>
        </p:nvSpPr>
        <p:spPr bwMode="auto">
          <a:xfrm>
            <a:off x="5148263" y="4437063"/>
            <a:ext cx="1039812" cy="0"/>
          </a:xfrm>
          <a:prstGeom prst="line">
            <a:avLst/>
          </a:prstGeom>
          <a:noFill/>
          <a:ln w="6350">
            <a:solidFill>
              <a:srgbClr val="B2B2B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de-DE"/>
          </a:p>
        </p:txBody>
      </p:sp>
      <p:sp>
        <p:nvSpPr>
          <p:cNvPr id="80985" name="Text Box 92"/>
          <p:cNvSpPr txBox="1">
            <a:spLocks noChangeArrowheads="1"/>
          </p:cNvSpPr>
          <p:nvPr/>
        </p:nvSpPr>
        <p:spPr bwMode="auto">
          <a:xfrm>
            <a:off x="155575" y="512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80986" name="Text Box 93"/>
          <p:cNvSpPr txBox="1">
            <a:spLocks noChangeArrowheads="1"/>
          </p:cNvSpPr>
          <p:nvPr/>
        </p:nvSpPr>
        <p:spPr bwMode="auto">
          <a:xfrm>
            <a:off x="3708400" y="18462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80987" name="Oval 21"/>
          <p:cNvSpPr>
            <a:spLocks noChangeArrowheads="1"/>
          </p:cNvSpPr>
          <p:nvPr/>
        </p:nvSpPr>
        <p:spPr bwMode="auto">
          <a:xfrm>
            <a:off x="1857375" y="436563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0988" name="Text Box 23"/>
          <p:cNvSpPr txBox="1">
            <a:spLocks noChangeArrowheads="1"/>
          </p:cNvSpPr>
          <p:nvPr/>
        </p:nvSpPr>
        <p:spPr bwMode="auto">
          <a:xfrm>
            <a:off x="1843088" y="512763"/>
            <a:ext cx="528637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83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838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7" dur="500"/>
                                        <p:tgtEl>
                                          <p:spTgt spid="11837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837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83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2" dur="500"/>
                                        <p:tgtEl>
                                          <p:spTgt spid="1183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83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1838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3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7" dur="500"/>
                                        <p:tgtEl>
                                          <p:spTgt spid="1183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3755" grpId="0" animBg="1"/>
      <p:bldP spid="1183756" grpId="0" animBg="1"/>
      <p:bldP spid="1183758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9CCCB7E-489A-4A03-80D5-8E4EC42A7B9B}" type="slidenum">
              <a:rPr lang="en-US" altLang="de-DE" sz="1000">
                <a:solidFill>
                  <a:srgbClr val="C0C0C0"/>
                </a:solidFill>
              </a:rPr>
              <a:pPr/>
              <a:t>79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1923" name="Rectangle 2"/>
          <p:cNvSpPr>
            <a:spLocks noChangeArrowheads="1"/>
          </p:cNvSpPr>
          <p:nvPr/>
        </p:nvSpPr>
        <p:spPr bwMode="auto">
          <a:xfrm>
            <a:off x="0" y="0"/>
            <a:ext cx="9144000" cy="774700"/>
          </a:xfrm>
          <a:prstGeom prst="rect">
            <a:avLst/>
          </a:prstGeom>
          <a:solidFill>
            <a:srgbClr val="EDEDE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80500" tIns="42449" rIns="84899" bIns="64178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24" name="Line 3"/>
          <p:cNvSpPr>
            <a:spLocks noChangeShapeType="1"/>
          </p:cNvSpPr>
          <p:nvPr/>
        </p:nvSpPr>
        <p:spPr bwMode="auto">
          <a:xfrm>
            <a:off x="2343150" y="690563"/>
            <a:ext cx="9493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25" name="Line 4"/>
          <p:cNvSpPr>
            <a:spLocks noChangeShapeType="1"/>
          </p:cNvSpPr>
          <p:nvPr/>
        </p:nvSpPr>
        <p:spPr bwMode="auto">
          <a:xfrm>
            <a:off x="908050" y="19986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26" name="Line 5"/>
          <p:cNvSpPr>
            <a:spLocks noChangeShapeType="1"/>
          </p:cNvSpPr>
          <p:nvPr/>
        </p:nvSpPr>
        <p:spPr bwMode="auto">
          <a:xfrm>
            <a:off x="2317750" y="1998663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27" name="Line 6"/>
          <p:cNvSpPr>
            <a:spLocks noChangeShapeType="1"/>
          </p:cNvSpPr>
          <p:nvPr/>
        </p:nvSpPr>
        <p:spPr bwMode="auto">
          <a:xfrm>
            <a:off x="908050" y="33337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28" name="Line 7"/>
          <p:cNvSpPr>
            <a:spLocks noChangeShapeType="1"/>
          </p:cNvSpPr>
          <p:nvPr/>
        </p:nvSpPr>
        <p:spPr bwMode="auto">
          <a:xfrm>
            <a:off x="2317750" y="3333750"/>
            <a:ext cx="949325" cy="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29" name="Line 8"/>
          <p:cNvSpPr>
            <a:spLocks noChangeShapeType="1"/>
          </p:cNvSpPr>
          <p:nvPr/>
        </p:nvSpPr>
        <p:spPr bwMode="auto">
          <a:xfrm>
            <a:off x="906463" y="687388"/>
            <a:ext cx="949325" cy="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30" name="Oval 9"/>
          <p:cNvSpPr>
            <a:spLocks noChangeArrowheads="1"/>
          </p:cNvSpPr>
          <p:nvPr/>
        </p:nvSpPr>
        <p:spPr bwMode="auto">
          <a:xfrm>
            <a:off x="452438" y="436563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31" name="Oval 10"/>
          <p:cNvSpPr>
            <a:spLocks noChangeArrowheads="1"/>
          </p:cNvSpPr>
          <p:nvPr/>
        </p:nvSpPr>
        <p:spPr bwMode="auto">
          <a:xfrm>
            <a:off x="452438" y="17716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32" name="Oval 11"/>
          <p:cNvSpPr>
            <a:spLocks noChangeArrowheads="1"/>
          </p:cNvSpPr>
          <p:nvPr/>
        </p:nvSpPr>
        <p:spPr bwMode="auto">
          <a:xfrm>
            <a:off x="1858963" y="1771650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33" name="Oval 12"/>
          <p:cNvSpPr>
            <a:spLocks noChangeArrowheads="1"/>
          </p:cNvSpPr>
          <p:nvPr/>
        </p:nvSpPr>
        <p:spPr bwMode="auto">
          <a:xfrm>
            <a:off x="3267075" y="1771650"/>
            <a:ext cx="481013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EDD1D1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EDD1D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34" name="Oval 13"/>
          <p:cNvSpPr>
            <a:spLocks noChangeArrowheads="1"/>
          </p:cNvSpPr>
          <p:nvPr/>
        </p:nvSpPr>
        <p:spPr bwMode="auto">
          <a:xfrm>
            <a:off x="3267075" y="436563"/>
            <a:ext cx="481013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35" name="Oval 14"/>
          <p:cNvSpPr>
            <a:spLocks noChangeArrowheads="1"/>
          </p:cNvSpPr>
          <p:nvPr/>
        </p:nvSpPr>
        <p:spPr bwMode="auto">
          <a:xfrm>
            <a:off x="1858963" y="436563"/>
            <a:ext cx="482600" cy="496887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36" name="Text Box 15"/>
          <p:cNvSpPr txBox="1">
            <a:spLocks noChangeArrowheads="1"/>
          </p:cNvSpPr>
          <p:nvPr/>
        </p:nvSpPr>
        <p:spPr bwMode="auto">
          <a:xfrm>
            <a:off x="438150" y="5127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1</a:t>
            </a:r>
          </a:p>
        </p:txBody>
      </p:sp>
      <p:sp>
        <p:nvSpPr>
          <p:cNvPr id="81937" name="Text Box 16"/>
          <p:cNvSpPr txBox="1">
            <a:spLocks noChangeArrowheads="1"/>
          </p:cNvSpPr>
          <p:nvPr/>
        </p:nvSpPr>
        <p:spPr bwMode="auto">
          <a:xfrm>
            <a:off x="1844675" y="512763"/>
            <a:ext cx="528638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4</a:t>
            </a:r>
          </a:p>
        </p:txBody>
      </p:sp>
      <p:sp>
        <p:nvSpPr>
          <p:cNvPr id="81938" name="Text Box 17"/>
          <p:cNvSpPr txBox="1">
            <a:spLocks noChangeArrowheads="1"/>
          </p:cNvSpPr>
          <p:nvPr/>
        </p:nvSpPr>
        <p:spPr bwMode="auto">
          <a:xfrm>
            <a:off x="3254375" y="512763"/>
            <a:ext cx="527050" cy="322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/>
              <a:t>  7</a:t>
            </a:r>
          </a:p>
        </p:txBody>
      </p:sp>
      <p:sp>
        <p:nvSpPr>
          <p:cNvPr id="81939" name="Text Box 18"/>
          <p:cNvSpPr txBox="1">
            <a:spLocks noChangeArrowheads="1"/>
          </p:cNvSpPr>
          <p:nvPr/>
        </p:nvSpPr>
        <p:spPr bwMode="auto">
          <a:xfrm>
            <a:off x="438150" y="1847850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2</a:t>
            </a:r>
          </a:p>
        </p:txBody>
      </p:sp>
      <p:sp>
        <p:nvSpPr>
          <p:cNvPr id="81940" name="Text Box 19"/>
          <p:cNvSpPr txBox="1">
            <a:spLocks noChangeArrowheads="1"/>
          </p:cNvSpPr>
          <p:nvPr/>
        </p:nvSpPr>
        <p:spPr bwMode="auto">
          <a:xfrm>
            <a:off x="1844675" y="1847850"/>
            <a:ext cx="528638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5</a:t>
            </a:r>
          </a:p>
        </p:txBody>
      </p:sp>
      <p:sp>
        <p:nvSpPr>
          <p:cNvPr id="81941" name="Text Box 20"/>
          <p:cNvSpPr txBox="1">
            <a:spLocks noChangeArrowheads="1"/>
          </p:cNvSpPr>
          <p:nvPr/>
        </p:nvSpPr>
        <p:spPr bwMode="auto">
          <a:xfrm>
            <a:off x="3254375" y="1847850"/>
            <a:ext cx="527050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FF3300"/>
                </a:solidFill>
              </a:rPr>
              <a:t>  </a:t>
            </a:r>
            <a:r>
              <a:rPr lang="de-DE" altLang="de-DE" sz="1500" b="1">
                <a:solidFill>
                  <a:srgbClr val="CC0000"/>
                </a:solidFill>
              </a:rPr>
              <a:t>8</a:t>
            </a:r>
          </a:p>
        </p:txBody>
      </p:sp>
      <p:sp>
        <p:nvSpPr>
          <p:cNvPr id="81942" name="Oval 21"/>
          <p:cNvSpPr>
            <a:spLocks noChangeArrowheads="1"/>
          </p:cNvSpPr>
          <p:nvPr/>
        </p:nvSpPr>
        <p:spPr bwMode="auto">
          <a:xfrm>
            <a:off x="452438" y="31067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43" name="Text Box 22"/>
          <p:cNvSpPr txBox="1">
            <a:spLocks noChangeArrowheads="1"/>
          </p:cNvSpPr>
          <p:nvPr/>
        </p:nvSpPr>
        <p:spPr bwMode="auto">
          <a:xfrm>
            <a:off x="438150" y="3181350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3</a:t>
            </a:r>
          </a:p>
        </p:txBody>
      </p:sp>
      <p:sp>
        <p:nvSpPr>
          <p:cNvPr id="81944" name="Oval 23"/>
          <p:cNvSpPr>
            <a:spLocks noChangeArrowheads="1"/>
          </p:cNvSpPr>
          <p:nvPr/>
        </p:nvSpPr>
        <p:spPr bwMode="auto">
          <a:xfrm>
            <a:off x="1858963" y="3106738"/>
            <a:ext cx="482600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45" name="Text Box 24"/>
          <p:cNvSpPr txBox="1">
            <a:spLocks noChangeArrowheads="1"/>
          </p:cNvSpPr>
          <p:nvPr/>
        </p:nvSpPr>
        <p:spPr bwMode="auto">
          <a:xfrm>
            <a:off x="1844675" y="3181350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6</a:t>
            </a:r>
          </a:p>
        </p:txBody>
      </p:sp>
      <p:sp>
        <p:nvSpPr>
          <p:cNvPr id="81946" name="Oval 25"/>
          <p:cNvSpPr>
            <a:spLocks noChangeArrowheads="1"/>
          </p:cNvSpPr>
          <p:nvPr/>
        </p:nvSpPr>
        <p:spPr bwMode="auto">
          <a:xfrm>
            <a:off x="3267075" y="3106738"/>
            <a:ext cx="481013" cy="495300"/>
          </a:xfrm>
          <a:prstGeom prst="ellipse">
            <a:avLst/>
          </a:prstGeom>
          <a:gradFill rotWithShape="1">
            <a:gsLst>
              <a:gs pos="0">
                <a:srgbClr val="FFFFFF"/>
              </a:gs>
              <a:gs pos="100000">
                <a:srgbClr val="CCCCFF"/>
              </a:gs>
            </a:gsLst>
            <a:path path="shape">
              <a:fillToRect l="50000" t="50000" r="50000" b="50000"/>
            </a:path>
          </a:gradFill>
          <a:ln w="9525">
            <a:solidFill>
              <a:srgbClr val="CCCC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81947" name="Text Box 26"/>
          <p:cNvSpPr txBox="1">
            <a:spLocks noChangeArrowheads="1"/>
          </p:cNvSpPr>
          <p:nvPr/>
        </p:nvSpPr>
        <p:spPr bwMode="auto">
          <a:xfrm>
            <a:off x="3254375" y="3181350"/>
            <a:ext cx="5270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  9</a:t>
            </a:r>
          </a:p>
        </p:txBody>
      </p:sp>
      <p:sp>
        <p:nvSpPr>
          <p:cNvPr id="81948" name="Line 27"/>
          <p:cNvSpPr>
            <a:spLocks noChangeShapeType="1"/>
          </p:cNvSpPr>
          <p:nvPr/>
        </p:nvSpPr>
        <p:spPr bwMode="auto">
          <a:xfrm flipV="1">
            <a:off x="695325" y="9334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49" name="Line 28"/>
          <p:cNvSpPr>
            <a:spLocks noChangeShapeType="1"/>
          </p:cNvSpPr>
          <p:nvPr/>
        </p:nvSpPr>
        <p:spPr bwMode="auto">
          <a:xfrm flipV="1">
            <a:off x="695325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0" name="Line 29"/>
          <p:cNvSpPr>
            <a:spLocks noChangeShapeType="1"/>
          </p:cNvSpPr>
          <p:nvPr/>
        </p:nvSpPr>
        <p:spPr bwMode="auto">
          <a:xfrm flipV="1">
            <a:off x="2071688" y="933450"/>
            <a:ext cx="0" cy="838200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1" name="Line 30"/>
          <p:cNvSpPr>
            <a:spLocks noChangeShapeType="1"/>
          </p:cNvSpPr>
          <p:nvPr/>
        </p:nvSpPr>
        <p:spPr bwMode="auto">
          <a:xfrm flipV="1">
            <a:off x="2071688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2" name="Line 31"/>
          <p:cNvSpPr>
            <a:spLocks noChangeShapeType="1"/>
          </p:cNvSpPr>
          <p:nvPr/>
        </p:nvSpPr>
        <p:spPr bwMode="auto">
          <a:xfrm flipV="1">
            <a:off x="3476625" y="2265363"/>
            <a:ext cx="0" cy="839787"/>
          </a:xfrm>
          <a:prstGeom prst="line">
            <a:avLst/>
          </a:prstGeom>
          <a:noFill/>
          <a:ln w="19050">
            <a:solidFill>
              <a:srgbClr val="000000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3" name="Text Box 34"/>
          <p:cNvSpPr txBox="1">
            <a:spLocks noChangeArrowheads="1"/>
          </p:cNvSpPr>
          <p:nvPr/>
        </p:nvSpPr>
        <p:spPr bwMode="auto">
          <a:xfrm>
            <a:off x="1155700" y="37941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1,4</a:t>
            </a:r>
          </a:p>
        </p:txBody>
      </p:sp>
      <p:sp>
        <p:nvSpPr>
          <p:cNvPr id="81954" name="Text Box 35"/>
          <p:cNvSpPr txBox="1">
            <a:spLocks noChangeArrowheads="1"/>
          </p:cNvSpPr>
          <p:nvPr/>
        </p:nvSpPr>
        <p:spPr bwMode="auto">
          <a:xfrm>
            <a:off x="2563813" y="379413"/>
            <a:ext cx="696912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9,12</a:t>
            </a:r>
          </a:p>
        </p:txBody>
      </p:sp>
      <p:sp>
        <p:nvSpPr>
          <p:cNvPr id="81955" name="Text Box 36"/>
          <p:cNvSpPr txBox="1">
            <a:spLocks noChangeArrowheads="1"/>
          </p:cNvSpPr>
          <p:nvPr/>
        </p:nvSpPr>
        <p:spPr bwMode="auto">
          <a:xfrm>
            <a:off x="3489325" y="1219200"/>
            <a:ext cx="777875" cy="322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>
                <a:solidFill>
                  <a:srgbClr val="000000"/>
                </a:solidFill>
              </a:rPr>
              <a:t>12,14</a:t>
            </a:r>
          </a:p>
        </p:txBody>
      </p:sp>
      <p:sp>
        <p:nvSpPr>
          <p:cNvPr id="81956" name="Line 37"/>
          <p:cNvSpPr>
            <a:spLocks noChangeShapeType="1"/>
          </p:cNvSpPr>
          <p:nvPr/>
        </p:nvSpPr>
        <p:spPr bwMode="auto">
          <a:xfrm flipV="1">
            <a:off x="3490913" y="922338"/>
            <a:ext cx="0" cy="839787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81957" name="Text Box 38"/>
          <p:cNvSpPr txBox="1">
            <a:spLocks noChangeArrowheads="1"/>
          </p:cNvSpPr>
          <p:nvPr/>
        </p:nvSpPr>
        <p:spPr bwMode="auto">
          <a:xfrm>
            <a:off x="455613" y="4192588"/>
            <a:ext cx="3468687" cy="630237"/>
          </a:xfrm>
          <a:prstGeom prst="rect">
            <a:avLst/>
          </a:prstGeom>
          <a:solidFill>
            <a:srgbClr val="EDD1D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Optimal path 1-4-7-8 from </a:t>
            </a:r>
            <a:r>
              <a:rPr lang="de-DE" altLang="de-DE" i="1"/>
              <a:t>s</a:t>
            </a:r>
            <a:r>
              <a:rPr lang="de-DE" altLang="de-DE"/>
              <a:t> to </a:t>
            </a:r>
            <a:r>
              <a:rPr lang="de-DE" altLang="de-DE" i="1"/>
              <a:t>t</a:t>
            </a:r>
            <a:r>
              <a:rPr lang="de-DE" altLang="de-DE"/>
              <a:t> </a:t>
            </a:r>
            <a:r>
              <a:rPr lang="en-US" altLang="zh-CN">
                <a:ea typeface="宋体" panose="02010600030101010101" pitchFamily="2" charset="-122"/>
              </a:rPr>
              <a:t>with accumulated cost (12,14)</a:t>
            </a:r>
          </a:p>
        </p:txBody>
      </p:sp>
      <p:sp>
        <p:nvSpPr>
          <p:cNvPr id="81958" name="Text Box 39"/>
          <p:cNvSpPr txBox="1">
            <a:spLocks noChangeArrowheads="1"/>
          </p:cNvSpPr>
          <p:nvPr/>
        </p:nvSpPr>
        <p:spPr bwMode="auto">
          <a:xfrm>
            <a:off x="155575" y="5127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s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  <p:sp>
        <p:nvSpPr>
          <p:cNvPr id="81959" name="Text Box 40"/>
          <p:cNvSpPr txBox="1">
            <a:spLocks noChangeArrowheads="1"/>
          </p:cNvSpPr>
          <p:nvPr/>
        </p:nvSpPr>
        <p:spPr bwMode="auto">
          <a:xfrm>
            <a:off x="3708400" y="1846263"/>
            <a:ext cx="528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500" b="1" i="1">
                <a:solidFill>
                  <a:srgbClr val="CC0000"/>
                </a:solidFill>
              </a:rPr>
              <a:t>t</a:t>
            </a:r>
            <a:endParaRPr lang="de-DE" altLang="de-DE" sz="1500" b="1" baseline="-25000">
              <a:solidFill>
                <a:srgbClr val="CC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A2A5335A-9328-46C8-B5BB-B1D13A8B5A9A}" type="slidenum">
              <a:rPr lang="en-US" altLang="de-DE" sz="1000">
                <a:solidFill>
                  <a:srgbClr val="C0C0C0"/>
                </a:solidFill>
              </a:rPr>
              <a:pPr/>
              <a:t>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9219" name="Text Box 2"/>
          <p:cNvSpPr txBox="1">
            <a:spLocks noChangeArrowheads="1"/>
          </p:cNvSpPr>
          <p:nvPr/>
        </p:nvSpPr>
        <p:spPr bwMode="auto">
          <a:xfrm>
            <a:off x="395288" y="1412875"/>
            <a:ext cx="2257425" cy="1871663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de-DE" altLang="de-DE" sz="1500">
                <a:latin typeface="Times New Roman" panose="02020603050405020304" pitchFamily="18" charset="0"/>
              </a:rPr>
              <a:t/>
            </a:r>
            <a:br>
              <a:rPr lang="de-DE" altLang="de-DE" sz="1500">
                <a:latin typeface="Times New Roman" panose="02020603050405020304" pitchFamily="18" charset="0"/>
              </a:rPr>
            </a:br>
            <a:r>
              <a:rPr lang="de-DE" altLang="de-DE" sz="1500"/>
              <a:t>Netlist:</a:t>
            </a:r>
          </a:p>
          <a:p>
            <a:pPr eaLnBrk="1" hangingPunct="1">
              <a:lnSpc>
                <a:spcPct val="90000"/>
              </a:lnSpc>
            </a:pPr>
            <a:endParaRPr lang="de-DE" altLang="de-DE" sz="1500"/>
          </a:p>
        </p:txBody>
      </p:sp>
      <p:sp>
        <p:nvSpPr>
          <p:cNvPr id="9220" name="Text Box 3"/>
          <p:cNvSpPr txBox="1">
            <a:spLocks noChangeArrowheads="1"/>
          </p:cNvSpPr>
          <p:nvPr/>
        </p:nvSpPr>
        <p:spPr bwMode="auto">
          <a:xfrm>
            <a:off x="468313" y="1989138"/>
            <a:ext cx="2560637" cy="116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de-DE" altLang="de-DE" sz="1500" i="1">
                <a:solidFill>
                  <a:srgbClr val="CC0000"/>
                </a:solidFill>
              </a:rPr>
              <a:t>N</a:t>
            </a:r>
            <a:r>
              <a:rPr lang="de-DE" altLang="de-DE" sz="1500" baseline="-25000">
                <a:solidFill>
                  <a:srgbClr val="CC0000"/>
                </a:solidFill>
              </a:rPr>
              <a:t>1</a:t>
            </a:r>
            <a:r>
              <a:rPr lang="de-DE" altLang="de-DE" sz="1500">
                <a:solidFill>
                  <a:srgbClr val="CC0000"/>
                </a:solidFill>
              </a:rPr>
              <a:t> = {</a:t>
            </a:r>
            <a:r>
              <a:rPr lang="de-DE" altLang="de-DE" sz="1500" i="1">
                <a:solidFill>
                  <a:srgbClr val="CC0000"/>
                </a:solidFill>
              </a:rPr>
              <a:t>C</a:t>
            </a:r>
            <a:r>
              <a:rPr lang="de-DE" altLang="de-DE" sz="1500" baseline="-25000">
                <a:solidFill>
                  <a:srgbClr val="CC0000"/>
                </a:solidFill>
              </a:rPr>
              <a:t>4</a:t>
            </a:r>
            <a:r>
              <a:rPr lang="de-DE" altLang="de-DE" sz="1500">
                <a:solidFill>
                  <a:srgbClr val="CC0000"/>
                </a:solidFill>
              </a:rPr>
              <a:t>, </a:t>
            </a:r>
            <a:r>
              <a:rPr lang="de-DE" altLang="de-DE" sz="1500" i="1">
                <a:solidFill>
                  <a:srgbClr val="CC0000"/>
                </a:solidFill>
              </a:rPr>
              <a:t>D</a:t>
            </a:r>
            <a:r>
              <a:rPr lang="de-DE" altLang="de-DE" sz="1500" baseline="-25000">
                <a:solidFill>
                  <a:srgbClr val="CC0000"/>
                </a:solidFill>
              </a:rPr>
              <a:t>6</a:t>
            </a:r>
            <a:r>
              <a:rPr lang="de-DE" altLang="de-DE" sz="1500">
                <a:solidFill>
                  <a:srgbClr val="CC0000"/>
                </a:solidFill>
              </a:rPr>
              <a:t>, </a:t>
            </a:r>
            <a:r>
              <a:rPr lang="de-DE" altLang="de-DE" sz="1500" i="1">
                <a:solidFill>
                  <a:srgbClr val="CC0000"/>
                </a:solidFill>
              </a:rPr>
              <a:t>B</a:t>
            </a:r>
            <a:r>
              <a:rPr lang="de-DE" altLang="de-DE" sz="1500" baseline="-25000">
                <a:solidFill>
                  <a:srgbClr val="CC0000"/>
                </a:solidFill>
              </a:rPr>
              <a:t>3</a:t>
            </a:r>
            <a:r>
              <a:rPr lang="de-DE" altLang="de-DE" sz="1500">
                <a:solidFill>
                  <a:srgbClr val="CC0000"/>
                </a:solidFill>
              </a:rPr>
              <a:t>}</a:t>
            </a:r>
            <a:r>
              <a:rPr lang="de-DE" altLang="de-DE" sz="1500"/>
              <a:t> </a:t>
            </a:r>
          </a:p>
          <a:p>
            <a:pPr eaLnBrk="1" hangingPunct="1">
              <a:lnSpc>
                <a:spcPct val="80000"/>
              </a:lnSpc>
            </a:pPr>
            <a:r>
              <a:rPr lang="de-DE" altLang="de-DE" sz="1500" i="1">
                <a:solidFill>
                  <a:srgbClr val="CC00CC"/>
                </a:solidFill>
              </a:rPr>
              <a:t>N</a:t>
            </a:r>
            <a:r>
              <a:rPr lang="de-DE" altLang="de-DE" sz="1500" baseline="-25000">
                <a:solidFill>
                  <a:srgbClr val="CC00CC"/>
                </a:solidFill>
              </a:rPr>
              <a:t>2</a:t>
            </a:r>
            <a:r>
              <a:rPr lang="de-DE" altLang="de-DE" sz="1500">
                <a:solidFill>
                  <a:srgbClr val="CC00CC"/>
                </a:solidFill>
              </a:rPr>
              <a:t> = {</a:t>
            </a:r>
            <a:r>
              <a:rPr lang="de-DE" altLang="de-DE" sz="1500" i="1">
                <a:solidFill>
                  <a:srgbClr val="CC00CC"/>
                </a:solidFill>
              </a:rPr>
              <a:t>D</a:t>
            </a:r>
            <a:r>
              <a:rPr lang="de-DE" altLang="de-DE" sz="1500" baseline="-25000">
                <a:solidFill>
                  <a:srgbClr val="CC00CC"/>
                </a:solidFill>
              </a:rPr>
              <a:t>4</a:t>
            </a:r>
            <a:r>
              <a:rPr lang="de-DE" altLang="de-DE" sz="1500">
                <a:solidFill>
                  <a:srgbClr val="CC00CC"/>
                </a:solidFill>
              </a:rPr>
              <a:t>, </a:t>
            </a:r>
            <a:r>
              <a:rPr lang="de-DE" altLang="de-DE" sz="1500" i="1">
                <a:solidFill>
                  <a:srgbClr val="CC00CC"/>
                </a:solidFill>
              </a:rPr>
              <a:t>B</a:t>
            </a:r>
            <a:r>
              <a:rPr lang="de-DE" altLang="de-DE" sz="1500" baseline="-25000">
                <a:solidFill>
                  <a:srgbClr val="CC00CC"/>
                </a:solidFill>
              </a:rPr>
              <a:t>4</a:t>
            </a:r>
            <a:r>
              <a:rPr lang="de-DE" altLang="de-DE" sz="1500">
                <a:solidFill>
                  <a:srgbClr val="CC00CC"/>
                </a:solidFill>
              </a:rPr>
              <a:t>, </a:t>
            </a:r>
            <a:r>
              <a:rPr lang="de-DE" altLang="de-DE" sz="1500" i="1">
                <a:solidFill>
                  <a:srgbClr val="CC00CC"/>
                </a:solidFill>
              </a:rPr>
              <a:t>C</a:t>
            </a:r>
            <a:r>
              <a:rPr lang="de-DE" altLang="de-DE" sz="1500" baseline="-25000">
                <a:solidFill>
                  <a:srgbClr val="CC00CC"/>
                </a:solidFill>
              </a:rPr>
              <a:t>1</a:t>
            </a:r>
            <a:r>
              <a:rPr lang="de-DE" altLang="de-DE" sz="1500">
                <a:solidFill>
                  <a:srgbClr val="CC00CC"/>
                </a:solidFill>
              </a:rPr>
              <a:t>, </a:t>
            </a:r>
            <a:r>
              <a:rPr lang="de-DE" altLang="de-DE" sz="1500" i="1">
                <a:solidFill>
                  <a:srgbClr val="CC00CC"/>
                </a:solidFill>
              </a:rPr>
              <a:t>A</a:t>
            </a:r>
            <a:r>
              <a:rPr lang="de-DE" altLang="de-DE" sz="1500" baseline="-25000">
                <a:solidFill>
                  <a:srgbClr val="CC00CC"/>
                </a:solidFill>
              </a:rPr>
              <a:t>4</a:t>
            </a:r>
            <a:r>
              <a:rPr lang="de-DE" altLang="de-DE" sz="1500">
                <a:solidFill>
                  <a:srgbClr val="CC00CC"/>
                </a:solidFill>
              </a:rPr>
              <a:t>}</a:t>
            </a:r>
          </a:p>
          <a:p>
            <a:pPr eaLnBrk="1" hangingPunct="1">
              <a:lnSpc>
                <a:spcPct val="80000"/>
              </a:lnSpc>
            </a:pPr>
            <a:r>
              <a:rPr lang="de-DE" altLang="de-DE" sz="1500" i="1">
                <a:solidFill>
                  <a:srgbClr val="0000CC"/>
                </a:solidFill>
              </a:rPr>
              <a:t>N</a:t>
            </a:r>
            <a:r>
              <a:rPr lang="de-DE" altLang="de-DE" sz="1500" baseline="-25000">
                <a:solidFill>
                  <a:srgbClr val="0000CC"/>
                </a:solidFill>
              </a:rPr>
              <a:t>3</a:t>
            </a:r>
            <a:r>
              <a:rPr lang="de-DE" altLang="de-DE" sz="1500">
                <a:solidFill>
                  <a:srgbClr val="0000CC"/>
                </a:solidFill>
              </a:rPr>
              <a:t> = {</a:t>
            </a:r>
            <a:r>
              <a:rPr lang="de-DE" altLang="de-DE" sz="1500" i="1">
                <a:solidFill>
                  <a:srgbClr val="0000CC"/>
                </a:solidFill>
              </a:rPr>
              <a:t>C</a:t>
            </a:r>
            <a:r>
              <a:rPr lang="de-DE" altLang="de-DE" sz="1500" baseline="-25000">
                <a:solidFill>
                  <a:srgbClr val="0000CC"/>
                </a:solidFill>
              </a:rPr>
              <a:t>2</a:t>
            </a:r>
            <a:r>
              <a:rPr lang="de-DE" altLang="de-DE" sz="1500">
                <a:solidFill>
                  <a:srgbClr val="0000CC"/>
                </a:solidFill>
              </a:rPr>
              <a:t>, </a:t>
            </a:r>
            <a:r>
              <a:rPr lang="de-DE" altLang="de-DE" sz="1500" i="1">
                <a:solidFill>
                  <a:srgbClr val="0000CC"/>
                </a:solidFill>
              </a:rPr>
              <a:t>D</a:t>
            </a:r>
            <a:r>
              <a:rPr lang="de-DE" altLang="de-DE" sz="1500" baseline="-25000">
                <a:solidFill>
                  <a:srgbClr val="0000CC"/>
                </a:solidFill>
              </a:rPr>
              <a:t>5</a:t>
            </a:r>
            <a:r>
              <a:rPr lang="de-DE" altLang="de-DE" sz="1500">
                <a:solidFill>
                  <a:srgbClr val="0000CC"/>
                </a:solidFill>
              </a:rPr>
              <a:t>}</a:t>
            </a:r>
          </a:p>
          <a:p>
            <a:pPr eaLnBrk="1" hangingPunct="1">
              <a:lnSpc>
                <a:spcPct val="80000"/>
              </a:lnSpc>
            </a:pPr>
            <a:r>
              <a:rPr lang="de-DE" altLang="de-DE" sz="1500" i="1">
                <a:solidFill>
                  <a:srgbClr val="336600"/>
                </a:solidFill>
              </a:rPr>
              <a:t>N</a:t>
            </a:r>
            <a:r>
              <a:rPr lang="de-DE" altLang="de-DE" sz="1500" baseline="-25000">
                <a:solidFill>
                  <a:srgbClr val="336600"/>
                </a:solidFill>
              </a:rPr>
              <a:t>4</a:t>
            </a:r>
            <a:r>
              <a:rPr lang="de-DE" altLang="de-DE" sz="1500">
                <a:solidFill>
                  <a:srgbClr val="336600"/>
                </a:solidFill>
              </a:rPr>
              <a:t> = {</a:t>
            </a:r>
            <a:r>
              <a:rPr lang="de-DE" altLang="de-DE" sz="1500" i="1">
                <a:solidFill>
                  <a:srgbClr val="336600"/>
                </a:solidFill>
              </a:rPr>
              <a:t>B</a:t>
            </a:r>
            <a:r>
              <a:rPr lang="de-DE" altLang="de-DE" sz="1500" baseline="-25000">
                <a:solidFill>
                  <a:srgbClr val="336600"/>
                </a:solidFill>
              </a:rPr>
              <a:t>1</a:t>
            </a:r>
            <a:r>
              <a:rPr lang="de-DE" altLang="de-DE" sz="1500">
                <a:solidFill>
                  <a:srgbClr val="336600"/>
                </a:solidFill>
              </a:rPr>
              <a:t>, </a:t>
            </a:r>
            <a:r>
              <a:rPr lang="de-DE" altLang="de-DE" sz="1500" i="1">
                <a:solidFill>
                  <a:srgbClr val="336600"/>
                </a:solidFill>
              </a:rPr>
              <a:t>A</a:t>
            </a:r>
            <a:r>
              <a:rPr lang="de-DE" altLang="de-DE" sz="1500" baseline="-25000">
                <a:solidFill>
                  <a:srgbClr val="336600"/>
                </a:solidFill>
              </a:rPr>
              <a:t>1</a:t>
            </a:r>
            <a:r>
              <a:rPr lang="de-DE" altLang="de-DE" sz="1500">
                <a:solidFill>
                  <a:srgbClr val="336600"/>
                </a:solidFill>
              </a:rPr>
              <a:t>, </a:t>
            </a:r>
            <a:r>
              <a:rPr lang="de-DE" altLang="de-DE" sz="1500" i="1">
                <a:solidFill>
                  <a:srgbClr val="336600"/>
                </a:solidFill>
              </a:rPr>
              <a:t>C</a:t>
            </a:r>
            <a:r>
              <a:rPr lang="de-DE" altLang="de-DE" sz="1500" baseline="-25000">
                <a:solidFill>
                  <a:srgbClr val="336600"/>
                </a:solidFill>
              </a:rPr>
              <a:t>3</a:t>
            </a:r>
            <a:r>
              <a:rPr lang="de-DE" altLang="de-DE" sz="1500">
                <a:solidFill>
                  <a:srgbClr val="336600"/>
                </a:solidFill>
              </a:rPr>
              <a:t>}</a:t>
            </a:r>
          </a:p>
        </p:txBody>
      </p:sp>
      <p:sp>
        <p:nvSpPr>
          <p:cNvPr id="9221" name="AutoShape 4"/>
          <p:cNvSpPr>
            <a:spLocks noChangeArrowheads="1"/>
          </p:cNvSpPr>
          <p:nvPr/>
        </p:nvSpPr>
        <p:spPr bwMode="auto">
          <a:xfrm>
            <a:off x="2713038" y="2276475"/>
            <a:ext cx="304800" cy="611188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2" name="Text Box 5"/>
          <p:cNvSpPr txBox="1">
            <a:spLocks noChangeArrowheads="1"/>
          </p:cNvSpPr>
          <p:nvPr/>
        </p:nvSpPr>
        <p:spPr bwMode="auto">
          <a:xfrm>
            <a:off x="395288" y="3779838"/>
            <a:ext cx="2257425" cy="10175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bg2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de-DE" altLang="de-DE" sz="1500">
                <a:latin typeface="Times New Roman" panose="02020603050405020304" pitchFamily="18" charset="0"/>
              </a:rPr>
              <a:t/>
            </a:r>
            <a:br>
              <a:rPr lang="de-DE" altLang="de-DE" sz="1500">
                <a:latin typeface="Times New Roman" panose="02020603050405020304" pitchFamily="18" charset="0"/>
              </a:rPr>
            </a:br>
            <a:r>
              <a:rPr lang="de-DE" altLang="de-DE" sz="1500"/>
              <a:t>Technology Information </a:t>
            </a:r>
            <a:br>
              <a:rPr lang="de-DE" altLang="de-DE" sz="1500"/>
            </a:br>
            <a:r>
              <a:rPr lang="de-DE" altLang="de-DE" sz="1500"/>
              <a:t>(Design Rules)</a:t>
            </a:r>
          </a:p>
        </p:txBody>
      </p:sp>
      <p:sp>
        <p:nvSpPr>
          <p:cNvPr id="922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5.1	Introduction: General Routing Problem</a:t>
            </a:r>
          </a:p>
        </p:txBody>
      </p:sp>
      <p:sp>
        <p:nvSpPr>
          <p:cNvPr id="9224" name="AutoShape 7"/>
          <p:cNvSpPr>
            <a:spLocks noChangeArrowheads="1"/>
          </p:cNvSpPr>
          <p:nvPr/>
        </p:nvSpPr>
        <p:spPr bwMode="auto">
          <a:xfrm>
            <a:off x="2700338" y="4005263"/>
            <a:ext cx="304800" cy="611187"/>
          </a:xfrm>
          <a:prstGeom prst="rightArrow">
            <a:avLst>
              <a:gd name="adj1" fmla="val 50000"/>
              <a:gd name="adj2" fmla="val 25000"/>
            </a:avLst>
          </a:prstGeom>
          <a:gradFill rotWithShape="1">
            <a:gsLst>
              <a:gs pos="0">
                <a:srgbClr val="EAEAEA"/>
              </a:gs>
              <a:gs pos="100000">
                <a:schemeClr val="tx1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5" name="Rectangle 62"/>
          <p:cNvSpPr>
            <a:spLocks noChangeArrowheads="1"/>
          </p:cNvSpPr>
          <p:nvPr/>
        </p:nvSpPr>
        <p:spPr bwMode="auto">
          <a:xfrm>
            <a:off x="3141663" y="1998663"/>
            <a:ext cx="3657600" cy="2808287"/>
          </a:xfrm>
          <a:prstGeom prst="rect">
            <a:avLst/>
          </a:prstGeom>
          <a:solidFill>
            <a:srgbClr val="DDDDDD"/>
          </a:solidFill>
          <a:ln w="9525">
            <a:solidFill>
              <a:srgbClr val="969696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6" name="Rectangle 63"/>
          <p:cNvSpPr>
            <a:spLocks noChangeArrowheads="1"/>
          </p:cNvSpPr>
          <p:nvPr/>
        </p:nvSpPr>
        <p:spPr bwMode="auto">
          <a:xfrm flipH="1">
            <a:off x="3141663" y="1998663"/>
            <a:ext cx="3657600" cy="2808287"/>
          </a:xfrm>
          <a:prstGeom prst="rect">
            <a:avLst/>
          </a:prstGeom>
          <a:solidFill>
            <a:srgbClr val="DDDDDD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7" name="Rectangle 64"/>
          <p:cNvSpPr>
            <a:spLocks noChangeArrowheads="1"/>
          </p:cNvSpPr>
          <p:nvPr/>
        </p:nvSpPr>
        <p:spPr bwMode="auto">
          <a:xfrm rot="-5400000">
            <a:off x="5632450" y="3675063"/>
            <a:ext cx="630237" cy="1182688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8" name="Rectangle 65"/>
          <p:cNvSpPr>
            <a:spLocks noChangeArrowheads="1"/>
          </p:cNvSpPr>
          <p:nvPr/>
        </p:nvSpPr>
        <p:spPr bwMode="auto">
          <a:xfrm rot="-5400000">
            <a:off x="5457032" y="2377281"/>
            <a:ext cx="628650" cy="8302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29" name="Rectangle 66"/>
          <p:cNvSpPr>
            <a:spLocks noChangeArrowheads="1"/>
          </p:cNvSpPr>
          <p:nvPr/>
        </p:nvSpPr>
        <p:spPr bwMode="auto">
          <a:xfrm>
            <a:off x="3871913" y="3587750"/>
            <a:ext cx="628650" cy="830263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30" name="Rectangle 67"/>
          <p:cNvSpPr>
            <a:spLocks noChangeArrowheads="1"/>
          </p:cNvSpPr>
          <p:nvPr/>
        </p:nvSpPr>
        <p:spPr bwMode="auto">
          <a:xfrm>
            <a:off x="3871913" y="2633663"/>
            <a:ext cx="628650" cy="830262"/>
          </a:xfrm>
          <a:prstGeom prst="rect">
            <a:avLst/>
          </a:prstGeom>
          <a:solidFill>
            <a:srgbClr val="B2B2B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31" name="Line 68"/>
          <p:cNvSpPr>
            <a:spLocks noChangeShapeType="1"/>
          </p:cNvSpPr>
          <p:nvPr/>
        </p:nvSpPr>
        <p:spPr bwMode="auto">
          <a:xfrm flipH="1">
            <a:off x="3505200" y="2852738"/>
            <a:ext cx="373063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32" name="Rectangle 69"/>
          <p:cNvSpPr>
            <a:spLocks noChangeArrowheads="1"/>
          </p:cNvSpPr>
          <p:nvPr/>
        </p:nvSpPr>
        <p:spPr bwMode="auto">
          <a:xfrm flipH="1">
            <a:off x="5351463" y="2609850"/>
            <a:ext cx="833437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C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9233" name="Rectangle 70"/>
          <p:cNvSpPr>
            <a:spLocks noChangeArrowheads="1"/>
          </p:cNvSpPr>
          <p:nvPr/>
        </p:nvSpPr>
        <p:spPr bwMode="auto">
          <a:xfrm flipH="1">
            <a:off x="5351463" y="4111625"/>
            <a:ext cx="1184275" cy="309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D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9234" name="Rectangle 71"/>
          <p:cNvSpPr>
            <a:spLocks noChangeArrowheads="1"/>
          </p:cNvSpPr>
          <p:nvPr/>
        </p:nvSpPr>
        <p:spPr bwMode="auto">
          <a:xfrm rot="16200000" flipH="1">
            <a:off x="3771107" y="2894806"/>
            <a:ext cx="83185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A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9235" name="Rectangle 72"/>
          <p:cNvSpPr>
            <a:spLocks noChangeArrowheads="1"/>
          </p:cNvSpPr>
          <p:nvPr/>
        </p:nvSpPr>
        <p:spPr bwMode="auto">
          <a:xfrm rot="16200000" flipH="1">
            <a:off x="3771107" y="3809206"/>
            <a:ext cx="831850" cy="306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 wrap="none" lIns="96808" tIns="48404" rIns="96808" bIns="48404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r>
              <a:rPr lang="de-DE" altLang="de-DE" sz="1800" i="1"/>
              <a:t>B</a:t>
            </a:r>
            <a:endParaRPr lang="en-US" altLang="zh-CN" sz="1800" i="1">
              <a:ea typeface="宋体" panose="02010600030101010101" pitchFamily="2" charset="-122"/>
            </a:endParaRPr>
          </a:p>
        </p:txBody>
      </p:sp>
      <p:sp>
        <p:nvSpPr>
          <p:cNvPr id="9236" name="Rectangle 73"/>
          <p:cNvSpPr>
            <a:spLocks noChangeArrowheads="1"/>
          </p:cNvSpPr>
          <p:nvPr/>
        </p:nvSpPr>
        <p:spPr bwMode="auto">
          <a:xfrm flipH="1">
            <a:off x="5899150" y="2482850"/>
            <a:ext cx="153988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37" name="Rectangle 74"/>
          <p:cNvSpPr>
            <a:spLocks noChangeArrowheads="1"/>
          </p:cNvSpPr>
          <p:nvPr/>
        </p:nvSpPr>
        <p:spPr bwMode="auto">
          <a:xfrm flipH="1">
            <a:off x="5527675" y="2482850"/>
            <a:ext cx="152400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38" name="Rectangle 75"/>
          <p:cNvSpPr>
            <a:spLocks noChangeArrowheads="1"/>
          </p:cNvSpPr>
          <p:nvPr/>
        </p:nvSpPr>
        <p:spPr bwMode="auto">
          <a:xfrm flipH="1">
            <a:off x="5899150" y="2943225"/>
            <a:ext cx="153988" cy="153988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39" name="Rectangle 76"/>
          <p:cNvSpPr>
            <a:spLocks noChangeArrowheads="1"/>
          </p:cNvSpPr>
          <p:nvPr/>
        </p:nvSpPr>
        <p:spPr bwMode="auto">
          <a:xfrm flipH="1">
            <a:off x="5527675" y="2943225"/>
            <a:ext cx="152400" cy="153988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0" name="Rectangle 77"/>
          <p:cNvSpPr>
            <a:spLocks noChangeArrowheads="1"/>
          </p:cNvSpPr>
          <p:nvPr/>
        </p:nvSpPr>
        <p:spPr bwMode="auto">
          <a:xfrm flipH="1">
            <a:off x="6296025" y="4416425"/>
            <a:ext cx="152400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1" name="Rectangle 78"/>
          <p:cNvSpPr>
            <a:spLocks noChangeArrowheads="1"/>
          </p:cNvSpPr>
          <p:nvPr/>
        </p:nvSpPr>
        <p:spPr bwMode="auto">
          <a:xfrm flipH="1">
            <a:off x="5895975" y="4416425"/>
            <a:ext cx="153988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2" name="Rectangle 79"/>
          <p:cNvSpPr>
            <a:spLocks noChangeArrowheads="1"/>
          </p:cNvSpPr>
          <p:nvPr/>
        </p:nvSpPr>
        <p:spPr bwMode="auto">
          <a:xfrm flipH="1">
            <a:off x="5522913" y="4416425"/>
            <a:ext cx="153987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3" name="Rectangle 80"/>
          <p:cNvSpPr>
            <a:spLocks noChangeArrowheads="1"/>
          </p:cNvSpPr>
          <p:nvPr/>
        </p:nvSpPr>
        <p:spPr bwMode="auto">
          <a:xfrm flipH="1">
            <a:off x="4340225" y="2789238"/>
            <a:ext cx="155575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4" name="Rectangle 81"/>
          <p:cNvSpPr>
            <a:spLocks noChangeArrowheads="1"/>
          </p:cNvSpPr>
          <p:nvPr/>
        </p:nvSpPr>
        <p:spPr bwMode="auto">
          <a:xfrm flipH="1">
            <a:off x="4340225" y="3205163"/>
            <a:ext cx="155575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5" name="Rectangle 82"/>
          <p:cNvSpPr>
            <a:spLocks noChangeArrowheads="1"/>
          </p:cNvSpPr>
          <p:nvPr/>
        </p:nvSpPr>
        <p:spPr bwMode="auto">
          <a:xfrm flipH="1">
            <a:off x="3879850" y="2789238"/>
            <a:ext cx="153988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6" name="Rectangle 83"/>
          <p:cNvSpPr>
            <a:spLocks noChangeArrowheads="1"/>
          </p:cNvSpPr>
          <p:nvPr/>
        </p:nvSpPr>
        <p:spPr bwMode="auto">
          <a:xfrm flipH="1">
            <a:off x="3879850" y="3205163"/>
            <a:ext cx="153988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7" name="Rectangle 84"/>
          <p:cNvSpPr>
            <a:spLocks noChangeArrowheads="1"/>
          </p:cNvSpPr>
          <p:nvPr/>
        </p:nvSpPr>
        <p:spPr bwMode="auto">
          <a:xfrm flipH="1">
            <a:off x="4340225" y="3732213"/>
            <a:ext cx="155575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8" name="Rectangle 85"/>
          <p:cNvSpPr>
            <a:spLocks noChangeArrowheads="1"/>
          </p:cNvSpPr>
          <p:nvPr/>
        </p:nvSpPr>
        <p:spPr bwMode="auto">
          <a:xfrm flipH="1">
            <a:off x="4340225" y="4125913"/>
            <a:ext cx="155575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49" name="Rectangle 86"/>
          <p:cNvSpPr>
            <a:spLocks noChangeArrowheads="1"/>
          </p:cNvSpPr>
          <p:nvPr/>
        </p:nvSpPr>
        <p:spPr bwMode="auto">
          <a:xfrm flipH="1">
            <a:off x="3879850" y="3732213"/>
            <a:ext cx="153988" cy="15240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50" name="Rectangle 87"/>
          <p:cNvSpPr>
            <a:spLocks noChangeArrowheads="1"/>
          </p:cNvSpPr>
          <p:nvPr/>
        </p:nvSpPr>
        <p:spPr bwMode="auto">
          <a:xfrm flipH="1">
            <a:off x="3879850" y="4125913"/>
            <a:ext cx="153988" cy="15398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51" name="Text Box 88"/>
          <p:cNvSpPr txBox="1">
            <a:spLocks noChangeArrowheads="1"/>
          </p:cNvSpPr>
          <p:nvPr/>
        </p:nvSpPr>
        <p:spPr bwMode="auto">
          <a:xfrm flipH="1">
            <a:off x="5927725" y="2460625"/>
            <a:ext cx="1587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9252" name="Text Box 89"/>
          <p:cNvSpPr txBox="1">
            <a:spLocks noChangeArrowheads="1"/>
          </p:cNvSpPr>
          <p:nvPr/>
        </p:nvSpPr>
        <p:spPr bwMode="auto">
          <a:xfrm flipH="1">
            <a:off x="5549900" y="2460625"/>
            <a:ext cx="15716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3</a:t>
            </a:r>
          </a:p>
        </p:txBody>
      </p:sp>
      <p:sp>
        <p:nvSpPr>
          <p:cNvPr id="9253" name="Text Box 90"/>
          <p:cNvSpPr txBox="1">
            <a:spLocks noChangeArrowheads="1"/>
          </p:cNvSpPr>
          <p:nvPr/>
        </p:nvSpPr>
        <p:spPr bwMode="auto">
          <a:xfrm flipH="1">
            <a:off x="5927725" y="2917825"/>
            <a:ext cx="158750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2</a:t>
            </a:r>
          </a:p>
        </p:txBody>
      </p:sp>
      <p:sp>
        <p:nvSpPr>
          <p:cNvPr id="9254" name="Text Box 91"/>
          <p:cNvSpPr txBox="1">
            <a:spLocks noChangeArrowheads="1"/>
          </p:cNvSpPr>
          <p:nvPr/>
        </p:nvSpPr>
        <p:spPr bwMode="auto">
          <a:xfrm flipH="1">
            <a:off x="5549900" y="2917825"/>
            <a:ext cx="157163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1</a:t>
            </a:r>
          </a:p>
        </p:txBody>
      </p:sp>
      <p:sp>
        <p:nvSpPr>
          <p:cNvPr id="9255" name="Text Box 92"/>
          <p:cNvSpPr txBox="1">
            <a:spLocks noChangeArrowheads="1"/>
          </p:cNvSpPr>
          <p:nvPr/>
        </p:nvSpPr>
        <p:spPr bwMode="auto">
          <a:xfrm flipH="1">
            <a:off x="4368800" y="3182938"/>
            <a:ext cx="1603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9256" name="Text Box 93"/>
          <p:cNvSpPr txBox="1">
            <a:spLocks noChangeArrowheads="1"/>
          </p:cNvSpPr>
          <p:nvPr/>
        </p:nvSpPr>
        <p:spPr bwMode="auto">
          <a:xfrm flipH="1">
            <a:off x="4368800" y="3716338"/>
            <a:ext cx="1603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3</a:t>
            </a:r>
          </a:p>
        </p:txBody>
      </p:sp>
      <p:sp>
        <p:nvSpPr>
          <p:cNvPr id="9257" name="Text Box 94"/>
          <p:cNvSpPr txBox="1">
            <a:spLocks noChangeArrowheads="1"/>
          </p:cNvSpPr>
          <p:nvPr/>
        </p:nvSpPr>
        <p:spPr bwMode="auto">
          <a:xfrm flipH="1">
            <a:off x="4368800" y="4108450"/>
            <a:ext cx="160338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9258" name="Text Box 95"/>
          <p:cNvSpPr txBox="1">
            <a:spLocks noChangeArrowheads="1"/>
          </p:cNvSpPr>
          <p:nvPr/>
        </p:nvSpPr>
        <p:spPr bwMode="auto">
          <a:xfrm flipH="1">
            <a:off x="3919538" y="3706813"/>
            <a:ext cx="157162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1</a:t>
            </a:r>
          </a:p>
        </p:txBody>
      </p:sp>
      <p:sp>
        <p:nvSpPr>
          <p:cNvPr id="9259" name="Text Box 96"/>
          <p:cNvSpPr txBox="1">
            <a:spLocks noChangeArrowheads="1"/>
          </p:cNvSpPr>
          <p:nvPr/>
        </p:nvSpPr>
        <p:spPr bwMode="auto">
          <a:xfrm flipH="1">
            <a:off x="3919538" y="2754313"/>
            <a:ext cx="157162" cy="193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1</a:t>
            </a:r>
          </a:p>
        </p:txBody>
      </p:sp>
      <p:sp>
        <p:nvSpPr>
          <p:cNvPr id="9260" name="Line 97"/>
          <p:cNvSpPr>
            <a:spLocks noChangeShapeType="1"/>
          </p:cNvSpPr>
          <p:nvPr/>
        </p:nvSpPr>
        <p:spPr bwMode="auto">
          <a:xfrm flipH="1">
            <a:off x="5972175" y="3097213"/>
            <a:ext cx="6350" cy="998537"/>
          </a:xfrm>
          <a:prstGeom prst="line">
            <a:avLst/>
          </a:prstGeom>
          <a:noFill/>
          <a:ln w="28575">
            <a:solidFill>
              <a:srgbClr val="00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61" name="Line 98"/>
          <p:cNvSpPr>
            <a:spLocks noChangeShapeType="1"/>
          </p:cNvSpPr>
          <p:nvPr/>
        </p:nvSpPr>
        <p:spPr bwMode="auto">
          <a:xfrm flipH="1">
            <a:off x="5611813" y="3097213"/>
            <a:ext cx="0" cy="955675"/>
          </a:xfrm>
          <a:prstGeom prst="line">
            <a:avLst/>
          </a:prstGeom>
          <a:noFill/>
          <a:ln w="28575">
            <a:solidFill>
              <a:srgbClr val="CC00CC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62" name="Line 99"/>
          <p:cNvSpPr>
            <a:spLocks noChangeShapeType="1"/>
          </p:cNvSpPr>
          <p:nvPr/>
        </p:nvSpPr>
        <p:spPr bwMode="auto">
          <a:xfrm>
            <a:off x="4498975" y="3281363"/>
            <a:ext cx="1112838" cy="0"/>
          </a:xfrm>
          <a:prstGeom prst="line">
            <a:avLst/>
          </a:prstGeom>
          <a:noFill/>
          <a:ln w="28575">
            <a:solidFill>
              <a:srgbClr val="CC00CC"/>
            </a:solidFill>
            <a:prstDash val="dash"/>
            <a:round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63" name="Line 100"/>
          <p:cNvSpPr>
            <a:spLocks noChangeShapeType="1"/>
          </p:cNvSpPr>
          <p:nvPr/>
        </p:nvSpPr>
        <p:spPr bwMode="auto">
          <a:xfrm>
            <a:off x="4498975" y="4195763"/>
            <a:ext cx="533400" cy="0"/>
          </a:xfrm>
          <a:prstGeom prst="line">
            <a:avLst/>
          </a:prstGeom>
          <a:noFill/>
          <a:ln w="28575">
            <a:solidFill>
              <a:srgbClr val="CC00CC"/>
            </a:solidFill>
            <a:prstDash val="dash"/>
            <a:round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64" name="Line 101"/>
          <p:cNvSpPr>
            <a:spLocks noChangeShapeType="1"/>
          </p:cNvSpPr>
          <p:nvPr/>
        </p:nvSpPr>
        <p:spPr bwMode="auto">
          <a:xfrm flipH="1" flipV="1">
            <a:off x="5610225" y="2244725"/>
            <a:ext cx="0" cy="2365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65" name="Line 102"/>
          <p:cNvSpPr>
            <a:spLocks noChangeShapeType="1"/>
          </p:cNvSpPr>
          <p:nvPr/>
        </p:nvSpPr>
        <p:spPr bwMode="auto">
          <a:xfrm flipH="1">
            <a:off x="3506788" y="2244725"/>
            <a:ext cx="2103437" cy="0"/>
          </a:xfrm>
          <a:prstGeom prst="line">
            <a:avLst/>
          </a:prstGeom>
          <a:noFill/>
          <a:ln w="28575">
            <a:solidFill>
              <a:srgbClr val="336600"/>
            </a:solidFill>
            <a:prstDash val="dash"/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66" name="Line 103"/>
          <p:cNvSpPr>
            <a:spLocks noChangeShapeType="1"/>
          </p:cNvSpPr>
          <p:nvPr/>
        </p:nvSpPr>
        <p:spPr bwMode="auto">
          <a:xfrm flipH="1">
            <a:off x="3506788" y="2244725"/>
            <a:ext cx="0" cy="1555750"/>
          </a:xfrm>
          <a:prstGeom prst="line">
            <a:avLst/>
          </a:prstGeom>
          <a:noFill/>
          <a:ln w="28575">
            <a:solidFill>
              <a:srgbClr val="3366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67" name="Line 104"/>
          <p:cNvSpPr>
            <a:spLocks noChangeShapeType="1"/>
          </p:cNvSpPr>
          <p:nvPr/>
        </p:nvSpPr>
        <p:spPr bwMode="auto">
          <a:xfrm flipH="1">
            <a:off x="3506788" y="3803650"/>
            <a:ext cx="373062" cy="0"/>
          </a:xfrm>
          <a:prstGeom prst="line">
            <a:avLst/>
          </a:prstGeom>
          <a:noFill/>
          <a:ln w="28575">
            <a:solidFill>
              <a:srgbClr val="336600"/>
            </a:solidFill>
            <a:prstDash val="dash"/>
            <a:round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68" name="Rectangle 105"/>
          <p:cNvSpPr>
            <a:spLocks noChangeArrowheads="1"/>
          </p:cNvSpPr>
          <p:nvPr/>
        </p:nvSpPr>
        <p:spPr bwMode="auto">
          <a:xfrm flipH="1">
            <a:off x="6296025" y="3952875"/>
            <a:ext cx="152400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69" name="Rectangle 106"/>
          <p:cNvSpPr>
            <a:spLocks noChangeArrowheads="1"/>
          </p:cNvSpPr>
          <p:nvPr/>
        </p:nvSpPr>
        <p:spPr bwMode="auto">
          <a:xfrm flipH="1">
            <a:off x="5899150" y="3952875"/>
            <a:ext cx="153988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70" name="Rectangle 107"/>
          <p:cNvSpPr>
            <a:spLocks noChangeArrowheads="1"/>
          </p:cNvSpPr>
          <p:nvPr/>
        </p:nvSpPr>
        <p:spPr bwMode="auto">
          <a:xfrm flipH="1">
            <a:off x="5522913" y="3952875"/>
            <a:ext cx="153987" cy="15557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71" name="Text Box 108"/>
          <p:cNvSpPr txBox="1">
            <a:spLocks noChangeArrowheads="1"/>
          </p:cNvSpPr>
          <p:nvPr/>
        </p:nvSpPr>
        <p:spPr bwMode="auto">
          <a:xfrm flipH="1">
            <a:off x="6308725" y="3935413"/>
            <a:ext cx="160338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6</a:t>
            </a:r>
          </a:p>
        </p:txBody>
      </p:sp>
      <p:sp>
        <p:nvSpPr>
          <p:cNvPr id="9272" name="Text Box 109"/>
          <p:cNvSpPr txBox="1">
            <a:spLocks noChangeArrowheads="1"/>
          </p:cNvSpPr>
          <p:nvPr/>
        </p:nvSpPr>
        <p:spPr bwMode="auto">
          <a:xfrm flipH="1">
            <a:off x="5927725" y="3935413"/>
            <a:ext cx="15875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5</a:t>
            </a:r>
          </a:p>
        </p:txBody>
      </p:sp>
      <p:sp>
        <p:nvSpPr>
          <p:cNvPr id="9273" name="Text Box 110"/>
          <p:cNvSpPr txBox="1">
            <a:spLocks noChangeArrowheads="1"/>
          </p:cNvSpPr>
          <p:nvPr/>
        </p:nvSpPr>
        <p:spPr bwMode="auto">
          <a:xfrm flipH="1">
            <a:off x="5548313" y="3935413"/>
            <a:ext cx="158750" cy="192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0" tIns="0" rIns="0" bIns="0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de-DE" altLang="de-DE" sz="1300"/>
              <a:t>4</a:t>
            </a:r>
          </a:p>
        </p:txBody>
      </p:sp>
      <p:sp>
        <p:nvSpPr>
          <p:cNvPr id="9274" name="Line 111"/>
          <p:cNvSpPr>
            <a:spLocks noChangeShapeType="1"/>
          </p:cNvSpPr>
          <p:nvPr/>
        </p:nvSpPr>
        <p:spPr bwMode="auto">
          <a:xfrm flipV="1">
            <a:off x="5032375" y="3600450"/>
            <a:ext cx="0" cy="595313"/>
          </a:xfrm>
          <a:prstGeom prst="line">
            <a:avLst/>
          </a:prstGeom>
          <a:noFill/>
          <a:ln w="28575">
            <a:solidFill>
              <a:srgbClr val="CC00CC"/>
            </a:solidFill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75" name="Line 112"/>
          <p:cNvSpPr>
            <a:spLocks noChangeShapeType="1"/>
          </p:cNvSpPr>
          <p:nvPr/>
        </p:nvSpPr>
        <p:spPr bwMode="auto">
          <a:xfrm>
            <a:off x="5032375" y="3600450"/>
            <a:ext cx="584200" cy="0"/>
          </a:xfrm>
          <a:prstGeom prst="line">
            <a:avLst/>
          </a:prstGeom>
          <a:noFill/>
          <a:ln w="28575">
            <a:solidFill>
              <a:srgbClr val="CC00CC"/>
            </a:solidFill>
            <a:prstDash val="dash"/>
            <a:round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76" name="Text Box 113"/>
          <p:cNvSpPr txBox="1">
            <a:spLocks noChangeArrowheads="1"/>
          </p:cNvSpPr>
          <p:nvPr/>
        </p:nvSpPr>
        <p:spPr bwMode="auto">
          <a:xfrm>
            <a:off x="5181600" y="3290888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 i="1">
                <a:solidFill>
                  <a:srgbClr val="CC00CC"/>
                </a:solidFill>
              </a:rPr>
              <a:t>N</a:t>
            </a:r>
            <a:r>
              <a:rPr lang="de-DE" altLang="de-DE" sz="1500" baseline="-25000">
                <a:solidFill>
                  <a:srgbClr val="CC00CC"/>
                </a:solidFill>
              </a:rPr>
              <a:t>2</a:t>
            </a:r>
            <a:endParaRPr lang="en-US" altLang="zh-CN" sz="1500">
              <a:solidFill>
                <a:srgbClr val="CC00CC"/>
              </a:solidFill>
              <a:ea typeface="宋体" panose="02010600030101010101" pitchFamily="2" charset="-122"/>
            </a:endParaRPr>
          </a:p>
        </p:txBody>
      </p:sp>
      <p:sp>
        <p:nvSpPr>
          <p:cNvPr id="9277" name="Text Box 114"/>
          <p:cNvSpPr txBox="1">
            <a:spLocks noChangeArrowheads="1"/>
          </p:cNvSpPr>
          <p:nvPr/>
        </p:nvSpPr>
        <p:spPr bwMode="auto">
          <a:xfrm>
            <a:off x="5946775" y="3290888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 i="1">
                <a:solidFill>
                  <a:srgbClr val="0000CC"/>
                </a:solidFill>
              </a:rPr>
              <a:t>N</a:t>
            </a:r>
            <a:r>
              <a:rPr lang="de-DE" altLang="de-DE" sz="1500" baseline="-25000">
                <a:solidFill>
                  <a:srgbClr val="0000CC"/>
                </a:solidFill>
              </a:rPr>
              <a:t>3</a:t>
            </a:r>
            <a:endParaRPr lang="en-US" altLang="zh-CN" sz="1500">
              <a:solidFill>
                <a:srgbClr val="0000CC"/>
              </a:solidFill>
              <a:ea typeface="宋体" panose="02010600030101010101" pitchFamily="2" charset="-122"/>
            </a:endParaRPr>
          </a:p>
        </p:txBody>
      </p:sp>
      <p:sp>
        <p:nvSpPr>
          <p:cNvPr id="9278" name="Text Box 115"/>
          <p:cNvSpPr txBox="1">
            <a:spLocks noChangeArrowheads="1"/>
          </p:cNvSpPr>
          <p:nvPr/>
        </p:nvSpPr>
        <p:spPr bwMode="auto">
          <a:xfrm>
            <a:off x="3163888" y="3290888"/>
            <a:ext cx="401637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 i="1">
                <a:solidFill>
                  <a:srgbClr val="336600"/>
                </a:solidFill>
              </a:rPr>
              <a:t>N</a:t>
            </a:r>
            <a:r>
              <a:rPr lang="de-DE" altLang="de-DE" sz="1500" baseline="-25000">
                <a:solidFill>
                  <a:srgbClr val="336600"/>
                </a:solidFill>
              </a:rPr>
              <a:t>4</a:t>
            </a:r>
            <a:endParaRPr lang="en-US" altLang="zh-CN" sz="1500">
              <a:solidFill>
                <a:srgbClr val="336600"/>
              </a:solidFill>
              <a:ea typeface="宋体" panose="02010600030101010101" pitchFamily="2" charset="-122"/>
            </a:endParaRPr>
          </a:p>
        </p:txBody>
      </p:sp>
      <p:sp>
        <p:nvSpPr>
          <p:cNvPr id="9279" name="Rectangle 116"/>
          <p:cNvSpPr>
            <a:spLocks noChangeAspect="1" noChangeArrowheads="1"/>
          </p:cNvSpPr>
          <p:nvPr/>
        </p:nvSpPr>
        <p:spPr bwMode="auto">
          <a:xfrm flipH="1" flipV="1">
            <a:off x="5549900" y="3524250"/>
            <a:ext cx="119063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0" name="Rectangle 117"/>
          <p:cNvSpPr>
            <a:spLocks noChangeAspect="1" noChangeArrowheads="1"/>
          </p:cNvSpPr>
          <p:nvPr/>
        </p:nvSpPr>
        <p:spPr bwMode="auto">
          <a:xfrm flipH="1" flipV="1">
            <a:off x="5549900" y="3524250"/>
            <a:ext cx="119063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1" name="Rectangle 118"/>
          <p:cNvSpPr>
            <a:spLocks noChangeAspect="1" noChangeArrowheads="1"/>
          </p:cNvSpPr>
          <p:nvPr/>
        </p:nvSpPr>
        <p:spPr bwMode="auto">
          <a:xfrm flipH="1" flipV="1">
            <a:off x="5581650" y="3554413"/>
            <a:ext cx="58738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2" name="Rectangle 119"/>
          <p:cNvSpPr>
            <a:spLocks noChangeAspect="1" noChangeArrowheads="1"/>
          </p:cNvSpPr>
          <p:nvPr/>
        </p:nvSpPr>
        <p:spPr bwMode="auto">
          <a:xfrm flipH="1" flipV="1">
            <a:off x="3443288" y="3749675"/>
            <a:ext cx="117475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3" name="Rectangle 120"/>
          <p:cNvSpPr>
            <a:spLocks noChangeAspect="1" noChangeArrowheads="1"/>
          </p:cNvSpPr>
          <p:nvPr/>
        </p:nvSpPr>
        <p:spPr bwMode="auto">
          <a:xfrm flipH="1" flipV="1">
            <a:off x="3443288" y="3749675"/>
            <a:ext cx="117475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4" name="Rectangle 121"/>
          <p:cNvSpPr>
            <a:spLocks noChangeAspect="1" noChangeArrowheads="1"/>
          </p:cNvSpPr>
          <p:nvPr/>
        </p:nvSpPr>
        <p:spPr bwMode="auto">
          <a:xfrm flipH="1" flipV="1">
            <a:off x="3473450" y="3779838"/>
            <a:ext cx="58738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5" name="Rectangle 122"/>
          <p:cNvSpPr>
            <a:spLocks noChangeAspect="1" noChangeArrowheads="1"/>
          </p:cNvSpPr>
          <p:nvPr/>
        </p:nvSpPr>
        <p:spPr bwMode="auto">
          <a:xfrm flipH="1" flipV="1">
            <a:off x="3436938" y="2779713"/>
            <a:ext cx="119062" cy="11906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6" name="Rectangle 123"/>
          <p:cNvSpPr>
            <a:spLocks noChangeAspect="1" noChangeArrowheads="1"/>
          </p:cNvSpPr>
          <p:nvPr/>
        </p:nvSpPr>
        <p:spPr bwMode="auto">
          <a:xfrm flipH="1" flipV="1">
            <a:off x="3436938" y="2779713"/>
            <a:ext cx="119062" cy="11906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7" name="Rectangle 124"/>
          <p:cNvSpPr>
            <a:spLocks noChangeAspect="1" noChangeArrowheads="1"/>
          </p:cNvSpPr>
          <p:nvPr/>
        </p:nvSpPr>
        <p:spPr bwMode="auto">
          <a:xfrm flipH="1" flipV="1">
            <a:off x="3468688" y="2811463"/>
            <a:ext cx="58737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8" name="Rectangle 125"/>
          <p:cNvSpPr>
            <a:spLocks noChangeAspect="1" noChangeArrowheads="1"/>
          </p:cNvSpPr>
          <p:nvPr/>
        </p:nvSpPr>
        <p:spPr bwMode="auto">
          <a:xfrm flipH="1" flipV="1">
            <a:off x="3449638" y="2198688"/>
            <a:ext cx="117475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89" name="Rectangle 126"/>
          <p:cNvSpPr>
            <a:spLocks noChangeAspect="1" noChangeArrowheads="1"/>
          </p:cNvSpPr>
          <p:nvPr/>
        </p:nvSpPr>
        <p:spPr bwMode="auto">
          <a:xfrm flipH="1" flipV="1">
            <a:off x="3449638" y="2198688"/>
            <a:ext cx="117475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90" name="Rectangle 127"/>
          <p:cNvSpPr>
            <a:spLocks noChangeAspect="1" noChangeArrowheads="1"/>
          </p:cNvSpPr>
          <p:nvPr/>
        </p:nvSpPr>
        <p:spPr bwMode="auto">
          <a:xfrm flipH="1" flipV="1">
            <a:off x="3479800" y="2228850"/>
            <a:ext cx="58738" cy="587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91" name="Rectangle 128"/>
          <p:cNvSpPr>
            <a:spLocks noChangeAspect="1" noChangeArrowheads="1"/>
          </p:cNvSpPr>
          <p:nvPr/>
        </p:nvSpPr>
        <p:spPr bwMode="auto">
          <a:xfrm flipH="1" flipV="1">
            <a:off x="5561013" y="3222625"/>
            <a:ext cx="117475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92" name="Rectangle 129"/>
          <p:cNvSpPr>
            <a:spLocks noChangeAspect="1" noChangeArrowheads="1"/>
          </p:cNvSpPr>
          <p:nvPr/>
        </p:nvSpPr>
        <p:spPr bwMode="auto">
          <a:xfrm flipH="1" flipV="1">
            <a:off x="5561013" y="3222625"/>
            <a:ext cx="117475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93" name="Rectangle 130"/>
          <p:cNvSpPr>
            <a:spLocks noChangeAspect="1" noChangeArrowheads="1"/>
          </p:cNvSpPr>
          <p:nvPr/>
        </p:nvSpPr>
        <p:spPr bwMode="auto">
          <a:xfrm flipH="1" flipV="1">
            <a:off x="5591175" y="3252788"/>
            <a:ext cx="58738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94" name="Rectangle 131"/>
          <p:cNvSpPr>
            <a:spLocks noChangeAspect="1" noChangeArrowheads="1"/>
          </p:cNvSpPr>
          <p:nvPr/>
        </p:nvSpPr>
        <p:spPr bwMode="auto">
          <a:xfrm flipH="1" flipV="1">
            <a:off x="5549900" y="2193925"/>
            <a:ext cx="117475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95" name="Rectangle 132"/>
          <p:cNvSpPr>
            <a:spLocks noChangeAspect="1" noChangeArrowheads="1"/>
          </p:cNvSpPr>
          <p:nvPr/>
        </p:nvSpPr>
        <p:spPr bwMode="auto">
          <a:xfrm flipH="1" flipV="1">
            <a:off x="5549900" y="2193925"/>
            <a:ext cx="117475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96" name="Rectangle 133"/>
          <p:cNvSpPr>
            <a:spLocks noChangeAspect="1" noChangeArrowheads="1"/>
          </p:cNvSpPr>
          <p:nvPr/>
        </p:nvSpPr>
        <p:spPr bwMode="auto">
          <a:xfrm flipH="1" flipV="1">
            <a:off x="5580063" y="2224088"/>
            <a:ext cx="58737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297" name="Line 134"/>
          <p:cNvSpPr>
            <a:spLocks noChangeShapeType="1"/>
          </p:cNvSpPr>
          <p:nvPr/>
        </p:nvSpPr>
        <p:spPr bwMode="auto">
          <a:xfrm>
            <a:off x="4498975" y="3800475"/>
            <a:ext cx="1874838" cy="0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98" name="Line 135"/>
          <p:cNvSpPr>
            <a:spLocks noChangeShapeType="1"/>
          </p:cNvSpPr>
          <p:nvPr/>
        </p:nvSpPr>
        <p:spPr bwMode="auto">
          <a:xfrm flipH="1" flipV="1">
            <a:off x="6373813" y="2244725"/>
            <a:ext cx="0" cy="17272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299" name="Line 136"/>
          <p:cNvSpPr>
            <a:spLocks noChangeShapeType="1"/>
          </p:cNvSpPr>
          <p:nvPr/>
        </p:nvSpPr>
        <p:spPr bwMode="auto">
          <a:xfrm flipH="1" flipV="1">
            <a:off x="5978525" y="2244725"/>
            <a:ext cx="0" cy="2365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300" name="Line 137"/>
          <p:cNvSpPr>
            <a:spLocks noChangeShapeType="1"/>
          </p:cNvSpPr>
          <p:nvPr/>
        </p:nvSpPr>
        <p:spPr bwMode="auto">
          <a:xfrm flipH="1">
            <a:off x="5978525" y="2244725"/>
            <a:ext cx="395288" cy="0"/>
          </a:xfrm>
          <a:prstGeom prst="line">
            <a:avLst/>
          </a:prstGeom>
          <a:noFill/>
          <a:ln w="28575">
            <a:solidFill>
              <a:srgbClr val="CC0000"/>
            </a:solidFill>
            <a:prstDash val="dash"/>
            <a:round/>
            <a:headEnd type="oval" w="med" len="med"/>
            <a:tailEnd type="oval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de-DE"/>
          </a:p>
        </p:txBody>
      </p:sp>
      <p:sp>
        <p:nvSpPr>
          <p:cNvPr id="9301" name="Text Box 138"/>
          <p:cNvSpPr txBox="1">
            <a:spLocks noChangeArrowheads="1"/>
          </p:cNvSpPr>
          <p:nvPr/>
        </p:nvSpPr>
        <p:spPr bwMode="auto">
          <a:xfrm>
            <a:off x="6343650" y="3290888"/>
            <a:ext cx="401638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de-DE" altLang="de-DE" sz="1500" i="1">
                <a:solidFill>
                  <a:srgbClr val="CC0000"/>
                </a:solidFill>
              </a:rPr>
              <a:t>N</a:t>
            </a:r>
            <a:r>
              <a:rPr lang="de-DE" altLang="de-DE" sz="1500" baseline="-25000">
                <a:solidFill>
                  <a:srgbClr val="CC0000"/>
                </a:solidFill>
              </a:rPr>
              <a:t>1</a:t>
            </a:r>
            <a:endParaRPr lang="en-US" altLang="zh-CN" sz="1500">
              <a:solidFill>
                <a:srgbClr val="CC0000"/>
              </a:solidFill>
              <a:ea typeface="宋体" panose="02010600030101010101" pitchFamily="2" charset="-122"/>
            </a:endParaRPr>
          </a:p>
        </p:txBody>
      </p:sp>
      <p:sp>
        <p:nvSpPr>
          <p:cNvPr id="9302" name="Rectangle 139"/>
          <p:cNvSpPr>
            <a:spLocks noChangeAspect="1" noChangeArrowheads="1"/>
          </p:cNvSpPr>
          <p:nvPr/>
        </p:nvSpPr>
        <p:spPr bwMode="auto">
          <a:xfrm flipH="1" flipV="1">
            <a:off x="6289675" y="2187575"/>
            <a:ext cx="120650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03" name="Rectangle 140"/>
          <p:cNvSpPr>
            <a:spLocks noChangeAspect="1" noChangeArrowheads="1"/>
          </p:cNvSpPr>
          <p:nvPr/>
        </p:nvSpPr>
        <p:spPr bwMode="auto">
          <a:xfrm flipH="1" flipV="1">
            <a:off x="6289675" y="2187575"/>
            <a:ext cx="120650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04" name="Rectangle 141"/>
          <p:cNvSpPr>
            <a:spLocks noChangeAspect="1" noChangeArrowheads="1"/>
          </p:cNvSpPr>
          <p:nvPr/>
        </p:nvSpPr>
        <p:spPr bwMode="auto">
          <a:xfrm flipH="1" flipV="1">
            <a:off x="6323013" y="2217738"/>
            <a:ext cx="58737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05" name="Rectangle 142"/>
          <p:cNvSpPr>
            <a:spLocks noChangeAspect="1" noChangeArrowheads="1"/>
          </p:cNvSpPr>
          <p:nvPr/>
        </p:nvSpPr>
        <p:spPr bwMode="auto">
          <a:xfrm flipH="1" flipV="1">
            <a:off x="5927725" y="2189163"/>
            <a:ext cx="119063" cy="119062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06" name="Rectangle 143"/>
          <p:cNvSpPr>
            <a:spLocks noChangeAspect="1" noChangeArrowheads="1"/>
          </p:cNvSpPr>
          <p:nvPr/>
        </p:nvSpPr>
        <p:spPr bwMode="auto">
          <a:xfrm flipH="1" flipV="1">
            <a:off x="5927725" y="2189163"/>
            <a:ext cx="119063" cy="119062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07" name="Rectangle 144"/>
          <p:cNvSpPr>
            <a:spLocks noChangeAspect="1" noChangeArrowheads="1"/>
          </p:cNvSpPr>
          <p:nvPr/>
        </p:nvSpPr>
        <p:spPr bwMode="auto">
          <a:xfrm flipH="1" flipV="1">
            <a:off x="5959475" y="2220913"/>
            <a:ext cx="58738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08" name="Rectangle 145"/>
          <p:cNvSpPr>
            <a:spLocks noChangeAspect="1" noChangeArrowheads="1"/>
          </p:cNvSpPr>
          <p:nvPr/>
        </p:nvSpPr>
        <p:spPr bwMode="auto">
          <a:xfrm flipH="1" flipV="1">
            <a:off x="6308725" y="3752850"/>
            <a:ext cx="117475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09" name="Rectangle 146"/>
          <p:cNvSpPr>
            <a:spLocks noChangeAspect="1" noChangeArrowheads="1"/>
          </p:cNvSpPr>
          <p:nvPr/>
        </p:nvSpPr>
        <p:spPr bwMode="auto">
          <a:xfrm flipH="1" flipV="1">
            <a:off x="6308725" y="3752850"/>
            <a:ext cx="117475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10" name="Rectangle 147"/>
          <p:cNvSpPr>
            <a:spLocks noChangeAspect="1" noChangeArrowheads="1"/>
          </p:cNvSpPr>
          <p:nvPr/>
        </p:nvSpPr>
        <p:spPr bwMode="auto">
          <a:xfrm flipH="1" flipV="1">
            <a:off x="6338888" y="3783013"/>
            <a:ext cx="58737" cy="587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11" name="Rectangle 148"/>
          <p:cNvSpPr>
            <a:spLocks noChangeAspect="1" noChangeArrowheads="1"/>
          </p:cNvSpPr>
          <p:nvPr/>
        </p:nvSpPr>
        <p:spPr bwMode="auto">
          <a:xfrm flipH="1" flipV="1">
            <a:off x="4967288" y="4127500"/>
            <a:ext cx="117475" cy="119063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12" name="Rectangle 149"/>
          <p:cNvSpPr>
            <a:spLocks noChangeAspect="1" noChangeArrowheads="1"/>
          </p:cNvSpPr>
          <p:nvPr/>
        </p:nvSpPr>
        <p:spPr bwMode="auto">
          <a:xfrm flipH="1" flipV="1">
            <a:off x="4967288" y="4127500"/>
            <a:ext cx="117475" cy="119063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13" name="Rectangle 150"/>
          <p:cNvSpPr>
            <a:spLocks noChangeAspect="1" noChangeArrowheads="1"/>
          </p:cNvSpPr>
          <p:nvPr/>
        </p:nvSpPr>
        <p:spPr bwMode="auto">
          <a:xfrm flipH="1" flipV="1">
            <a:off x="4997450" y="4159250"/>
            <a:ext cx="58738" cy="587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14" name="Rectangle 151"/>
          <p:cNvSpPr>
            <a:spLocks noChangeAspect="1" noChangeArrowheads="1"/>
          </p:cNvSpPr>
          <p:nvPr/>
        </p:nvSpPr>
        <p:spPr bwMode="auto">
          <a:xfrm flipH="1" flipV="1">
            <a:off x="4970463" y="3532188"/>
            <a:ext cx="119062" cy="117475"/>
          </a:xfrm>
          <a:prstGeom prst="rect">
            <a:avLst/>
          </a:prstGeom>
          <a:solidFill>
            <a:srgbClr val="DFDFDF"/>
          </a:solidFill>
          <a:ln w="0">
            <a:solidFill>
              <a:srgbClr val="DFDFDF"/>
            </a:solidFill>
            <a:miter lim="800000"/>
            <a:headEnd/>
            <a:tailEnd/>
          </a:ln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15" name="Rectangle 152"/>
          <p:cNvSpPr>
            <a:spLocks noChangeAspect="1" noChangeArrowheads="1"/>
          </p:cNvSpPr>
          <p:nvPr/>
        </p:nvSpPr>
        <p:spPr bwMode="auto">
          <a:xfrm flipH="1" flipV="1">
            <a:off x="4970463" y="3532188"/>
            <a:ext cx="119062" cy="117475"/>
          </a:xfrm>
          <a:prstGeom prst="rect">
            <a:avLst/>
          </a:prstGeom>
          <a:noFill/>
          <a:ln w="3175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316" name="Rectangle 153"/>
          <p:cNvSpPr>
            <a:spLocks noChangeAspect="1" noChangeArrowheads="1"/>
          </p:cNvSpPr>
          <p:nvPr/>
        </p:nvSpPr>
        <p:spPr bwMode="auto">
          <a:xfrm flipH="1" flipV="1">
            <a:off x="5000625" y="3562350"/>
            <a:ext cx="60325" cy="587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0AA45A5-754D-4E8D-92D5-A7CF102CEDF1}" type="slidenum">
              <a:rPr lang="en-US" altLang="de-DE" sz="1000">
                <a:solidFill>
                  <a:srgbClr val="C0C0C0"/>
                </a:solidFill>
              </a:rPr>
              <a:pPr/>
              <a:t>80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294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5.6.4	</a:t>
            </a:r>
            <a:r>
              <a:rPr lang="en-US" altLang="zh-CN" smtClean="0">
                <a:ea typeface="宋体" panose="02010600030101010101" pitchFamily="2" charset="-122"/>
              </a:rPr>
              <a:t>Finding Shortest Paths with A* Search</a:t>
            </a:r>
            <a:endParaRPr lang="de-DE" altLang="de-DE" smtClean="0"/>
          </a:p>
        </p:txBody>
      </p:sp>
      <p:sp>
        <p:nvSpPr>
          <p:cNvPr id="1186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8154987" cy="479583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A* search</a:t>
            </a:r>
            <a:r>
              <a:rPr lang="en-US" altLang="zh-CN" smtClean="0">
                <a:ea typeface="宋体" panose="02010600030101010101" pitchFamily="2" charset="-122"/>
              </a:rPr>
              <a:t> operates similarly to Dijkstra’s algorithm, but extends the cost function to include an estimated distance from the current node to the target</a:t>
            </a: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Expands only the most promising nodes; its best-first search strategy eliminates a large portion of the solution space </a:t>
            </a:r>
          </a:p>
        </p:txBody>
      </p:sp>
      <p:grpSp>
        <p:nvGrpSpPr>
          <p:cNvPr id="1186934" name="Group 118"/>
          <p:cNvGrpSpPr>
            <a:grpSpLocks/>
          </p:cNvGrpSpPr>
          <p:nvPr/>
        </p:nvGrpSpPr>
        <p:grpSpPr bwMode="auto">
          <a:xfrm>
            <a:off x="684213" y="3141663"/>
            <a:ext cx="8351837" cy="2841625"/>
            <a:chOff x="431" y="1979"/>
            <a:chExt cx="5261" cy="1790"/>
          </a:xfrm>
        </p:grpSpPr>
        <p:sp>
          <p:nvSpPr>
            <p:cNvPr id="82950" name="Rectangle 117"/>
            <p:cNvSpPr>
              <a:spLocks noChangeArrowheads="1"/>
            </p:cNvSpPr>
            <p:nvPr/>
          </p:nvSpPr>
          <p:spPr bwMode="auto">
            <a:xfrm>
              <a:off x="4772" y="2252"/>
              <a:ext cx="920" cy="108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2951" name="Rectangle 4"/>
            <p:cNvSpPr>
              <a:spLocks noChangeArrowheads="1"/>
            </p:cNvSpPr>
            <p:nvPr/>
          </p:nvSpPr>
          <p:spPr bwMode="auto">
            <a:xfrm>
              <a:off x="691" y="1997"/>
              <a:ext cx="1352" cy="1361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82952" name="Group 5"/>
            <p:cNvGrpSpPr>
              <a:grpSpLocks/>
            </p:cNvGrpSpPr>
            <p:nvPr/>
          </p:nvGrpSpPr>
          <p:grpSpPr bwMode="auto">
            <a:xfrm>
              <a:off x="693" y="2003"/>
              <a:ext cx="1353" cy="1353"/>
              <a:chOff x="35" y="1262"/>
              <a:chExt cx="1353" cy="1353"/>
            </a:xfrm>
          </p:grpSpPr>
          <p:sp>
            <p:nvSpPr>
              <p:cNvPr id="83052" name="Line 6"/>
              <p:cNvSpPr>
                <a:spLocks noChangeShapeType="1"/>
              </p:cNvSpPr>
              <p:nvPr/>
            </p:nvSpPr>
            <p:spPr bwMode="auto">
              <a:xfrm>
                <a:off x="35" y="1452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53" name="Line 7"/>
              <p:cNvSpPr>
                <a:spLocks noChangeShapeType="1"/>
              </p:cNvSpPr>
              <p:nvPr/>
            </p:nvSpPr>
            <p:spPr bwMode="auto">
              <a:xfrm>
                <a:off x="35" y="1646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54" name="Line 8"/>
              <p:cNvSpPr>
                <a:spLocks noChangeShapeType="1"/>
              </p:cNvSpPr>
              <p:nvPr/>
            </p:nvSpPr>
            <p:spPr bwMode="auto">
              <a:xfrm>
                <a:off x="35" y="1842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55" name="Line 9"/>
              <p:cNvSpPr>
                <a:spLocks noChangeShapeType="1"/>
              </p:cNvSpPr>
              <p:nvPr/>
            </p:nvSpPr>
            <p:spPr bwMode="auto">
              <a:xfrm>
                <a:off x="35" y="2037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56" name="Line 10"/>
              <p:cNvSpPr>
                <a:spLocks noChangeShapeType="1"/>
              </p:cNvSpPr>
              <p:nvPr/>
            </p:nvSpPr>
            <p:spPr bwMode="auto">
              <a:xfrm>
                <a:off x="35" y="2233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57" name="Line 11"/>
              <p:cNvSpPr>
                <a:spLocks noChangeShapeType="1"/>
              </p:cNvSpPr>
              <p:nvPr/>
            </p:nvSpPr>
            <p:spPr bwMode="auto">
              <a:xfrm>
                <a:off x="224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58" name="Line 12"/>
              <p:cNvSpPr>
                <a:spLocks noChangeShapeType="1"/>
              </p:cNvSpPr>
              <p:nvPr/>
            </p:nvSpPr>
            <p:spPr bwMode="auto">
              <a:xfrm>
                <a:off x="419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59" name="Line 13"/>
              <p:cNvSpPr>
                <a:spLocks noChangeShapeType="1"/>
              </p:cNvSpPr>
              <p:nvPr/>
            </p:nvSpPr>
            <p:spPr bwMode="auto">
              <a:xfrm>
                <a:off x="615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60" name="Line 14"/>
              <p:cNvSpPr>
                <a:spLocks noChangeShapeType="1"/>
              </p:cNvSpPr>
              <p:nvPr/>
            </p:nvSpPr>
            <p:spPr bwMode="auto">
              <a:xfrm>
                <a:off x="810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61" name="Line 15"/>
              <p:cNvSpPr>
                <a:spLocks noChangeShapeType="1"/>
              </p:cNvSpPr>
              <p:nvPr/>
            </p:nvSpPr>
            <p:spPr bwMode="auto">
              <a:xfrm>
                <a:off x="1006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62" name="Line 16"/>
              <p:cNvSpPr>
                <a:spLocks noChangeShapeType="1"/>
              </p:cNvSpPr>
              <p:nvPr/>
            </p:nvSpPr>
            <p:spPr bwMode="auto">
              <a:xfrm>
                <a:off x="1200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63" name="Line 17"/>
              <p:cNvSpPr>
                <a:spLocks noChangeShapeType="1"/>
              </p:cNvSpPr>
              <p:nvPr/>
            </p:nvSpPr>
            <p:spPr bwMode="auto">
              <a:xfrm>
                <a:off x="35" y="2428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82953" name="Text Box 18"/>
            <p:cNvSpPr txBox="1">
              <a:spLocks noChangeArrowheads="1"/>
            </p:cNvSpPr>
            <p:nvPr/>
          </p:nvSpPr>
          <p:spPr bwMode="auto">
            <a:xfrm>
              <a:off x="2990" y="3403"/>
              <a:ext cx="1211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600">
                  <a:solidFill>
                    <a:srgbClr val="CC0000"/>
                  </a:solidFill>
                  <a:ea typeface="宋体" panose="02010600030101010101" pitchFamily="2" charset="-122"/>
                </a:rPr>
                <a:t>A* search</a:t>
              </a:r>
            </a:p>
            <a:p>
              <a:pPr algn="ctr" eaLnBrk="1" hangingPunct="1">
                <a:spcBef>
                  <a:spcPct val="0"/>
                </a:spcBef>
              </a:pPr>
              <a:r>
                <a:rPr lang="de-DE" altLang="zh-CN" sz="1600">
                  <a:ea typeface="宋体" panose="02010600030101010101" pitchFamily="2" charset="-122"/>
                </a:rPr>
                <a:t>(exploring 6 nodes)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82954" name="Text Box 19"/>
            <p:cNvSpPr txBox="1">
              <a:spLocks noChangeArrowheads="1"/>
            </p:cNvSpPr>
            <p:nvPr/>
          </p:nvSpPr>
          <p:spPr bwMode="auto">
            <a:xfrm>
              <a:off x="710" y="3403"/>
              <a:ext cx="1282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</a:pPr>
              <a:r>
                <a:rPr lang="de-DE" altLang="zh-CN" sz="1600">
                  <a:ea typeface="宋体" panose="02010600030101010101" pitchFamily="2" charset="-122"/>
                </a:rPr>
                <a:t>Dijkstra‘s algorithm</a:t>
              </a:r>
            </a:p>
            <a:p>
              <a:pPr algn="ctr" eaLnBrk="1" hangingPunct="1">
                <a:spcBef>
                  <a:spcPct val="0"/>
                </a:spcBef>
              </a:pPr>
              <a:r>
                <a:rPr lang="de-DE" altLang="zh-CN" sz="1600">
                  <a:ea typeface="宋体" panose="02010600030101010101" pitchFamily="2" charset="-122"/>
                </a:rPr>
                <a:t>(exploring 31 nodes)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82955" name="Text Box 20"/>
            <p:cNvSpPr txBox="1">
              <a:spLocks noChangeArrowheads="1"/>
            </p:cNvSpPr>
            <p:nvPr/>
          </p:nvSpPr>
          <p:spPr bwMode="auto">
            <a:xfrm>
              <a:off x="1464" y="2373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82956" name="Text Box 21"/>
            <p:cNvSpPr txBox="1">
              <a:spLocks noChangeArrowheads="1"/>
            </p:cNvSpPr>
            <p:nvPr/>
          </p:nvSpPr>
          <p:spPr bwMode="auto">
            <a:xfrm>
              <a:off x="1665" y="2568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82957" name="Text Box 22"/>
            <p:cNvSpPr txBox="1">
              <a:spLocks noChangeArrowheads="1"/>
            </p:cNvSpPr>
            <p:nvPr/>
          </p:nvSpPr>
          <p:spPr bwMode="auto">
            <a:xfrm>
              <a:off x="1472" y="2761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82958" name="Text Box 23"/>
            <p:cNvSpPr txBox="1">
              <a:spLocks noChangeArrowheads="1"/>
            </p:cNvSpPr>
            <p:nvPr/>
          </p:nvSpPr>
          <p:spPr bwMode="auto">
            <a:xfrm>
              <a:off x="1268" y="2569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4</a:t>
              </a:r>
            </a:p>
          </p:txBody>
        </p:sp>
        <p:sp>
          <p:nvSpPr>
            <p:cNvPr id="82959" name="Text Box 24"/>
            <p:cNvSpPr txBox="1">
              <a:spLocks noChangeArrowheads="1"/>
            </p:cNvSpPr>
            <p:nvPr/>
          </p:nvSpPr>
          <p:spPr bwMode="auto">
            <a:xfrm>
              <a:off x="1206" y="2175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13</a:t>
              </a:r>
            </a:p>
          </p:txBody>
        </p:sp>
        <p:sp>
          <p:nvSpPr>
            <p:cNvPr id="82960" name="Text Box 25"/>
            <p:cNvSpPr txBox="1">
              <a:spLocks noChangeArrowheads="1"/>
            </p:cNvSpPr>
            <p:nvPr/>
          </p:nvSpPr>
          <p:spPr bwMode="auto">
            <a:xfrm>
              <a:off x="1663" y="2370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5</a:t>
              </a:r>
            </a:p>
          </p:txBody>
        </p:sp>
        <p:sp>
          <p:nvSpPr>
            <p:cNvPr id="82961" name="Text Box 26"/>
            <p:cNvSpPr txBox="1">
              <a:spLocks noChangeArrowheads="1"/>
            </p:cNvSpPr>
            <p:nvPr/>
          </p:nvSpPr>
          <p:spPr bwMode="auto">
            <a:xfrm>
              <a:off x="1274" y="2370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6</a:t>
              </a:r>
            </a:p>
          </p:txBody>
        </p:sp>
        <p:sp>
          <p:nvSpPr>
            <p:cNvPr id="82962" name="Text Box 27"/>
            <p:cNvSpPr txBox="1">
              <a:spLocks noChangeArrowheads="1"/>
            </p:cNvSpPr>
            <p:nvPr/>
          </p:nvSpPr>
          <p:spPr bwMode="auto">
            <a:xfrm>
              <a:off x="1864" y="2572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7</a:t>
              </a:r>
            </a:p>
          </p:txBody>
        </p:sp>
        <p:sp>
          <p:nvSpPr>
            <p:cNvPr id="82963" name="Text Box 28"/>
            <p:cNvSpPr txBox="1">
              <a:spLocks noChangeArrowheads="1"/>
            </p:cNvSpPr>
            <p:nvPr/>
          </p:nvSpPr>
          <p:spPr bwMode="auto">
            <a:xfrm>
              <a:off x="1663" y="2761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8</a:t>
              </a:r>
            </a:p>
          </p:txBody>
        </p:sp>
        <p:sp>
          <p:nvSpPr>
            <p:cNvPr id="82964" name="Text Box 29"/>
            <p:cNvSpPr txBox="1">
              <a:spLocks noChangeArrowheads="1"/>
            </p:cNvSpPr>
            <p:nvPr/>
          </p:nvSpPr>
          <p:spPr bwMode="auto">
            <a:xfrm>
              <a:off x="1409" y="2955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9</a:t>
              </a:r>
            </a:p>
          </p:txBody>
        </p:sp>
        <p:sp>
          <p:nvSpPr>
            <p:cNvPr id="82965" name="Text Box 30"/>
            <p:cNvSpPr txBox="1">
              <a:spLocks noChangeArrowheads="1"/>
            </p:cNvSpPr>
            <p:nvPr/>
          </p:nvSpPr>
          <p:spPr bwMode="auto">
            <a:xfrm>
              <a:off x="1203" y="2765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10</a:t>
              </a:r>
            </a:p>
          </p:txBody>
        </p:sp>
        <p:sp>
          <p:nvSpPr>
            <p:cNvPr id="82966" name="Text Box 31"/>
            <p:cNvSpPr txBox="1">
              <a:spLocks noChangeArrowheads="1"/>
            </p:cNvSpPr>
            <p:nvPr/>
          </p:nvSpPr>
          <p:spPr bwMode="auto">
            <a:xfrm>
              <a:off x="1401" y="1980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29</a:t>
              </a:r>
            </a:p>
          </p:txBody>
        </p:sp>
        <p:sp>
          <p:nvSpPr>
            <p:cNvPr id="82967" name="Text Box 32"/>
            <p:cNvSpPr txBox="1">
              <a:spLocks noChangeArrowheads="1"/>
            </p:cNvSpPr>
            <p:nvPr/>
          </p:nvSpPr>
          <p:spPr bwMode="auto">
            <a:xfrm>
              <a:off x="1603" y="2173"/>
              <a:ext cx="31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11</a:t>
              </a:r>
            </a:p>
          </p:txBody>
        </p:sp>
        <p:sp>
          <p:nvSpPr>
            <p:cNvPr id="82968" name="Text Box 33"/>
            <p:cNvSpPr txBox="1">
              <a:spLocks noChangeArrowheads="1"/>
            </p:cNvSpPr>
            <p:nvPr/>
          </p:nvSpPr>
          <p:spPr bwMode="auto">
            <a:xfrm>
              <a:off x="1790" y="2372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12</a:t>
              </a:r>
            </a:p>
          </p:txBody>
        </p:sp>
        <p:sp>
          <p:nvSpPr>
            <p:cNvPr id="82969" name="Text Box 34"/>
            <p:cNvSpPr txBox="1">
              <a:spLocks noChangeArrowheads="1"/>
            </p:cNvSpPr>
            <p:nvPr/>
          </p:nvSpPr>
          <p:spPr bwMode="auto">
            <a:xfrm>
              <a:off x="1787" y="2761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14</a:t>
              </a:r>
            </a:p>
          </p:txBody>
        </p:sp>
        <p:sp>
          <p:nvSpPr>
            <p:cNvPr id="82970" name="Text Box 35"/>
            <p:cNvSpPr txBox="1">
              <a:spLocks noChangeArrowheads="1"/>
            </p:cNvSpPr>
            <p:nvPr/>
          </p:nvSpPr>
          <p:spPr bwMode="auto">
            <a:xfrm>
              <a:off x="1593" y="2957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15</a:t>
              </a:r>
            </a:p>
          </p:txBody>
        </p:sp>
        <p:sp>
          <p:nvSpPr>
            <p:cNvPr id="82971" name="Text Box 36"/>
            <p:cNvSpPr txBox="1">
              <a:spLocks noChangeArrowheads="1"/>
            </p:cNvSpPr>
            <p:nvPr/>
          </p:nvSpPr>
          <p:spPr bwMode="auto">
            <a:xfrm>
              <a:off x="1407" y="3146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16</a:t>
              </a:r>
            </a:p>
          </p:txBody>
        </p:sp>
        <p:sp>
          <p:nvSpPr>
            <p:cNvPr id="82972" name="Text Box 37"/>
            <p:cNvSpPr txBox="1">
              <a:spLocks noChangeArrowheads="1"/>
            </p:cNvSpPr>
            <p:nvPr/>
          </p:nvSpPr>
          <p:spPr bwMode="auto">
            <a:xfrm>
              <a:off x="1206" y="2957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17</a:t>
              </a:r>
            </a:p>
          </p:txBody>
        </p:sp>
        <p:sp>
          <p:nvSpPr>
            <p:cNvPr id="82973" name="Text Box 38"/>
            <p:cNvSpPr txBox="1">
              <a:spLocks noChangeArrowheads="1"/>
            </p:cNvSpPr>
            <p:nvPr/>
          </p:nvSpPr>
          <p:spPr bwMode="auto">
            <a:xfrm>
              <a:off x="1004" y="2763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18</a:t>
              </a:r>
            </a:p>
          </p:txBody>
        </p:sp>
        <p:sp>
          <p:nvSpPr>
            <p:cNvPr id="82974" name="Text Box 39"/>
            <p:cNvSpPr txBox="1">
              <a:spLocks noChangeArrowheads="1"/>
            </p:cNvSpPr>
            <p:nvPr/>
          </p:nvSpPr>
          <p:spPr bwMode="auto">
            <a:xfrm>
              <a:off x="1610" y="1980"/>
              <a:ext cx="29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19</a:t>
              </a:r>
            </a:p>
          </p:txBody>
        </p:sp>
        <p:sp>
          <p:nvSpPr>
            <p:cNvPr id="82975" name="Text Box 40"/>
            <p:cNvSpPr txBox="1">
              <a:spLocks noChangeArrowheads="1"/>
            </p:cNvSpPr>
            <p:nvPr/>
          </p:nvSpPr>
          <p:spPr bwMode="auto">
            <a:xfrm>
              <a:off x="1214" y="1980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21</a:t>
              </a:r>
            </a:p>
          </p:txBody>
        </p:sp>
        <p:sp>
          <p:nvSpPr>
            <p:cNvPr id="82976" name="Text Box 41"/>
            <p:cNvSpPr txBox="1">
              <a:spLocks noChangeArrowheads="1"/>
            </p:cNvSpPr>
            <p:nvPr/>
          </p:nvSpPr>
          <p:spPr bwMode="auto">
            <a:xfrm>
              <a:off x="1818" y="2173"/>
              <a:ext cx="278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20</a:t>
              </a:r>
            </a:p>
          </p:txBody>
        </p:sp>
        <p:sp>
          <p:nvSpPr>
            <p:cNvPr id="82977" name="Text Box 42"/>
            <p:cNvSpPr txBox="1">
              <a:spLocks noChangeArrowheads="1"/>
            </p:cNvSpPr>
            <p:nvPr/>
          </p:nvSpPr>
          <p:spPr bwMode="auto">
            <a:xfrm>
              <a:off x="1041" y="2170"/>
              <a:ext cx="2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22</a:t>
              </a:r>
            </a:p>
          </p:txBody>
        </p:sp>
        <p:sp>
          <p:nvSpPr>
            <p:cNvPr id="82978" name="Text Box 43"/>
            <p:cNvSpPr txBox="1">
              <a:spLocks noChangeArrowheads="1"/>
            </p:cNvSpPr>
            <p:nvPr/>
          </p:nvSpPr>
          <p:spPr bwMode="auto">
            <a:xfrm>
              <a:off x="1796" y="2957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23</a:t>
              </a:r>
            </a:p>
          </p:txBody>
        </p:sp>
        <p:sp>
          <p:nvSpPr>
            <p:cNvPr id="82979" name="Text Box 44"/>
            <p:cNvSpPr txBox="1">
              <a:spLocks noChangeArrowheads="1"/>
            </p:cNvSpPr>
            <p:nvPr/>
          </p:nvSpPr>
          <p:spPr bwMode="auto">
            <a:xfrm>
              <a:off x="1208" y="3147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25</a:t>
              </a:r>
            </a:p>
          </p:txBody>
        </p:sp>
        <p:sp>
          <p:nvSpPr>
            <p:cNvPr id="82980" name="Text Box 45"/>
            <p:cNvSpPr txBox="1">
              <a:spLocks noChangeArrowheads="1"/>
            </p:cNvSpPr>
            <p:nvPr/>
          </p:nvSpPr>
          <p:spPr bwMode="auto">
            <a:xfrm>
              <a:off x="1014" y="2957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26</a:t>
              </a:r>
            </a:p>
          </p:txBody>
        </p:sp>
        <p:sp>
          <p:nvSpPr>
            <p:cNvPr id="82981" name="Text Box 46"/>
            <p:cNvSpPr txBox="1">
              <a:spLocks noChangeArrowheads="1"/>
            </p:cNvSpPr>
            <p:nvPr/>
          </p:nvSpPr>
          <p:spPr bwMode="auto">
            <a:xfrm>
              <a:off x="815" y="2761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27</a:t>
              </a:r>
            </a:p>
          </p:txBody>
        </p:sp>
        <p:sp>
          <p:nvSpPr>
            <p:cNvPr id="82982" name="Text Box 47"/>
            <p:cNvSpPr txBox="1">
              <a:spLocks noChangeArrowheads="1"/>
            </p:cNvSpPr>
            <p:nvPr/>
          </p:nvSpPr>
          <p:spPr bwMode="auto">
            <a:xfrm>
              <a:off x="1796" y="1979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28</a:t>
              </a:r>
            </a:p>
          </p:txBody>
        </p:sp>
        <p:sp>
          <p:nvSpPr>
            <p:cNvPr id="82983" name="Text Box 48"/>
            <p:cNvSpPr txBox="1">
              <a:spLocks noChangeArrowheads="1"/>
            </p:cNvSpPr>
            <p:nvPr/>
          </p:nvSpPr>
          <p:spPr bwMode="auto">
            <a:xfrm>
              <a:off x="1014" y="1982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30</a:t>
              </a:r>
            </a:p>
          </p:txBody>
        </p:sp>
        <p:sp>
          <p:nvSpPr>
            <p:cNvPr id="82984" name="Text Box 49"/>
            <p:cNvSpPr txBox="1">
              <a:spLocks noChangeArrowheads="1"/>
            </p:cNvSpPr>
            <p:nvPr/>
          </p:nvSpPr>
          <p:spPr bwMode="auto">
            <a:xfrm>
              <a:off x="1608" y="3150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24</a:t>
              </a:r>
            </a:p>
          </p:txBody>
        </p:sp>
        <p:grpSp>
          <p:nvGrpSpPr>
            <p:cNvPr id="82985" name="Group 50"/>
            <p:cNvGrpSpPr>
              <a:grpSpLocks/>
            </p:cNvGrpSpPr>
            <p:nvPr/>
          </p:nvGrpSpPr>
          <p:grpSpPr bwMode="auto">
            <a:xfrm>
              <a:off x="1451" y="2177"/>
              <a:ext cx="224" cy="212"/>
              <a:chOff x="796" y="1436"/>
              <a:chExt cx="224" cy="212"/>
            </a:xfrm>
          </p:grpSpPr>
          <p:sp>
            <p:nvSpPr>
              <p:cNvPr id="83050" name="Rectangle 51"/>
              <p:cNvSpPr>
                <a:spLocks noChangeArrowheads="1"/>
              </p:cNvSpPr>
              <p:nvPr/>
            </p:nvSpPr>
            <p:spPr bwMode="auto">
              <a:xfrm>
                <a:off x="814" y="1453"/>
                <a:ext cx="194" cy="1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51" name="Text Box 52"/>
              <p:cNvSpPr txBox="1">
                <a:spLocks noChangeArrowheads="1"/>
              </p:cNvSpPr>
              <p:nvPr/>
            </p:nvSpPr>
            <p:spPr bwMode="auto">
              <a:xfrm>
                <a:off x="796" y="1436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grpSp>
          <p:nvGrpSpPr>
            <p:cNvPr id="82986" name="Group 53"/>
            <p:cNvGrpSpPr>
              <a:grpSpLocks/>
            </p:cNvGrpSpPr>
            <p:nvPr/>
          </p:nvGrpSpPr>
          <p:grpSpPr bwMode="auto">
            <a:xfrm>
              <a:off x="1059" y="2370"/>
              <a:ext cx="224" cy="217"/>
              <a:chOff x="401" y="1629"/>
              <a:chExt cx="224" cy="217"/>
            </a:xfrm>
          </p:grpSpPr>
          <p:sp>
            <p:nvSpPr>
              <p:cNvPr id="83048" name="Rectangle 54"/>
              <p:cNvSpPr>
                <a:spLocks noChangeArrowheads="1"/>
              </p:cNvSpPr>
              <p:nvPr/>
            </p:nvSpPr>
            <p:spPr bwMode="auto">
              <a:xfrm>
                <a:off x="419" y="1646"/>
                <a:ext cx="197" cy="2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49" name="Text Box 55"/>
              <p:cNvSpPr txBox="1">
                <a:spLocks noChangeArrowheads="1"/>
              </p:cNvSpPr>
              <p:nvPr/>
            </p:nvSpPr>
            <p:spPr bwMode="auto">
              <a:xfrm>
                <a:off x="401" y="1629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grpSp>
          <p:nvGrpSpPr>
            <p:cNvPr id="82987" name="Group 56"/>
            <p:cNvGrpSpPr>
              <a:grpSpLocks/>
            </p:cNvGrpSpPr>
            <p:nvPr/>
          </p:nvGrpSpPr>
          <p:grpSpPr bwMode="auto">
            <a:xfrm>
              <a:off x="1060" y="2566"/>
              <a:ext cx="224" cy="217"/>
              <a:chOff x="402" y="1825"/>
              <a:chExt cx="224" cy="217"/>
            </a:xfrm>
          </p:grpSpPr>
          <p:sp>
            <p:nvSpPr>
              <p:cNvPr id="83046" name="Rectangle 57"/>
              <p:cNvSpPr>
                <a:spLocks noChangeArrowheads="1"/>
              </p:cNvSpPr>
              <p:nvPr/>
            </p:nvSpPr>
            <p:spPr bwMode="auto">
              <a:xfrm>
                <a:off x="420" y="1842"/>
                <a:ext cx="194" cy="2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47" name="Text Box 58"/>
              <p:cNvSpPr txBox="1">
                <a:spLocks noChangeArrowheads="1"/>
              </p:cNvSpPr>
              <p:nvPr/>
            </p:nvSpPr>
            <p:spPr bwMode="auto">
              <a:xfrm>
                <a:off x="402" y="1825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sp>
          <p:nvSpPr>
            <p:cNvPr id="82988" name="Text Box 59"/>
            <p:cNvSpPr txBox="1">
              <a:spLocks noChangeArrowheads="1"/>
            </p:cNvSpPr>
            <p:nvPr/>
          </p:nvSpPr>
          <p:spPr bwMode="auto">
            <a:xfrm>
              <a:off x="431" y="2564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solidFill>
                    <a:srgbClr val="969696"/>
                  </a:solidFill>
                  <a:ea typeface="宋体" panose="02010600030101010101" pitchFamily="2" charset="-122"/>
                </a:rPr>
                <a:t>31</a:t>
              </a:r>
            </a:p>
          </p:txBody>
        </p:sp>
        <p:sp>
          <p:nvSpPr>
            <p:cNvPr id="82989" name="Rectangle 60"/>
            <p:cNvSpPr>
              <a:spLocks noChangeArrowheads="1"/>
            </p:cNvSpPr>
            <p:nvPr/>
          </p:nvSpPr>
          <p:spPr bwMode="auto">
            <a:xfrm>
              <a:off x="2995" y="1996"/>
              <a:ext cx="1352" cy="1361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82990" name="Group 61"/>
            <p:cNvGrpSpPr>
              <a:grpSpLocks/>
            </p:cNvGrpSpPr>
            <p:nvPr/>
          </p:nvGrpSpPr>
          <p:grpSpPr bwMode="auto">
            <a:xfrm>
              <a:off x="2997" y="2005"/>
              <a:ext cx="1353" cy="1353"/>
              <a:chOff x="35" y="1262"/>
              <a:chExt cx="1353" cy="1353"/>
            </a:xfrm>
          </p:grpSpPr>
          <p:sp>
            <p:nvSpPr>
              <p:cNvPr id="83034" name="Line 62"/>
              <p:cNvSpPr>
                <a:spLocks noChangeShapeType="1"/>
              </p:cNvSpPr>
              <p:nvPr/>
            </p:nvSpPr>
            <p:spPr bwMode="auto">
              <a:xfrm>
                <a:off x="35" y="1452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35" name="Line 63"/>
              <p:cNvSpPr>
                <a:spLocks noChangeShapeType="1"/>
              </p:cNvSpPr>
              <p:nvPr/>
            </p:nvSpPr>
            <p:spPr bwMode="auto">
              <a:xfrm>
                <a:off x="35" y="1646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36" name="Line 64"/>
              <p:cNvSpPr>
                <a:spLocks noChangeShapeType="1"/>
              </p:cNvSpPr>
              <p:nvPr/>
            </p:nvSpPr>
            <p:spPr bwMode="auto">
              <a:xfrm>
                <a:off x="35" y="1842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37" name="Line 65"/>
              <p:cNvSpPr>
                <a:spLocks noChangeShapeType="1"/>
              </p:cNvSpPr>
              <p:nvPr/>
            </p:nvSpPr>
            <p:spPr bwMode="auto">
              <a:xfrm>
                <a:off x="35" y="2037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38" name="Line 66"/>
              <p:cNvSpPr>
                <a:spLocks noChangeShapeType="1"/>
              </p:cNvSpPr>
              <p:nvPr/>
            </p:nvSpPr>
            <p:spPr bwMode="auto">
              <a:xfrm>
                <a:off x="35" y="2233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39" name="Line 67"/>
              <p:cNvSpPr>
                <a:spLocks noChangeShapeType="1"/>
              </p:cNvSpPr>
              <p:nvPr/>
            </p:nvSpPr>
            <p:spPr bwMode="auto">
              <a:xfrm>
                <a:off x="224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40" name="Line 68"/>
              <p:cNvSpPr>
                <a:spLocks noChangeShapeType="1"/>
              </p:cNvSpPr>
              <p:nvPr/>
            </p:nvSpPr>
            <p:spPr bwMode="auto">
              <a:xfrm>
                <a:off x="419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41" name="Line 69"/>
              <p:cNvSpPr>
                <a:spLocks noChangeShapeType="1"/>
              </p:cNvSpPr>
              <p:nvPr/>
            </p:nvSpPr>
            <p:spPr bwMode="auto">
              <a:xfrm>
                <a:off x="615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42" name="Line 70"/>
              <p:cNvSpPr>
                <a:spLocks noChangeShapeType="1"/>
              </p:cNvSpPr>
              <p:nvPr/>
            </p:nvSpPr>
            <p:spPr bwMode="auto">
              <a:xfrm>
                <a:off x="810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43" name="Line 71"/>
              <p:cNvSpPr>
                <a:spLocks noChangeShapeType="1"/>
              </p:cNvSpPr>
              <p:nvPr/>
            </p:nvSpPr>
            <p:spPr bwMode="auto">
              <a:xfrm>
                <a:off x="1006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44" name="Line 72"/>
              <p:cNvSpPr>
                <a:spLocks noChangeShapeType="1"/>
              </p:cNvSpPr>
              <p:nvPr/>
            </p:nvSpPr>
            <p:spPr bwMode="auto">
              <a:xfrm>
                <a:off x="1200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045" name="Line 73"/>
              <p:cNvSpPr>
                <a:spLocks noChangeShapeType="1"/>
              </p:cNvSpPr>
              <p:nvPr/>
            </p:nvSpPr>
            <p:spPr bwMode="auto">
              <a:xfrm>
                <a:off x="35" y="2428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82991" name="Text Box 74"/>
            <p:cNvSpPr txBox="1">
              <a:spLocks noChangeArrowheads="1"/>
            </p:cNvSpPr>
            <p:nvPr/>
          </p:nvSpPr>
          <p:spPr bwMode="auto">
            <a:xfrm>
              <a:off x="3768" y="2378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82992" name="Text Box 75"/>
            <p:cNvSpPr txBox="1">
              <a:spLocks noChangeArrowheads="1"/>
            </p:cNvSpPr>
            <p:nvPr/>
          </p:nvSpPr>
          <p:spPr bwMode="auto">
            <a:xfrm>
              <a:off x="3578" y="2574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82993" name="Text Box 76"/>
            <p:cNvSpPr txBox="1">
              <a:spLocks noChangeArrowheads="1"/>
            </p:cNvSpPr>
            <p:nvPr/>
          </p:nvSpPr>
          <p:spPr bwMode="auto">
            <a:xfrm>
              <a:off x="3516" y="2180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4</a:t>
              </a:r>
            </a:p>
          </p:txBody>
        </p:sp>
        <p:sp>
          <p:nvSpPr>
            <p:cNvPr id="82994" name="Text Box 77"/>
            <p:cNvSpPr txBox="1">
              <a:spLocks noChangeArrowheads="1"/>
            </p:cNvSpPr>
            <p:nvPr/>
          </p:nvSpPr>
          <p:spPr bwMode="auto">
            <a:xfrm>
              <a:off x="3584" y="2375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82995" name="Text Box 78"/>
            <p:cNvSpPr txBox="1">
              <a:spLocks noChangeArrowheads="1"/>
            </p:cNvSpPr>
            <p:nvPr/>
          </p:nvSpPr>
          <p:spPr bwMode="auto">
            <a:xfrm>
              <a:off x="3345" y="2175"/>
              <a:ext cx="2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5</a:t>
              </a:r>
            </a:p>
          </p:txBody>
        </p:sp>
        <p:grpSp>
          <p:nvGrpSpPr>
            <p:cNvPr id="82996" name="Group 79"/>
            <p:cNvGrpSpPr>
              <a:grpSpLocks/>
            </p:cNvGrpSpPr>
            <p:nvPr/>
          </p:nvGrpSpPr>
          <p:grpSpPr bwMode="auto">
            <a:xfrm>
              <a:off x="3755" y="2176"/>
              <a:ext cx="224" cy="212"/>
              <a:chOff x="796" y="1436"/>
              <a:chExt cx="224" cy="212"/>
            </a:xfrm>
          </p:grpSpPr>
          <p:sp>
            <p:nvSpPr>
              <p:cNvPr id="83032" name="Rectangle 80"/>
              <p:cNvSpPr>
                <a:spLocks noChangeArrowheads="1"/>
              </p:cNvSpPr>
              <p:nvPr/>
            </p:nvSpPr>
            <p:spPr bwMode="auto">
              <a:xfrm>
                <a:off x="814" y="1453"/>
                <a:ext cx="194" cy="1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33" name="Text Box 81"/>
              <p:cNvSpPr txBox="1">
                <a:spLocks noChangeArrowheads="1"/>
              </p:cNvSpPr>
              <p:nvPr/>
            </p:nvSpPr>
            <p:spPr bwMode="auto">
              <a:xfrm>
                <a:off x="796" y="1436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grpSp>
          <p:nvGrpSpPr>
            <p:cNvPr id="82997" name="Group 82"/>
            <p:cNvGrpSpPr>
              <a:grpSpLocks/>
            </p:cNvGrpSpPr>
            <p:nvPr/>
          </p:nvGrpSpPr>
          <p:grpSpPr bwMode="auto">
            <a:xfrm>
              <a:off x="3364" y="2571"/>
              <a:ext cx="224" cy="217"/>
              <a:chOff x="402" y="1825"/>
              <a:chExt cx="224" cy="217"/>
            </a:xfrm>
          </p:grpSpPr>
          <p:sp>
            <p:nvSpPr>
              <p:cNvPr id="83030" name="Rectangle 83"/>
              <p:cNvSpPr>
                <a:spLocks noChangeArrowheads="1"/>
              </p:cNvSpPr>
              <p:nvPr/>
            </p:nvSpPr>
            <p:spPr bwMode="auto">
              <a:xfrm>
                <a:off x="420" y="1842"/>
                <a:ext cx="194" cy="2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31" name="Text Box 84"/>
              <p:cNvSpPr txBox="1">
                <a:spLocks noChangeArrowheads="1"/>
              </p:cNvSpPr>
              <p:nvPr/>
            </p:nvSpPr>
            <p:spPr bwMode="auto">
              <a:xfrm>
                <a:off x="402" y="1825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sp>
          <p:nvSpPr>
            <p:cNvPr id="82998" name="Text Box 85"/>
            <p:cNvSpPr txBox="1">
              <a:spLocks noChangeArrowheads="1"/>
            </p:cNvSpPr>
            <p:nvPr/>
          </p:nvSpPr>
          <p:spPr bwMode="auto">
            <a:xfrm>
              <a:off x="2744" y="2563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solidFill>
                    <a:srgbClr val="969696"/>
                  </a:solidFill>
                  <a:ea typeface="宋体" panose="02010600030101010101" pitchFamily="2" charset="-122"/>
                </a:rPr>
                <a:t>6</a:t>
              </a:r>
            </a:p>
          </p:txBody>
        </p:sp>
        <p:grpSp>
          <p:nvGrpSpPr>
            <p:cNvPr id="82999" name="Group 86"/>
            <p:cNvGrpSpPr>
              <a:grpSpLocks/>
            </p:cNvGrpSpPr>
            <p:nvPr/>
          </p:nvGrpSpPr>
          <p:grpSpPr bwMode="auto">
            <a:xfrm>
              <a:off x="3365" y="2374"/>
              <a:ext cx="227" cy="217"/>
              <a:chOff x="1896" y="1630"/>
              <a:chExt cx="224" cy="217"/>
            </a:xfrm>
          </p:grpSpPr>
          <p:sp>
            <p:nvSpPr>
              <p:cNvPr id="83028" name="Rectangle 87"/>
              <p:cNvSpPr>
                <a:spLocks noChangeArrowheads="1"/>
              </p:cNvSpPr>
              <p:nvPr/>
            </p:nvSpPr>
            <p:spPr bwMode="auto">
              <a:xfrm>
                <a:off x="1914" y="1647"/>
                <a:ext cx="191" cy="2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29" name="Text Box 88"/>
              <p:cNvSpPr txBox="1">
                <a:spLocks noChangeArrowheads="1"/>
              </p:cNvSpPr>
              <p:nvPr/>
            </p:nvSpPr>
            <p:spPr bwMode="auto">
              <a:xfrm>
                <a:off x="1896" y="1630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grpSp>
          <p:nvGrpSpPr>
            <p:cNvPr id="83000" name="Group 89"/>
            <p:cNvGrpSpPr>
              <a:grpSpLocks/>
            </p:cNvGrpSpPr>
            <p:nvPr/>
          </p:nvGrpSpPr>
          <p:grpSpPr bwMode="auto">
            <a:xfrm>
              <a:off x="1424" y="2553"/>
              <a:ext cx="280" cy="213"/>
              <a:chOff x="1011" y="1809"/>
              <a:chExt cx="280" cy="213"/>
            </a:xfrm>
          </p:grpSpPr>
          <p:sp>
            <p:nvSpPr>
              <p:cNvPr id="83026" name="Oval 90"/>
              <p:cNvSpPr>
                <a:spLocks noChangeArrowheads="1"/>
              </p:cNvSpPr>
              <p:nvPr/>
            </p:nvSpPr>
            <p:spPr bwMode="auto">
              <a:xfrm>
                <a:off x="1065" y="1849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27" name="Text Box 91"/>
              <p:cNvSpPr txBox="1">
                <a:spLocks noChangeArrowheads="1"/>
              </p:cNvSpPr>
              <p:nvPr/>
            </p:nvSpPr>
            <p:spPr bwMode="auto">
              <a:xfrm>
                <a:off x="1011" y="1809"/>
                <a:ext cx="280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s</a:t>
                </a:r>
                <a:endParaRPr lang="en-US" altLang="zh-CN" sz="1600" b="1"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83001" name="Group 92"/>
            <p:cNvGrpSpPr>
              <a:grpSpLocks/>
            </p:cNvGrpSpPr>
            <p:nvPr/>
          </p:nvGrpSpPr>
          <p:grpSpPr bwMode="auto">
            <a:xfrm>
              <a:off x="3726" y="2556"/>
              <a:ext cx="280" cy="213"/>
              <a:chOff x="1011" y="1809"/>
              <a:chExt cx="280" cy="213"/>
            </a:xfrm>
          </p:grpSpPr>
          <p:sp>
            <p:nvSpPr>
              <p:cNvPr id="83024" name="Oval 93"/>
              <p:cNvSpPr>
                <a:spLocks noChangeArrowheads="1"/>
              </p:cNvSpPr>
              <p:nvPr/>
            </p:nvSpPr>
            <p:spPr bwMode="auto">
              <a:xfrm>
                <a:off x="1065" y="1849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25" name="Text Box 94"/>
              <p:cNvSpPr txBox="1">
                <a:spLocks noChangeArrowheads="1"/>
              </p:cNvSpPr>
              <p:nvPr/>
            </p:nvSpPr>
            <p:spPr bwMode="auto">
              <a:xfrm>
                <a:off x="1011" y="1809"/>
                <a:ext cx="280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s</a:t>
                </a:r>
                <a:endParaRPr lang="en-US" altLang="zh-CN" sz="1600" b="1"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83002" name="Group 95"/>
            <p:cNvGrpSpPr>
              <a:grpSpLocks/>
            </p:cNvGrpSpPr>
            <p:nvPr/>
          </p:nvGrpSpPr>
          <p:grpSpPr bwMode="auto">
            <a:xfrm>
              <a:off x="849" y="2173"/>
              <a:ext cx="241" cy="212"/>
              <a:chOff x="634" y="2401"/>
              <a:chExt cx="241" cy="212"/>
            </a:xfrm>
          </p:grpSpPr>
          <p:sp>
            <p:nvSpPr>
              <p:cNvPr id="83022" name="Oval 96"/>
              <p:cNvSpPr>
                <a:spLocks noChangeArrowheads="1"/>
              </p:cNvSpPr>
              <p:nvPr/>
            </p:nvSpPr>
            <p:spPr bwMode="auto">
              <a:xfrm>
                <a:off x="673" y="2432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23" name="Text Box 97"/>
              <p:cNvSpPr txBox="1">
                <a:spLocks noChangeArrowheads="1"/>
              </p:cNvSpPr>
              <p:nvPr/>
            </p:nvSpPr>
            <p:spPr bwMode="auto">
              <a:xfrm>
                <a:off x="634" y="2401"/>
                <a:ext cx="24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t</a:t>
                </a:r>
              </a:p>
            </p:txBody>
          </p:sp>
        </p:grpSp>
        <p:sp>
          <p:nvSpPr>
            <p:cNvPr id="83003" name="Line 98"/>
            <p:cNvSpPr>
              <a:spLocks noChangeShapeType="1"/>
            </p:cNvSpPr>
            <p:nvPr/>
          </p:nvSpPr>
          <p:spPr bwMode="auto">
            <a:xfrm flipV="1">
              <a:off x="659" y="2364"/>
              <a:ext cx="240" cy="243"/>
            </a:xfrm>
            <a:prstGeom prst="line">
              <a:avLst/>
            </a:prstGeom>
            <a:noFill/>
            <a:ln w="19050">
              <a:solidFill>
                <a:srgbClr val="969696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83004" name="Group 99"/>
            <p:cNvGrpSpPr>
              <a:grpSpLocks/>
            </p:cNvGrpSpPr>
            <p:nvPr/>
          </p:nvGrpSpPr>
          <p:grpSpPr bwMode="auto">
            <a:xfrm>
              <a:off x="3158" y="2180"/>
              <a:ext cx="241" cy="212"/>
              <a:chOff x="634" y="2401"/>
              <a:chExt cx="241" cy="212"/>
            </a:xfrm>
          </p:grpSpPr>
          <p:sp>
            <p:nvSpPr>
              <p:cNvPr id="83020" name="Oval 100"/>
              <p:cNvSpPr>
                <a:spLocks noChangeArrowheads="1"/>
              </p:cNvSpPr>
              <p:nvPr/>
            </p:nvSpPr>
            <p:spPr bwMode="auto">
              <a:xfrm>
                <a:off x="673" y="2432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21" name="Text Box 101"/>
              <p:cNvSpPr txBox="1">
                <a:spLocks noChangeArrowheads="1"/>
              </p:cNvSpPr>
              <p:nvPr/>
            </p:nvSpPr>
            <p:spPr bwMode="auto">
              <a:xfrm>
                <a:off x="634" y="2401"/>
                <a:ext cx="24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t</a:t>
                </a:r>
              </a:p>
            </p:txBody>
          </p:sp>
        </p:grpSp>
        <p:sp>
          <p:nvSpPr>
            <p:cNvPr id="83005" name="Line 102"/>
            <p:cNvSpPr>
              <a:spLocks noChangeShapeType="1"/>
            </p:cNvSpPr>
            <p:nvPr/>
          </p:nvSpPr>
          <p:spPr bwMode="auto">
            <a:xfrm flipV="1">
              <a:off x="2959" y="2377"/>
              <a:ext cx="240" cy="243"/>
            </a:xfrm>
            <a:prstGeom prst="line">
              <a:avLst/>
            </a:prstGeom>
            <a:noFill/>
            <a:ln w="19050">
              <a:solidFill>
                <a:srgbClr val="969696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de-DE"/>
            </a:p>
          </p:txBody>
        </p:sp>
        <p:sp>
          <p:nvSpPr>
            <p:cNvPr id="83006" name="AutoShape 103"/>
            <p:cNvSpPr>
              <a:spLocks noChangeArrowheads="1"/>
            </p:cNvSpPr>
            <p:nvPr/>
          </p:nvSpPr>
          <p:spPr bwMode="auto">
            <a:xfrm>
              <a:off x="2481" y="2459"/>
              <a:ext cx="191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3007" name="AutoShape 104"/>
            <p:cNvSpPr>
              <a:spLocks noChangeArrowheads="1"/>
            </p:cNvSpPr>
            <p:nvPr/>
          </p:nvSpPr>
          <p:spPr bwMode="auto">
            <a:xfrm rot="10800000">
              <a:off x="2245" y="2459"/>
              <a:ext cx="191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83008" name="Group 105"/>
            <p:cNvGrpSpPr>
              <a:grpSpLocks/>
            </p:cNvGrpSpPr>
            <p:nvPr/>
          </p:nvGrpSpPr>
          <p:grpSpPr bwMode="auto">
            <a:xfrm>
              <a:off x="4772" y="2341"/>
              <a:ext cx="280" cy="213"/>
              <a:chOff x="1011" y="1809"/>
              <a:chExt cx="280" cy="213"/>
            </a:xfrm>
          </p:grpSpPr>
          <p:sp>
            <p:nvSpPr>
              <p:cNvPr id="83018" name="Oval 106"/>
              <p:cNvSpPr>
                <a:spLocks noChangeArrowheads="1"/>
              </p:cNvSpPr>
              <p:nvPr/>
            </p:nvSpPr>
            <p:spPr bwMode="auto">
              <a:xfrm>
                <a:off x="1065" y="1849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19" name="Text Box 107"/>
              <p:cNvSpPr txBox="1">
                <a:spLocks noChangeArrowheads="1"/>
              </p:cNvSpPr>
              <p:nvPr/>
            </p:nvSpPr>
            <p:spPr bwMode="auto">
              <a:xfrm>
                <a:off x="1011" y="1809"/>
                <a:ext cx="280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s</a:t>
                </a:r>
                <a:endParaRPr lang="en-US" altLang="zh-CN" sz="1600" b="1"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83009" name="Text Box 108"/>
            <p:cNvSpPr txBox="1">
              <a:spLocks noChangeArrowheads="1"/>
            </p:cNvSpPr>
            <p:nvPr/>
          </p:nvSpPr>
          <p:spPr bwMode="auto">
            <a:xfrm>
              <a:off x="5014" y="2358"/>
              <a:ext cx="515" cy="2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ea typeface="宋体" panose="02010600030101010101" pitchFamily="2" charset="-122"/>
                </a:rPr>
                <a:t>Source</a:t>
              </a:r>
            </a:p>
          </p:txBody>
        </p:sp>
        <p:grpSp>
          <p:nvGrpSpPr>
            <p:cNvPr id="83010" name="Group 109"/>
            <p:cNvGrpSpPr>
              <a:grpSpLocks/>
            </p:cNvGrpSpPr>
            <p:nvPr/>
          </p:nvGrpSpPr>
          <p:grpSpPr bwMode="auto">
            <a:xfrm>
              <a:off x="4785" y="2655"/>
              <a:ext cx="241" cy="212"/>
              <a:chOff x="634" y="2401"/>
              <a:chExt cx="241" cy="212"/>
            </a:xfrm>
          </p:grpSpPr>
          <p:sp>
            <p:nvSpPr>
              <p:cNvPr id="83016" name="Oval 110"/>
              <p:cNvSpPr>
                <a:spLocks noChangeArrowheads="1"/>
              </p:cNvSpPr>
              <p:nvPr/>
            </p:nvSpPr>
            <p:spPr bwMode="auto">
              <a:xfrm>
                <a:off x="673" y="2432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17" name="Text Box 111"/>
              <p:cNvSpPr txBox="1">
                <a:spLocks noChangeArrowheads="1"/>
              </p:cNvSpPr>
              <p:nvPr/>
            </p:nvSpPr>
            <p:spPr bwMode="auto">
              <a:xfrm>
                <a:off x="634" y="2401"/>
                <a:ext cx="24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t</a:t>
                </a:r>
              </a:p>
            </p:txBody>
          </p:sp>
        </p:grpSp>
        <p:grpSp>
          <p:nvGrpSpPr>
            <p:cNvPr id="83011" name="Group 112"/>
            <p:cNvGrpSpPr>
              <a:grpSpLocks/>
            </p:cNvGrpSpPr>
            <p:nvPr/>
          </p:nvGrpSpPr>
          <p:grpSpPr bwMode="auto">
            <a:xfrm>
              <a:off x="4820" y="2972"/>
              <a:ext cx="224" cy="212"/>
              <a:chOff x="796" y="1436"/>
              <a:chExt cx="224" cy="212"/>
            </a:xfrm>
          </p:grpSpPr>
          <p:sp>
            <p:nvSpPr>
              <p:cNvPr id="83014" name="Rectangle 113"/>
              <p:cNvSpPr>
                <a:spLocks noChangeArrowheads="1"/>
              </p:cNvSpPr>
              <p:nvPr/>
            </p:nvSpPr>
            <p:spPr bwMode="auto">
              <a:xfrm>
                <a:off x="814" y="1453"/>
                <a:ext cx="194" cy="1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3015" name="Text Box 114"/>
              <p:cNvSpPr txBox="1">
                <a:spLocks noChangeArrowheads="1"/>
              </p:cNvSpPr>
              <p:nvPr/>
            </p:nvSpPr>
            <p:spPr bwMode="auto">
              <a:xfrm>
                <a:off x="796" y="1436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sp>
          <p:nvSpPr>
            <p:cNvPr id="83012" name="Text Box 115"/>
            <p:cNvSpPr txBox="1">
              <a:spLocks noChangeArrowheads="1"/>
            </p:cNvSpPr>
            <p:nvPr/>
          </p:nvSpPr>
          <p:spPr bwMode="auto">
            <a:xfrm>
              <a:off x="5012" y="2672"/>
              <a:ext cx="480" cy="2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ea typeface="宋体" panose="02010600030101010101" pitchFamily="2" charset="-122"/>
                </a:rPr>
                <a:t>Target</a:t>
              </a:r>
            </a:p>
          </p:txBody>
        </p:sp>
        <p:sp>
          <p:nvSpPr>
            <p:cNvPr id="83013" name="Text Box 116"/>
            <p:cNvSpPr txBox="1">
              <a:spLocks noChangeArrowheads="1"/>
            </p:cNvSpPr>
            <p:nvPr/>
          </p:nvSpPr>
          <p:spPr bwMode="auto">
            <a:xfrm>
              <a:off x="5044" y="2989"/>
              <a:ext cx="615" cy="2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ea typeface="宋体" panose="02010600030101010101" pitchFamily="2" charset="-122"/>
                </a:rPr>
                <a:t>Obstacle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86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86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6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86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6819" grpId="0" build="p" autoUpdateAnimBg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B0D1705-8946-4224-B11A-C8F4C8EEDDB7}" type="slidenum">
              <a:rPr lang="en-US" altLang="de-DE" sz="1000">
                <a:solidFill>
                  <a:srgbClr val="C0C0C0"/>
                </a:solidFill>
              </a:rPr>
              <a:pPr/>
              <a:t>81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397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5.6.4	</a:t>
            </a:r>
            <a:r>
              <a:rPr lang="en-US" altLang="zh-CN" smtClean="0">
                <a:ea typeface="宋体" panose="02010600030101010101" pitchFamily="2" charset="-122"/>
              </a:rPr>
              <a:t>Finding Shortest Paths with A* Search</a:t>
            </a:r>
            <a:endParaRPr lang="de-DE" altLang="de-DE" smtClean="0"/>
          </a:p>
        </p:txBody>
      </p:sp>
      <p:sp>
        <p:nvSpPr>
          <p:cNvPr id="12062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7780337" cy="111918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Bidirectional A* search:</a:t>
            </a:r>
            <a:r>
              <a:rPr lang="en-US" altLang="zh-CN" smtClean="0">
                <a:ea typeface="宋体" panose="02010600030101010101" pitchFamily="2" charset="-122"/>
              </a:rPr>
              <a:t> nodes are expanded from both the source and target until the two expansion regions intersect </a:t>
            </a: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Number of nodes considered can be reduced  </a:t>
            </a:r>
          </a:p>
        </p:txBody>
      </p:sp>
      <p:grpSp>
        <p:nvGrpSpPr>
          <p:cNvPr id="1206427" name="Group 155"/>
          <p:cNvGrpSpPr>
            <a:grpSpLocks/>
          </p:cNvGrpSpPr>
          <p:nvPr/>
        </p:nvGrpSpPr>
        <p:grpSpPr bwMode="auto">
          <a:xfrm>
            <a:off x="1000125" y="3141663"/>
            <a:ext cx="8035925" cy="2573337"/>
            <a:chOff x="630" y="1979"/>
            <a:chExt cx="5062" cy="1621"/>
          </a:xfrm>
        </p:grpSpPr>
        <p:sp>
          <p:nvSpPr>
            <p:cNvPr id="83974" name="Text Box 20"/>
            <p:cNvSpPr txBox="1">
              <a:spLocks noChangeArrowheads="1"/>
            </p:cNvSpPr>
            <p:nvPr/>
          </p:nvSpPr>
          <p:spPr bwMode="auto">
            <a:xfrm>
              <a:off x="2890" y="3382"/>
              <a:ext cx="140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zh-CN" sz="1600">
                  <a:solidFill>
                    <a:srgbClr val="CC0000"/>
                  </a:solidFill>
                  <a:ea typeface="宋体" panose="02010600030101010101" pitchFamily="2" charset="-122"/>
                  <a:sym typeface="Symbol" panose="05050102010706020507" pitchFamily="18" charset="2"/>
                </a:rPr>
                <a:t>Bidirectional A* search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83975" name="Rectangle 61"/>
            <p:cNvSpPr>
              <a:spLocks noChangeArrowheads="1"/>
            </p:cNvSpPr>
            <p:nvPr/>
          </p:nvSpPr>
          <p:spPr bwMode="auto">
            <a:xfrm>
              <a:off x="703" y="1979"/>
              <a:ext cx="1352" cy="1361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83976" name="Group 62"/>
            <p:cNvGrpSpPr>
              <a:grpSpLocks/>
            </p:cNvGrpSpPr>
            <p:nvPr/>
          </p:nvGrpSpPr>
          <p:grpSpPr bwMode="auto">
            <a:xfrm>
              <a:off x="705" y="1988"/>
              <a:ext cx="1353" cy="1353"/>
              <a:chOff x="35" y="1262"/>
              <a:chExt cx="1353" cy="1353"/>
            </a:xfrm>
          </p:grpSpPr>
          <p:sp>
            <p:nvSpPr>
              <p:cNvPr id="84048" name="Line 63"/>
              <p:cNvSpPr>
                <a:spLocks noChangeShapeType="1"/>
              </p:cNvSpPr>
              <p:nvPr/>
            </p:nvSpPr>
            <p:spPr bwMode="auto">
              <a:xfrm>
                <a:off x="35" y="1452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49" name="Line 64"/>
              <p:cNvSpPr>
                <a:spLocks noChangeShapeType="1"/>
              </p:cNvSpPr>
              <p:nvPr/>
            </p:nvSpPr>
            <p:spPr bwMode="auto">
              <a:xfrm>
                <a:off x="35" y="1646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0" name="Line 65"/>
              <p:cNvSpPr>
                <a:spLocks noChangeShapeType="1"/>
              </p:cNvSpPr>
              <p:nvPr/>
            </p:nvSpPr>
            <p:spPr bwMode="auto">
              <a:xfrm>
                <a:off x="35" y="1842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1" name="Line 66"/>
              <p:cNvSpPr>
                <a:spLocks noChangeShapeType="1"/>
              </p:cNvSpPr>
              <p:nvPr/>
            </p:nvSpPr>
            <p:spPr bwMode="auto">
              <a:xfrm>
                <a:off x="35" y="2037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2" name="Line 67"/>
              <p:cNvSpPr>
                <a:spLocks noChangeShapeType="1"/>
              </p:cNvSpPr>
              <p:nvPr/>
            </p:nvSpPr>
            <p:spPr bwMode="auto">
              <a:xfrm>
                <a:off x="35" y="2233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3" name="Line 68"/>
              <p:cNvSpPr>
                <a:spLocks noChangeShapeType="1"/>
              </p:cNvSpPr>
              <p:nvPr/>
            </p:nvSpPr>
            <p:spPr bwMode="auto">
              <a:xfrm>
                <a:off x="224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4" name="Line 69"/>
              <p:cNvSpPr>
                <a:spLocks noChangeShapeType="1"/>
              </p:cNvSpPr>
              <p:nvPr/>
            </p:nvSpPr>
            <p:spPr bwMode="auto">
              <a:xfrm>
                <a:off x="419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5" name="Line 70"/>
              <p:cNvSpPr>
                <a:spLocks noChangeShapeType="1"/>
              </p:cNvSpPr>
              <p:nvPr/>
            </p:nvSpPr>
            <p:spPr bwMode="auto">
              <a:xfrm>
                <a:off x="615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6" name="Line 71"/>
              <p:cNvSpPr>
                <a:spLocks noChangeShapeType="1"/>
              </p:cNvSpPr>
              <p:nvPr/>
            </p:nvSpPr>
            <p:spPr bwMode="auto">
              <a:xfrm>
                <a:off x="810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7" name="Line 72"/>
              <p:cNvSpPr>
                <a:spLocks noChangeShapeType="1"/>
              </p:cNvSpPr>
              <p:nvPr/>
            </p:nvSpPr>
            <p:spPr bwMode="auto">
              <a:xfrm>
                <a:off x="1006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8" name="Line 73"/>
              <p:cNvSpPr>
                <a:spLocks noChangeShapeType="1"/>
              </p:cNvSpPr>
              <p:nvPr/>
            </p:nvSpPr>
            <p:spPr bwMode="auto">
              <a:xfrm>
                <a:off x="1200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59" name="Line 74"/>
              <p:cNvSpPr>
                <a:spLocks noChangeShapeType="1"/>
              </p:cNvSpPr>
              <p:nvPr/>
            </p:nvSpPr>
            <p:spPr bwMode="auto">
              <a:xfrm>
                <a:off x="35" y="2428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83977" name="Text Box 75"/>
            <p:cNvSpPr txBox="1">
              <a:spLocks noChangeArrowheads="1"/>
            </p:cNvSpPr>
            <p:nvPr/>
          </p:nvSpPr>
          <p:spPr bwMode="auto">
            <a:xfrm>
              <a:off x="1476" y="2361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83978" name="Text Box 76"/>
            <p:cNvSpPr txBox="1">
              <a:spLocks noChangeArrowheads="1"/>
            </p:cNvSpPr>
            <p:nvPr/>
          </p:nvSpPr>
          <p:spPr bwMode="auto">
            <a:xfrm>
              <a:off x="1286" y="2557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83979" name="Text Box 77"/>
            <p:cNvSpPr txBox="1">
              <a:spLocks noChangeArrowheads="1"/>
            </p:cNvSpPr>
            <p:nvPr/>
          </p:nvSpPr>
          <p:spPr bwMode="auto">
            <a:xfrm>
              <a:off x="1224" y="2163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4</a:t>
              </a:r>
            </a:p>
          </p:txBody>
        </p:sp>
        <p:sp>
          <p:nvSpPr>
            <p:cNvPr id="83980" name="Text Box 78"/>
            <p:cNvSpPr txBox="1">
              <a:spLocks noChangeArrowheads="1"/>
            </p:cNvSpPr>
            <p:nvPr/>
          </p:nvSpPr>
          <p:spPr bwMode="auto">
            <a:xfrm>
              <a:off x="1292" y="2358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3</a:t>
              </a:r>
            </a:p>
          </p:txBody>
        </p:sp>
        <p:sp>
          <p:nvSpPr>
            <p:cNvPr id="83981" name="Text Box 79"/>
            <p:cNvSpPr txBox="1">
              <a:spLocks noChangeArrowheads="1"/>
            </p:cNvSpPr>
            <p:nvPr/>
          </p:nvSpPr>
          <p:spPr bwMode="auto">
            <a:xfrm>
              <a:off x="1053" y="2158"/>
              <a:ext cx="2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5</a:t>
              </a:r>
            </a:p>
          </p:txBody>
        </p:sp>
        <p:grpSp>
          <p:nvGrpSpPr>
            <p:cNvPr id="83982" name="Group 80"/>
            <p:cNvGrpSpPr>
              <a:grpSpLocks/>
            </p:cNvGrpSpPr>
            <p:nvPr/>
          </p:nvGrpSpPr>
          <p:grpSpPr bwMode="auto">
            <a:xfrm>
              <a:off x="1463" y="2159"/>
              <a:ext cx="224" cy="212"/>
              <a:chOff x="796" y="1436"/>
              <a:chExt cx="224" cy="212"/>
            </a:xfrm>
          </p:grpSpPr>
          <p:sp>
            <p:nvSpPr>
              <p:cNvPr id="84046" name="Rectangle 81"/>
              <p:cNvSpPr>
                <a:spLocks noChangeArrowheads="1"/>
              </p:cNvSpPr>
              <p:nvPr/>
            </p:nvSpPr>
            <p:spPr bwMode="auto">
              <a:xfrm>
                <a:off x="814" y="1453"/>
                <a:ext cx="194" cy="1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47" name="Text Box 82"/>
              <p:cNvSpPr txBox="1">
                <a:spLocks noChangeArrowheads="1"/>
              </p:cNvSpPr>
              <p:nvPr/>
            </p:nvSpPr>
            <p:spPr bwMode="auto">
              <a:xfrm>
                <a:off x="796" y="1436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grpSp>
          <p:nvGrpSpPr>
            <p:cNvPr id="83983" name="Group 83"/>
            <p:cNvGrpSpPr>
              <a:grpSpLocks/>
            </p:cNvGrpSpPr>
            <p:nvPr/>
          </p:nvGrpSpPr>
          <p:grpSpPr bwMode="auto">
            <a:xfrm>
              <a:off x="1072" y="2554"/>
              <a:ext cx="224" cy="217"/>
              <a:chOff x="402" y="1825"/>
              <a:chExt cx="224" cy="217"/>
            </a:xfrm>
          </p:grpSpPr>
          <p:sp>
            <p:nvSpPr>
              <p:cNvPr id="84044" name="Rectangle 84"/>
              <p:cNvSpPr>
                <a:spLocks noChangeArrowheads="1"/>
              </p:cNvSpPr>
              <p:nvPr/>
            </p:nvSpPr>
            <p:spPr bwMode="auto">
              <a:xfrm>
                <a:off x="420" y="1842"/>
                <a:ext cx="194" cy="2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45" name="Text Box 85"/>
              <p:cNvSpPr txBox="1">
                <a:spLocks noChangeArrowheads="1"/>
              </p:cNvSpPr>
              <p:nvPr/>
            </p:nvSpPr>
            <p:spPr bwMode="auto">
              <a:xfrm>
                <a:off x="402" y="1825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grpSp>
          <p:nvGrpSpPr>
            <p:cNvPr id="83984" name="Group 87"/>
            <p:cNvGrpSpPr>
              <a:grpSpLocks/>
            </p:cNvGrpSpPr>
            <p:nvPr/>
          </p:nvGrpSpPr>
          <p:grpSpPr bwMode="auto">
            <a:xfrm>
              <a:off x="1073" y="2357"/>
              <a:ext cx="227" cy="217"/>
              <a:chOff x="1896" y="1630"/>
              <a:chExt cx="224" cy="217"/>
            </a:xfrm>
          </p:grpSpPr>
          <p:sp>
            <p:nvSpPr>
              <p:cNvPr id="84042" name="Rectangle 88"/>
              <p:cNvSpPr>
                <a:spLocks noChangeArrowheads="1"/>
              </p:cNvSpPr>
              <p:nvPr/>
            </p:nvSpPr>
            <p:spPr bwMode="auto">
              <a:xfrm>
                <a:off x="1914" y="1647"/>
                <a:ext cx="191" cy="2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43" name="Text Box 89"/>
              <p:cNvSpPr txBox="1">
                <a:spLocks noChangeArrowheads="1"/>
              </p:cNvSpPr>
              <p:nvPr/>
            </p:nvSpPr>
            <p:spPr bwMode="auto">
              <a:xfrm>
                <a:off x="1896" y="1630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sp>
          <p:nvSpPr>
            <p:cNvPr id="83985" name="Rectangle 90"/>
            <p:cNvSpPr>
              <a:spLocks noChangeArrowheads="1"/>
            </p:cNvSpPr>
            <p:nvPr/>
          </p:nvSpPr>
          <p:spPr bwMode="auto">
            <a:xfrm>
              <a:off x="2971" y="1983"/>
              <a:ext cx="1352" cy="1361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83986" name="Group 91"/>
            <p:cNvGrpSpPr>
              <a:grpSpLocks/>
            </p:cNvGrpSpPr>
            <p:nvPr/>
          </p:nvGrpSpPr>
          <p:grpSpPr bwMode="auto">
            <a:xfrm>
              <a:off x="2973" y="1989"/>
              <a:ext cx="1353" cy="1353"/>
              <a:chOff x="35" y="1262"/>
              <a:chExt cx="1353" cy="1353"/>
            </a:xfrm>
          </p:grpSpPr>
          <p:sp>
            <p:nvSpPr>
              <p:cNvPr id="84030" name="Line 92"/>
              <p:cNvSpPr>
                <a:spLocks noChangeShapeType="1"/>
              </p:cNvSpPr>
              <p:nvPr/>
            </p:nvSpPr>
            <p:spPr bwMode="auto">
              <a:xfrm>
                <a:off x="35" y="1452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31" name="Line 93"/>
              <p:cNvSpPr>
                <a:spLocks noChangeShapeType="1"/>
              </p:cNvSpPr>
              <p:nvPr/>
            </p:nvSpPr>
            <p:spPr bwMode="auto">
              <a:xfrm>
                <a:off x="35" y="1646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32" name="Line 94"/>
              <p:cNvSpPr>
                <a:spLocks noChangeShapeType="1"/>
              </p:cNvSpPr>
              <p:nvPr/>
            </p:nvSpPr>
            <p:spPr bwMode="auto">
              <a:xfrm>
                <a:off x="35" y="1842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33" name="Line 95"/>
              <p:cNvSpPr>
                <a:spLocks noChangeShapeType="1"/>
              </p:cNvSpPr>
              <p:nvPr/>
            </p:nvSpPr>
            <p:spPr bwMode="auto">
              <a:xfrm>
                <a:off x="35" y="2037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34" name="Line 96"/>
              <p:cNvSpPr>
                <a:spLocks noChangeShapeType="1"/>
              </p:cNvSpPr>
              <p:nvPr/>
            </p:nvSpPr>
            <p:spPr bwMode="auto">
              <a:xfrm>
                <a:off x="35" y="2233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35" name="Line 97"/>
              <p:cNvSpPr>
                <a:spLocks noChangeShapeType="1"/>
              </p:cNvSpPr>
              <p:nvPr/>
            </p:nvSpPr>
            <p:spPr bwMode="auto">
              <a:xfrm>
                <a:off x="224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36" name="Line 98"/>
              <p:cNvSpPr>
                <a:spLocks noChangeShapeType="1"/>
              </p:cNvSpPr>
              <p:nvPr/>
            </p:nvSpPr>
            <p:spPr bwMode="auto">
              <a:xfrm>
                <a:off x="419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37" name="Line 99"/>
              <p:cNvSpPr>
                <a:spLocks noChangeShapeType="1"/>
              </p:cNvSpPr>
              <p:nvPr/>
            </p:nvSpPr>
            <p:spPr bwMode="auto">
              <a:xfrm>
                <a:off x="615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38" name="Line 100"/>
              <p:cNvSpPr>
                <a:spLocks noChangeShapeType="1"/>
              </p:cNvSpPr>
              <p:nvPr/>
            </p:nvSpPr>
            <p:spPr bwMode="auto">
              <a:xfrm>
                <a:off x="810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39" name="Line 101"/>
              <p:cNvSpPr>
                <a:spLocks noChangeShapeType="1"/>
              </p:cNvSpPr>
              <p:nvPr/>
            </p:nvSpPr>
            <p:spPr bwMode="auto">
              <a:xfrm>
                <a:off x="1006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40" name="Line 102"/>
              <p:cNvSpPr>
                <a:spLocks noChangeShapeType="1"/>
              </p:cNvSpPr>
              <p:nvPr/>
            </p:nvSpPr>
            <p:spPr bwMode="auto">
              <a:xfrm>
                <a:off x="1200" y="1262"/>
                <a:ext cx="0" cy="1353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041" name="Line 103"/>
              <p:cNvSpPr>
                <a:spLocks noChangeShapeType="1"/>
              </p:cNvSpPr>
              <p:nvPr/>
            </p:nvSpPr>
            <p:spPr bwMode="auto">
              <a:xfrm>
                <a:off x="35" y="2428"/>
                <a:ext cx="1353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83987" name="Text Box 104"/>
            <p:cNvSpPr txBox="1">
              <a:spLocks noChangeArrowheads="1"/>
            </p:cNvSpPr>
            <p:nvPr/>
          </p:nvSpPr>
          <p:spPr bwMode="auto">
            <a:xfrm>
              <a:off x="3744" y="2362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1</a:t>
              </a:r>
            </a:p>
          </p:txBody>
        </p:sp>
        <p:sp>
          <p:nvSpPr>
            <p:cNvPr id="83988" name="Text Box 105"/>
            <p:cNvSpPr txBox="1">
              <a:spLocks noChangeArrowheads="1"/>
            </p:cNvSpPr>
            <p:nvPr/>
          </p:nvSpPr>
          <p:spPr bwMode="auto">
            <a:xfrm>
              <a:off x="3554" y="2558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2</a:t>
              </a:r>
            </a:p>
          </p:txBody>
        </p:sp>
        <p:sp>
          <p:nvSpPr>
            <p:cNvPr id="83989" name="Text Box 106"/>
            <p:cNvSpPr txBox="1">
              <a:spLocks noChangeArrowheads="1"/>
            </p:cNvSpPr>
            <p:nvPr/>
          </p:nvSpPr>
          <p:spPr bwMode="auto">
            <a:xfrm>
              <a:off x="3495" y="2164"/>
              <a:ext cx="32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6</a:t>
              </a:r>
            </a:p>
          </p:txBody>
        </p:sp>
        <p:sp>
          <p:nvSpPr>
            <p:cNvPr id="83990" name="Text Box 107"/>
            <p:cNvSpPr txBox="1">
              <a:spLocks noChangeArrowheads="1"/>
            </p:cNvSpPr>
            <p:nvPr/>
          </p:nvSpPr>
          <p:spPr bwMode="auto">
            <a:xfrm>
              <a:off x="3554" y="2359"/>
              <a:ext cx="1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5</a:t>
              </a:r>
            </a:p>
          </p:txBody>
        </p:sp>
        <p:sp>
          <p:nvSpPr>
            <p:cNvPr id="83991" name="Text Box 108"/>
            <p:cNvSpPr txBox="1">
              <a:spLocks noChangeArrowheads="1"/>
            </p:cNvSpPr>
            <p:nvPr/>
          </p:nvSpPr>
          <p:spPr bwMode="auto">
            <a:xfrm>
              <a:off x="3321" y="2159"/>
              <a:ext cx="2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3</a:t>
              </a:r>
            </a:p>
          </p:txBody>
        </p:sp>
        <p:grpSp>
          <p:nvGrpSpPr>
            <p:cNvPr id="83992" name="Group 109"/>
            <p:cNvGrpSpPr>
              <a:grpSpLocks/>
            </p:cNvGrpSpPr>
            <p:nvPr/>
          </p:nvGrpSpPr>
          <p:grpSpPr bwMode="auto">
            <a:xfrm>
              <a:off x="3731" y="2160"/>
              <a:ext cx="224" cy="212"/>
              <a:chOff x="796" y="1436"/>
              <a:chExt cx="224" cy="212"/>
            </a:xfrm>
          </p:grpSpPr>
          <p:sp>
            <p:nvSpPr>
              <p:cNvPr id="84028" name="Rectangle 110"/>
              <p:cNvSpPr>
                <a:spLocks noChangeArrowheads="1"/>
              </p:cNvSpPr>
              <p:nvPr/>
            </p:nvSpPr>
            <p:spPr bwMode="auto">
              <a:xfrm>
                <a:off x="814" y="1453"/>
                <a:ext cx="194" cy="1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29" name="Text Box 111"/>
              <p:cNvSpPr txBox="1">
                <a:spLocks noChangeArrowheads="1"/>
              </p:cNvSpPr>
              <p:nvPr/>
            </p:nvSpPr>
            <p:spPr bwMode="auto">
              <a:xfrm>
                <a:off x="796" y="1436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grpSp>
          <p:nvGrpSpPr>
            <p:cNvPr id="83993" name="Group 112"/>
            <p:cNvGrpSpPr>
              <a:grpSpLocks/>
            </p:cNvGrpSpPr>
            <p:nvPr/>
          </p:nvGrpSpPr>
          <p:grpSpPr bwMode="auto">
            <a:xfrm>
              <a:off x="3340" y="2549"/>
              <a:ext cx="227" cy="217"/>
              <a:chOff x="402" y="1825"/>
              <a:chExt cx="224" cy="217"/>
            </a:xfrm>
          </p:grpSpPr>
          <p:sp>
            <p:nvSpPr>
              <p:cNvPr id="84026" name="Rectangle 113"/>
              <p:cNvSpPr>
                <a:spLocks noChangeArrowheads="1"/>
              </p:cNvSpPr>
              <p:nvPr/>
            </p:nvSpPr>
            <p:spPr bwMode="auto">
              <a:xfrm>
                <a:off x="420" y="1842"/>
                <a:ext cx="194" cy="2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27" name="Text Box 114"/>
              <p:cNvSpPr txBox="1">
                <a:spLocks noChangeArrowheads="1"/>
              </p:cNvSpPr>
              <p:nvPr/>
            </p:nvSpPr>
            <p:spPr bwMode="auto">
              <a:xfrm>
                <a:off x="402" y="1825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grpSp>
          <p:nvGrpSpPr>
            <p:cNvPr id="83994" name="Group 115"/>
            <p:cNvGrpSpPr>
              <a:grpSpLocks/>
            </p:cNvGrpSpPr>
            <p:nvPr/>
          </p:nvGrpSpPr>
          <p:grpSpPr bwMode="auto">
            <a:xfrm>
              <a:off x="3341" y="2352"/>
              <a:ext cx="224" cy="217"/>
              <a:chOff x="3421" y="1634"/>
              <a:chExt cx="224" cy="217"/>
            </a:xfrm>
          </p:grpSpPr>
          <p:sp>
            <p:nvSpPr>
              <p:cNvPr id="84024" name="Rectangle 116"/>
              <p:cNvSpPr>
                <a:spLocks noChangeArrowheads="1"/>
              </p:cNvSpPr>
              <p:nvPr/>
            </p:nvSpPr>
            <p:spPr bwMode="auto">
              <a:xfrm>
                <a:off x="3439" y="1651"/>
                <a:ext cx="194" cy="20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25" name="Text Box 117"/>
              <p:cNvSpPr txBox="1">
                <a:spLocks noChangeArrowheads="1"/>
              </p:cNvSpPr>
              <p:nvPr/>
            </p:nvSpPr>
            <p:spPr bwMode="auto">
              <a:xfrm>
                <a:off x="3421" y="1634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sp>
          <p:nvSpPr>
            <p:cNvPr id="83995" name="Text Box 118"/>
            <p:cNvSpPr txBox="1">
              <a:spLocks noChangeArrowheads="1"/>
            </p:cNvSpPr>
            <p:nvPr/>
          </p:nvSpPr>
          <p:spPr bwMode="auto">
            <a:xfrm>
              <a:off x="3121" y="2361"/>
              <a:ext cx="281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2B2B2">
                      <a:alpha val="74901"/>
                    </a:srgbClr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4</a:t>
              </a:r>
            </a:p>
          </p:txBody>
        </p:sp>
        <p:grpSp>
          <p:nvGrpSpPr>
            <p:cNvPr id="83996" name="Group 122"/>
            <p:cNvGrpSpPr>
              <a:grpSpLocks/>
            </p:cNvGrpSpPr>
            <p:nvPr/>
          </p:nvGrpSpPr>
          <p:grpSpPr bwMode="auto">
            <a:xfrm>
              <a:off x="1434" y="2539"/>
              <a:ext cx="280" cy="213"/>
              <a:chOff x="1011" y="1809"/>
              <a:chExt cx="280" cy="213"/>
            </a:xfrm>
          </p:grpSpPr>
          <p:sp>
            <p:nvSpPr>
              <p:cNvPr id="84022" name="Oval 123"/>
              <p:cNvSpPr>
                <a:spLocks noChangeArrowheads="1"/>
              </p:cNvSpPr>
              <p:nvPr/>
            </p:nvSpPr>
            <p:spPr bwMode="auto">
              <a:xfrm>
                <a:off x="1065" y="1849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23" name="Text Box 124"/>
              <p:cNvSpPr txBox="1">
                <a:spLocks noChangeArrowheads="1"/>
              </p:cNvSpPr>
              <p:nvPr/>
            </p:nvSpPr>
            <p:spPr bwMode="auto">
              <a:xfrm>
                <a:off x="1011" y="1809"/>
                <a:ext cx="280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s</a:t>
                </a:r>
                <a:endParaRPr lang="en-US" altLang="zh-CN" sz="1600" b="1"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83997" name="Group 125"/>
            <p:cNvGrpSpPr>
              <a:grpSpLocks/>
            </p:cNvGrpSpPr>
            <p:nvPr/>
          </p:nvGrpSpPr>
          <p:grpSpPr bwMode="auto">
            <a:xfrm>
              <a:off x="3705" y="2543"/>
              <a:ext cx="280" cy="213"/>
              <a:chOff x="1011" y="1809"/>
              <a:chExt cx="280" cy="213"/>
            </a:xfrm>
          </p:grpSpPr>
          <p:sp>
            <p:nvSpPr>
              <p:cNvPr id="84020" name="Oval 126"/>
              <p:cNvSpPr>
                <a:spLocks noChangeArrowheads="1"/>
              </p:cNvSpPr>
              <p:nvPr/>
            </p:nvSpPr>
            <p:spPr bwMode="auto">
              <a:xfrm>
                <a:off x="1065" y="1849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21" name="Text Box 127"/>
              <p:cNvSpPr txBox="1">
                <a:spLocks noChangeArrowheads="1"/>
              </p:cNvSpPr>
              <p:nvPr/>
            </p:nvSpPr>
            <p:spPr bwMode="auto">
              <a:xfrm>
                <a:off x="1011" y="1809"/>
                <a:ext cx="280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s</a:t>
                </a:r>
                <a:endParaRPr lang="en-US" altLang="zh-CN" sz="1600" b="1">
                  <a:ea typeface="宋体" panose="02010600030101010101" pitchFamily="2" charset="-122"/>
                </a:endParaRPr>
              </a:p>
            </p:txBody>
          </p:sp>
        </p:grpSp>
        <p:grpSp>
          <p:nvGrpSpPr>
            <p:cNvPr id="83998" name="Group 132"/>
            <p:cNvGrpSpPr>
              <a:grpSpLocks/>
            </p:cNvGrpSpPr>
            <p:nvPr/>
          </p:nvGrpSpPr>
          <p:grpSpPr bwMode="auto">
            <a:xfrm>
              <a:off x="866" y="2163"/>
              <a:ext cx="241" cy="212"/>
              <a:chOff x="634" y="2401"/>
              <a:chExt cx="241" cy="212"/>
            </a:xfrm>
          </p:grpSpPr>
          <p:sp>
            <p:nvSpPr>
              <p:cNvPr id="84018" name="Oval 133"/>
              <p:cNvSpPr>
                <a:spLocks noChangeArrowheads="1"/>
              </p:cNvSpPr>
              <p:nvPr/>
            </p:nvSpPr>
            <p:spPr bwMode="auto">
              <a:xfrm>
                <a:off x="673" y="2432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19" name="Text Box 134"/>
              <p:cNvSpPr txBox="1">
                <a:spLocks noChangeArrowheads="1"/>
              </p:cNvSpPr>
              <p:nvPr/>
            </p:nvSpPr>
            <p:spPr bwMode="auto">
              <a:xfrm>
                <a:off x="634" y="2401"/>
                <a:ext cx="24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t</a:t>
                </a:r>
              </a:p>
            </p:txBody>
          </p:sp>
        </p:grpSp>
        <p:grpSp>
          <p:nvGrpSpPr>
            <p:cNvPr id="83999" name="Group 136"/>
            <p:cNvGrpSpPr>
              <a:grpSpLocks/>
            </p:cNvGrpSpPr>
            <p:nvPr/>
          </p:nvGrpSpPr>
          <p:grpSpPr bwMode="auto">
            <a:xfrm>
              <a:off x="3133" y="2160"/>
              <a:ext cx="241" cy="212"/>
              <a:chOff x="634" y="2401"/>
              <a:chExt cx="241" cy="212"/>
            </a:xfrm>
          </p:grpSpPr>
          <p:sp>
            <p:nvSpPr>
              <p:cNvPr id="84016" name="Oval 137"/>
              <p:cNvSpPr>
                <a:spLocks noChangeArrowheads="1"/>
              </p:cNvSpPr>
              <p:nvPr/>
            </p:nvSpPr>
            <p:spPr bwMode="auto">
              <a:xfrm>
                <a:off x="673" y="2432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17" name="Text Box 138"/>
              <p:cNvSpPr txBox="1">
                <a:spLocks noChangeArrowheads="1"/>
              </p:cNvSpPr>
              <p:nvPr/>
            </p:nvSpPr>
            <p:spPr bwMode="auto">
              <a:xfrm>
                <a:off x="634" y="2401"/>
                <a:ext cx="24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t</a:t>
                </a:r>
              </a:p>
            </p:txBody>
          </p:sp>
        </p:grpSp>
        <p:sp>
          <p:nvSpPr>
            <p:cNvPr id="84000" name="Text Box 139"/>
            <p:cNvSpPr txBox="1">
              <a:spLocks noChangeArrowheads="1"/>
            </p:cNvSpPr>
            <p:nvPr/>
          </p:nvSpPr>
          <p:spPr bwMode="auto">
            <a:xfrm>
              <a:off x="630" y="3388"/>
              <a:ext cx="1480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en-US" altLang="zh-CN" sz="1600">
                  <a:ea typeface="宋体" panose="02010600030101010101" pitchFamily="2" charset="-122"/>
                  <a:sym typeface="Symbol" panose="05050102010706020507" pitchFamily="18" charset="2"/>
                </a:rPr>
                <a:t>Unidirectional A* search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84001" name="AutoShape 140"/>
            <p:cNvSpPr>
              <a:spLocks noChangeArrowheads="1"/>
            </p:cNvSpPr>
            <p:nvPr/>
          </p:nvSpPr>
          <p:spPr bwMode="auto">
            <a:xfrm>
              <a:off x="2526" y="2442"/>
              <a:ext cx="191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02" name="AutoShape 141"/>
            <p:cNvSpPr>
              <a:spLocks noChangeArrowheads="1"/>
            </p:cNvSpPr>
            <p:nvPr/>
          </p:nvSpPr>
          <p:spPr bwMode="auto">
            <a:xfrm rot="10800000">
              <a:off x="2290" y="2442"/>
              <a:ext cx="191" cy="480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84003" name="Rectangle 142"/>
            <p:cNvSpPr>
              <a:spLocks noChangeArrowheads="1"/>
            </p:cNvSpPr>
            <p:nvPr/>
          </p:nvSpPr>
          <p:spPr bwMode="auto">
            <a:xfrm>
              <a:off x="4772" y="2252"/>
              <a:ext cx="920" cy="108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84004" name="Group 143"/>
            <p:cNvGrpSpPr>
              <a:grpSpLocks/>
            </p:cNvGrpSpPr>
            <p:nvPr/>
          </p:nvGrpSpPr>
          <p:grpSpPr bwMode="auto">
            <a:xfrm>
              <a:off x="4772" y="2341"/>
              <a:ext cx="280" cy="213"/>
              <a:chOff x="1011" y="1809"/>
              <a:chExt cx="280" cy="213"/>
            </a:xfrm>
          </p:grpSpPr>
          <p:sp>
            <p:nvSpPr>
              <p:cNvPr id="84014" name="Oval 144"/>
              <p:cNvSpPr>
                <a:spLocks noChangeArrowheads="1"/>
              </p:cNvSpPr>
              <p:nvPr/>
            </p:nvSpPr>
            <p:spPr bwMode="auto">
              <a:xfrm>
                <a:off x="1065" y="1849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15" name="Text Box 145"/>
              <p:cNvSpPr txBox="1">
                <a:spLocks noChangeArrowheads="1"/>
              </p:cNvSpPr>
              <p:nvPr/>
            </p:nvSpPr>
            <p:spPr bwMode="auto">
              <a:xfrm>
                <a:off x="1011" y="1809"/>
                <a:ext cx="280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s</a:t>
                </a:r>
                <a:endParaRPr lang="en-US" altLang="zh-CN" sz="1600" b="1">
                  <a:ea typeface="宋体" panose="02010600030101010101" pitchFamily="2" charset="-122"/>
                </a:endParaRPr>
              </a:p>
            </p:txBody>
          </p:sp>
        </p:grpSp>
        <p:sp>
          <p:nvSpPr>
            <p:cNvPr id="84005" name="Text Box 146"/>
            <p:cNvSpPr txBox="1">
              <a:spLocks noChangeArrowheads="1"/>
            </p:cNvSpPr>
            <p:nvPr/>
          </p:nvSpPr>
          <p:spPr bwMode="auto">
            <a:xfrm>
              <a:off x="5014" y="2358"/>
              <a:ext cx="515" cy="2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ea typeface="宋体" panose="02010600030101010101" pitchFamily="2" charset="-122"/>
                </a:rPr>
                <a:t>Source</a:t>
              </a:r>
            </a:p>
          </p:txBody>
        </p:sp>
        <p:grpSp>
          <p:nvGrpSpPr>
            <p:cNvPr id="84006" name="Group 147"/>
            <p:cNvGrpSpPr>
              <a:grpSpLocks/>
            </p:cNvGrpSpPr>
            <p:nvPr/>
          </p:nvGrpSpPr>
          <p:grpSpPr bwMode="auto">
            <a:xfrm>
              <a:off x="4785" y="2655"/>
              <a:ext cx="241" cy="212"/>
              <a:chOff x="634" y="2401"/>
              <a:chExt cx="241" cy="212"/>
            </a:xfrm>
          </p:grpSpPr>
          <p:sp>
            <p:nvSpPr>
              <p:cNvPr id="84012" name="Oval 148"/>
              <p:cNvSpPr>
                <a:spLocks noChangeArrowheads="1"/>
              </p:cNvSpPr>
              <p:nvPr/>
            </p:nvSpPr>
            <p:spPr bwMode="auto">
              <a:xfrm>
                <a:off x="673" y="2432"/>
                <a:ext cx="173" cy="17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100000">
                    <a:srgbClr val="777777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13" name="Text Box 149"/>
              <p:cNvSpPr txBox="1">
                <a:spLocks noChangeArrowheads="1"/>
              </p:cNvSpPr>
              <p:nvPr/>
            </p:nvSpPr>
            <p:spPr bwMode="auto">
              <a:xfrm>
                <a:off x="634" y="2401"/>
                <a:ext cx="241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 i="1">
                    <a:ea typeface="宋体" panose="02010600030101010101" pitchFamily="2" charset="-122"/>
                  </a:rPr>
                  <a:t>t</a:t>
                </a:r>
              </a:p>
            </p:txBody>
          </p:sp>
        </p:grpSp>
        <p:grpSp>
          <p:nvGrpSpPr>
            <p:cNvPr id="84007" name="Group 150"/>
            <p:cNvGrpSpPr>
              <a:grpSpLocks/>
            </p:cNvGrpSpPr>
            <p:nvPr/>
          </p:nvGrpSpPr>
          <p:grpSpPr bwMode="auto">
            <a:xfrm>
              <a:off x="4820" y="2972"/>
              <a:ext cx="224" cy="212"/>
              <a:chOff x="796" y="1436"/>
              <a:chExt cx="224" cy="212"/>
            </a:xfrm>
          </p:grpSpPr>
          <p:sp>
            <p:nvSpPr>
              <p:cNvPr id="84010" name="Rectangle 151"/>
              <p:cNvSpPr>
                <a:spLocks noChangeArrowheads="1"/>
              </p:cNvSpPr>
              <p:nvPr/>
            </p:nvSpPr>
            <p:spPr bwMode="auto">
              <a:xfrm>
                <a:off x="814" y="1453"/>
                <a:ext cx="194" cy="19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84011" name="Text Box 152"/>
              <p:cNvSpPr txBox="1">
                <a:spLocks noChangeArrowheads="1"/>
              </p:cNvSpPr>
              <p:nvPr/>
            </p:nvSpPr>
            <p:spPr bwMode="auto">
              <a:xfrm>
                <a:off x="796" y="1436"/>
                <a:ext cx="224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1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en-US" altLang="zh-CN" sz="1600" b="1">
                    <a:solidFill>
                      <a:schemeClr val="bg1"/>
                    </a:solidFill>
                    <a:ea typeface="宋体" panose="02010600030101010101" pitchFamily="2" charset="-122"/>
                  </a:rPr>
                  <a:t>O</a:t>
                </a:r>
              </a:p>
            </p:txBody>
          </p:sp>
        </p:grpSp>
        <p:sp>
          <p:nvSpPr>
            <p:cNvPr id="84008" name="Text Box 153"/>
            <p:cNvSpPr txBox="1">
              <a:spLocks noChangeArrowheads="1"/>
            </p:cNvSpPr>
            <p:nvPr/>
          </p:nvSpPr>
          <p:spPr bwMode="auto">
            <a:xfrm>
              <a:off x="5012" y="2672"/>
              <a:ext cx="480" cy="2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ea typeface="宋体" panose="02010600030101010101" pitchFamily="2" charset="-122"/>
                </a:rPr>
                <a:t>Target</a:t>
              </a:r>
            </a:p>
          </p:txBody>
        </p:sp>
        <p:sp>
          <p:nvSpPr>
            <p:cNvPr id="84009" name="Text Box 154"/>
            <p:cNvSpPr txBox="1">
              <a:spLocks noChangeArrowheads="1"/>
            </p:cNvSpPr>
            <p:nvPr/>
          </p:nvSpPr>
          <p:spPr bwMode="auto">
            <a:xfrm>
              <a:off x="5044" y="2989"/>
              <a:ext cx="615" cy="2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ea typeface="宋体" panose="02010600030101010101" pitchFamily="2" charset="-122"/>
                </a:rPr>
                <a:t>Obstacle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062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06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6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06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6275" grpId="0" build="p" autoUpdateAnimBg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04114C8-A59B-4861-858D-245FEB3331BE}" type="slidenum">
              <a:rPr lang="en-US" altLang="de-DE" sz="1000">
                <a:solidFill>
                  <a:srgbClr val="C0C0C0"/>
                </a:solidFill>
              </a:rPr>
              <a:pPr/>
              <a:t>82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4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040312"/>
          </a:xfrm>
        </p:spPr>
        <p:txBody>
          <a:bodyPr/>
          <a:lstStyle/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5.1 	Introduction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5.2 	Terminology and Definitions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5.3 	Optimization Goals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5.4 	Representations of Routing Regions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5.5 	The Global Routing Flow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5.6 	Single-Net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5.6.1 Rectilinear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5.6.2 Global Routing in a Connectivity Graph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5.6.3 Finding Shortest Paths with Dijkstra’s Algorithm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5.6.4 Finding Shortest Paths with A* Search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5.7 	Full-Netlist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5.7.1 Routing by Integer Linear Programming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5.7.2 Rip-Up and Reroute (RRR)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5.8 	Modern Global Routing	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5.8.1 Pattern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5.8.2 Negotiated-Congestion Routing </a:t>
            </a:r>
          </a:p>
        </p:txBody>
      </p:sp>
      <p:sp>
        <p:nvSpPr>
          <p:cNvPr id="84996" name="Line 4"/>
          <p:cNvSpPr>
            <a:spLocks noChangeShapeType="1"/>
          </p:cNvSpPr>
          <p:nvPr/>
        </p:nvSpPr>
        <p:spPr bwMode="auto">
          <a:xfrm>
            <a:off x="247650" y="4581525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84997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5.7		</a:t>
            </a:r>
            <a:r>
              <a:rPr lang="en-US" altLang="zh-CN" smtClean="0">
                <a:ea typeface="宋体" panose="02010600030101010101" pitchFamily="2" charset="-122"/>
              </a:rPr>
              <a:t>Full-Netlist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26AE31B-E90F-4DE8-AF16-660387D6E390}" type="slidenum">
              <a:rPr lang="en-US" altLang="de-DE" sz="1000">
                <a:solidFill>
                  <a:srgbClr val="C0C0C0"/>
                </a:solidFill>
              </a:rPr>
              <a:pPr/>
              <a:t>83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601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5.7		</a:t>
            </a:r>
            <a:r>
              <a:rPr lang="en-US" altLang="zh-CN" smtClean="0">
                <a:ea typeface="宋体" panose="02010600030101010101" pitchFamily="2" charset="-122"/>
              </a:rPr>
              <a:t>Full-Netlist Routing</a:t>
            </a:r>
            <a:endParaRPr lang="de-DE" altLang="de-DE" smtClean="0"/>
          </a:p>
        </p:txBody>
      </p:sp>
      <p:sp>
        <p:nvSpPr>
          <p:cNvPr id="120934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8154987" cy="479583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Global routers must properly match nets with routing resources,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without oversubscribing resources in any part of the chip 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Signal nets are either routed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simultaneously, e.g., by 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integer linear programming,</a:t>
            </a:r>
            <a:r>
              <a:rPr lang="en-US" altLang="zh-CN" smtClean="0">
                <a:ea typeface="宋体" panose="02010600030101010101" pitchFamily="2" charset="-122"/>
              </a:rPr>
              <a:t> or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sequentially, e.g., one net at a time 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When certain nets cause resource contention or overflow for routing edges, sequential routing requires multiple iterations: 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rip-up and reroute </a:t>
            </a:r>
            <a:endParaRPr lang="en-US" altLang="zh-CN" smtClean="0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093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093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093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093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93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093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9348" grpId="0" build="p" autoUpdateAnimBg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8E6C758-70BB-4847-8786-08BC98526994}" type="slidenum">
              <a:rPr lang="en-US" altLang="de-DE" sz="1000">
                <a:solidFill>
                  <a:srgbClr val="C0C0C0"/>
                </a:solidFill>
              </a:rPr>
              <a:pPr/>
              <a:t>84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704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5.7.1	</a:t>
            </a:r>
            <a:r>
              <a:rPr lang="en-US" altLang="zh-CN" smtClean="0">
                <a:ea typeface="宋体" panose="02010600030101010101" pitchFamily="2" charset="-122"/>
              </a:rPr>
              <a:t>Routing by Integer Linear Programming</a:t>
            </a:r>
            <a:endParaRPr lang="de-DE" altLang="de-DE" smtClean="0"/>
          </a:p>
        </p:txBody>
      </p:sp>
      <p:sp>
        <p:nvSpPr>
          <p:cNvPr id="12103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8154987" cy="479583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 linear program (LP) consists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of a set of constraints and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an optional objective function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Objective function is maximized or minimized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Both the constraints and the objective function must be linear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Constraints form a system of linear equations and inequalities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Integer linear program</a:t>
            </a:r>
            <a:r>
              <a:rPr lang="en-US" altLang="zh-CN" smtClean="0">
                <a:ea typeface="宋体" panose="02010600030101010101" pitchFamily="2" charset="-122"/>
              </a:rPr>
              <a:t> (ILP): linear program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where every variable can only assume integer values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Typically takes much longer to solve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In many cases, variables are only allowed values 0 and 1 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Several ways to formulate the global routing problem as an ILP,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one of which is presented next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03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03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103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103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103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1037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1037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1037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21037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037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21037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0371" grpId="0" build="p" autoUpdateAnimBg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1C8FB72-59EC-4E46-AB8C-CD9D066589C9}" type="slidenum">
              <a:rPr lang="en-US" altLang="de-DE" sz="1000">
                <a:solidFill>
                  <a:srgbClr val="C0C0C0"/>
                </a:solidFill>
              </a:rPr>
              <a:pPr/>
              <a:t>85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806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5.7.1	</a:t>
            </a:r>
            <a:r>
              <a:rPr lang="en-US" altLang="zh-CN" smtClean="0">
                <a:ea typeface="宋体" panose="02010600030101010101" pitchFamily="2" charset="-122"/>
              </a:rPr>
              <a:t>Routing by Integer Linear Programming</a:t>
            </a:r>
            <a:endParaRPr lang="de-DE" altLang="de-DE" smtClean="0"/>
          </a:p>
        </p:txBody>
      </p:sp>
      <p:sp>
        <p:nvSpPr>
          <p:cNvPr id="1212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8362950" cy="479583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Three inputs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smtClean="0">
                <a:ea typeface="宋体" panose="02010600030101010101" pitchFamily="2" charset="-122"/>
              </a:rPr>
              <a:t> × </a:t>
            </a:r>
            <a:r>
              <a:rPr lang="en-US" altLang="zh-CN" i="1" smtClean="0">
                <a:ea typeface="宋体" panose="02010600030101010101" pitchFamily="2" charset="-122"/>
              </a:rPr>
              <a:t>H</a:t>
            </a:r>
            <a:r>
              <a:rPr lang="en-US" altLang="zh-CN" smtClean="0">
                <a:ea typeface="宋体" panose="02010600030101010101" pitchFamily="2" charset="-122"/>
              </a:rPr>
              <a:t> routing grid </a:t>
            </a:r>
            <a:r>
              <a:rPr lang="en-US" altLang="zh-CN" i="1" smtClean="0">
                <a:ea typeface="宋体" panose="02010600030101010101" pitchFamily="2" charset="-122"/>
              </a:rPr>
              <a:t>G</a:t>
            </a:r>
            <a:r>
              <a:rPr lang="en-US" altLang="zh-CN" smtClean="0">
                <a:ea typeface="宋体" panose="02010600030101010101" pitchFamily="2" charset="-122"/>
              </a:rPr>
              <a:t>,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Routing edge capacities, and 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Netlist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Two sets of variables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k</a:t>
            </a:r>
            <a:r>
              <a:rPr lang="en-US" altLang="zh-CN" smtClean="0">
                <a:ea typeface="宋体" panose="02010600030101010101" pitchFamily="2" charset="-122"/>
              </a:rPr>
              <a:t> Boolean variables </a:t>
            </a: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</a:t>
            </a:r>
            <a:r>
              <a:rPr lang="en-US" altLang="zh-CN" baseline="-25000" smtClean="0">
                <a:ea typeface="宋体" panose="02010600030101010101" pitchFamily="2" charset="-122"/>
              </a:rPr>
              <a:t>1</a:t>
            </a:r>
            <a:r>
              <a:rPr lang="en-US" altLang="zh-CN" smtClean="0">
                <a:ea typeface="宋体" panose="02010600030101010101" pitchFamily="2" charset="-122"/>
              </a:rPr>
              <a:t>, </a:t>
            </a: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</a:t>
            </a:r>
            <a:r>
              <a:rPr lang="en-US" altLang="zh-CN" baseline="-25000" smtClean="0">
                <a:ea typeface="宋体" panose="02010600030101010101" pitchFamily="2" charset="-122"/>
              </a:rPr>
              <a:t>2</a:t>
            </a:r>
            <a:r>
              <a:rPr lang="en-US" altLang="zh-CN" smtClean="0">
                <a:ea typeface="宋体" panose="02010600030101010101" pitchFamily="2" charset="-122"/>
              </a:rPr>
              <a:t>, … , </a:t>
            </a: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netk</a:t>
            </a:r>
            <a:r>
              <a:rPr lang="en-US" altLang="zh-CN" smtClean="0">
                <a:ea typeface="宋体" panose="02010600030101010101" pitchFamily="2" charset="-122"/>
              </a:rPr>
              <a:t>, each of which serves as an indicator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for one of </a:t>
            </a:r>
            <a:r>
              <a:rPr lang="en-US" altLang="zh-CN" i="1" smtClean="0">
                <a:ea typeface="宋体" panose="02010600030101010101" pitchFamily="2" charset="-122"/>
              </a:rPr>
              <a:t>k</a:t>
            </a:r>
            <a:r>
              <a:rPr lang="en-US" altLang="zh-CN" smtClean="0">
                <a:ea typeface="宋体" panose="02010600030101010101" pitchFamily="2" charset="-122"/>
              </a:rPr>
              <a:t> specific paths or route options, for each net 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  <a:r>
              <a:rPr lang="de-DE" altLang="de-DE" smtClean="0"/>
              <a:t> </a:t>
            </a:r>
            <a:r>
              <a:rPr lang="en-US" altLang="zh-CN" smtClean="0">
                <a:ea typeface="宋体" panose="02010600030101010101" pitchFamily="2" charset="-122"/>
              </a:rPr>
              <a:t>Netlist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k</a:t>
            </a:r>
            <a:r>
              <a:rPr lang="en-US" altLang="zh-CN" smtClean="0">
                <a:ea typeface="宋体" panose="02010600030101010101" pitchFamily="2" charset="-122"/>
              </a:rPr>
              <a:t> real variables </a:t>
            </a: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</a:t>
            </a:r>
            <a:r>
              <a:rPr lang="en-US" altLang="zh-CN" baseline="-25000" smtClean="0">
                <a:ea typeface="宋体" panose="02010600030101010101" pitchFamily="2" charset="-122"/>
              </a:rPr>
              <a:t>1</a:t>
            </a:r>
            <a:r>
              <a:rPr lang="en-US" altLang="zh-CN" smtClean="0">
                <a:ea typeface="宋体" panose="02010600030101010101" pitchFamily="2" charset="-122"/>
              </a:rPr>
              <a:t>, </a:t>
            </a: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</a:t>
            </a:r>
            <a:r>
              <a:rPr lang="en-US" altLang="zh-CN" baseline="-25000" smtClean="0">
                <a:ea typeface="宋体" panose="02010600030101010101" pitchFamily="2" charset="-122"/>
              </a:rPr>
              <a:t>2</a:t>
            </a:r>
            <a:r>
              <a:rPr lang="en-US" altLang="zh-CN" smtClean="0">
                <a:ea typeface="宋体" panose="02010600030101010101" pitchFamily="2" charset="-122"/>
              </a:rPr>
              <a:t>, … , </a:t>
            </a: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netk</a:t>
            </a:r>
            <a:r>
              <a:rPr lang="en-US" altLang="zh-CN" smtClean="0">
                <a:ea typeface="宋体" panose="02010600030101010101" pitchFamily="2" charset="-122"/>
              </a:rPr>
              <a:t>, each of which represents a net weight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for a specific route option for 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  <a:r>
              <a:rPr lang="de-DE" altLang="de-DE" smtClean="0"/>
              <a:t> </a:t>
            </a:r>
            <a:r>
              <a:rPr lang="en-US" altLang="zh-CN" smtClean="0">
                <a:ea typeface="宋体" panose="02010600030101010101" pitchFamily="2" charset="-122"/>
              </a:rPr>
              <a:t>Netlist 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Two types of constraints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Each net must select a single route (mutual exclusion)</a:t>
            </a:r>
          </a:p>
          <a:p>
            <a:pPr marL="588963" lvl="1" indent="-304800" defTabSz="849313">
              <a:lnSpc>
                <a:spcPct val="100000"/>
              </a:lnSpc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Number of routes assigned to each edge (total usage) cannot exceed its capacity 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24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24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124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124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1241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1241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1241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1241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21241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24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21241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2419" grpId="0" build="p" autoUpdateAnimBg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06FD8F0-41D7-40DE-9681-0DC8AFFBE71F}" type="slidenum">
              <a:rPr lang="en-US" altLang="de-DE" sz="1000">
                <a:solidFill>
                  <a:srgbClr val="C0C0C0"/>
                </a:solidFill>
              </a:rPr>
              <a:pPr/>
              <a:t>86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8909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5.7.1	</a:t>
            </a:r>
            <a:r>
              <a:rPr lang="en-US" altLang="zh-CN" smtClean="0">
                <a:ea typeface="宋体" panose="02010600030101010101" pitchFamily="2" charset="-122"/>
              </a:rPr>
              <a:t>Routing by Integer Linear Programming</a:t>
            </a:r>
            <a:endParaRPr lang="de-DE" altLang="de-DE" smtClean="0"/>
          </a:p>
        </p:txBody>
      </p:sp>
      <p:sp>
        <p:nvSpPr>
          <p:cNvPr id="1215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192213"/>
            <a:ext cx="8362950" cy="5189537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Inputs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H</a:t>
            </a:r>
            <a:r>
              <a:rPr lang="en-US" altLang="zh-CN" smtClean="0">
                <a:ea typeface="宋体" panose="02010600030101010101" pitchFamily="2" charset="-122"/>
              </a:rPr>
              <a:t>:		width </a:t>
            </a: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smtClean="0">
                <a:ea typeface="宋体" panose="02010600030101010101" pitchFamily="2" charset="-122"/>
              </a:rPr>
              <a:t> and height </a:t>
            </a:r>
            <a:r>
              <a:rPr lang="en-US" altLang="zh-CN" i="1" smtClean="0">
                <a:ea typeface="宋体" panose="02010600030101010101" pitchFamily="2" charset="-122"/>
              </a:rPr>
              <a:t>H</a:t>
            </a:r>
            <a:r>
              <a:rPr lang="en-US" altLang="zh-CN" smtClean="0">
                <a:ea typeface="宋体" panose="02010600030101010101" pitchFamily="2" charset="-122"/>
              </a:rPr>
              <a:t> of routing grid </a:t>
            </a:r>
            <a:r>
              <a:rPr lang="en-US" altLang="zh-CN" i="1" smtClean="0">
                <a:ea typeface="宋体" panose="02010600030101010101" pitchFamily="2" charset="-122"/>
              </a:rPr>
              <a:t>G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G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i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j</a:t>
            </a:r>
            <a:r>
              <a:rPr lang="en-US" altLang="zh-CN" smtClean="0">
                <a:ea typeface="宋体" panose="02010600030101010101" pitchFamily="2" charset="-122"/>
              </a:rPr>
              <a:t>):		grid cell at location (</a:t>
            </a:r>
            <a:r>
              <a:rPr lang="en-US" altLang="zh-CN" i="1" smtClean="0">
                <a:ea typeface="宋体" panose="02010600030101010101" pitchFamily="2" charset="-122"/>
              </a:rPr>
              <a:t>i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j</a:t>
            </a:r>
            <a:r>
              <a:rPr lang="en-US" altLang="zh-CN" smtClean="0">
                <a:ea typeface="宋体" panose="02010600030101010101" pitchFamily="2" charset="-122"/>
              </a:rPr>
              <a:t>) in routing grid </a:t>
            </a:r>
            <a:r>
              <a:rPr lang="en-US" altLang="zh-CN" i="1" smtClean="0">
                <a:ea typeface="宋体" panose="02010600030101010101" pitchFamily="2" charset="-122"/>
              </a:rPr>
              <a:t>G</a:t>
            </a: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σ(G(</a:t>
            </a:r>
            <a:r>
              <a:rPr lang="en-US" altLang="zh-CN" i="1" smtClean="0">
                <a:ea typeface="宋体" panose="02010600030101010101" pitchFamily="2" charset="-122"/>
              </a:rPr>
              <a:t>i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j</a:t>
            </a:r>
            <a:r>
              <a:rPr lang="en-US" altLang="zh-CN" smtClean="0">
                <a:ea typeface="宋体" panose="02010600030101010101" pitchFamily="2" charset="-122"/>
              </a:rPr>
              <a:t>)~G(</a:t>
            </a:r>
            <a:r>
              <a:rPr lang="en-US" altLang="zh-CN" i="1" smtClean="0">
                <a:ea typeface="宋体" panose="02010600030101010101" pitchFamily="2" charset="-122"/>
              </a:rPr>
              <a:t>i</a:t>
            </a:r>
            <a:r>
              <a:rPr lang="en-US" altLang="zh-CN" smtClean="0">
                <a:ea typeface="宋体" panose="02010600030101010101" pitchFamily="2" charset="-122"/>
              </a:rPr>
              <a:t> + 1,</a:t>
            </a:r>
            <a:r>
              <a:rPr lang="en-US" altLang="zh-CN" i="1" smtClean="0">
                <a:ea typeface="宋体" panose="02010600030101010101" pitchFamily="2" charset="-122"/>
              </a:rPr>
              <a:t>j</a:t>
            </a:r>
            <a:r>
              <a:rPr lang="en-US" altLang="zh-CN" smtClean="0">
                <a:ea typeface="宋体" panose="02010600030101010101" pitchFamily="2" charset="-122"/>
              </a:rPr>
              <a:t>)):	capacity of horizontal edge G(</a:t>
            </a:r>
            <a:r>
              <a:rPr lang="en-US" altLang="zh-CN" i="1" smtClean="0">
                <a:ea typeface="宋体" panose="02010600030101010101" pitchFamily="2" charset="-122"/>
              </a:rPr>
              <a:t>i,j</a:t>
            </a:r>
            <a:r>
              <a:rPr lang="en-US" altLang="zh-CN" smtClean="0">
                <a:ea typeface="宋体" panose="02010600030101010101" pitchFamily="2" charset="-122"/>
              </a:rPr>
              <a:t>) ~ </a:t>
            </a:r>
            <a:r>
              <a:rPr lang="en-US" altLang="zh-CN" i="1" smtClean="0">
                <a:ea typeface="宋体" panose="02010600030101010101" pitchFamily="2" charset="-122"/>
              </a:rPr>
              <a:t>G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i</a:t>
            </a:r>
            <a:r>
              <a:rPr lang="en-US" altLang="zh-CN" smtClean="0">
                <a:ea typeface="宋体" panose="02010600030101010101" pitchFamily="2" charset="-122"/>
              </a:rPr>
              <a:t> + 1,</a:t>
            </a:r>
            <a:r>
              <a:rPr lang="en-US" altLang="zh-CN" i="1" smtClean="0">
                <a:ea typeface="宋体" panose="02010600030101010101" pitchFamily="2" charset="-122"/>
              </a:rPr>
              <a:t>j</a:t>
            </a:r>
            <a:r>
              <a:rPr lang="en-US" altLang="zh-CN" smtClean="0">
                <a:ea typeface="宋体" panose="02010600030101010101" pitchFamily="2" charset="-122"/>
              </a:rPr>
              <a:t>)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σ(G(</a:t>
            </a:r>
            <a:r>
              <a:rPr lang="en-US" altLang="zh-CN" i="1" smtClean="0">
                <a:ea typeface="宋体" panose="02010600030101010101" pitchFamily="2" charset="-122"/>
              </a:rPr>
              <a:t>i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j</a:t>
            </a:r>
            <a:r>
              <a:rPr lang="en-US" altLang="zh-CN" smtClean="0">
                <a:ea typeface="宋体" panose="02010600030101010101" pitchFamily="2" charset="-122"/>
              </a:rPr>
              <a:t>)~G(</a:t>
            </a:r>
            <a:r>
              <a:rPr lang="en-US" altLang="zh-CN" i="1" smtClean="0">
                <a:ea typeface="宋体" panose="02010600030101010101" pitchFamily="2" charset="-122"/>
              </a:rPr>
              <a:t>i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j</a:t>
            </a:r>
            <a:r>
              <a:rPr lang="en-US" altLang="zh-CN" smtClean="0">
                <a:ea typeface="宋体" panose="02010600030101010101" pitchFamily="2" charset="-122"/>
              </a:rPr>
              <a:t> + 1)):	capacity of vertical edge </a:t>
            </a:r>
            <a:r>
              <a:rPr lang="en-US" altLang="zh-CN" i="1" smtClean="0">
                <a:ea typeface="宋体" panose="02010600030101010101" pitchFamily="2" charset="-122"/>
              </a:rPr>
              <a:t>G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i,j</a:t>
            </a:r>
            <a:r>
              <a:rPr lang="en-US" altLang="zh-CN" smtClean="0">
                <a:ea typeface="宋体" panose="02010600030101010101" pitchFamily="2" charset="-122"/>
              </a:rPr>
              <a:t>) ~ </a:t>
            </a:r>
            <a:r>
              <a:rPr lang="en-US" altLang="zh-CN" i="1" smtClean="0">
                <a:ea typeface="宋体" panose="02010600030101010101" pitchFamily="2" charset="-122"/>
              </a:rPr>
              <a:t>G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i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j</a:t>
            </a:r>
            <a:r>
              <a:rPr lang="en-US" altLang="zh-CN" smtClean="0">
                <a:ea typeface="宋体" panose="02010600030101010101" pitchFamily="2" charset="-122"/>
              </a:rPr>
              <a:t> + 1)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Netlist</a:t>
            </a:r>
            <a:r>
              <a:rPr lang="en-US" altLang="zh-CN" smtClean="0">
                <a:ea typeface="宋体" panose="02010600030101010101" pitchFamily="2" charset="-122"/>
              </a:rPr>
              <a:t>:		netlist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Variables</a:t>
            </a:r>
            <a:endParaRPr lang="en-US" altLang="zh-CN" i="1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x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</a:t>
            </a:r>
            <a:r>
              <a:rPr lang="en-US" altLang="zh-CN" baseline="-25000" smtClean="0">
                <a:ea typeface="宋体" panose="02010600030101010101" pitchFamily="2" charset="-122"/>
              </a:rPr>
              <a:t>1</a:t>
            </a:r>
            <a:r>
              <a:rPr lang="en-US" altLang="zh-CN" smtClean="0">
                <a:ea typeface="宋体" panose="02010600030101010101" pitchFamily="2" charset="-122"/>
              </a:rPr>
              <a:t>, ... ,</a:t>
            </a:r>
            <a:r>
              <a:rPr lang="en-US" altLang="zh-CN" i="1" smtClean="0">
                <a:ea typeface="宋体" panose="02010600030101010101" pitchFamily="2" charset="-122"/>
              </a:rPr>
              <a:t> x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netk</a:t>
            </a:r>
            <a:r>
              <a:rPr lang="en-US" altLang="zh-CN" smtClean="0">
                <a:ea typeface="宋体" panose="02010600030101010101" pitchFamily="2" charset="-122"/>
              </a:rPr>
              <a:t>:	</a:t>
            </a:r>
            <a:r>
              <a:rPr lang="en-US" altLang="zh-CN" i="1" smtClean="0">
                <a:ea typeface="宋体" panose="02010600030101010101" pitchFamily="2" charset="-122"/>
              </a:rPr>
              <a:t>k</a:t>
            </a:r>
            <a:r>
              <a:rPr lang="en-US" altLang="zh-CN" smtClean="0">
                <a:ea typeface="宋体" panose="02010600030101010101" pitchFamily="2" charset="-122"/>
              </a:rPr>
              <a:t> Boolean path variables for each net 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  </a:t>
            </a:r>
            <a:r>
              <a:rPr lang="en-US" altLang="zh-CN" i="1" smtClean="0">
                <a:ea typeface="宋体" panose="02010600030101010101" pitchFamily="2" charset="-122"/>
              </a:rPr>
              <a:t>Netlist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</a:t>
            </a:r>
            <a:r>
              <a:rPr lang="en-US" altLang="zh-CN" baseline="-25000" smtClean="0">
                <a:ea typeface="宋体" panose="02010600030101010101" pitchFamily="2" charset="-122"/>
              </a:rPr>
              <a:t>1</a:t>
            </a:r>
            <a:r>
              <a:rPr lang="en-US" altLang="zh-CN" smtClean="0">
                <a:ea typeface="宋体" panose="02010600030101010101" pitchFamily="2" charset="-122"/>
              </a:rPr>
              <a:t>, ... ,</a:t>
            </a:r>
            <a:r>
              <a:rPr lang="en-US" altLang="zh-CN" i="1" smtClean="0">
                <a:ea typeface="宋体" panose="02010600030101010101" pitchFamily="2" charset="-122"/>
              </a:rPr>
              <a:t> w</a:t>
            </a:r>
            <a:r>
              <a:rPr lang="en-US" altLang="zh-CN" i="1" baseline="-25000" smtClean="0">
                <a:ea typeface="宋体" panose="02010600030101010101" pitchFamily="2" charset="-122"/>
              </a:rPr>
              <a:t>netk</a:t>
            </a:r>
            <a:r>
              <a:rPr lang="en-US" altLang="zh-CN" smtClean="0">
                <a:ea typeface="宋体" panose="02010600030101010101" pitchFamily="2" charset="-122"/>
              </a:rPr>
              <a:t>:	</a:t>
            </a:r>
            <a:r>
              <a:rPr lang="en-US" altLang="zh-CN" i="1" smtClean="0">
                <a:ea typeface="宋体" panose="02010600030101010101" pitchFamily="2" charset="-122"/>
              </a:rPr>
              <a:t>k</a:t>
            </a:r>
            <a:r>
              <a:rPr lang="en-US" altLang="zh-CN" smtClean="0">
                <a:ea typeface="宋体" panose="02010600030101010101" pitchFamily="2" charset="-122"/>
              </a:rPr>
              <a:t> net weights, one for each path of net 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  </a:t>
            </a:r>
            <a:r>
              <a:rPr lang="en-US" altLang="zh-CN" i="1" smtClean="0">
                <a:ea typeface="宋体" panose="02010600030101010101" pitchFamily="2" charset="-122"/>
              </a:rPr>
              <a:t>Netlist</a:t>
            </a:r>
            <a:br>
              <a:rPr lang="en-US" altLang="zh-CN" i="1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Maximize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Subject to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Variable ranges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Net constraints</a:t>
            </a:r>
          </a:p>
          <a:p>
            <a:pPr marL="588963" lvl="1" indent="-304800" defTabSz="849313">
              <a:spcBef>
                <a:spcPct val="1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Capacity constraints</a:t>
            </a:r>
            <a:endParaRPr lang="en-US" altLang="zh-CN" i="1" smtClean="0">
              <a:ea typeface="宋体" panose="02010600030101010101" pitchFamily="2" charset="-122"/>
            </a:endParaRPr>
          </a:p>
        </p:txBody>
      </p:sp>
      <p:sp>
        <p:nvSpPr>
          <p:cNvPr id="89093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215493" name="Object 5"/>
          <p:cNvGraphicFramePr>
            <a:graphicFrameLocks noChangeAspect="1"/>
          </p:cNvGraphicFramePr>
          <p:nvPr/>
        </p:nvGraphicFramePr>
        <p:xfrm>
          <a:off x="2165350" y="4076700"/>
          <a:ext cx="4094163" cy="752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9097" name="Formel" r:id="rId3" imgW="1866090" imgH="342751" progId="Equation.3">
                  <p:embed/>
                </p:oleObj>
              </mc:Choice>
              <mc:Fallback>
                <p:oleObj name="Formel" r:id="rId3" imgW="1866090" imgH="342751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65350" y="4076700"/>
                        <a:ext cx="4094163" cy="752475"/>
                      </a:xfrm>
                      <a:prstGeom prst="rect">
                        <a:avLst/>
                      </a:prstGeom>
                      <a:solidFill>
                        <a:srgbClr val="DDDDD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54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54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154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154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154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154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154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154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154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2154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215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21549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21549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121549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5491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215491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5491" grpId="0" build="p" autoUpdateAnimBg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1B31973B-B0F6-44DA-9FED-0504834C1F5F}" type="slidenum">
              <a:rPr lang="en-US" altLang="de-DE" sz="1000">
                <a:solidFill>
                  <a:srgbClr val="C0C0C0"/>
                </a:solidFill>
              </a:rPr>
              <a:pPr/>
              <a:t>87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9011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5.7.1	</a:t>
            </a:r>
            <a:r>
              <a:rPr lang="en-US" altLang="zh-CN" smtClean="0">
                <a:ea typeface="宋体" panose="02010600030101010101" pitchFamily="2" charset="-122"/>
              </a:rPr>
              <a:t>Routing by Integer Linear Programming – Example</a:t>
            </a:r>
            <a:endParaRPr lang="de-DE" altLang="de-DE" smtClean="0"/>
          </a:p>
        </p:txBody>
      </p:sp>
      <p:sp>
        <p:nvSpPr>
          <p:cNvPr id="1213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192213"/>
            <a:ext cx="8362950" cy="5189537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Global Routing Using Integer Linear Programming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Given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Nets 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smtClean="0">
                <a:ea typeface="宋体" panose="02010600030101010101" pitchFamily="2" charset="-122"/>
              </a:rPr>
              <a:t>, 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W</a:t>
            </a:r>
            <a:r>
              <a:rPr lang="en-US" altLang="zh-CN" smtClean="0">
                <a:ea typeface="宋体" panose="02010600030101010101" pitchFamily="2" charset="-122"/>
              </a:rPr>
              <a:t> = 5 × </a:t>
            </a:r>
            <a:r>
              <a:rPr lang="en-US" altLang="zh-CN" i="1" smtClean="0">
                <a:ea typeface="宋体" panose="02010600030101010101" pitchFamily="2" charset="-122"/>
              </a:rPr>
              <a:t>H</a:t>
            </a:r>
            <a:r>
              <a:rPr lang="en-US" altLang="zh-CN" smtClean="0">
                <a:ea typeface="宋体" panose="02010600030101010101" pitchFamily="2" charset="-122"/>
              </a:rPr>
              <a:t> = 4 routing grid </a:t>
            </a:r>
            <a:r>
              <a:rPr lang="en-US" altLang="zh-CN" i="1" smtClean="0">
                <a:ea typeface="宋体" panose="02010600030101010101" pitchFamily="2" charset="-122"/>
              </a:rPr>
              <a:t>G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σ(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= 1 for all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  <a:r>
              <a:rPr lang="de-DE" altLang="de-DE" smtClean="0"/>
              <a:t> </a:t>
            </a:r>
            <a:r>
              <a:rPr lang="en-US" altLang="zh-CN" i="1" smtClean="0">
                <a:ea typeface="宋体" panose="02010600030101010101" pitchFamily="2" charset="-122"/>
              </a:rPr>
              <a:t>G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-shapes have weight 1.00 and </a:t>
            </a:r>
            <a:r>
              <a:rPr lang="en-US" altLang="zh-CN" i="1" smtClean="0">
                <a:ea typeface="宋体" panose="02010600030101010101" pitchFamily="2" charset="-122"/>
              </a:rPr>
              <a:t>Z</a:t>
            </a:r>
            <a:r>
              <a:rPr lang="en-US" altLang="zh-CN" smtClean="0">
                <a:ea typeface="宋体" panose="02010600030101010101" pitchFamily="2" charset="-122"/>
              </a:rPr>
              <a:t>-shapes have weight 0.99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The lower-left corner is (0,0).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Task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Write the ILP to route the nets in the graph below 	</a:t>
            </a:r>
          </a:p>
        </p:txBody>
      </p:sp>
      <p:sp>
        <p:nvSpPr>
          <p:cNvPr id="90117" name="Rectangle 5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213484" name="Group 44"/>
          <p:cNvGrpSpPr>
            <a:grpSpLocks/>
          </p:cNvGrpSpPr>
          <p:nvPr/>
        </p:nvGrpSpPr>
        <p:grpSpPr bwMode="auto">
          <a:xfrm>
            <a:off x="1289050" y="4606925"/>
            <a:ext cx="1843088" cy="1485900"/>
            <a:chOff x="812" y="2902"/>
            <a:chExt cx="1161" cy="936"/>
          </a:xfrm>
        </p:grpSpPr>
        <p:sp>
          <p:nvSpPr>
            <p:cNvPr id="90119" name="Rectangle 25"/>
            <p:cNvSpPr>
              <a:spLocks noChangeArrowheads="1"/>
            </p:cNvSpPr>
            <p:nvPr/>
          </p:nvSpPr>
          <p:spPr bwMode="auto">
            <a:xfrm rot="-5400000">
              <a:off x="959" y="2809"/>
              <a:ext cx="713" cy="95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808080"/>
              </a:solidFill>
              <a:miter lim="800000"/>
              <a:headEnd/>
              <a:tailEnd/>
            </a:ln>
            <a:effectLst>
              <a:outerShdw dist="35921" dir="2700000" algn="ctr" rotWithShape="0">
                <a:schemeClr val="bg2"/>
              </a:outerShdw>
            </a:effec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0120" name="Group 26"/>
            <p:cNvGrpSpPr>
              <a:grpSpLocks/>
            </p:cNvGrpSpPr>
            <p:nvPr/>
          </p:nvGrpSpPr>
          <p:grpSpPr bwMode="auto">
            <a:xfrm>
              <a:off x="846" y="2921"/>
              <a:ext cx="955" cy="717"/>
              <a:chOff x="1867" y="1159"/>
              <a:chExt cx="955" cy="717"/>
            </a:xfrm>
          </p:grpSpPr>
          <p:sp>
            <p:nvSpPr>
              <p:cNvPr id="90133" name="Line 27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134" name="Line 28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135" name="Line 29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136" name="Line 30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0137" name="Line 31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0121" name="Oval 32"/>
            <p:cNvSpPr>
              <a:spLocks noChangeAspect="1" noChangeArrowheads="1"/>
            </p:cNvSpPr>
            <p:nvPr/>
          </p:nvSpPr>
          <p:spPr bwMode="auto">
            <a:xfrm>
              <a:off x="818" y="3616"/>
              <a:ext cx="48" cy="46"/>
            </a:xfrm>
            <a:prstGeom prst="ellipse">
              <a:avLst/>
            </a:prstGeom>
            <a:solidFill>
              <a:schemeClr val="accent2"/>
            </a:solidFill>
            <a:ln w="2857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0122" name="Oval 33"/>
            <p:cNvSpPr>
              <a:spLocks noChangeAspect="1" noChangeArrowheads="1"/>
            </p:cNvSpPr>
            <p:nvPr/>
          </p:nvSpPr>
          <p:spPr bwMode="auto">
            <a:xfrm>
              <a:off x="817" y="2902"/>
              <a:ext cx="50" cy="49"/>
            </a:xfrm>
            <a:prstGeom prst="ellipse">
              <a:avLst/>
            </a:prstGeom>
            <a:solidFill>
              <a:srgbClr val="CC0000"/>
            </a:solidFill>
            <a:ln w="19050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0123" name="Oval 34"/>
            <p:cNvSpPr>
              <a:spLocks noChangeArrowheads="1"/>
            </p:cNvSpPr>
            <p:nvPr/>
          </p:nvSpPr>
          <p:spPr bwMode="auto">
            <a:xfrm>
              <a:off x="1769" y="3395"/>
              <a:ext cx="41" cy="39"/>
            </a:xfrm>
            <a:prstGeom prst="ellipse">
              <a:avLst/>
            </a:prstGeom>
            <a:solidFill>
              <a:srgbClr val="FFFF00"/>
            </a:solidFill>
            <a:ln w="19050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0124" name="Oval 35"/>
            <p:cNvSpPr>
              <a:spLocks noChangeArrowheads="1"/>
            </p:cNvSpPr>
            <p:nvPr/>
          </p:nvSpPr>
          <p:spPr bwMode="auto">
            <a:xfrm>
              <a:off x="1295" y="3618"/>
              <a:ext cx="41" cy="39"/>
            </a:xfrm>
            <a:prstGeom prst="ellipse">
              <a:avLst/>
            </a:prstGeom>
            <a:solidFill>
              <a:srgbClr val="FFFF00"/>
            </a:solidFill>
            <a:ln w="19050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0125" name="Oval 36"/>
            <p:cNvSpPr>
              <a:spLocks noChangeAspect="1" noChangeArrowheads="1"/>
            </p:cNvSpPr>
            <p:nvPr/>
          </p:nvSpPr>
          <p:spPr bwMode="auto">
            <a:xfrm>
              <a:off x="1290" y="3385"/>
              <a:ext cx="50" cy="49"/>
            </a:xfrm>
            <a:prstGeom prst="ellipse">
              <a:avLst/>
            </a:prstGeom>
            <a:solidFill>
              <a:srgbClr val="CC0000"/>
            </a:solidFill>
            <a:ln w="19050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0126" name="Oval 37"/>
            <p:cNvSpPr>
              <a:spLocks noChangeAspect="1" noChangeArrowheads="1"/>
            </p:cNvSpPr>
            <p:nvPr/>
          </p:nvSpPr>
          <p:spPr bwMode="auto">
            <a:xfrm>
              <a:off x="1292" y="3151"/>
              <a:ext cx="48" cy="46"/>
            </a:xfrm>
            <a:prstGeom prst="ellipse">
              <a:avLst/>
            </a:prstGeom>
            <a:solidFill>
              <a:schemeClr val="accent2"/>
            </a:solidFill>
            <a:ln w="28575">
              <a:solidFill>
                <a:srgbClr val="80808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0127" name="Text Box 38"/>
            <p:cNvSpPr txBox="1">
              <a:spLocks noChangeArrowheads="1"/>
            </p:cNvSpPr>
            <p:nvPr/>
          </p:nvSpPr>
          <p:spPr bwMode="auto">
            <a:xfrm>
              <a:off x="818" y="2902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90128" name="Text Box 39"/>
            <p:cNvSpPr txBox="1">
              <a:spLocks noChangeArrowheads="1"/>
            </p:cNvSpPr>
            <p:nvPr/>
          </p:nvSpPr>
          <p:spPr bwMode="auto">
            <a:xfrm>
              <a:off x="1298" y="3376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90129" name="Text Box 40"/>
            <p:cNvSpPr txBox="1">
              <a:spLocks noChangeArrowheads="1"/>
            </p:cNvSpPr>
            <p:nvPr/>
          </p:nvSpPr>
          <p:spPr bwMode="auto">
            <a:xfrm>
              <a:off x="1751" y="3385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90130" name="Text Box 41"/>
            <p:cNvSpPr txBox="1">
              <a:spLocks noChangeArrowheads="1"/>
            </p:cNvSpPr>
            <p:nvPr/>
          </p:nvSpPr>
          <p:spPr bwMode="auto">
            <a:xfrm>
              <a:off x="1283" y="3607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90131" name="Text Box 42"/>
            <p:cNvSpPr txBox="1">
              <a:spLocks noChangeArrowheads="1"/>
            </p:cNvSpPr>
            <p:nvPr/>
          </p:nvSpPr>
          <p:spPr bwMode="auto">
            <a:xfrm>
              <a:off x="812" y="3607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90132" name="Text Box 43"/>
            <p:cNvSpPr txBox="1">
              <a:spLocks noChangeArrowheads="1"/>
            </p:cNvSpPr>
            <p:nvPr/>
          </p:nvSpPr>
          <p:spPr bwMode="auto">
            <a:xfrm>
              <a:off x="1289" y="3154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34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34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134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134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134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134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1344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4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1344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4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21344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3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213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3443" grpId="0" build="p" autoUpdateAnimBg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2A9EB03-C22A-4549-8D46-B2E409C59793}" type="slidenum">
              <a:rPr lang="en-US" altLang="de-DE" sz="1000">
                <a:solidFill>
                  <a:srgbClr val="C0C0C0"/>
                </a:solidFill>
              </a:rPr>
              <a:pPr/>
              <a:t>88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9113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5.7.1	</a:t>
            </a:r>
            <a:r>
              <a:rPr lang="en-US" altLang="zh-CN" smtClean="0">
                <a:ea typeface="宋体" panose="02010600030101010101" pitchFamily="2" charset="-122"/>
              </a:rPr>
              <a:t>Routing by Integer Linear Programming – Example</a:t>
            </a:r>
            <a:endParaRPr lang="de-DE" altLang="de-DE" smtClean="0"/>
          </a:p>
        </p:txBody>
      </p:sp>
      <p:sp>
        <p:nvSpPr>
          <p:cNvPr id="12165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192213"/>
            <a:ext cx="8362950" cy="5189537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Solution 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For net 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smtClean="0">
                <a:ea typeface="宋体" panose="02010600030101010101" pitchFamily="2" charset="-122"/>
              </a:rPr>
              <a:t>, the possible routes are two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-shapes (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baseline="-25000" smtClean="0">
                <a:ea typeface="宋体" panose="02010600030101010101" pitchFamily="2" charset="-122"/>
              </a:rPr>
              <a:t>1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baseline="-25000" smtClean="0">
                <a:ea typeface="宋体" panose="02010600030101010101" pitchFamily="2" charset="-122"/>
              </a:rPr>
              <a:t>2</a:t>
            </a:r>
            <a:r>
              <a:rPr lang="en-US" altLang="zh-CN" smtClean="0">
                <a:ea typeface="宋体" panose="02010600030101010101" pitchFamily="2" charset="-122"/>
              </a:rPr>
              <a:t>) and two </a:t>
            </a:r>
            <a:r>
              <a:rPr lang="en-US" altLang="zh-CN" i="1" smtClean="0">
                <a:ea typeface="宋体" panose="02010600030101010101" pitchFamily="2" charset="-122"/>
              </a:rPr>
              <a:t>Z</a:t>
            </a:r>
            <a:r>
              <a:rPr lang="en-US" altLang="zh-CN" smtClean="0">
                <a:ea typeface="宋体" panose="02010600030101010101" pitchFamily="2" charset="-122"/>
              </a:rPr>
              <a:t>-shapes (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baseline="-25000" smtClean="0">
                <a:ea typeface="宋体" panose="02010600030101010101" pitchFamily="2" charset="-122"/>
              </a:rPr>
              <a:t>3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A</a:t>
            </a:r>
            <a:r>
              <a:rPr lang="en-US" altLang="zh-CN" baseline="-25000" smtClean="0">
                <a:ea typeface="宋体" panose="02010600030101010101" pitchFamily="2" charset="-122"/>
              </a:rPr>
              <a:t>4</a:t>
            </a:r>
            <a:r>
              <a:rPr lang="en-US" altLang="zh-CN" smtClean="0">
                <a:ea typeface="宋体" panose="02010600030101010101" pitchFamily="2" charset="-122"/>
              </a:rPr>
              <a:t>)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 For net 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  <a:r>
              <a:rPr lang="en-US" altLang="zh-CN" smtClean="0">
                <a:ea typeface="宋体" panose="02010600030101010101" pitchFamily="2" charset="-122"/>
              </a:rPr>
              <a:t>, the possible routes are two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-shapes (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  <a:r>
              <a:rPr lang="en-US" altLang="zh-CN" baseline="-25000" smtClean="0">
                <a:ea typeface="宋体" panose="02010600030101010101" pitchFamily="2" charset="-122"/>
              </a:rPr>
              <a:t>1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  <a:r>
              <a:rPr lang="en-US" altLang="zh-CN" baseline="-25000" smtClean="0">
                <a:ea typeface="宋体" panose="02010600030101010101" pitchFamily="2" charset="-122"/>
              </a:rPr>
              <a:t>2</a:t>
            </a:r>
            <a:r>
              <a:rPr lang="en-US" altLang="zh-CN" smtClean="0">
                <a:ea typeface="宋体" panose="02010600030101010101" pitchFamily="2" charset="-122"/>
              </a:rPr>
              <a:t>) and one </a:t>
            </a:r>
            <a:r>
              <a:rPr lang="en-US" altLang="zh-CN" i="1" smtClean="0">
                <a:ea typeface="宋体" panose="02010600030101010101" pitchFamily="2" charset="-122"/>
              </a:rPr>
              <a:t>Z</a:t>
            </a:r>
            <a:r>
              <a:rPr lang="en-US" altLang="zh-CN" smtClean="0">
                <a:ea typeface="宋体" panose="02010600030101010101" pitchFamily="2" charset="-122"/>
              </a:rPr>
              <a:t>-shape (</a:t>
            </a:r>
            <a:r>
              <a:rPr lang="en-US" altLang="zh-CN" i="1" smtClean="0">
                <a:ea typeface="宋体" panose="02010600030101010101" pitchFamily="2" charset="-122"/>
              </a:rPr>
              <a:t>B</a:t>
            </a:r>
            <a:r>
              <a:rPr lang="en-US" altLang="zh-CN" baseline="-25000" smtClean="0">
                <a:ea typeface="宋体" panose="02010600030101010101" pitchFamily="2" charset="-122"/>
              </a:rPr>
              <a:t>3</a:t>
            </a:r>
            <a:r>
              <a:rPr lang="en-US" altLang="zh-CN" smtClean="0">
                <a:ea typeface="宋体" panose="02010600030101010101" pitchFamily="2" charset="-122"/>
              </a:rPr>
              <a:t>)</a:t>
            </a: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buFont typeface="Symbol" panose="05050102010706020507" pitchFamily="18" charset="2"/>
              <a:buNone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/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spcBef>
                <a:spcPct val="10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For net </a:t>
            </a:r>
            <a:r>
              <a:rPr lang="en-US" altLang="zh-CN" i="1" smtClean="0">
                <a:ea typeface="宋体" panose="02010600030101010101" pitchFamily="2" charset="-122"/>
              </a:rPr>
              <a:t>C</a:t>
            </a:r>
            <a:r>
              <a:rPr lang="en-US" altLang="zh-CN" smtClean="0">
                <a:ea typeface="宋体" panose="02010600030101010101" pitchFamily="2" charset="-122"/>
              </a:rPr>
              <a:t>, the possible routes are two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-shapes (</a:t>
            </a:r>
            <a:r>
              <a:rPr lang="en-US" altLang="zh-CN" i="1" smtClean="0">
                <a:ea typeface="宋体" panose="02010600030101010101" pitchFamily="2" charset="-122"/>
              </a:rPr>
              <a:t>C</a:t>
            </a:r>
            <a:r>
              <a:rPr lang="en-US" altLang="zh-CN" baseline="-25000" smtClean="0">
                <a:ea typeface="宋体" panose="02010600030101010101" pitchFamily="2" charset="-122"/>
              </a:rPr>
              <a:t>1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C</a:t>
            </a:r>
            <a:r>
              <a:rPr lang="en-US" altLang="zh-CN" baseline="-25000" smtClean="0">
                <a:ea typeface="宋体" panose="02010600030101010101" pitchFamily="2" charset="-122"/>
              </a:rPr>
              <a:t>2</a:t>
            </a:r>
            <a:r>
              <a:rPr lang="en-US" altLang="zh-CN" smtClean="0">
                <a:ea typeface="宋体" panose="02010600030101010101" pitchFamily="2" charset="-122"/>
              </a:rPr>
              <a:t>) and two </a:t>
            </a:r>
            <a:r>
              <a:rPr lang="en-US" altLang="zh-CN" i="1" smtClean="0">
                <a:ea typeface="宋体" panose="02010600030101010101" pitchFamily="2" charset="-122"/>
              </a:rPr>
              <a:t>Z</a:t>
            </a:r>
            <a:r>
              <a:rPr lang="en-US" altLang="zh-CN" smtClean="0">
                <a:ea typeface="宋体" panose="02010600030101010101" pitchFamily="2" charset="-122"/>
              </a:rPr>
              <a:t>-shapes (</a:t>
            </a:r>
            <a:r>
              <a:rPr lang="en-US" altLang="zh-CN" i="1" smtClean="0">
                <a:ea typeface="宋体" panose="02010600030101010101" pitchFamily="2" charset="-122"/>
              </a:rPr>
              <a:t>C</a:t>
            </a:r>
            <a:r>
              <a:rPr lang="en-US" altLang="zh-CN" baseline="-25000" smtClean="0">
                <a:ea typeface="宋体" panose="02010600030101010101" pitchFamily="2" charset="-122"/>
              </a:rPr>
              <a:t>3</a:t>
            </a:r>
            <a:r>
              <a:rPr lang="en-US" altLang="zh-CN" smtClean="0">
                <a:ea typeface="宋体" panose="02010600030101010101" pitchFamily="2" charset="-122"/>
              </a:rPr>
              <a:t>,</a:t>
            </a:r>
            <a:r>
              <a:rPr lang="en-US" altLang="zh-CN" i="1" smtClean="0">
                <a:ea typeface="宋体" panose="02010600030101010101" pitchFamily="2" charset="-122"/>
              </a:rPr>
              <a:t>C</a:t>
            </a:r>
            <a:r>
              <a:rPr lang="en-US" altLang="zh-CN" baseline="-25000" smtClean="0">
                <a:ea typeface="宋体" panose="02010600030101010101" pitchFamily="2" charset="-122"/>
              </a:rPr>
              <a:t>4</a:t>
            </a:r>
            <a:r>
              <a:rPr lang="en-US" altLang="zh-CN" smtClean="0">
                <a:ea typeface="宋体" panose="02010600030101010101" pitchFamily="2" charset="-122"/>
              </a:rPr>
              <a:t>)</a:t>
            </a:r>
          </a:p>
        </p:txBody>
      </p:sp>
      <p:sp>
        <p:nvSpPr>
          <p:cNvPr id="91141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pSp>
        <p:nvGrpSpPr>
          <p:cNvPr id="1216690" name="Group 178"/>
          <p:cNvGrpSpPr>
            <a:grpSpLocks/>
          </p:cNvGrpSpPr>
          <p:nvPr/>
        </p:nvGrpSpPr>
        <p:grpSpPr bwMode="auto">
          <a:xfrm>
            <a:off x="1335088" y="1846263"/>
            <a:ext cx="6880225" cy="1222375"/>
            <a:chOff x="841" y="1163"/>
            <a:chExt cx="4334" cy="770"/>
          </a:xfrm>
        </p:grpSpPr>
        <p:sp>
          <p:nvSpPr>
            <p:cNvPr id="91245" name="Text Box 24"/>
            <p:cNvSpPr txBox="1">
              <a:spLocks noChangeArrowheads="1"/>
            </p:cNvSpPr>
            <p:nvPr/>
          </p:nvSpPr>
          <p:spPr bwMode="auto">
            <a:xfrm>
              <a:off x="3923" y="1163"/>
              <a:ext cx="1252" cy="75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fr-FR" altLang="de-DE" sz="1400"/>
                <a:t>Net Constraints:</a:t>
              </a:r>
              <a:endParaRPr lang="fr-FR" altLang="de-DE" sz="1400" i="1"/>
            </a:p>
            <a:p>
              <a:pPr>
                <a:spcBef>
                  <a:spcPct val="0"/>
                </a:spcBef>
              </a:pPr>
              <a:r>
                <a:rPr lang="fr-FR" altLang="de-DE" sz="1400" i="1"/>
                <a:t>x</a:t>
              </a:r>
              <a:r>
                <a:rPr lang="fr-FR" altLang="de-DE" sz="1400" i="1" baseline="-25000"/>
                <a:t>A</a:t>
              </a:r>
              <a:r>
                <a:rPr lang="fr-FR" altLang="de-DE" sz="1400" baseline="-25000"/>
                <a:t>1</a:t>
              </a:r>
              <a:r>
                <a:rPr lang="fr-FR" altLang="de-DE" sz="1400"/>
                <a:t> +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A</a:t>
              </a:r>
              <a:r>
                <a:rPr lang="fr-FR" altLang="de-DE" sz="1400" baseline="-25000"/>
                <a:t>2</a:t>
              </a:r>
              <a:r>
                <a:rPr lang="fr-FR" altLang="de-DE" sz="1400"/>
                <a:t> +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A</a:t>
              </a:r>
              <a:r>
                <a:rPr lang="fr-FR" altLang="de-DE" sz="1400" baseline="-25000"/>
                <a:t>3</a:t>
              </a:r>
              <a:r>
                <a:rPr lang="fr-FR" altLang="de-DE" sz="1400"/>
                <a:t> +</a:t>
              </a:r>
              <a:r>
                <a:rPr lang="fr-FR" altLang="de-DE" sz="1400" i="1"/>
                <a:t> x</a:t>
              </a:r>
              <a:r>
                <a:rPr lang="fr-FR" altLang="de-DE" sz="1400" i="1" baseline="-25000"/>
                <a:t>A</a:t>
              </a:r>
              <a:r>
                <a:rPr lang="fr-FR" altLang="de-DE" sz="1400" baseline="-25000"/>
                <a:t>4</a:t>
              </a:r>
              <a:r>
                <a:rPr lang="fr-FR" altLang="de-DE" sz="1400"/>
                <a:t> ≤ 1</a:t>
              </a:r>
            </a:p>
            <a:p>
              <a:pPr>
                <a:spcBef>
                  <a:spcPct val="0"/>
                </a:spcBef>
              </a:pPr>
              <a:r>
                <a:rPr lang="fr-FR" altLang="de-DE" sz="1400"/>
                <a:t>Variable Constraints:</a:t>
              </a:r>
            </a:p>
            <a:p>
              <a:pPr>
                <a:spcBef>
                  <a:spcPct val="0"/>
                </a:spcBef>
              </a:pPr>
              <a:r>
                <a:rPr lang="fr-FR" altLang="de-DE" sz="1400"/>
                <a:t>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A</a:t>
              </a:r>
              <a:r>
                <a:rPr lang="fr-FR" altLang="de-DE" sz="1400" baseline="-25000"/>
                <a:t>1</a:t>
              </a:r>
              <a:r>
                <a:rPr lang="fr-FR" altLang="de-DE" sz="1400"/>
                <a:t> ≤ 1, 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A</a:t>
              </a:r>
              <a:r>
                <a:rPr lang="fr-FR" altLang="de-DE" sz="1400" baseline="-25000"/>
                <a:t>2</a:t>
              </a:r>
              <a:r>
                <a:rPr lang="fr-FR" altLang="de-DE" sz="1400"/>
                <a:t> ≤ 1,</a:t>
              </a:r>
            </a:p>
            <a:p>
              <a:pPr>
                <a:spcBef>
                  <a:spcPct val="0"/>
                </a:spcBef>
              </a:pPr>
              <a:r>
                <a:rPr lang="fr-FR" altLang="de-DE" sz="1400"/>
                <a:t>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A</a:t>
              </a:r>
              <a:r>
                <a:rPr lang="fr-FR" altLang="de-DE" sz="1400" baseline="-25000"/>
                <a:t>3</a:t>
              </a:r>
              <a:r>
                <a:rPr lang="fr-FR" altLang="de-DE" sz="1400"/>
                <a:t> ≤ 1, 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A</a:t>
              </a:r>
              <a:r>
                <a:rPr lang="fr-FR" altLang="de-DE" sz="1400" baseline="-25000"/>
                <a:t>4</a:t>
              </a:r>
              <a:r>
                <a:rPr lang="fr-FR" altLang="de-DE" sz="1400"/>
                <a:t> ≤ 1</a:t>
              </a:r>
              <a:r>
                <a:rPr lang="en-US" altLang="zh-CN">
                  <a:ea typeface="宋体" panose="02010600030101010101" pitchFamily="2" charset="-122"/>
                </a:rPr>
                <a:t> </a:t>
              </a:r>
            </a:p>
          </p:txBody>
        </p:sp>
        <p:sp>
          <p:nvSpPr>
            <p:cNvPr id="91246" name="Rectangle 27"/>
            <p:cNvSpPr>
              <a:spLocks noChangeArrowheads="1"/>
            </p:cNvSpPr>
            <p:nvPr/>
          </p:nvSpPr>
          <p:spPr bwMode="auto">
            <a:xfrm rot="-5400000">
              <a:off x="1023" y="1096"/>
              <a:ext cx="713" cy="95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1247" name="Group 28"/>
            <p:cNvGrpSpPr>
              <a:grpSpLocks/>
            </p:cNvGrpSpPr>
            <p:nvPr/>
          </p:nvGrpSpPr>
          <p:grpSpPr bwMode="auto">
            <a:xfrm>
              <a:off x="899" y="1191"/>
              <a:ext cx="955" cy="717"/>
              <a:chOff x="1867" y="1159"/>
              <a:chExt cx="955" cy="717"/>
            </a:xfrm>
          </p:grpSpPr>
          <p:sp>
            <p:nvSpPr>
              <p:cNvPr id="91291" name="Line 29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92" name="Line 30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93" name="Line 31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94" name="Line 32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95" name="Line 33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1248" name="Oval 34"/>
            <p:cNvSpPr>
              <a:spLocks noChangeAspect="1" noChangeArrowheads="1"/>
            </p:cNvSpPr>
            <p:nvPr/>
          </p:nvSpPr>
          <p:spPr bwMode="auto">
            <a:xfrm>
              <a:off x="871" y="1886"/>
              <a:ext cx="48" cy="46"/>
            </a:xfrm>
            <a:prstGeom prst="ellipse">
              <a:avLst/>
            </a:prstGeom>
            <a:solidFill>
              <a:srgbClr val="B2B2B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49" name="Oval 36"/>
            <p:cNvSpPr>
              <a:spLocks noChangeArrowheads="1"/>
            </p:cNvSpPr>
            <p:nvPr/>
          </p:nvSpPr>
          <p:spPr bwMode="auto">
            <a:xfrm>
              <a:off x="1822" y="1665"/>
              <a:ext cx="41" cy="3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50" name="Oval 37"/>
            <p:cNvSpPr>
              <a:spLocks noChangeArrowheads="1"/>
            </p:cNvSpPr>
            <p:nvPr/>
          </p:nvSpPr>
          <p:spPr bwMode="auto">
            <a:xfrm>
              <a:off x="1348" y="1888"/>
              <a:ext cx="41" cy="3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51" name="Oval 39"/>
            <p:cNvSpPr>
              <a:spLocks noChangeAspect="1" noChangeArrowheads="1"/>
            </p:cNvSpPr>
            <p:nvPr/>
          </p:nvSpPr>
          <p:spPr bwMode="auto">
            <a:xfrm>
              <a:off x="1345" y="1421"/>
              <a:ext cx="48" cy="46"/>
            </a:xfrm>
            <a:prstGeom prst="ellipse">
              <a:avLst/>
            </a:prstGeom>
            <a:solidFill>
              <a:srgbClr val="B2B2B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52" name="Rectangle 40"/>
            <p:cNvSpPr>
              <a:spLocks noChangeArrowheads="1"/>
            </p:cNvSpPr>
            <p:nvPr/>
          </p:nvSpPr>
          <p:spPr bwMode="auto">
            <a:xfrm rot="-5400000">
              <a:off x="2347" y="1080"/>
              <a:ext cx="713" cy="95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1253" name="Group 41"/>
            <p:cNvGrpSpPr>
              <a:grpSpLocks/>
            </p:cNvGrpSpPr>
            <p:nvPr/>
          </p:nvGrpSpPr>
          <p:grpSpPr bwMode="auto">
            <a:xfrm>
              <a:off x="2234" y="1192"/>
              <a:ext cx="955" cy="717"/>
              <a:chOff x="1867" y="1159"/>
              <a:chExt cx="955" cy="717"/>
            </a:xfrm>
          </p:grpSpPr>
          <p:sp>
            <p:nvSpPr>
              <p:cNvPr id="91286" name="Line 42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87" name="Line 43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88" name="Line 44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89" name="Line 45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90" name="Line 46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1254" name="Oval 47"/>
            <p:cNvSpPr>
              <a:spLocks noChangeAspect="1" noChangeArrowheads="1"/>
            </p:cNvSpPr>
            <p:nvPr/>
          </p:nvSpPr>
          <p:spPr bwMode="auto">
            <a:xfrm>
              <a:off x="2206" y="1887"/>
              <a:ext cx="48" cy="46"/>
            </a:xfrm>
            <a:prstGeom prst="ellipse">
              <a:avLst/>
            </a:prstGeom>
            <a:solidFill>
              <a:srgbClr val="B2B2B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55" name="Oval 49"/>
            <p:cNvSpPr>
              <a:spLocks noChangeArrowheads="1"/>
            </p:cNvSpPr>
            <p:nvPr/>
          </p:nvSpPr>
          <p:spPr bwMode="auto">
            <a:xfrm>
              <a:off x="3157" y="1666"/>
              <a:ext cx="41" cy="3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56" name="Oval 50"/>
            <p:cNvSpPr>
              <a:spLocks noChangeArrowheads="1"/>
            </p:cNvSpPr>
            <p:nvPr/>
          </p:nvSpPr>
          <p:spPr bwMode="auto">
            <a:xfrm>
              <a:off x="2683" y="1889"/>
              <a:ext cx="41" cy="3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57" name="Oval 52"/>
            <p:cNvSpPr>
              <a:spLocks noChangeAspect="1" noChangeArrowheads="1"/>
            </p:cNvSpPr>
            <p:nvPr/>
          </p:nvSpPr>
          <p:spPr bwMode="auto">
            <a:xfrm>
              <a:off x="2680" y="1422"/>
              <a:ext cx="48" cy="46"/>
            </a:xfrm>
            <a:prstGeom prst="ellipse">
              <a:avLst/>
            </a:prstGeom>
            <a:solidFill>
              <a:srgbClr val="B2B2B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58" name="Freeform 53"/>
            <p:cNvSpPr>
              <a:spLocks/>
            </p:cNvSpPr>
            <p:nvPr/>
          </p:nvSpPr>
          <p:spPr bwMode="auto">
            <a:xfrm>
              <a:off x="892" y="1199"/>
              <a:ext cx="477" cy="495"/>
            </a:xfrm>
            <a:custGeom>
              <a:avLst/>
              <a:gdLst>
                <a:gd name="T0" fmla="*/ 0 w 363"/>
                <a:gd name="T1" fmla="*/ 0 h 336"/>
                <a:gd name="T2" fmla="*/ 627 w 363"/>
                <a:gd name="T3" fmla="*/ 0 h 336"/>
                <a:gd name="T4" fmla="*/ 627 w 363"/>
                <a:gd name="T5" fmla="*/ 729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3" h="336">
                  <a:moveTo>
                    <a:pt x="0" y="0"/>
                  </a:moveTo>
                  <a:lnTo>
                    <a:pt x="363" y="0"/>
                  </a:lnTo>
                  <a:lnTo>
                    <a:pt x="363" y="336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259" name="Freeform 54"/>
            <p:cNvSpPr>
              <a:spLocks/>
            </p:cNvSpPr>
            <p:nvPr/>
          </p:nvSpPr>
          <p:spPr bwMode="auto">
            <a:xfrm>
              <a:off x="892" y="1211"/>
              <a:ext cx="483" cy="468"/>
            </a:xfrm>
            <a:custGeom>
              <a:avLst/>
              <a:gdLst>
                <a:gd name="T0" fmla="*/ 0 w 372"/>
                <a:gd name="T1" fmla="*/ 0 h 327"/>
                <a:gd name="T2" fmla="*/ 0 w 372"/>
                <a:gd name="T3" fmla="*/ 670 h 327"/>
                <a:gd name="T4" fmla="*/ 627 w 372"/>
                <a:gd name="T5" fmla="*/ 670 h 3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327">
                  <a:moveTo>
                    <a:pt x="0" y="0"/>
                  </a:moveTo>
                  <a:lnTo>
                    <a:pt x="0" y="327"/>
                  </a:lnTo>
                  <a:lnTo>
                    <a:pt x="372" y="327"/>
                  </a:lnTo>
                </a:path>
              </a:pathLst>
            </a:custGeom>
            <a:noFill/>
            <a:ln w="38100" cap="flat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260" name="Freeform 55"/>
            <p:cNvSpPr>
              <a:spLocks/>
            </p:cNvSpPr>
            <p:nvPr/>
          </p:nvSpPr>
          <p:spPr bwMode="auto">
            <a:xfrm>
              <a:off x="2233" y="1202"/>
              <a:ext cx="456" cy="480"/>
            </a:xfrm>
            <a:custGeom>
              <a:avLst/>
              <a:gdLst>
                <a:gd name="T0" fmla="*/ 0 w 351"/>
                <a:gd name="T1" fmla="*/ 0 h 345"/>
                <a:gd name="T2" fmla="*/ 304 w 351"/>
                <a:gd name="T3" fmla="*/ 0 h 345"/>
                <a:gd name="T4" fmla="*/ 304 w 351"/>
                <a:gd name="T5" fmla="*/ 668 h 345"/>
                <a:gd name="T6" fmla="*/ 592 w 351"/>
                <a:gd name="T7" fmla="*/ 668 h 3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1" h="345">
                  <a:moveTo>
                    <a:pt x="0" y="0"/>
                  </a:moveTo>
                  <a:lnTo>
                    <a:pt x="180" y="0"/>
                  </a:lnTo>
                  <a:lnTo>
                    <a:pt x="180" y="345"/>
                  </a:lnTo>
                  <a:lnTo>
                    <a:pt x="351" y="345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261" name="Freeform 56"/>
            <p:cNvSpPr>
              <a:spLocks/>
            </p:cNvSpPr>
            <p:nvPr/>
          </p:nvSpPr>
          <p:spPr bwMode="auto">
            <a:xfrm>
              <a:off x="2230" y="1220"/>
              <a:ext cx="477" cy="435"/>
            </a:xfrm>
            <a:custGeom>
              <a:avLst/>
              <a:gdLst>
                <a:gd name="T0" fmla="*/ 0 w 357"/>
                <a:gd name="T1" fmla="*/ 0 h 315"/>
                <a:gd name="T2" fmla="*/ 0 w 357"/>
                <a:gd name="T3" fmla="*/ 309 h 315"/>
                <a:gd name="T4" fmla="*/ 637 w 357"/>
                <a:gd name="T5" fmla="*/ 309 h 315"/>
                <a:gd name="T6" fmla="*/ 637 w 357"/>
                <a:gd name="T7" fmla="*/ 601 h 3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7" h="315">
                  <a:moveTo>
                    <a:pt x="0" y="0"/>
                  </a:moveTo>
                  <a:lnTo>
                    <a:pt x="0" y="162"/>
                  </a:lnTo>
                  <a:lnTo>
                    <a:pt x="357" y="162"/>
                  </a:lnTo>
                  <a:lnTo>
                    <a:pt x="357" y="315"/>
                  </a:lnTo>
                </a:path>
              </a:pathLst>
            </a:custGeom>
            <a:noFill/>
            <a:ln w="38100" cap="flat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262" name="Text Box 57"/>
            <p:cNvSpPr txBox="1">
              <a:spLocks noChangeArrowheads="1"/>
            </p:cNvSpPr>
            <p:nvPr/>
          </p:nvSpPr>
          <p:spPr bwMode="auto">
            <a:xfrm>
              <a:off x="871" y="1172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91263" name="Text Box 58"/>
            <p:cNvSpPr txBox="1">
              <a:spLocks noChangeArrowheads="1"/>
            </p:cNvSpPr>
            <p:nvPr/>
          </p:nvSpPr>
          <p:spPr bwMode="auto">
            <a:xfrm>
              <a:off x="1351" y="1646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91264" name="Text Box 59"/>
            <p:cNvSpPr txBox="1">
              <a:spLocks noChangeArrowheads="1"/>
            </p:cNvSpPr>
            <p:nvPr/>
          </p:nvSpPr>
          <p:spPr bwMode="auto">
            <a:xfrm>
              <a:off x="841" y="1457"/>
              <a:ext cx="30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endParaRPr lang="en-US" altLang="zh-CN" sz="18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91265" name="Text Box 60"/>
            <p:cNvSpPr txBox="1">
              <a:spLocks noChangeArrowheads="1"/>
            </p:cNvSpPr>
            <p:nvPr/>
          </p:nvSpPr>
          <p:spPr bwMode="auto">
            <a:xfrm>
              <a:off x="1342" y="1166"/>
              <a:ext cx="273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91266" name="Text Box 61"/>
            <p:cNvSpPr txBox="1">
              <a:spLocks noChangeArrowheads="1"/>
            </p:cNvSpPr>
            <p:nvPr/>
          </p:nvSpPr>
          <p:spPr bwMode="auto">
            <a:xfrm>
              <a:off x="2194" y="1172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91267" name="Text Box 62"/>
            <p:cNvSpPr txBox="1">
              <a:spLocks noChangeArrowheads="1"/>
            </p:cNvSpPr>
            <p:nvPr/>
          </p:nvSpPr>
          <p:spPr bwMode="auto">
            <a:xfrm>
              <a:off x="2674" y="1646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91268" name="Text Box 63"/>
            <p:cNvSpPr txBox="1">
              <a:spLocks noChangeArrowheads="1"/>
            </p:cNvSpPr>
            <p:nvPr/>
          </p:nvSpPr>
          <p:spPr bwMode="auto">
            <a:xfrm>
              <a:off x="2656" y="1433"/>
              <a:ext cx="30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4</a:t>
              </a:r>
              <a:endParaRPr lang="en-US" altLang="zh-CN" sz="18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91269" name="Text Box 64"/>
            <p:cNvSpPr txBox="1">
              <a:spLocks noChangeArrowheads="1"/>
            </p:cNvSpPr>
            <p:nvPr/>
          </p:nvSpPr>
          <p:spPr bwMode="auto">
            <a:xfrm>
              <a:off x="2434" y="1169"/>
              <a:ext cx="273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A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grpSp>
          <p:nvGrpSpPr>
            <p:cNvPr id="91270" name="Group 65"/>
            <p:cNvGrpSpPr>
              <a:grpSpLocks/>
            </p:cNvGrpSpPr>
            <p:nvPr/>
          </p:nvGrpSpPr>
          <p:grpSpPr bwMode="auto">
            <a:xfrm>
              <a:off x="884" y="1210"/>
              <a:ext cx="955" cy="717"/>
              <a:chOff x="1867" y="1159"/>
              <a:chExt cx="955" cy="717"/>
            </a:xfrm>
          </p:grpSpPr>
          <p:sp>
            <p:nvSpPr>
              <p:cNvPr id="91281" name="Line 66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82" name="Line 67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83" name="Line 68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84" name="Line 69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85" name="Line 70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1271" name="Group 71"/>
            <p:cNvGrpSpPr>
              <a:grpSpLocks/>
            </p:cNvGrpSpPr>
            <p:nvPr/>
          </p:nvGrpSpPr>
          <p:grpSpPr bwMode="auto">
            <a:xfrm>
              <a:off x="2206" y="1199"/>
              <a:ext cx="955" cy="717"/>
              <a:chOff x="1867" y="1159"/>
              <a:chExt cx="955" cy="717"/>
            </a:xfrm>
          </p:grpSpPr>
          <p:sp>
            <p:nvSpPr>
              <p:cNvPr id="91276" name="Line 72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77" name="Line 73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78" name="Line 74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79" name="Line 75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80" name="Line 76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1272" name="Oval 35"/>
            <p:cNvSpPr>
              <a:spLocks noChangeAspect="1" noChangeArrowheads="1"/>
            </p:cNvSpPr>
            <p:nvPr/>
          </p:nvSpPr>
          <p:spPr bwMode="auto">
            <a:xfrm>
              <a:off x="870" y="1172"/>
              <a:ext cx="50" cy="49"/>
            </a:xfrm>
            <a:prstGeom prst="ellipse">
              <a:avLst/>
            </a:prstGeom>
            <a:solidFill>
              <a:srgbClr val="CC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73" name="Oval 38"/>
            <p:cNvSpPr>
              <a:spLocks noChangeAspect="1" noChangeArrowheads="1"/>
            </p:cNvSpPr>
            <p:nvPr/>
          </p:nvSpPr>
          <p:spPr bwMode="auto">
            <a:xfrm>
              <a:off x="1343" y="1655"/>
              <a:ext cx="50" cy="49"/>
            </a:xfrm>
            <a:prstGeom prst="ellipse">
              <a:avLst/>
            </a:prstGeom>
            <a:solidFill>
              <a:srgbClr val="CC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74" name="Oval 48"/>
            <p:cNvSpPr>
              <a:spLocks noChangeAspect="1" noChangeArrowheads="1"/>
            </p:cNvSpPr>
            <p:nvPr/>
          </p:nvSpPr>
          <p:spPr bwMode="auto">
            <a:xfrm>
              <a:off x="2205" y="1173"/>
              <a:ext cx="50" cy="49"/>
            </a:xfrm>
            <a:prstGeom prst="ellipse">
              <a:avLst/>
            </a:prstGeom>
            <a:solidFill>
              <a:srgbClr val="CC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75" name="Oval 51"/>
            <p:cNvSpPr>
              <a:spLocks noChangeAspect="1" noChangeArrowheads="1"/>
            </p:cNvSpPr>
            <p:nvPr/>
          </p:nvSpPr>
          <p:spPr bwMode="auto">
            <a:xfrm>
              <a:off x="2678" y="1656"/>
              <a:ext cx="50" cy="49"/>
            </a:xfrm>
            <a:prstGeom prst="ellipse">
              <a:avLst/>
            </a:prstGeom>
            <a:solidFill>
              <a:srgbClr val="CC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16692" name="Group 180"/>
          <p:cNvGrpSpPr>
            <a:grpSpLocks/>
          </p:cNvGrpSpPr>
          <p:nvPr/>
        </p:nvGrpSpPr>
        <p:grpSpPr bwMode="auto">
          <a:xfrm>
            <a:off x="1403350" y="3429000"/>
            <a:ext cx="6778625" cy="1495425"/>
            <a:chOff x="884" y="2160"/>
            <a:chExt cx="4270" cy="942"/>
          </a:xfrm>
        </p:grpSpPr>
        <p:sp>
          <p:nvSpPr>
            <p:cNvPr id="91196" name="Text Box 25"/>
            <p:cNvSpPr txBox="1">
              <a:spLocks noChangeArrowheads="1"/>
            </p:cNvSpPr>
            <p:nvPr/>
          </p:nvSpPr>
          <p:spPr bwMode="auto">
            <a:xfrm>
              <a:off x="3923" y="2206"/>
              <a:ext cx="1231" cy="75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fr-FR" altLang="de-DE" sz="1400"/>
                <a:t>Net Constraints:</a:t>
              </a:r>
              <a:endParaRPr lang="fr-FR" altLang="de-DE" sz="1400" i="1"/>
            </a:p>
            <a:p>
              <a:pPr>
                <a:spcBef>
                  <a:spcPct val="0"/>
                </a:spcBef>
              </a:pPr>
              <a:r>
                <a:rPr lang="fr-FR" altLang="de-DE" sz="1400" i="1"/>
                <a:t>x</a:t>
              </a:r>
              <a:r>
                <a:rPr lang="fr-FR" altLang="de-DE" sz="1400" i="1" baseline="-25000"/>
                <a:t>B</a:t>
              </a:r>
              <a:r>
                <a:rPr lang="fr-FR" altLang="de-DE" sz="1400" baseline="-25000"/>
                <a:t>1</a:t>
              </a:r>
              <a:r>
                <a:rPr lang="fr-FR" altLang="de-DE" sz="1400"/>
                <a:t> +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B</a:t>
              </a:r>
              <a:r>
                <a:rPr lang="fr-FR" altLang="de-DE" sz="1400" baseline="-25000"/>
                <a:t>2</a:t>
              </a:r>
              <a:r>
                <a:rPr lang="fr-FR" altLang="de-DE" sz="1400"/>
                <a:t> +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B</a:t>
              </a:r>
              <a:r>
                <a:rPr lang="fr-FR" altLang="de-DE" sz="1400" baseline="-25000"/>
                <a:t>3</a:t>
              </a:r>
              <a:r>
                <a:rPr lang="fr-FR" altLang="de-DE" sz="1400"/>
                <a:t> ≤ 1</a:t>
              </a:r>
            </a:p>
            <a:p>
              <a:pPr>
                <a:spcBef>
                  <a:spcPct val="0"/>
                </a:spcBef>
              </a:pPr>
              <a:r>
                <a:rPr lang="fr-FR" altLang="de-DE" sz="1400"/>
                <a:t>Variable Constraints:</a:t>
              </a:r>
            </a:p>
            <a:p>
              <a:pPr>
                <a:spcBef>
                  <a:spcPct val="0"/>
                </a:spcBef>
              </a:pPr>
              <a:r>
                <a:rPr lang="fr-FR" altLang="de-DE" sz="1400"/>
                <a:t>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B</a:t>
              </a:r>
              <a:r>
                <a:rPr lang="fr-FR" altLang="de-DE" sz="1400" baseline="-25000"/>
                <a:t>1</a:t>
              </a:r>
              <a:r>
                <a:rPr lang="fr-FR" altLang="de-DE" sz="1400"/>
                <a:t> ≤ 1, 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B</a:t>
              </a:r>
              <a:r>
                <a:rPr lang="fr-FR" altLang="de-DE" sz="1400" baseline="-25000"/>
                <a:t>2</a:t>
              </a:r>
              <a:r>
                <a:rPr lang="fr-FR" altLang="de-DE" sz="1400"/>
                <a:t> ≤ 1,</a:t>
              </a:r>
            </a:p>
            <a:p>
              <a:pPr>
                <a:spcBef>
                  <a:spcPct val="0"/>
                </a:spcBef>
              </a:pPr>
              <a:r>
                <a:rPr lang="fr-FR" altLang="de-DE" sz="1400"/>
                <a:t>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B</a:t>
              </a:r>
              <a:r>
                <a:rPr lang="fr-FR" altLang="de-DE" sz="1400" baseline="-25000"/>
                <a:t>3</a:t>
              </a:r>
              <a:r>
                <a:rPr lang="fr-FR" altLang="de-DE" sz="1400"/>
                <a:t> ≤ 1</a:t>
              </a:r>
              <a:r>
                <a:rPr lang="en-US" altLang="zh-CN">
                  <a:ea typeface="宋体" panose="02010600030101010101" pitchFamily="2" charset="-122"/>
                </a:rPr>
                <a:t> </a:t>
              </a:r>
            </a:p>
          </p:txBody>
        </p:sp>
        <p:sp>
          <p:nvSpPr>
            <p:cNvPr id="91197" name="Rectangle 77"/>
            <p:cNvSpPr>
              <a:spLocks noChangeArrowheads="1"/>
            </p:cNvSpPr>
            <p:nvPr/>
          </p:nvSpPr>
          <p:spPr bwMode="auto">
            <a:xfrm rot="-5400000">
              <a:off x="1026" y="2067"/>
              <a:ext cx="713" cy="95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1198" name="Group 78"/>
            <p:cNvGrpSpPr>
              <a:grpSpLocks/>
            </p:cNvGrpSpPr>
            <p:nvPr/>
          </p:nvGrpSpPr>
          <p:grpSpPr bwMode="auto">
            <a:xfrm>
              <a:off x="913" y="2179"/>
              <a:ext cx="955" cy="717"/>
              <a:chOff x="1867" y="1159"/>
              <a:chExt cx="955" cy="717"/>
            </a:xfrm>
          </p:grpSpPr>
          <p:sp>
            <p:nvSpPr>
              <p:cNvPr id="91240" name="Line 79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41" name="Line 80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42" name="Line 81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43" name="Line 82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44" name="Line 83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1199" name="Oval 84"/>
            <p:cNvSpPr>
              <a:spLocks noChangeAspect="1" noChangeArrowheads="1"/>
            </p:cNvSpPr>
            <p:nvPr/>
          </p:nvSpPr>
          <p:spPr bwMode="auto">
            <a:xfrm>
              <a:off x="885" y="2874"/>
              <a:ext cx="48" cy="46"/>
            </a:xfrm>
            <a:prstGeom prst="ellipse">
              <a:avLst/>
            </a:prstGeom>
            <a:solidFill>
              <a:srgbClr val="B2B2B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00" name="Oval 85"/>
            <p:cNvSpPr>
              <a:spLocks noChangeAspect="1" noChangeArrowheads="1"/>
            </p:cNvSpPr>
            <p:nvPr/>
          </p:nvSpPr>
          <p:spPr bwMode="auto">
            <a:xfrm>
              <a:off x="884" y="2160"/>
              <a:ext cx="50" cy="49"/>
            </a:xfrm>
            <a:prstGeom prst="ellipse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01" name="Oval 86"/>
            <p:cNvSpPr>
              <a:spLocks noChangeAspect="1" noChangeArrowheads="1"/>
            </p:cNvSpPr>
            <p:nvPr/>
          </p:nvSpPr>
          <p:spPr bwMode="auto">
            <a:xfrm>
              <a:off x="1357" y="2643"/>
              <a:ext cx="50" cy="49"/>
            </a:xfrm>
            <a:prstGeom prst="ellipse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02" name="Oval 87"/>
            <p:cNvSpPr>
              <a:spLocks noChangeAspect="1" noChangeArrowheads="1"/>
            </p:cNvSpPr>
            <p:nvPr/>
          </p:nvSpPr>
          <p:spPr bwMode="auto">
            <a:xfrm>
              <a:off x="1359" y="2409"/>
              <a:ext cx="48" cy="46"/>
            </a:xfrm>
            <a:prstGeom prst="ellipse">
              <a:avLst/>
            </a:prstGeom>
            <a:solidFill>
              <a:srgbClr val="B2B2B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03" name="Rectangle 88"/>
            <p:cNvSpPr>
              <a:spLocks noChangeArrowheads="1"/>
            </p:cNvSpPr>
            <p:nvPr/>
          </p:nvSpPr>
          <p:spPr bwMode="auto">
            <a:xfrm rot="-5400000">
              <a:off x="2361" y="2068"/>
              <a:ext cx="713" cy="95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1204" name="Group 89"/>
            <p:cNvGrpSpPr>
              <a:grpSpLocks/>
            </p:cNvGrpSpPr>
            <p:nvPr/>
          </p:nvGrpSpPr>
          <p:grpSpPr bwMode="auto">
            <a:xfrm>
              <a:off x="2248" y="2180"/>
              <a:ext cx="955" cy="717"/>
              <a:chOff x="1867" y="1159"/>
              <a:chExt cx="955" cy="717"/>
            </a:xfrm>
          </p:grpSpPr>
          <p:sp>
            <p:nvSpPr>
              <p:cNvPr id="91235" name="Line 90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36" name="Line 91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37" name="Line 92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38" name="Line 93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39" name="Line 94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1205" name="Oval 95"/>
            <p:cNvSpPr>
              <a:spLocks noChangeAspect="1" noChangeArrowheads="1"/>
            </p:cNvSpPr>
            <p:nvPr/>
          </p:nvSpPr>
          <p:spPr bwMode="auto">
            <a:xfrm>
              <a:off x="2220" y="2875"/>
              <a:ext cx="48" cy="46"/>
            </a:xfrm>
            <a:prstGeom prst="ellipse">
              <a:avLst/>
            </a:prstGeom>
            <a:solidFill>
              <a:srgbClr val="B2B2B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06" name="Oval 96"/>
            <p:cNvSpPr>
              <a:spLocks noChangeAspect="1" noChangeArrowheads="1"/>
            </p:cNvSpPr>
            <p:nvPr/>
          </p:nvSpPr>
          <p:spPr bwMode="auto">
            <a:xfrm>
              <a:off x="2219" y="2161"/>
              <a:ext cx="50" cy="49"/>
            </a:xfrm>
            <a:prstGeom prst="ellipse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07" name="Oval 97"/>
            <p:cNvSpPr>
              <a:spLocks noChangeAspect="1" noChangeArrowheads="1"/>
            </p:cNvSpPr>
            <p:nvPr/>
          </p:nvSpPr>
          <p:spPr bwMode="auto">
            <a:xfrm>
              <a:off x="2692" y="2644"/>
              <a:ext cx="50" cy="49"/>
            </a:xfrm>
            <a:prstGeom prst="ellipse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08" name="Oval 98"/>
            <p:cNvSpPr>
              <a:spLocks noChangeAspect="1" noChangeArrowheads="1"/>
            </p:cNvSpPr>
            <p:nvPr/>
          </p:nvSpPr>
          <p:spPr bwMode="auto">
            <a:xfrm>
              <a:off x="2694" y="2410"/>
              <a:ext cx="48" cy="46"/>
            </a:xfrm>
            <a:prstGeom prst="ellipse">
              <a:avLst/>
            </a:prstGeom>
            <a:solidFill>
              <a:srgbClr val="B2B2B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09" name="Freeform 99"/>
            <p:cNvSpPr>
              <a:spLocks/>
            </p:cNvSpPr>
            <p:nvPr/>
          </p:nvSpPr>
          <p:spPr bwMode="auto">
            <a:xfrm>
              <a:off x="1389" y="2667"/>
              <a:ext cx="468" cy="228"/>
            </a:xfrm>
            <a:custGeom>
              <a:avLst/>
              <a:gdLst>
                <a:gd name="T0" fmla="*/ 0 w 357"/>
                <a:gd name="T1" fmla="*/ 321 h 162"/>
                <a:gd name="T2" fmla="*/ 614 w 357"/>
                <a:gd name="T3" fmla="*/ 321 h 162"/>
                <a:gd name="T4" fmla="*/ 614 w 357"/>
                <a:gd name="T5" fmla="*/ 0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7" h="162">
                  <a:moveTo>
                    <a:pt x="0" y="162"/>
                  </a:moveTo>
                  <a:lnTo>
                    <a:pt x="357" y="162"/>
                  </a:lnTo>
                  <a:lnTo>
                    <a:pt x="357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210" name="Freeform 100"/>
            <p:cNvSpPr>
              <a:spLocks/>
            </p:cNvSpPr>
            <p:nvPr/>
          </p:nvSpPr>
          <p:spPr bwMode="auto">
            <a:xfrm>
              <a:off x="1386" y="2667"/>
              <a:ext cx="450" cy="222"/>
            </a:xfrm>
            <a:custGeom>
              <a:avLst/>
              <a:gdLst>
                <a:gd name="T0" fmla="*/ 0 w 360"/>
                <a:gd name="T1" fmla="*/ 288 h 171"/>
                <a:gd name="T2" fmla="*/ 0 w 360"/>
                <a:gd name="T3" fmla="*/ 0 h 171"/>
                <a:gd name="T4" fmla="*/ 563 w 360"/>
                <a:gd name="T5" fmla="*/ 0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171">
                  <a:moveTo>
                    <a:pt x="0" y="171"/>
                  </a:moveTo>
                  <a:lnTo>
                    <a:pt x="0" y="0"/>
                  </a:lnTo>
                  <a:lnTo>
                    <a:pt x="360" y="0"/>
                  </a:lnTo>
                </a:path>
              </a:pathLst>
            </a:custGeom>
            <a:noFill/>
            <a:ln w="38100" cap="flat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211" name="Oval 102"/>
            <p:cNvSpPr>
              <a:spLocks noChangeArrowheads="1"/>
            </p:cNvSpPr>
            <p:nvPr/>
          </p:nvSpPr>
          <p:spPr bwMode="auto">
            <a:xfrm>
              <a:off x="1362" y="2876"/>
              <a:ext cx="41" cy="39"/>
            </a:xfrm>
            <a:prstGeom prst="ellipse">
              <a:avLst/>
            </a:prstGeom>
            <a:solidFill>
              <a:srgbClr val="FFFF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12" name="Freeform 103"/>
            <p:cNvSpPr>
              <a:spLocks/>
            </p:cNvSpPr>
            <p:nvPr/>
          </p:nvSpPr>
          <p:spPr bwMode="auto">
            <a:xfrm>
              <a:off x="2718" y="2667"/>
              <a:ext cx="477" cy="231"/>
            </a:xfrm>
            <a:custGeom>
              <a:avLst/>
              <a:gdLst>
                <a:gd name="T0" fmla="*/ 0 w 357"/>
                <a:gd name="T1" fmla="*/ 312 h 171"/>
                <a:gd name="T2" fmla="*/ 315 w 357"/>
                <a:gd name="T3" fmla="*/ 312 h 171"/>
                <a:gd name="T4" fmla="*/ 315 w 357"/>
                <a:gd name="T5" fmla="*/ 0 h 171"/>
                <a:gd name="T6" fmla="*/ 637 w 357"/>
                <a:gd name="T7" fmla="*/ 0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7" h="171">
                  <a:moveTo>
                    <a:pt x="0" y="171"/>
                  </a:moveTo>
                  <a:lnTo>
                    <a:pt x="177" y="171"/>
                  </a:lnTo>
                  <a:lnTo>
                    <a:pt x="177" y="0"/>
                  </a:lnTo>
                  <a:lnTo>
                    <a:pt x="357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213" name="Oval 105"/>
            <p:cNvSpPr>
              <a:spLocks noChangeArrowheads="1"/>
            </p:cNvSpPr>
            <p:nvPr/>
          </p:nvSpPr>
          <p:spPr bwMode="auto">
            <a:xfrm>
              <a:off x="2697" y="2877"/>
              <a:ext cx="41" cy="39"/>
            </a:xfrm>
            <a:prstGeom prst="ellipse">
              <a:avLst/>
            </a:prstGeom>
            <a:solidFill>
              <a:srgbClr val="FFFF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14" name="Text Box 106"/>
            <p:cNvSpPr txBox="1">
              <a:spLocks noChangeArrowheads="1"/>
            </p:cNvSpPr>
            <p:nvPr/>
          </p:nvSpPr>
          <p:spPr bwMode="auto">
            <a:xfrm>
              <a:off x="1818" y="2643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91215" name="Text Box 107"/>
            <p:cNvSpPr txBox="1">
              <a:spLocks noChangeArrowheads="1"/>
            </p:cNvSpPr>
            <p:nvPr/>
          </p:nvSpPr>
          <p:spPr bwMode="auto">
            <a:xfrm>
              <a:off x="1350" y="2865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91216" name="Text Box 108"/>
            <p:cNvSpPr txBox="1">
              <a:spLocks noChangeArrowheads="1"/>
            </p:cNvSpPr>
            <p:nvPr/>
          </p:nvSpPr>
          <p:spPr bwMode="auto">
            <a:xfrm>
              <a:off x="1641" y="2667"/>
              <a:ext cx="25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91217" name="Text Box 109"/>
            <p:cNvSpPr txBox="1">
              <a:spLocks noChangeArrowheads="1"/>
            </p:cNvSpPr>
            <p:nvPr/>
          </p:nvSpPr>
          <p:spPr bwMode="auto">
            <a:xfrm>
              <a:off x="1362" y="2427"/>
              <a:ext cx="26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endParaRPr lang="en-US" altLang="zh-CN" sz="18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91218" name="Text Box 110"/>
            <p:cNvSpPr txBox="1">
              <a:spLocks noChangeArrowheads="1"/>
            </p:cNvSpPr>
            <p:nvPr/>
          </p:nvSpPr>
          <p:spPr bwMode="auto">
            <a:xfrm>
              <a:off x="2724" y="2649"/>
              <a:ext cx="26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  <a:endParaRPr lang="en-US" altLang="zh-CN" sz="18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91219" name="Text Box 111"/>
            <p:cNvSpPr txBox="1">
              <a:spLocks noChangeArrowheads="1"/>
            </p:cNvSpPr>
            <p:nvPr/>
          </p:nvSpPr>
          <p:spPr bwMode="auto">
            <a:xfrm>
              <a:off x="3144" y="2649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91220" name="Text Box 112"/>
            <p:cNvSpPr txBox="1">
              <a:spLocks noChangeArrowheads="1"/>
            </p:cNvSpPr>
            <p:nvPr/>
          </p:nvSpPr>
          <p:spPr bwMode="auto">
            <a:xfrm>
              <a:off x="2676" y="2871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B</a:t>
              </a:r>
            </a:p>
          </p:txBody>
        </p:sp>
        <p:grpSp>
          <p:nvGrpSpPr>
            <p:cNvPr id="91221" name="Group 114"/>
            <p:cNvGrpSpPr>
              <a:grpSpLocks/>
            </p:cNvGrpSpPr>
            <p:nvPr/>
          </p:nvGrpSpPr>
          <p:grpSpPr bwMode="auto">
            <a:xfrm>
              <a:off x="910" y="2172"/>
              <a:ext cx="955" cy="717"/>
              <a:chOff x="1867" y="1159"/>
              <a:chExt cx="955" cy="717"/>
            </a:xfrm>
          </p:grpSpPr>
          <p:sp>
            <p:nvSpPr>
              <p:cNvPr id="91230" name="Line 115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31" name="Line 116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32" name="Line 117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33" name="Line 118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34" name="Line 119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1222" name="Group 120"/>
            <p:cNvGrpSpPr>
              <a:grpSpLocks/>
            </p:cNvGrpSpPr>
            <p:nvPr/>
          </p:nvGrpSpPr>
          <p:grpSpPr bwMode="auto">
            <a:xfrm>
              <a:off x="2245" y="2169"/>
              <a:ext cx="955" cy="717"/>
              <a:chOff x="1867" y="1159"/>
              <a:chExt cx="955" cy="717"/>
            </a:xfrm>
          </p:grpSpPr>
          <p:sp>
            <p:nvSpPr>
              <p:cNvPr id="91225" name="Line 121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26" name="Line 122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27" name="Line 123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28" name="Line 124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229" name="Line 125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1223" name="Oval 101"/>
            <p:cNvSpPr>
              <a:spLocks noChangeArrowheads="1"/>
            </p:cNvSpPr>
            <p:nvPr/>
          </p:nvSpPr>
          <p:spPr bwMode="auto">
            <a:xfrm>
              <a:off x="1836" y="2653"/>
              <a:ext cx="41" cy="39"/>
            </a:xfrm>
            <a:prstGeom prst="ellipse">
              <a:avLst/>
            </a:prstGeom>
            <a:solidFill>
              <a:srgbClr val="FFFF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224" name="Oval 104"/>
            <p:cNvSpPr>
              <a:spLocks noChangeArrowheads="1"/>
            </p:cNvSpPr>
            <p:nvPr/>
          </p:nvSpPr>
          <p:spPr bwMode="auto">
            <a:xfrm>
              <a:off x="3171" y="2654"/>
              <a:ext cx="41" cy="39"/>
            </a:xfrm>
            <a:prstGeom prst="ellipse">
              <a:avLst/>
            </a:prstGeom>
            <a:solidFill>
              <a:srgbClr val="FFFF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16693" name="Group 181"/>
          <p:cNvGrpSpPr>
            <a:grpSpLocks/>
          </p:cNvGrpSpPr>
          <p:nvPr/>
        </p:nvGrpSpPr>
        <p:grpSpPr bwMode="auto">
          <a:xfrm>
            <a:off x="1331913" y="5038725"/>
            <a:ext cx="6873875" cy="1485900"/>
            <a:chOff x="839" y="3174"/>
            <a:chExt cx="4330" cy="936"/>
          </a:xfrm>
        </p:grpSpPr>
        <p:sp>
          <p:nvSpPr>
            <p:cNvPr id="91145" name="Text Box 26"/>
            <p:cNvSpPr txBox="1">
              <a:spLocks noChangeArrowheads="1"/>
            </p:cNvSpPr>
            <p:nvPr/>
          </p:nvSpPr>
          <p:spPr bwMode="auto">
            <a:xfrm>
              <a:off x="3923" y="3220"/>
              <a:ext cx="1246" cy="75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>
                <a:spcBef>
                  <a:spcPct val="0"/>
                </a:spcBef>
              </a:pPr>
              <a:r>
                <a:rPr lang="fr-FR" altLang="de-DE" sz="1400"/>
                <a:t>Net Constraints:</a:t>
              </a:r>
              <a:endParaRPr lang="fr-FR" altLang="de-DE" sz="1400" i="1"/>
            </a:p>
            <a:p>
              <a:pPr>
                <a:spcBef>
                  <a:spcPct val="0"/>
                </a:spcBef>
              </a:pPr>
              <a:r>
                <a:rPr lang="fr-FR" altLang="de-DE" sz="1400" i="1"/>
                <a:t>x</a:t>
              </a:r>
              <a:r>
                <a:rPr lang="fr-FR" altLang="de-DE" sz="1400" i="1" baseline="-25000"/>
                <a:t>C</a:t>
              </a:r>
              <a:r>
                <a:rPr lang="fr-FR" altLang="de-DE" sz="1400" baseline="-25000"/>
                <a:t>1</a:t>
              </a:r>
              <a:r>
                <a:rPr lang="fr-FR" altLang="de-DE" sz="1400"/>
                <a:t> +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C</a:t>
              </a:r>
              <a:r>
                <a:rPr lang="fr-FR" altLang="de-DE" sz="1400" baseline="-25000"/>
                <a:t>2</a:t>
              </a:r>
              <a:r>
                <a:rPr lang="fr-FR" altLang="de-DE" sz="1400"/>
                <a:t>+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C</a:t>
              </a:r>
              <a:r>
                <a:rPr lang="fr-FR" altLang="de-DE" sz="1400" baseline="-25000"/>
                <a:t>3</a:t>
              </a:r>
              <a:r>
                <a:rPr lang="fr-FR" altLang="de-DE" sz="1400"/>
                <a:t> +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C</a:t>
              </a:r>
              <a:r>
                <a:rPr lang="fr-FR" altLang="de-DE" sz="1400" baseline="-25000"/>
                <a:t>4</a:t>
              </a:r>
              <a:r>
                <a:rPr lang="fr-FR" altLang="de-DE" sz="1400"/>
                <a:t> ≤ 1</a:t>
              </a:r>
            </a:p>
            <a:p>
              <a:pPr>
                <a:spcBef>
                  <a:spcPct val="0"/>
                </a:spcBef>
              </a:pPr>
              <a:r>
                <a:rPr lang="fr-FR" altLang="de-DE" sz="1400"/>
                <a:t>Variable Constraints:</a:t>
              </a:r>
            </a:p>
            <a:p>
              <a:pPr>
                <a:spcBef>
                  <a:spcPct val="0"/>
                </a:spcBef>
              </a:pPr>
              <a:r>
                <a:rPr lang="fr-FR" altLang="de-DE" sz="1400"/>
                <a:t>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C</a:t>
              </a:r>
              <a:r>
                <a:rPr lang="fr-FR" altLang="de-DE" sz="1400" baseline="-25000"/>
                <a:t>1</a:t>
              </a:r>
              <a:r>
                <a:rPr lang="fr-FR" altLang="de-DE" sz="1400"/>
                <a:t> ≤ 1, 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C</a:t>
              </a:r>
              <a:r>
                <a:rPr lang="fr-FR" altLang="de-DE" sz="1400" baseline="-25000"/>
                <a:t>2</a:t>
              </a:r>
              <a:r>
                <a:rPr lang="fr-FR" altLang="de-DE" sz="1400"/>
                <a:t> ≤ 1,</a:t>
              </a:r>
            </a:p>
            <a:p>
              <a:pPr>
                <a:spcBef>
                  <a:spcPct val="0"/>
                </a:spcBef>
              </a:pPr>
              <a:r>
                <a:rPr lang="fr-FR" altLang="de-DE" sz="1400"/>
                <a:t>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C</a:t>
              </a:r>
              <a:r>
                <a:rPr lang="fr-FR" altLang="de-DE" sz="1400" baseline="-25000"/>
                <a:t>3</a:t>
              </a:r>
              <a:r>
                <a:rPr lang="fr-FR" altLang="de-DE" sz="1400"/>
                <a:t> ≤ 1, 0 ≤ </a:t>
              </a:r>
              <a:r>
                <a:rPr lang="fr-FR" altLang="de-DE" sz="1400" i="1"/>
                <a:t>x</a:t>
              </a:r>
              <a:r>
                <a:rPr lang="fr-FR" altLang="de-DE" sz="1400" i="1" baseline="-25000"/>
                <a:t>C</a:t>
              </a:r>
              <a:r>
                <a:rPr lang="fr-FR" altLang="de-DE" sz="1400" baseline="-25000"/>
                <a:t>4</a:t>
              </a:r>
              <a:r>
                <a:rPr lang="fr-FR" altLang="de-DE" sz="1400"/>
                <a:t> ≤ 1</a:t>
              </a:r>
              <a:r>
                <a:rPr lang="en-US" altLang="zh-CN">
                  <a:ea typeface="宋体" panose="02010600030101010101" pitchFamily="2" charset="-122"/>
                </a:rPr>
                <a:t> </a:t>
              </a:r>
            </a:p>
          </p:txBody>
        </p:sp>
        <p:sp>
          <p:nvSpPr>
            <p:cNvPr id="91146" name="Rectangle 126"/>
            <p:cNvSpPr>
              <a:spLocks noChangeArrowheads="1"/>
            </p:cNvSpPr>
            <p:nvPr/>
          </p:nvSpPr>
          <p:spPr bwMode="auto">
            <a:xfrm rot="-5400000">
              <a:off x="1013" y="3081"/>
              <a:ext cx="713" cy="95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1147" name="Group 127"/>
            <p:cNvGrpSpPr>
              <a:grpSpLocks/>
            </p:cNvGrpSpPr>
            <p:nvPr/>
          </p:nvGrpSpPr>
          <p:grpSpPr bwMode="auto">
            <a:xfrm>
              <a:off x="900" y="3193"/>
              <a:ext cx="955" cy="717"/>
              <a:chOff x="1867" y="1159"/>
              <a:chExt cx="955" cy="717"/>
            </a:xfrm>
          </p:grpSpPr>
          <p:sp>
            <p:nvSpPr>
              <p:cNvPr id="91191" name="Line 128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92" name="Line 129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93" name="Line 130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94" name="Line 131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95" name="Line 132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1148" name="Oval 133"/>
            <p:cNvSpPr>
              <a:spLocks noChangeAspect="1" noChangeArrowheads="1"/>
            </p:cNvSpPr>
            <p:nvPr/>
          </p:nvSpPr>
          <p:spPr bwMode="auto">
            <a:xfrm>
              <a:off x="871" y="3174"/>
              <a:ext cx="50" cy="49"/>
            </a:xfrm>
            <a:prstGeom prst="ellipse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49" name="Oval 134"/>
            <p:cNvSpPr>
              <a:spLocks noChangeAspect="1" noChangeArrowheads="1"/>
            </p:cNvSpPr>
            <p:nvPr/>
          </p:nvSpPr>
          <p:spPr bwMode="auto">
            <a:xfrm>
              <a:off x="1344" y="3657"/>
              <a:ext cx="50" cy="49"/>
            </a:xfrm>
            <a:prstGeom prst="ellipse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50" name="Rectangle 135"/>
            <p:cNvSpPr>
              <a:spLocks noChangeArrowheads="1"/>
            </p:cNvSpPr>
            <p:nvPr/>
          </p:nvSpPr>
          <p:spPr bwMode="auto">
            <a:xfrm rot="-5400000">
              <a:off x="2348" y="3082"/>
              <a:ext cx="713" cy="95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1151" name="Group 136"/>
            <p:cNvGrpSpPr>
              <a:grpSpLocks/>
            </p:cNvGrpSpPr>
            <p:nvPr/>
          </p:nvGrpSpPr>
          <p:grpSpPr bwMode="auto">
            <a:xfrm>
              <a:off x="2235" y="3194"/>
              <a:ext cx="955" cy="717"/>
              <a:chOff x="1867" y="1159"/>
              <a:chExt cx="955" cy="717"/>
            </a:xfrm>
          </p:grpSpPr>
          <p:sp>
            <p:nvSpPr>
              <p:cNvPr id="91186" name="Line 137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87" name="Line 138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88" name="Line 139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89" name="Line 140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90" name="Line 141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1152" name="Oval 142"/>
            <p:cNvSpPr>
              <a:spLocks noChangeAspect="1" noChangeArrowheads="1"/>
            </p:cNvSpPr>
            <p:nvPr/>
          </p:nvSpPr>
          <p:spPr bwMode="auto">
            <a:xfrm>
              <a:off x="2206" y="3175"/>
              <a:ext cx="50" cy="49"/>
            </a:xfrm>
            <a:prstGeom prst="ellipse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53" name="Oval 143"/>
            <p:cNvSpPr>
              <a:spLocks noChangeAspect="1" noChangeArrowheads="1"/>
            </p:cNvSpPr>
            <p:nvPr/>
          </p:nvSpPr>
          <p:spPr bwMode="auto">
            <a:xfrm>
              <a:off x="2679" y="3658"/>
              <a:ext cx="50" cy="49"/>
            </a:xfrm>
            <a:prstGeom prst="ellipse">
              <a:avLst/>
            </a:pr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54" name="Oval 144"/>
            <p:cNvSpPr>
              <a:spLocks noChangeArrowheads="1"/>
            </p:cNvSpPr>
            <p:nvPr/>
          </p:nvSpPr>
          <p:spPr bwMode="auto">
            <a:xfrm>
              <a:off x="1823" y="3667"/>
              <a:ext cx="41" cy="3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55" name="Oval 145"/>
            <p:cNvSpPr>
              <a:spLocks noChangeArrowheads="1"/>
            </p:cNvSpPr>
            <p:nvPr/>
          </p:nvSpPr>
          <p:spPr bwMode="auto">
            <a:xfrm>
              <a:off x="1349" y="3890"/>
              <a:ext cx="41" cy="3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56" name="Oval 146"/>
            <p:cNvSpPr>
              <a:spLocks noChangeArrowheads="1"/>
            </p:cNvSpPr>
            <p:nvPr/>
          </p:nvSpPr>
          <p:spPr bwMode="auto">
            <a:xfrm>
              <a:off x="3158" y="3668"/>
              <a:ext cx="41" cy="3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57" name="Oval 147"/>
            <p:cNvSpPr>
              <a:spLocks noChangeArrowheads="1"/>
            </p:cNvSpPr>
            <p:nvPr/>
          </p:nvSpPr>
          <p:spPr bwMode="auto">
            <a:xfrm>
              <a:off x="2684" y="3891"/>
              <a:ext cx="41" cy="39"/>
            </a:xfrm>
            <a:prstGeom prst="ellipse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58" name="Freeform 148"/>
            <p:cNvSpPr>
              <a:spLocks/>
            </p:cNvSpPr>
            <p:nvPr/>
          </p:nvSpPr>
          <p:spPr bwMode="auto">
            <a:xfrm>
              <a:off x="892" y="3441"/>
              <a:ext cx="477" cy="468"/>
            </a:xfrm>
            <a:custGeom>
              <a:avLst/>
              <a:gdLst>
                <a:gd name="T0" fmla="*/ 0 w 369"/>
                <a:gd name="T1" fmla="*/ 652 h 336"/>
                <a:gd name="T2" fmla="*/ 617 w 369"/>
                <a:gd name="T3" fmla="*/ 652 h 336"/>
                <a:gd name="T4" fmla="*/ 617 w 369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9" h="336">
                  <a:moveTo>
                    <a:pt x="0" y="336"/>
                  </a:moveTo>
                  <a:lnTo>
                    <a:pt x="369" y="336"/>
                  </a:lnTo>
                  <a:lnTo>
                    <a:pt x="369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159" name="Freeform 149"/>
            <p:cNvSpPr>
              <a:spLocks/>
            </p:cNvSpPr>
            <p:nvPr/>
          </p:nvSpPr>
          <p:spPr bwMode="auto">
            <a:xfrm>
              <a:off x="895" y="3444"/>
              <a:ext cx="471" cy="468"/>
            </a:xfrm>
            <a:custGeom>
              <a:avLst/>
              <a:gdLst>
                <a:gd name="T0" fmla="*/ 0 w 360"/>
                <a:gd name="T1" fmla="*/ 652 h 336"/>
                <a:gd name="T2" fmla="*/ 0 w 360"/>
                <a:gd name="T3" fmla="*/ 0 h 336"/>
                <a:gd name="T4" fmla="*/ 616 w 360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336">
                  <a:moveTo>
                    <a:pt x="0" y="336"/>
                  </a:moveTo>
                  <a:lnTo>
                    <a:pt x="0" y="0"/>
                  </a:lnTo>
                  <a:lnTo>
                    <a:pt x="360" y="0"/>
                  </a:lnTo>
                </a:path>
              </a:pathLst>
            </a:custGeom>
            <a:noFill/>
            <a:ln w="38100" cap="flat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160" name="Oval 150"/>
            <p:cNvSpPr>
              <a:spLocks noChangeAspect="1" noChangeArrowheads="1"/>
            </p:cNvSpPr>
            <p:nvPr/>
          </p:nvSpPr>
          <p:spPr bwMode="auto">
            <a:xfrm>
              <a:off x="872" y="3888"/>
              <a:ext cx="48" cy="46"/>
            </a:xfrm>
            <a:prstGeom prst="ellipse">
              <a:avLst/>
            </a:prstGeom>
            <a:solidFill>
              <a:schemeClr val="accent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61" name="Freeform 152"/>
            <p:cNvSpPr>
              <a:spLocks/>
            </p:cNvSpPr>
            <p:nvPr/>
          </p:nvSpPr>
          <p:spPr bwMode="auto">
            <a:xfrm>
              <a:off x="2228" y="3444"/>
              <a:ext cx="471" cy="465"/>
            </a:xfrm>
            <a:custGeom>
              <a:avLst/>
              <a:gdLst>
                <a:gd name="T0" fmla="*/ 0 w 375"/>
                <a:gd name="T1" fmla="*/ 621 h 348"/>
                <a:gd name="T2" fmla="*/ 298 w 375"/>
                <a:gd name="T3" fmla="*/ 621 h 348"/>
                <a:gd name="T4" fmla="*/ 298 w 375"/>
                <a:gd name="T5" fmla="*/ 0 h 348"/>
                <a:gd name="T6" fmla="*/ 592 w 375"/>
                <a:gd name="T7" fmla="*/ 0 h 3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5" h="348">
                  <a:moveTo>
                    <a:pt x="0" y="348"/>
                  </a:moveTo>
                  <a:lnTo>
                    <a:pt x="189" y="348"/>
                  </a:lnTo>
                  <a:lnTo>
                    <a:pt x="189" y="0"/>
                  </a:lnTo>
                  <a:lnTo>
                    <a:pt x="375" y="0"/>
                  </a:ln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162" name="Freeform 153"/>
            <p:cNvSpPr>
              <a:spLocks/>
            </p:cNvSpPr>
            <p:nvPr/>
          </p:nvSpPr>
          <p:spPr bwMode="auto">
            <a:xfrm>
              <a:off x="2231" y="3447"/>
              <a:ext cx="477" cy="447"/>
            </a:xfrm>
            <a:custGeom>
              <a:avLst/>
              <a:gdLst>
                <a:gd name="T0" fmla="*/ 0 w 375"/>
                <a:gd name="T1" fmla="*/ 611 h 327"/>
                <a:gd name="T2" fmla="*/ 0 w 375"/>
                <a:gd name="T3" fmla="*/ 314 h 327"/>
                <a:gd name="T4" fmla="*/ 607 w 375"/>
                <a:gd name="T5" fmla="*/ 314 h 327"/>
                <a:gd name="T6" fmla="*/ 607 w 375"/>
                <a:gd name="T7" fmla="*/ 0 h 3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5" h="327">
                  <a:moveTo>
                    <a:pt x="0" y="327"/>
                  </a:moveTo>
                  <a:lnTo>
                    <a:pt x="0" y="168"/>
                  </a:lnTo>
                  <a:lnTo>
                    <a:pt x="375" y="168"/>
                  </a:lnTo>
                  <a:lnTo>
                    <a:pt x="375" y="0"/>
                  </a:lnTo>
                </a:path>
              </a:pathLst>
            </a:custGeom>
            <a:noFill/>
            <a:ln w="38100" cap="flat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1163" name="Text Box 156"/>
            <p:cNvSpPr txBox="1">
              <a:spLocks noChangeArrowheads="1"/>
            </p:cNvSpPr>
            <p:nvPr/>
          </p:nvSpPr>
          <p:spPr bwMode="auto">
            <a:xfrm>
              <a:off x="866" y="3879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91164" name="Text Box 157"/>
            <p:cNvSpPr txBox="1">
              <a:spLocks noChangeArrowheads="1"/>
            </p:cNvSpPr>
            <p:nvPr/>
          </p:nvSpPr>
          <p:spPr bwMode="auto">
            <a:xfrm>
              <a:off x="1343" y="3426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91165" name="Text Box 158"/>
            <p:cNvSpPr txBox="1">
              <a:spLocks noChangeArrowheads="1"/>
            </p:cNvSpPr>
            <p:nvPr/>
          </p:nvSpPr>
          <p:spPr bwMode="auto">
            <a:xfrm>
              <a:off x="2216" y="3879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91166" name="Text Box 159"/>
            <p:cNvSpPr txBox="1">
              <a:spLocks noChangeArrowheads="1"/>
            </p:cNvSpPr>
            <p:nvPr/>
          </p:nvSpPr>
          <p:spPr bwMode="auto">
            <a:xfrm>
              <a:off x="2693" y="3426"/>
              <a:ext cx="222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91167" name="Text Box 160"/>
            <p:cNvSpPr txBox="1">
              <a:spLocks noChangeArrowheads="1"/>
            </p:cNvSpPr>
            <p:nvPr/>
          </p:nvSpPr>
          <p:spPr bwMode="auto">
            <a:xfrm>
              <a:off x="839" y="3411"/>
              <a:ext cx="32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2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91168" name="Text Box 161"/>
            <p:cNvSpPr txBox="1">
              <a:spLocks noChangeArrowheads="1"/>
            </p:cNvSpPr>
            <p:nvPr/>
          </p:nvSpPr>
          <p:spPr bwMode="auto">
            <a:xfrm>
              <a:off x="1118" y="3681"/>
              <a:ext cx="3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1</a:t>
              </a:r>
              <a:endParaRPr lang="en-US" altLang="zh-CN" sz="18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91169" name="Text Box 162"/>
            <p:cNvSpPr txBox="1">
              <a:spLocks noChangeArrowheads="1"/>
            </p:cNvSpPr>
            <p:nvPr/>
          </p:nvSpPr>
          <p:spPr bwMode="auto">
            <a:xfrm>
              <a:off x="2414" y="3216"/>
              <a:ext cx="327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3</a:t>
              </a:r>
              <a:endParaRPr lang="en-US" altLang="zh-CN" sz="1800" i="1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sp>
          <p:nvSpPr>
            <p:cNvPr id="91170" name="Text Box 163"/>
            <p:cNvSpPr txBox="1">
              <a:spLocks noChangeArrowheads="1"/>
            </p:cNvSpPr>
            <p:nvPr/>
          </p:nvSpPr>
          <p:spPr bwMode="auto">
            <a:xfrm>
              <a:off x="2171" y="3666"/>
              <a:ext cx="30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800" i="1">
                  <a:latin typeface="Times New Roman" panose="02020603050405020304" pitchFamily="18" charset="0"/>
                  <a:ea typeface="宋体" panose="02010600030101010101" pitchFamily="2" charset="-122"/>
                </a:rPr>
                <a:t>C</a:t>
              </a:r>
              <a:r>
                <a:rPr lang="en-US" altLang="zh-CN" sz="1800" baseline="-25000">
                  <a:latin typeface="Times New Roman" panose="02020603050405020304" pitchFamily="18" charset="0"/>
                  <a:ea typeface="宋体" panose="02010600030101010101" pitchFamily="2" charset="-122"/>
                </a:rPr>
                <a:t>4</a:t>
              </a:r>
              <a:endParaRPr lang="en-US" altLang="zh-CN" sz="1800">
                <a:latin typeface="Times New Roman" panose="02020603050405020304" pitchFamily="18" charset="0"/>
                <a:ea typeface="宋体" panose="02010600030101010101" pitchFamily="2" charset="-122"/>
              </a:endParaRPr>
            </a:p>
          </p:txBody>
        </p:sp>
        <p:grpSp>
          <p:nvGrpSpPr>
            <p:cNvPr id="91171" name="Group 166"/>
            <p:cNvGrpSpPr>
              <a:grpSpLocks/>
            </p:cNvGrpSpPr>
            <p:nvPr/>
          </p:nvGrpSpPr>
          <p:grpSpPr bwMode="auto">
            <a:xfrm>
              <a:off x="890" y="3191"/>
              <a:ext cx="955" cy="717"/>
              <a:chOff x="1867" y="1159"/>
              <a:chExt cx="955" cy="717"/>
            </a:xfrm>
          </p:grpSpPr>
          <p:sp>
            <p:nvSpPr>
              <p:cNvPr id="91181" name="Line 167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82" name="Line 168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83" name="Line 169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84" name="Line 170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85" name="Line 171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grpSp>
          <p:nvGrpSpPr>
            <p:cNvPr id="91172" name="Group 172"/>
            <p:cNvGrpSpPr>
              <a:grpSpLocks/>
            </p:cNvGrpSpPr>
            <p:nvPr/>
          </p:nvGrpSpPr>
          <p:grpSpPr bwMode="auto">
            <a:xfrm>
              <a:off x="2234" y="3180"/>
              <a:ext cx="955" cy="717"/>
              <a:chOff x="1867" y="1159"/>
              <a:chExt cx="955" cy="717"/>
            </a:xfrm>
          </p:grpSpPr>
          <p:sp>
            <p:nvSpPr>
              <p:cNvPr id="91176" name="Line 173"/>
              <p:cNvSpPr>
                <a:spLocks noChangeShapeType="1"/>
              </p:cNvSpPr>
              <p:nvPr/>
            </p:nvSpPr>
            <p:spPr bwMode="auto">
              <a:xfrm rot="-5400000">
                <a:off x="1983" y="1513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77" name="Line 174"/>
              <p:cNvSpPr>
                <a:spLocks noChangeShapeType="1"/>
              </p:cNvSpPr>
              <p:nvPr/>
            </p:nvSpPr>
            <p:spPr bwMode="auto">
              <a:xfrm rot="-5400000">
                <a:off x="2222" y="1520"/>
                <a:ext cx="708" cy="4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78" name="Line 175"/>
              <p:cNvSpPr>
                <a:spLocks noChangeShapeType="1"/>
              </p:cNvSpPr>
              <p:nvPr/>
            </p:nvSpPr>
            <p:spPr bwMode="auto">
              <a:xfrm rot="-5400000">
                <a:off x="1745" y="1521"/>
                <a:ext cx="708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79" name="Line 176"/>
              <p:cNvSpPr>
                <a:spLocks noChangeShapeType="1"/>
              </p:cNvSpPr>
              <p:nvPr/>
            </p:nvSpPr>
            <p:spPr bwMode="auto">
              <a:xfrm rot="-5400000">
                <a:off x="2342" y="1172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1180" name="Line 177"/>
              <p:cNvSpPr>
                <a:spLocks noChangeShapeType="1"/>
              </p:cNvSpPr>
              <p:nvPr/>
            </p:nvSpPr>
            <p:spPr bwMode="auto">
              <a:xfrm rot="-5400000">
                <a:off x="2347" y="936"/>
                <a:ext cx="0" cy="95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1173" name="Oval 151"/>
            <p:cNvSpPr>
              <a:spLocks noChangeAspect="1" noChangeArrowheads="1"/>
            </p:cNvSpPr>
            <p:nvPr/>
          </p:nvSpPr>
          <p:spPr bwMode="auto">
            <a:xfrm>
              <a:off x="1346" y="3423"/>
              <a:ext cx="48" cy="46"/>
            </a:xfrm>
            <a:prstGeom prst="ellipse">
              <a:avLst/>
            </a:prstGeom>
            <a:solidFill>
              <a:schemeClr val="accent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74" name="Oval 154"/>
            <p:cNvSpPr>
              <a:spLocks noChangeAspect="1" noChangeArrowheads="1"/>
            </p:cNvSpPr>
            <p:nvPr/>
          </p:nvSpPr>
          <p:spPr bwMode="auto">
            <a:xfrm>
              <a:off x="2207" y="3889"/>
              <a:ext cx="48" cy="46"/>
            </a:xfrm>
            <a:prstGeom prst="ellipse">
              <a:avLst/>
            </a:prstGeom>
            <a:solidFill>
              <a:schemeClr val="accent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1175" name="Oval 155"/>
            <p:cNvSpPr>
              <a:spLocks noChangeAspect="1" noChangeArrowheads="1"/>
            </p:cNvSpPr>
            <p:nvPr/>
          </p:nvSpPr>
          <p:spPr bwMode="auto">
            <a:xfrm>
              <a:off x="2681" y="3424"/>
              <a:ext cx="48" cy="46"/>
            </a:xfrm>
            <a:prstGeom prst="ellipse">
              <a:avLst/>
            </a:prstGeom>
            <a:solidFill>
              <a:schemeClr val="accent2"/>
            </a:solidFill>
            <a:ln w="2857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5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65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6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5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165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16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51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1651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6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16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F74769E-329F-4F46-BA40-C7C0EF9D8687}" type="slidenum">
              <a:rPr lang="en-US" altLang="de-DE" sz="1000">
                <a:solidFill>
                  <a:srgbClr val="C0C0C0"/>
                </a:solidFill>
              </a:rPr>
              <a:pPr/>
              <a:t>89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9216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de-DE" altLang="de-DE" smtClean="0"/>
              <a:t>5.7.1	</a:t>
            </a:r>
            <a:r>
              <a:rPr lang="en-US" altLang="zh-CN" smtClean="0">
                <a:ea typeface="宋体" panose="02010600030101010101" pitchFamily="2" charset="-122"/>
              </a:rPr>
              <a:t>Routing by Integer Linear Programming – Example</a:t>
            </a:r>
          </a:p>
        </p:txBody>
      </p:sp>
      <p:sp>
        <p:nvSpPr>
          <p:cNvPr id="92164" name="Rectangle 4"/>
          <p:cNvSpPr>
            <a:spLocks noChangeArrowheads="1"/>
          </p:cNvSpPr>
          <p:nvPr/>
        </p:nvSpPr>
        <p:spPr bwMode="auto">
          <a:xfrm>
            <a:off x="827088" y="1009650"/>
            <a:ext cx="6840537" cy="2851150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Horizontal Edge Capacity Constraints: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(1,0):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(1,0))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(2,0):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(2,0))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(3,0):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B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B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(3,0))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(4,0):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B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(4,0))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(1,1):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4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(1,1))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(2,1):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4</a:t>
            </a:r>
            <a:r>
              <a:rPr lang="en-US" altLang="zh-CN" sz="1400">
                <a:ea typeface="宋体" panose="02010600030101010101" pitchFamily="2" charset="-122"/>
              </a:rPr>
              <a:t>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(2,1))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(3,1):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B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(3,1)) = 1</a:t>
            </a:r>
          </a:p>
          <a:p>
            <a:pPr>
              <a:spcBef>
                <a:spcPct val="0"/>
              </a:spcBef>
            </a:pPr>
            <a:r>
              <a:rPr lang="en-US" altLang="zh-CN" sz="1400" i="1">
                <a:ea typeface="宋体" panose="02010600030101010101" pitchFamily="2" charset="-122"/>
              </a:rPr>
              <a:t>	G</a:t>
            </a:r>
            <a:r>
              <a:rPr lang="en-US" altLang="zh-CN" sz="1400">
                <a:ea typeface="宋体" panose="02010600030101010101" pitchFamily="2" charset="-122"/>
              </a:rPr>
              <a:t>(3,1)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(4,1):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B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B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(4,1)) = 1	</a:t>
            </a:r>
          </a:p>
          <a:p>
            <a:pPr>
              <a:spcBef>
                <a:spcPct val="0"/>
              </a:spcBef>
            </a:pPr>
            <a:r>
              <a:rPr lang="en-US" altLang="zh-CN" sz="1400" i="1">
                <a:ea typeface="宋体" panose="02010600030101010101" pitchFamily="2" charset="-122"/>
              </a:rPr>
              <a:t>	G</a:t>
            </a:r>
            <a:r>
              <a:rPr lang="en-US" altLang="zh-CN" sz="1400">
                <a:ea typeface="宋体" panose="02010600030101010101" pitchFamily="2" charset="-122"/>
              </a:rPr>
              <a:t>(0,2)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(1,2):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4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(1,2))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(2,2):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4</a:t>
            </a:r>
            <a:r>
              <a:rPr lang="en-US" altLang="zh-CN" sz="1400">
                <a:ea typeface="宋体" panose="02010600030101010101" pitchFamily="2" charset="-122"/>
              </a:rPr>
              <a:t> +</a:t>
            </a:r>
            <a:r>
              <a:rPr lang="en-US" altLang="zh-CN" sz="1400" i="1">
                <a:ea typeface="宋体" panose="02010600030101010101" pitchFamily="2" charset="-122"/>
              </a:rPr>
              <a:t> 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(2,2))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(0,3)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(1,3):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(0,3)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(1,3))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(1,3)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(2,3):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	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(1,3)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(2,3)) = 1</a:t>
            </a:r>
          </a:p>
        </p:txBody>
      </p:sp>
      <p:sp>
        <p:nvSpPr>
          <p:cNvPr id="92165" name="Rectangle 5"/>
          <p:cNvSpPr>
            <a:spLocks noChangeArrowheads="1"/>
          </p:cNvSpPr>
          <p:nvPr/>
        </p:nvSpPr>
        <p:spPr bwMode="auto">
          <a:xfrm>
            <a:off x="841375" y="4005263"/>
            <a:ext cx="6826250" cy="2670175"/>
          </a:xfrm>
          <a:prstGeom prst="rect">
            <a:avLst/>
          </a:pr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6350" algn="ctr">
                <a:solidFill>
                  <a:srgbClr val="80808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10000"/>
              </a:spcBef>
            </a:pPr>
            <a:r>
              <a:rPr lang="en-US" altLang="zh-CN" sz="1400">
                <a:ea typeface="宋体" panose="02010600030101010101" pitchFamily="2" charset="-122"/>
              </a:rPr>
              <a:t>Vertical Edge Capacity Constraints:</a:t>
            </a:r>
          </a:p>
          <a:p>
            <a:pPr>
              <a:spcBef>
                <a:spcPct val="0"/>
              </a:spcBef>
            </a:pPr>
            <a:r>
              <a:rPr lang="en-US" altLang="zh-CN" sz="16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(0,1):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4</a:t>
            </a:r>
            <a:r>
              <a:rPr lang="en-US" altLang="zh-CN" sz="1400">
                <a:ea typeface="宋体" panose="02010600030101010101" pitchFamily="2" charset="-122"/>
              </a:rPr>
              <a:t>	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(0,1))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(1,1):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	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(1,1)) = 1</a:t>
            </a:r>
            <a:endParaRPr lang="en-US" altLang="zh-CN" sz="1400" i="1">
              <a:ea typeface="宋体" panose="02010600030101010101" pitchFamily="2" charset="-122"/>
            </a:endParaRPr>
          </a:p>
          <a:p>
            <a:pPr>
              <a:spcBef>
                <a:spcPct val="0"/>
              </a:spcBef>
            </a:pPr>
            <a:r>
              <a:rPr lang="en-US" altLang="zh-CN" sz="1400" i="1">
                <a:ea typeface="宋体" panose="02010600030101010101" pitchFamily="2" charset="-122"/>
              </a:rPr>
              <a:t>	G</a:t>
            </a:r>
            <a:r>
              <a:rPr lang="en-US" altLang="zh-CN" sz="1400">
                <a:ea typeface="宋体" panose="02010600030101010101" pitchFamily="2" charset="-122"/>
              </a:rPr>
              <a:t>(2,0)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(2,1):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B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	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(2,1)) = 1</a:t>
            </a:r>
            <a:endParaRPr lang="en-US" altLang="zh-CN" sz="1400" i="1">
              <a:ea typeface="宋体" panose="02010600030101010101" pitchFamily="2" charset="-122"/>
            </a:endParaRPr>
          </a:p>
          <a:p>
            <a:pPr>
              <a:spcBef>
                <a:spcPct val="0"/>
              </a:spcBef>
            </a:pPr>
            <a:r>
              <a:rPr lang="en-US" altLang="zh-CN" sz="1400" i="1">
                <a:ea typeface="宋体" panose="02010600030101010101" pitchFamily="2" charset="-122"/>
              </a:rPr>
              <a:t>	G</a:t>
            </a:r>
            <a:r>
              <a:rPr lang="en-US" altLang="zh-CN" sz="1400">
                <a:ea typeface="宋体" panose="02010600030101010101" pitchFamily="2" charset="-122"/>
              </a:rPr>
              <a:t>(3,0)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(3,1):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B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 	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(3,1)) = 1</a:t>
            </a:r>
            <a:endParaRPr lang="en-US" altLang="zh-CN" sz="1400" i="1">
              <a:ea typeface="宋体" panose="02010600030101010101" pitchFamily="2" charset="-122"/>
            </a:endParaRPr>
          </a:p>
          <a:p>
            <a:pPr>
              <a:spcBef>
                <a:spcPct val="0"/>
              </a:spcBef>
            </a:pPr>
            <a:r>
              <a:rPr lang="en-US" altLang="zh-CN" sz="1400" i="1">
                <a:ea typeface="宋体" panose="02010600030101010101" pitchFamily="2" charset="-122"/>
              </a:rPr>
              <a:t>	G</a:t>
            </a:r>
            <a:r>
              <a:rPr lang="en-US" altLang="zh-CN" sz="1400">
                <a:ea typeface="宋体" panose="02010600030101010101" pitchFamily="2" charset="-122"/>
              </a:rPr>
              <a:t>(4,0)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(4,1):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B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             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(4,0)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(4,1))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(0,2):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	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(0,2))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(1,2):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	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(1,2)) = 1</a:t>
            </a:r>
            <a:endParaRPr lang="en-US" altLang="zh-CN" sz="1400" i="1">
              <a:ea typeface="宋体" panose="02010600030101010101" pitchFamily="2" charset="-122"/>
            </a:endParaRPr>
          </a:p>
          <a:p>
            <a:pPr>
              <a:spcBef>
                <a:spcPct val="0"/>
              </a:spcBef>
            </a:pPr>
            <a:r>
              <a:rPr lang="en-US" altLang="zh-CN" sz="1400" i="1">
                <a:ea typeface="宋体" panose="02010600030101010101" pitchFamily="2" charset="-122"/>
              </a:rPr>
              <a:t>	G</a:t>
            </a:r>
            <a:r>
              <a:rPr lang="en-US" altLang="zh-CN" sz="1400">
                <a:ea typeface="宋体" panose="02010600030101010101" pitchFamily="2" charset="-122"/>
              </a:rPr>
              <a:t>(2,1)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(2,2):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4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C</a:t>
            </a:r>
            <a:r>
              <a:rPr lang="en-US" altLang="zh-CN" sz="1400" baseline="-25000">
                <a:ea typeface="宋体" panose="02010600030101010101" pitchFamily="2" charset="-122"/>
              </a:rPr>
              <a:t>4</a:t>
            </a:r>
            <a:r>
              <a:rPr lang="en-US" altLang="zh-CN" sz="1400">
                <a:ea typeface="宋体" panose="02010600030101010101" pitchFamily="2" charset="-122"/>
              </a:rPr>
              <a:t>  ≤ 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(2,1)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(2,2))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(0,3):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2</a:t>
            </a:r>
            <a:r>
              <a:rPr lang="en-US" altLang="zh-CN" sz="1400">
                <a:ea typeface="宋体" panose="02010600030101010101" pitchFamily="2" charset="-122"/>
              </a:rPr>
              <a:t> + 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4</a:t>
            </a:r>
            <a:r>
              <a:rPr lang="en-US" altLang="zh-CN" sz="1400">
                <a:ea typeface="宋体" panose="02010600030101010101" pitchFamily="2" charset="-122"/>
              </a:rPr>
              <a:t>	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(0,3))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(1,3):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3</a:t>
            </a:r>
            <a:r>
              <a:rPr lang="en-US" altLang="zh-CN" sz="1400">
                <a:ea typeface="宋体" panose="02010600030101010101" pitchFamily="2" charset="-122"/>
              </a:rPr>
              <a:t>              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(1,3)) = 1</a:t>
            </a:r>
          </a:p>
          <a:p>
            <a:pPr>
              <a:spcBef>
                <a:spcPct val="0"/>
              </a:spcBef>
            </a:pPr>
            <a:r>
              <a:rPr lang="en-US" altLang="zh-CN" sz="1400">
                <a:ea typeface="宋体" panose="02010600030101010101" pitchFamily="2" charset="-122"/>
              </a:rPr>
              <a:t>	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(2,3):	</a:t>
            </a:r>
            <a:r>
              <a:rPr lang="en-US" altLang="zh-CN" sz="1400" i="1">
                <a:ea typeface="宋体" panose="02010600030101010101" pitchFamily="2" charset="-122"/>
              </a:rPr>
              <a:t>x</a:t>
            </a:r>
            <a:r>
              <a:rPr lang="en-US" altLang="zh-CN" sz="1400" i="1" baseline="-25000">
                <a:ea typeface="宋体" panose="02010600030101010101" pitchFamily="2" charset="-122"/>
              </a:rPr>
              <a:t>A</a:t>
            </a:r>
            <a:r>
              <a:rPr lang="en-US" altLang="zh-CN" sz="1400" baseline="-25000">
                <a:ea typeface="宋体" panose="02010600030101010101" pitchFamily="2" charset="-122"/>
              </a:rPr>
              <a:t>1</a:t>
            </a:r>
            <a:r>
              <a:rPr lang="en-US" altLang="zh-CN" sz="1400">
                <a:ea typeface="宋体" panose="02010600030101010101" pitchFamily="2" charset="-122"/>
              </a:rPr>
              <a:t>	      ≤	σ(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(2,2) ~ </a:t>
            </a:r>
            <a:r>
              <a:rPr lang="en-US" altLang="zh-CN" sz="1400" i="1">
                <a:ea typeface="宋体" panose="02010600030101010101" pitchFamily="2" charset="-122"/>
              </a:rPr>
              <a:t>G</a:t>
            </a:r>
            <a:r>
              <a:rPr lang="en-US" altLang="zh-CN" sz="1400">
                <a:ea typeface="宋体" panose="02010600030101010101" pitchFamily="2" charset="-122"/>
              </a:rPr>
              <a:t>(2,3)) = 1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46204650-B794-41B2-B78F-3AD7241BC982}" type="slidenum">
              <a:rPr lang="en-US" altLang="de-DE" sz="1000">
                <a:solidFill>
                  <a:srgbClr val="C0C0C0"/>
                </a:solidFill>
              </a:rPr>
              <a:pPr/>
              <a:t>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97731" name="Text Box 3"/>
          <p:cNvSpPr txBox="1">
            <a:spLocks noChangeArrowheads="1"/>
          </p:cNvSpPr>
          <p:nvPr/>
        </p:nvSpPr>
        <p:spPr bwMode="auto">
          <a:xfrm>
            <a:off x="3935413" y="3151188"/>
            <a:ext cx="1614487" cy="64293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87660" rIns="96808" bIns="87660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Timing-Driven Routing</a:t>
            </a:r>
          </a:p>
        </p:txBody>
      </p:sp>
      <p:sp>
        <p:nvSpPr>
          <p:cNvPr id="1097732" name="Text Box 4"/>
          <p:cNvSpPr txBox="1">
            <a:spLocks noChangeArrowheads="1"/>
          </p:cNvSpPr>
          <p:nvPr/>
        </p:nvSpPr>
        <p:spPr bwMode="auto">
          <a:xfrm>
            <a:off x="403225" y="3151188"/>
            <a:ext cx="1500188" cy="64293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87660" rIns="96808" bIns="87660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Global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Routing</a:t>
            </a:r>
          </a:p>
        </p:txBody>
      </p:sp>
      <p:sp>
        <p:nvSpPr>
          <p:cNvPr id="1097733" name="Text Box 5"/>
          <p:cNvSpPr txBox="1">
            <a:spLocks noChangeArrowheads="1"/>
          </p:cNvSpPr>
          <p:nvPr/>
        </p:nvSpPr>
        <p:spPr bwMode="auto">
          <a:xfrm>
            <a:off x="2220913" y="3151188"/>
            <a:ext cx="1392237" cy="64293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87660" rIns="96808" bIns="87660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Detailed</a:t>
            </a:r>
          </a:p>
          <a:p>
            <a:pPr>
              <a:spcBef>
                <a:spcPct val="0"/>
              </a:spcBef>
            </a:pPr>
            <a:r>
              <a:rPr lang="de-DE" altLang="de-DE"/>
              <a:t>Routing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97734" name="Line 6"/>
          <p:cNvSpPr>
            <a:spLocks noChangeShapeType="1"/>
          </p:cNvSpPr>
          <p:nvPr/>
        </p:nvSpPr>
        <p:spPr bwMode="auto">
          <a:xfrm flipH="1">
            <a:off x="1257300" y="2767013"/>
            <a:ext cx="490538" cy="2444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tIns="82800" bIns="82800" anchor="ctr">
            <a:spAutoFit/>
          </a:bodyPr>
          <a:lstStyle/>
          <a:p>
            <a:endParaRPr lang="de-DE"/>
          </a:p>
        </p:txBody>
      </p:sp>
      <p:sp>
        <p:nvSpPr>
          <p:cNvPr id="1097735" name="Line 7"/>
          <p:cNvSpPr>
            <a:spLocks noChangeShapeType="1"/>
          </p:cNvSpPr>
          <p:nvPr/>
        </p:nvSpPr>
        <p:spPr bwMode="auto">
          <a:xfrm>
            <a:off x="2514600" y="2767013"/>
            <a:ext cx="0" cy="2587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 anchor="ctr">
            <a:spAutoFit/>
          </a:bodyPr>
          <a:lstStyle/>
          <a:p>
            <a:endParaRPr lang="de-DE"/>
          </a:p>
        </p:txBody>
      </p:sp>
      <p:sp>
        <p:nvSpPr>
          <p:cNvPr id="1097736" name="Text Box 8"/>
          <p:cNvSpPr txBox="1">
            <a:spLocks noChangeArrowheads="1"/>
          </p:cNvSpPr>
          <p:nvPr/>
        </p:nvSpPr>
        <p:spPr bwMode="auto">
          <a:xfrm>
            <a:off x="5681663" y="3151188"/>
            <a:ext cx="1482725" cy="64293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87660" rIns="96808" bIns="87660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Large Single- Net Routing</a:t>
            </a:r>
          </a:p>
        </p:txBody>
      </p:sp>
      <p:sp>
        <p:nvSpPr>
          <p:cNvPr id="1097738" name="Line 10"/>
          <p:cNvSpPr>
            <a:spLocks noChangeShapeType="1"/>
          </p:cNvSpPr>
          <p:nvPr/>
        </p:nvSpPr>
        <p:spPr bwMode="auto">
          <a:xfrm>
            <a:off x="5087938" y="1879600"/>
            <a:ext cx="923925" cy="1131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 anchor="ctr">
            <a:spAutoFit/>
          </a:bodyPr>
          <a:lstStyle/>
          <a:p>
            <a:endParaRPr lang="de-DE"/>
          </a:p>
        </p:txBody>
      </p:sp>
      <p:sp>
        <p:nvSpPr>
          <p:cNvPr id="1097739" name="Line 11"/>
          <p:cNvSpPr>
            <a:spLocks noChangeShapeType="1"/>
          </p:cNvSpPr>
          <p:nvPr/>
        </p:nvSpPr>
        <p:spPr bwMode="auto">
          <a:xfrm>
            <a:off x="5703888" y="1879600"/>
            <a:ext cx="1892300" cy="11318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tIns="82800" bIns="82800" anchor="ctr">
            <a:spAutoFit/>
          </a:bodyPr>
          <a:lstStyle/>
          <a:p>
            <a:endParaRPr lang="de-DE"/>
          </a:p>
        </p:txBody>
      </p:sp>
      <p:sp>
        <p:nvSpPr>
          <p:cNvPr id="1097740" name="Text Box 12"/>
          <p:cNvSpPr txBox="1">
            <a:spLocks noChangeArrowheads="1"/>
          </p:cNvSpPr>
          <p:nvPr/>
        </p:nvSpPr>
        <p:spPr bwMode="auto">
          <a:xfrm>
            <a:off x="346075" y="3794125"/>
            <a:ext cx="1625600" cy="1389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Coarse-grain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assignment of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routes to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routing regions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de-DE" altLang="de-DE"/>
              <a:t>(Chap. 5)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97741" name="Text Box 13"/>
          <p:cNvSpPr txBox="1">
            <a:spLocks noChangeArrowheads="1"/>
          </p:cNvSpPr>
          <p:nvPr/>
        </p:nvSpPr>
        <p:spPr bwMode="auto">
          <a:xfrm>
            <a:off x="2195513" y="3794125"/>
            <a:ext cx="1492250" cy="1389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Fine-grain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assignment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of routes to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routing tracks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de-DE" altLang="de-DE"/>
              <a:t>(Chap. 6)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97742" name="Text Box 14"/>
          <p:cNvSpPr txBox="1">
            <a:spLocks noChangeArrowheads="1"/>
          </p:cNvSpPr>
          <p:nvPr/>
        </p:nvSpPr>
        <p:spPr bwMode="auto">
          <a:xfrm>
            <a:off x="3922713" y="3794125"/>
            <a:ext cx="1517650" cy="164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Net topology 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optimization 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and resource 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allocation to 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critical nets</a:t>
            </a:r>
            <a:endParaRPr lang="de-DE" altLang="de-DE"/>
          </a:p>
          <a:p>
            <a:pPr eaLnBrk="1" hangingPunct="1">
              <a:spcBef>
                <a:spcPct val="0"/>
              </a:spcBef>
            </a:pPr>
            <a:r>
              <a:rPr lang="de-DE" altLang="de-DE"/>
              <a:t>(Chap. 8)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97743" name="Text Box 15"/>
          <p:cNvSpPr txBox="1">
            <a:spLocks noChangeArrowheads="1"/>
          </p:cNvSpPr>
          <p:nvPr/>
        </p:nvSpPr>
        <p:spPr bwMode="auto">
          <a:xfrm>
            <a:off x="5651500" y="3794125"/>
            <a:ext cx="1525588" cy="1389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Power (VDD)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and Ground 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en-US" altLang="zh-CN">
                <a:ea typeface="宋体" panose="02010600030101010101" pitchFamily="2" charset="-122"/>
              </a:rPr>
              <a:t>(GND)</a:t>
            </a:r>
          </a:p>
          <a:p>
            <a:pPr eaLnBrk="1" hangingPunct="1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routing</a:t>
            </a:r>
            <a:br>
              <a:rPr lang="en-US" altLang="zh-CN">
                <a:ea typeface="宋体" panose="02010600030101010101" pitchFamily="2" charset="-122"/>
              </a:rPr>
            </a:br>
            <a:r>
              <a:rPr lang="de-DE" altLang="de-DE"/>
              <a:t>(Chap. 3)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255" name="Text Box 17"/>
          <p:cNvSpPr txBox="1">
            <a:spLocks noChangeArrowheads="1"/>
          </p:cNvSpPr>
          <p:nvPr/>
        </p:nvSpPr>
        <p:spPr bwMode="auto">
          <a:xfrm>
            <a:off x="2951163" y="1522413"/>
            <a:ext cx="3130550" cy="35718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48404" rIns="96808" bIns="48404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r>
              <a:rPr lang="de-DE" altLang="de-DE"/>
              <a:t>Routing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97746" name="Oval 18"/>
          <p:cNvSpPr>
            <a:spLocks noChangeArrowheads="1"/>
          </p:cNvSpPr>
          <p:nvPr/>
        </p:nvSpPr>
        <p:spPr bwMode="auto">
          <a:xfrm>
            <a:off x="46038" y="2847975"/>
            <a:ext cx="2005012" cy="2813050"/>
          </a:xfrm>
          <a:prstGeom prst="ellipse">
            <a:avLst/>
          </a:prstGeom>
          <a:noFill/>
          <a:ln w="28575" algn="ctr">
            <a:solidFill>
              <a:srgbClr val="CC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97747" name="Text Box 19"/>
          <p:cNvSpPr txBox="1">
            <a:spLocks noChangeArrowheads="1"/>
          </p:cNvSpPr>
          <p:nvPr/>
        </p:nvSpPr>
        <p:spPr bwMode="auto">
          <a:xfrm>
            <a:off x="7410450" y="3141663"/>
            <a:ext cx="1482725" cy="642937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87660" rIns="96808" bIns="87660" anchor="ctr"/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Geometric Techniques</a:t>
            </a:r>
          </a:p>
        </p:txBody>
      </p:sp>
      <p:sp>
        <p:nvSpPr>
          <p:cNvPr id="1097748" name="Text Box 20"/>
          <p:cNvSpPr txBox="1">
            <a:spLocks noChangeArrowheads="1"/>
          </p:cNvSpPr>
          <p:nvPr/>
        </p:nvSpPr>
        <p:spPr bwMode="auto">
          <a:xfrm>
            <a:off x="7380288" y="3784600"/>
            <a:ext cx="1685925" cy="1130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6808" tIns="48404" rIns="96808" bIns="48404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Non-Manhattan</a:t>
            </a:r>
            <a:br>
              <a:rPr lang="de-DE" altLang="de-DE"/>
            </a:br>
            <a:r>
              <a:rPr lang="de-DE" altLang="de-DE"/>
              <a:t>and </a:t>
            </a:r>
            <a:br>
              <a:rPr lang="de-DE" altLang="de-DE"/>
            </a:br>
            <a:r>
              <a:rPr lang="de-DE" altLang="de-DE"/>
              <a:t>clock routing</a:t>
            </a:r>
          </a:p>
          <a:p>
            <a:pPr>
              <a:spcBef>
                <a:spcPct val="0"/>
              </a:spcBef>
            </a:pPr>
            <a:r>
              <a:rPr lang="de-DE" altLang="de-DE"/>
              <a:t>(Chap. 7)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097749" name="Line 21"/>
          <p:cNvSpPr>
            <a:spLocks noChangeShapeType="1"/>
          </p:cNvSpPr>
          <p:nvPr/>
        </p:nvSpPr>
        <p:spPr bwMode="auto">
          <a:xfrm>
            <a:off x="3419475" y="2781300"/>
            <a:ext cx="430213" cy="244475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tIns="82800" bIns="82800" anchor="ctr">
            <a:spAutoFit/>
          </a:bodyPr>
          <a:lstStyle/>
          <a:p>
            <a:endParaRPr lang="de-DE"/>
          </a:p>
        </p:txBody>
      </p:sp>
      <p:sp>
        <p:nvSpPr>
          <p:cNvPr id="1097737" name="Freeform 9"/>
          <p:cNvSpPr>
            <a:spLocks/>
          </p:cNvSpPr>
          <p:nvPr/>
        </p:nvSpPr>
        <p:spPr bwMode="auto">
          <a:xfrm>
            <a:off x="3074988" y="1879600"/>
            <a:ext cx="481012" cy="252413"/>
          </a:xfrm>
          <a:custGeom>
            <a:avLst/>
            <a:gdLst>
              <a:gd name="T0" fmla="*/ 808994910 w 286"/>
              <a:gd name="T1" fmla="*/ 0 h 150"/>
              <a:gd name="T2" fmla="*/ 0 w 286"/>
              <a:gd name="T3" fmla="*/ 424748817 h 15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286" h="150">
                <a:moveTo>
                  <a:pt x="286" y="0"/>
                </a:moveTo>
                <a:lnTo>
                  <a:pt x="0" y="150"/>
                </a:lnTo>
              </a:path>
            </a:pathLst>
          </a:cu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tIns="82800" bIns="82800" anchor="ctr">
            <a:spAutoFit/>
          </a:bodyPr>
          <a:lstStyle/>
          <a:p>
            <a:endParaRPr lang="de-DE"/>
          </a:p>
        </p:txBody>
      </p:sp>
      <p:sp>
        <p:nvSpPr>
          <p:cNvPr id="10261" name="Rectangle 2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5.1	Introduction</a:t>
            </a:r>
          </a:p>
        </p:txBody>
      </p:sp>
      <p:sp>
        <p:nvSpPr>
          <p:cNvPr id="1097744" name="Text Box 16"/>
          <p:cNvSpPr txBox="1">
            <a:spLocks noChangeArrowheads="1"/>
          </p:cNvSpPr>
          <p:nvPr/>
        </p:nvSpPr>
        <p:spPr bwMode="auto">
          <a:xfrm>
            <a:off x="1390650" y="2160588"/>
            <a:ext cx="2317750" cy="692150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6808" tIns="87660" rIns="96808" bIns="87660" anchor="ctr">
            <a:spAutoFit/>
          </a:bodyPr>
          <a:lstStyle>
            <a:lvl1pPr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9683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9683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Multi-Stage Routing of Signal Nets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7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97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97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97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97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97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97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97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97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97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0977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097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097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097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1097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0977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097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097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7731" grpId="0" animBg="1"/>
      <p:bldP spid="1097732" grpId="0" animBg="1"/>
      <p:bldP spid="1097733" grpId="0" animBg="1"/>
      <p:bldP spid="1097736" grpId="0" animBg="1"/>
      <p:bldP spid="1097740" grpId="0"/>
      <p:bldP spid="1097741" grpId="0"/>
      <p:bldP spid="1097742" grpId="0"/>
      <p:bldP spid="1097743" grpId="0"/>
      <p:bldP spid="1097746" grpId="0" animBg="1"/>
      <p:bldP spid="1097747" grpId="0" animBg="1"/>
      <p:bldP spid="1097748" grpId="0"/>
      <p:bldP spid="1097744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B6FCA1B6-C712-498D-9AEE-12B130C581DA}" type="slidenum">
              <a:rPr lang="en-US" altLang="de-DE" sz="1000">
                <a:solidFill>
                  <a:srgbClr val="C0C0C0"/>
                </a:solidFill>
              </a:rPr>
              <a:pPr/>
              <a:t>90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9318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5.7.2	</a:t>
            </a:r>
            <a:r>
              <a:rPr lang="en-US" altLang="zh-CN" smtClean="0">
                <a:ea typeface="宋体" panose="02010600030101010101" pitchFamily="2" charset="-122"/>
              </a:rPr>
              <a:t>Rip-Up and Reroute (RRR)</a:t>
            </a:r>
            <a:endParaRPr lang="de-DE" altLang="de-DE" smtClean="0"/>
          </a:p>
        </p:txBody>
      </p:sp>
      <p:sp>
        <p:nvSpPr>
          <p:cNvPr id="1211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8154987" cy="479583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Rip-up and reroute</a:t>
            </a:r>
            <a:r>
              <a:rPr lang="en-US" altLang="zh-CN" smtClean="0">
                <a:ea typeface="宋体" panose="02010600030101010101" pitchFamily="2" charset="-122"/>
              </a:rPr>
              <a:t> (RRR) framework: focuses on hard-to-route nets </a:t>
            </a:r>
          </a:p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Idea: allow temporary violations, so that all nets are routed, but then iteratively remove some nets (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rip-up</a:t>
            </a:r>
            <a:r>
              <a:rPr lang="en-US" altLang="zh-CN" smtClean="0">
                <a:ea typeface="宋体" panose="02010600030101010101" pitchFamily="2" charset="-122"/>
              </a:rPr>
              <a:t>), and route them differently (</a:t>
            </a: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reroute</a:t>
            </a:r>
            <a:r>
              <a:rPr lang="en-US" altLang="zh-CN" smtClean="0">
                <a:ea typeface="宋体" panose="02010600030101010101" pitchFamily="2" charset="-122"/>
              </a:rPr>
              <a:t>) </a:t>
            </a:r>
          </a:p>
        </p:txBody>
      </p:sp>
      <p:grpSp>
        <p:nvGrpSpPr>
          <p:cNvPr id="1211640" name="Group 248"/>
          <p:cNvGrpSpPr>
            <a:grpSpLocks/>
          </p:cNvGrpSpPr>
          <p:nvPr/>
        </p:nvGrpSpPr>
        <p:grpSpPr bwMode="auto">
          <a:xfrm>
            <a:off x="3425825" y="2873375"/>
            <a:ext cx="2022475" cy="1597025"/>
            <a:chOff x="2158" y="1810"/>
            <a:chExt cx="1274" cy="1006"/>
          </a:xfrm>
        </p:grpSpPr>
        <p:sp>
          <p:nvSpPr>
            <p:cNvPr id="93268" name="Rectangle 67"/>
            <p:cNvSpPr>
              <a:spLocks noChangeAspect="1" noChangeArrowheads="1"/>
            </p:cNvSpPr>
            <p:nvPr/>
          </p:nvSpPr>
          <p:spPr bwMode="auto">
            <a:xfrm>
              <a:off x="2161" y="1811"/>
              <a:ext cx="1001" cy="1004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grpSp>
          <p:nvGrpSpPr>
            <p:cNvPr id="93269" name="Group 68"/>
            <p:cNvGrpSpPr>
              <a:grpSpLocks noChangeAspect="1"/>
            </p:cNvGrpSpPr>
            <p:nvPr/>
          </p:nvGrpSpPr>
          <p:grpSpPr bwMode="auto">
            <a:xfrm>
              <a:off x="2164" y="1812"/>
              <a:ext cx="1001" cy="1001"/>
              <a:chOff x="200" y="909"/>
              <a:chExt cx="1429" cy="1430"/>
            </a:xfrm>
          </p:grpSpPr>
          <p:sp>
            <p:nvSpPr>
              <p:cNvPr id="93289" name="Line 69"/>
              <p:cNvSpPr>
                <a:spLocks noChangeAspect="1" noChangeShapeType="1"/>
              </p:cNvSpPr>
              <p:nvPr/>
            </p:nvSpPr>
            <p:spPr bwMode="auto">
              <a:xfrm>
                <a:off x="438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90" name="Line 70"/>
              <p:cNvSpPr>
                <a:spLocks noChangeAspect="1" noChangeShapeType="1"/>
              </p:cNvSpPr>
              <p:nvPr/>
            </p:nvSpPr>
            <p:spPr bwMode="auto">
              <a:xfrm>
                <a:off x="677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91" name="Line 71"/>
              <p:cNvSpPr>
                <a:spLocks noChangeAspect="1" noChangeShapeType="1"/>
              </p:cNvSpPr>
              <p:nvPr/>
            </p:nvSpPr>
            <p:spPr bwMode="auto">
              <a:xfrm>
                <a:off x="915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92" name="Line 72"/>
              <p:cNvSpPr>
                <a:spLocks noChangeAspect="1" noChangeShapeType="1"/>
              </p:cNvSpPr>
              <p:nvPr/>
            </p:nvSpPr>
            <p:spPr bwMode="auto">
              <a:xfrm>
                <a:off x="200" y="1148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93" name="Line 73"/>
              <p:cNvSpPr>
                <a:spLocks noChangeAspect="1" noChangeShapeType="1"/>
              </p:cNvSpPr>
              <p:nvPr/>
            </p:nvSpPr>
            <p:spPr bwMode="auto">
              <a:xfrm>
                <a:off x="200" y="1386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94" name="Line 74"/>
              <p:cNvSpPr>
                <a:spLocks noChangeAspect="1" noChangeShapeType="1"/>
              </p:cNvSpPr>
              <p:nvPr/>
            </p:nvSpPr>
            <p:spPr bwMode="auto">
              <a:xfrm>
                <a:off x="200" y="1626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95" name="Line 75"/>
              <p:cNvSpPr>
                <a:spLocks noChangeAspect="1" noChangeShapeType="1"/>
              </p:cNvSpPr>
              <p:nvPr/>
            </p:nvSpPr>
            <p:spPr bwMode="auto">
              <a:xfrm>
                <a:off x="200" y="1865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96" name="Line 76"/>
              <p:cNvSpPr>
                <a:spLocks noChangeAspect="1" noChangeShapeType="1"/>
              </p:cNvSpPr>
              <p:nvPr/>
            </p:nvSpPr>
            <p:spPr bwMode="auto">
              <a:xfrm>
                <a:off x="200" y="2104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97" name="Line 77"/>
              <p:cNvSpPr>
                <a:spLocks noChangeAspect="1" noChangeShapeType="1"/>
              </p:cNvSpPr>
              <p:nvPr/>
            </p:nvSpPr>
            <p:spPr bwMode="auto">
              <a:xfrm>
                <a:off x="1155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98" name="Line 78"/>
              <p:cNvSpPr>
                <a:spLocks noChangeAspect="1" noChangeShapeType="1"/>
              </p:cNvSpPr>
              <p:nvPr/>
            </p:nvSpPr>
            <p:spPr bwMode="auto">
              <a:xfrm>
                <a:off x="1393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3270" name="Line 79"/>
            <p:cNvSpPr>
              <a:spLocks noChangeAspect="1" noChangeShapeType="1"/>
            </p:cNvSpPr>
            <p:nvPr/>
          </p:nvSpPr>
          <p:spPr bwMode="auto">
            <a:xfrm>
              <a:off x="2164" y="2816"/>
              <a:ext cx="1001" cy="0"/>
            </a:xfrm>
            <a:prstGeom prst="line">
              <a:avLst/>
            </a:prstGeom>
            <a:noFill/>
            <a:ln w="317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71" name="Rectangle 80"/>
            <p:cNvSpPr>
              <a:spLocks noChangeAspect="1" noChangeArrowheads="1"/>
            </p:cNvSpPr>
            <p:nvPr/>
          </p:nvSpPr>
          <p:spPr bwMode="auto">
            <a:xfrm rot="-5400000">
              <a:off x="1993" y="1975"/>
              <a:ext cx="838" cy="5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72" name="Rectangle 81"/>
            <p:cNvSpPr>
              <a:spLocks noChangeAspect="1" noChangeArrowheads="1"/>
            </p:cNvSpPr>
            <p:nvPr/>
          </p:nvSpPr>
          <p:spPr bwMode="auto">
            <a:xfrm rot="-5400000">
              <a:off x="2829" y="2484"/>
              <a:ext cx="502" cy="16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73" name="Oval 82"/>
            <p:cNvSpPr>
              <a:spLocks noChangeAspect="1" noChangeArrowheads="1"/>
            </p:cNvSpPr>
            <p:nvPr/>
          </p:nvSpPr>
          <p:spPr bwMode="auto">
            <a:xfrm>
              <a:off x="2309" y="2623"/>
              <a:ext cx="44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74" name="Oval 83"/>
            <p:cNvSpPr>
              <a:spLocks noChangeAspect="1" noChangeArrowheads="1"/>
            </p:cNvSpPr>
            <p:nvPr/>
          </p:nvSpPr>
          <p:spPr bwMode="auto">
            <a:xfrm>
              <a:off x="2640" y="2458"/>
              <a:ext cx="45" cy="4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75" name="Text Box 84"/>
            <p:cNvSpPr txBox="1">
              <a:spLocks noChangeAspect="1" noChangeArrowheads="1"/>
            </p:cNvSpPr>
            <p:nvPr/>
          </p:nvSpPr>
          <p:spPr bwMode="auto">
            <a:xfrm>
              <a:off x="2200" y="2432"/>
              <a:ext cx="16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93276" name="Text Box 85"/>
            <p:cNvSpPr txBox="1">
              <a:spLocks noChangeAspect="1" noChangeArrowheads="1"/>
            </p:cNvSpPr>
            <p:nvPr/>
          </p:nvSpPr>
          <p:spPr bwMode="auto">
            <a:xfrm>
              <a:off x="2641" y="1839"/>
              <a:ext cx="16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93277" name="Oval 86"/>
            <p:cNvSpPr>
              <a:spLocks noChangeAspect="1" noChangeArrowheads="1"/>
            </p:cNvSpPr>
            <p:nvPr/>
          </p:nvSpPr>
          <p:spPr bwMode="auto">
            <a:xfrm>
              <a:off x="2643" y="2123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78" name="Oval 87"/>
            <p:cNvSpPr>
              <a:spLocks noChangeAspect="1" noChangeArrowheads="1"/>
            </p:cNvSpPr>
            <p:nvPr/>
          </p:nvSpPr>
          <p:spPr bwMode="auto">
            <a:xfrm>
              <a:off x="2640" y="1958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79" name="Oval 88"/>
            <p:cNvSpPr>
              <a:spLocks noChangeAspect="1" noChangeArrowheads="1"/>
            </p:cNvSpPr>
            <p:nvPr/>
          </p:nvSpPr>
          <p:spPr bwMode="auto">
            <a:xfrm>
              <a:off x="2474" y="2626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80" name="Oval 90"/>
            <p:cNvSpPr>
              <a:spLocks noChangeAspect="1" noChangeArrowheads="1"/>
            </p:cNvSpPr>
            <p:nvPr/>
          </p:nvSpPr>
          <p:spPr bwMode="auto">
            <a:xfrm>
              <a:off x="2977" y="2628"/>
              <a:ext cx="44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81" name="Oval 91"/>
            <p:cNvSpPr>
              <a:spLocks noChangeAspect="1" noChangeArrowheads="1"/>
            </p:cNvSpPr>
            <p:nvPr/>
          </p:nvSpPr>
          <p:spPr bwMode="auto">
            <a:xfrm>
              <a:off x="3136" y="1957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82" name="Oval 92"/>
            <p:cNvSpPr>
              <a:spLocks noChangeAspect="1" noChangeArrowheads="1"/>
            </p:cNvSpPr>
            <p:nvPr/>
          </p:nvSpPr>
          <p:spPr bwMode="auto">
            <a:xfrm>
              <a:off x="2811" y="2290"/>
              <a:ext cx="44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83" name="Text Box 94"/>
            <p:cNvSpPr txBox="1">
              <a:spLocks noChangeAspect="1" noChangeArrowheads="1"/>
            </p:cNvSpPr>
            <p:nvPr/>
          </p:nvSpPr>
          <p:spPr bwMode="auto">
            <a:xfrm>
              <a:off x="2632" y="1994"/>
              <a:ext cx="29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D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  <a:cs typeface="Arial" panose="020B0604020202020204" pitchFamily="34" charset="0"/>
                </a:rPr>
                <a:t>’</a:t>
              </a:r>
            </a:p>
          </p:txBody>
        </p:sp>
        <p:sp>
          <p:nvSpPr>
            <p:cNvPr id="93284" name="Text Box 95"/>
            <p:cNvSpPr txBox="1">
              <a:spLocks noChangeAspect="1" noChangeArrowheads="1"/>
            </p:cNvSpPr>
            <p:nvPr/>
          </p:nvSpPr>
          <p:spPr bwMode="auto">
            <a:xfrm>
              <a:off x="3107" y="1837"/>
              <a:ext cx="32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A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’</a:t>
              </a:r>
              <a:r>
                <a:rPr lang="de-DE" altLang="de-DE" sz="1400">
                  <a:solidFill>
                    <a:srgbClr val="000000"/>
                  </a:solidFill>
                  <a:ea typeface="宋体" panose="02010600030101010101" pitchFamily="2" charset="-122"/>
                </a:rPr>
                <a:t> </a:t>
              </a:r>
              <a:endParaRPr lang="de-DE" altLang="de-DE" sz="1400">
                <a:solidFill>
                  <a:srgbClr val="000000"/>
                </a:solidFill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93285" name="Text Box 96"/>
            <p:cNvSpPr txBox="1">
              <a:spLocks noChangeAspect="1" noChangeArrowheads="1"/>
            </p:cNvSpPr>
            <p:nvPr/>
          </p:nvSpPr>
          <p:spPr bwMode="auto">
            <a:xfrm>
              <a:off x="2640" y="2336"/>
              <a:ext cx="236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B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’</a:t>
              </a:r>
              <a:endParaRPr lang="de-DE" altLang="de-DE" sz="1400">
                <a:solidFill>
                  <a:srgbClr val="000000"/>
                </a:solidFill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93286" name="Text Box 97"/>
            <p:cNvSpPr txBox="1">
              <a:spLocks noChangeAspect="1" noChangeArrowheads="1"/>
            </p:cNvSpPr>
            <p:nvPr/>
          </p:nvSpPr>
          <p:spPr bwMode="auto">
            <a:xfrm>
              <a:off x="2971" y="2523"/>
              <a:ext cx="308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C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’</a:t>
              </a:r>
              <a:endParaRPr lang="de-DE" altLang="de-DE" sz="1400">
                <a:solidFill>
                  <a:srgbClr val="000000"/>
                </a:solidFill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93287" name="Text Box 89"/>
            <p:cNvSpPr txBox="1">
              <a:spLocks noChangeAspect="1" noChangeArrowheads="1"/>
            </p:cNvSpPr>
            <p:nvPr/>
          </p:nvSpPr>
          <p:spPr bwMode="auto">
            <a:xfrm>
              <a:off x="2366" y="2434"/>
              <a:ext cx="16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93288" name="Text Box 93"/>
            <p:cNvSpPr txBox="1">
              <a:spLocks noChangeAspect="1" noChangeArrowheads="1"/>
            </p:cNvSpPr>
            <p:nvPr/>
          </p:nvSpPr>
          <p:spPr bwMode="auto">
            <a:xfrm>
              <a:off x="2816" y="2171"/>
              <a:ext cx="16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A</a:t>
              </a:r>
            </a:p>
          </p:txBody>
        </p:sp>
      </p:grpSp>
      <p:grpSp>
        <p:nvGrpSpPr>
          <p:cNvPr id="1211641" name="Group 249"/>
          <p:cNvGrpSpPr>
            <a:grpSpLocks/>
          </p:cNvGrpSpPr>
          <p:nvPr/>
        </p:nvGrpSpPr>
        <p:grpSpPr bwMode="auto">
          <a:xfrm>
            <a:off x="835025" y="3448050"/>
            <a:ext cx="2152650" cy="2903538"/>
            <a:chOff x="526" y="2172"/>
            <a:chExt cx="1356" cy="1829"/>
          </a:xfrm>
        </p:grpSpPr>
        <p:sp>
          <p:nvSpPr>
            <p:cNvPr id="93230" name="Rectangle 134"/>
            <p:cNvSpPr>
              <a:spLocks noChangeAspect="1" noChangeArrowheads="1"/>
            </p:cNvSpPr>
            <p:nvPr/>
          </p:nvSpPr>
          <p:spPr bwMode="auto">
            <a:xfrm>
              <a:off x="607" y="2742"/>
              <a:ext cx="1002" cy="1005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31" name="Line 135"/>
            <p:cNvSpPr>
              <a:spLocks noChangeAspect="1" noChangeShapeType="1"/>
            </p:cNvSpPr>
            <p:nvPr/>
          </p:nvSpPr>
          <p:spPr bwMode="auto">
            <a:xfrm>
              <a:off x="610" y="3580"/>
              <a:ext cx="1001" cy="0"/>
            </a:xfrm>
            <a:prstGeom prst="line">
              <a:avLst/>
            </a:prstGeom>
            <a:noFill/>
            <a:ln w="317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3232" name="Group 136"/>
            <p:cNvGrpSpPr>
              <a:grpSpLocks noChangeAspect="1"/>
            </p:cNvGrpSpPr>
            <p:nvPr/>
          </p:nvGrpSpPr>
          <p:grpSpPr bwMode="auto">
            <a:xfrm>
              <a:off x="610" y="2743"/>
              <a:ext cx="1001" cy="1002"/>
              <a:chOff x="1946" y="909"/>
              <a:chExt cx="1429" cy="1430"/>
            </a:xfrm>
          </p:grpSpPr>
          <p:sp>
            <p:nvSpPr>
              <p:cNvPr id="93259" name="Line 137"/>
              <p:cNvSpPr>
                <a:spLocks noChangeAspect="1" noChangeShapeType="1"/>
              </p:cNvSpPr>
              <p:nvPr/>
            </p:nvSpPr>
            <p:spPr bwMode="auto">
              <a:xfrm>
                <a:off x="2184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60" name="Line 138"/>
              <p:cNvSpPr>
                <a:spLocks noChangeAspect="1" noChangeShapeType="1"/>
              </p:cNvSpPr>
              <p:nvPr/>
            </p:nvSpPr>
            <p:spPr bwMode="auto">
              <a:xfrm>
                <a:off x="1946" y="1148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61" name="Line 139"/>
              <p:cNvSpPr>
                <a:spLocks noChangeAspect="1" noChangeShapeType="1"/>
              </p:cNvSpPr>
              <p:nvPr/>
            </p:nvSpPr>
            <p:spPr bwMode="auto">
              <a:xfrm>
                <a:off x="1946" y="1386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62" name="Line 140"/>
              <p:cNvSpPr>
                <a:spLocks noChangeAspect="1" noChangeShapeType="1"/>
              </p:cNvSpPr>
              <p:nvPr/>
            </p:nvSpPr>
            <p:spPr bwMode="auto">
              <a:xfrm>
                <a:off x="1946" y="1626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63" name="Line 141"/>
              <p:cNvSpPr>
                <a:spLocks noChangeAspect="1" noChangeShapeType="1"/>
              </p:cNvSpPr>
              <p:nvPr/>
            </p:nvSpPr>
            <p:spPr bwMode="auto">
              <a:xfrm>
                <a:off x="1946" y="1865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64" name="Line 142"/>
              <p:cNvSpPr>
                <a:spLocks noChangeAspect="1" noChangeShapeType="1"/>
              </p:cNvSpPr>
              <p:nvPr/>
            </p:nvSpPr>
            <p:spPr bwMode="auto">
              <a:xfrm>
                <a:off x="2423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65" name="Line 143"/>
              <p:cNvSpPr>
                <a:spLocks noChangeAspect="1" noChangeShapeType="1"/>
              </p:cNvSpPr>
              <p:nvPr/>
            </p:nvSpPr>
            <p:spPr bwMode="auto">
              <a:xfrm>
                <a:off x="2661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66" name="Line 144"/>
              <p:cNvSpPr>
                <a:spLocks noChangeAspect="1" noChangeShapeType="1"/>
              </p:cNvSpPr>
              <p:nvPr/>
            </p:nvSpPr>
            <p:spPr bwMode="auto">
              <a:xfrm>
                <a:off x="2901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67" name="Line 145"/>
              <p:cNvSpPr>
                <a:spLocks noChangeAspect="1" noChangeShapeType="1"/>
              </p:cNvSpPr>
              <p:nvPr/>
            </p:nvSpPr>
            <p:spPr bwMode="auto">
              <a:xfrm>
                <a:off x="3139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3233" name="Line 146"/>
            <p:cNvSpPr>
              <a:spLocks noChangeAspect="1" noChangeShapeType="1"/>
            </p:cNvSpPr>
            <p:nvPr/>
          </p:nvSpPr>
          <p:spPr bwMode="auto">
            <a:xfrm>
              <a:off x="610" y="3748"/>
              <a:ext cx="1001" cy="0"/>
            </a:xfrm>
            <a:prstGeom prst="line">
              <a:avLst/>
            </a:prstGeom>
            <a:noFill/>
            <a:ln w="317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34" name="Rectangle 147"/>
            <p:cNvSpPr>
              <a:spLocks noChangeAspect="1" noChangeArrowheads="1"/>
            </p:cNvSpPr>
            <p:nvPr/>
          </p:nvSpPr>
          <p:spPr bwMode="auto">
            <a:xfrm rot="-5400000">
              <a:off x="438" y="2907"/>
              <a:ext cx="839" cy="5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35" name="Rectangle 148"/>
            <p:cNvSpPr>
              <a:spLocks noChangeAspect="1" noChangeArrowheads="1"/>
            </p:cNvSpPr>
            <p:nvPr/>
          </p:nvSpPr>
          <p:spPr bwMode="auto">
            <a:xfrm rot="-5400000">
              <a:off x="1275" y="3416"/>
              <a:ext cx="502" cy="160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36" name="Oval 149"/>
            <p:cNvSpPr>
              <a:spLocks noChangeAspect="1" noChangeArrowheads="1"/>
            </p:cNvSpPr>
            <p:nvPr/>
          </p:nvSpPr>
          <p:spPr bwMode="auto">
            <a:xfrm>
              <a:off x="755" y="3555"/>
              <a:ext cx="44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37" name="Oval 150"/>
            <p:cNvSpPr>
              <a:spLocks noChangeAspect="1" noChangeArrowheads="1"/>
            </p:cNvSpPr>
            <p:nvPr/>
          </p:nvSpPr>
          <p:spPr bwMode="auto">
            <a:xfrm>
              <a:off x="1086" y="3389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38" name="Text Box 151"/>
            <p:cNvSpPr txBox="1">
              <a:spLocks noChangeAspect="1" noChangeArrowheads="1"/>
            </p:cNvSpPr>
            <p:nvPr/>
          </p:nvSpPr>
          <p:spPr bwMode="auto">
            <a:xfrm>
              <a:off x="657" y="3385"/>
              <a:ext cx="16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93239" name="Text Box 152"/>
            <p:cNvSpPr txBox="1">
              <a:spLocks noChangeAspect="1" noChangeArrowheads="1"/>
            </p:cNvSpPr>
            <p:nvPr/>
          </p:nvSpPr>
          <p:spPr bwMode="auto">
            <a:xfrm>
              <a:off x="1087" y="2770"/>
              <a:ext cx="16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93240" name="Oval 153"/>
            <p:cNvSpPr>
              <a:spLocks noChangeAspect="1" noChangeArrowheads="1"/>
            </p:cNvSpPr>
            <p:nvPr/>
          </p:nvSpPr>
          <p:spPr bwMode="auto">
            <a:xfrm>
              <a:off x="1089" y="305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41" name="Oval 154"/>
            <p:cNvSpPr>
              <a:spLocks noChangeAspect="1" noChangeArrowheads="1"/>
            </p:cNvSpPr>
            <p:nvPr/>
          </p:nvSpPr>
          <p:spPr bwMode="auto">
            <a:xfrm>
              <a:off x="1086" y="2889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42" name="Oval 155"/>
            <p:cNvSpPr>
              <a:spLocks noChangeAspect="1" noChangeArrowheads="1"/>
            </p:cNvSpPr>
            <p:nvPr/>
          </p:nvSpPr>
          <p:spPr bwMode="auto">
            <a:xfrm>
              <a:off x="921" y="3557"/>
              <a:ext cx="44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43" name="Text Box 156"/>
            <p:cNvSpPr txBox="1">
              <a:spLocks noChangeAspect="1" noChangeArrowheads="1"/>
            </p:cNvSpPr>
            <p:nvPr/>
          </p:nvSpPr>
          <p:spPr bwMode="auto">
            <a:xfrm>
              <a:off x="823" y="3387"/>
              <a:ext cx="16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93244" name="Oval 157"/>
            <p:cNvSpPr>
              <a:spLocks noChangeAspect="1" noChangeArrowheads="1"/>
            </p:cNvSpPr>
            <p:nvPr/>
          </p:nvSpPr>
          <p:spPr bwMode="auto">
            <a:xfrm>
              <a:off x="1423" y="3559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45" name="Oval 158"/>
            <p:cNvSpPr>
              <a:spLocks noChangeAspect="1" noChangeArrowheads="1"/>
            </p:cNvSpPr>
            <p:nvPr/>
          </p:nvSpPr>
          <p:spPr bwMode="auto">
            <a:xfrm>
              <a:off x="1583" y="2888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46" name="Oval 159"/>
            <p:cNvSpPr>
              <a:spLocks noChangeAspect="1" noChangeArrowheads="1"/>
            </p:cNvSpPr>
            <p:nvPr/>
          </p:nvSpPr>
          <p:spPr bwMode="auto">
            <a:xfrm>
              <a:off x="1257" y="3221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47" name="Text Box 160"/>
            <p:cNvSpPr txBox="1">
              <a:spLocks noChangeAspect="1" noChangeArrowheads="1"/>
            </p:cNvSpPr>
            <p:nvPr/>
          </p:nvSpPr>
          <p:spPr bwMode="auto">
            <a:xfrm>
              <a:off x="1263" y="3102"/>
              <a:ext cx="16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93248" name="Line 161"/>
            <p:cNvSpPr>
              <a:spLocks noChangeAspect="1" noChangeShapeType="1"/>
            </p:cNvSpPr>
            <p:nvPr/>
          </p:nvSpPr>
          <p:spPr bwMode="auto">
            <a:xfrm>
              <a:off x="941" y="3578"/>
              <a:ext cx="504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49" name="Line 162"/>
            <p:cNvSpPr>
              <a:spLocks noChangeAspect="1" noChangeShapeType="1"/>
            </p:cNvSpPr>
            <p:nvPr/>
          </p:nvSpPr>
          <p:spPr bwMode="auto">
            <a:xfrm>
              <a:off x="1109" y="2901"/>
              <a:ext cx="0" cy="50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50" name="Freeform 163"/>
            <p:cNvSpPr>
              <a:spLocks noChangeAspect="1"/>
            </p:cNvSpPr>
            <p:nvPr/>
          </p:nvSpPr>
          <p:spPr bwMode="auto">
            <a:xfrm flipH="1" flipV="1">
              <a:off x="1279" y="2915"/>
              <a:ext cx="330" cy="326"/>
            </a:xfrm>
            <a:custGeom>
              <a:avLst/>
              <a:gdLst>
                <a:gd name="T0" fmla="*/ 0 w 471"/>
                <a:gd name="T1" fmla="*/ 229 h 465"/>
                <a:gd name="T2" fmla="*/ 231 w 471"/>
                <a:gd name="T3" fmla="*/ 229 h 465"/>
                <a:gd name="T4" fmla="*/ 231 w 471"/>
                <a:gd name="T5" fmla="*/ 0 h 4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1" h="465">
                  <a:moveTo>
                    <a:pt x="0" y="465"/>
                  </a:moveTo>
                  <a:lnTo>
                    <a:pt x="471" y="465"/>
                  </a:lnTo>
                  <a:lnTo>
                    <a:pt x="471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51" name="Text Box 164"/>
            <p:cNvSpPr txBox="1">
              <a:spLocks noChangeAspect="1" noChangeArrowheads="1"/>
            </p:cNvSpPr>
            <p:nvPr/>
          </p:nvSpPr>
          <p:spPr bwMode="auto">
            <a:xfrm>
              <a:off x="1036" y="2927"/>
              <a:ext cx="29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D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  <a:cs typeface="Arial" panose="020B0604020202020204" pitchFamily="34" charset="0"/>
                </a:rPr>
                <a:t>’</a:t>
              </a:r>
            </a:p>
          </p:txBody>
        </p:sp>
        <p:sp>
          <p:nvSpPr>
            <p:cNvPr id="93252" name="Text Box 165"/>
            <p:cNvSpPr txBox="1">
              <a:spLocks noChangeAspect="1" noChangeArrowheads="1"/>
            </p:cNvSpPr>
            <p:nvPr/>
          </p:nvSpPr>
          <p:spPr bwMode="auto">
            <a:xfrm>
              <a:off x="1555" y="2770"/>
              <a:ext cx="32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A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’</a:t>
              </a:r>
              <a:r>
                <a:rPr lang="de-DE" altLang="de-DE" sz="1400">
                  <a:solidFill>
                    <a:srgbClr val="000000"/>
                  </a:solidFill>
                  <a:ea typeface="宋体" panose="02010600030101010101" pitchFamily="2" charset="-122"/>
                </a:rPr>
                <a:t> </a:t>
              </a:r>
              <a:endParaRPr lang="de-DE" altLang="de-DE" sz="1400">
                <a:solidFill>
                  <a:srgbClr val="000000"/>
                </a:solidFill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93253" name="Text Box 166"/>
            <p:cNvSpPr txBox="1">
              <a:spLocks noChangeAspect="1" noChangeArrowheads="1"/>
            </p:cNvSpPr>
            <p:nvPr/>
          </p:nvSpPr>
          <p:spPr bwMode="auto">
            <a:xfrm>
              <a:off x="1095" y="3270"/>
              <a:ext cx="235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B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’</a:t>
              </a:r>
              <a:endParaRPr lang="de-DE" altLang="de-DE" sz="1400">
                <a:solidFill>
                  <a:srgbClr val="000000"/>
                </a:solidFill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93254" name="Text Box 167"/>
            <p:cNvSpPr txBox="1">
              <a:spLocks noChangeAspect="1" noChangeArrowheads="1"/>
            </p:cNvSpPr>
            <p:nvPr/>
          </p:nvSpPr>
          <p:spPr bwMode="auto">
            <a:xfrm>
              <a:off x="1391" y="3465"/>
              <a:ext cx="31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C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’</a:t>
              </a:r>
              <a:endParaRPr lang="de-DE" altLang="de-DE" sz="1400">
                <a:solidFill>
                  <a:srgbClr val="000000"/>
                </a:solidFill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93255" name="Freeform 168"/>
            <p:cNvSpPr>
              <a:spLocks noChangeAspect="1"/>
            </p:cNvSpPr>
            <p:nvPr/>
          </p:nvSpPr>
          <p:spPr bwMode="auto">
            <a:xfrm>
              <a:off x="775" y="3075"/>
              <a:ext cx="668" cy="673"/>
            </a:xfrm>
            <a:custGeom>
              <a:avLst/>
              <a:gdLst>
                <a:gd name="T0" fmla="*/ 0 w 954"/>
                <a:gd name="T1" fmla="*/ 355 h 960"/>
                <a:gd name="T2" fmla="*/ 0 w 954"/>
                <a:gd name="T3" fmla="*/ 472 h 960"/>
                <a:gd name="T4" fmla="*/ 352 w 954"/>
                <a:gd name="T5" fmla="*/ 472 h 960"/>
                <a:gd name="T6" fmla="*/ 352 w 954"/>
                <a:gd name="T7" fmla="*/ 234 h 960"/>
                <a:gd name="T8" fmla="*/ 468 w 954"/>
                <a:gd name="T9" fmla="*/ 234 h 960"/>
                <a:gd name="T10" fmla="*/ 468 w 954"/>
                <a:gd name="T11" fmla="*/ 0 h 960"/>
                <a:gd name="T12" fmla="*/ 235 w 954"/>
                <a:gd name="T13" fmla="*/ 0 h 9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4" h="960">
                  <a:moveTo>
                    <a:pt x="0" y="723"/>
                  </a:moveTo>
                  <a:lnTo>
                    <a:pt x="0" y="960"/>
                  </a:lnTo>
                  <a:lnTo>
                    <a:pt x="717" y="960"/>
                  </a:lnTo>
                  <a:lnTo>
                    <a:pt x="717" y="477"/>
                  </a:lnTo>
                  <a:lnTo>
                    <a:pt x="954" y="477"/>
                  </a:lnTo>
                  <a:lnTo>
                    <a:pt x="954" y="0"/>
                  </a:lnTo>
                  <a:lnTo>
                    <a:pt x="4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56" name="AutoShape 243"/>
            <p:cNvSpPr>
              <a:spLocks noChangeArrowheads="1"/>
            </p:cNvSpPr>
            <p:nvPr/>
          </p:nvSpPr>
          <p:spPr bwMode="auto">
            <a:xfrm rot="19425088" flipH="1">
              <a:off x="1691" y="2353"/>
              <a:ext cx="191" cy="255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57" name="Text Box 244"/>
            <p:cNvSpPr txBox="1">
              <a:spLocks noChangeArrowheads="1"/>
            </p:cNvSpPr>
            <p:nvPr/>
          </p:nvSpPr>
          <p:spPr bwMode="auto">
            <a:xfrm>
              <a:off x="526" y="2172"/>
              <a:ext cx="1138" cy="3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ea typeface="宋体" panose="02010600030101010101" pitchFamily="2" charset="-122"/>
                </a:rPr>
                <a:t>Routing without </a:t>
              </a:r>
              <a:br>
                <a:rPr lang="en-US" altLang="zh-CN" sz="1600">
                  <a:ea typeface="宋体" panose="02010600030101010101" pitchFamily="2" charset="-122"/>
                </a:rPr>
              </a:br>
              <a:r>
                <a:rPr lang="en-US" altLang="zh-CN" sz="1600">
                  <a:ea typeface="宋体" panose="02010600030101010101" pitchFamily="2" charset="-122"/>
                </a:rPr>
                <a:t>allowing violations</a:t>
              </a:r>
            </a:p>
          </p:txBody>
        </p:sp>
        <p:sp>
          <p:nvSpPr>
            <p:cNvPr id="93258" name="Text Box 246"/>
            <p:cNvSpPr txBox="1">
              <a:spLocks noChangeArrowheads="1"/>
            </p:cNvSpPr>
            <p:nvPr/>
          </p:nvSpPr>
          <p:spPr bwMode="auto">
            <a:xfrm>
              <a:off x="775" y="3793"/>
              <a:ext cx="591" cy="2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ea typeface="宋体" panose="02010600030101010101" pitchFamily="2" charset="-122"/>
                </a:rPr>
                <a:t>WL = 21</a:t>
              </a:r>
            </a:p>
          </p:txBody>
        </p:sp>
      </p:grpSp>
      <p:grpSp>
        <p:nvGrpSpPr>
          <p:cNvPr id="1211642" name="Group 250"/>
          <p:cNvGrpSpPr>
            <a:grpSpLocks/>
          </p:cNvGrpSpPr>
          <p:nvPr/>
        </p:nvGrpSpPr>
        <p:grpSpPr bwMode="auto">
          <a:xfrm>
            <a:off x="5519738" y="3430588"/>
            <a:ext cx="2868612" cy="2933700"/>
            <a:chOff x="3477" y="2161"/>
            <a:chExt cx="1807" cy="1848"/>
          </a:xfrm>
        </p:grpSpPr>
        <p:sp>
          <p:nvSpPr>
            <p:cNvPr id="93192" name="Rectangle 205"/>
            <p:cNvSpPr>
              <a:spLocks noChangeAspect="1" noChangeArrowheads="1"/>
            </p:cNvSpPr>
            <p:nvPr/>
          </p:nvSpPr>
          <p:spPr bwMode="auto">
            <a:xfrm>
              <a:off x="3938" y="2743"/>
              <a:ext cx="1001" cy="1004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193" name="Line 206"/>
            <p:cNvSpPr>
              <a:spLocks noChangeAspect="1" noChangeShapeType="1"/>
            </p:cNvSpPr>
            <p:nvPr/>
          </p:nvSpPr>
          <p:spPr bwMode="auto">
            <a:xfrm>
              <a:off x="3941" y="3246"/>
              <a:ext cx="1001" cy="0"/>
            </a:xfrm>
            <a:prstGeom prst="line">
              <a:avLst/>
            </a:prstGeom>
            <a:noFill/>
            <a:ln w="317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3194" name="Group 207"/>
            <p:cNvGrpSpPr>
              <a:grpSpLocks noChangeAspect="1"/>
            </p:cNvGrpSpPr>
            <p:nvPr/>
          </p:nvGrpSpPr>
          <p:grpSpPr bwMode="auto">
            <a:xfrm>
              <a:off x="3941" y="2744"/>
              <a:ext cx="1001" cy="1001"/>
              <a:chOff x="3797" y="909"/>
              <a:chExt cx="1429" cy="1430"/>
            </a:xfrm>
          </p:grpSpPr>
          <p:sp>
            <p:nvSpPr>
              <p:cNvPr id="93221" name="Line 208"/>
              <p:cNvSpPr>
                <a:spLocks noChangeAspect="1" noChangeShapeType="1"/>
              </p:cNvSpPr>
              <p:nvPr/>
            </p:nvSpPr>
            <p:spPr bwMode="auto">
              <a:xfrm>
                <a:off x="3797" y="1148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22" name="Line 209"/>
              <p:cNvSpPr>
                <a:spLocks noChangeAspect="1" noChangeShapeType="1"/>
              </p:cNvSpPr>
              <p:nvPr/>
            </p:nvSpPr>
            <p:spPr bwMode="auto">
              <a:xfrm>
                <a:off x="3797" y="1386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23" name="Line 210"/>
              <p:cNvSpPr>
                <a:spLocks noChangeAspect="1" noChangeShapeType="1"/>
              </p:cNvSpPr>
              <p:nvPr/>
            </p:nvSpPr>
            <p:spPr bwMode="auto">
              <a:xfrm>
                <a:off x="3797" y="1865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24" name="Line 211"/>
              <p:cNvSpPr>
                <a:spLocks noChangeAspect="1" noChangeShapeType="1"/>
              </p:cNvSpPr>
              <p:nvPr/>
            </p:nvSpPr>
            <p:spPr bwMode="auto">
              <a:xfrm>
                <a:off x="3797" y="2104"/>
                <a:ext cx="1429" cy="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25" name="Line 212"/>
              <p:cNvSpPr>
                <a:spLocks noChangeAspect="1" noChangeShapeType="1"/>
              </p:cNvSpPr>
              <p:nvPr/>
            </p:nvSpPr>
            <p:spPr bwMode="auto">
              <a:xfrm>
                <a:off x="4035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26" name="Line 213"/>
              <p:cNvSpPr>
                <a:spLocks noChangeAspect="1" noChangeShapeType="1"/>
              </p:cNvSpPr>
              <p:nvPr/>
            </p:nvSpPr>
            <p:spPr bwMode="auto">
              <a:xfrm>
                <a:off x="4274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27" name="Line 214"/>
              <p:cNvSpPr>
                <a:spLocks noChangeAspect="1" noChangeShapeType="1"/>
              </p:cNvSpPr>
              <p:nvPr/>
            </p:nvSpPr>
            <p:spPr bwMode="auto">
              <a:xfrm>
                <a:off x="4512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28" name="Line 215"/>
              <p:cNvSpPr>
                <a:spLocks noChangeAspect="1" noChangeShapeType="1"/>
              </p:cNvSpPr>
              <p:nvPr/>
            </p:nvSpPr>
            <p:spPr bwMode="auto">
              <a:xfrm>
                <a:off x="4752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229" name="Line 216"/>
              <p:cNvSpPr>
                <a:spLocks noChangeAspect="1" noChangeShapeType="1"/>
              </p:cNvSpPr>
              <p:nvPr/>
            </p:nvSpPr>
            <p:spPr bwMode="auto">
              <a:xfrm>
                <a:off x="4990" y="909"/>
                <a:ext cx="0" cy="1430"/>
              </a:xfrm>
              <a:prstGeom prst="line">
                <a:avLst/>
              </a:prstGeom>
              <a:noFill/>
              <a:ln w="9525">
                <a:solidFill>
                  <a:srgbClr val="808080"/>
                </a:solidFill>
                <a:prstDash val="sysDot"/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de-DE"/>
              </a:p>
            </p:txBody>
          </p:sp>
        </p:grpSp>
        <p:sp>
          <p:nvSpPr>
            <p:cNvPr id="93195" name="Line 217"/>
            <p:cNvSpPr>
              <a:spLocks noChangeAspect="1" noChangeShapeType="1"/>
            </p:cNvSpPr>
            <p:nvPr/>
          </p:nvSpPr>
          <p:spPr bwMode="auto">
            <a:xfrm>
              <a:off x="3941" y="3748"/>
              <a:ext cx="1001" cy="0"/>
            </a:xfrm>
            <a:prstGeom prst="line">
              <a:avLst/>
            </a:prstGeom>
            <a:noFill/>
            <a:ln w="317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196" name="Rectangle 218"/>
            <p:cNvSpPr>
              <a:spLocks noChangeAspect="1" noChangeArrowheads="1"/>
            </p:cNvSpPr>
            <p:nvPr/>
          </p:nvSpPr>
          <p:spPr bwMode="auto">
            <a:xfrm rot="-5400000">
              <a:off x="3770" y="2907"/>
              <a:ext cx="838" cy="508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197" name="Rectangle 219"/>
            <p:cNvSpPr>
              <a:spLocks noChangeAspect="1" noChangeArrowheads="1"/>
            </p:cNvSpPr>
            <p:nvPr/>
          </p:nvSpPr>
          <p:spPr bwMode="auto">
            <a:xfrm rot="-5400000">
              <a:off x="4606" y="3415"/>
              <a:ext cx="502" cy="161"/>
            </a:xfrm>
            <a:prstGeom prst="rect">
              <a:avLst/>
            </a:pr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198" name="Oval 220"/>
            <p:cNvSpPr>
              <a:spLocks noChangeAspect="1" noChangeArrowheads="1"/>
            </p:cNvSpPr>
            <p:nvPr/>
          </p:nvSpPr>
          <p:spPr bwMode="auto">
            <a:xfrm>
              <a:off x="4086" y="3555"/>
              <a:ext cx="44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199" name="Oval 221"/>
            <p:cNvSpPr>
              <a:spLocks noChangeAspect="1" noChangeArrowheads="1"/>
            </p:cNvSpPr>
            <p:nvPr/>
          </p:nvSpPr>
          <p:spPr bwMode="auto">
            <a:xfrm>
              <a:off x="4417" y="3389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00" name="Text Box 222"/>
            <p:cNvSpPr txBox="1">
              <a:spLocks noChangeAspect="1" noChangeArrowheads="1"/>
            </p:cNvSpPr>
            <p:nvPr/>
          </p:nvSpPr>
          <p:spPr bwMode="auto">
            <a:xfrm>
              <a:off x="4014" y="3377"/>
              <a:ext cx="16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D</a:t>
              </a:r>
            </a:p>
          </p:txBody>
        </p:sp>
        <p:sp>
          <p:nvSpPr>
            <p:cNvPr id="93201" name="Text Box 223"/>
            <p:cNvSpPr txBox="1">
              <a:spLocks noChangeAspect="1" noChangeArrowheads="1"/>
            </p:cNvSpPr>
            <p:nvPr/>
          </p:nvSpPr>
          <p:spPr bwMode="auto">
            <a:xfrm>
              <a:off x="4418" y="2742"/>
              <a:ext cx="167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B</a:t>
              </a:r>
            </a:p>
          </p:txBody>
        </p:sp>
        <p:sp>
          <p:nvSpPr>
            <p:cNvPr id="93202" name="Oval 224"/>
            <p:cNvSpPr>
              <a:spLocks noChangeAspect="1" noChangeArrowheads="1"/>
            </p:cNvSpPr>
            <p:nvPr/>
          </p:nvSpPr>
          <p:spPr bwMode="auto">
            <a:xfrm>
              <a:off x="4419" y="3055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03" name="Oval 225"/>
            <p:cNvSpPr>
              <a:spLocks noChangeAspect="1" noChangeArrowheads="1"/>
            </p:cNvSpPr>
            <p:nvPr/>
          </p:nvSpPr>
          <p:spPr bwMode="auto">
            <a:xfrm>
              <a:off x="4417" y="2890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04" name="Oval 226"/>
            <p:cNvSpPr>
              <a:spLocks noChangeAspect="1" noChangeArrowheads="1"/>
            </p:cNvSpPr>
            <p:nvPr/>
          </p:nvSpPr>
          <p:spPr bwMode="auto">
            <a:xfrm>
              <a:off x="4251" y="3557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05" name="Text Box 227"/>
            <p:cNvSpPr txBox="1">
              <a:spLocks noChangeAspect="1" noChangeArrowheads="1"/>
            </p:cNvSpPr>
            <p:nvPr/>
          </p:nvSpPr>
          <p:spPr bwMode="auto">
            <a:xfrm>
              <a:off x="4150" y="3377"/>
              <a:ext cx="16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C</a:t>
              </a:r>
            </a:p>
          </p:txBody>
        </p:sp>
        <p:sp>
          <p:nvSpPr>
            <p:cNvPr id="93206" name="Oval 228"/>
            <p:cNvSpPr>
              <a:spLocks noChangeAspect="1" noChangeArrowheads="1"/>
            </p:cNvSpPr>
            <p:nvPr/>
          </p:nvSpPr>
          <p:spPr bwMode="auto">
            <a:xfrm>
              <a:off x="4753" y="3560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07" name="Oval 229"/>
            <p:cNvSpPr>
              <a:spLocks noChangeAspect="1" noChangeArrowheads="1"/>
            </p:cNvSpPr>
            <p:nvPr/>
          </p:nvSpPr>
          <p:spPr bwMode="auto">
            <a:xfrm>
              <a:off x="4913" y="2889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08" name="Oval 230"/>
            <p:cNvSpPr>
              <a:spLocks noChangeAspect="1" noChangeArrowheads="1"/>
            </p:cNvSpPr>
            <p:nvPr/>
          </p:nvSpPr>
          <p:spPr bwMode="auto">
            <a:xfrm>
              <a:off x="4587" y="3221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09" name="Text Box 231"/>
            <p:cNvSpPr txBox="1">
              <a:spLocks noChangeAspect="1" noChangeArrowheads="1"/>
            </p:cNvSpPr>
            <p:nvPr/>
          </p:nvSpPr>
          <p:spPr bwMode="auto">
            <a:xfrm>
              <a:off x="4593" y="3060"/>
              <a:ext cx="16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A</a:t>
              </a:r>
            </a:p>
          </p:txBody>
        </p:sp>
        <p:sp>
          <p:nvSpPr>
            <p:cNvPr id="93210" name="Freeform 232"/>
            <p:cNvSpPr>
              <a:spLocks noChangeAspect="1"/>
            </p:cNvSpPr>
            <p:nvPr/>
          </p:nvSpPr>
          <p:spPr bwMode="auto">
            <a:xfrm>
              <a:off x="4610" y="2916"/>
              <a:ext cx="330" cy="326"/>
            </a:xfrm>
            <a:custGeom>
              <a:avLst/>
              <a:gdLst>
                <a:gd name="T0" fmla="*/ 0 w 471"/>
                <a:gd name="T1" fmla="*/ 229 h 465"/>
                <a:gd name="T2" fmla="*/ 231 w 471"/>
                <a:gd name="T3" fmla="*/ 229 h 465"/>
                <a:gd name="T4" fmla="*/ 231 w 471"/>
                <a:gd name="T5" fmla="*/ 0 h 4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1" h="465">
                  <a:moveTo>
                    <a:pt x="0" y="465"/>
                  </a:moveTo>
                  <a:lnTo>
                    <a:pt x="471" y="465"/>
                  </a:lnTo>
                  <a:lnTo>
                    <a:pt x="471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11" name="Freeform 233"/>
            <p:cNvSpPr>
              <a:spLocks noChangeAspect="1"/>
            </p:cNvSpPr>
            <p:nvPr/>
          </p:nvSpPr>
          <p:spPr bwMode="auto">
            <a:xfrm>
              <a:off x="4440" y="2912"/>
              <a:ext cx="170" cy="500"/>
            </a:xfrm>
            <a:custGeom>
              <a:avLst/>
              <a:gdLst>
                <a:gd name="T0" fmla="*/ 1 w 243"/>
                <a:gd name="T1" fmla="*/ 0 h 714"/>
                <a:gd name="T2" fmla="*/ 119 w 243"/>
                <a:gd name="T3" fmla="*/ 0 h 714"/>
                <a:gd name="T4" fmla="*/ 119 w 243"/>
                <a:gd name="T5" fmla="*/ 350 h 714"/>
                <a:gd name="T6" fmla="*/ 0 w 243"/>
                <a:gd name="T7" fmla="*/ 350 h 7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3" h="714">
                  <a:moveTo>
                    <a:pt x="3" y="0"/>
                  </a:moveTo>
                  <a:lnTo>
                    <a:pt x="243" y="0"/>
                  </a:lnTo>
                  <a:lnTo>
                    <a:pt x="243" y="714"/>
                  </a:lnTo>
                  <a:lnTo>
                    <a:pt x="0" y="714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12" name="Freeform 234"/>
            <p:cNvSpPr>
              <a:spLocks noChangeAspect="1"/>
            </p:cNvSpPr>
            <p:nvPr/>
          </p:nvSpPr>
          <p:spPr bwMode="auto">
            <a:xfrm>
              <a:off x="4110" y="3080"/>
              <a:ext cx="332" cy="502"/>
            </a:xfrm>
            <a:custGeom>
              <a:avLst/>
              <a:gdLst>
                <a:gd name="T0" fmla="*/ 0 w 480"/>
                <a:gd name="T1" fmla="*/ 351 h 717"/>
                <a:gd name="T2" fmla="*/ 230 w 480"/>
                <a:gd name="T3" fmla="*/ 351 h 717"/>
                <a:gd name="T4" fmla="*/ 230 w 480"/>
                <a:gd name="T5" fmla="*/ 0 h 7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0" h="717">
                  <a:moveTo>
                    <a:pt x="0" y="717"/>
                  </a:moveTo>
                  <a:lnTo>
                    <a:pt x="480" y="717"/>
                  </a:lnTo>
                  <a:lnTo>
                    <a:pt x="4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13" name="Text Box 235"/>
            <p:cNvSpPr txBox="1">
              <a:spLocks noChangeAspect="1" noChangeArrowheads="1"/>
            </p:cNvSpPr>
            <p:nvPr/>
          </p:nvSpPr>
          <p:spPr bwMode="auto">
            <a:xfrm>
              <a:off x="4363" y="2926"/>
              <a:ext cx="294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D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  <a:cs typeface="Arial" panose="020B0604020202020204" pitchFamily="34" charset="0"/>
                </a:rPr>
                <a:t>’</a:t>
              </a:r>
            </a:p>
          </p:txBody>
        </p:sp>
        <p:sp>
          <p:nvSpPr>
            <p:cNvPr id="93214" name="Text Box 236"/>
            <p:cNvSpPr txBox="1">
              <a:spLocks noChangeAspect="1" noChangeArrowheads="1"/>
            </p:cNvSpPr>
            <p:nvPr/>
          </p:nvSpPr>
          <p:spPr bwMode="auto">
            <a:xfrm>
              <a:off x="4876" y="2769"/>
              <a:ext cx="313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de-DE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A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’</a:t>
              </a:r>
              <a:r>
                <a:rPr lang="de-DE" altLang="de-DE" sz="1400">
                  <a:solidFill>
                    <a:srgbClr val="000000"/>
                  </a:solidFill>
                  <a:ea typeface="宋体" panose="02010600030101010101" pitchFamily="2" charset="-122"/>
                </a:rPr>
                <a:t> </a:t>
              </a:r>
              <a:endParaRPr lang="de-DE" altLang="de-DE" sz="1400">
                <a:solidFill>
                  <a:srgbClr val="000000"/>
                </a:solidFill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93215" name="Text Box 237"/>
            <p:cNvSpPr txBox="1">
              <a:spLocks noChangeAspect="1" noChangeArrowheads="1"/>
            </p:cNvSpPr>
            <p:nvPr/>
          </p:nvSpPr>
          <p:spPr bwMode="auto">
            <a:xfrm>
              <a:off x="4364" y="3241"/>
              <a:ext cx="33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B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’</a:t>
              </a:r>
              <a:endParaRPr lang="de-DE" altLang="de-DE" sz="1400">
                <a:solidFill>
                  <a:srgbClr val="000000"/>
                </a:solidFill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93216" name="Text Box 238"/>
            <p:cNvSpPr txBox="1">
              <a:spLocks noChangeAspect="1" noChangeArrowheads="1"/>
            </p:cNvSpPr>
            <p:nvPr/>
          </p:nvSpPr>
          <p:spPr bwMode="auto">
            <a:xfrm>
              <a:off x="4695" y="3433"/>
              <a:ext cx="341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de-DE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C</a:t>
              </a:r>
              <a:r>
                <a:rPr lang="en-US" altLang="zh-CN" sz="1400" i="1">
                  <a:solidFill>
                    <a:srgbClr val="000000"/>
                  </a:solidFill>
                  <a:ea typeface="宋体" panose="02010600030101010101" pitchFamily="2" charset="-122"/>
                </a:rPr>
                <a:t>’</a:t>
              </a:r>
              <a:endParaRPr lang="de-DE" altLang="de-DE" sz="1400">
                <a:solidFill>
                  <a:srgbClr val="000000"/>
                </a:solidFill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93217" name="Freeform 239"/>
            <p:cNvSpPr>
              <a:spLocks noChangeAspect="1"/>
            </p:cNvSpPr>
            <p:nvPr/>
          </p:nvSpPr>
          <p:spPr bwMode="auto">
            <a:xfrm>
              <a:off x="4272" y="3580"/>
              <a:ext cx="504" cy="164"/>
            </a:xfrm>
            <a:custGeom>
              <a:avLst/>
              <a:gdLst>
                <a:gd name="T0" fmla="*/ 0 w 720"/>
                <a:gd name="T1" fmla="*/ 0 h 234"/>
                <a:gd name="T2" fmla="*/ 0 w 720"/>
                <a:gd name="T3" fmla="*/ 115 h 234"/>
                <a:gd name="T4" fmla="*/ 353 w 720"/>
                <a:gd name="T5" fmla="*/ 115 h 234"/>
                <a:gd name="T6" fmla="*/ 353 w 720"/>
                <a:gd name="T7" fmla="*/ 1 h 2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0" h="234">
                  <a:moveTo>
                    <a:pt x="0" y="0"/>
                  </a:moveTo>
                  <a:lnTo>
                    <a:pt x="0" y="234"/>
                  </a:lnTo>
                  <a:lnTo>
                    <a:pt x="720" y="234"/>
                  </a:lnTo>
                  <a:lnTo>
                    <a:pt x="720" y="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3218" name="AutoShape 242"/>
            <p:cNvSpPr>
              <a:spLocks noChangeArrowheads="1"/>
            </p:cNvSpPr>
            <p:nvPr/>
          </p:nvSpPr>
          <p:spPr bwMode="auto">
            <a:xfrm rot="2174912">
              <a:off x="3477" y="2374"/>
              <a:ext cx="191" cy="255"/>
            </a:xfrm>
            <a:prstGeom prst="rightArrow">
              <a:avLst>
                <a:gd name="adj1" fmla="val 50000"/>
                <a:gd name="adj2" fmla="val 25000"/>
              </a:avLst>
            </a:prstGeom>
            <a:gradFill rotWithShape="1">
              <a:gsLst>
                <a:gs pos="0">
                  <a:srgbClr val="EAEAEA"/>
                </a:gs>
                <a:gs pos="100000">
                  <a:schemeClr val="tx1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3219" name="Text Box 245"/>
            <p:cNvSpPr txBox="1">
              <a:spLocks noChangeArrowheads="1"/>
            </p:cNvSpPr>
            <p:nvPr/>
          </p:nvSpPr>
          <p:spPr bwMode="auto">
            <a:xfrm>
              <a:off x="3878" y="2161"/>
              <a:ext cx="1406" cy="3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ea typeface="宋体" panose="02010600030101010101" pitchFamily="2" charset="-122"/>
                </a:rPr>
                <a:t>Routing with allowing violations </a:t>
              </a:r>
              <a:r>
                <a:rPr lang="en-US" altLang="zh-CN" sz="1600">
                  <a:solidFill>
                    <a:srgbClr val="CC0000"/>
                  </a:solidFill>
                  <a:ea typeface="宋体" panose="02010600030101010101" pitchFamily="2" charset="-122"/>
                </a:rPr>
                <a:t>and RRR</a:t>
              </a:r>
            </a:p>
          </p:txBody>
        </p:sp>
        <p:sp>
          <p:nvSpPr>
            <p:cNvPr id="93220" name="Text Box 247"/>
            <p:cNvSpPr txBox="1">
              <a:spLocks noChangeArrowheads="1"/>
            </p:cNvSpPr>
            <p:nvPr/>
          </p:nvSpPr>
          <p:spPr bwMode="auto">
            <a:xfrm>
              <a:off x="4105" y="3801"/>
              <a:ext cx="591" cy="2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91240B29-F687-4F45-9708-019B960494DF}">
                <a14:hiddenLine xmlns:a14="http://schemas.microsoft.com/office/drawing/2010/main" w="6350" algn="ctr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>
              <a:lvl1pPr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defTabSz="871538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defTabSz="871538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r>
                <a:rPr lang="en-US" altLang="zh-CN" sz="1600">
                  <a:solidFill>
                    <a:srgbClr val="CC0000"/>
                  </a:solidFill>
                  <a:ea typeface="宋体" panose="02010600030101010101" pitchFamily="2" charset="-122"/>
                </a:rPr>
                <a:t>WL = 19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1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139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1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13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1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11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1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116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1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211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1395" grpId="0" build="p" autoUpdateAnimBg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852EF26B-8644-4CF2-A7DE-E43A99A5906F}" type="slidenum">
              <a:rPr lang="en-US" altLang="de-DE" sz="1000">
                <a:solidFill>
                  <a:srgbClr val="C0C0C0"/>
                </a:solidFill>
              </a:rPr>
              <a:pPr/>
              <a:t>91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942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193087" cy="5040312"/>
          </a:xfrm>
        </p:spPr>
        <p:txBody>
          <a:bodyPr/>
          <a:lstStyle/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5.1 	Introduction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5.2 	Terminology and Definitions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5.3 	Optimization Goals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5.4 	Representations of Routing Regions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5.5 	The Global Routing Flow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5.6 	Single-Net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5.6.1 Rectilinear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5.6.2 Global Routing in a Connectivity Graph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5.6.3 Finding Shortest Paths with Dijkstra’s Algorithm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5.6.4 Finding Shortest Paths with A* Search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5.7 	Full-Netlist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5.7.1 Routing by Integer Linear Programming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solidFill>
                  <a:srgbClr val="C0C0C0"/>
                </a:solidFill>
                <a:ea typeface="宋体" panose="02010600030101010101" pitchFamily="2" charset="-122"/>
              </a:rPr>
              <a:t>  5.7.2 Rip-Up and Reroute (RRR)</a:t>
            </a:r>
          </a:p>
          <a:p>
            <a:pPr marL="0" indent="0">
              <a:lnSpc>
                <a:spcPct val="100000"/>
              </a:lnSpc>
              <a:spcBef>
                <a:spcPct val="30000"/>
              </a:spcBef>
              <a:buFont typeface="Symbol" panose="05050102010706020507" pitchFamily="18" charset="2"/>
              <a:buNone/>
            </a:pPr>
            <a:r>
              <a:rPr lang="en-US" altLang="zh-CN" smtClean="0">
                <a:ea typeface="宋体" panose="02010600030101010101" pitchFamily="2" charset="-122"/>
              </a:rPr>
              <a:t>5.8 	Modern Global Routing	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5.8.1 Pattern Routing</a:t>
            </a:r>
          </a:p>
          <a:p>
            <a:pPr lvl="2">
              <a:lnSpc>
                <a:spcPct val="100000"/>
              </a:lnSpc>
              <a:spcBef>
                <a:spcPct val="20000"/>
              </a:spcBef>
            </a:pPr>
            <a:r>
              <a:rPr lang="en-US" altLang="zh-CN" smtClean="0">
                <a:ea typeface="宋体" panose="02010600030101010101" pitchFamily="2" charset="-122"/>
              </a:rPr>
              <a:t>  5.8.2 Negotiated-Congestion Routing </a:t>
            </a:r>
          </a:p>
        </p:txBody>
      </p:sp>
      <p:sp>
        <p:nvSpPr>
          <p:cNvPr id="94212" name="Line 4"/>
          <p:cNvSpPr>
            <a:spLocks noChangeShapeType="1"/>
          </p:cNvSpPr>
          <p:nvPr/>
        </p:nvSpPr>
        <p:spPr bwMode="auto">
          <a:xfrm>
            <a:off x="247650" y="5445125"/>
            <a:ext cx="411163" cy="0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67941">
            <a:spAutoFit/>
          </a:bodyPr>
          <a:lstStyle/>
          <a:p>
            <a:endParaRPr lang="de-DE"/>
          </a:p>
        </p:txBody>
      </p:sp>
      <p:sp>
        <p:nvSpPr>
          <p:cNvPr id="9421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5.8		</a:t>
            </a:r>
            <a:r>
              <a:rPr lang="en-US" altLang="zh-CN" smtClean="0">
                <a:ea typeface="宋体" panose="02010600030101010101" pitchFamily="2" charset="-122"/>
              </a:rPr>
              <a:t>Modern Global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19BEC2A-479B-4561-AFBB-244B73CE4CCF}" type="slidenum">
              <a:rPr lang="en-US" altLang="de-DE" sz="1000">
                <a:solidFill>
                  <a:srgbClr val="C0C0C0"/>
                </a:solidFill>
              </a:rPr>
              <a:pPr/>
              <a:t>92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2185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8154987" cy="4795838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General flow for modern global routers, where each router uses a unique set of optimizations: </a:t>
            </a:r>
          </a:p>
        </p:txBody>
      </p:sp>
      <p:grpSp>
        <p:nvGrpSpPr>
          <p:cNvPr id="1218690" name="Group 130"/>
          <p:cNvGrpSpPr>
            <a:grpSpLocks/>
          </p:cNvGrpSpPr>
          <p:nvPr/>
        </p:nvGrpSpPr>
        <p:grpSpPr bwMode="auto">
          <a:xfrm>
            <a:off x="1609725" y="2565400"/>
            <a:ext cx="6315075" cy="3095625"/>
            <a:chOff x="1014" y="1616"/>
            <a:chExt cx="3978" cy="1950"/>
          </a:xfrm>
        </p:grpSpPr>
        <p:sp>
          <p:nvSpPr>
            <p:cNvPr id="95238" name="Line 111"/>
            <p:cNvSpPr>
              <a:spLocks noChangeShapeType="1"/>
            </p:cNvSpPr>
            <p:nvPr/>
          </p:nvSpPr>
          <p:spPr bwMode="auto">
            <a:xfrm>
              <a:off x="4056" y="2992"/>
              <a:ext cx="3" cy="34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95239" name="Freeform 112"/>
            <p:cNvSpPr>
              <a:spLocks/>
            </p:cNvSpPr>
            <p:nvPr/>
          </p:nvSpPr>
          <p:spPr bwMode="auto">
            <a:xfrm>
              <a:off x="4637" y="2779"/>
              <a:ext cx="355" cy="651"/>
            </a:xfrm>
            <a:custGeom>
              <a:avLst/>
              <a:gdLst>
                <a:gd name="T0" fmla="*/ 214 w 408"/>
                <a:gd name="T1" fmla="*/ 795 h 533"/>
                <a:gd name="T2" fmla="*/ 309 w 408"/>
                <a:gd name="T3" fmla="*/ 795 h 533"/>
                <a:gd name="T4" fmla="*/ 309 w 408"/>
                <a:gd name="T5" fmla="*/ 0 h 533"/>
                <a:gd name="T6" fmla="*/ 0 w 408"/>
                <a:gd name="T7" fmla="*/ 0 h 5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8" h="533">
                  <a:moveTo>
                    <a:pt x="283" y="533"/>
                  </a:moveTo>
                  <a:lnTo>
                    <a:pt x="408" y="533"/>
                  </a:lnTo>
                  <a:lnTo>
                    <a:pt x="408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40" name="Line 113"/>
            <p:cNvSpPr>
              <a:spLocks noChangeShapeType="1"/>
            </p:cNvSpPr>
            <p:nvPr/>
          </p:nvSpPr>
          <p:spPr bwMode="auto">
            <a:xfrm>
              <a:off x="1973" y="1842"/>
              <a:ext cx="0" cy="2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95241" name="Line 114"/>
            <p:cNvSpPr>
              <a:spLocks noChangeShapeType="1"/>
            </p:cNvSpPr>
            <p:nvPr/>
          </p:nvSpPr>
          <p:spPr bwMode="auto">
            <a:xfrm>
              <a:off x="4056" y="2368"/>
              <a:ext cx="0" cy="18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95242" name="Line 115"/>
            <p:cNvSpPr>
              <a:spLocks noChangeShapeType="1"/>
            </p:cNvSpPr>
            <p:nvPr/>
          </p:nvSpPr>
          <p:spPr bwMode="auto">
            <a:xfrm flipH="1">
              <a:off x="1973" y="2876"/>
              <a:ext cx="5" cy="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endParaRPr lang="de-DE"/>
            </a:p>
          </p:txBody>
        </p:sp>
        <p:sp>
          <p:nvSpPr>
            <p:cNvPr id="95243" name="Text Box 116"/>
            <p:cNvSpPr txBox="1">
              <a:spLocks noChangeArrowheads="1"/>
            </p:cNvSpPr>
            <p:nvPr/>
          </p:nvSpPr>
          <p:spPr bwMode="auto">
            <a:xfrm>
              <a:off x="1014" y="1616"/>
              <a:ext cx="1850" cy="22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de-DE" altLang="de-DE" sz="1600">
                  <a:ea typeface="宋体" panose="02010600030101010101" pitchFamily="2" charset="-122"/>
                </a:rPr>
                <a:t>Global Routing Instance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95244" name="Text Box 117"/>
            <p:cNvSpPr txBox="1">
              <a:spLocks noChangeArrowheads="1"/>
            </p:cNvSpPr>
            <p:nvPr/>
          </p:nvSpPr>
          <p:spPr bwMode="auto">
            <a:xfrm>
              <a:off x="1016" y="2140"/>
              <a:ext cx="1847" cy="2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de-DE" altLang="zh-CN" sz="1600">
                  <a:ea typeface="宋体" panose="02010600030101010101" pitchFamily="2" charset="-122"/>
                </a:rPr>
                <a:t>Net Decomposition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95245" name="Text Box 118"/>
            <p:cNvSpPr txBox="1">
              <a:spLocks noChangeArrowheads="1"/>
            </p:cNvSpPr>
            <p:nvPr/>
          </p:nvSpPr>
          <p:spPr bwMode="auto">
            <a:xfrm>
              <a:off x="3221" y="2138"/>
              <a:ext cx="1697" cy="2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de-DE" altLang="zh-CN" sz="1600">
                  <a:ea typeface="宋体" panose="02010600030101010101" pitchFamily="2" charset="-122"/>
                </a:rPr>
                <a:t>Initial Routing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95246" name="Text Box 119"/>
            <p:cNvSpPr txBox="1">
              <a:spLocks noChangeArrowheads="1"/>
            </p:cNvSpPr>
            <p:nvPr/>
          </p:nvSpPr>
          <p:spPr bwMode="auto">
            <a:xfrm>
              <a:off x="1018" y="2674"/>
              <a:ext cx="1848" cy="2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de-DE" altLang="zh-CN" sz="1600">
                  <a:ea typeface="宋体" panose="02010600030101010101" pitchFamily="2" charset="-122"/>
                </a:rPr>
                <a:t>Layer Assignment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95247" name="Text Box 120"/>
            <p:cNvSpPr txBox="1">
              <a:spLocks noChangeArrowheads="1"/>
            </p:cNvSpPr>
            <p:nvPr/>
          </p:nvSpPr>
          <p:spPr bwMode="auto">
            <a:xfrm>
              <a:off x="1014" y="3346"/>
              <a:ext cx="1848" cy="220"/>
            </a:xfrm>
            <a:prstGeom prst="rect">
              <a:avLst/>
            </a:prstGeom>
            <a:solidFill>
              <a:srgbClr val="EAEAEA"/>
            </a:solidFill>
            <a:ln w="12700">
              <a:solidFill>
                <a:schemeClr val="tx1"/>
              </a:solidFill>
              <a:prstDash val="dash"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de-DE" altLang="zh-CN" sz="1600" b="1">
                  <a:ea typeface="宋体" panose="02010600030101010101" pitchFamily="2" charset="-122"/>
                </a:rPr>
                <a:t>Final Improvements</a:t>
              </a:r>
              <a:endParaRPr lang="en-US" altLang="zh-CN" sz="1600" b="1">
                <a:ea typeface="宋体" panose="02010600030101010101" pitchFamily="2" charset="-122"/>
              </a:endParaRPr>
            </a:p>
          </p:txBody>
        </p:sp>
        <p:sp>
          <p:nvSpPr>
            <p:cNvPr id="95248" name="Text Box 121"/>
            <p:cNvSpPr txBox="1">
              <a:spLocks noChangeArrowheads="1"/>
            </p:cNvSpPr>
            <p:nvPr/>
          </p:nvSpPr>
          <p:spPr bwMode="auto">
            <a:xfrm>
              <a:off x="3010" y="2585"/>
              <a:ext cx="272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de-DE" sz="1600" b="1">
                  <a:ea typeface="宋体" panose="02010600030101010101" pitchFamily="2" charset="-122"/>
                </a:rPr>
                <a:t>no</a:t>
              </a:r>
              <a:endParaRPr lang="en-US" altLang="zh-CN" sz="1600" b="1">
                <a:ea typeface="宋体" panose="02010600030101010101" pitchFamily="2" charset="-122"/>
              </a:endParaRPr>
            </a:p>
          </p:txBody>
        </p:sp>
        <p:sp>
          <p:nvSpPr>
            <p:cNvPr id="95249" name="Text Box 122"/>
            <p:cNvSpPr txBox="1">
              <a:spLocks noChangeArrowheads="1"/>
            </p:cNvSpPr>
            <p:nvPr/>
          </p:nvSpPr>
          <p:spPr bwMode="auto">
            <a:xfrm>
              <a:off x="4057" y="2948"/>
              <a:ext cx="329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r>
                <a:rPr lang="de-DE" altLang="zh-CN" sz="1600" b="1">
                  <a:ea typeface="宋体" panose="02010600030101010101" pitchFamily="2" charset="-122"/>
                </a:rPr>
                <a:t>yes</a:t>
              </a:r>
              <a:endParaRPr lang="en-US" altLang="zh-CN" sz="1600" b="1">
                <a:ea typeface="宋体" panose="02010600030101010101" pitchFamily="2" charset="-122"/>
              </a:endParaRPr>
            </a:p>
          </p:txBody>
        </p:sp>
        <p:sp>
          <p:nvSpPr>
            <p:cNvPr id="95250" name="Text Box 123"/>
            <p:cNvSpPr txBox="1">
              <a:spLocks noChangeArrowheads="1"/>
            </p:cNvSpPr>
            <p:nvPr/>
          </p:nvSpPr>
          <p:spPr bwMode="auto">
            <a:xfrm>
              <a:off x="3224" y="3348"/>
              <a:ext cx="1697" cy="2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/>
              <a:r>
                <a:rPr lang="de-DE" altLang="zh-CN" sz="1600">
                  <a:ea typeface="宋体" panose="02010600030101010101" pitchFamily="2" charset="-122"/>
                </a:rPr>
                <a:t>Rip-up and Reroute</a:t>
              </a:r>
              <a:endParaRPr lang="en-US" altLang="zh-CN" sz="1600">
                <a:ea typeface="宋体" panose="02010600030101010101" pitchFamily="2" charset="-122"/>
              </a:endParaRPr>
            </a:p>
          </p:txBody>
        </p:sp>
        <p:sp>
          <p:nvSpPr>
            <p:cNvPr id="95251" name="Line 124"/>
            <p:cNvSpPr>
              <a:spLocks noChangeShapeType="1"/>
            </p:cNvSpPr>
            <p:nvPr/>
          </p:nvSpPr>
          <p:spPr bwMode="auto">
            <a:xfrm>
              <a:off x="2873" y="2257"/>
              <a:ext cx="3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grpSp>
          <p:nvGrpSpPr>
            <p:cNvPr id="95252" name="Group 125"/>
            <p:cNvGrpSpPr>
              <a:grpSpLocks/>
            </p:cNvGrpSpPr>
            <p:nvPr/>
          </p:nvGrpSpPr>
          <p:grpSpPr bwMode="auto">
            <a:xfrm>
              <a:off x="3466" y="2554"/>
              <a:ext cx="1176" cy="452"/>
              <a:chOff x="1350" y="1246"/>
              <a:chExt cx="1176" cy="452"/>
            </a:xfrm>
          </p:grpSpPr>
          <p:sp>
            <p:nvSpPr>
              <p:cNvPr id="95255" name="AutoShape 126"/>
              <p:cNvSpPr>
                <a:spLocks noChangeArrowheads="1"/>
              </p:cNvSpPr>
              <p:nvPr/>
            </p:nvSpPr>
            <p:spPr bwMode="auto">
              <a:xfrm>
                <a:off x="1350" y="1246"/>
                <a:ext cx="1176" cy="452"/>
              </a:xfrm>
              <a:prstGeom prst="diamond">
                <a:avLst/>
              </a:prstGeom>
              <a:solidFill>
                <a:srgbClr val="EAEAEA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endParaRPr lang="de-DE" altLang="de-DE"/>
              </a:p>
            </p:txBody>
          </p:sp>
          <p:sp>
            <p:nvSpPr>
              <p:cNvPr id="95256" name="Text Box 127"/>
              <p:cNvSpPr txBox="1">
                <a:spLocks noChangeArrowheads="1"/>
              </p:cNvSpPr>
              <p:nvPr/>
            </p:nvSpPr>
            <p:spPr bwMode="auto">
              <a:xfrm>
                <a:off x="1530" y="1356"/>
                <a:ext cx="828" cy="21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50000"/>
                  </a:spcBef>
                  <a:spcAft>
                    <a:spcPct val="0"/>
                  </a:spcAft>
                  <a:defRPr sz="17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zh-CN" sz="1600">
                    <a:ea typeface="宋体" panose="02010600030101010101" pitchFamily="2" charset="-122"/>
                  </a:rPr>
                  <a:t>Violations?</a:t>
                </a:r>
              </a:p>
            </p:txBody>
          </p:sp>
        </p:grpSp>
        <p:sp>
          <p:nvSpPr>
            <p:cNvPr id="95253" name="Line 128"/>
            <p:cNvSpPr>
              <a:spLocks noChangeShapeType="1"/>
            </p:cNvSpPr>
            <p:nvPr/>
          </p:nvSpPr>
          <p:spPr bwMode="auto">
            <a:xfrm flipH="1">
              <a:off x="2865" y="2779"/>
              <a:ext cx="6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stealth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5254" name="Text Box 129"/>
            <p:cNvSpPr txBox="1">
              <a:spLocks noChangeArrowheads="1"/>
            </p:cNvSpPr>
            <p:nvPr/>
          </p:nvSpPr>
          <p:spPr bwMode="auto">
            <a:xfrm>
              <a:off x="1259" y="2934"/>
              <a:ext cx="71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(optional)</a:t>
              </a:r>
            </a:p>
          </p:txBody>
        </p:sp>
      </p:grpSp>
      <p:sp>
        <p:nvSpPr>
          <p:cNvPr id="95237" name="Rectangle 13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5.8		</a:t>
            </a:r>
            <a:r>
              <a:rPr lang="en-US" altLang="zh-CN" smtClean="0">
                <a:ea typeface="宋体" panose="02010600030101010101" pitchFamily="2" charset="-122"/>
              </a:rPr>
              <a:t>Modern Global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85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8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8563" grpId="0" build="p" autoUpdateAnimBg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DE8AD5E-E4F5-4DD5-AD72-6ED8C5B4CBC7}" type="slidenum">
              <a:rPr lang="en-US" altLang="de-DE" sz="1000">
                <a:solidFill>
                  <a:srgbClr val="C0C0C0"/>
                </a:solidFill>
              </a:rPr>
              <a:pPr/>
              <a:t>93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2195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8154987" cy="1479550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Pattern Routing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Searches through a small number of route patterns to improve runtime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Topologies commonly used in pattern routing: </a:t>
            </a:r>
            <a:r>
              <a:rPr lang="en-US" altLang="zh-CN" i="1" smtClean="0">
                <a:ea typeface="宋体" panose="02010600030101010101" pitchFamily="2" charset="-122"/>
              </a:rPr>
              <a:t>L</a:t>
            </a:r>
            <a:r>
              <a:rPr lang="en-US" altLang="zh-CN" smtClean="0">
                <a:ea typeface="宋体" panose="02010600030101010101" pitchFamily="2" charset="-122"/>
              </a:rPr>
              <a:t>-shapes, </a:t>
            </a:r>
            <a:r>
              <a:rPr lang="en-US" altLang="zh-CN" i="1" smtClean="0">
                <a:ea typeface="宋体" panose="02010600030101010101" pitchFamily="2" charset="-122"/>
              </a:rPr>
              <a:t>Z</a:t>
            </a:r>
            <a:r>
              <a:rPr lang="en-US" altLang="zh-CN" smtClean="0">
                <a:ea typeface="宋体" panose="02010600030101010101" pitchFamily="2" charset="-122"/>
              </a:rPr>
              <a:t>-shapes, </a:t>
            </a:r>
            <a:r>
              <a:rPr lang="en-US" altLang="zh-CN" i="1" smtClean="0">
                <a:ea typeface="宋体" panose="02010600030101010101" pitchFamily="2" charset="-122"/>
              </a:rPr>
              <a:t>U</a:t>
            </a:r>
            <a:r>
              <a:rPr lang="en-US" altLang="zh-CN" smtClean="0">
                <a:ea typeface="宋体" panose="02010600030101010101" pitchFamily="2" charset="-122"/>
              </a:rPr>
              <a:t>-shapes </a:t>
            </a:r>
          </a:p>
        </p:txBody>
      </p:sp>
      <p:grpSp>
        <p:nvGrpSpPr>
          <p:cNvPr id="1219776" name="Group 192"/>
          <p:cNvGrpSpPr>
            <a:grpSpLocks/>
          </p:cNvGrpSpPr>
          <p:nvPr/>
        </p:nvGrpSpPr>
        <p:grpSpPr bwMode="auto">
          <a:xfrm>
            <a:off x="6443663" y="3001963"/>
            <a:ext cx="2263775" cy="2936875"/>
            <a:chOff x="4059" y="1891"/>
            <a:chExt cx="1426" cy="1850"/>
          </a:xfrm>
        </p:grpSpPr>
        <p:sp>
          <p:nvSpPr>
            <p:cNvPr id="96328" name="Rectangle 95"/>
            <p:cNvSpPr>
              <a:spLocks noChangeAspect="1" noChangeArrowheads="1"/>
            </p:cNvSpPr>
            <p:nvPr/>
          </p:nvSpPr>
          <p:spPr bwMode="auto">
            <a:xfrm>
              <a:off x="4213" y="1891"/>
              <a:ext cx="1025" cy="1020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329" name="Line 97"/>
            <p:cNvSpPr>
              <a:spLocks noChangeAspect="1" noChangeShapeType="1"/>
            </p:cNvSpPr>
            <p:nvPr/>
          </p:nvSpPr>
          <p:spPr bwMode="auto">
            <a:xfrm>
              <a:off x="4214" y="2036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0" name="Line 98"/>
            <p:cNvSpPr>
              <a:spLocks noChangeAspect="1" noChangeShapeType="1"/>
            </p:cNvSpPr>
            <p:nvPr/>
          </p:nvSpPr>
          <p:spPr bwMode="auto">
            <a:xfrm>
              <a:off x="4214" y="2182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1" name="Line 99"/>
            <p:cNvSpPr>
              <a:spLocks noChangeAspect="1" noChangeShapeType="1"/>
            </p:cNvSpPr>
            <p:nvPr/>
          </p:nvSpPr>
          <p:spPr bwMode="auto">
            <a:xfrm>
              <a:off x="4214" y="2329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2" name="Line 100"/>
            <p:cNvSpPr>
              <a:spLocks noChangeAspect="1" noChangeShapeType="1"/>
            </p:cNvSpPr>
            <p:nvPr/>
          </p:nvSpPr>
          <p:spPr bwMode="auto">
            <a:xfrm>
              <a:off x="4214" y="2475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3" name="Line 101"/>
            <p:cNvSpPr>
              <a:spLocks noChangeAspect="1" noChangeShapeType="1"/>
            </p:cNvSpPr>
            <p:nvPr/>
          </p:nvSpPr>
          <p:spPr bwMode="auto">
            <a:xfrm>
              <a:off x="4214" y="2622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4" name="Line 102"/>
            <p:cNvSpPr>
              <a:spLocks noChangeAspect="1" noChangeShapeType="1"/>
            </p:cNvSpPr>
            <p:nvPr/>
          </p:nvSpPr>
          <p:spPr bwMode="auto">
            <a:xfrm>
              <a:off x="4360" y="1898"/>
              <a:ext cx="0" cy="101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5" name="Line 103"/>
            <p:cNvSpPr>
              <a:spLocks noChangeAspect="1" noChangeShapeType="1"/>
            </p:cNvSpPr>
            <p:nvPr/>
          </p:nvSpPr>
          <p:spPr bwMode="auto">
            <a:xfrm>
              <a:off x="4506" y="1898"/>
              <a:ext cx="0" cy="1012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6" name="Line 104"/>
            <p:cNvSpPr>
              <a:spLocks noChangeAspect="1" noChangeShapeType="1"/>
            </p:cNvSpPr>
            <p:nvPr/>
          </p:nvSpPr>
          <p:spPr bwMode="auto">
            <a:xfrm>
              <a:off x="4653" y="1894"/>
              <a:ext cx="0" cy="1014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7" name="Line 105"/>
            <p:cNvSpPr>
              <a:spLocks noChangeAspect="1" noChangeShapeType="1"/>
            </p:cNvSpPr>
            <p:nvPr/>
          </p:nvSpPr>
          <p:spPr bwMode="auto">
            <a:xfrm>
              <a:off x="4800" y="1898"/>
              <a:ext cx="0" cy="1008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8" name="Line 106"/>
            <p:cNvSpPr>
              <a:spLocks noChangeAspect="1" noChangeShapeType="1"/>
            </p:cNvSpPr>
            <p:nvPr/>
          </p:nvSpPr>
          <p:spPr bwMode="auto">
            <a:xfrm>
              <a:off x="4947" y="1894"/>
              <a:ext cx="0" cy="1012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39" name="Line 107"/>
            <p:cNvSpPr>
              <a:spLocks noChangeAspect="1" noChangeShapeType="1"/>
            </p:cNvSpPr>
            <p:nvPr/>
          </p:nvSpPr>
          <p:spPr bwMode="auto">
            <a:xfrm>
              <a:off x="5092" y="1897"/>
              <a:ext cx="0" cy="1011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40" name="Line 108"/>
            <p:cNvSpPr>
              <a:spLocks noChangeAspect="1" noChangeShapeType="1"/>
            </p:cNvSpPr>
            <p:nvPr/>
          </p:nvSpPr>
          <p:spPr bwMode="auto">
            <a:xfrm>
              <a:off x="4214" y="2768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41" name="Oval 158"/>
            <p:cNvSpPr>
              <a:spLocks noChangeAspect="1" noChangeArrowheads="1"/>
            </p:cNvSpPr>
            <p:nvPr/>
          </p:nvSpPr>
          <p:spPr bwMode="auto">
            <a:xfrm>
              <a:off x="4923" y="2159"/>
              <a:ext cx="43" cy="4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342" name="Freeform 161"/>
            <p:cNvSpPr>
              <a:spLocks noChangeAspect="1"/>
            </p:cNvSpPr>
            <p:nvPr/>
          </p:nvSpPr>
          <p:spPr bwMode="auto">
            <a:xfrm>
              <a:off x="4504" y="2181"/>
              <a:ext cx="591" cy="442"/>
            </a:xfrm>
            <a:custGeom>
              <a:avLst/>
              <a:gdLst>
                <a:gd name="T0" fmla="*/ 0 w 789"/>
                <a:gd name="T1" fmla="*/ 323 h 605"/>
                <a:gd name="T2" fmla="*/ 443 w 789"/>
                <a:gd name="T3" fmla="*/ 323 h 605"/>
                <a:gd name="T4" fmla="*/ 443 w 789"/>
                <a:gd name="T5" fmla="*/ 0 h 605"/>
                <a:gd name="T6" fmla="*/ 343 w 789"/>
                <a:gd name="T7" fmla="*/ 0 h 60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9" h="605">
                  <a:moveTo>
                    <a:pt x="0" y="605"/>
                  </a:moveTo>
                  <a:lnTo>
                    <a:pt x="789" y="605"/>
                  </a:lnTo>
                  <a:lnTo>
                    <a:pt x="789" y="0"/>
                  </a:lnTo>
                  <a:lnTo>
                    <a:pt x="612" y="0"/>
                  </a:lnTo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43" name="Freeform 162"/>
            <p:cNvSpPr>
              <a:spLocks noChangeAspect="1"/>
            </p:cNvSpPr>
            <p:nvPr/>
          </p:nvSpPr>
          <p:spPr bwMode="auto">
            <a:xfrm>
              <a:off x="4360" y="2181"/>
              <a:ext cx="570" cy="442"/>
            </a:xfrm>
            <a:custGeom>
              <a:avLst/>
              <a:gdLst>
                <a:gd name="T0" fmla="*/ 108 w 761"/>
                <a:gd name="T1" fmla="*/ 331 h 590"/>
                <a:gd name="T2" fmla="*/ 0 w 761"/>
                <a:gd name="T3" fmla="*/ 331 h 590"/>
                <a:gd name="T4" fmla="*/ 0 w 761"/>
                <a:gd name="T5" fmla="*/ 0 h 590"/>
                <a:gd name="T6" fmla="*/ 427 w 761"/>
                <a:gd name="T7" fmla="*/ 0 h 5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1" h="590">
                  <a:moveTo>
                    <a:pt x="192" y="590"/>
                  </a:moveTo>
                  <a:lnTo>
                    <a:pt x="0" y="590"/>
                  </a:lnTo>
                  <a:lnTo>
                    <a:pt x="0" y="0"/>
                  </a:lnTo>
                  <a:lnTo>
                    <a:pt x="761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44" name="Text Box 183"/>
            <p:cNvSpPr txBox="1">
              <a:spLocks noChangeArrowheads="1"/>
            </p:cNvSpPr>
            <p:nvPr/>
          </p:nvSpPr>
          <p:spPr bwMode="auto">
            <a:xfrm>
              <a:off x="4059" y="3067"/>
              <a:ext cx="817" cy="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Detour-</a:t>
              </a:r>
              <a:br>
                <a:rPr lang="en-US" altLang="zh-CN" sz="1600">
                  <a:ea typeface="宋体" panose="02010600030101010101" pitchFamily="2" charset="-122"/>
                </a:rPr>
              </a:br>
              <a:r>
                <a:rPr lang="en-US" altLang="zh-CN" sz="1600">
                  <a:ea typeface="宋体" panose="02010600030101010101" pitchFamily="2" charset="-122"/>
                </a:rPr>
                <a:t>Left</a:t>
              </a:r>
              <a:br>
                <a:rPr lang="en-US" altLang="zh-CN" sz="1600">
                  <a:ea typeface="宋体" panose="02010600030101010101" pitchFamily="2" charset="-122"/>
                </a:rPr>
              </a:br>
              <a:r>
                <a:rPr lang="en-US" altLang="zh-CN" sz="1600">
                  <a:ea typeface="宋体" panose="02010600030101010101" pitchFamily="2" charset="-122"/>
                </a:rPr>
                <a:t>Horizontal </a:t>
              </a:r>
              <a:br>
                <a:rPr lang="en-US" altLang="zh-CN" sz="1600">
                  <a:ea typeface="宋体" panose="02010600030101010101" pitchFamily="2" charset="-122"/>
                </a:rPr>
              </a:br>
              <a:r>
                <a:rPr lang="en-US" altLang="zh-CN" sz="1600" i="1">
                  <a:ea typeface="宋体" panose="02010600030101010101" pitchFamily="2" charset="-122"/>
                </a:rPr>
                <a:t>U</a:t>
              </a:r>
              <a:r>
                <a:rPr lang="en-US" altLang="zh-CN" sz="1600">
                  <a:ea typeface="宋体" panose="02010600030101010101" pitchFamily="2" charset="-122"/>
                </a:rPr>
                <a:t>-Shape</a:t>
              </a:r>
            </a:p>
          </p:txBody>
        </p:sp>
        <p:sp>
          <p:nvSpPr>
            <p:cNvPr id="96345" name="Text Box 184"/>
            <p:cNvSpPr txBox="1">
              <a:spLocks noChangeArrowheads="1"/>
            </p:cNvSpPr>
            <p:nvPr/>
          </p:nvSpPr>
          <p:spPr bwMode="auto">
            <a:xfrm>
              <a:off x="4740" y="3067"/>
              <a:ext cx="745" cy="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Detour-</a:t>
              </a:r>
              <a:b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</a:br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Right </a:t>
              </a:r>
              <a:b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</a:br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Horizontal </a:t>
              </a:r>
              <a:b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</a:br>
              <a:r>
                <a:rPr lang="en-US" altLang="zh-CN" sz="1600" i="1">
                  <a:solidFill>
                    <a:schemeClr val="accent2"/>
                  </a:solidFill>
                  <a:ea typeface="宋体" panose="02010600030101010101" pitchFamily="2" charset="-122"/>
                </a:rPr>
                <a:t>U</a:t>
              </a:r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-Shape</a:t>
              </a:r>
            </a:p>
          </p:txBody>
        </p:sp>
        <p:sp>
          <p:nvSpPr>
            <p:cNvPr id="96346" name="Line 186"/>
            <p:cNvSpPr>
              <a:spLocks noChangeShapeType="1"/>
            </p:cNvSpPr>
            <p:nvPr/>
          </p:nvSpPr>
          <p:spPr bwMode="auto">
            <a:xfrm flipV="1">
              <a:off x="5011" y="2645"/>
              <a:ext cx="1" cy="422"/>
            </a:xfrm>
            <a:prstGeom prst="line">
              <a:avLst/>
            </a:prstGeom>
            <a:noFill/>
            <a:ln w="635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/>
            <a:p>
              <a:endParaRPr lang="de-DE"/>
            </a:p>
          </p:txBody>
        </p:sp>
        <p:sp>
          <p:nvSpPr>
            <p:cNvPr id="96347" name="Line 187"/>
            <p:cNvSpPr>
              <a:spLocks noChangeShapeType="1"/>
            </p:cNvSpPr>
            <p:nvPr/>
          </p:nvSpPr>
          <p:spPr bwMode="auto">
            <a:xfrm flipV="1">
              <a:off x="4422" y="2645"/>
              <a:ext cx="1" cy="42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/>
            <a:p>
              <a:endParaRPr lang="de-DE"/>
            </a:p>
          </p:txBody>
        </p:sp>
        <p:sp>
          <p:nvSpPr>
            <p:cNvPr id="96348" name="Oval 159"/>
            <p:cNvSpPr>
              <a:spLocks noChangeAspect="1" noChangeArrowheads="1"/>
            </p:cNvSpPr>
            <p:nvPr/>
          </p:nvSpPr>
          <p:spPr bwMode="auto">
            <a:xfrm>
              <a:off x="4482" y="2600"/>
              <a:ext cx="43" cy="43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19775" name="Group 191"/>
          <p:cNvGrpSpPr>
            <a:grpSpLocks/>
          </p:cNvGrpSpPr>
          <p:nvPr/>
        </p:nvGrpSpPr>
        <p:grpSpPr bwMode="auto">
          <a:xfrm>
            <a:off x="4500563" y="3001963"/>
            <a:ext cx="2087562" cy="2936875"/>
            <a:chOff x="2835" y="1891"/>
            <a:chExt cx="1315" cy="1850"/>
          </a:xfrm>
        </p:grpSpPr>
        <p:sp>
          <p:nvSpPr>
            <p:cNvPr id="96307" name="Rectangle 137"/>
            <p:cNvSpPr>
              <a:spLocks noChangeAspect="1" noChangeArrowheads="1"/>
            </p:cNvSpPr>
            <p:nvPr/>
          </p:nvSpPr>
          <p:spPr bwMode="auto">
            <a:xfrm>
              <a:off x="3031" y="1891"/>
              <a:ext cx="1025" cy="1020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308" name="Line 139"/>
            <p:cNvSpPr>
              <a:spLocks noChangeAspect="1" noChangeShapeType="1"/>
            </p:cNvSpPr>
            <p:nvPr/>
          </p:nvSpPr>
          <p:spPr bwMode="auto">
            <a:xfrm>
              <a:off x="3031" y="2036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09" name="Line 140"/>
            <p:cNvSpPr>
              <a:spLocks noChangeAspect="1" noChangeShapeType="1"/>
            </p:cNvSpPr>
            <p:nvPr/>
          </p:nvSpPr>
          <p:spPr bwMode="auto">
            <a:xfrm>
              <a:off x="3031" y="2182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0" name="Line 141"/>
            <p:cNvSpPr>
              <a:spLocks noChangeAspect="1" noChangeShapeType="1"/>
            </p:cNvSpPr>
            <p:nvPr/>
          </p:nvSpPr>
          <p:spPr bwMode="auto">
            <a:xfrm>
              <a:off x="3031" y="2329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1" name="Line 142"/>
            <p:cNvSpPr>
              <a:spLocks noChangeAspect="1" noChangeShapeType="1"/>
            </p:cNvSpPr>
            <p:nvPr/>
          </p:nvSpPr>
          <p:spPr bwMode="auto">
            <a:xfrm>
              <a:off x="3031" y="2475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2" name="Line 143"/>
            <p:cNvSpPr>
              <a:spLocks noChangeAspect="1" noChangeShapeType="1"/>
            </p:cNvSpPr>
            <p:nvPr/>
          </p:nvSpPr>
          <p:spPr bwMode="auto">
            <a:xfrm>
              <a:off x="3031" y="2622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3" name="Line 144"/>
            <p:cNvSpPr>
              <a:spLocks noChangeAspect="1" noChangeShapeType="1"/>
            </p:cNvSpPr>
            <p:nvPr/>
          </p:nvSpPr>
          <p:spPr bwMode="auto">
            <a:xfrm>
              <a:off x="3177" y="1898"/>
              <a:ext cx="0" cy="101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4" name="Line 145"/>
            <p:cNvSpPr>
              <a:spLocks noChangeAspect="1" noChangeShapeType="1"/>
            </p:cNvSpPr>
            <p:nvPr/>
          </p:nvSpPr>
          <p:spPr bwMode="auto">
            <a:xfrm>
              <a:off x="3323" y="1898"/>
              <a:ext cx="0" cy="1012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5" name="Line 146"/>
            <p:cNvSpPr>
              <a:spLocks noChangeAspect="1" noChangeShapeType="1"/>
            </p:cNvSpPr>
            <p:nvPr/>
          </p:nvSpPr>
          <p:spPr bwMode="auto">
            <a:xfrm>
              <a:off x="3470" y="1894"/>
              <a:ext cx="0" cy="1014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6" name="Line 147"/>
            <p:cNvSpPr>
              <a:spLocks noChangeAspect="1" noChangeShapeType="1"/>
            </p:cNvSpPr>
            <p:nvPr/>
          </p:nvSpPr>
          <p:spPr bwMode="auto">
            <a:xfrm>
              <a:off x="3617" y="1898"/>
              <a:ext cx="0" cy="1008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7" name="Line 148"/>
            <p:cNvSpPr>
              <a:spLocks noChangeAspect="1" noChangeShapeType="1"/>
            </p:cNvSpPr>
            <p:nvPr/>
          </p:nvSpPr>
          <p:spPr bwMode="auto">
            <a:xfrm>
              <a:off x="3764" y="1894"/>
              <a:ext cx="0" cy="1012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8" name="Line 149"/>
            <p:cNvSpPr>
              <a:spLocks noChangeAspect="1" noChangeShapeType="1"/>
            </p:cNvSpPr>
            <p:nvPr/>
          </p:nvSpPr>
          <p:spPr bwMode="auto">
            <a:xfrm>
              <a:off x="3909" y="1897"/>
              <a:ext cx="0" cy="1011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19" name="Line 150"/>
            <p:cNvSpPr>
              <a:spLocks noChangeAspect="1" noChangeShapeType="1"/>
            </p:cNvSpPr>
            <p:nvPr/>
          </p:nvSpPr>
          <p:spPr bwMode="auto">
            <a:xfrm>
              <a:off x="3031" y="2768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20" name="Freeform 157"/>
            <p:cNvSpPr>
              <a:spLocks noChangeAspect="1"/>
            </p:cNvSpPr>
            <p:nvPr/>
          </p:nvSpPr>
          <p:spPr bwMode="auto">
            <a:xfrm>
              <a:off x="3321" y="2177"/>
              <a:ext cx="442" cy="588"/>
            </a:xfrm>
            <a:custGeom>
              <a:avLst/>
              <a:gdLst>
                <a:gd name="T0" fmla="*/ 0 w 597"/>
                <a:gd name="T1" fmla="*/ 332 h 784"/>
                <a:gd name="T2" fmla="*/ 0 w 597"/>
                <a:gd name="T3" fmla="*/ 441 h 784"/>
                <a:gd name="T4" fmla="*/ 327 w 597"/>
                <a:gd name="T5" fmla="*/ 441 h 784"/>
                <a:gd name="T6" fmla="*/ 327 w 597"/>
                <a:gd name="T7" fmla="*/ 0 h 7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7" h="784">
                  <a:moveTo>
                    <a:pt x="0" y="590"/>
                  </a:moveTo>
                  <a:lnTo>
                    <a:pt x="0" y="784"/>
                  </a:lnTo>
                  <a:lnTo>
                    <a:pt x="597" y="784"/>
                  </a:lnTo>
                  <a:lnTo>
                    <a:pt x="597" y="0"/>
                  </a:lnTo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21" name="Freeform 160"/>
            <p:cNvSpPr>
              <a:spLocks noChangeAspect="1"/>
            </p:cNvSpPr>
            <p:nvPr/>
          </p:nvSpPr>
          <p:spPr bwMode="auto">
            <a:xfrm>
              <a:off x="3321" y="2033"/>
              <a:ext cx="442" cy="582"/>
            </a:xfrm>
            <a:custGeom>
              <a:avLst/>
              <a:gdLst>
                <a:gd name="T0" fmla="*/ 0 w 590"/>
                <a:gd name="T1" fmla="*/ 437 h 776"/>
                <a:gd name="T2" fmla="*/ 0 w 590"/>
                <a:gd name="T3" fmla="*/ 0 h 776"/>
                <a:gd name="T4" fmla="*/ 331 w 590"/>
                <a:gd name="T5" fmla="*/ 0 h 776"/>
                <a:gd name="T6" fmla="*/ 331 w 590"/>
                <a:gd name="T7" fmla="*/ 101 h 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776">
                  <a:moveTo>
                    <a:pt x="0" y="776"/>
                  </a:moveTo>
                  <a:lnTo>
                    <a:pt x="0" y="0"/>
                  </a:lnTo>
                  <a:lnTo>
                    <a:pt x="590" y="0"/>
                  </a:lnTo>
                  <a:lnTo>
                    <a:pt x="590" y="178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22" name="Text Box 179"/>
            <p:cNvSpPr txBox="1">
              <a:spLocks noChangeArrowheads="1"/>
            </p:cNvSpPr>
            <p:nvPr/>
          </p:nvSpPr>
          <p:spPr bwMode="auto">
            <a:xfrm>
              <a:off x="2835" y="3067"/>
              <a:ext cx="862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Detour-Up</a:t>
              </a:r>
              <a:br>
                <a:rPr lang="en-US" altLang="zh-CN" sz="1600">
                  <a:ea typeface="宋体" panose="02010600030101010101" pitchFamily="2" charset="-122"/>
                </a:rPr>
              </a:br>
              <a:r>
                <a:rPr lang="en-US" altLang="zh-CN" sz="1600">
                  <a:ea typeface="宋体" panose="02010600030101010101" pitchFamily="2" charset="-122"/>
                </a:rPr>
                <a:t>Vertical </a:t>
              </a:r>
              <a:br>
                <a:rPr lang="en-US" altLang="zh-CN" sz="1600">
                  <a:ea typeface="宋体" panose="02010600030101010101" pitchFamily="2" charset="-122"/>
                </a:rPr>
              </a:br>
              <a:r>
                <a:rPr lang="en-US" altLang="zh-CN" sz="1600" i="1">
                  <a:ea typeface="宋体" panose="02010600030101010101" pitchFamily="2" charset="-122"/>
                </a:rPr>
                <a:t>U</a:t>
              </a:r>
              <a:r>
                <a:rPr lang="en-US" altLang="zh-CN" sz="1600">
                  <a:ea typeface="宋体" panose="02010600030101010101" pitchFamily="2" charset="-122"/>
                </a:rPr>
                <a:t>-Shape</a:t>
              </a:r>
            </a:p>
          </p:txBody>
        </p:sp>
        <p:sp>
          <p:nvSpPr>
            <p:cNvPr id="96323" name="Text Box 180"/>
            <p:cNvSpPr txBox="1">
              <a:spLocks noChangeArrowheads="1"/>
            </p:cNvSpPr>
            <p:nvPr/>
          </p:nvSpPr>
          <p:spPr bwMode="auto">
            <a:xfrm>
              <a:off x="3515" y="3067"/>
              <a:ext cx="635" cy="6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Detour-</a:t>
              </a:r>
              <a:b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</a:br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Down </a:t>
              </a:r>
              <a:b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</a:br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Vertical </a:t>
              </a:r>
              <a:b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</a:br>
              <a:r>
                <a:rPr lang="en-US" altLang="zh-CN" sz="1600" i="1">
                  <a:solidFill>
                    <a:schemeClr val="accent2"/>
                  </a:solidFill>
                  <a:ea typeface="宋体" panose="02010600030101010101" pitchFamily="2" charset="-122"/>
                </a:rPr>
                <a:t>U</a:t>
              </a:r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-Shape</a:t>
              </a:r>
            </a:p>
          </p:txBody>
        </p:sp>
        <p:sp>
          <p:nvSpPr>
            <p:cNvPr id="96324" name="Freeform 182"/>
            <p:cNvSpPr>
              <a:spLocks/>
            </p:cNvSpPr>
            <p:nvPr/>
          </p:nvSpPr>
          <p:spPr bwMode="auto">
            <a:xfrm>
              <a:off x="3151" y="2341"/>
              <a:ext cx="137" cy="726"/>
            </a:xfrm>
            <a:custGeom>
              <a:avLst/>
              <a:gdLst>
                <a:gd name="T0" fmla="*/ 25 w 106"/>
                <a:gd name="T1" fmla="*/ 774 h 681"/>
                <a:gd name="T2" fmla="*/ 25 w 106"/>
                <a:gd name="T3" fmla="*/ 156 h 681"/>
                <a:gd name="T4" fmla="*/ 177 w 106"/>
                <a:gd name="T5" fmla="*/ 0 h 6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81">
                  <a:moveTo>
                    <a:pt x="15" y="681"/>
                  </a:moveTo>
                  <a:cubicBezTo>
                    <a:pt x="7" y="465"/>
                    <a:pt x="0" y="250"/>
                    <a:pt x="15" y="137"/>
                  </a:cubicBezTo>
                  <a:cubicBezTo>
                    <a:pt x="30" y="24"/>
                    <a:pt x="68" y="12"/>
                    <a:pt x="106" y="0"/>
                  </a:cubicBezTo>
                </a:path>
              </a:pathLst>
            </a:custGeom>
            <a:noFill/>
            <a:ln w="63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/>
            <a:p>
              <a:endParaRPr lang="de-DE"/>
            </a:p>
          </p:txBody>
        </p:sp>
        <p:sp>
          <p:nvSpPr>
            <p:cNvPr id="96325" name="Line 188"/>
            <p:cNvSpPr>
              <a:spLocks noChangeShapeType="1"/>
            </p:cNvSpPr>
            <p:nvPr/>
          </p:nvSpPr>
          <p:spPr bwMode="auto">
            <a:xfrm flipV="1">
              <a:off x="3742" y="2795"/>
              <a:ext cx="0" cy="272"/>
            </a:xfrm>
            <a:prstGeom prst="line">
              <a:avLst/>
            </a:prstGeom>
            <a:noFill/>
            <a:ln w="635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/>
            <a:p>
              <a:endParaRPr lang="de-DE"/>
            </a:p>
          </p:txBody>
        </p:sp>
        <p:sp>
          <p:nvSpPr>
            <p:cNvPr id="96326" name="Oval 153"/>
            <p:cNvSpPr>
              <a:spLocks noChangeAspect="1" noChangeArrowheads="1"/>
            </p:cNvSpPr>
            <p:nvPr/>
          </p:nvSpPr>
          <p:spPr bwMode="auto">
            <a:xfrm>
              <a:off x="3740" y="2161"/>
              <a:ext cx="43" cy="43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327" name="Oval 154"/>
            <p:cNvSpPr>
              <a:spLocks noChangeAspect="1" noChangeArrowheads="1"/>
            </p:cNvSpPr>
            <p:nvPr/>
          </p:nvSpPr>
          <p:spPr bwMode="auto">
            <a:xfrm>
              <a:off x="3297" y="2601"/>
              <a:ext cx="43" cy="4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19774" name="Group 190"/>
          <p:cNvGrpSpPr>
            <a:grpSpLocks/>
          </p:cNvGrpSpPr>
          <p:nvPr/>
        </p:nvGrpSpPr>
        <p:grpSpPr bwMode="auto">
          <a:xfrm>
            <a:off x="2628900" y="2997200"/>
            <a:ext cx="2232025" cy="2697163"/>
            <a:chOff x="1656" y="1888"/>
            <a:chExt cx="1406" cy="1699"/>
          </a:xfrm>
        </p:grpSpPr>
        <p:sp>
          <p:nvSpPr>
            <p:cNvPr id="96286" name="Rectangle 123"/>
            <p:cNvSpPr>
              <a:spLocks noChangeAspect="1" noChangeArrowheads="1"/>
            </p:cNvSpPr>
            <p:nvPr/>
          </p:nvSpPr>
          <p:spPr bwMode="auto">
            <a:xfrm>
              <a:off x="1853" y="1888"/>
              <a:ext cx="1025" cy="1020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287" name="Line 125"/>
            <p:cNvSpPr>
              <a:spLocks noChangeAspect="1" noChangeShapeType="1"/>
            </p:cNvSpPr>
            <p:nvPr/>
          </p:nvSpPr>
          <p:spPr bwMode="auto">
            <a:xfrm>
              <a:off x="1856" y="2034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88" name="Line 126"/>
            <p:cNvSpPr>
              <a:spLocks noChangeAspect="1" noChangeShapeType="1"/>
            </p:cNvSpPr>
            <p:nvPr/>
          </p:nvSpPr>
          <p:spPr bwMode="auto">
            <a:xfrm>
              <a:off x="1856" y="2179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89" name="Line 127"/>
            <p:cNvSpPr>
              <a:spLocks noChangeAspect="1" noChangeShapeType="1"/>
            </p:cNvSpPr>
            <p:nvPr/>
          </p:nvSpPr>
          <p:spPr bwMode="auto">
            <a:xfrm>
              <a:off x="1856" y="2326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0" name="Line 128"/>
            <p:cNvSpPr>
              <a:spLocks noChangeAspect="1" noChangeShapeType="1"/>
            </p:cNvSpPr>
            <p:nvPr/>
          </p:nvSpPr>
          <p:spPr bwMode="auto">
            <a:xfrm>
              <a:off x="1856" y="2472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1" name="Line 129"/>
            <p:cNvSpPr>
              <a:spLocks noChangeAspect="1" noChangeShapeType="1"/>
            </p:cNvSpPr>
            <p:nvPr/>
          </p:nvSpPr>
          <p:spPr bwMode="auto">
            <a:xfrm>
              <a:off x="1856" y="2619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2" name="Line 130"/>
            <p:cNvSpPr>
              <a:spLocks noChangeAspect="1" noChangeShapeType="1"/>
            </p:cNvSpPr>
            <p:nvPr/>
          </p:nvSpPr>
          <p:spPr bwMode="auto">
            <a:xfrm>
              <a:off x="2002" y="1896"/>
              <a:ext cx="0" cy="101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3" name="Line 131"/>
            <p:cNvSpPr>
              <a:spLocks noChangeAspect="1" noChangeShapeType="1"/>
            </p:cNvSpPr>
            <p:nvPr/>
          </p:nvSpPr>
          <p:spPr bwMode="auto">
            <a:xfrm>
              <a:off x="2148" y="1896"/>
              <a:ext cx="0" cy="1012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4" name="Line 132"/>
            <p:cNvSpPr>
              <a:spLocks noChangeAspect="1" noChangeShapeType="1"/>
            </p:cNvSpPr>
            <p:nvPr/>
          </p:nvSpPr>
          <p:spPr bwMode="auto">
            <a:xfrm>
              <a:off x="2295" y="1891"/>
              <a:ext cx="0" cy="101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5" name="Line 133"/>
            <p:cNvSpPr>
              <a:spLocks noChangeAspect="1" noChangeShapeType="1"/>
            </p:cNvSpPr>
            <p:nvPr/>
          </p:nvSpPr>
          <p:spPr bwMode="auto">
            <a:xfrm>
              <a:off x="2442" y="1895"/>
              <a:ext cx="0" cy="1009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6" name="Line 134"/>
            <p:cNvSpPr>
              <a:spLocks noChangeAspect="1" noChangeShapeType="1"/>
            </p:cNvSpPr>
            <p:nvPr/>
          </p:nvSpPr>
          <p:spPr bwMode="auto">
            <a:xfrm>
              <a:off x="2589" y="1891"/>
              <a:ext cx="0" cy="1013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7" name="Line 135"/>
            <p:cNvSpPr>
              <a:spLocks noChangeAspect="1" noChangeShapeType="1"/>
            </p:cNvSpPr>
            <p:nvPr/>
          </p:nvSpPr>
          <p:spPr bwMode="auto">
            <a:xfrm>
              <a:off x="2734" y="1894"/>
              <a:ext cx="0" cy="1012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8" name="Line 136"/>
            <p:cNvSpPr>
              <a:spLocks noChangeAspect="1" noChangeShapeType="1"/>
            </p:cNvSpPr>
            <p:nvPr/>
          </p:nvSpPr>
          <p:spPr bwMode="auto">
            <a:xfrm>
              <a:off x="1856" y="2766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99" name="Freeform 156"/>
            <p:cNvSpPr>
              <a:spLocks noChangeAspect="1"/>
            </p:cNvSpPr>
            <p:nvPr/>
          </p:nvSpPr>
          <p:spPr bwMode="auto">
            <a:xfrm>
              <a:off x="2147" y="2195"/>
              <a:ext cx="442" cy="431"/>
            </a:xfrm>
            <a:custGeom>
              <a:avLst/>
              <a:gdLst>
                <a:gd name="T0" fmla="*/ 0 w 590"/>
                <a:gd name="T1" fmla="*/ 331 h 562"/>
                <a:gd name="T2" fmla="*/ 0 w 590"/>
                <a:gd name="T3" fmla="*/ 97 h 562"/>
                <a:gd name="T4" fmla="*/ 331 w 590"/>
                <a:gd name="T5" fmla="*/ 97 h 562"/>
                <a:gd name="T6" fmla="*/ 331 w 590"/>
                <a:gd name="T7" fmla="*/ 0 h 5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562">
                  <a:moveTo>
                    <a:pt x="0" y="562"/>
                  </a:moveTo>
                  <a:lnTo>
                    <a:pt x="0" y="166"/>
                  </a:lnTo>
                  <a:lnTo>
                    <a:pt x="590" y="166"/>
                  </a:lnTo>
                  <a:lnTo>
                    <a:pt x="590" y="0"/>
                  </a:lnTo>
                </a:path>
              </a:pathLst>
            </a:custGeom>
            <a:noFill/>
            <a:ln w="25400" cap="flat">
              <a:solidFill>
                <a:srgbClr val="000000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00" name="Text Box 175"/>
            <p:cNvSpPr txBox="1">
              <a:spLocks noChangeArrowheads="1"/>
            </p:cNvSpPr>
            <p:nvPr/>
          </p:nvSpPr>
          <p:spPr bwMode="auto">
            <a:xfrm>
              <a:off x="1656" y="3067"/>
              <a:ext cx="726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Up-Right-Up </a:t>
              </a:r>
              <a:br>
                <a:rPr lang="en-US" altLang="zh-CN" sz="1600">
                  <a:ea typeface="宋体" panose="02010600030101010101" pitchFamily="2" charset="-122"/>
                </a:rPr>
              </a:br>
              <a:r>
                <a:rPr lang="en-US" altLang="zh-CN" sz="1600" i="1">
                  <a:ea typeface="宋体" panose="02010600030101010101" pitchFamily="2" charset="-122"/>
                </a:rPr>
                <a:t>Z</a:t>
              </a:r>
              <a:r>
                <a:rPr lang="en-US" altLang="zh-CN" sz="1600">
                  <a:ea typeface="宋体" panose="02010600030101010101" pitchFamily="2" charset="-122"/>
                </a:rPr>
                <a:t>-Shape</a:t>
              </a:r>
            </a:p>
          </p:txBody>
        </p:sp>
        <p:sp>
          <p:nvSpPr>
            <p:cNvPr id="96301" name="Text Box 176"/>
            <p:cNvSpPr txBox="1">
              <a:spLocks noChangeArrowheads="1"/>
            </p:cNvSpPr>
            <p:nvPr/>
          </p:nvSpPr>
          <p:spPr bwMode="auto">
            <a:xfrm>
              <a:off x="2200" y="3067"/>
              <a:ext cx="862" cy="5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Right-Up-Right </a:t>
              </a:r>
              <a:b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</a:br>
              <a:r>
                <a:rPr lang="en-US" altLang="zh-CN" sz="1600" i="1">
                  <a:solidFill>
                    <a:schemeClr val="accent2"/>
                  </a:solidFill>
                  <a:ea typeface="宋体" panose="02010600030101010101" pitchFamily="2" charset="-122"/>
                </a:rPr>
                <a:t>Z</a:t>
              </a:r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-Shape</a:t>
              </a:r>
            </a:p>
          </p:txBody>
        </p:sp>
        <p:sp>
          <p:nvSpPr>
            <p:cNvPr id="96302" name="Freeform 177"/>
            <p:cNvSpPr>
              <a:spLocks/>
            </p:cNvSpPr>
            <p:nvPr/>
          </p:nvSpPr>
          <p:spPr bwMode="auto">
            <a:xfrm>
              <a:off x="2487" y="2478"/>
              <a:ext cx="212" cy="589"/>
            </a:xfrm>
            <a:custGeom>
              <a:avLst/>
              <a:gdLst>
                <a:gd name="T0" fmla="*/ 182 w 212"/>
                <a:gd name="T1" fmla="*/ 589 h 589"/>
                <a:gd name="T2" fmla="*/ 182 w 212"/>
                <a:gd name="T3" fmla="*/ 136 h 589"/>
                <a:gd name="T4" fmla="*/ 0 w 212"/>
                <a:gd name="T5" fmla="*/ 0 h 5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589">
                  <a:moveTo>
                    <a:pt x="182" y="589"/>
                  </a:moveTo>
                  <a:cubicBezTo>
                    <a:pt x="197" y="411"/>
                    <a:pt x="212" y="234"/>
                    <a:pt x="182" y="136"/>
                  </a:cubicBezTo>
                  <a:cubicBezTo>
                    <a:pt x="152" y="38"/>
                    <a:pt x="76" y="19"/>
                    <a:pt x="0" y="0"/>
                  </a:cubicBezTo>
                </a:path>
              </a:pathLst>
            </a:custGeom>
            <a:noFill/>
            <a:ln w="63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/>
            <a:p>
              <a:endParaRPr lang="de-DE"/>
            </a:p>
          </p:txBody>
        </p:sp>
        <p:sp>
          <p:nvSpPr>
            <p:cNvPr id="96303" name="Freeform 178"/>
            <p:cNvSpPr>
              <a:spLocks/>
            </p:cNvSpPr>
            <p:nvPr/>
          </p:nvSpPr>
          <p:spPr bwMode="auto">
            <a:xfrm>
              <a:off x="2003" y="2417"/>
              <a:ext cx="106" cy="650"/>
            </a:xfrm>
            <a:custGeom>
              <a:avLst/>
              <a:gdLst>
                <a:gd name="T0" fmla="*/ 15 w 106"/>
                <a:gd name="T1" fmla="*/ 650 h 650"/>
                <a:gd name="T2" fmla="*/ 15 w 106"/>
                <a:gd name="T3" fmla="*/ 106 h 650"/>
                <a:gd name="T4" fmla="*/ 106 w 106"/>
                <a:gd name="T5" fmla="*/ 15 h 6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50">
                  <a:moveTo>
                    <a:pt x="15" y="650"/>
                  </a:moveTo>
                  <a:cubicBezTo>
                    <a:pt x="7" y="431"/>
                    <a:pt x="0" y="212"/>
                    <a:pt x="15" y="106"/>
                  </a:cubicBezTo>
                  <a:cubicBezTo>
                    <a:pt x="30" y="0"/>
                    <a:pt x="68" y="7"/>
                    <a:pt x="106" y="15"/>
                  </a:cubicBezTo>
                </a:path>
              </a:pathLst>
            </a:custGeom>
            <a:noFill/>
            <a:ln w="63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87281" tIns="43641" rIns="87281" bIns="43641">
              <a:spAutoFit/>
            </a:bodyPr>
            <a:lstStyle/>
            <a:p>
              <a:endParaRPr lang="de-DE"/>
            </a:p>
          </p:txBody>
        </p:sp>
        <p:sp>
          <p:nvSpPr>
            <p:cNvPr id="96304" name="Freeform 155"/>
            <p:cNvSpPr>
              <a:spLocks noChangeAspect="1"/>
            </p:cNvSpPr>
            <p:nvPr/>
          </p:nvSpPr>
          <p:spPr bwMode="auto">
            <a:xfrm>
              <a:off x="2146" y="2179"/>
              <a:ext cx="458" cy="442"/>
            </a:xfrm>
            <a:custGeom>
              <a:avLst/>
              <a:gdLst>
                <a:gd name="T0" fmla="*/ 0 w 611"/>
                <a:gd name="T1" fmla="*/ 331 h 590"/>
                <a:gd name="T2" fmla="*/ 223 w 611"/>
                <a:gd name="T3" fmla="*/ 331 h 590"/>
                <a:gd name="T4" fmla="*/ 223 w 611"/>
                <a:gd name="T5" fmla="*/ 0 h 590"/>
                <a:gd name="T6" fmla="*/ 343 w 611"/>
                <a:gd name="T7" fmla="*/ 0 h 5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1" h="590">
                  <a:moveTo>
                    <a:pt x="0" y="590"/>
                  </a:moveTo>
                  <a:lnTo>
                    <a:pt x="396" y="590"/>
                  </a:lnTo>
                  <a:lnTo>
                    <a:pt x="396" y="0"/>
                  </a:lnTo>
                  <a:lnTo>
                    <a:pt x="611" y="0"/>
                  </a:lnTo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305" name="Oval 151"/>
            <p:cNvSpPr>
              <a:spLocks noChangeAspect="1" noChangeArrowheads="1"/>
            </p:cNvSpPr>
            <p:nvPr/>
          </p:nvSpPr>
          <p:spPr bwMode="auto">
            <a:xfrm>
              <a:off x="2567" y="2159"/>
              <a:ext cx="43" cy="4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306" name="Oval 152"/>
            <p:cNvSpPr>
              <a:spLocks noChangeAspect="1" noChangeArrowheads="1"/>
            </p:cNvSpPr>
            <p:nvPr/>
          </p:nvSpPr>
          <p:spPr bwMode="auto">
            <a:xfrm>
              <a:off x="2124" y="2598"/>
              <a:ext cx="43" cy="43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grpSp>
        <p:nvGrpSpPr>
          <p:cNvPr id="1219773" name="Group 189"/>
          <p:cNvGrpSpPr>
            <a:grpSpLocks/>
          </p:cNvGrpSpPr>
          <p:nvPr/>
        </p:nvGrpSpPr>
        <p:grpSpPr bwMode="auto">
          <a:xfrm>
            <a:off x="684213" y="2997200"/>
            <a:ext cx="2181225" cy="2452688"/>
            <a:chOff x="431" y="1888"/>
            <a:chExt cx="1374" cy="1545"/>
          </a:xfrm>
        </p:grpSpPr>
        <p:sp>
          <p:nvSpPr>
            <p:cNvPr id="96265" name="Rectangle 109"/>
            <p:cNvSpPr>
              <a:spLocks noChangeAspect="1" noChangeArrowheads="1"/>
            </p:cNvSpPr>
            <p:nvPr/>
          </p:nvSpPr>
          <p:spPr bwMode="auto">
            <a:xfrm>
              <a:off x="674" y="1888"/>
              <a:ext cx="1025" cy="1020"/>
            </a:xfrm>
            <a:prstGeom prst="rect">
              <a:avLst/>
            </a:prstGeom>
            <a:solidFill>
              <a:srgbClr val="EAEAEA"/>
            </a:solidFill>
            <a:ln w="9525">
              <a:solidFill>
                <a:srgbClr val="969696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266" name="Line 111"/>
            <p:cNvSpPr>
              <a:spLocks noChangeAspect="1" noChangeShapeType="1"/>
            </p:cNvSpPr>
            <p:nvPr/>
          </p:nvSpPr>
          <p:spPr bwMode="auto">
            <a:xfrm>
              <a:off x="675" y="2034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67" name="Line 112"/>
            <p:cNvSpPr>
              <a:spLocks noChangeAspect="1" noChangeShapeType="1"/>
            </p:cNvSpPr>
            <p:nvPr/>
          </p:nvSpPr>
          <p:spPr bwMode="auto">
            <a:xfrm>
              <a:off x="675" y="2179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68" name="Line 113"/>
            <p:cNvSpPr>
              <a:spLocks noChangeAspect="1" noChangeShapeType="1"/>
            </p:cNvSpPr>
            <p:nvPr/>
          </p:nvSpPr>
          <p:spPr bwMode="auto">
            <a:xfrm>
              <a:off x="675" y="2326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69" name="Line 114"/>
            <p:cNvSpPr>
              <a:spLocks noChangeAspect="1" noChangeShapeType="1"/>
            </p:cNvSpPr>
            <p:nvPr/>
          </p:nvSpPr>
          <p:spPr bwMode="auto">
            <a:xfrm>
              <a:off x="675" y="2472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0" name="Line 115"/>
            <p:cNvSpPr>
              <a:spLocks noChangeAspect="1" noChangeShapeType="1"/>
            </p:cNvSpPr>
            <p:nvPr/>
          </p:nvSpPr>
          <p:spPr bwMode="auto">
            <a:xfrm>
              <a:off x="675" y="2619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1" name="Line 116"/>
            <p:cNvSpPr>
              <a:spLocks noChangeAspect="1" noChangeShapeType="1"/>
            </p:cNvSpPr>
            <p:nvPr/>
          </p:nvSpPr>
          <p:spPr bwMode="auto">
            <a:xfrm>
              <a:off x="821" y="1896"/>
              <a:ext cx="0" cy="101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2" name="Line 117"/>
            <p:cNvSpPr>
              <a:spLocks noChangeAspect="1" noChangeShapeType="1"/>
            </p:cNvSpPr>
            <p:nvPr/>
          </p:nvSpPr>
          <p:spPr bwMode="auto">
            <a:xfrm>
              <a:off x="967" y="1896"/>
              <a:ext cx="0" cy="1012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3" name="Line 118"/>
            <p:cNvSpPr>
              <a:spLocks noChangeAspect="1" noChangeShapeType="1"/>
            </p:cNvSpPr>
            <p:nvPr/>
          </p:nvSpPr>
          <p:spPr bwMode="auto">
            <a:xfrm>
              <a:off x="1114" y="1891"/>
              <a:ext cx="0" cy="1015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4" name="Line 119"/>
            <p:cNvSpPr>
              <a:spLocks noChangeAspect="1" noChangeShapeType="1"/>
            </p:cNvSpPr>
            <p:nvPr/>
          </p:nvSpPr>
          <p:spPr bwMode="auto">
            <a:xfrm>
              <a:off x="1261" y="1895"/>
              <a:ext cx="0" cy="1009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5" name="Line 120"/>
            <p:cNvSpPr>
              <a:spLocks noChangeAspect="1" noChangeShapeType="1"/>
            </p:cNvSpPr>
            <p:nvPr/>
          </p:nvSpPr>
          <p:spPr bwMode="auto">
            <a:xfrm>
              <a:off x="1408" y="1891"/>
              <a:ext cx="0" cy="1013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6" name="Line 121"/>
            <p:cNvSpPr>
              <a:spLocks noChangeAspect="1" noChangeShapeType="1"/>
            </p:cNvSpPr>
            <p:nvPr/>
          </p:nvSpPr>
          <p:spPr bwMode="auto">
            <a:xfrm>
              <a:off x="1553" y="1894"/>
              <a:ext cx="0" cy="1012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7" name="Line 122"/>
            <p:cNvSpPr>
              <a:spLocks noChangeAspect="1" noChangeShapeType="1"/>
            </p:cNvSpPr>
            <p:nvPr/>
          </p:nvSpPr>
          <p:spPr bwMode="auto">
            <a:xfrm>
              <a:off x="675" y="2766"/>
              <a:ext cx="1025" cy="0"/>
            </a:xfrm>
            <a:prstGeom prst="line">
              <a:avLst/>
            </a:prstGeom>
            <a:noFill/>
            <a:ln w="9525">
              <a:solidFill>
                <a:srgbClr val="80808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8" name="Freeform 165"/>
            <p:cNvSpPr>
              <a:spLocks noChangeAspect="1"/>
            </p:cNvSpPr>
            <p:nvPr/>
          </p:nvSpPr>
          <p:spPr bwMode="auto">
            <a:xfrm>
              <a:off x="966" y="2177"/>
              <a:ext cx="447" cy="442"/>
            </a:xfrm>
            <a:custGeom>
              <a:avLst/>
              <a:gdLst>
                <a:gd name="T0" fmla="*/ 0 w 597"/>
                <a:gd name="T1" fmla="*/ 327 h 597"/>
                <a:gd name="T2" fmla="*/ 0 w 597"/>
                <a:gd name="T3" fmla="*/ 0 h 597"/>
                <a:gd name="T4" fmla="*/ 335 w 597"/>
                <a:gd name="T5" fmla="*/ 0 h 5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7" h="597">
                  <a:moveTo>
                    <a:pt x="0" y="597"/>
                  </a:moveTo>
                  <a:lnTo>
                    <a:pt x="0" y="0"/>
                  </a:lnTo>
                  <a:lnTo>
                    <a:pt x="597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79" name="Freeform 166"/>
            <p:cNvSpPr>
              <a:spLocks noChangeAspect="1"/>
            </p:cNvSpPr>
            <p:nvPr/>
          </p:nvSpPr>
          <p:spPr bwMode="auto">
            <a:xfrm>
              <a:off x="956" y="2177"/>
              <a:ext cx="453" cy="442"/>
            </a:xfrm>
            <a:custGeom>
              <a:avLst/>
              <a:gdLst>
                <a:gd name="T0" fmla="*/ 0 w 604"/>
                <a:gd name="T1" fmla="*/ 323 h 604"/>
                <a:gd name="T2" fmla="*/ 340 w 604"/>
                <a:gd name="T3" fmla="*/ 323 h 604"/>
                <a:gd name="T4" fmla="*/ 340 w 604"/>
                <a:gd name="T5" fmla="*/ 0 h 6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4" h="604">
                  <a:moveTo>
                    <a:pt x="0" y="604"/>
                  </a:moveTo>
                  <a:lnTo>
                    <a:pt x="604" y="604"/>
                  </a:lnTo>
                  <a:lnTo>
                    <a:pt x="604" y="0"/>
                  </a:lnTo>
                </a:path>
              </a:pathLst>
            </a:custGeom>
            <a:noFill/>
            <a:ln w="25400" cap="flat">
              <a:solidFill>
                <a:schemeClr val="accent2"/>
              </a:solidFill>
              <a:prstDash val="solid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BBE0E3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de-DE"/>
            </a:p>
          </p:txBody>
        </p:sp>
        <p:sp>
          <p:nvSpPr>
            <p:cNvPr id="96280" name="Text Box 170"/>
            <p:cNvSpPr txBox="1">
              <a:spLocks noChangeArrowheads="1"/>
            </p:cNvSpPr>
            <p:nvPr/>
          </p:nvSpPr>
          <p:spPr bwMode="auto">
            <a:xfrm>
              <a:off x="431" y="3067"/>
              <a:ext cx="863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ea typeface="宋体" panose="02010600030101010101" pitchFamily="2" charset="-122"/>
                </a:rPr>
                <a:t>Up-Right </a:t>
              </a:r>
              <a:br>
                <a:rPr lang="en-US" altLang="zh-CN" sz="1600">
                  <a:ea typeface="宋体" panose="02010600030101010101" pitchFamily="2" charset="-122"/>
                </a:rPr>
              </a:br>
              <a:r>
                <a:rPr lang="en-US" altLang="zh-CN" sz="1600" i="1">
                  <a:ea typeface="宋体" panose="02010600030101010101" pitchFamily="2" charset="-122"/>
                </a:rPr>
                <a:t>L</a:t>
              </a:r>
              <a:r>
                <a:rPr lang="en-US" altLang="zh-CN" sz="1600">
                  <a:ea typeface="宋体" panose="02010600030101010101" pitchFamily="2" charset="-122"/>
                </a:rPr>
                <a:t>-Shape</a:t>
              </a:r>
            </a:p>
          </p:txBody>
        </p:sp>
        <p:sp>
          <p:nvSpPr>
            <p:cNvPr id="96281" name="Text Box 171"/>
            <p:cNvSpPr txBox="1">
              <a:spLocks noChangeArrowheads="1"/>
            </p:cNvSpPr>
            <p:nvPr/>
          </p:nvSpPr>
          <p:spPr bwMode="auto">
            <a:xfrm>
              <a:off x="1066" y="3067"/>
              <a:ext cx="739" cy="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eaLnBrk="1" hangingPunct="1"/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Right-Up </a:t>
              </a:r>
              <a:b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</a:br>
              <a:r>
                <a:rPr lang="en-US" altLang="zh-CN" sz="1600" i="1">
                  <a:solidFill>
                    <a:schemeClr val="accent2"/>
                  </a:solidFill>
                  <a:ea typeface="宋体" panose="02010600030101010101" pitchFamily="2" charset="-122"/>
                </a:rPr>
                <a:t>L</a:t>
              </a:r>
              <a:r>
                <a:rPr lang="en-US" altLang="zh-CN" sz="1600">
                  <a:solidFill>
                    <a:schemeClr val="accent2"/>
                  </a:solidFill>
                  <a:ea typeface="宋体" panose="02010600030101010101" pitchFamily="2" charset="-122"/>
                </a:rPr>
                <a:t>-Shape</a:t>
              </a:r>
            </a:p>
          </p:txBody>
        </p:sp>
        <p:sp>
          <p:nvSpPr>
            <p:cNvPr id="96282" name="Line 173"/>
            <p:cNvSpPr>
              <a:spLocks noChangeShapeType="1"/>
            </p:cNvSpPr>
            <p:nvPr/>
          </p:nvSpPr>
          <p:spPr bwMode="auto">
            <a:xfrm flipV="1">
              <a:off x="1338" y="2645"/>
              <a:ext cx="1" cy="422"/>
            </a:xfrm>
            <a:prstGeom prst="line">
              <a:avLst/>
            </a:prstGeom>
            <a:noFill/>
            <a:ln w="6350">
              <a:solidFill>
                <a:schemeClr val="accent2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/>
            <a:p>
              <a:endParaRPr lang="de-DE"/>
            </a:p>
          </p:txBody>
        </p:sp>
        <p:sp>
          <p:nvSpPr>
            <p:cNvPr id="96283" name="Freeform 174"/>
            <p:cNvSpPr>
              <a:spLocks/>
            </p:cNvSpPr>
            <p:nvPr/>
          </p:nvSpPr>
          <p:spPr bwMode="auto">
            <a:xfrm>
              <a:off x="793" y="2341"/>
              <a:ext cx="137" cy="726"/>
            </a:xfrm>
            <a:custGeom>
              <a:avLst/>
              <a:gdLst>
                <a:gd name="T0" fmla="*/ 25 w 106"/>
                <a:gd name="T1" fmla="*/ 774 h 681"/>
                <a:gd name="T2" fmla="*/ 25 w 106"/>
                <a:gd name="T3" fmla="*/ 156 h 681"/>
                <a:gd name="T4" fmla="*/ 177 w 106"/>
                <a:gd name="T5" fmla="*/ 0 h 6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681">
                  <a:moveTo>
                    <a:pt x="15" y="681"/>
                  </a:moveTo>
                  <a:cubicBezTo>
                    <a:pt x="7" y="465"/>
                    <a:pt x="0" y="250"/>
                    <a:pt x="15" y="137"/>
                  </a:cubicBezTo>
                  <a:cubicBezTo>
                    <a:pt x="30" y="24"/>
                    <a:pt x="68" y="12"/>
                    <a:pt x="106" y="0"/>
                  </a:cubicBezTo>
                </a:path>
              </a:pathLst>
            </a:custGeom>
            <a:noFill/>
            <a:ln w="63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CCCC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87281" tIns="43641" rIns="87281" bIns="43641">
              <a:spAutoFit/>
            </a:bodyPr>
            <a:lstStyle/>
            <a:p>
              <a:endParaRPr lang="de-DE"/>
            </a:p>
          </p:txBody>
        </p:sp>
        <p:sp>
          <p:nvSpPr>
            <p:cNvPr id="96284" name="Oval 164"/>
            <p:cNvSpPr>
              <a:spLocks noChangeAspect="1" noChangeArrowheads="1"/>
            </p:cNvSpPr>
            <p:nvPr/>
          </p:nvSpPr>
          <p:spPr bwMode="auto">
            <a:xfrm>
              <a:off x="943" y="2596"/>
              <a:ext cx="44" cy="44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  <p:sp>
          <p:nvSpPr>
            <p:cNvPr id="96285" name="Oval 163"/>
            <p:cNvSpPr>
              <a:spLocks noChangeAspect="1" noChangeArrowheads="1"/>
            </p:cNvSpPr>
            <p:nvPr/>
          </p:nvSpPr>
          <p:spPr bwMode="auto">
            <a:xfrm>
              <a:off x="1384" y="2156"/>
              <a:ext cx="43" cy="43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50000"/>
                </a:spcBef>
                <a:spcAft>
                  <a:spcPct val="0"/>
                </a:spcAft>
                <a:defRPr sz="17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de-DE" altLang="de-DE"/>
            </a:p>
          </p:txBody>
        </p:sp>
      </p:grpSp>
      <p:sp>
        <p:nvSpPr>
          <p:cNvPr id="96264" name="Rectangle 19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5.8		</a:t>
            </a:r>
            <a:r>
              <a:rPr lang="en-US" altLang="zh-CN" smtClean="0">
                <a:ea typeface="宋体" panose="02010600030101010101" pitchFamily="2" charset="-122"/>
              </a:rPr>
              <a:t>Modern Global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95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5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95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19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197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197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19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73D05E89-F00E-404B-A23E-96B63CF5BB26}" type="slidenum">
              <a:rPr lang="en-US" altLang="de-DE" sz="1000">
                <a:solidFill>
                  <a:srgbClr val="C0C0C0"/>
                </a:solidFill>
              </a:rPr>
              <a:pPr/>
              <a:t>94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2206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1663" y="1301750"/>
            <a:ext cx="8291512" cy="4214813"/>
          </a:xfrm>
          <a:noFill/>
        </p:spPr>
        <p:txBody>
          <a:bodyPr lIns="191095" tIns="44941" rIns="89883" bIns="44941"/>
          <a:lstStyle/>
          <a:p>
            <a:pPr marL="323850" indent="-32385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CC0000"/>
                </a:solidFill>
                <a:ea typeface="宋体" panose="02010600030101010101" pitchFamily="2" charset="-122"/>
              </a:rPr>
              <a:t>Negotiated-Congestion Routing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Each edge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is assigned a cost value </a:t>
            </a:r>
            <a:r>
              <a:rPr lang="en-US" altLang="zh-CN" i="1" smtClean="0">
                <a:ea typeface="宋体" panose="02010600030101010101" pitchFamily="2" charset="-122"/>
              </a:rPr>
              <a:t>cost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that reflects the demand for edge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 segment from net 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 that is routed through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pays a cost of </a:t>
            </a:r>
            <a:r>
              <a:rPr lang="en-US" altLang="zh-CN" i="1" smtClean="0">
                <a:ea typeface="宋体" panose="02010600030101010101" pitchFamily="2" charset="-122"/>
              </a:rPr>
              <a:t>cost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Total cost of 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  is the sum of </a:t>
            </a:r>
            <a:r>
              <a:rPr lang="en-US" altLang="zh-CN" i="1" smtClean="0">
                <a:ea typeface="宋体" panose="02010600030101010101" pitchFamily="2" charset="-122"/>
              </a:rPr>
              <a:t>cost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values taken over all edges used by </a:t>
            </a:r>
            <a:r>
              <a:rPr lang="en-US" altLang="zh-CN" i="1" smtClean="0">
                <a:ea typeface="宋体" panose="02010600030101010101" pitchFamily="2" charset="-122"/>
              </a:rPr>
              <a:t>net</a:t>
            </a:r>
            <a:r>
              <a:rPr lang="en-US" altLang="zh-CN" smtClean="0">
                <a:ea typeface="宋体" panose="02010600030101010101" pitchFamily="2" charset="-122"/>
              </a:rPr>
              <a:t>: 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The edge cost </a:t>
            </a:r>
            <a:r>
              <a:rPr lang="en-US" altLang="zh-CN" i="1" smtClean="0">
                <a:ea typeface="宋体" panose="02010600030101010101" pitchFamily="2" charset="-122"/>
              </a:rPr>
              <a:t>cost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is increased according to the </a:t>
            </a:r>
            <a:r>
              <a:rPr lang="en-US" altLang="zh-CN" i="1" smtClean="0">
                <a:ea typeface="宋体" panose="02010600030101010101" pitchFamily="2" charset="-122"/>
              </a:rPr>
              <a:t>edge congestion</a:t>
            </a:r>
            <a:r>
              <a:rPr lang="en-US" altLang="zh-CN" smtClean="0">
                <a:ea typeface="宋体" panose="02010600030101010101" pitchFamily="2" charset="-122"/>
              </a:rPr>
              <a:t> φ(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), defined as the total number of nets passing through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divided by the capacity of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:</a:t>
            </a: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lnSpc>
                <a:spcPct val="100000"/>
              </a:lnSpc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 higher </a:t>
            </a:r>
            <a:r>
              <a:rPr lang="en-US" altLang="zh-CN" i="1" smtClean="0">
                <a:ea typeface="宋体" panose="02010600030101010101" pitchFamily="2" charset="-122"/>
              </a:rPr>
              <a:t>cost</a:t>
            </a:r>
            <a:r>
              <a:rPr lang="en-US" altLang="zh-CN" smtClean="0">
                <a:ea typeface="宋体" panose="02010600030101010101" pitchFamily="2" charset="-122"/>
              </a:rPr>
              <a:t>(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) value discourages nets from using </a:t>
            </a:r>
            <a:r>
              <a:rPr lang="en-US" altLang="zh-CN" i="1" smtClean="0">
                <a:ea typeface="宋体" panose="02010600030101010101" pitchFamily="2" charset="-122"/>
              </a:rPr>
              <a:t>e</a:t>
            </a:r>
            <a:r>
              <a:rPr lang="en-US" altLang="zh-CN" smtClean="0">
                <a:ea typeface="宋体" panose="02010600030101010101" pitchFamily="2" charset="-122"/>
              </a:rPr>
              <a:t> and implicitly encourages nets to seek out other, less used edges</a:t>
            </a:r>
          </a:p>
          <a:p>
            <a:pPr marL="588963" lvl="1" indent="-304800" defTabSz="849313">
              <a:lnSpc>
                <a:spcPct val="100000"/>
              </a:lnSpc>
              <a:buFont typeface="Symbol" panose="05050102010706020507" pitchFamily="18" charset="2"/>
              <a:buChar char="Þ"/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Iterative routing approaches (Dijkstra’s algorithm, A* search, etc.) find routes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with minimum cost while respecting edge capacities </a:t>
            </a:r>
          </a:p>
        </p:txBody>
      </p:sp>
      <p:sp>
        <p:nvSpPr>
          <p:cNvPr id="97284" name="Rectangle 93"/>
          <p:cNvSpPr>
            <a:spLocks noChangeArrowheads="1"/>
          </p:cNvSpPr>
          <p:nvPr/>
        </p:nvSpPr>
        <p:spPr bwMode="auto">
          <a:xfrm>
            <a:off x="0" y="32575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220700" name="Object 92"/>
          <p:cNvGraphicFramePr>
            <a:graphicFrameLocks noChangeAspect="1"/>
          </p:cNvGraphicFramePr>
          <p:nvPr/>
        </p:nvGraphicFramePr>
        <p:xfrm>
          <a:off x="1403350" y="2852738"/>
          <a:ext cx="2376488" cy="673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93" name="Formel" r:id="rId3" imgW="1206500" imgH="342900" progId="Equation.3">
                  <p:embed/>
                </p:oleObj>
              </mc:Choice>
              <mc:Fallback>
                <p:oleObj name="Formel" r:id="rId3" imgW="1206500" imgH="342900" progId="Equation.3">
                  <p:embed/>
                  <p:pic>
                    <p:nvPicPr>
                      <p:cNvPr id="0" name="Object 9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2852738"/>
                        <a:ext cx="2376488" cy="673100"/>
                      </a:xfrm>
                      <a:prstGeom prst="rect">
                        <a:avLst/>
                      </a:prstGeom>
                      <a:solidFill>
                        <a:srgbClr val="DDDDD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286" name="Rectangle 95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graphicFrame>
        <p:nvGraphicFramePr>
          <p:cNvPr id="1220702" name="Object 94"/>
          <p:cNvGraphicFramePr>
            <a:graphicFrameLocks noChangeAspect="1"/>
          </p:cNvGraphicFramePr>
          <p:nvPr/>
        </p:nvGraphicFramePr>
        <p:xfrm>
          <a:off x="1425575" y="4149725"/>
          <a:ext cx="1201738" cy="606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294" name="Formel" r:id="rId5" imgW="685502" imgH="406224" progId="Equation.3">
                  <p:embed/>
                </p:oleObj>
              </mc:Choice>
              <mc:Fallback>
                <p:oleObj name="Formel" r:id="rId5" imgW="685502" imgH="406224" progId="Equation.3">
                  <p:embed/>
                  <p:pic>
                    <p:nvPicPr>
                      <p:cNvPr id="0" name="Object 9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t="9116" b="5064"/>
                      <a:stretch>
                        <a:fillRect/>
                      </a:stretch>
                    </p:blipFill>
                    <p:spPr bwMode="auto">
                      <a:xfrm>
                        <a:off x="1425575" y="4149725"/>
                        <a:ext cx="1201738" cy="606425"/>
                      </a:xfrm>
                      <a:prstGeom prst="rect">
                        <a:avLst/>
                      </a:prstGeom>
                      <a:solidFill>
                        <a:srgbClr val="DDDDDD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7288" name="Rectangle 9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marL="342900" indent="-342900"/>
            <a:r>
              <a:rPr lang="de-DE" altLang="de-DE" smtClean="0"/>
              <a:t>5.8		</a:t>
            </a:r>
            <a:r>
              <a:rPr lang="en-US" altLang="zh-CN" smtClean="0">
                <a:ea typeface="宋体" panose="02010600030101010101" pitchFamily="2" charset="-122"/>
              </a:rPr>
              <a:t>Modern Global Routing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6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06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6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206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6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206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20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6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206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20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6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206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06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22061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041831FC-6CB9-427A-868E-963D28AB253E}" type="slidenum">
              <a:rPr lang="en-US" altLang="de-DE" sz="1000">
                <a:solidFill>
                  <a:srgbClr val="C0C0C0"/>
                </a:solidFill>
              </a:rPr>
              <a:pPr/>
              <a:t>95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98307" name="Rectangle 4"/>
          <p:cNvSpPr>
            <a:spLocks noChangeArrowheads="1"/>
          </p:cNvSpPr>
          <p:nvPr/>
        </p:nvSpPr>
        <p:spPr bwMode="auto">
          <a:xfrm>
            <a:off x="0" y="32575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8308" name="Rectangle 6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8309" name="Rectangle 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Summary of Chapter 5 – Types of Routing  </a:t>
            </a:r>
          </a:p>
        </p:txBody>
      </p:sp>
      <p:sp>
        <p:nvSpPr>
          <p:cNvPr id="1223691" name="Rectangle 11"/>
          <p:cNvSpPr>
            <a:spLocks noGrp="1" noChangeArrowheads="1"/>
          </p:cNvSpPr>
          <p:nvPr>
            <p:ph type="body" idx="1"/>
          </p:nvPr>
        </p:nvSpPr>
        <p:spPr>
          <a:xfrm>
            <a:off x="608013" y="1844675"/>
            <a:ext cx="8535987" cy="4679950"/>
          </a:xfrm>
          <a:noFill/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Input: netlist, placement, obstacles + (usually) routing grid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Partitions the routing region (chip or block) into global routing cells (gcells)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Considers the locations of cells within a region as identical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Plans routes as sequences of gcells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Minimizes total length of routes and, possibly, routed congestion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May fail if routing resources are insufficient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Variable-die can expand the routing area, so can't usually fail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Fixed-die is more common today (cannot resize a block in a larger chip)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Interpreting failures in global routing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Failure with many violations =&gt; must restructure the netlist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and/or redo global placement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Failure with few violations =&gt; detailed routing may be able to fix the problems</a:t>
            </a:r>
            <a:endParaRPr lang="de-DE" altLang="de-DE" smtClean="0"/>
          </a:p>
        </p:txBody>
      </p:sp>
      <p:sp>
        <p:nvSpPr>
          <p:cNvPr id="1223692" name="Text Box 12"/>
          <p:cNvSpPr txBox="1">
            <a:spLocks noChangeArrowheads="1"/>
          </p:cNvSpPr>
          <p:nvPr/>
        </p:nvSpPr>
        <p:spPr bwMode="auto">
          <a:xfrm>
            <a:off x="835025" y="1268413"/>
            <a:ext cx="2368550" cy="3714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Global Routing</a:t>
            </a:r>
            <a:endParaRPr lang="en-US" altLang="zh-CN">
              <a:ea typeface="宋体" panose="02010600030101010101" pitchFamily="2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3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236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2369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2369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2369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2369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22369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2369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22369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22369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122369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69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22369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3692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ECE14F4D-233D-40CA-958B-9CB4C99AB9A2}" type="slidenum">
              <a:rPr lang="en-US" altLang="de-DE" sz="1000">
                <a:solidFill>
                  <a:srgbClr val="C0C0C0"/>
                </a:solidFill>
              </a:rPr>
              <a:pPr/>
              <a:t>96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99331" name="Rectangle 2"/>
          <p:cNvSpPr>
            <a:spLocks noChangeArrowheads="1"/>
          </p:cNvSpPr>
          <p:nvPr/>
        </p:nvSpPr>
        <p:spPr bwMode="auto">
          <a:xfrm>
            <a:off x="0" y="32575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9332" name="Rectangle 3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99333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Summary of Chapter 5 – Types of Routing  </a:t>
            </a:r>
          </a:p>
        </p:txBody>
      </p:sp>
      <p:sp>
        <p:nvSpPr>
          <p:cNvPr id="1228805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608013" y="1844675"/>
            <a:ext cx="8285162" cy="4679950"/>
          </a:xfrm>
          <a:noFill/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Input: netlist, placement, obstacles, global routes (on a routing grid),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routing tracks, design rules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Seeks to implement each global route as a sequence of track segments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Includes layer assignment (unless that is performed during global routing)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Minimizes total length of routes, subject to design rules</a:t>
            </a:r>
            <a:endParaRPr lang="de-DE" altLang="de-DE" smtClean="0"/>
          </a:p>
        </p:txBody>
      </p:sp>
      <p:sp>
        <p:nvSpPr>
          <p:cNvPr id="99335" name="Text Box 6"/>
          <p:cNvSpPr txBox="1">
            <a:spLocks noChangeArrowheads="1"/>
          </p:cNvSpPr>
          <p:nvPr/>
        </p:nvSpPr>
        <p:spPr bwMode="auto">
          <a:xfrm>
            <a:off x="835025" y="1268413"/>
            <a:ext cx="2368550" cy="3714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de-DE" altLang="de-DE"/>
              <a:t>Detailed Routing</a:t>
            </a:r>
            <a:endParaRPr lang="en-US" altLang="zh-CN">
              <a:ea typeface="宋体" panose="02010600030101010101" pitchFamily="2" charset="-122"/>
            </a:endParaRPr>
          </a:p>
        </p:txBody>
      </p:sp>
      <p:sp>
        <p:nvSpPr>
          <p:cNvPr id="1228807" name="Rectangle 7"/>
          <p:cNvSpPr>
            <a:spLocks noChangeArrowheads="1"/>
          </p:cNvSpPr>
          <p:nvPr/>
        </p:nvSpPr>
        <p:spPr bwMode="auto">
          <a:xfrm>
            <a:off x="608013" y="4725988"/>
            <a:ext cx="8285162" cy="1152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44939"/>
          <a:lstStyle>
            <a:lvl1pPr marL="323850" indent="-3238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Minimizes circuit delay by optimizing timing-critical nets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Usually needs to trade off route length and congestion against timing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Both global and detailed routing can be timing-driven</a:t>
            </a:r>
            <a:endParaRPr lang="de-DE" altLang="de-DE">
              <a:sym typeface="Symbol" panose="05050102010706020507" pitchFamily="18" charset="2"/>
            </a:endParaRPr>
          </a:p>
        </p:txBody>
      </p:sp>
      <p:sp>
        <p:nvSpPr>
          <p:cNvPr id="1228808" name="Text Box 8"/>
          <p:cNvSpPr txBox="1">
            <a:spLocks noChangeArrowheads="1"/>
          </p:cNvSpPr>
          <p:nvPr/>
        </p:nvSpPr>
        <p:spPr bwMode="auto">
          <a:xfrm>
            <a:off x="835025" y="4149725"/>
            <a:ext cx="2368550" cy="3714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Timing-Driven routing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880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2880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2880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2880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28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288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2288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88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2288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8808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9342B16A-66F6-4E43-944C-C81F175254C6}" type="slidenum">
              <a:rPr lang="en-US" altLang="de-DE" sz="1000">
                <a:solidFill>
                  <a:srgbClr val="C0C0C0"/>
                </a:solidFill>
              </a:rPr>
              <a:pPr/>
              <a:t>97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0355" name="Rectangle 2"/>
          <p:cNvSpPr>
            <a:spLocks noChangeArrowheads="1"/>
          </p:cNvSpPr>
          <p:nvPr/>
        </p:nvSpPr>
        <p:spPr bwMode="auto">
          <a:xfrm>
            <a:off x="0" y="32575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0356" name="Rectangle 3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0357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Summary of Chapter 5 – Types of Routing  </a:t>
            </a:r>
          </a:p>
        </p:txBody>
      </p:sp>
      <p:sp>
        <p:nvSpPr>
          <p:cNvPr id="1229831" name="Rectangle 7"/>
          <p:cNvSpPr>
            <a:spLocks noChangeArrowheads="1"/>
          </p:cNvSpPr>
          <p:nvPr/>
        </p:nvSpPr>
        <p:spPr bwMode="auto">
          <a:xfrm>
            <a:off x="611188" y="1844675"/>
            <a:ext cx="8285162" cy="1152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44939"/>
          <a:lstStyle>
            <a:lvl1pPr marL="323850" indent="-3238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588963" indent="-3048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Nets with many pins can be so complex that routing a single net </a:t>
            </a:r>
            <a:b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</a:b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warrants dedicated algorithms</a:t>
            </a: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Steiner tree construction</a:t>
            </a: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Minimum wirelength, extensions </a:t>
            </a:r>
            <a:r>
              <a:rPr lang="en-US" altLang="zh-CN" sz="1600">
                <a:ea typeface="宋体" panose="02010600030101010101" pitchFamily="2" charset="-122"/>
                <a:sym typeface="Symbol" panose="05050102010706020507" pitchFamily="18" charset="2"/>
              </a:rPr>
              <a:t>for obstacle-avoidance</a:t>
            </a:r>
            <a:endParaRPr lang="en-US" altLang="zh-CN">
              <a:ea typeface="宋体" panose="02010600030101010101" pitchFamily="2" charset="-122"/>
              <a:sym typeface="Symbol" panose="05050102010706020507" pitchFamily="18" charset="2"/>
            </a:endParaRPr>
          </a:p>
          <a:p>
            <a:pPr lvl="1">
              <a:lnSpc>
                <a:spcPct val="102000"/>
              </a:lnSpc>
              <a:spcBef>
                <a:spcPct val="25000"/>
              </a:spcBef>
              <a:buClr>
                <a:srgbClr val="CC0000"/>
              </a:buClr>
              <a:buFont typeface="Symbol" panose="05050102010706020507" pitchFamily="18" charset="2"/>
              <a:buChar char="-"/>
            </a:pPr>
            <a:r>
              <a:rPr lang="en-US" altLang="zh-CN" sz="1600">
                <a:ea typeface="宋体" panose="02010600030101010101" pitchFamily="2" charset="-122"/>
                <a:sym typeface="Symbol" panose="05050102010706020507" pitchFamily="18" charset="2"/>
              </a:rPr>
              <a:t>Nonuniform routing costs to model congestion</a:t>
            </a:r>
            <a:r>
              <a:rPr lang="en-US" altLang="zh-CN">
                <a:ea typeface="宋体" panose="02010600030101010101" pitchFamily="2" charset="-122"/>
                <a:sym typeface="Symbol" panose="05050102010706020507" pitchFamily="18" charset="2"/>
              </a:rPr>
              <a:t> </a:t>
            </a:r>
            <a:endParaRPr lang="en-US" altLang="zh-CN" sz="1600">
              <a:solidFill>
                <a:srgbClr val="000000"/>
              </a:solidFill>
              <a:ea typeface="宋体" panose="02010600030101010101" pitchFamily="2" charset="-122"/>
              <a:sym typeface="Symbol" panose="05050102010706020507" pitchFamily="18" charset="2"/>
            </a:endParaRPr>
          </a:p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Large signal nets are routed as part of global routing </a:t>
            </a:r>
            <a:b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</a:b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and then split into smaller segments processed during detailed routing</a:t>
            </a:r>
            <a:endParaRPr lang="de-DE" altLang="de-DE">
              <a:solidFill>
                <a:srgbClr val="000000"/>
              </a:solidFill>
              <a:sym typeface="Symbol" panose="05050102010706020507" pitchFamily="18" charset="2"/>
            </a:endParaRPr>
          </a:p>
        </p:txBody>
      </p:sp>
      <p:sp>
        <p:nvSpPr>
          <p:cNvPr id="100359" name="Text Box 8"/>
          <p:cNvSpPr txBox="1">
            <a:spLocks noChangeArrowheads="1"/>
          </p:cNvSpPr>
          <p:nvPr/>
        </p:nvSpPr>
        <p:spPr bwMode="auto">
          <a:xfrm>
            <a:off x="838200" y="1268413"/>
            <a:ext cx="2365375" cy="3714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Large-Net Routing </a:t>
            </a:r>
          </a:p>
        </p:txBody>
      </p:sp>
      <p:sp>
        <p:nvSpPr>
          <p:cNvPr id="1229833" name="Rectangle 9"/>
          <p:cNvSpPr>
            <a:spLocks noChangeArrowheads="1"/>
          </p:cNvSpPr>
          <p:nvPr/>
        </p:nvSpPr>
        <p:spPr bwMode="auto">
          <a:xfrm>
            <a:off x="611188" y="5229225"/>
            <a:ext cx="8285162" cy="1152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84" tIns="44939" rIns="89877" bIns="44939"/>
          <a:lstStyle>
            <a:lvl1pPr marL="323850" indent="-3238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49313"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49313" eaLnBrk="0" fontAlgn="base" hangingPunct="0">
              <a:spcBef>
                <a:spcPct val="50000"/>
              </a:spcBef>
              <a:spcAft>
                <a:spcPct val="0"/>
              </a:spcAft>
              <a:tabLst>
                <a:tab pos="284163" algn="l"/>
                <a:tab pos="512763" algn="l"/>
              </a:tabLs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02000"/>
              </a:lnSpc>
              <a:buClr>
                <a:srgbClr val="CC0000"/>
              </a:buClr>
              <a:buFont typeface="Symbol" panose="05050102010706020507" pitchFamily="18" charset="2"/>
              <a:buChar char="·"/>
            </a:pP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Performed before global routing to avoid competition for resources </a:t>
            </a:r>
            <a:b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</a:br>
            <a:r>
              <a:rPr lang="en-US" altLang="zh-CN">
                <a:solidFill>
                  <a:srgbClr val="000000"/>
                </a:solidFill>
                <a:ea typeface="宋体" panose="02010600030101010101" pitchFamily="2" charset="-122"/>
                <a:sym typeface="Symbol" panose="05050102010706020507" pitchFamily="18" charset="2"/>
              </a:rPr>
              <a:t>occupied by signal nets</a:t>
            </a:r>
          </a:p>
        </p:txBody>
      </p:sp>
      <p:sp>
        <p:nvSpPr>
          <p:cNvPr id="1229834" name="Text Box 10"/>
          <p:cNvSpPr txBox="1">
            <a:spLocks noChangeArrowheads="1"/>
          </p:cNvSpPr>
          <p:nvPr/>
        </p:nvSpPr>
        <p:spPr bwMode="auto">
          <a:xfrm>
            <a:off x="838200" y="4654550"/>
            <a:ext cx="3949700" cy="371475"/>
          </a:xfrm>
          <a:prstGeom prst="rect">
            <a:avLst/>
          </a:prstGeom>
          <a:solidFill>
            <a:srgbClr val="CC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91095" tIns="44941" rIns="89883" bIns="67945">
            <a:spAutoFit/>
          </a:bodyPr>
          <a:lstStyle>
            <a:lvl1pPr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89852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89852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zh-CN">
                <a:ea typeface="宋体" panose="02010600030101010101" pitchFamily="2" charset="-122"/>
              </a:rPr>
              <a:t>Clock Tree Routing / Power Routing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98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298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298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298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298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298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29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834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DE428AB6-B739-499B-9F7E-85269E38DD3C}" type="slidenum">
              <a:rPr lang="en-US" altLang="de-DE" sz="1000">
                <a:solidFill>
                  <a:srgbClr val="C0C0C0"/>
                </a:solidFill>
              </a:rPr>
              <a:pPr/>
              <a:t>98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1379" name="Rectangle 2"/>
          <p:cNvSpPr>
            <a:spLocks noChangeArrowheads="1"/>
          </p:cNvSpPr>
          <p:nvPr/>
        </p:nvSpPr>
        <p:spPr bwMode="auto">
          <a:xfrm>
            <a:off x="0" y="32575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1380" name="Rectangle 3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1381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Summary of Chapter 5 – Routing Single Nets  </a:t>
            </a:r>
          </a:p>
        </p:txBody>
      </p:sp>
      <p:sp>
        <p:nvSpPr>
          <p:cNvPr id="1226757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535987" cy="5256212"/>
          </a:xfrm>
          <a:noFill/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Usually ~50% of the nets are two-pin nets, ~25% have three pins,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~12.5% have four, etc.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Two-pin nets can be routed as L-shapes or using maze search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(in a connectivity graph of the routing regions)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Three-pin nets usually have 0 or 1 branching point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Larger nets are more difficult to handle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Pattern routing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For each net, considers only a small number of shapes (L, Z, U, T, E)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Very fast, but misses many opportunities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Good for initial routing, sometimes is sufficient</a:t>
            </a:r>
            <a:br>
              <a:rPr lang="en-US" altLang="zh-CN" smtClean="0">
                <a:ea typeface="宋体" panose="02010600030101010101" pitchFamily="2" charset="-122"/>
              </a:rPr>
            </a:br>
            <a:endParaRPr lang="en-US" altLang="zh-CN" smtClean="0">
              <a:ea typeface="宋体" panose="02010600030101010101" pitchFamily="2" charset="-122"/>
            </a:endParaRP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Routing pin-to-pin connections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Breadth-first-search (when costs are uniform)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Dijkstra's algorithm (non-uniform costs)</a:t>
            </a:r>
          </a:p>
          <a:p>
            <a:pPr marL="588963" lvl="1" indent="-304800" defTabSz="849313">
              <a:spcBef>
                <a:spcPct val="25000"/>
              </a:spcBef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A*-search (non-uniform costs and/or using additional distance information)</a:t>
            </a:r>
            <a:endParaRPr lang="de-DE" altLang="de-DE" smtClean="0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267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267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267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267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267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267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2267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267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22675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2267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22675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675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22675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Slide Number Placeholder 3"/>
          <p:cNvSpPr>
            <a:spLocks noGrp="1"/>
          </p:cNvSpPr>
          <p:nvPr>
            <p:ph type="sldNum" sz="quarter" idx="10"/>
          </p:nvPr>
        </p:nvSpPr>
        <p:spPr>
          <a:noFill/>
        </p:spPr>
        <p:txBody>
          <a:bodyPr/>
          <a:lstStyle>
            <a:lvl1pPr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defTabSz="1019175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defTabSz="1019175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fld id="{2AC618A1-42FC-453A-A631-AE580689F705}" type="slidenum">
              <a:rPr lang="en-US" altLang="de-DE" sz="1000">
                <a:solidFill>
                  <a:srgbClr val="C0C0C0"/>
                </a:solidFill>
              </a:rPr>
              <a:pPr/>
              <a:t>99</a:t>
            </a:fld>
            <a:endParaRPr lang="en-US" altLang="de-DE" sz="1000">
              <a:solidFill>
                <a:srgbClr val="C0C0C0"/>
              </a:solidFill>
            </a:endParaRPr>
          </a:p>
        </p:txBody>
      </p:sp>
      <p:sp>
        <p:nvSpPr>
          <p:cNvPr id="102403" name="Rectangle 2"/>
          <p:cNvSpPr>
            <a:spLocks noChangeArrowheads="1"/>
          </p:cNvSpPr>
          <p:nvPr/>
        </p:nvSpPr>
        <p:spPr bwMode="auto">
          <a:xfrm>
            <a:off x="0" y="325755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2404" name="Rectangle 3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CC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87281" tIns="43641" rIns="87281" bIns="43641" anchor="ctr">
            <a:spAutoFit/>
          </a:bodyPr>
          <a:lstStyle>
            <a:lvl1pPr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17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endParaRPr lang="de-DE" altLang="de-DE"/>
          </a:p>
        </p:txBody>
      </p:sp>
      <p:sp>
        <p:nvSpPr>
          <p:cNvPr id="102405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defTabSz="914400"/>
            <a:r>
              <a:rPr lang="en-US" altLang="zh-CN" smtClean="0">
                <a:ea typeface="宋体" panose="02010600030101010101" pitchFamily="2" charset="-122"/>
              </a:rPr>
              <a:t>Summary of Chapter 5 – Routing Single Nets  </a:t>
            </a:r>
          </a:p>
        </p:txBody>
      </p:sp>
      <p:sp>
        <p:nvSpPr>
          <p:cNvPr id="1230853" name="Rectangle 5"/>
          <p:cNvSpPr>
            <a:spLocks noGrp="1" noChangeArrowheads="1"/>
          </p:cNvSpPr>
          <p:nvPr>
            <p:ph type="body" idx="1"/>
          </p:nvPr>
        </p:nvSpPr>
        <p:spPr>
          <a:xfrm>
            <a:off x="608013" y="1268413"/>
            <a:ext cx="8535987" cy="5256212"/>
          </a:xfrm>
          <a:noFill/>
        </p:spPr>
        <p:txBody>
          <a:bodyPr/>
          <a:lstStyle/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solidFill>
                  <a:srgbClr val="000000"/>
                </a:solidFill>
                <a:ea typeface="宋体" panose="02010600030101010101" pitchFamily="2" charset="-122"/>
              </a:rPr>
              <a:t>Minimum Spanning Trees and Steiner Minimal Trees in the rectilinear topology (RMSTs and RSMTs)</a:t>
            </a:r>
            <a:endParaRPr lang="en-US" altLang="zh-CN" smtClean="0">
              <a:ea typeface="宋体" panose="02010600030101010101" pitchFamily="2" charset="-122"/>
            </a:endParaRPr>
          </a:p>
          <a:p>
            <a:pPr marL="588963" lvl="1" indent="-30480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RMSTs can be constructed in near-linear time</a:t>
            </a:r>
          </a:p>
          <a:p>
            <a:pPr marL="588963" lvl="1" indent="-30480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Constructing RSMTs is NP-hard, but feasible in practice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Each edge of an RMST or RSMT can be considered a pin-to-pin connection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and routed accordingly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Routing congestion introduces non-uniform costs, complicates the construction of minimal trees (which is why A*-search still must be used)</a:t>
            </a:r>
          </a:p>
          <a:p>
            <a:pPr marL="323850" indent="-323850" defTabSz="849313">
              <a:tabLst>
                <a:tab pos="284163" algn="l"/>
                <a:tab pos="512763" algn="l"/>
              </a:tabLst>
            </a:pPr>
            <a:r>
              <a:rPr lang="en-US" altLang="zh-CN" smtClean="0">
                <a:ea typeface="宋体" panose="02010600030101010101" pitchFamily="2" charset="-122"/>
              </a:rPr>
              <a:t>For nets with &lt;10 pins, RSMTs can be found using look-up tables (FLUTE) </a:t>
            </a:r>
            <a:br>
              <a:rPr lang="en-US" altLang="zh-CN" smtClean="0">
                <a:ea typeface="宋体" panose="02010600030101010101" pitchFamily="2" charset="-122"/>
              </a:rPr>
            </a:br>
            <a:r>
              <a:rPr lang="en-US" altLang="zh-CN" smtClean="0">
                <a:ea typeface="宋体" panose="02010600030101010101" pitchFamily="2" charset="-122"/>
              </a:rPr>
              <a:t>very quickly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8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308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8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308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8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2308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8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3085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8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3085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8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3085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Präsentation Springer">
  <a:themeElements>
    <a:clrScheme name="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7D95CA"/>
      </a:accent1>
      <a:accent2>
        <a:srgbClr val="1860AB"/>
      </a:accent2>
      <a:accent3>
        <a:srgbClr val="FFFFFF"/>
      </a:accent3>
      <a:accent4>
        <a:srgbClr val="000000"/>
      </a:accent4>
      <a:accent5>
        <a:srgbClr val="BFC8E1"/>
      </a:accent5>
      <a:accent6>
        <a:srgbClr val="15569B"/>
      </a:accent6>
      <a:hlink>
        <a:srgbClr val="4E80BA"/>
      </a:hlink>
      <a:folHlink>
        <a:srgbClr val="7D95CA"/>
      </a:folHlink>
    </a:clrScheme>
    <a:fontScheme name="Präsentation Springer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CCCCFF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87281" tIns="43641" rIns="87281" bIns="43641" numCol="1" anchor="t" anchorCtr="0" compatLnSpc="1">
        <a:prstTxWarp prst="textNoShape">
          <a:avLst/>
        </a:prstTxWarp>
        <a:spAutoFit/>
      </a:bodyPr>
      <a:lstStyle>
        <a:defPPr marL="0" marR="0" indent="0" algn="l" defTabSz="871538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17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CCCCFF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87281" tIns="43641" rIns="87281" bIns="43641" numCol="1" anchor="t" anchorCtr="0" compatLnSpc="1">
        <a:prstTxWarp prst="textNoShape">
          <a:avLst/>
        </a:prstTxWarp>
        <a:spAutoFit/>
      </a:bodyPr>
      <a:lstStyle>
        <a:defPPr marL="0" marR="0" indent="0" algn="l" defTabSz="871538" rtl="0" eaLnBrk="0" fontAlgn="base" latinLnBrk="0" hangingPunct="0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US" sz="17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Präsentation Springer 1">
        <a:dk1>
          <a:srgbClr val="000000"/>
        </a:dk1>
        <a:lt1>
          <a:srgbClr val="FFFFFF"/>
        </a:lt1>
        <a:dk2>
          <a:srgbClr val="104781"/>
        </a:dk2>
        <a:lt2>
          <a:srgbClr val="073668"/>
        </a:lt2>
        <a:accent1>
          <a:srgbClr val="18589C"/>
        </a:accent1>
        <a:accent2>
          <a:srgbClr val="2269B5"/>
        </a:accent2>
        <a:accent3>
          <a:srgbClr val="FFFFFF"/>
        </a:accent3>
        <a:accent4>
          <a:srgbClr val="000000"/>
        </a:accent4>
        <a:accent5>
          <a:srgbClr val="ABB4CB"/>
        </a:accent5>
        <a:accent6>
          <a:srgbClr val="1E5EA4"/>
        </a:accent6>
        <a:hlink>
          <a:srgbClr val="7D95CA"/>
        </a:hlink>
        <a:folHlink>
          <a:srgbClr val="EF2614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7765</Words>
  <Application>Microsoft Office PowerPoint</Application>
  <PresentationFormat>Bildschirmpräsentation (4:3)</PresentationFormat>
  <Paragraphs>2479</Paragraphs>
  <Slides>101</Slides>
  <Notes>6</Notes>
  <HiddenSlides>0</HiddenSlides>
  <MMClips>0</MMClips>
  <ScaleCrop>false</ScaleCrop>
  <HeadingPairs>
    <vt:vector size="8" baseType="variant">
      <vt:variant>
        <vt:lpstr>Verwendete Schriftarten</vt:lpstr>
      </vt:variant>
      <vt:variant>
        <vt:i4>6</vt:i4>
      </vt:variant>
      <vt:variant>
        <vt:lpstr>Design</vt:lpstr>
      </vt:variant>
      <vt:variant>
        <vt:i4>1</vt:i4>
      </vt:variant>
      <vt:variant>
        <vt:lpstr>Eingebettete OLE-Server</vt:lpstr>
      </vt:variant>
      <vt:variant>
        <vt:i4>2</vt:i4>
      </vt:variant>
      <vt:variant>
        <vt:lpstr>Folientitel</vt:lpstr>
      </vt:variant>
      <vt:variant>
        <vt:i4>101</vt:i4>
      </vt:variant>
    </vt:vector>
  </HeadingPairs>
  <TitlesOfParts>
    <vt:vector size="110" baseType="lpstr">
      <vt:lpstr>宋体</vt:lpstr>
      <vt:lpstr>Arial</vt:lpstr>
      <vt:lpstr>新細明體</vt:lpstr>
      <vt:lpstr>Symbol</vt:lpstr>
      <vt:lpstr>Times</vt:lpstr>
      <vt:lpstr>Times New Roman</vt:lpstr>
      <vt:lpstr>Präsentation Springer</vt:lpstr>
      <vt:lpstr>Photo Editor-Foto</vt:lpstr>
      <vt:lpstr>Formel</vt:lpstr>
      <vt:lpstr>PowerPoint-Präsentation</vt:lpstr>
      <vt:lpstr>Chapter 5 – Global Routing</vt:lpstr>
      <vt:lpstr>5.1 Introduction</vt:lpstr>
      <vt:lpstr>5.1 Introduction</vt:lpstr>
      <vt:lpstr>5.1 Introduction</vt:lpstr>
      <vt:lpstr>5.1 Introduction: General Routing Problem</vt:lpstr>
      <vt:lpstr>5.1 Introduction: General Routing Problem</vt:lpstr>
      <vt:lpstr>5.1 Introduction: General Routing Problem</vt:lpstr>
      <vt:lpstr>5.1 Introduction</vt:lpstr>
      <vt:lpstr>5.1 Introduction</vt:lpstr>
      <vt:lpstr>5.1 Introduction</vt:lpstr>
      <vt:lpstr>5.1.2 Globalverdrahtung</vt:lpstr>
      <vt:lpstr>5.2 Terminology and Definitions</vt:lpstr>
      <vt:lpstr>5.2 Terminology and Definitions</vt:lpstr>
      <vt:lpstr>5.2 Terminology and Definitions</vt:lpstr>
      <vt:lpstr>5.2 Terminology and Definitions</vt:lpstr>
      <vt:lpstr>5.2 Terminology and Definitions</vt:lpstr>
      <vt:lpstr>5.2 Terminology and Definitions</vt:lpstr>
      <vt:lpstr>5.2 Terminology and Definitions</vt:lpstr>
      <vt:lpstr>5.2 Terminology and Definitions</vt:lpstr>
      <vt:lpstr>5.2 Terminology and Definitions</vt:lpstr>
      <vt:lpstr>5.2 Terminology and Definitions</vt:lpstr>
      <vt:lpstr>5.2 Terminology and Definitions</vt:lpstr>
      <vt:lpstr>5.3 Optimization Goals</vt:lpstr>
      <vt:lpstr>5.3 Optimization Goals</vt:lpstr>
      <vt:lpstr>5.3 Optimization Goals</vt:lpstr>
      <vt:lpstr>5.3 Optimization Goals</vt:lpstr>
      <vt:lpstr>5.3 Optimization Goals</vt:lpstr>
      <vt:lpstr>5.4 Representations of Routing Regions</vt:lpstr>
      <vt:lpstr>5.4 Representations of Routing Regions</vt:lpstr>
      <vt:lpstr>5.4 Representations of Routing Regions</vt:lpstr>
      <vt:lpstr>5.4 Representations of Routing Regions</vt:lpstr>
      <vt:lpstr>5.4 Representations of Routing Regions</vt:lpstr>
      <vt:lpstr>5.5 The Global Routing Flow – General Idea</vt:lpstr>
      <vt:lpstr>5.6 Single-Net Routing</vt:lpstr>
      <vt:lpstr>5.6.1 Rectilinear Routing</vt:lpstr>
      <vt:lpstr>5.6.1 Rectilinear Routing</vt:lpstr>
      <vt:lpstr>5.6.1 Rectilinear Routing</vt:lpstr>
      <vt:lpstr>5.6.1 Rectilinear Routing</vt:lpstr>
      <vt:lpstr>5.6.1 Rectilinear Routing</vt:lpstr>
      <vt:lpstr>5.6.1 Rectilinear Routing</vt:lpstr>
      <vt:lpstr>5.6.1 Rectilinear Routing</vt:lpstr>
      <vt:lpstr>5.6.1 Rectilinear Routing</vt:lpstr>
      <vt:lpstr>5.6.1 Rectilinear Routing</vt:lpstr>
      <vt:lpstr>5.6.1 Rectilinear Routing: Example Sequential Steiner Tree Heuristic</vt:lpstr>
      <vt:lpstr>5.6.1 Rectilinear Routing: Example Sequential Steiner Tree Heuristic</vt:lpstr>
      <vt:lpstr>5.6.1 Rectilinear Routing: Example Sequential Steiner Tree Heuristic</vt:lpstr>
      <vt:lpstr>5.6.1 Rectilinear Routing: Example Sequential Steiner Tree Heuristic</vt:lpstr>
      <vt:lpstr>5.6.1 Rectilinear Routing: Example Sequential Steiner Tree Heuristic</vt:lpstr>
      <vt:lpstr>5.6.1 Rectilinear Routing: Example Sequential Steiner Tree Heuristic</vt:lpstr>
      <vt:lpstr>5.6.1 Rectilinear Routing: Example Sequential Steiner Tree Heuristic</vt:lpstr>
      <vt:lpstr>5.6.1 Rectilinear Routing: Example Sequential Steiner Tree Heuristic</vt:lpstr>
      <vt:lpstr>5.6.1 Rectilinear Routing: Example Sequential Steiner Tree Heuristic</vt:lpstr>
      <vt:lpstr>5.6.2 Global Routing in a Connectivity Graph</vt:lpstr>
      <vt:lpstr>5.6.2 Global Routing in a Connectivity Graph</vt:lpstr>
      <vt:lpstr>5.6.2 Global Routing in a Connectivity Graph</vt:lpstr>
      <vt:lpstr>5.6.2 Global Routing in a Connectivity Graph</vt:lpstr>
      <vt:lpstr>5.6.2 Global Routing in a Connectivity Graph</vt:lpstr>
      <vt:lpstr>5.6.2 Global Routing in a Connectivity Graph</vt:lpstr>
      <vt:lpstr>5.6.2 Global Routing in a Connectivity Graph</vt:lpstr>
      <vt:lpstr>5.6.2 Global Routing in a Connectivity Graph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5.6.3 Finding Shortest Paths with Dijkstra’s Algorithm</vt:lpstr>
      <vt:lpstr>5.6.3 Finding Shortest Paths with Dijkstra’s Algorithm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5.6.4 Finding Shortest Paths with A* Search</vt:lpstr>
      <vt:lpstr>5.6.4 Finding Shortest Paths with A* Search</vt:lpstr>
      <vt:lpstr>5.7  Full-Netlist Routing</vt:lpstr>
      <vt:lpstr>5.7  Full-Netlist Routing</vt:lpstr>
      <vt:lpstr>5.7.1 Routing by Integer Linear Programming</vt:lpstr>
      <vt:lpstr>5.7.1 Routing by Integer Linear Programming</vt:lpstr>
      <vt:lpstr>5.7.1 Routing by Integer Linear Programming</vt:lpstr>
      <vt:lpstr>5.7.1 Routing by Integer Linear Programming – Example</vt:lpstr>
      <vt:lpstr>5.7.1 Routing by Integer Linear Programming – Example</vt:lpstr>
      <vt:lpstr>5.7.1 Routing by Integer Linear Programming – Example</vt:lpstr>
      <vt:lpstr>5.7.2 Rip-Up and Reroute (RRR)</vt:lpstr>
      <vt:lpstr>5.8  Modern Global Routing</vt:lpstr>
      <vt:lpstr>5.8  Modern Global Routing</vt:lpstr>
      <vt:lpstr>5.8  Modern Global Routing</vt:lpstr>
      <vt:lpstr>5.8  Modern Global Routing</vt:lpstr>
      <vt:lpstr>Summary of Chapter 5 – Types of Routing  </vt:lpstr>
      <vt:lpstr>Summary of Chapter 5 – Types of Routing  </vt:lpstr>
      <vt:lpstr>Summary of Chapter 5 – Types of Routing  </vt:lpstr>
      <vt:lpstr>Summary of Chapter 5 – Routing Single Nets  </vt:lpstr>
      <vt:lpstr>Summary of Chapter 5 – Routing Single Nets  </vt:lpstr>
      <vt:lpstr>Summary of Chapter 5 – Full Netlist Routing  </vt:lpstr>
      <vt:lpstr>Summary of Chapter 5 – Modern Global Routing  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VLSI Physical Design, Springer Verlag</dc:title>
  <dc:subject>Chapter 5 -- Global Routing</dc:subject>
  <dc:creator/>
  <dc:description>Some Images (c) 2011 Springer Verlag</dc:description>
  <cp:lastModifiedBy/>
  <cp:revision>268</cp:revision>
  <dcterms:created xsi:type="dcterms:W3CDTF">2006-01-19T09:34:56Z</dcterms:created>
  <dcterms:modified xsi:type="dcterms:W3CDTF">2022-08-02T13:02:24Z</dcterms:modified>
</cp:coreProperties>
</file>