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</p:sldMasterIdLst>
  <p:notesMasterIdLst>
    <p:notesMasterId r:id="rId78"/>
  </p:notesMasterIdLst>
  <p:handoutMasterIdLst>
    <p:handoutMasterId r:id="rId79"/>
  </p:handoutMasterIdLst>
  <p:sldIdLst>
    <p:sldId id="757" r:id="rId2"/>
    <p:sldId id="649" r:id="rId3"/>
    <p:sldId id="306" r:id="rId4"/>
    <p:sldId id="652" r:id="rId5"/>
    <p:sldId id="556" r:id="rId6"/>
    <p:sldId id="758" r:id="rId7"/>
    <p:sldId id="653" r:id="rId8"/>
    <p:sldId id="659" r:id="rId9"/>
    <p:sldId id="660" r:id="rId10"/>
    <p:sldId id="661" r:id="rId11"/>
    <p:sldId id="663" r:id="rId12"/>
    <p:sldId id="664" r:id="rId13"/>
    <p:sldId id="735" r:id="rId14"/>
    <p:sldId id="736" r:id="rId15"/>
    <p:sldId id="737" r:id="rId16"/>
    <p:sldId id="670" r:id="rId17"/>
    <p:sldId id="774" r:id="rId18"/>
    <p:sldId id="672" r:id="rId19"/>
    <p:sldId id="673" r:id="rId20"/>
    <p:sldId id="674" r:id="rId21"/>
    <p:sldId id="675" r:id="rId22"/>
    <p:sldId id="738" r:id="rId23"/>
    <p:sldId id="677" r:id="rId24"/>
    <p:sldId id="759" r:id="rId25"/>
    <p:sldId id="760" r:id="rId26"/>
    <p:sldId id="761" r:id="rId27"/>
    <p:sldId id="762" r:id="rId28"/>
    <p:sldId id="763" r:id="rId29"/>
    <p:sldId id="764" r:id="rId30"/>
    <p:sldId id="765" r:id="rId31"/>
    <p:sldId id="766" r:id="rId32"/>
    <p:sldId id="678" r:id="rId33"/>
    <p:sldId id="679" r:id="rId34"/>
    <p:sldId id="739" r:id="rId35"/>
    <p:sldId id="685" r:id="rId36"/>
    <p:sldId id="686" r:id="rId37"/>
    <p:sldId id="687" r:id="rId38"/>
    <p:sldId id="688" r:id="rId39"/>
    <p:sldId id="689" r:id="rId40"/>
    <p:sldId id="767" r:id="rId41"/>
    <p:sldId id="690" r:id="rId42"/>
    <p:sldId id="768" r:id="rId43"/>
    <p:sldId id="691" r:id="rId44"/>
    <p:sldId id="769" r:id="rId45"/>
    <p:sldId id="692" r:id="rId46"/>
    <p:sldId id="770" r:id="rId47"/>
    <p:sldId id="693" r:id="rId48"/>
    <p:sldId id="771" r:id="rId49"/>
    <p:sldId id="696" r:id="rId50"/>
    <p:sldId id="697" r:id="rId51"/>
    <p:sldId id="698" r:id="rId52"/>
    <p:sldId id="699" r:id="rId53"/>
    <p:sldId id="700" r:id="rId54"/>
    <p:sldId id="740" r:id="rId55"/>
    <p:sldId id="715" r:id="rId56"/>
    <p:sldId id="716" r:id="rId57"/>
    <p:sldId id="720" r:id="rId58"/>
    <p:sldId id="741" r:id="rId59"/>
    <p:sldId id="742" r:id="rId60"/>
    <p:sldId id="722" r:id="rId61"/>
    <p:sldId id="746" r:id="rId62"/>
    <p:sldId id="747" r:id="rId63"/>
    <p:sldId id="748" r:id="rId64"/>
    <p:sldId id="743" r:id="rId65"/>
    <p:sldId id="744" r:id="rId66"/>
    <p:sldId id="745" r:id="rId67"/>
    <p:sldId id="749" r:id="rId68"/>
    <p:sldId id="750" r:id="rId69"/>
    <p:sldId id="752" r:id="rId70"/>
    <p:sldId id="751" r:id="rId71"/>
    <p:sldId id="772" r:id="rId72"/>
    <p:sldId id="773" r:id="rId73"/>
    <p:sldId id="753" r:id="rId74"/>
    <p:sldId id="754" r:id="rId75"/>
    <p:sldId id="755" r:id="rId76"/>
    <p:sldId id="756" r:id="rId7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1D1"/>
    <a:srgbClr val="FFFFFF"/>
    <a:srgbClr val="DDDDDD"/>
    <a:srgbClr val="E6E6E6"/>
    <a:srgbClr val="DEDEDE"/>
    <a:srgbClr val="D6D6D6"/>
    <a:srgbClr val="D3D3D3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7" autoAdjust="0"/>
    <p:restoredTop sz="94651" autoAdjust="0"/>
  </p:normalViewPr>
  <p:slideViewPr>
    <p:cSldViewPr snapToObjects="1">
      <p:cViewPr varScale="1">
        <p:scale>
          <a:sx n="101" d="100"/>
          <a:sy n="101" d="100"/>
        </p:scale>
        <p:origin x="1360" y="72"/>
      </p:cViewPr>
      <p:guideLst>
        <p:guide orient="horz" pos="845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86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86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>
                <a:ea typeface="宋体" panose="02010600030101010101" pitchFamily="2" charset="-122"/>
              </a:defRPr>
            </a:lvl1pPr>
          </a:lstStyle>
          <a:p>
            <a:fld id="{FD7B27AA-75AB-4409-839A-011404D5617F}" type="slidenum">
              <a:rPr lang="en-US" altLang="zh-CN"/>
              <a:pPr/>
              <a:t>‹Nr.›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Textmasterformate durch Klicken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>
                <a:ea typeface="宋体" panose="02010600030101010101" pitchFamily="2" charset="-122"/>
              </a:defRPr>
            </a:lvl1pPr>
          </a:lstStyle>
          <a:p>
            <a:fld id="{AA8FE7E4-F053-483C-8897-E74E5A79ECCD}" type="slidenum">
              <a:rPr lang="en-US" altLang="zh-CN"/>
              <a:pPr/>
              <a:t>‹Nr.›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30A0E-08F9-47FF-8EA7-C27457637B4A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7CBED-BA56-4231-94B7-A61B99C67EA6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70B54-5463-4AA2-A3BC-67A7EB65D632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35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5779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355780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457EBE8-D4A1-4413-97BF-D0ACC448027A}" type="slidenum">
              <a:rPr lang="en-US" altLang="zh-CN" sz="1300">
                <a:ea typeface="ＭＳ Ｐゴシック" panose="020B0600070205080204" pitchFamily="34" charset="-128"/>
              </a:rPr>
              <a:pPr algn="r" eaLnBrk="1" hangingPunct="1"/>
              <a:t>6</a:t>
            </a:fld>
            <a:endParaRPr lang="en-US" altLang="zh-CN" sz="13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20FF8-02CA-4627-8E19-3CC946DD9AA0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132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D1A03-DFED-492C-A98A-BBD2ED2D9FBF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132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3389B-4DC0-470D-BF01-98D4D033004B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133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233E1-C5D2-43E0-B33E-9202DAF94970}" type="slidenum">
              <a:rPr lang="en-US" altLang="zh-CN"/>
              <a:pPr/>
              <a:t>54</a:t>
            </a:fld>
            <a:endParaRPr lang="en-US" altLang="zh-CN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0C873-9047-43F3-A080-2146EB0A2703}" type="slidenum">
              <a:rPr lang="en-US" altLang="zh-CN"/>
              <a:pPr/>
              <a:t>59</a:t>
            </a:fld>
            <a:endParaRPr lang="en-US" altLang="zh-CN"/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3EFD9-5033-46C9-A05E-C42893CA9A16}" type="slidenum">
              <a:rPr lang="en-US" altLang="zh-CN"/>
              <a:pPr/>
              <a:t>67</a:t>
            </a:fld>
            <a:endParaRPr lang="en-US" altLang="zh-CN"/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DD201E-BDA4-4F67-98B0-5FA937C27A4E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99835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EC70DA-FE71-4D99-A9AC-97330D8B9176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581235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11988" y="0"/>
            <a:ext cx="2133600" cy="56753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8013" y="0"/>
            <a:ext cx="6251575" cy="567531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1881FD-3E91-413E-97EB-2D9E6E3F8FA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748678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3EA0FD-1F5D-4180-9FE7-B48FE4BB5E3B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601035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4E46CF-B7AC-4931-A006-4DF6528C0978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274712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8C40D6-4534-4B34-A6A4-B12CFE1C09BE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169202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129AAA-D427-4F75-805E-1B910BE9229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457893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92BF6E-A60A-44EB-8104-6AED3DE7048B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767390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48EE48-5DD6-455F-A9E7-77673C1702E4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771214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753A10-47AB-4749-8426-57B7B7C85A7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212802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F5C6CF-9EC7-451E-A184-E971D1640511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501556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92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852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77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863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55838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13038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70238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7438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Symbol" panose="05050102010706020507" pitchFamily="18" charset="2"/>
              </a:rPr>
              <a:t>	Mastertextformat bearbeiten</a:t>
            </a:r>
          </a:p>
          <a:p>
            <a:pPr lvl="1"/>
            <a:r>
              <a:rPr lang="en-US" altLang="de-DE" smtClean="0">
                <a:sym typeface="Symbol" panose="05050102010706020507" pitchFamily="18" charset="2"/>
              </a:rPr>
              <a:t>	Zweite Ebene</a:t>
            </a:r>
          </a:p>
          <a:p>
            <a:pPr lvl="2"/>
            <a:r>
              <a:rPr lang="en-US" altLang="de-DE" smtClean="0">
                <a:sym typeface="Symbol" panose="05050102010706020507" pitchFamily="18" charset="2"/>
              </a:rPr>
              <a:t>	Dritte Ebene</a:t>
            </a:r>
          </a:p>
          <a:p>
            <a:pPr lvl="3"/>
            <a:r>
              <a:rPr lang="en-US" altLang="de-DE" smtClean="0">
                <a:sym typeface="Symbol" panose="05050102010706020507" pitchFamily="18" charset="2"/>
              </a:rPr>
              <a:t>Vierte Ebene</a:t>
            </a:r>
          </a:p>
          <a:p>
            <a:pPr lvl="4"/>
            <a:r>
              <a:rPr lang="en-US" altLang="de-DE" smtClean="0">
                <a:sym typeface="Symbol" panose="05050102010706020507" pitchFamily="18" charset="2"/>
              </a:rPr>
              <a:t>Fünfte Ebene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Mastertitelformat bearbeiten</a:t>
            </a: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spcBef>
                <a:spcPct val="0"/>
              </a:spcBef>
              <a:defRPr sz="1000">
                <a:solidFill>
                  <a:srgbClr val="C0C0C0"/>
                </a:solidFill>
              </a:defRPr>
            </a:lvl1pPr>
          </a:lstStyle>
          <a:p>
            <a:fld id="{E88612D5-982C-41BD-BD58-9E18EC4BFD31}" type="slidenum">
              <a:rPr lang="en-US" altLang="de-DE"/>
              <a:pPr/>
              <a:t>‹Nr.›</a:t>
            </a:fld>
            <a:endParaRPr lang="en-US" altLang="de-DE"/>
          </a:p>
        </p:txBody>
      </p:sp>
      <p:graphicFrame>
        <p:nvGraphicFramePr>
          <p:cNvPr id="208915" name="Object 19"/>
          <p:cNvGraphicFramePr>
            <a:graphicFrameLocks noChangeAspect="1"/>
          </p:cNvGraphicFramePr>
          <p:nvPr userDrawn="1"/>
        </p:nvGraphicFramePr>
        <p:xfrm>
          <a:off x="0" y="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2" name="Photo Editor-Foto" r:id="rId14" imgW="933580" imgH="971686" progId="MSPhotoEd.3">
                  <p:embed/>
                </p:oleObj>
              </mc:Choice>
              <mc:Fallback>
                <p:oleObj name="Photo Editor-Foto" r:id="rId14" imgW="933580" imgH="971686" progId="MSPhotoEd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6" name="Text Box 20"/>
          <p:cNvSpPr txBox="1">
            <a:spLocks noChangeArrowheads="1"/>
          </p:cNvSpPr>
          <p:nvPr userDrawn="1"/>
        </p:nvSpPr>
        <p:spPr bwMode="auto">
          <a:xfrm rot="16200000">
            <a:off x="8701088" y="939800"/>
            <a:ext cx="3683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">
                <a:solidFill>
                  <a:srgbClr val="EDEDED"/>
                </a:solidFill>
              </a:rPr>
              <a:t>© KLMH</a:t>
            </a:r>
          </a:p>
        </p:txBody>
      </p:sp>
      <p:sp>
        <p:nvSpPr>
          <p:cNvPr id="208918" name="Text Box 22"/>
          <p:cNvSpPr txBox="1">
            <a:spLocks noChangeArrowheads="1"/>
          </p:cNvSpPr>
          <p:nvPr userDrawn="1"/>
        </p:nvSpPr>
        <p:spPr bwMode="auto">
          <a:xfrm rot="16200000">
            <a:off x="8873331" y="6574632"/>
            <a:ext cx="32543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">
                <a:solidFill>
                  <a:srgbClr val="EDEDED"/>
                </a:solidFill>
              </a:rPr>
              <a:t> Lienig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panose="05050102010706020507" pitchFamily="18" charset="2"/>
        <a:buChar char="·"/>
        <a:tabLst>
          <a:tab pos="301625" algn="l"/>
          <a:tab pos="542925" algn="l"/>
        </a:tabLst>
        <a:defRPr sz="1700" kern="1200">
          <a:solidFill>
            <a:schemeClr val="tx1"/>
          </a:solidFill>
          <a:latin typeface="+mn-lt"/>
          <a:ea typeface="+mn-ea"/>
          <a:cs typeface="+mn-cs"/>
          <a:sym typeface="Symbol" panose="05050102010706020507" pitchFamily="18" charset="2"/>
        </a:defRPr>
      </a:lvl1pPr>
      <a:lvl2pPr marL="30162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panose="05050102010706020507" pitchFamily="18" charset="2"/>
        <a:buChar char="-"/>
        <a:tabLst>
          <a:tab pos="301625" algn="l"/>
          <a:tab pos="5429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  <a:sym typeface="Symbol" panose="05050102010706020507" pitchFamily="18" charset="2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 kern="1200">
          <a:solidFill>
            <a:schemeClr val="tx1"/>
          </a:solidFill>
          <a:latin typeface="+mn-lt"/>
          <a:ea typeface="+mn-ea"/>
          <a:cs typeface="+mn-cs"/>
          <a:sym typeface="Symbol" panose="05050102010706020507" pitchFamily="18" charset="2"/>
        </a:defRPr>
      </a:lvl3pPr>
      <a:lvl4pPr marL="6762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 kern="1200">
          <a:solidFill>
            <a:schemeClr val="tx1"/>
          </a:solidFill>
          <a:latin typeface="+mn-lt"/>
          <a:ea typeface="+mn-ea"/>
          <a:cs typeface="+mn-cs"/>
          <a:sym typeface="Symbol" panose="05050102010706020507" pitchFamily="18" charset="2"/>
        </a:defRPr>
      </a:lvl4pPr>
      <a:lvl5pPr marL="9001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 kern="1200">
          <a:solidFill>
            <a:schemeClr val="tx1"/>
          </a:solidFill>
          <a:latin typeface="+mn-lt"/>
          <a:ea typeface="+mn-ea"/>
          <a:cs typeface="+mn-cs"/>
          <a:sym typeface="Symbol" panose="05050102010706020507" pitchFamily="18" charset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628C3-27F9-44B9-8050-3F89F63FD9FD}" type="slidenum">
              <a:rPr lang="en-US" altLang="de-DE"/>
              <a:pPr/>
              <a:t>1</a:t>
            </a:fld>
            <a:endParaRPr lang="en-US" altLang="de-DE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-13692"/>
            <a:ext cx="9143999" cy="6885384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txBody>
          <a:bodyPr lIns="87281" tIns="43641" rIns="87281" bIns="43641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kumimoji="0" lang="en-US" altLang="zh-CN" sz="1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kumimoji="0" lang="en-US" altLang="zh-CN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9119"/>
            <a:ext cx="4032448" cy="6006898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/>
        </p:nvSpPr>
        <p:spPr bwMode="auto">
          <a:xfrm>
            <a:off x="3563888" y="4882852"/>
            <a:ext cx="5184576" cy="792088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Chapter 6 – Detailed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7E541-B97C-4954-8D59-FA6BD2720772}" type="slidenum">
              <a:rPr lang="en-US" altLang="de-DE"/>
              <a:pPr/>
              <a:t>10</a:t>
            </a:fld>
            <a:endParaRPr lang="en-US" altLang="de-DE"/>
          </a:p>
        </p:txBody>
      </p:sp>
      <p:sp>
        <p:nvSpPr>
          <p:cNvPr id="1246211" name="Rectangle 3"/>
          <p:cNvSpPr>
            <a:spLocks noChangeAspect="1" noChangeArrowheads="1"/>
          </p:cNvSpPr>
          <p:nvPr/>
        </p:nvSpPr>
        <p:spPr bwMode="auto">
          <a:xfrm>
            <a:off x="1771650" y="1109663"/>
            <a:ext cx="63500" cy="141287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6212" name="Freeform 4"/>
          <p:cNvSpPr>
            <a:spLocks noChangeAspect="1"/>
          </p:cNvSpPr>
          <p:nvPr/>
        </p:nvSpPr>
        <p:spPr bwMode="auto">
          <a:xfrm rot="10994337" flipV="1">
            <a:off x="1289050" y="1516063"/>
            <a:ext cx="3322638" cy="787400"/>
          </a:xfrm>
          <a:custGeom>
            <a:avLst/>
            <a:gdLst>
              <a:gd name="T0" fmla="*/ 23 w 2711"/>
              <a:gd name="T1" fmla="*/ 57 h 259"/>
              <a:gd name="T2" fmla="*/ 177 w 2711"/>
              <a:gd name="T3" fmla="*/ 6 h 259"/>
              <a:gd name="T4" fmla="*/ 548 w 2711"/>
              <a:gd name="T5" fmla="*/ 46 h 259"/>
              <a:gd name="T6" fmla="*/ 719 w 2711"/>
              <a:gd name="T7" fmla="*/ 108 h 259"/>
              <a:gd name="T8" fmla="*/ 936 w 2711"/>
              <a:gd name="T9" fmla="*/ 80 h 259"/>
              <a:gd name="T10" fmla="*/ 1129 w 2711"/>
              <a:gd name="T11" fmla="*/ 51 h 259"/>
              <a:gd name="T12" fmla="*/ 1289 w 2711"/>
              <a:gd name="T13" fmla="*/ 6 h 259"/>
              <a:gd name="T14" fmla="*/ 1540 w 2711"/>
              <a:gd name="T15" fmla="*/ 11 h 259"/>
              <a:gd name="T16" fmla="*/ 1614 w 2711"/>
              <a:gd name="T17" fmla="*/ 46 h 259"/>
              <a:gd name="T18" fmla="*/ 1808 w 2711"/>
              <a:gd name="T19" fmla="*/ 91 h 259"/>
              <a:gd name="T20" fmla="*/ 1968 w 2711"/>
              <a:gd name="T21" fmla="*/ 74 h 259"/>
              <a:gd name="T22" fmla="*/ 2150 w 2711"/>
              <a:gd name="T23" fmla="*/ 23 h 259"/>
              <a:gd name="T24" fmla="*/ 2242 w 2711"/>
              <a:gd name="T25" fmla="*/ 11 h 259"/>
              <a:gd name="T26" fmla="*/ 2333 w 2711"/>
              <a:gd name="T27" fmla="*/ 0 h 259"/>
              <a:gd name="T28" fmla="*/ 2641 w 2711"/>
              <a:gd name="T29" fmla="*/ 28 h 259"/>
              <a:gd name="T30" fmla="*/ 2675 w 2711"/>
              <a:gd name="T31" fmla="*/ 194 h 259"/>
              <a:gd name="T32" fmla="*/ 2299 w 2711"/>
              <a:gd name="T33" fmla="*/ 222 h 259"/>
              <a:gd name="T34" fmla="*/ 1677 w 2711"/>
              <a:gd name="T35" fmla="*/ 228 h 259"/>
              <a:gd name="T36" fmla="*/ 1289 w 2711"/>
              <a:gd name="T37" fmla="*/ 194 h 259"/>
              <a:gd name="T38" fmla="*/ 1044 w 2711"/>
              <a:gd name="T39" fmla="*/ 165 h 259"/>
              <a:gd name="T40" fmla="*/ 953 w 2711"/>
              <a:gd name="T41" fmla="*/ 154 h 259"/>
              <a:gd name="T42" fmla="*/ 0 w 2711"/>
              <a:gd name="T43" fmla="*/ 120 h 259"/>
              <a:gd name="T44" fmla="*/ 23 w 2711"/>
              <a:gd name="T45" fmla="*/ 5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11" h="259">
                <a:moveTo>
                  <a:pt x="23" y="57"/>
                </a:moveTo>
                <a:cubicBezTo>
                  <a:pt x="75" y="39"/>
                  <a:pt x="124" y="22"/>
                  <a:pt x="177" y="6"/>
                </a:cubicBezTo>
                <a:cubicBezTo>
                  <a:pt x="300" y="10"/>
                  <a:pt x="427" y="20"/>
                  <a:pt x="548" y="46"/>
                </a:cubicBezTo>
                <a:cubicBezTo>
                  <a:pt x="608" y="59"/>
                  <a:pt x="657" y="97"/>
                  <a:pt x="719" y="108"/>
                </a:cubicBezTo>
                <a:cubicBezTo>
                  <a:pt x="793" y="103"/>
                  <a:pt x="862" y="86"/>
                  <a:pt x="936" y="80"/>
                </a:cubicBezTo>
                <a:cubicBezTo>
                  <a:pt x="1000" y="69"/>
                  <a:pt x="1066" y="66"/>
                  <a:pt x="1129" y="51"/>
                </a:cubicBezTo>
                <a:cubicBezTo>
                  <a:pt x="1194" y="35"/>
                  <a:pt x="1218" y="13"/>
                  <a:pt x="1289" y="6"/>
                </a:cubicBezTo>
                <a:cubicBezTo>
                  <a:pt x="1373" y="8"/>
                  <a:pt x="1457" y="3"/>
                  <a:pt x="1540" y="11"/>
                </a:cubicBezTo>
                <a:cubicBezTo>
                  <a:pt x="1605" y="17"/>
                  <a:pt x="1580" y="29"/>
                  <a:pt x="1614" y="46"/>
                </a:cubicBezTo>
                <a:cubicBezTo>
                  <a:pt x="1674" y="76"/>
                  <a:pt x="1742" y="85"/>
                  <a:pt x="1808" y="91"/>
                </a:cubicBezTo>
                <a:cubicBezTo>
                  <a:pt x="1860" y="87"/>
                  <a:pt x="1917" y="87"/>
                  <a:pt x="1968" y="74"/>
                </a:cubicBezTo>
                <a:cubicBezTo>
                  <a:pt x="2029" y="58"/>
                  <a:pt x="2088" y="35"/>
                  <a:pt x="2150" y="23"/>
                </a:cubicBezTo>
                <a:cubicBezTo>
                  <a:pt x="2194" y="14"/>
                  <a:pt x="2189" y="17"/>
                  <a:pt x="2242" y="11"/>
                </a:cubicBezTo>
                <a:cubicBezTo>
                  <a:pt x="2272" y="8"/>
                  <a:pt x="2333" y="0"/>
                  <a:pt x="2333" y="0"/>
                </a:cubicBezTo>
                <a:cubicBezTo>
                  <a:pt x="2440" y="4"/>
                  <a:pt x="2537" y="19"/>
                  <a:pt x="2641" y="28"/>
                </a:cubicBezTo>
                <a:cubicBezTo>
                  <a:pt x="2711" y="46"/>
                  <a:pt x="2659" y="134"/>
                  <a:pt x="2675" y="194"/>
                </a:cubicBezTo>
                <a:cubicBezTo>
                  <a:pt x="2572" y="230"/>
                  <a:pt x="2396" y="220"/>
                  <a:pt x="2299" y="222"/>
                </a:cubicBezTo>
                <a:cubicBezTo>
                  <a:pt x="2084" y="259"/>
                  <a:pt x="1965" y="231"/>
                  <a:pt x="1677" y="228"/>
                </a:cubicBezTo>
                <a:cubicBezTo>
                  <a:pt x="1547" y="221"/>
                  <a:pt x="1419" y="203"/>
                  <a:pt x="1289" y="194"/>
                </a:cubicBezTo>
                <a:cubicBezTo>
                  <a:pt x="1209" y="177"/>
                  <a:pt x="1125" y="173"/>
                  <a:pt x="1044" y="165"/>
                </a:cubicBezTo>
                <a:cubicBezTo>
                  <a:pt x="1014" y="162"/>
                  <a:pt x="953" y="154"/>
                  <a:pt x="953" y="154"/>
                </a:cubicBezTo>
                <a:cubicBezTo>
                  <a:pt x="627" y="158"/>
                  <a:pt x="320" y="151"/>
                  <a:pt x="0" y="120"/>
                </a:cubicBezTo>
                <a:cubicBezTo>
                  <a:pt x="17" y="96"/>
                  <a:pt x="9" y="57"/>
                  <a:pt x="23" y="57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13" name="Freeform 5"/>
          <p:cNvSpPr>
            <a:spLocks noChangeAspect="1"/>
          </p:cNvSpPr>
          <p:nvPr/>
        </p:nvSpPr>
        <p:spPr bwMode="auto">
          <a:xfrm rot="28819006">
            <a:off x="-223044" y="2358232"/>
            <a:ext cx="2560637" cy="806450"/>
          </a:xfrm>
          <a:custGeom>
            <a:avLst/>
            <a:gdLst>
              <a:gd name="T0" fmla="*/ 23 w 2711"/>
              <a:gd name="T1" fmla="*/ 57 h 259"/>
              <a:gd name="T2" fmla="*/ 177 w 2711"/>
              <a:gd name="T3" fmla="*/ 6 h 259"/>
              <a:gd name="T4" fmla="*/ 548 w 2711"/>
              <a:gd name="T5" fmla="*/ 46 h 259"/>
              <a:gd name="T6" fmla="*/ 719 w 2711"/>
              <a:gd name="T7" fmla="*/ 108 h 259"/>
              <a:gd name="T8" fmla="*/ 936 w 2711"/>
              <a:gd name="T9" fmla="*/ 80 h 259"/>
              <a:gd name="T10" fmla="*/ 1129 w 2711"/>
              <a:gd name="T11" fmla="*/ 51 h 259"/>
              <a:gd name="T12" fmla="*/ 1289 w 2711"/>
              <a:gd name="T13" fmla="*/ 6 h 259"/>
              <a:gd name="T14" fmla="*/ 1540 w 2711"/>
              <a:gd name="T15" fmla="*/ 11 h 259"/>
              <a:gd name="T16" fmla="*/ 1614 w 2711"/>
              <a:gd name="T17" fmla="*/ 46 h 259"/>
              <a:gd name="T18" fmla="*/ 1808 w 2711"/>
              <a:gd name="T19" fmla="*/ 91 h 259"/>
              <a:gd name="T20" fmla="*/ 1968 w 2711"/>
              <a:gd name="T21" fmla="*/ 74 h 259"/>
              <a:gd name="T22" fmla="*/ 2150 w 2711"/>
              <a:gd name="T23" fmla="*/ 23 h 259"/>
              <a:gd name="T24" fmla="*/ 2242 w 2711"/>
              <a:gd name="T25" fmla="*/ 11 h 259"/>
              <a:gd name="T26" fmla="*/ 2333 w 2711"/>
              <a:gd name="T27" fmla="*/ 0 h 259"/>
              <a:gd name="T28" fmla="*/ 2641 w 2711"/>
              <a:gd name="T29" fmla="*/ 28 h 259"/>
              <a:gd name="T30" fmla="*/ 2675 w 2711"/>
              <a:gd name="T31" fmla="*/ 194 h 259"/>
              <a:gd name="T32" fmla="*/ 2299 w 2711"/>
              <a:gd name="T33" fmla="*/ 222 h 259"/>
              <a:gd name="T34" fmla="*/ 1677 w 2711"/>
              <a:gd name="T35" fmla="*/ 228 h 259"/>
              <a:gd name="T36" fmla="*/ 1289 w 2711"/>
              <a:gd name="T37" fmla="*/ 194 h 259"/>
              <a:gd name="T38" fmla="*/ 1044 w 2711"/>
              <a:gd name="T39" fmla="*/ 165 h 259"/>
              <a:gd name="T40" fmla="*/ 953 w 2711"/>
              <a:gd name="T41" fmla="*/ 154 h 259"/>
              <a:gd name="T42" fmla="*/ 0 w 2711"/>
              <a:gd name="T43" fmla="*/ 120 h 259"/>
              <a:gd name="T44" fmla="*/ 23 w 2711"/>
              <a:gd name="T45" fmla="*/ 5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11" h="259">
                <a:moveTo>
                  <a:pt x="23" y="57"/>
                </a:moveTo>
                <a:cubicBezTo>
                  <a:pt x="75" y="39"/>
                  <a:pt x="124" y="22"/>
                  <a:pt x="177" y="6"/>
                </a:cubicBezTo>
                <a:cubicBezTo>
                  <a:pt x="300" y="10"/>
                  <a:pt x="427" y="20"/>
                  <a:pt x="548" y="46"/>
                </a:cubicBezTo>
                <a:cubicBezTo>
                  <a:pt x="608" y="59"/>
                  <a:pt x="657" y="97"/>
                  <a:pt x="719" y="108"/>
                </a:cubicBezTo>
                <a:cubicBezTo>
                  <a:pt x="793" y="103"/>
                  <a:pt x="862" y="86"/>
                  <a:pt x="936" y="80"/>
                </a:cubicBezTo>
                <a:cubicBezTo>
                  <a:pt x="1000" y="69"/>
                  <a:pt x="1066" y="66"/>
                  <a:pt x="1129" y="51"/>
                </a:cubicBezTo>
                <a:cubicBezTo>
                  <a:pt x="1194" y="35"/>
                  <a:pt x="1218" y="13"/>
                  <a:pt x="1289" y="6"/>
                </a:cubicBezTo>
                <a:cubicBezTo>
                  <a:pt x="1373" y="8"/>
                  <a:pt x="1457" y="3"/>
                  <a:pt x="1540" y="11"/>
                </a:cubicBezTo>
                <a:cubicBezTo>
                  <a:pt x="1605" y="17"/>
                  <a:pt x="1580" y="29"/>
                  <a:pt x="1614" y="46"/>
                </a:cubicBezTo>
                <a:cubicBezTo>
                  <a:pt x="1674" y="76"/>
                  <a:pt x="1742" y="85"/>
                  <a:pt x="1808" y="91"/>
                </a:cubicBezTo>
                <a:cubicBezTo>
                  <a:pt x="1860" y="87"/>
                  <a:pt x="1917" y="87"/>
                  <a:pt x="1968" y="74"/>
                </a:cubicBezTo>
                <a:cubicBezTo>
                  <a:pt x="2029" y="58"/>
                  <a:pt x="2088" y="35"/>
                  <a:pt x="2150" y="23"/>
                </a:cubicBezTo>
                <a:cubicBezTo>
                  <a:pt x="2194" y="14"/>
                  <a:pt x="2189" y="17"/>
                  <a:pt x="2242" y="11"/>
                </a:cubicBezTo>
                <a:cubicBezTo>
                  <a:pt x="2272" y="8"/>
                  <a:pt x="2333" y="0"/>
                  <a:pt x="2333" y="0"/>
                </a:cubicBezTo>
                <a:cubicBezTo>
                  <a:pt x="2440" y="4"/>
                  <a:pt x="2537" y="19"/>
                  <a:pt x="2641" y="28"/>
                </a:cubicBezTo>
                <a:cubicBezTo>
                  <a:pt x="2711" y="46"/>
                  <a:pt x="2659" y="134"/>
                  <a:pt x="2675" y="194"/>
                </a:cubicBezTo>
                <a:cubicBezTo>
                  <a:pt x="2572" y="230"/>
                  <a:pt x="2396" y="220"/>
                  <a:pt x="2299" y="222"/>
                </a:cubicBezTo>
                <a:cubicBezTo>
                  <a:pt x="2084" y="259"/>
                  <a:pt x="1965" y="231"/>
                  <a:pt x="1677" y="228"/>
                </a:cubicBezTo>
                <a:cubicBezTo>
                  <a:pt x="1547" y="221"/>
                  <a:pt x="1419" y="203"/>
                  <a:pt x="1289" y="194"/>
                </a:cubicBezTo>
                <a:cubicBezTo>
                  <a:pt x="1209" y="177"/>
                  <a:pt x="1125" y="173"/>
                  <a:pt x="1044" y="165"/>
                </a:cubicBezTo>
                <a:cubicBezTo>
                  <a:pt x="1014" y="162"/>
                  <a:pt x="953" y="154"/>
                  <a:pt x="953" y="154"/>
                </a:cubicBezTo>
                <a:cubicBezTo>
                  <a:pt x="627" y="158"/>
                  <a:pt x="320" y="151"/>
                  <a:pt x="0" y="120"/>
                </a:cubicBezTo>
                <a:cubicBezTo>
                  <a:pt x="17" y="96"/>
                  <a:pt x="9" y="57"/>
                  <a:pt x="23" y="57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14" name="Rectangle 6"/>
          <p:cNvSpPr>
            <a:spLocks noChangeAspect="1" noChangeArrowheads="1"/>
          </p:cNvSpPr>
          <p:nvPr/>
        </p:nvSpPr>
        <p:spPr bwMode="auto">
          <a:xfrm>
            <a:off x="4930775" y="4067175"/>
            <a:ext cx="3160713" cy="9413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6215" name="Freeform 7"/>
          <p:cNvSpPr>
            <a:spLocks noChangeAspect="1"/>
          </p:cNvSpPr>
          <p:nvPr/>
        </p:nvSpPr>
        <p:spPr bwMode="auto">
          <a:xfrm flipV="1">
            <a:off x="4462463" y="4762500"/>
            <a:ext cx="4017962" cy="517525"/>
          </a:xfrm>
          <a:custGeom>
            <a:avLst/>
            <a:gdLst>
              <a:gd name="T0" fmla="*/ 23 w 2711"/>
              <a:gd name="T1" fmla="*/ 57 h 259"/>
              <a:gd name="T2" fmla="*/ 177 w 2711"/>
              <a:gd name="T3" fmla="*/ 6 h 259"/>
              <a:gd name="T4" fmla="*/ 548 w 2711"/>
              <a:gd name="T5" fmla="*/ 46 h 259"/>
              <a:gd name="T6" fmla="*/ 719 w 2711"/>
              <a:gd name="T7" fmla="*/ 108 h 259"/>
              <a:gd name="T8" fmla="*/ 936 w 2711"/>
              <a:gd name="T9" fmla="*/ 80 h 259"/>
              <a:gd name="T10" fmla="*/ 1129 w 2711"/>
              <a:gd name="T11" fmla="*/ 51 h 259"/>
              <a:gd name="T12" fmla="*/ 1289 w 2711"/>
              <a:gd name="T13" fmla="*/ 6 h 259"/>
              <a:gd name="T14" fmla="*/ 1540 w 2711"/>
              <a:gd name="T15" fmla="*/ 11 h 259"/>
              <a:gd name="T16" fmla="*/ 1614 w 2711"/>
              <a:gd name="T17" fmla="*/ 46 h 259"/>
              <a:gd name="T18" fmla="*/ 1808 w 2711"/>
              <a:gd name="T19" fmla="*/ 91 h 259"/>
              <a:gd name="T20" fmla="*/ 1968 w 2711"/>
              <a:gd name="T21" fmla="*/ 74 h 259"/>
              <a:gd name="T22" fmla="*/ 2150 w 2711"/>
              <a:gd name="T23" fmla="*/ 23 h 259"/>
              <a:gd name="T24" fmla="*/ 2242 w 2711"/>
              <a:gd name="T25" fmla="*/ 11 h 259"/>
              <a:gd name="T26" fmla="*/ 2333 w 2711"/>
              <a:gd name="T27" fmla="*/ 0 h 259"/>
              <a:gd name="T28" fmla="*/ 2641 w 2711"/>
              <a:gd name="T29" fmla="*/ 28 h 259"/>
              <a:gd name="T30" fmla="*/ 2675 w 2711"/>
              <a:gd name="T31" fmla="*/ 194 h 259"/>
              <a:gd name="T32" fmla="*/ 2299 w 2711"/>
              <a:gd name="T33" fmla="*/ 222 h 259"/>
              <a:gd name="T34" fmla="*/ 1677 w 2711"/>
              <a:gd name="T35" fmla="*/ 228 h 259"/>
              <a:gd name="T36" fmla="*/ 1289 w 2711"/>
              <a:gd name="T37" fmla="*/ 194 h 259"/>
              <a:gd name="T38" fmla="*/ 1044 w 2711"/>
              <a:gd name="T39" fmla="*/ 165 h 259"/>
              <a:gd name="T40" fmla="*/ 953 w 2711"/>
              <a:gd name="T41" fmla="*/ 154 h 259"/>
              <a:gd name="T42" fmla="*/ 0 w 2711"/>
              <a:gd name="T43" fmla="*/ 120 h 259"/>
              <a:gd name="T44" fmla="*/ 23 w 2711"/>
              <a:gd name="T45" fmla="*/ 5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11" h="259">
                <a:moveTo>
                  <a:pt x="23" y="57"/>
                </a:moveTo>
                <a:cubicBezTo>
                  <a:pt x="75" y="39"/>
                  <a:pt x="124" y="22"/>
                  <a:pt x="177" y="6"/>
                </a:cubicBezTo>
                <a:cubicBezTo>
                  <a:pt x="300" y="10"/>
                  <a:pt x="427" y="20"/>
                  <a:pt x="548" y="46"/>
                </a:cubicBezTo>
                <a:cubicBezTo>
                  <a:pt x="608" y="59"/>
                  <a:pt x="657" y="97"/>
                  <a:pt x="719" y="108"/>
                </a:cubicBezTo>
                <a:cubicBezTo>
                  <a:pt x="793" y="103"/>
                  <a:pt x="862" y="86"/>
                  <a:pt x="936" y="80"/>
                </a:cubicBezTo>
                <a:cubicBezTo>
                  <a:pt x="1000" y="69"/>
                  <a:pt x="1066" y="66"/>
                  <a:pt x="1129" y="51"/>
                </a:cubicBezTo>
                <a:cubicBezTo>
                  <a:pt x="1194" y="35"/>
                  <a:pt x="1218" y="13"/>
                  <a:pt x="1289" y="6"/>
                </a:cubicBezTo>
                <a:cubicBezTo>
                  <a:pt x="1373" y="8"/>
                  <a:pt x="1457" y="3"/>
                  <a:pt x="1540" y="11"/>
                </a:cubicBezTo>
                <a:cubicBezTo>
                  <a:pt x="1605" y="17"/>
                  <a:pt x="1580" y="29"/>
                  <a:pt x="1614" y="46"/>
                </a:cubicBezTo>
                <a:cubicBezTo>
                  <a:pt x="1674" y="76"/>
                  <a:pt x="1742" y="85"/>
                  <a:pt x="1808" y="91"/>
                </a:cubicBezTo>
                <a:cubicBezTo>
                  <a:pt x="1860" y="87"/>
                  <a:pt x="1917" y="87"/>
                  <a:pt x="1968" y="74"/>
                </a:cubicBezTo>
                <a:cubicBezTo>
                  <a:pt x="2029" y="58"/>
                  <a:pt x="2088" y="35"/>
                  <a:pt x="2150" y="23"/>
                </a:cubicBezTo>
                <a:cubicBezTo>
                  <a:pt x="2194" y="14"/>
                  <a:pt x="2189" y="17"/>
                  <a:pt x="2242" y="11"/>
                </a:cubicBezTo>
                <a:cubicBezTo>
                  <a:pt x="2272" y="8"/>
                  <a:pt x="2333" y="0"/>
                  <a:pt x="2333" y="0"/>
                </a:cubicBezTo>
                <a:cubicBezTo>
                  <a:pt x="2440" y="4"/>
                  <a:pt x="2537" y="19"/>
                  <a:pt x="2641" y="28"/>
                </a:cubicBezTo>
                <a:cubicBezTo>
                  <a:pt x="2711" y="46"/>
                  <a:pt x="2659" y="134"/>
                  <a:pt x="2675" y="194"/>
                </a:cubicBezTo>
                <a:cubicBezTo>
                  <a:pt x="2572" y="230"/>
                  <a:pt x="2396" y="220"/>
                  <a:pt x="2299" y="222"/>
                </a:cubicBezTo>
                <a:cubicBezTo>
                  <a:pt x="2084" y="259"/>
                  <a:pt x="1965" y="231"/>
                  <a:pt x="1677" y="228"/>
                </a:cubicBezTo>
                <a:cubicBezTo>
                  <a:pt x="1547" y="221"/>
                  <a:pt x="1419" y="203"/>
                  <a:pt x="1289" y="194"/>
                </a:cubicBezTo>
                <a:cubicBezTo>
                  <a:pt x="1209" y="177"/>
                  <a:pt x="1125" y="173"/>
                  <a:pt x="1044" y="165"/>
                </a:cubicBezTo>
                <a:cubicBezTo>
                  <a:pt x="1014" y="162"/>
                  <a:pt x="953" y="154"/>
                  <a:pt x="953" y="154"/>
                </a:cubicBezTo>
                <a:cubicBezTo>
                  <a:pt x="627" y="158"/>
                  <a:pt x="320" y="151"/>
                  <a:pt x="0" y="120"/>
                </a:cubicBezTo>
                <a:cubicBezTo>
                  <a:pt x="17" y="96"/>
                  <a:pt x="9" y="57"/>
                  <a:pt x="23" y="57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16" name="Rectangle 8"/>
          <p:cNvSpPr>
            <a:spLocks noChangeAspect="1" noChangeArrowheads="1"/>
          </p:cNvSpPr>
          <p:nvPr/>
        </p:nvSpPr>
        <p:spPr bwMode="auto">
          <a:xfrm>
            <a:off x="712788" y="4268788"/>
            <a:ext cx="3159125" cy="8080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6217" name="Rectangle 9"/>
          <p:cNvSpPr>
            <a:spLocks noChangeAspect="1" noChangeArrowheads="1"/>
          </p:cNvSpPr>
          <p:nvPr/>
        </p:nvSpPr>
        <p:spPr bwMode="auto">
          <a:xfrm>
            <a:off x="696913" y="1916113"/>
            <a:ext cx="3160712" cy="6032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6218" name="Freeform 10"/>
          <p:cNvSpPr>
            <a:spLocks noChangeAspect="1"/>
          </p:cNvSpPr>
          <p:nvPr/>
        </p:nvSpPr>
        <p:spPr bwMode="auto">
          <a:xfrm flipV="1">
            <a:off x="12700" y="1579563"/>
            <a:ext cx="4019550" cy="517525"/>
          </a:xfrm>
          <a:custGeom>
            <a:avLst/>
            <a:gdLst>
              <a:gd name="T0" fmla="*/ 23 w 2711"/>
              <a:gd name="T1" fmla="*/ 57 h 259"/>
              <a:gd name="T2" fmla="*/ 177 w 2711"/>
              <a:gd name="T3" fmla="*/ 6 h 259"/>
              <a:gd name="T4" fmla="*/ 548 w 2711"/>
              <a:gd name="T5" fmla="*/ 46 h 259"/>
              <a:gd name="T6" fmla="*/ 719 w 2711"/>
              <a:gd name="T7" fmla="*/ 108 h 259"/>
              <a:gd name="T8" fmla="*/ 936 w 2711"/>
              <a:gd name="T9" fmla="*/ 80 h 259"/>
              <a:gd name="T10" fmla="*/ 1129 w 2711"/>
              <a:gd name="T11" fmla="*/ 51 h 259"/>
              <a:gd name="T12" fmla="*/ 1289 w 2711"/>
              <a:gd name="T13" fmla="*/ 6 h 259"/>
              <a:gd name="T14" fmla="*/ 1540 w 2711"/>
              <a:gd name="T15" fmla="*/ 11 h 259"/>
              <a:gd name="T16" fmla="*/ 1614 w 2711"/>
              <a:gd name="T17" fmla="*/ 46 h 259"/>
              <a:gd name="T18" fmla="*/ 1808 w 2711"/>
              <a:gd name="T19" fmla="*/ 91 h 259"/>
              <a:gd name="T20" fmla="*/ 1968 w 2711"/>
              <a:gd name="T21" fmla="*/ 74 h 259"/>
              <a:gd name="T22" fmla="*/ 2150 w 2711"/>
              <a:gd name="T23" fmla="*/ 23 h 259"/>
              <a:gd name="T24" fmla="*/ 2242 w 2711"/>
              <a:gd name="T25" fmla="*/ 11 h 259"/>
              <a:gd name="T26" fmla="*/ 2333 w 2711"/>
              <a:gd name="T27" fmla="*/ 0 h 259"/>
              <a:gd name="T28" fmla="*/ 2641 w 2711"/>
              <a:gd name="T29" fmla="*/ 28 h 259"/>
              <a:gd name="T30" fmla="*/ 2675 w 2711"/>
              <a:gd name="T31" fmla="*/ 194 h 259"/>
              <a:gd name="T32" fmla="*/ 2299 w 2711"/>
              <a:gd name="T33" fmla="*/ 222 h 259"/>
              <a:gd name="T34" fmla="*/ 1677 w 2711"/>
              <a:gd name="T35" fmla="*/ 228 h 259"/>
              <a:gd name="T36" fmla="*/ 1289 w 2711"/>
              <a:gd name="T37" fmla="*/ 194 h 259"/>
              <a:gd name="T38" fmla="*/ 1044 w 2711"/>
              <a:gd name="T39" fmla="*/ 165 h 259"/>
              <a:gd name="T40" fmla="*/ 953 w 2711"/>
              <a:gd name="T41" fmla="*/ 154 h 259"/>
              <a:gd name="T42" fmla="*/ 0 w 2711"/>
              <a:gd name="T43" fmla="*/ 120 h 259"/>
              <a:gd name="T44" fmla="*/ 23 w 2711"/>
              <a:gd name="T45" fmla="*/ 5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11" h="259">
                <a:moveTo>
                  <a:pt x="23" y="57"/>
                </a:moveTo>
                <a:cubicBezTo>
                  <a:pt x="75" y="39"/>
                  <a:pt x="124" y="22"/>
                  <a:pt x="177" y="6"/>
                </a:cubicBezTo>
                <a:cubicBezTo>
                  <a:pt x="300" y="10"/>
                  <a:pt x="427" y="20"/>
                  <a:pt x="548" y="46"/>
                </a:cubicBezTo>
                <a:cubicBezTo>
                  <a:pt x="608" y="59"/>
                  <a:pt x="657" y="97"/>
                  <a:pt x="719" y="108"/>
                </a:cubicBezTo>
                <a:cubicBezTo>
                  <a:pt x="793" y="103"/>
                  <a:pt x="862" y="86"/>
                  <a:pt x="936" y="80"/>
                </a:cubicBezTo>
                <a:cubicBezTo>
                  <a:pt x="1000" y="69"/>
                  <a:pt x="1066" y="66"/>
                  <a:pt x="1129" y="51"/>
                </a:cubicBezTo>
                <a:cubicBezTo>
                  <a:pt x="1194" y="35"/>
                  <a:pt x="1218" y="13"/>
                  <a:pt x="1289" y="6"/>
                </a:cubicBezTo>
                <a:cubicBezTo>
                  <a:pt x="1373" y="8"/>
                  <a:pt x="1457" y="3"/>
                  <a:pt x="1540" y="11"/>
                </a:cubicBezTo>
                <a:cubicBezTo>
                  <a:pt x="1605" y="17"/>
                  <a:pt x="1580" y="29"/>
                  <a:pt x="1614" y="46"/>
                </a:cubicBezTo>
                <a:cubicBezTo>
                  <a:pt x="1674" y="76"/>
                  <a:pt x="1742" y="85"/>
                  <a:pt x="1808" y="91"/>
                </a:cubicBezTo>
                <a:cubicBezTo>
                  <a:pt x="1860" y="87"/>
                  <a:pt x="1917" y="87"/>
                  <a:pt x="1968" y="74"/>
                </a:cubicBezTo>
                <a:cubicBezTo>
                  <a:pt x="2029" y="58"/>
                  <a:pt x="2088" y="35"/>
                  <a:pt x="2150" y="23"/>
                </a:cubicBezTo>
                <a:cubicBezTo>
                  <a:pt x="2194" y="14"/>
                  <a:pt x="2189" y="17"/>
                  <a:pt x="2242" y="11"/>
                </a:cubicBezTo>
                <a:cubicBezTo>
                  <a:pt x="2272" y="8"/>
                  <a:pt x="2333" y="0"/>
                  <a:pt x="2333" y="0"/>
                </a:cubicBezTo>
                <a:cubicBezTo>
                  <a:pt x="2440" y="4"/>
                  <a:pt x="2537" y="19"/>
                  <a:pt x="2641" y="28"/>
                </a:cubicBezTo>
                <a:cubicBezTo>
                  <a:pt x="2711" y="46"/>
                  <a:pt x="2659" y="134"/>
                  <a:pt x="2675" y="194"/>
                </a:cubicBezTo>
                <a:cubicBezTo>
                  <a:pt x="2572" y="230"/>
                  <a:pt x="2396" y="220"/>
                  <a:pt x="2299" y="222"/>
                </a:cubicBezTo>
                <a:cubicBezTo>
                  <a:pt x="2084" y="259"/>
                  <a:pt x="1965" y="231"/>
                  <a:pt x="1677" y="228"/>
                </a:cubicBezTo>
                <a:cubicBezTo>
                  <a:pt x="1547" y="221"/>
                  <a:pt x="1419" y="203"/>
                  <a:pt x="1289" y="194"/>
                </a:cubicBezTo>
                <a:cubicBezTo>
                  <a:pt x="1209" y="177"/>
                  <a:pt x="1125" y="173"/>
                  <a:pt x="1044" y="165"/>
                </a:cubicBezTo>
                <a:cubicBezTo>
                  <a:pt x="1014" y="162"/>
                  <a:pt x="953" y="154"/>
                  <a:pt x="953" y="154"/>
                </a:cubicBezTo>
                <a:cubicBezTo>
                  <a:pt x="627" y="158"/>
                  <a:pt x="320" y="151"/>
                  <a:pt x="0" y="120"/>
                </a:cubicBezTo>
                <a:cubicBezTo>
                  <a:pt x="17" y="96"/>
                  <a:pt x="9" y="57"/>
                  <a:pt x="23" y="57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19" name="Rectangle 11"/>
          <p:cNvSpPr>
            <a:spLocks noChangeAspect="1" noChangeArrowheads="1"/>
          </p:cNvSpPr>
          <p:nvPr/>
        </p:nvSpPr>
        <p:spPr bwMode="auto">
          <a:xfrm>
            <a:off x="4932363" y="1781175"/>
            <a:ext cx="3160712" cy="10096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6220" name="Text Box 12"/>
          <p:cNvSpPr txBox="1">
            <a:spLocks noChangeAspect="1" noChangeArrowheads="1"/>
          </p:cNvSpPr>
          <p:nvPr/>
        </p:nvSpPr>
        <p:spPr bwMode="auto">
          <a:xfrm>
            <a:off x="5067300" y="2192338"/>
            <a:ext cx="10826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808080"/>
                </a:solidFill>
              </a:rPr>
              <a:t>Cell Area</a:t>
            </a:r>
            <a:endParaRPr lang="en-US" altLang="zh-CN">
              <a:solidFill>
                <a:srgbClr val="808080"/>
              </a:solidFill>
              <a:ea typeface="宋体" panose="02010600030101010101" pitchFamily="2" charset="-122"/>
            </a:endParaRPr>
          </a:p>
        </p:txBody>
      </p:sp>
      <p:sp>
        <p:nvSpPr>
          <p:cNvPr id="1246221" name="Freeform 13"/>
          <p:cNvSpPr>
            <a:spLocks noChangeAspect="1"/>
          </p:cNvSpPr>
          <p:nvPr/>
        </p:nvSpPr>
        <p:spPr bwMode="auto">
          <a:xfrm flipV="1">
            <a:off x="4275138" y="1646238"/>
            <a:ext cx="4017962" cy="517525"/>
          </a:xfrm>
          <a:custGeom>
            <a:avLst/>
            <a:gdLst>
              <a:gd name="T0" fmla="*/ 23 w 2711"/>
              <a:gd name="T1" fmla="*/ 57 h 259"/>
              <a:gd name="T2" fmla="*/ 177 w 2711"/>
              <a:gd name="T3" fmla="*/ 6 h 259"/>
              <a:gd name="T4" fmla="*/ 548 w 2711"/>
              <a:gd name="T5" fmla="*/ 46 h 259"/>
              <a:gd name="T6" fmla="*/ 719 w 2711"/>
              <a:gd name="T7" fmla="*/ 108 h 259"/>
              <a:gd name="T8" fmla="*/ 936 w 2711"/>
              <a:gd name="T9" fmla="*/ 80 h 259"/>
              <a:gd name="T10" fmla="*/ 1129 w 2711"/>
              <a:gd name="T11" fmla="*/ 51 h 259"/>
              <a:gd name="T12" fmla="*/ 1289 w 2711"/>
              <a:gd name="T13" fmla="*/ 6 h 259"/>
              <a:gd name="T14" fmla="*/ 1540 w 2711"/>
              <a:gd name="T15" fmla="*/ 11 h 259"/>
              <a:gd name="T16" fmla="*/ 1614 w 2711"/>
              <a:gd name="T17" fmla="*/ 46 h 259"/>
              <a:gd name="T18" fmla="*/ 1808 w 2711"/>
              <a:gd name="T19" fmla="*/ 91 h 259"/>
              <a:gd name="T20" fmla="*/ 1968 w 2711"/>
              <a:gd name="T21" fmla="*/ 74 h 259"/>
              <a:gd name="T22" fmla="*/ 2150 w 2711"/>
              <a:gd name="T23" fmla="*/ 23 h 259"/>
              <a:gd name="T24" fmla="*/ 2242 w 2711"/>
              <a:gd name="T25" fmla="*/ 11 h 259"/>
              <a:gd name="T26" fmla="*/ 2333 w 2711"/>
              <a:gd name="T27" fmla="*/ 0 h 259"/>
              <a:gd name="T28" fmla="*/ 2641 w 2711"/>
              <a:gd name="T29" fmla="*/ 28 h 259"/>
              <a:gd name="T30" fmla="*/ 2675 w 2711"/>
              <a:gd name="T31" fmla="*/ 194 h 259"/>
              <a:gd name="T32" fmla="*/ 2299 w 2711"/>
              <a:gd name="T33" fmla="*/ 222 h 259"/>
              <a:gd name="T34" fmla="*/ 1677 w 2711"/>
              <a:gd name="T35" fmla="*/ 228 h 259"/>
              <a:gd name="T36" fmla="*/ 1289 w 2711"/>
              <a:gd name="T37" fmla="*/ 194 h 259"/>
              <a:gd name="T38" fmla="*/ 1044 w 2711"/>
              <a:gd name="T39" fmla="*/ 165 h 259"/>
              <a:gd name="T40" fmla="*/ 953 w 2711"/>
              <a:gd name="T41" fmla="*/ 154 h 259"/>
              <a:gd name="T42" fmla="*/ 0 w 2711"/>
              <a:gd name="T43" fmla="*/ 120 h 259"/>
              <a:gd name="T44" fmla="*/ 23 w 2711"/>
              <a:gd name="T45" fmla="*/ 5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11" h="259">
                <a:moveTo>
                  <a:pt x="23" y="57"/>
                </a:moveTo>
                <a:cubicBezTo>
                  <a:pt x="75" y="39"/>
                  <a:pt x="124" y="22"/>
                  <a:pt x="177" y="6"/>
                </a:cubicBezTo>
                <a:cubicBezTo>
                  <a:pt x="300" y="10"/>
                  <a:pt x="427" y="20"/>
                  <a:pt x="548" y="46"/>
                </a:cubicBezTo>
                <a:cubicBezTo>
                  <a:pt x="608" y="59"/>
                  <a:pt x="657" y="97"/>
                  <a:pt x="719" y="108"/>
                </a:cubicBezTo>
                <a:cubicBezTo>
                  <a:pt x="793" y="103"/>
                  <a:pt x="862" y="86"/>
                  <a:pt x="936" y="80"/>
                </a:cubicBezTo>
                <a:cubicBezTo>
                  <a:pt x="1000" y="69"/>
                  <a:pt x="1066" y="66"/>
                  <a:pt x="1129" y="51"/>
                </a:cubicBezTo>
                <a:cubicBezTo>
                  <a:pt x="1194" y="35"/>
                  <a:pt x="1218" y="13"/>
                  <a:pt x="1289" y="6"/>
                </a:cubicBezTo>
                <a:cubicBezTo>
                  <a:pt x="1373" y="8"/>
                  <a:pt x="1457" y="3"/>
                  <a:pt x="1540" y="11"/>
                </a:cubicBezTo>
                <a:cubicBezTo>
                  <a:pt x="1605" y="17"/>
                  <a:pt x="1580" y="29"/>
                  <a:pt x="1614" y="46"/>
                </a:cubicBezTo>
                <a:cubicBezTo>
                  <a:pt x="1674" y="76"/>
                  <a:pt x="1742" y="85"/>
                  <a:pt x="1808" y="91"/>
                </a:cubicBezTo>
                <a:cubicBezTo>
                  <a:pt x="1860" y="87"/>
                  <a:pt x="1917" y="87"/>
                  <a:pt x="1968" y="74"/>
                </a:cubicBezTo>
                <a:cubicBezTo>
                  <a:pt x="2029" y="58"/>
                  <a:pt x="2088" y="35"/>
                  <a:pt x="2150" y="23"/>
                </a:cubicBezTo>
                <a:cubicBezTo>
                  <a:pt x="2194" y="14"/>
                  <a:pt x="2189" y="17"/>
                  <a:pt x="2242" y="11"/>
                </a:cubicBezTo>
                <a:cubicBezTo>
                  <a:pt x="2272" y="8"/>
                  <a:pt x="2333" y="0"/>
                  <a:pt x="2333" y="0"/>
                </a:cubicBezTo>
                <a:cubicBezTo>
                  <a:pt x="2440" y="4"/>
                  <a:pt x="2537" y="19"/>
                  <a:pt x="2641" y="28"/>
                </a:cubicBezTo>
                <a:cubicBezTo>
                  <a:pt x="2711" y="46"/>
                  <a:pt x="2659" y="134"/>
                  <a:pt x="2675" y="194"/>
                </a:cubicBezTo>
                <a:cubicBezTo>
                  <a:pt x="2572" y="230"/>
                  <a:pt x="2396" y="220"/>
                  <a:pt x="2299" y="222"/>
                </a:cubicBezTo>
                <a:cubicBezTo>
                  <a:pt x="2084" y="259"/>
                  <a:pt x="1965" y="231"/>
                  <a:pt x="1677" y="228"/>
                </a:cubicBezTo>
                <a:cubicBezTo>
                  <a:pt x="1547" y="221"/>
                  <a:pt x="1419" y="203"/>
                  <a:pt x="1289" y="194"/>
                </a:cubicBezTo>
                <a:cubicBezTo>
                  <a:pt x="1209" y="177"/>
                  <a:pt x="1125" y="173"/>
                  <a:pt x="1044" y="165"/>
                </a:cubicBezTo>
                <a:cubicBezTo>
                  <a:pt x="1014" y="162"/>
                  <a:pt x="953" y="154"/>
                  <a:pt x="953" y="154"/>
                </a:cubicBezTo>
                <a:cubicBezTo>
                  <a:pt x="627" y="158"/>
                  <a:pt x="320" y="151"/>
                  <a:pt x="0" y="120"/>
                </a:cubicBezTo>
                <a:cubicBezTo>
                  <a:pt x="17" y="96"/>
                  <a:pt x="9" y="57"/>
                  <a:pt x="23" y="57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22" name="Line 14"/>
          <p:cNvSpPr>
            <a:spLocks noChangeAspect="1" noChangeShapeType="1"/>
          </p:cNvSpPr>
          <p:nvPr/>
        </p:nvSpPr>
        <p:spPr bwMode="auto">
          <a:xfrm flipH="1">
            <a:off x="4972050" y="4048125"/>
            <a:ext cx="3121025" cy="952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23" name="Line 15"/>
          <p:cNvSpPr>
            <a:spLocks noChangeAspect="1" noChangeShapeType="1"/>
          </p:cNvSpPr>
          <p:nvPr/>
        </p:nvSpPr>
        <p:spPr bwMode="auto">
          <a:xfrm flipH="1">
            <a:off x="4967288" y="2782888"/>
            <a:ext cx="3125787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24" name="Rectangle 16"/>
          <p:cNvSpPr>
            <a:spLocks noChangeAspect="1" noChangeArrowheads="1"/>
          </p:cNvSpPr>
          <p:nvPr/>
        </p:nvSpPr>
        <p:spPr bwMode="auto">
          <a:xfrm flipH="1" flipV="1">
            <a:off x="7654925" y="2524125"/>
            <a:ext cx="282575" cy="16446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25" name="Rectangle 17"/>
          <p:cNvSpPr>
            <a:spLocks noChangeAspect="1" noChangeArrowheads="1"/>
          </p:cNvSpPr>
          <p:nvPr/>
        </p:nvSpPr>
        <p:spPr bwMode="auto">
          <a:xfrm flipH="1" flipV="1">
            <a:off x="7654925" y="2501900"/>
            <a:ext cx="282575" cy="16906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26" name="Rectangle 18"/>
          <p:cNvSpPr>
            <a:spLocks noChangeAspect="1" noChangeArrowheads="1"/>
          </p:cNvSpPr>
          <p:nvPr/>
        </p:nvSpPr>
        <p:spPr bwMode="auto">
          <a:xfrm flipH="1" flipV="1">
            <a:off x="7229475" y="2659063"/>
            <a:ext cx="282575" cy="1528762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27" name="Rectangle 19"/>
          <p:cNvSpPr>
            <a:spLocks noChangeAspect="1" noChangeArrowheads="1"/>
          </p:cNvSpPr>
          <p:nvPr/>
        </p:nvSpPr>
        <p:spPr bwMode="auto">
          <a:xfrm flipH="1" flipV="1">
            <a:off x="7229475" y="2659063"/>
            <a:ext cx="282575" cy="1536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28" name="Rectangle 20"/>
          <p:cNvSpPr>
            <a:spLocks noChangeAspect="1" noChangeArrowheads="1"/>
          </p:cNvSpPr>
          <p:nvPr/>
        </p:nvSpPr>
        <p:spPr bwMode="auto">
          <a:xfrm flipH="1" flipV="1">
            <a:off x="6808788" y="2659063"/>
            <a:ext cx="280987" cy="67310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29" name="Rectangle 21"/>
          <p:cNvSpPr>
            <a:spLocks noChangeAspect="1" noChangeArrowheads="1"/>
          </p:cNvSpPr>
          <p:nvPr/>
        </p:nvSpPr>
        <p:spPr bwMode="auto">
          <a:xfrm flipH="1" flipV="1">
            <a:off x="6808788" y="2659063"/>
            <a:ext cx="280987" cy="6731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30" name="Rectangle 22"/>
          <p:cNvSpPr>
            <a:spLocks noChangeAspect="1" noChangeArrowheads="1"/>
          </p:cNvSpPr>
          <p:nvPr/>
        </p:nvSpPr>
        <p:spPr bwMode="auto">
          <a:xfrm flipH="1" flipV="1">
            <a:off x="6384925" y="3497263"/>
            <a:ext cx="282575" cy="70802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31" name="Rectangle 23"/>
          <p:cNvSpPr>
            <a:spLocks noChangeAspect="1" noChangeArrowheads="1"/>
          </p:cNvSpPr>
          <p:nvPr/>
        </p:nvSpPr>
        <p:spPr bwMode="auto">
          <a:xfrm flipH="1" flipV="1">
            <a:off x="6384925" y="3497263"/>
            <a:ext cx="282575" cy="6985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32" name="Rectangle 24"/>
          <p:cNvSpPr>
            <a:spLocks noChangeAspect="1" noChangeArrowheads="1"/>
          </p:cNvSpPr>
          <p:nvPr/>
        </p:nvSpPr>
        <p:spPr bwMode="auto">
          <a:xfrm flipH="1" flipV="1">
            <a:off x="5970588" y="2659063"/>
            <a:ext cx="280987" cy="112077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33" name="Rectangle 25"/>
          <p:cNvSpPr>
            <a:spLocks noChangeAspect="1" noChangeArrowheads="1"/>
          </p:cNvSpPr>
          <p:nvPr/>
        </p:nvSpPr>
        <p:spPr bwMode="auto">
          <a:xfrm flipH="1" flipV="1">
            <a:off x="5970588" y="2659063"/>
            <a:ext cx="280987" cy="11207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34" name="Rectangle 26"/>
          <p:cNvSpPr>
            <a:spLocks noChangeAspect="1" noChangeArrowheads="1"/>
          </p:cNvSpPr>
          <p:nvPr/>
        </p:nvSpPr>
        <p:spPr bwMode="auto">
          <a:xfrm flipH="1" flipV="1">
            <a:off x="5548313" y="3082925"/>
            <a:ext cx="280987" cy="1128713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35" name="Rectangle 27"/>
          <p:cNvSpPr>
            <a:spLocks noChangeAspect="1" noChangeArrowheads="1"/>
          </p:cNvSpPr>
          <p:nvPr/>
        </p:nvSpPr>
        <p:spPr bwMode="auto">
          <a:xfrm flipH="1" flipV="1">
            <a:off x="5548313" y="3082925"/>
            <a:ext cx="280987" cy="112236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36" name="Rectangle 28"/>
          <p:cNvSpPr>
            <a:spLocks noChangeAspect="1" noChangeArrowheads="1"/>
          </p:cNvSpPr>
          <p:nvPr/>
        </p:nvSpPr>
        <p:spPr bwMode="auto">
          <a:xfrm flipH="1" flipV="1">
            <a:off x="5124450" y="2659063"/>
            <a:ext cx="280988" cy="112077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37" name="Rectangle 29"/>
          <p:cNvSpPr>
            <a:spLocks noChangeAspect="1" noChangeArrowheads="1"/>
          </p:cNvSpPr>
          <p:nvPr/>
        </p:nvSpPr>
        <p:spPr bwMode="auto">
          <a:xfrm flipH="1" flipV="1">
            <a:off x="5124450" y="2659063"/>
            <a:ext cx="280988" cy="11207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38" name="Rectangle 30"/>
          <p:cNvSpPr>
            <a:spLocks noChangeAspect="1" noChangeArrowheads="1"/>
          </p:cNvSpPr>
          <p:nvPr/>
        </p:nvSpPr>
        <p:spPr bwMode="auto">
          <a:xfrm flipH="1" flipV="1">
            <a:off x="7662863" y="3913188"/>
            <a:ext cx="282575" cy="2682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39" name="Rectangle 31"/>
          <p:cNvSpPr>
            <a:spLocks noChangeAspect="1" noChangeArrowheads="1"/>
          </p:cNvSpPr>
          <p:nvPr/>
        </p:nvSpPr>
        <p:spPr bwMode="auto">
          <a:xfrm flipH="1" flipV="1">
            <a:off x="7229475" y="3910013"/>
            <a:ext cx="282575" cy="27305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40" name="Rectangle 32"/>
          <p:cNvSpPr>
            <a:spLocks noChangeAspect="1" noChangeArrowheads="1"/>
          </p:cNvSpPr>
          <p:nvPr/>
        </p:nvSpPr>
        <p:spPr bwMode="auto">
          <a:xfrm flipH="1" flipV="1">
            <a:off x="6384925" y="3913188"/>
            <a:ext cx="282575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41" name="Rectangle 33"/>
          <p:cNvSpPr>
            <a:spLocks noChangeAspect="1" noChangeArrowheads="1"/>
          </p:cNvSpPr>
          <p:nvPr/>
        </p:nvSpPr>
        <p:spPr bwMode="auto">
          <a:xfrm flipH="1" flipV="1">
            <a:off x="7229475" y="2659063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42" name="Rectangle 34"/>
          <p:cNvSpPr>
            <a:spLocks noChangeAspect="1" noChangeArrowheads="1"/>
          </p:cNvSpPr>
          <p:nvPr/>
        </p:nvSpPr>
        <p:spPr bwMode="auto">
          <a:xfrm flipH="1" flipV="1">
            <a:off x="6808788" y="2659063"/>
            <a:ext cx="280987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43" name="Rectangle 35"/>
          <p:cNvSpPr>
            <a:spLocks noChangeAspect="1" noChangeArrowheads="1"/>
          </p:cNvSpPr>
          <p:nvPr/>
        </p:nvSpPr>
        <p:spPr bwMode="auto">
          <a:xfrm flipH="1" flipV="1">
            <a:off x="5970588" y="2659063"/>
            <a:ext cx="280987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44" name="Rectangle 36"/>
          <p:cNvSpPr>
            <a:spLocks noChangeAspect="1" noChangeArrowheads="1"/>
          </p:cNvSpPr>
          <p:nvPr/>
        </p:nvSpPr>
        <p:spPr bwMode="auto">
          <a:xfrm flipH="1" flipV="1">
            <a:off x="5124450" y="2659063"/>
            <a:ext cx="280988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45" name="Rectangle 37"/>
          <p:cNvSpPr>
            <a:spLocks noChangeAspect="1" noChangeArrowheads="1"/>
          </p:cNvSpPr>
          <p:nvPr/>
        </p:nvSpPr>
        <p:spPr bwMode="auto">
          <a:xfrm flipH="1" flipV="1">
            <a:off x="6808788" y="3062288"/>
            <a:ext cx="280987" cy="28416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46" name="Rectangle 38"/>
          <p:cNvSpPr>
            <a:spLocks noChangeAspect="1" noChangeArrowheads="1"/>
          </p:cNvSpPr>
          <p:nvPr/>
        </p:nvSpPr>
        <p:spPr bwMode="auto">
          <a:xfrm flipH="1" flipV="1">
            <a:off x="6808788" y="3062288"/>
            <a:ext cx="280987" cy="28416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47" name="Rectangle 39"/>
          <p:cNvSpPr>
            <a:spLocks noChangeAspect="1" noChangeArrowheads="1"/>
          </p:cNvSpPr>
          <p:nvPr/>
        </p:nvSpPr>
        <p:spPr bwMode="auto">
          <a:xfrm flipH="1" flipV="1">
            <a:off x="7229475" y="3497263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48" name="Rectangle 40"/>
          <p:cNvSpPr>
            <a:spLocks noChangeAspect="1" noChangeArrowheads="1"/>
          </p:cNvSpPr>
          <p:nvPr/>
        </p:nvSpPr>
        <p:spPr bwMode="auto">
          <a:xfrm flipH="1" flipV="1">
            <a:off x="7229475" y="3497263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49" name="Rectangle 41"/>
          <p:cNvSpPr>
            <a:spLocks noChangeAspect="1" noChangeArrowheads="1"/>
          </p:cNvSpPr>
          <p:nvPr/>
        </p:nvSpPr>
        <p:spPr bwMode="auto">
          <a:xfrm flipH="1" flipV="1">
            <a:off x="6384925" y="3497263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50" name="Rectangle 42"/>
          <p:cNvSpPr>
            <a:spLocks noChangeAspect="1" noChangeArrowheads="1"/>
          </p:cNvSpPr>
          <p:nvPr/>
        </p:nvSpPr>
        <p:spPr bwMode="auto">
          <a:xfrm flipH="1" flipV="1">
            <a:off x="6384925" y="3497263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51" name="Rectangle 43"/>
          <p:cNvSpPr>
            <a:spLocks noChangeAspect="1" noChangeArrowheads="1"/>
          </p:cNvSpPr>
          <p:nvPr/>
        </p:nvSpPr>
        <p:spPr bwMode="auto">
          <a:xfrm flipH="1" flipV="1">
            <a:off x="5970588" y="3497263"/>
            <a:ext cx="280987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52" name="Rectangle 44"/>
          <p:cNvSpPr>
            <a:spLocks noChangeAspect="1" noChangeArrowheads="1"/>
          </p:cNvSpPr>
          <p:nvPr/>
        </p:nvSpPr>
        <p:spPr bwMode="auto">
          <a:xfrm flipH="1" flipV="1">
            <a:off x="5970588" y="3497263"/>
            <a:ext cx="280987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53" name="Rectangle 45"/>
          <p:cNvSpPr>
            <a:spLocks noChangeAspect="1" noChangeArrowheads="1"/>
          </p:cNvSpPr>
          <p:nvPr/>
        </p:nvSpPr>
        <p:spPr bwMode="auto">
          <a:xfrm flipH="1" flipV="1">
            <a:off x="5124450" y="3497263"/>
            <a:ext cx="280988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54" name="Rectangle 46"/>
          <p:cNvSpPr>
            <a:spLocks noChangeAspect="1" noChangeArrowheads="1"/>
          </p:cNvSpPr>
          <p:nvPr/>
        </p:nvSpPr>
        <p:spPr bwMode="auto">
          <a:xfrm flipH="1" flipV="1">
            <a:off x="5124450" y="3497263"/>
            <a:ext cx="280988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55" name="Rectangle 47"/>
          <p:cNvSpPr>
            <a:spLocks noChangeAspect="1" noChangeArrowheads="1"/>
          </p:cNvSpPr>
          <p:nvPr/>
        </p:nvSpPr>
        <p:spPr bwMode="auto">
          <a:xfrm flipH="1" flipV="1">
            <a:off x="5548313" y="3082925"/>
            <a:ext cx="280987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56" name="Rectangle 48"/>
          <p:cNvSpPr>
            <a:spLocks noChangeAspect="1" noChangeArrowheads="1"/>
          </p:cNvSpPr>
          <p:nvPr/>
        </p:nvSpPr>
        <p:spPr bwMode="auto">
          <a:xfrm flipH="1" flipV="1">
            <a:off x="5548313" y="3082925"/>
            <a:ext cx="280987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57" name="Rectangle 49"/>
          <p:cNvSpPr>
            <a:spLocks noChangeAspect="1" noChangeArrowheads="1"/>
          </p:cNvSpPr>
          <p:nvPr/>
        </p:nvSpPr>
        <p:spPr bwMode="auto">
          <a:xfrm flipH="1" flipV="1">
            <a:off x="6251575" y="3571875"/>
            <a:ext cx="133350" cy="141288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58" name="Rectangle 50"/>
          <p:cNvSpPr>
            <a:spLocks noChangeAspect="1" noChangeArrowheads="1"/>
          </p:cNvSpPr>
          <p:nvPr/>
        </p:nvSpPr>
        <p:spPr bwMode="auto">
          <a:xfrm flipH="1" flipV="1">
            <a:off x="6251575" y="3571875"/>
            <a:ext cx="133350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59" name="Rectangle 51"/>
          <p:cNvSpPr>
            <a:spLocks noChangeAspect="1" noChangeArrowheads="1"/>
          </p:cNvSpPr>
          <p:nvPr/>
        </p:nvSpPr>
        <p:spPr bwMode="auto">
          <a:xfrm flipH="1" flipV="1">
            <a:off x="7089775" y="3136900"/>
            <a:ext cx="1203325" cy="131763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60" name="Rectangle 52"/>
          <p:cNvSpPr>
            <a:spLocks noChangeAspect="1" noChangeArrowheads="1"/>
          </p:cNvSpPr>
          <p:nvPr/>
        </p:nvSpPr>
        <p:spPr bwMode="auto">
          <a:xfrm flipH="1" flipV="1">
            <a:off x="7089775" y="3136900"/>
            <a:ext cx="1203325" cy="155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61" name="Rectangle 53"/>
          <p:cNvSpPr>
            <a:spLocks noChangeAspect="1" noChangeArrowheads="1"/>
          </p:cNvSpPr>
          <p:nvPr/>
        </p:nvSpPr>
        <p:spPr bwMode="auto">
          <a:xfrm flipH="1" flipV="1">
            <a:off x="7512050" y="3571875"/>
            <a:ext cx="850900" cy="1397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62" name="Rectangle 54"/>
          <p:cNvSpPr>
            <a:spLocks noChangeAspect="1" noChangeArrowheads="1"/>
          </p:cNvSpPr>
          <p:nvPr/>
        </p:nvSpPr>
        <p:spPr bwMode="auto">
          <a:xfrm flipH="1" flipV="1">
            <a:off x="7512050" y="3571875"/>
            <a:ext cx="850900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63" name="Rectangle 55"/>
          <p:cNvSpPr>
            <a:spLocks noChangeAspect="1" noChangeArrowheads="1"/>
          </p:cNvSpPr>
          <p:nvPr/>
        </p:nvSpPr>
        <p:spPr bwMode="auto">
          <a:xfrm flipH="1" flipV="1">
            <a:off x="6667500" y="3571875"/>
            <a:ext cx="561975" cy="141288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64" name="Rectangle 56"/>
          <p:cNvSpPr>
            <a:spLocks noChangeAspect="1" noChangeArrowheads="1"/>
          </p:cNvSpPr>
          <p:nvPr/>
        </p:nvSpPr>
        <p:spPr bwMode="auto">
          <a:xfrm flipH="1" flipV="1">
            <a:off x="6667500" y="3571875"/>
            <a:ext cx="561975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65" name="Rectangle 57"/>
          <p:cNvSpPr>
            <a:spLocks noChangeAspect="1" noChangeArrowheads="1"/>
          </p:cNvSpPr>
          <p:nvPr/>
        </p:nvSpPr>
        <p:spPr bwMode="auto">
          <a:xfrm flipH="1" flipV="1">
            <a:off x="5405438" y="3571875"/>
            <a:ext cx="565150" cy="141288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66" name="Rectangle 58"/>
          <p:cNvSpPr>
            <a:spLocks noChangeAspect="1" noChangeArrowheads="1"/>
          </p:cNvSpPr>
          <p:nvPr/>
        </p:nvSpPr>
        <p:spPr bwMode="auto">
          <a:xfrm flipH="1" flipV="1">
            <a:off x="5405438" y="3571875"/>
            <a:ext cx="565150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67" name="Rectangle 59"/>
          <p:cNvSpPr>
            <a:spLocks noChangeAspect="1" noChangeArrowheads="1"/>
          </p:cNvSpPr>
          <p:nvPr/>
        </p:nvSpPr>
        <p:spPr bwMode="auto">
          <a:xfrm flipH="1" flipV="1">
            <a:off x="5829300" y="3149600"/>
            <a:ext cx="555625" cy="141288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68" name="Rectangle 60"/>
          <p:cNvSpPr>
            <a:spLocks noChangeAspect="1" noChangeArrowheads="1"/>
          </p:cNvSpPr>
          <p:nvPr/>
        </p:nvSpPr>
        <p:spPr bwMode="auto">
          <a:xfrm flipH="1" flipV="1">
            <a:off x="5829300" y="3149600"/>
            <a:ext cx="555625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69" name="Rectangle 61"/>
          <p:cNvSpPr>
            <a:spLocks noChangeAspect="1" noChangeArrowheads="1"/>
          </p:cNvSpPr>
          <p:nvPr/>
        </p:nvSpPr>
        <p:spPr bwMode="auto">
          <a:xfrm flipH="1" flipV="1">
            <a:off x="6881813" y="3136900"/>
            <a:ext cx="141287" cy="1428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70" name="Rectangle 62"/>
          <p:cNvSpPr>
            <a:spLocks noChangeAspect="1" noChangeArrowheads="1"/>
          </p:cNvSpPr>
          <p:nvPr/>
        </p:nvSpPr>
        <p:spPr bwMode="auto">
          <a:xfrm flipH="1" flipV="1">
            <a:off x="6881813" y="3136900"/>
            <a:ext cx="141287" cy="1428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71" name="Rectangle 63"/>
          <p:cNvSpPr>
            <a:spLocks noChangeAspect="1" noChangeArrowheads="1"/>
          </p:cNvSpPr>
          <p:nvPr/>
        </p:nvSpPr>
        <p:spPr bwMode="auto">
          <a:xfrm flipH="1" flipV="1">
            <a:off x="7297738" y="3571875"/>
            <a:ext cx="139700" cy="1412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72" name="Rectangle 64"/>
          <p:cNvSpPr>
            <a:spLocks noChangeAspect="1" noChangeArrowheads="1"/>
          </p:cNvSpPr>
          <p:nvPr/>
        </p:nvSpPr>
        <p:spPr bwMode="auto">
          <a:xfrm flipH="1" flipV="1">
            <a:off x="7297738" y="3571875"/>
            <a:ext cx="139700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73" name="Rectangle 65"/>
          <p:cNvSpPr>
            <a:spLocks noChangeAspect="1" noChangeArrowheads="1"/>
          </p:cNvSpPr>
          <p:nvPr/>
        </p:nvSpPr>
        <p:spPr bwMode="auto">
          <a:xfrm flipH="1" flipV="1">
            <a:off x="6459538" y="3571875"/>
            <a:ext cx="141287" cy="1412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74" name="Rectangle 66"/>
          <p:cNvSpPr>
            <a:spLocks noChangeAspect="1" noChangeArrowheads="1"/>
          </p:cNvSpPr>
          <p:nvPr/>
        </p:nvSpPr>
        <p:spPr bwMode="auto">
          <a:xfrm flipH="1" flipV="1">
            <a:off x="6459538" y="3571875"/>
            <a:ext cx="141287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75" name="Rectangle 67"/>
          <p:cNvSpPr>
            <a:spLocks noChangeAspect="1" noChangeArrowheads="1"/>
          </p:cNvSpPr>
          <p:nvPr/>
        </p:nvSpPr>
        <p:spPr bwMode="auto">
          <a:xfrm flipH="1" flipV="1">
            <a:off x="6038850" y="3571875"/>
            <a:ext cx="139700" cy="1412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76" name="Rectangle 68"/>
          <p:cNvSpPr>
            <a:spLocks noChangeAspect="1" noChangeArrowheads="1"/>
          </p:cNvSpPr>
          <p:nvPr/>
        </p:nvSpPr>
        <p:spPr bwMode="auto">
          <a:xfrm flipH="1" flipV="1">
            <a:off x="6038850" y="3571875"/>
            <a:ext cx="139700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77" name="Rectangle 69"/>
          <p:cNvSpPr>
            <a:spLocks noChangeAspect="1" noChangeArrowheads="1"/>
          </p:cNvSpPr>
          <p:nvPr/>
        </p:nvSpPr>
        <p:spPr bwMode="auto">
          <a:xfrm flipH="1" flipV="1">
            <a:off x="5197475" y="3571875"/>
            <a:ext cx="141288" cy="1412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78" name="Rectangle 70"/>
          <p:cNvSpPr>
            <a:spLocks noChangeAspect="1" noChangeArrowheads="1"/>
          </p:cNvSpPr>
          <p:nvPr/>
        </p:nvSpPr>
        <p:spPr bwMode="auto">
          <a:xfrm flipH="1" flipV="1">
            <a:off x="5197475" y="3571875"/>
            <a:ext cx="141288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79" name="Rectangle 71"/>
          <p:cNvSpPr>
            <a:spLocks noChangeAspect="1" noChangeArrowheads="1"/>
          </p:cNvSpPr>
          <p:nvPr/>
        </p:nvSpPr>
        <p:spPr bwMode="auto">
          <a:xfrm flipH="1">
            <a:off x="6384925" y="2222500"/>
            <a:ext cx="282575" cy="104140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80" name="Rectangle 72"/>
          <p:cNvSpPr>
            <a:spLocks noChangeAspect="1" noChangeArrowheads="1"/>
          </p:cNvSpPr>
          <p:nvPr/>
        </p:nvSpPr>
        <p:spPr bwMode="auto">
          <a:xfrm flipH="1">
            <a:off x="6384925" y="2222500"/>
            <a:ext cx="282575" cy="70485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81" name="Rectangle 73"/>
          <p:cNvSpPr>
            <a:spLocks noChangeAspect="1" noChangeArrowheads="1"/>
          </p:cNvSpPr>
          <p:nvPr/>
        </p:nvSpPr>
        <p:spPr bwMode="auto">
          <a:xfrm flipH="1">
            <a:off x="7654925" y="2646363"/>
            <a:ext cx="282575" cy="2809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82" name="Rectangle 74"/>
          <p:cNvSpPr>
            <a:spLocks noChangeAspect="1" noChangeArrowheads="1"/>
          </p:cNvSpPr>
          <p:nvPr/>
        </p:nvSpPr>
        <p:spPr bwMode="auto">
          <a:xfrm flipH="1">
            <a:off x="6384925" y="2646363"/>
            <a:ext cx="282575" cy="2809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83" name="Rectangle 75"/>
          <p:cNvSpPr>
            <a:spLocks noChangeAspect="1" noChangeArrowheads="1"/>
          </p:cNvSpPr>
          <p:nvPr/>
        </p:nvSpPr>
        <p:spPr bwMode="auto">
          <a:xfrm flipH="1">
            <a:off x="7654925" y="2222500"/>
            <a:ext cx="282575" cy="280988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84" name="Rectangle 76"/>
          <p:cNvSpPr>
            <a:spLocks noChangeAspect="1" noChangeArrowheads="1"/>
          </p:cNvSpPr>
          <p:nvPr/>
        </p:nvSpPr>
        <p:spPr bwMode="auto">
          <a:xfrm flipH="1">
            <a:off x="7654925" y="2222500"/>
            <a:ext cx="282575" cy="2809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85" name="Rectangle 77"/>
          <p:cNvSpPr>
            <a:spLocks noChangeAspect="1" noChangeArrowheads="1"/>
          </p:cNvSpPr>
          <p:nvPr/>
        </p:nvSpPr>
        <p:spPr bwMode="auto">
          <a:xfrm flipH="1">
            <a:off x="6384925" y="2222500"/>
            <a:ext cx="282575" cy="280988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86" name="Rectangle 78"/>
          <p:cNvSpPr>
            <a:spLocks noChangeAspect="1" noChangeArrowheads="1"/>
          </p:cNvSpPr>
          <p:nvPr/>
        </p:nvSpPr>
        <p:spPr bwMode="auto">
          <a:xfrm flipH="1">
            <a:off x="6384925" y="2222500"/>
            <a:ext cx="282575" cy="2809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87" name="Rectangle 79" descr="Diagonal weit nach oben"/>
          <p:cNvSpPr>
            <a:spLocks noChangeAspect="1" noChangeArrowheads="1"/>
          </p:cNvSpPr>
          <p:nvPr/>
        </p:nvSpPr>
        <p:spPr bwMode="auto">
          <a:xfrm flipH="1">
            <a:off x="6667500" y="2230438"/>
            <a:ext cx="987425" cy="268287"/>
          </a:xfrm>
          <a:prstGeom prst="rect">
            <a:avLst/>
          </a:prstGeom>
          <a:pattFill prst="wdUpDiag">
            <a:fgClr>
              <a:srgbClr val="DFDFDF"/>
            </a:fgClr>
            <a:bgClr>
              <a:srgbClr val="FFFFFF"/>
            </a:bgClr>
          </a:patt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88" name="Rectangle 80"/>
          <p:cNvSpPr>
            <a:spLocks noChangeAspect="1" noChangeArrowheads="1"/>
          </p:cNvSpPr>
          <p:nvPr/>
        </p:nvSpPr>
        <p:spPr bwMode="auto">
          <a:xfrm flipH="1">
            <a:off x="6667500" y="2217738"/>
            <a:ext cx="987425" cy="2809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89" name="Rectangle 81"/>
          <p:cNvSpPr>
            <a:spLocks noChangeAspect="1" noChangeArrowheads="1"/>
          </p:cNvSpPr>
          <p:nvPr/>
        </p:nvSpPr>
        <p:spPr bwMode="auto">
          <a:xfrm flipH="1">
            <a:off x="7720013" y="2295525"/>
            <a:ext cx="142875" cy="1412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90" name="Rectangle 82"/>
          <p:cNvSpPr>
            <a:spLocks noChangeAspect="1" noChangeArrowheads="1"/>
          </p:cNvSpPr>
          <p:nvPr/>
        </p:nvSpPr>
        <p:spPr bwMode="auto">
          <a:xfrm flipH="1">
            <a:off x="7720013" y="2295525"/>
            <a:ext cx="142875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91" name="Rectangle 83"/>
          <p:cNvSpPr>
            <a:spLocks noChangeAspect="1" noChangeArrowheads="1"/>
          </p:cNvSpPr>
          <p:nvPr/>
        </p:nvSpPr>
        <p:spPr bwMode="auto">
          <a:xfrm flipH="1">
            <a:off x="6459538" y="2295525"/>
            <a:ext cx="141287" cy="1412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92" name="Rectangle 84"/>
          <p:cNvSpPr>
            <a:spLocks noChangeAspect="1" noChangeArrowheads="1"/>
          </p:cNvSpPr>
          <p:nvPr/>
        </p:nvSpPr>
        <p:spPr bwMode="auto">
          <a:xfrm flipH="1">
            <a:off x="6459538" y="2295525"/>
            <a:ext cx="141287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93" name="Rectangle 85"/>
          <p:cNvSpPr>
            <a:spLocks noChangeAspect="1" noChangeArrowheads="1"/>
          </p:cNvSpPr>
          <p:nvPr/>
        </p:nvSpPr>
        <p:spPr bwMode="auto">
          <a:xfrm flipH="1" flipV="1">
            <a:off x="5621338" y="3149600"/>
            <a:ext cx="134937" cy="1412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94" name="Rectangle 86"/>
          <p:cNvSpPr>
            <a:spLocks noChangeAspect="1" noChangeArrowheads="1"/>
          </p:cNvSpPr>
          <p:nvPr/>
        </p:nvSpPr>
        <p:spPr bwMode="auto">
          <a:xfrm flipH="1" flipV="1">
            <a:off x="5621338" y="3149600"/>
            <a:ext cx="134937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95" name="Rectangle 87"/>
          <p:cNvSpPr>
            <a:spLocks noChangeAspect="1" noChangeArrowheads="1"/>
          </p:cNvSpPr>
          <p:nvPr/>
        </p:nvSpPr>
        <p:spPr bwMode="auto">
          <a:xfrm flipH="1" flipV="1">
            <a:off x="5537200" y="3913188"/>
            <a:ext cx="282575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96" name="Rectangle 88"/>
          <p:cNvSpPr>
            <a:spLocks noChangeAspect="1" noChangeArrowheads="1"/>
          </p:cNvSpPr>
          <p:nvPr/>
        </p:nvSpPr>
        <p:spPr bwMode="auto">
          <a:xfrm flipH="1">
            <a:off x="5986463" y="3894138"/>
            <a:ext cx="282575" cy="69850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97" name="Rectangle 89"/>
          <p:cNvSpPr>
            <a:spLocks noChangeAspect="1" noChangeArrowheads="1"/>
          </p:cNvSpPr>
          <p:nvPr/>
        </p:nvSpPr>
        <p:spPr bwMode="auto">
          <a:xfrm flipH="1">
            <a:off x="5986463" y="3919538"/>
            <a:ext cx="282575" cy="6731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298" name="Rectangle 90"/>
          <p:cNvSpPr>
            <a:spLocks noChangeAspect="1" noChangeArrowheads="1"/>
          </p:cNvSpPr>
          <p:nvPr/>
        </p:nvSpPr>
        <p:spPr bwMode="auto">
          <a:xfrm flipH="1">
            <a:off x="5114925" y="3894138"/>
            <a:ext cx="282575" cy="69850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299" name="Rectangle 91"/>
          <p:cNvSpPr>
            <a:spLocks noChangeAspect="1" noChangeArrowheads="1"/>
          </p:cNvSpPr>
          <p:nvPr/>
        </p:nvSpPr>
        <p:spPr bwMode="auto">
          <a:xfrm flipH="1">
            <a:off x="5114925" y="3919538"/>
            <a:ext cx="282575" cy="6731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00" name="Rectangle 92"/>
          <p:cNvSpPr>
            <a:spLocks noChangeAspect="1" noChangeArrowheads="1"/>
          </p:cNvSpPr>
          <p:nvPr/>
        </p:nvSpPr>
        <p:spPr bwMode="auto">
          <a:xfrm flipH="1">
            <a:off x="5986463" y="3919538"/>
            <a:ext cx="282575" cy="2508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01" name="Rectangle 93"/>
          <p:cNvSpPr>
            <a:spLocks noChangeAspect="1" noChangeArrowheads="1"/>
          </p:cNvSpPr>
          <p:nvPr/>
        </p:nvSpPr>
        <p:spPr bwMode="auto">
          <a:xfrm flipH="1">
            <a:off x="5114925" y="3914775"/>
            <a:ext cx="282575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02" name="Rectangle 94"/>
          <p:cNvSpPr>
            <a:spLocks noChangeAspect="1" noChangeArrowheads="1"/>
          </p:cNvSpPr>
          <p:nvPr/>
        </p:nvSpPr>
        <p:spPr bwMode="auto">
          <a:xfrm flipH="1">
            <a:off x="5986463" y="4376738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03" name="Rectangle 95"/>
          <p:cNvSpPr>
            <a:spLocks noChangeAspect="1" noChangeArrowheads="1"/>
          </p:cNvSpPr>
          <p:nvPr/>
        </p:nvSpPr>
        <p:spPr bwMode="auto">
          <a:xfrm flipH="1">
            <a:off x="5986463" y="4376738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04" name="Rectangle 96"/>
          <p:cNvSpPr>
            <a:spLocks noChangeAspect="1" noChangeArrowheads="1"/>
          </p:cNvSpPr>
          <p:nvPr/>
        </p:nvSpPr>
        <p:spPr bwMode="auto">
          <a:xfrm flipH="1">
            <a:off x="5114925" y="4376738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05" name="Rectangle 97"/>
          <p:cNvSpPr>
            <a:spLocks noChangeAspect="1" noChangeArrowheads="1"/>
          </p:cNvSpPr>
          <p:nvPr/>
        </p:nvSpPr>
        <p:spPr bwMode="auto">
          <a:xfrm flipH="1">
            <a:off x="5114925" y="4376738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06" name="Rectangle 98" descr="Diagonal weit nach oben"/>
          <p:cNvSpPr>
            <a:spLocks noChangeAspect="1" noChangeArrowheads="1"/>
          </p:cNvSpPr>
          <p:nvPr/>
        </p:nvSpPr>
        <p:spPr bwMode="auto">
          <a:xfrm flipH="1">
            <a:off x="5397500" y="4371975"/>
            <a:ext cx="558800" cy="277813"/>
          </a:xfrm>
          <a:prstGeom prst="rect">
            <a:avLst/>
          </a:prstGeom>
          <a:pattFill prst="wdUpDiag">
            <a:fgClr>
              <a:srgbClr val="DFDFDF"/>
            </a:fgClr>
            <a:bgClr>
              <a:srgbClr val="FFFFFF"/>
            </a:bgClr>
          </a:patt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07" name="Rectangle 99"/>
          <p:cNvSpPr>
            <a:spLocks noChangeAspect="1" noChangeArrowheads="1"/>
          </p:cNvSpPr>
          <p:nvPr/>
        </p:nvSpPr>
        <p:spPr bwMode="auto">
          <a:xfrm flipH="1">
            <a:off x="6059488" y="4452938"/>
            <a:ext cx="142875" cy="139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08" name="Rectangle 100"/>
          <p:cNvSpPr>
            <a:spLocks noChangeAspect="1" noChangeArrowheads="1"/>
          </p:cNvSpPr>
          <p:nvPr/>
        </p:nvSpPr>
        <p:spPr bwMode="auto">
          <a:xfrm flipH="1">
            <a:off x="6059488" y="4452938"/>
            <a:ext cx="142875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09" name="Rectangle 101"/>
          <p:cNvSpPr>
            <a:spLocks noChangeAspect="1" noChangeArrowheads="1"/>
          </p:cNvSpPr>
          <p:nvPr/>
        </p:nvSpPr>
        <p:spPr bwMode="auto">
          <a:xfrm flipH="1">
            <a:off x="5189538" y="4452938"/>
            <a:ext cx="139700" cy="139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10" name="Rectangle 102"/>
          <p:cNvSpPr>
            <a:spLocks noChangeAspect="1" noChangeArrowheads="1"/>
          </p:cNvSpPr>
          <p:nvPr/>
        </p:nvSpPr>
        <p:spPr bwMode="auto">
          <a:xfrm flipH="1">
            <a:off x="5189538" y="4452938"/>
            <a:ext cx="139700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11" name="Rectangle 103"/>
          <p:cNvSpPr>
            <a:spLocks noChangeAspect="1" noChangeArrowheads="1"/>
          </p:cNvSpPr>
          <p:nvPr/>
        </p:nvSpPr>
        <p:spPr bwMode="auto">
          <a:xfrm flipH="1">
            <a:off x="5397500" y="4379913"/>
            <a:ext cx="590550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12" name="Text Box 104"/>
          <p:cNvSpPr txBox="1">
            <a:spLocks noChangeAspect="1" noChangeArrowheads="1"/>
          </p:cNvSpPr>
          <p:nvPr/>
        </p:nvSpPr>
        <p:spPr bwMode="auto">
          <a:xfrm>
            <a:off x="5076825" y="38862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A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313" name="Text Box 105"/>
          <p:cNvSpPr txBox="1">
            <a:spLocks noChangeAspect="1" noChangeArrowheads="1"/>
          </p:cNvSpPr>
          <p:nvPr/>
        </p:nvSpPr>
        <p:spPr bwMode="auto">
          <a:xfrm>
            <a:off x="5949950" y="38862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A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314" name="Text Box 106"/>
          <p:cNvSpPr txBox="1">
            <a:spLocks noChangeAspect="1" noChangeArrowheads="1"/>
          </p:cNvSpPr>
          <p:nvPr/>
        </p:nvSpPr>
        <p:spPr bwMode="auto">
          <a:xfrm>
            <a:off x="5076825" y="26162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B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315" name="Text Box 107"/>
          <p:cNvSpPr txBox="1">
            <a:spLocks noChangeAspect="1" noChangeArrowheads="1"/>
          </p:cNvSpPr>
          <p:nvPr/>
        </p:nvSpPr>
        <p:spPr bwMode="auto">
          <a:xfrm>
            <a:off x="5942013" y="26162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B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316" name="Text Box 108"/>
          <p:cNvSpPr txBox="1">
            <a:spLocks noChangeAspect="1" noChangeArrowheads="1"/>
          </p:cNvSpPr>
          <p:nvPr/>
        </p:nvSpPr>
        <p:spPr bwMode="auto">
          <a:xfrm>
            <a:off x="6362700" y="38608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B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317" name="Text Box 109"/>
          <p:cNvSpPr txBox="1">
            <a:spLocks noChangeAspect="1" noChangeArrowheads="1"/>
          </p:cNvSpPr>
          <p:nvPr/>
        </p:nvSpPr>
        <p:spPr bwMode="auto">
          <a:xfrm>
            <a:off x="7218363" y="26162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B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318" name="Text Box 110"/>
          <p:cNvSpPr txBox="1">
            <a:spLocks noChangeAspect="1" noChangeArrowheads="1"/>
          </p:cNvSpPr>
          <p:nvPr/>
        </p:nvSpPr>
        <p:spPr bwMode="auto">
          <a:xfrm>
            <a:off x="7169150" y="38608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B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319" name="Text Box 111"/>
          <p:cNvSpPr txBox="1">
            <a:spLocks noChangeAspect="1" noChangeArrowheads="1"/>
          </p:cNvSpPr>
          <p:nvPr/>
        </p:nvSpPr>
        <p:spPr bwMode="auto">
          <a:xfrm>
            <a:off x="5480050" y="38862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C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320" name="Text Box 112"/>
          <p:cNvSpPr txBox="1">
            <a:spLocks noChangeAspect="1" noChangeArrowheads="1"/>
          </p:cNvSpPr>
          <p:nvPr/>
        </p:nvSpPr>
        <p:spPr bwMode="auto">
          <a:xfrm>
            <a:off x="6345238" y="26162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C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321" name="Text Box 113"/>
          <p:cNvSpPr txBox="1">
            <a:spLocks noChangeAspect="1" noChangeArrowheads="1"/>
          </p:cNvSpPr>
          <p:nvPr/>
        </p:nvSpPr>
        <p:spPr bwMode="auto">
          <a:xfrm>
            <a:off x="7620000" y="38608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C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322" name="Text Box 114"/>
          <p:cNvSpPr txBox="1">
            <a:spLocks noChangeAspect="1" noChangeArrowheads="1"/>
          </p:cNvSpPr>
          <p:nvPr/>
        </p:nvSpPr>
        <p:spPr bwMode="auto">
          <a:xfrm>
            <a:off x="7607300" y="26162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C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323" name="Text Box 115"/>
          <p:cNvSpPr txBox="1">
            <a:spLocks noChangeAspect="1" noChangeArrowheads="1"/>
          </p:cNvSpPr>
          <p:nvPr/>
        </p:nvSpPr>
        <p:spPr bwMode="auto">
          <a:xfrm>
            <a:off x="6804025" y="26162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D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324" name="Text Box 116"/>
          <p:cNvSpPr txBox="1">
            <a:spLocks noChangeAspect="1" noChangeArrowheads="1"/>
          </p:cNvSpPr>
          <p:nvPr/>
        </p:nvSpPr>
        <p:spPr bwMode="auto">
          <a:xfrm>
            <a:off x="5057775" y="1166813"/>
            <a:ext cx="2924175" cy="6127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Three-Layer OTC Routing</a:t>
            </a:r>
            <a:br>
              <a:rPr lang="de-DE" altLang="de-DE"/>
            </a:br>
            <a:r>
              <a:rPr lang="de-DE" altLang="de-DE"/>
              <a:t>OTC: Over the cell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6325" name="Freeform 117"/>
          <p:cNvSpPr>
            <a:spLocks noChangeAspect="1"/>
          </p:cNvSpPr>
          <p:nvPr/>
        </p:nvSpPr>
        <p:spPr bwMode="auto">
          <a:xfrm rot="5639681" flipH="1">
            <a:off x="7991475" y="3233738"/>
            <a:ext cx="739775" cy="403225"/>
          </a:xfrm>
          <a:custGeom>
            <a:avLst/>
            <a:gdLst>
              <a:gd name="T0" fmla="*/ 23 w 2711"/>
              <a:gd name="T1" fmla="*/ 57 h 259"/>
              <a:gd name="T2" fmla="*/ 177 w 2711"/>
              <a:gd name="T3" fmla="*/ 6 h 259"/>
              <a:gd name="T4" fmla="*/ 548 w 2711"/>
              <a:gd name="T5" fmla="*/ 46 h 259"/>
              <a:gd name="T6" fmla="*/ 719 w 2711"/>
              <a:gd name="T7" fmla="*/ 108 h 259"/>
              <a:gd name="T8" fmla="*/ 936 w 2711"/>
              <a:gd name="T9" fmla="*/ 80 h 259"/>
              <a:gd name="T10" fmla="*/ 1129 w 2711"/>
              <a:gd name="T11" fmla="*/ 51 h 259"/>
              <a:gd name="T12" fmla="*/ 1289 w 2711"/>
              <a:gd name="T13" fmla="*/ 6 h 259"/>
              <a:gd name="T14" fmla="*/ 1540 w 2711"/>
              <a:gd name="T15" fmla="*/ 11 h 259"/>
              <a:gd name="T16" fmla="*/ 1614 w 2711"/>
              <a:gd name="T17" fmla="*/ 46 h 259"/>
              <a:gd name="T18" fmla="*/ 1808 w 2711"/>
              <a:gd name="T19" fmla="*/ 91 h 259"/>
              <a:gd name="T20" fmla="*/ 1968 w 2711"/>
              <a:gd name="T21" fmla="*/ 74 h 259"/>
              <a:gd name="T22" fmla="*/ 2150 w 2711"/>
              <a:gd name="T23" fmla="*/ 23 h 259"/>
              <a:gd name="T24" fmla="*/ 2242 w 2711"/>
              <a:gd name="T25" fmla="*/ 11 h 259"/>
              <a:gd name="T26" fmla="*/ 2333 w 2711"/>
              <a:gd name="T27" fmla="*/ 0 h 259"/>
              <a:gd name="T28" fmla="*/ 2641 w 2711"/>
              <a:gd name="T29" fmla="*/ 28 h 259"/>
              <a:gd name="T30" fmla="*/ 2675 w 2711"/>
              <a:gd name="T31" fmla="*/ 194 h 259"/>
              <a:gd name="T32" fmla="*/ 2299 w 2711"/>
              <a:gd name="T33" fmla="*/ 222 h 259"/>
              <a:gd name="T34" fmla="*/ 1677 w 2711"/>
              <a:gd name="T35" fmla="*/ 228 h 259"/>
              <a:gd name="T36" fmla="*/ 1289 w 2711"/>
              <a:gd name="T37" fmla="*/ 194 h 259"/>
              <a:gd name="T38" fmla="*/ 1044 w 2711"/>
              <a:gd name="T39" fmla="*/ 165 h 259"/>
              <a:gd name="T40" fmla="*/ 953 w 2711"/>
              <a:gd name="T41" fmla="*/ 154 h 259"/>
              <a:gd name="T42" fmla="*/ 0 w 2711"/>
              <a:gd name="T43" fmla="*/ 120 h 259"/>
              <a:gd name="T44" fmla="*/ 23 w 2711"/>
              <a:gd name="T45" fmla="*/ 5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11" h="259">
                <a:moveTo>
                  <a:pt x="23" y="57"/>
                </a:moveTo>
                <a:cubicBezTo>
                  <a:pt x="75" y="39"/>
                  <a:pt x="124" y="22"/>
                  <a:pt x="177" y="6"/>
                </a:cubicBezTo>
                <a:cubicBezTo>
                  <a:pt x="300" y="10"/>
                  <a:pt x="427" y="20"/>
                  <a:pt x="548" y="46"/>
                </a:cubicBezTo>
                <a:cubicBezTo>
                  <a:pt x="608" y="59"/>
                  <a:pt x="657" y="97"/>
                  <a:pt x="719" y="108"/>
                </a:cubicBezTo>
                <a:cubicBezTo>
                  <a:pt x="793" y="103"/>
                  <a:pt x="862" y="86"/>
                  <a:pt x="936" y="80"/>
                </a:cubicBezTo>
                <a:cubicBezTo>
                  <a:pt x="1000" y="69"/>
                  <a:pt x="1066" y="66"/>
                  <a:pt x="1129" y="51"/>
                </a:cubicBezTo>
                <a:cubicBezTo>
                  <a:pt x="1194" y="35"/>
                  <a:pt x="1218" y="13"/>
                  <a:pt x="1289" y="6"/>
                </a:cubicBezTo>
                <a:cubicBezTo>
                  <a:pt x="1373" y="8"/>
                  <a:pt x="1457" y="3"/>
                  <a:pt x="1540" y="11"/>
                </a:cubicBezTo>
                <a:cubicBezTo>
                  <a:pt x="1605" y="17"/>
                  <a:pt x="1580" y="29"/>
                  <a:pt x="1614" y="46"/>
                </a:cubicBezTo>
                <a:cubicBezTo>
                  <a:pt x="1674" y="76"/>
                  <a:pt x="1742" y="85"/>
                  <a:pt x="1808" y="91"/>
                </a:cubicBezTo>
                <a:cubicBezTo>
                  <a:pt x="1860" y="87"/>
                  <a:pt x="1917" y="87"/>
                  <a:pt x="1968" y="74"/>
                </a:cubicBezTo>
                <a:cubicBezTo>
                  <a:pt x="2029" y="58"/>
                  <a:pt x="2088" y="35"/>
                  <a:pt x="2150" y="23"/>
                </a:cubicBezTo>
                <a:cubicBezTo>
                  <a:pt x="2194" y="14"/>
                  <a:pt x="2189" y="17"/>
                  <a:pt x="2242" y="11"/>
                </a:cubicBezTo>
                <a:cubicBezTo>
                  <a:pt x="2272" y="8"/>
                  <a:pt x="2333" y="0"/>
                  <a:pt x="2333" y="0"/>
                </a:cubicBezTo>
                <a:cubicBezTo>
                  <a:pt x="2440" y="4"/>
                  <a:pt x="2537" y="19"/>
                  <a:pt x="2641" y="28"/>
                </a:cubicBezTo>
                <a:cubicBezTo>
                  <a:pt x="2711" y="46"/>
                  <a:pt x="2659" y="134"/>
                  <a:pt x="2675" y="194"/>
                </a:cubicBezTo>
                <a:cubicBezTo>
                  <a:pt x="2572" y="230"/>
                  <a:pt x="2396" y="220"/>
                  <a:pt x="2299" y="222"/>
                </a:cubicBezTo>
                <a:cubicBezTo>
                  <a:pt x="2084" y="259"/>
                  <a:pt x="1965" y="231"/>
                  <a:pt x="1677" y="228"/>
                </a:cubicBezTo>
                <a:cubicBezTo>
                  <a:pt x="1547" y="221"/>
                  <a:pt x="1419" y="203"/>
                  <a:pt x="1289" y="194"/>
                </a:cubicBezTo>
                <a:cubicBezTo>
                  <a:pt x="1209" y="177"/>
                  <a:pt x="1125" y="173"/>
                  <a:pt x="1044" y="165"/>
                </a:cubicBezTo>
                <a:cubicBezTo>
                  <a:pt x="1014" y="162"/>
                  <a:pt x="953" y="154"/>
                  <a:pt x="953" y="154"/>
                </a:cubicBezTo>
                <a:cubicBezTo>
                  <a:pt x="627" y="158"/>
                  <a:pt x="320" y="151"/>
                  <a:pt x="0" y="120"/>
                </a:cubicBezTo>
                <a:cubicBezTo>
                  <a:pt x="17" y="96"/>
                  <a:pt x="9" y="57"/>
                  <a:pt x="23" y="57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26" name="Line 118"/>
          <p:cNvSpPr>
            <a:spLocks noChangeAspect="1" noChangeShapeType="1"/>
          </p:cNvSpPr>
          <p:nvPr/>
        </p:nvSpPr>
        <p:spPr bwMode="auto">
          <a:xfrm flipH="1">
            <a:off x="715963" y="4268788"/>
            <a:ext cx="3121025" cy="127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27" name="Line 119"/>
          <p:cNvSpPr>
            <a:spLocks noChangeAspect="1" noChangeShapeType="1"/>
          </p:cNvSpPr>
          <p:nvPr/>
        </p:nvSpPr>
        <p:spPr bwMode="auto">
          <a:xfrm flipH="1">
            <a:off x="712788" y="2533650"/>
            <a:ext cx="3124200" cy="31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28" name="Rectangle 120"/>
          <p:cNvSpPr>
            <a:spLocks noChangeAspect="1" noChangeArrowheads="1"/>
          </p:cNvSpPr>
          <p:nvPr/>
        </p:nvSpPr>
        <p:spPr bwMode="auto">
          <a:xfrm flipH="1" flipV="1">
            <a:off x="3398838" y="2409825"/>
            <a:ext cx="280987" cy="199390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29" name="Rectangle 121"/>
          <p:cNvSpPr>
            <a:spLocks noChangeAspect="1" noChangeArrowheads="1"/>
          </p:cNvSpPr>
          <p:nvPr/>
        </p:nvSpPr>
        <p:spPr bwMode="auto">
          <a:xfrm flipH="1" flipV="1">
            <a:off x="3398838" y="2409825"/>
            <a:ext cx="280987" cy="20097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30" name="Rectangle 122"/>
          <p:cNvSpPr>
            <a:spLocks noChangeAspect="1" noChangeArrowheads="1"/>
          </p:cNvSpPr>
          <p:nvPr/>
        </p:nvSpPr>
        <p:spPr bwMode="auto">
          <a:xfrm flipH="1" flipV="1">
            <a:off x="2974975" y="2409825"/>
            <a:ext cx="282575" cy="199390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31" name="Rectangle 123"/>
          <p:cNvSpPr>
            <a:spLocks noChangeAspect="1" noChangeArrowheads="1"/>
          </p:cNvSpPr>
          <p:nvPr/>
        </p:nvSpPr>
        <p:spPr bwMode="auto">
          <a:xfrm flipH="1" flipV="1">
            <a:off x="2974975" y="2409825"/>
            <a:ext cx="282575" cy="19939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32" name="Rectangle 124"/>
          <p:cNvSpPr>
            <a:spLocks noChangeAspect="1" noChangeArrowheads="1"/>
          </p:cNvSpPr>
          <p:nvPr/>
        </p:nvSpPr>
        <p:spPr bwMode="auto">
          <a:xfrm flipH="1" flipV="1">
            <a:off x="2552700" y="2409825"/>
            <a:ext cx="282575" cy="1544638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33" name="Rectangle 125"/>
          <p:cNvSpPr>
            <a:spLocks noChangeAspect="1" noChangeArrowheads="1"/>
          </p:cNvSpPr>
          <p:nvPr/>
        </p:nvSpPr>
        <p:spPr bwMode="auto">
          <a:xfrm flipH="1" flipV="1">
            <a:off x="2552700" y="2409825"/>
            <a:ext cx="282575" cy="154463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34" name="Rectangle 126"/>
          <p:cNvSpPr>
            <a:spLocks noChangeAspect="1" noChangeArrowheads="1"/>
          </p:cNvSpPr>
          <p:nvPr/>
        </p:nvSpPr>
        <p:spPr bwMode="auto">
          <a:xfrm flipH="1" flipV="1">
            <a:off x="1739900" y="3732213"/>
            <a:ext cx="282575" cy="696912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35" name="Rectangle 127"/>
          <p:cNvSpPr>
            <a:spLocks noChangeAspect="1" noChangeArrowheads="1"/>
          </p:cNvSpPr>
          <p:nvPr/>
        </p:nvSpPr>
        <p:spPr bwMode="auto">
          <a:xfrm flipH="1" flipV="1">
            <a:off x="1739900" y="3732213"/>
            <a:ext cx="282575" cy="6715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36" name="Rectangle 128"/>
          <p:cNvSpPr>
            <a:spLocks noChangeAspect="1" noChangeArrowheads="1"/>
          </p:cNvSpPr>
          <p:nvPr/>
        </p:nvSpPr>
        <p:spPr bwMode="auto">
          <a:xfrm flipH="1" flipV="1">
            <a:off x="2128838" y="3249613"/>
            <a:ext cx="282575" cy="1154112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37" name="Rectangle 129"/>
          <p:cNvSpPr>
            <a:spLocks noChangeAspect="1" noChangeArrowheads="1"/>
          </p:cNvSpPr>
          <p:nvPr/>
        </p:nvSpPr>
        <p:spPr bwMode="auto">
          <a:xfrm flipH="1" flipV="1">
            <a:off x="2128838" y="3249613"/>
            <a:ext cx="282575" cy="11541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38" name="Rectangle 130"/>
          <p:cNvSpPr>
            <a:spLocks noChangeAspect="1" noChangeArrowheads="1"/>
          </p:cNvSpPr>
          <p:nvPr/>
        </p:nvSpPr>
        <p:spPr bwMode="auto">
          <a:xfrm flipH="1" flipV="1">
            <a:off x="2128838" y="2409825"/>
            <a:ext cx="282575" cy="706438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39" name="Rectangle 131"/>
          <p:cNvSpPr>
            <a:spLocks noChangeAspect="1" noChangeArrowheads="1"/>
          </p:cNvSpPr>
          <p:nvPr/>
        </p:nvSpPr>
        <p:spPr bwMode="auto">
          <a:xfrm flipH="1" flipV="1">
            <a:off x="2128838" y="2409825"/>
            <a:ext cx="282575" cy="70643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40" name="Rectangle 132"/>
          <p:cNvSpPr>
            <a:spLocks noChangeAspect="1" noChangeArrowheads="1"/>
          </p:cNvSpPr>
          <p:nvPr/>
        </p:nvSpPr>
        <p:spPr bwMode="auto">
          <a:xfrm flipH="1" flipV="1">
            <a:off x="1714500" y="2409825"/>
            <a:ext cx="282575" cy="1122363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41" name="Rectangle 133"/>
          <p:cNvSpPr>
            <a:spLocks noChangeAspect="1" noChangeArrowheads="1"/>
          </p:cNvSpPr>
          <p:nvPr/>
        </p:nvSpPr>
        <p:spPr bwMode="auto">
          <a:xfrm flipH="1" flipV="1">
            <a:off x="1714500" y="2409825"/>
            <a:ext cx="282575" cy="112236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42" name="Rectangle 134"/>
          <p:cNvSpPr>
            <a:spLocks noChangeAspect="1" noChangeArrowheads="1"/>
          </p:cNvSpPr>
          <p:nvPr/>
        </p:nvSpPr>
        <p:spPr bwMode="auto">
          <a:xfrm flipH="1" flipV="1">
            <a:off x="1290638" y="2833688"/>
            <a:ext cx="282575" cy="15700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43" name="Rectangle 135"/>
          <p:cNvSpPr>
            <a:spLocks noChangeAspect="1" noChangeArrowheads="1"/>
          </p:cNvSpPr>
          <p:nvPr/>
        </p:nvSpPr>
        <p:spPr bwMode="auto">
          <a:xfrm flipH="1" flipV="1">
            <a:off x="1290638" y="2833688"/>
            <a:ext cx="282575" cy="157003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44" name="Rectangle 136"/>
          <p:cNvSpPr>
            <a:spLocks noChangeAspect="1" noChangeArrowheads="1"/>
          </p:cNvSpPr>
          <p:nvPr/>
        </p:nvSpPr>
        <p:spPr bwMode="auto">
          <a:xfrm flipH="1" flipV="1">
            <a:off x="868363" y="3732213"/>
            <a:ext cx="280987" cy="696912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45" name="Rectangle 137"/>
          <p:cNvSpPr>
            <a:spLocks noChangeAspect="1" noChangeArrowheads="1"/>
          </p:cNvSpPr>
          <p:nvPr/>
        </p:nvSpPr>
        <p:spPr bwMode="auto">
          <a:xfrm flipH="1" flipV="1">
            <a:off x="868363" y="3732213"/>
            <a:ext cx="280987" cy="6715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46" name="Rectangle 138"/>
          <p:cNvSpPr>
            <a:spLocks noChangeAspect="1" noChangeArrowheads="1"/>
          </p:cNvSpPr>
          <p:nvPr/>
        </p:nvSpPr>
        <p:spPr bwMode="auto">
          <a:xfrm flipH="1" flipV="1">
            <a:off x="868363" y="2409825"/>
            <a:ext cx="280987" cy="1122363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47" name="Rectangle 139"/>
          <p:cNvSpPr>
            <a:spLocks noChangeAspect="1" noChangeArrowheads="1"/>
          </p:cNvSpPr>
          <p:nvPr/>
        </p:nvSpPr>
        <p:spPr bwMode="auto">
          <a:xfrm flipH="1" flipV="1">
            <a:off x="868363" y="2409825"/>
            <a:ext cx="280987" cy="112236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48" name="Rectangle 140"/>
          <p:cNvSpPr>
            <a:spLocks noChangeAspect="1" noChangeArrowheads="1"/>
          </p:cNvSpPr>
          <p:nvPr/>
        </p:nvSpPr>
        <p:spPr bwMode="auto">
          <a:xfrm flipH="1" flipV="1">
            <a:off x="3408363" y="4133850"/>
            <a:ext cx="280987" cy="268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49" name="Rectangle 141"/>
          <p:cNvSpPr>
            <a:spLocks noChangeAspect="1" noChangeArrowheads="1"/>
          </p:cNvSpPr>
          <p:nvPr/>
        </p:nvSpPr>
        <p:spPr bwMode="auto">
          <a:xfrm flipH="1" flipV="1">
            <a:off x="2974975" y="4130675"/>
            <a:ext cx="282575" cy="27305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50" name="Rectangle 142"/>
          <p:cNvSpPr>
            <a:spLocks noChangeAspect="1" noChangeArrowheads="1"/>
          </p:cNvSpPr>
          <p:nvPr/>
        </p:nvSpPr>
        <p:spPr bwMode="auto">
          <a:xfrm flipH="1" flipV="1">
            <a:off x="1739900" y="4152900"/>
            <a:ext cx="282575" cy="2508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51" name="Rectangle 143"/>
          <p:cNvSpPr>
            <a:spLocks noChangeAspect="1" noChangeArrowheads="1"/>
          </p:cNvSpPr>
          <p:nvPr/>
        </p:nvSpPr>
        <p:spPr bwMode="auto">
          <a:xfrm flipH="1" flipV="1">
            <a:off x="2128838" y="4133850"/>
            <a:ext cx="282575" cy="27463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52" name="Rectangle 144"/>
          <p:cNvSpPr>
            <a:spLocks noChangeAspect="1" noChangeArrowheads="1"/>
          </p:cNvSpPr>
          <p:nvPr/>
        </p:nvSpPr>
        <p:spPr bwMode="auto">
          <a:xfrm flipH="1" flipV="1">
            <a:off x="1290638" y="4133850"/>
            <a:ext cx="282575" cy="27463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53" name="Rectangle 145"/>
          <p:cNvSpPr>
            <a:spLocks noChangeAspect="1" noChangeArrowheads="1"/>
          </p:cNvSpPr>
          <p:nvPr/>
        </p:nvSpPr>
        <p:spPr bwMode="auto">
          <a:xfrm flipH="1" flipV="1">
            <a:off x="868363" y="4133850"/>
            <a:ext cx="280987" cy="27463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54" name="Rectangle 146"/>
          <p:cNvSpPr>
            <a:spLocks noChangeAspect="1" noChangeArrowheads="1"/>
          </p:cNvSpPr>
          <p:nvPr/>
        </p:nvSpPr>
        <p:spPr bwMode="auto">
          <a:xfrm flipH="1" flipV="1">
            <a:off x="3398838" y="2409825"/>
            <a:ext cx="280987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55" name="Rectangle 147"/>
          <p:cNvSpPr>
            <a:spLocks noChangeAspect="1" noChangeArrowheads="1"/>
          </p:cNvSpPr>
          <p:nvPr/>
        </p:nvSpPr>
        <p:spPr bwMode="auto">
          <a:xfrm flipH="1" flipV="1">
            <a:off x="2974975" y="2409825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56" name="Rectangle 148"/>
          <p:cNvSpPr>
            <a:spLocks noChangeAspect="1" noChangeArrowheads="1"/>
          </p:cNvSpPr>
          <p:nvPr/>
        </p:nvSpPr>
        <p:spPr bwMode="auto">
          <a:xfrm flipH="1" flipV="1">
            <a:off x="2552700" y="2409825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57" name="Rectangle 149"/>
          <p:cNvSpPr>
            <a:spLocks noChangeAspect="1" noChangeArrowheads="1"/>
          </p:cNvSpPr>
          <p:nvPr/>
        </p:nvSpPr>
        <p:spPr bwMode="auto">
          <a:xfrm flipH="1" flipV="1">
            <a:off x="2128838" y="2409825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58" name="Rectangle 150"/>
          <p:cNvSpPr>
            <a:spLocks noChangeAspect="1" noChangeArrowheads="1"/>
          </p:cNvSpPr>
          <p:nvPr/>
        </p:nvSpPr>
        <p:spPr bwMode="auto">
          <a:xfrm flipH="1" flipV="1">
            <a:off x="1714500" y="2409825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59" name="Rectangle 151"/>
          <p:cNvSpPr>
            <a:spLocks noChangeAspect="1" noChangeArrowheads="1"/>
          </p:cNvSpPr>
          <p:nvPr/>
        </p:nvSpPr>
        <p:spPr bwMode="auto">
          <a:xfrm flipH="1" flipV="1">
            <a:off x="868363" y="2409825"/>
            <a:ext cx="280987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60" name="Rectangle 152"/>
          <p:cNvSpPr>
            <a:spLocks noChangeAspect="1" noChangeArrowheads="1"/>
          </p:cNvSpPr>
          <p:nvPr/>
        </p:nvSpPr>
        <p:spPr bwMode="auto">
          <a:xfrm flipH="1" flipV="1">
            <a:off x="2552700" y="3673475"/>
            <a:ext cx="282575" cy="280988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61" name="Rectangle 153"/>
          <p:cNvSpPr>
            <a:spLocks noChangeAspect="1" noChangeArrowheads="1"/>
          </p:cNvSpPr>
          <p:nvPr/>
        </p:nvSpPr>
        <p:spPr bwMode="auto">
          <a:xfrm flipH="1" flipV="1">
            <a:off x="2552700" y="3673475"/>
            <a:ext cx="282575" cy="2809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62" name="Rectangle 154"/>
          <p:cNvSpPr>
            <a:spLocks noChangeAspect="1" noChangeArrowheads="1"/>
          </p:cNvSpPr>
          <p:nvPr/>
        </p:nvSpPr>
        <p:spPr bwMode="auto">
          <a:xfrm flipH="1" flipV="1">
            <a:off x="1739900" y="3663950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63" name="Rectangle 155"/>
          <p:cNvSpPr>
            <a:spLocks noChangeAspect="1" noChangeArrowheads="1"/>
          </p:cNvSpPr>
          <p:nvPr/>
        </p:nvSpPr>
        <p:spPr bwMode="auto">
          <a:xfrm flipH="1" flipV="1">
            <a:off x="1739900" y="3663950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64" name="Rectangle 156"/>
          <p:cNvSpPr>
            <a:spLocks noChangeAspect="1" noChangeArrowheads="1"/>
          </p:cNvSpPr>
          <p:nvPr/>
        </p:nvSpPr>
        <p:spPr bwMode="auto">
          <a:xfrm flipH="1" flipV="1">
            <a:off x="868363" y="3663950"/>
            <a:ext cx="280987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65" name="Rectangle 157"/>
          <p:cNvSpPr>
            <a:spLocks noChangeAspect="1" noChangeArrowheads="1"/>
          </p:cNvSpPr>
          <p:nvPr/>
        </p:nvSpPr>
        <p:spPr bwMode="auto">
          <a:xfrm flipH="1" flipV="1">
            <a:off x="868363" y="3663950"/>
            <a:ext cx="280987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66" name="Rectangle 158"/>
          <p:cNvSpPr>
            <a:spLocks noChangeAspect="1" noChangeArrowheads="1"/>
          </p:cNvSpPr>
          <p:nvPr/>
        </p:nvSpPr>
        <p:spPr bwMode="auto">
          <a:xfrm flipH="1" flipV="1">
            <a:off x="2974975" y="3249613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67" name="Rectangle 159"/>
          <p:cNvSpPr>
            <a:spLocks noChangeAspect="1" noChangeArrowheads="1"/>
          </p:cNvSpPr>
          <p:nvPr/>
        </p:nvSpPr>
        <p:spPr bwMode="auto">
          <a:xfrm flipH="1" flipV="1">
            <a:off x="2974975" y="3249613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68" name="Rectangle 160"/>
          <p:cNvSpPr>
            <a:spLocks noChangeAspect="1" noChangeArrowheads="1"/>
          </p:cNvSpPr>
          <p:nvPr/>
        </p:nvSpPr>
        <p:spPr bwMode="auto">
          <a:xfrm flipH="1" flipV="1">
            <a:off x="2128838" y="3249613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69" name="Rectangle 161"/>
          <p:cNvSpPr>
            <a:spLocks noChangeAspect="1" noChangeArrowheads="1"/>
          </p:cNvSpPr>
          <p:nvPr/>
        </p:nvSpPr>
        <p:spPr bwMode="auto">
          <a:xfrm flipH="1" flipV="1">
            <a:off x="2128838" y="3249613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70" name="Rectangle 162"/>
          <p:cNvSpPr>
            <a:spLocks noChangeAspect="1" noChangeArrowheads="1"/>
          </p:cNvSpPr>
          <p:nvPr/>
        </p:nvSpPr>
        <p:spPr bwMode="auto">
          <a:xfrm flipH="1" flipV="1">
            <a:off x="1714500" y="3249613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71" name="Rectangle 163"/>
          <p:cNvSpPr>
            <a:spLocks noChangeAspect="1" noChangeArrowheads="1"/>
          </p:cNvSpPr>
          <p:nvPr/>
        </p:nvSpPr>
        <p:spPr bwMode="auto">
          <a:xfrm flipH="1" flipV="1">
            <a:off x="1714500" y="3249613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72" name="Rectangle 164"/>
          <p:cNvSpPr>
            <a:spLocks noChangeAspect="1" noChangeArrowheads="1"/>
          </p:cNvSpPr>
          <p:nvPr/>
        </p:nvSpPr>
        <p:spPr bwMode="auto">
          <a:xfrm flipH="1" flipV="1">
            <a:off x="868363" y="3249613"/>
            <a:ext cx="280987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73" name="Rectangle 165"/>
          <p:cNvSpPr>
            <a:spLocks noChangeAspect="1" noChangeArrowheads="1"/>
          </p:cNvSpPr>
          <p:nvPr/>
        </p:nvSpPr>
        <p:spPr bwMode="auto">
          <a:xfrm flipH="1" flipV="1">
            <a:off x="868363" y="3249613"/>
            <a:ext cx="280987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74" name="Rectangle 166"/>
          <p:cNvSpPr>
            <a:spLocks noChangeAspect="1" noChangeArrowheads="1"/>
          </p:cNvSpPr>
          <p:nvPr/>
        </p:nvSpPr>
        <p:spPr bwMode="auto">
          <a:xfrm flipH="1" flipV="1">
            <a:off x="3398838" y="2833688"/>
            <a:ext cx="280987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75" name="Rectangle 167"/>
          <p:cNvSpPr>
            <a:spLocks noChangeAspect="1" noChangeArrowheads="1"/>
          </p:cNvSpPr>
          <p:nvPr/>
        </p:nvSpPr>
        <p:spPr bwMode="auto">
          <a:xfrm flipH="1" flipV="1">
            <a:off x="3398838" y="2833688"/>
            <a:ext cx="280987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76" name="Rectangle 168"/>
          <p:cNvSpPr>
            <a:spLocks noChangeAspect="1" noChangeArrowheads="1"/>
          </p:cNvSpPr>
          <p:nvPr/>
        </p:nvSpPr>
        <p:spPr bwMode="auto">
          <a:xfrm flipH="1" flipV="1">
            <a:off x="2128838" y="2833688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77" name="Rectangle 169"/>
          <p:cNvSpPr>
            <a:spLocks noChangeAspect="1" noChangeArrowheads="1"/>
          </p:cNvSpPr>
          <p:nvPr/>
        </p:nvSpPr>
        <p:spPr bwMode="auto">
          <a:xfrm flipH="1" flipV="1">
            <a:off x="2128838" y="2833688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78" name="Rectangle 170"/>
          <p:cNvSpPr>
            <a:spLocks noChangeAspect="1" noChangeArrowheads="1"/>
          </p:cNvSpPr>
          <p:nvPr/>
        </p:nvSpPr>
        <p:spPr bwMode="auto">
          <a:xfrm flipH="1" flipV="1">
            <a:off x="1290638" y="2833688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79" name="Rectangle 171"/>
          <p:cNvSpPr>
            <a:spLocks noChangeAspect="1" noChangeArrowheads="1"/>
          </p:cNvSpPr>
          <p:nvPr/>
        </p:nvSpPr>
        <p:spPr bwMode="auto">
          <a:xfrm flipH="1" flipV="1">
            <a:off x="1290638" y="2833688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80" name="Rectangle 172"/>
          <p:cNvSpPr>
            <a:spLocks noChangeAspect="1" noChangeArrowheads="1"/>
          </p:cNvSpPr>
          <p:nvPr/>
        </p:nvSpPr>
        <p:spPr bwMode="auto">
          <a:xfrm flipH="1" flipV="1">
            <a:off x="1997075" y="3322638"/>
            <a:ext cx="131763" cy="141287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81" name="Rectangle 173"/>
          <p:cNvSpPr>
            <a:spLocks noChangeAspect="1" noChangeArrowheads="1"/>
          </p:cNvSpPr>
          <p:nvPr/>
        </p:nvSpPr>
        <p:spPr bwMode="auto">
          <a:xfrm flipH="1" flipV="1">
            <a:off x="1997075" y="3322638"/>
            <a:ext cx="131763" cy="1412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82" name="Rectangle 174"/>
          <p:cNvSpPr>
            <a:spLocks noChangeAspect="1" noChangeArrowheads="1"/>
          </p:cNvSpPr>
          <p:nvPr/>
        </p:nvSpPr>
        <p:spPr bwMode="auto">
          <a:xfrm flipH="1" flipV="1">
            <a:off x="1149350" y="3732213"/>
            <a:ext cx="558800" cy="14446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83" name="Rectangle 175"/>
          <p:cNvSpPr>
            <a:spLocks noChangeAspect="1" noChangeArrowheads="1"/>
          </p:cNvSpPr>
          <p:nvPr/>
        </p:nvSpPr>
        <p:spPr bwMode="auto">
          <a:xfrm flipH="1" flipV="1">
            <a:off x="2835275" y="3746500"/>
            <a:ext cx="1203325" cy="131763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84" name="Rectangle 176"/>
          <p:cNvSpPr>
            <a:spLocks noChangeAspect="1" noChangeArrowheads="1"/>
          </p:cNvSpPr>
          <p:nvPr/>
        </p:nvSpPr>
        <p:spPr bwMode="auto">
          <a:xfrm flipH="1" flipV="1">
            <a:off x="2835275" y="3746500"/>
            <a:ext cx="1203325" cy="155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85" name="Rectangle 177"/>
          <p:cNvSpPr>
            <a:spLocks noChangeAspect="1" noChangeArrowheads="1"/>
          </p:cNvSpPr>
          <p:nvPr/>
        </p:nvSpPr>
        <p:spPr bwMode="auto">
          <a:xfrm flipH="1" flipV="1">
            <a:off x="3257550" y="3322638"/>
            <a:ext cx="849313" cy="1397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86" name="Rectangle 178"/>
          <p:cNvSpPr>
            <a:spLocks noChangeAspect="1" noChangeArrowheads="1"/>
          </p:cNvSpPr>
          <p:nvPr/>
        </p:nvSpPr>
        <p:spPr bwMode="auto">
          <a:xfrm flipH="1" flipV="1">
            <a:off x="3257550" y="3322638"/>
            <a:ext cx="849313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87" name="Rectangle 179"/>
          <p:cNvSpPr>
            <a:spLocks noChangeAspect="1" noChangeArrowheads="1"/>
          </p:cNvSpPr>
          <p:nvPr/>
        </p:nvSpPr>
        <p:spPr bwMode="auto">
          <a:xfrm flipH="1" flipV="1">
            <a:off x="2411413" y="3322638"/>
            <a:ext cx="563562" cy="141287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88" name="Rectangle 180"/>
          <p:cNvSpPr>
            <a:spLocks noChangeAspect="1" noChangeArrowheads="1"/>
          </p:cNvSpPr>
          <p:nvPr/>
        </p:nvSpPr>
        <p:spPr bwMode="auto">
          <a:xfrm flipH="1" flipV="1">
            <a:off x="2411413" y="3322638"/>
            <a:ext cx="563562" cy="1412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89" name="Rectangle 181"/>
          <p:cNvSpPr>
            <a:spLocks noChangeAspect="1" noChangeArrowheads="1"/>
          </p:cNvSpPr>
          <p:nvPr/>
        </p:nvSpPr>
        <p:spPr bwMode="auto">
          <a:xfrm flipH="1" flipV="1">
            <a:off x="1149350" y="3322638"/>
            <a:ext cx="565150" cy="141287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90" name="Rectangle 182"/>
          <p:cNvSpPr>
            <a:spLocks noChangeAspect="1" noChangeArrowheads="1"/>
          </p:cNvSpPr>
          <p:nvPr/>
        </p:nvSpPr>
        <p:spPr bwMode="auto">
          <a:xfrm flipH="1" flipV="1">
            <a:off x="1149350" y="3322638"/>
            <a:ext cx="565150" cy="1412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91" name="Rectangle 183"/>
          <p:cNvSpPr>
            <a:spLocks noChangeAspect="1" noChangeArrowheads="1"/>
          </p:cNvSpPr>
          <p:nvPr/>
        </p:nvSpPr>
        <p:spPr bwMode="auto">
          <a:xfrm flipH="1" flipV="1">
            <a:off x="1573213" y="2901950"/>
            <a:ext cx="555625" cy="1397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92" name="Rectangle 184"/>
          <p:cNvSpPr>
            <a:spLocks noChangeAspect="1" noChangeArrowheads="1"/>
          </p:cNvSpPr>
          <p:nvPr/>
        </p:nvSpPr>
        <p:spPr bwMode="auto">
          <a:xfrm flipH="1" flipV="1">
            <a:off x="1573213" y="2901950"/>
            <a:ext cx="555625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93" name="Rectangle 185"/>
          <p:cNvSpPr>
            <a:spLocks noChangeAspect="1" noChangeArrowheads="1"/>
          </p:cNvSpPr>
          <p:nvPr/>
        </p:nvSpPr>
        <p:spPr bwMode="auto">
          <a:xfrm flipH="1" flipV="1">
            <a:off x="2411413" y="2901950"/>
            <a:ext cx="987425" cy="1397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94" name="Rectangle 186"/>
          <p:cNvSpPr>
            <a:spLocks noChangeAspect="1" noChangeArrowheads="1"/>
          </p:cNvSpPr>
          <p:nvPr/>
        </p:nvSpPr>
        <p:spPr bwMode="auto">
          <a:xfrm flipH="1" flipV="1">
            <a:off x="2411413" y="2901950"/>
            <a:ext cx="987425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95" name="Rectangle 187"/>
          <p:cNvSpPr>
            <a:spLocks noChangeAspect="1" noChangeArrowheads="1"/>
          </p:cNvSpPr>
          <p:nvPr/>
        </p:nvSpPr>
        <p:spPr bwMode="auto">
          <a:xfrm flipH="1" flipV="1">
            <a:off x="1812925" y="3732213"/>
            <a:ext cx="141288" cy="14128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96" name="Rectangle 188"/>
          <p:cNvSpPr>
            <a:spLocks noChangeAspect="1" noChangeArrowheads="1"/>
          </p:cNvSpPr>
          <p:nvPr/>
        </p:nvSpPr>
        <p:spPr bwMode="auto">
          <a:xfrm flipH="1" flipV="1">
            <a:off x="1812925" y="3732213"/>
            <a:ext cx="141288" cy="1412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97" name="Rectangle 189"/>
          <p:cNvSpPr>
            <a:spLocks noChangeAspect="1" noChangeArrowheads="1"/>
          </p:cNvSpPr>
          <p:nvPr/>
        </p:nvSpPr>
        <p:spPr bwMode="auto">
          <a:xfrm flipH="1" flipV="1">
            <a:off x="942975" y="3732213"/>
            <a:ext cx="141288" cy="14128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398" name="Rectangle 190"/>
          <p:cNvSpPr>
            <a:spLocks noChangeAspect="1" noChangeArrowheads="1"/>
          </p:cNvSpPr>
          <p:nvPr/>
        </p:nvSpPr>
        <p:spPr bwMode="auto">
          <a:xfrm flipH="1" flipV="1">
            <a:off x="942975" y="3732213"/>
            <a:ext cx="141288" cy="1412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399" name="Rectangle 191"/>
          <p:cNvSpPr>
            <a:spLocks noChangeAspect="1" noChangeArrowheads="1"/>
          </p:cNvSpPr>
          <p:nvPr/>
        </p:nvSpPr>
        <p:spPr bwMode="auto">
          <a:xfrm flipH="1" flipV="1">
            <a:off x="2627313" y="3746500"/>
            <a:ext cx="141287" cy="1412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400" name="Rectangle 192"/>
          <p:cNvSpPr>
            <a:spLocks noChangeAspect="1" noChangeArrowheads="1"/>
          </p:cNvSpPr>
          <p:nvPr/>
        </p:nvSpPr>
        <p:spPr bwMode="auto">
          <a:xfrm flipH="1" flipV="1">
            <a:off x="2627313" y="3746500"/>
            <a:ext cx="141287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401" name="Rectangle 193"/>
          <p:cNvSpPr>
            <a:spLocks noChangeAspect="1" noChangeArrowheads="1"/>
          </p:cNvSpPr>
          <p:nvPr/>
        </p:nvSpPr>
        <p:spPr bwMode="auto">
          <a:xfrm flipH="1" flipV="1">
            <a:off x="3041650" y="3322638"/>
            <a:ext cx="139700" cy="14128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402" name="Rectangle 194"/>
          <p:cNvSpPr>
            <a:spLocks noChangeAspect="1" noChangeArrowheads="1"/>
          </p:cNvSpPr>
          <p:nvPr/>
        </p:nvSpPr>
        <p:spPr bwMode="auto">
          <a:xfrm flipH="1" flipV="1">
            <a:off x="3041650" y="3322638"/>
            <a:ext cx="139700" cy="1412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403" name="Rectangle 195"/>
          <p:cNvSpPr>
            <a:spLocks noChangeAspect="1" noChangeArrowheads="1"/>
          </p:cNvSpPr>
          <p:nvPr/>
        </p:nvSpPr>
        <p:spPr bwMode="auto">
          <a:xfrm flipH="1" flipV="1">
            <a:off x="2203450" y="3322638"/>
            <a:ext cx="142875" cy="14128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404" name="Rectangle 196"/>
          <p:cNvSpPr>
            <a:spLocks noChangeAspect="1" noChangeArrowheads="1"/>
          </p:cNvSpPr>
          <p:nvPr/>
        </p:nvSpPr>
        <p:spPr bwMode="auto">
          <a:xfrm flipH="1" flipV="1">
            <a:off x="2203450" y="3322638"/>
            <a:ext cx="142875" cy="1412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405" name="Rectangle 197"/>
          <p:cNvSpPr>
            <a:spLocks noChangeAspect="1" noChangeArrowheads="1"/>
          </p:cNvSpPr>
          <p:nvPr/>
        </p:nvSpPr>
        <p:spPr bwMode="auto">
          <a:xfrm flipH="1" flipV="1">
            <a:off x="1781175" y="3322638"/>
            <a:ext cx="141288" cy="14128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406" name="Rectangle 198"/>
          <p:cNvSpPr>
            <a:spLocks noChangeAspect="1" noChangeArrowheads="1"/>
          </p:cNvSpPr>
          <p:nvPr/>
        </p:nvSpPr>
        <p:spPr bwMode="auto">
          <a:xfrm flipH="1" flipV="1">
            <a:off x="1781175" y="3322638"/>
            <a:ext cx="141288" cy="1412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407" name="Rectangle 199"/>
          <p:cNvSpPr>
            <a:spLocks noChangeAspect="1" noChangeArrowheads="1"/>
          </p:cNvSpPr>
          <p:nvPr/>
        </p:nvSpPr>
        <p:spPr bwMode="auto">
          <a:xfrm flipH="1" flipV="1">
            <a:off x="942975" y="3322638"/>
            <a:ext cx="141288" cy="14128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408" name="Rectangle 200"/>
          <p:cNvSpPr>
            <a:spLocks noChangeAspect="1" noChangeArrowheads="1"/>
          </p:cNvSpPr>
          <p:nvPr/>
        </p:nvSpPr>
        <p:spPr bwMode="auto">
          <a:xfrm flipH="1" flipV="1">
            <a:off x="942975" y="3322638"/>
            <a:ext cx="141288" cy="1412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409" name="Rectangle 201"/>
          <p:cNvSpPr>
            <a:spLocks noChangeAspect="1" noChangeArrowheads="1"/>
          </p:cNvSpPr>
          <p:nvPr/>
        </p:nvSpPr>
        <p:spPr bwMode="auto">
          <a:xfrm flipH="1" flipV="1">
            <a:off x="3465513" y="2901950"/>
            <a:ext cx="141287" cy="139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410" name="Rectangle 202"/>
          <p:cNvSpPr>
            <a:spLocks noChangeAspect="1" noChangeArrowheads="1"/>
          </p:cNvSpPr>
          <p:nvPr/>
        </p:nvSpPr>
        <p:spPr bwMode="auto">
          <a:xfrm flipH="1" flipV="1">
            <a:off x="3465513" y="2901950"/>
            <a:ext cx="141287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411" name="Rectangle 203"/>
          <p:cNvSpPr>
            <a:spLocks noChangeAspect="1" noChangeArrowheads="1"/>
          </p:cNvSpPr>
          <p:nvPr/>
        </p:nvSpPr>
        <p:spPr bwMode="auto">
          <a:xfrm flipH="1" flipV="1">
            <a:off x="2203450" y="2901950"/>
            <a:ext cx="142875" cy="139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412" name="Rectangle 204"/>
          <p:cNvSpPr>
            <a:spLocks noChangeAspect="1" noChangeArrowheads="1"/>
          </p:cNvSpPr>
          <p:nvPr/>
        </p:nvSpPr>
        <p:spPr bwMode="auto">
          <a:xfrm flipH="1" flipV="1">
            <a:off x="2203450" y="2901950"/>
            <a:ext cx="142875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413" name="Rectangle 205"/>
          <p:cNvSpPr>
            <a:spLocks noChangeAspect="1" noChangeArrowheads="1"/>
          </p:cNvSpPr>
          <p:nvPr/>
        </p:nvSpPr>
        <p:spPr bwMode="auto">
          <a:xfrm flipH="1" flipV="1">
            <a:off x="1366838" y="2901950"/>
            <a:ext cx="131762" cy="139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414" name="Rectangle 206"/>
          <p:cNvSpPr>
            <a:spLocks noChangeAspect="1" noChangeArrowheads="1"/>
          </p:cNvSpPr>
          <p:nvPr/>
        </p:nvSpPr>
        <p:spPr bwMode="auto">
          <a:xfrm flipH="1" flipV="1">
            <a:off x="1366838" y="2901950"/>
            <a:ext cx="131762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415" name="Rectangle 207"/>
          <p:cNvSpPr>
            <a:spLocks noChangeAspect="1" noChangeArrowheads="1"/>
          </p:cNvSpPr>
          <p:nvPr/>
        </p:nvSpPr>
        <p:spPr bwMode="auto">
          <a:xfrm flipH="1" flipV="1">
            <a:off x="1149350" y="3732213"/>
            <a:ext cx="592138" cy="1508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416" name="Text Box 208"/>
          <p:cNvSpPr txBox="1">
            <a:spLocks noChangeAspect="1" noChangeArrowheads="1"/>
          </p:cNvSpPr>
          <p:nvPr/>
        </p:nvSpPr>
        <p:spPr bwMode="auto">
          <a:xfrm>
            <a:off x="877888" y="44958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A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417" name="Text Box 209"/>
          <p:cNvSpPr txBox="1">
            <a:spLocks noChangeAspect="1" noChangeArrowheads="1"/>
          </p:cNvSpPr>
          <p:nvPr/>
        </p:nvSpPr>
        <p:spPr bwMode="auto">
          <a:xfrm>
            <a:off x="1752600" y="44958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A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418" name="Text Box 210"/>
          <p:cNvSpPr txBox="1">
            <a:spLocks noChangeAspect="1" noChangeArrowheads="1"/>
          </p:cNvSpPr>
          <p:nvPr/>
        </p:nvSpPr>
        <p:spPr bwMode="auto">
          <a:xfrm>
            <a:off x="877888" y="2074863"/>
            <a:ext cx="3492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B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419" name="Text Box 211"/>
          <p:cNvSpPr txBox="1">
            <a:spLocks noChangeAspect="1" noChangeArrowheads="1"/>
          </p:cNvSpPr>
          <p:nvPr/>
        </p:nvSpPr>
        <p:spPr bwMode="auto">
          <a:xfrm>
            <a:off x="1687513" y="2074863"/>
            <a:ext cx="3492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B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420" name="Text Box 212"/>
          <p:cNvSpPr txBox="1">
            <a:spLocks noChangeAspect="1" noChangeArrowheads="1"/>
          </p:cNvSpPr>
          <p:nvPr/>
        </p:nvSpPr>
        <p:spPr bwMode="auto">
          <a:xfrm>
            <a:off x="2155825" y="44958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B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421" name="Text Box 213"/>
          <p:cNvSpPr txBox="1">
            <a:spLocks noChangeAspect="1" noChangeArrowheads="1"/>
          </p:cNvSpPr>
          <p:nvPr/>
        </p:nvSpPr>
        <p:spPr bwMode="auto">
          <a:xfrm>
            <a:off x="2962275" y="2074863"/>
            <a:ext cx="3492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B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422" name="Text Box 214"/>
          <p:cNvSpPr txBox="1">
            <a:spLocks noChangeAspect="1" noChangeArrowheads="1"/>
          </p:cNvSpPr>
          <p:nvPr/>
        </p:nvSpPr>
        <p:spPr bwMode="auto">
          <a:xfrm>
            <a:off x="2962275" y="44958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B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423" name="Text Box 215"/>
          <p:cNvSpPr txBox="1">
            <a:spLocks noChangeAspect="1" noChangeArrowheads="1"/>
          </p:cNvSpPr>
          <p:nvPr/>
        </p:nvSpPr>
        <p:spPr bwMode="auto">
          <a:xfrm>
            <a:off x="1282700" y="44958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C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424" name="Text Box 216"/>
          <p:cNvSpPr txBox="1">
            <a:spLocks noChangeAspect="1" noChangeArrowheads="1"/>
          </p:cNvSpPr>
          <p:nvPr/>
        </p:nvSpPr>
        <p:spPr bwMode="auto">
          <a:xfrm>
            <a:off x="2090738" y="2074863"/>
            <a:ext cx="3492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C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425" name="Text Box 217"/>
          <p:cNvSpPr txBox="1">
            <a:spLocks noChangeAspect="1" noChangeArrowheads="1"/>
          </p:cNvSpPr>
          <p:nvPr/>
        </p:nvSpPr>
        <p:spPr bwMode="auto">
          <a:xfrm>
            <a:off x="3413125" y="44958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C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426" name="Text Box 218"/>
          <p:cNvSpPr txBox="1">
            <a:spLocks noChangeAspect="1" noChangeArrowheads="1"/>
          </p:cNvSpPr>
          <p:nvPr/>
        </p:nvSpPr>
        <p:spPr bwMode="auto">
          <a:xfrm>
            <a:off x="3413125" y="2074863"/>
            <a:ext cx="3492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C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427" name="Text Box 219"/>
          <p:cNvSpPr txBox="1">
            <a:spLocks noChangeAspect="1" noChangeArrowheads="1"/>
          </p:cNvSpPr>
          <p:nvPr/>
        </p:nvSpPr>
        <p:spPr bwMode="auto">
          <a:xfrm>
            <a:off x="2559050" y="2074863"/>
            <a:ext cx="3492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D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6428" name="Freeform 220"/>
          <p:cNvSpPr>
            <a:spLocks noChangeAspect="1"/>
          </p:cNvSpPr>
          <p:nvPr/>
        </p:nvSpPr>
        <p:spPr bwMode="auto">
          <a:xfrm rot="5639681" flipH="1">
            <a:off x="3675856" y="3488532"/>
            <a:ext cx="739775" cy="284162"/>
          </a:xfrm>
          <a:custGeom>
            <a:avLst/>
            <a:gdLst>
              <a:gd name="T0" fmla="*/ 23 w 2711"/>
              <a:gd name="T1" fmla="*/ 57 h 259"/>
              <a:gd name="T2" fmla="*/ 177 w 2711"/>
              <a:gd name="T3" fmla="*/ 6 h 259"/>
              <a:gd name="T4" fmla="*/ 548 w 2711"/>
              <a:gd name="T5" fmla="*/ 46 h 259"/>
              <a:gd name="T6" fmla="*/ 719 w 2711"/>
              <a:gd name="T7" fmla="*/ 108 h 259"/>
              <a:gd name="T8" fmla="*/ 936 w 2711"/>
              <a:gd name="T9" fmla="*/ 80 h 259"/>
              <a:gd name="T10" fmla="*/ 1129 w 2711"/>
              <a:gd name="T11" fmla="*/ 51 h 259"/>
              <a:gd name="T12" fmla="*/ 1289 w 2711"/>
              <a:gd name="T13" fmla="*/ 6 h 259"/>
              <a:gd name="T14" fmla="*/ 1540 w 2711"/>
              <a:gd name="T15" fmla="*/ 11 h 259"/>
              <a:gd name="T16" fmla="*/ 1614 w 2711"/>
              <a:gd name="T17" fmla="*/ 46 h 259"/>
              <a:gd name="T18" fmla="*/ 1808 w 2711"/>
              <a:gd name="T19" fmla="*/ 91 h 259"/>
              <a:gd name="T20" fmla="*/ 1968 w 2711"/>
              <a:gd name="T21" fmla="*/ 74 h 259"/>
              <a:gd name="T22" fmla="*/ 2150 w 2711"/>
              <a:gd name="T23" fmla="*/ 23 h 259"/>
              <a:gd name="T24" fmla="*/ 2242 w 2711"/>
              <a:gd name="T25" fmla="*/ 11 h 259"/>
              <a:gd name="T26" fmla="*/ 2333 w 2711"/>
              <a:gd name="T27" fmla="*/ 0 h 259"/>
              <a:gd name="T28" fmla="*/ 2641 w 2711"/>
              <a:gd name="T29" fmla="*/ 28 h 259"/>
              <a:gd name="T30" fmla="*/ 2675 w 2711"/>
              <a:gd name="T31" fmla="*/ 194 h 259"/>
              <a:gd name="T32" fmla="*/ 2299 w 2711"/>
              <a:gd name="T33" fmla="*/ 222 h 259"/>
              <a:gd name="T34" fmla="*/ 1677 w 2711"/>
              <a:gd name="T35" fmla="*/ 228 h 259"/>
              <a:gd name="T36" fmla="*/ 1289 w 2711"/>
              <a:gd name="T37" fmla="*/ 194 h 259"/>
              <a:gd name="T38" fmla="*/ 1044 w 2711"/>
              <a:gd name="T39" fmla="*/ 165 h 259"/>
              <a:gd name="T40" fmla="*/ 953 w 2711"/>
              <a:gd name="T41" fmla="*/ 154 h 259"/>
              <a:gd name="T42" fmla="*/ 0 w 2711"/>
              <a:gd name="T43" fmla="*/ 120 h 259"/>
              <a:gd name="T44" fmla="*/ 23 w 2711"/>
              <a:gd name="T45" fmla="*/ 5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11" h="259">
                <a:moveTo>
                  <a:pt x="23" y="57"/>
                </a:moveTo>
                <a:cubicBezTo>
                  <a:pt x="75" y="39"/>
                  <a:pt x="124" y="22"/>
                  <a:pt x="177" y="6"/>
                </a:cubicBezTo>
                <a:cubicBezTo>
                  <a:pt x="300" y="10"/>
                  <a:pt x="427" y="20"/>
                  <a:pt x="548" y="46"/>
                </a:cubicBezTo>
                <a:cubicBezTo>
                  <a:pt x="608" y="59"/>
                  <a:pt x="657" y="97"/>
                  <a:pt x="719" y="108"/>
                </a:cubicBezTo>
                <a:cubicBezTo>
                  <a:pt x="793" y="103"/>
                  <a:pt x="862" y="86"/>
                  <a:pt x="936" y="80"/>
                </a:cubicBezTo>
                <a:cubicBezTo>
                  <a:pt x="1000" y="69"/>
                  <a:pt x="1066" y="66"/>
                  <a:pt x="1129" y="51"/>
                </a:cubicBezTo>
                <a:cubicBezTo>
                  <a:pt x="1194" y="35"/>
                  <a:pt x="1218" y="13"/>
                  <a:pt x="1289" y="6"/>
                </a:cubicBezTo>
                <a:cubicBezTo>
                  <a:pt x="1373" y="8"/>
                  <a:pt x="1457" y="3"/>
                  <a:pt x="1540" y="11"/>
                </a:cubicBezTo>
                <a:cubicBezTo>
                  <a:pt x="1605" y="17"/>
                  <a:pt x="1580" y="29"/>
                  <a:pt x="1614" y="46"/>
                </a:cubicBezTo>
                <a:cubicBezTo>
                  <a:pt x="1674" y="76"/>
                  <a:pt x="1742" y="85"/>
                  <a:pt x="1808" y="91"/>
                </a:cubicBezTo>
                <a:cubicBezTo>
                  <a:pt x="1860" y="87"/>
                  <a:pt x="1917" y="87"/>
                  <a:pt x="1968" y="74"/>
                </a:cubicBezTo>
                <a:cubicBezTo>
                  <a:pt x="2029" y="58"/>
                  <a:pt x="2088" y="35"/>
                  <a:pt x="2150" y="23"/>
                </a:cubicBezTo>
                <a:cubicBezTo>
                  <a:pt x="2194" y="14"/>
                  <a:pt x="2189" y="17"/>
                  <a:pt x="2242" y="11"/>
                </a:cubicBezTo>
                <a:cubicBezTo>
                  <a:pt x="2272" y="8"/>
                  <a:pt x="2333" y="0"/>
                  <a:pt x="2333" y="0"/>
                </a:cubicBezTo>
                <a:cubicBezTo>
                  <a:pt x="2440" y="4"/>
                  <a:pt x="2537" y="19"/>
                  <a:pt x="2641" y="28"/>
                </a:cubicBezTo>
                <a:cubicBezTo>
                  <a:pt x="2711" y="46"/>
                  <a:pt x="2659" y="134"/>
                  <a:pt x="2675" y="194"/>
                </a:cubicBezTo>
                <a:cubicBezTo>
                  <a:pt x="2572" y="230"/>
                  <a:pt x="2396" y="220"/>
                  <a:pt x="2299" y="222"/>
                </a:cubicBezTo>
                <a:cubicBezTo>
                  <a:pt x="2084" y="259"/>
                  <a:pt x="1965" y="231"/>
                  <a:pt x="1677" y="228"/>
                </a:cubicBezTo>
                <a:cubicBezTo>
                  <a:pt x="1547" y="221"/>
                  <a:pt x="1419" y="203"/>
                  <a:pt x="1289" y="194"/>
                </a:cubicBezTo>
                <a:cubicBezTo>
                  <a:pt x="1209" y="177"/>
                  <a:pt x="1125" y="173"/>
                  <a:pt x="1044" y="165"/>
                </a:cubicBezTo>
                <a:cubicBezTo>
                  <a:pt x="1014" y="162"/>
                  <a:pt x="953" y="154"/>
                  <a:pt x="953" y="154"/>
                </a:cubicBezTo>
                <a:cubicBezTo>
                  <a:pt x="627" y="158"/>
                  <a:pt x="320" y="151"/>
                  <a:pt x="0" y="120"/>
                </a:cubicBezTo>
                <a:cubicBezTo>
                  <a:pt x="17" y="96"/>
                  <a:pt x="9" y="57"/>
                  <a:pt x="23" y="57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429" name="Rectangle 221"/>
          <p:cNvSpPr>
            <a:spLocks noChangeAspect="1" noChangeArrowheads="1"/>
          </p:cNvSpPr>
          <p:nvPr/>
        </p:nvSpPr>
        <p:spPr bwMode="auto">
          <a:xfrm flipH="1">
            <a:off x="6383338" y="3062288"/>
            <a:ext cx="279400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430" name="Rectangle 222"/>
          <p:cNvSpPr>
            <a:spLocks noChangeAspect="1" noChangeArrowheads="1"/>
          </p:cNvSpPr>
          <p:nvPr/>
        </p:nvSpPr>
        <p:spPr bwMode="auto">
          <a:xfrm flipH="1">
            <a:off x="6383338" y="3062288"/>
            <a:ext cx="279400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431" name="Rectangle 223"/>
          <p:cNvSpPr>
            <a:spLocks noChangeAspect="1" noChangeArrowheads="1"/>
          </p:cNvSpPr>
          <p:nvPr/>
        </p:nvSpPr>
        <p:spPr bwMode="auto">
          <a:xfrm flipH="1">
            <a:off x="6456363" y="3136900"/>
            <a:ext cx="141287" cy="1412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432" name="Rectangle 224"/>
          <p:cNvSpPr>
            <a:spLocks noChangeAspect="1" noChangeArrowheads="1"/>
          </p:cNvSpPr>
          <p:nvPr/>
        </p:nvSpPr>
        <p:spPr bwMode="auto">
          <a:xfrm flipH="1">
            <a:off x="6456363" y="3136900"/>
            <a:ext cx="141287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433" name="Text Box 225"/>
          <p:cNvSpPr txBox="1">
            <a:spLocks noChangeAspect="1" noChangeArrowheads="1"/>
          </p:cNvSpPr>
          <p:nvPr/>
        </p:nvSpPr>
        <p:spPr bwMode="auto">
          <a:xfrm>
            <a:off x="836613" y="1166813"/>
            <a:ext cx="2887662" cy="3540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Two-Layer Channel Routing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6434" name="Freeform 226"/>
          <p:cNvSpPr>
            <a:spLocks noChangeAspect="1"/>
          </p:cNvSpPr>
          <p:nvPr/>
        </p:nvSpPr>
        <p:spPr bwMode="auto">
          <a:xfrm flipV="1">
            <a:off x="239713" y="4806950"/>
            <a:ext cx="4019550" cy="517525"/>
          </a:xfrm>
          <a:custGeom>
            <a:avLst/>
            <a:gdLst>
              <a:gd name="T0" fmla="*/ 23 w 2711"/>
              <a:gd name="T1" fmla="*/ 57 h 259"/>
              <a:gd name="T2" fmla="*/ 177 w 2711"/>
              <a:gd name="T3" fmla="*/ 6 h 259"/>
              <a:gd name="T4" fmla="*/ 548 w 2711"/>
              <a:gd name="T5" fmla="*/ 46 h 259"/>
              <a:gd name="T6" fmla="*/ 719 w 2711"/>
              <a:gd name="T7" fmla="*/ 108 h 259"/>
              <a:gd name="T8" fmla="*/ 936 w 2711"/>
              <a:gd name="T9" fmla="*/ 80 h 259"/>
              <a:gd name="T10" fmla="*/ 1129 w 2711"/>
              <a:gd name="T11" fmla="*/ 51 h 259"/>
              <a:gd name="T12" fmla="*/ 1289 w 2711"/>
              <a:gd name="T13" fmla="*/ 6 h 259"/>
              <a:gd name="T14" fmla="*/ 1540 w 2711"/>
              <a:gd name="T15" fmla="*/ 11 h 259"/>
              <a:gd name="T16" fmla="*/ 1614 w 2711"/>
              <a:gd name="T17" fmla="*/ 46 h 259"/>
              <a:gd name="T18" fmla="*/ 1808 w 2711"/>
              <a:gd name="T19" fmla="*/ 91 h 259"/>
              <a:gd name="T20" fmla="*/ 1968 w 2711"/>
              <a:gd name="T21" fmla="*/ 74 h 259"/>
              <a:gd name="T22" fmla="*/ 2150 w 2711"/>
              <a:gd name="T23" fmla="*/ 23 h 259"/>
              <a:gd name="T24" fmla="*/ 2242 w 2711"/>
              <a:gd name="T25" fmla="*/ 11 h 259"/>
              <a:gd name="T26" fmla="*/ 2333 w 2711"/>
              <a:gd name="T27" fmla="*/ 0 h 259"/>
              <a:gd name="T28" fmla="*/ 2641 w 2711"/>
              <a:gd name="T29" fmla="*/ 28 h 259"/>
              <a:gd name="T30" fmla="*/ 2675 w 2711"/>
              <a:gd name="T31" fmla="*/ 194 h 259"/>
              <a:gd name="T32" fmla="*/ 2299 w 2711"/>
              <a:gd name="T33" fmla="*/ 222 h 259"/>
              <a:gd name="T34" fmla="*/ 1677 w 2711"/>
              <a:gd name="T35" fmla="*/ 228 h 259"/>
              <a:gd name="T36" fmla="*/ 1289 w 2711"/>
              <a:gd name="T37" fmla="*/ 194 h 259"/>
              <a:gd name="T38" fmla="*/ 1044 w 2711"/>
              <a:gd name="T39" fmla="*/ 165 h 259"/>
              <a:gd name="T40" fmla="*/ 953 w 2711"/>
              <a:gd name="T41" fmla="*/ 154 h 259"/>
              <a:gd name="T42" fmla="*/ 0 w 2711"/>
              <a:gd name="T43" fmla="*/ 120 h 259"/>
              <a:gd name="T44" fmla="*/ 23 w 2711"/>
              <a:gd name="T45" fmla="*/ 5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11" h="259">
                <a:moveTo>
                  <a:pt x="23" y="57"/>
                </a:moveTo>
                <a:cubicBezTo>
                  <a:pt x="75" y="39"/>
                  <a:pt x="124" y="22"/>
                  <a:pt x="177" y="6"/>
                </a:cubicBezTo>
                <a:cubicBezTo>
                  <a:pt x="300" y="10"/>
                  <a:pt x="427" y="20"/>
                  <a:pt x="548" y="46"/>
                </a:cubicBezTo>
                <a:cubicBezTo>
                  <a:pt x="608" y="59"/>
                  <a:pt x="657" y="97"/>
                  <a:pt x="719" y="108"/>
                </a:cubicBezTo>
                <a:cubicBezTo>
                  <a:pt x="793" y="103"/>
                  <a:pt x="862" y="86"/>
                  <a:pt x="936" y="80"/>
                </a:cubicBezTo>
                <a:cubicBezTo>
                  <a:pt x="1000" y="69"/>
                  <a:pt x="1066" y="66"/>
                  <a:pt x="1129" y="51"/>
                </a:cubicBezTo>
                <a:cubicBezTo>
                  <a:pt x="1194" y="35"/>
                  <a:pt x="1218" y="13"/>
                  <a:pt x="1289" y="6"/>
                </a:cubicBezTo>
                <a:cubicBezTo>
                  <a:pt x="1373" y="8"/>
                  <a:pt x="1457" y="3"/>
                  <a:pt x="1540" y="11"/>
                </a:cubicBezTo>
                <a:cubicBezTo>
                  <a:pt x="1605" y="17"/>
                  <a:pt x="1580" y="29"/>
                  <a:pt x="1614" y="46"/>
                </a:cubicBezTo>
                <a:cubicBezTo>
                  <a:pt x="1674" y="76"/>
                  <a:pt x="1742" y="85"/>
                  <a:pt x="1808" y="91"/>
                </a:cubicBezTo>
                <a:cubicBezTo>
                  <a:pt x="1860" y="87"/>
                  <a:pt x="1917" y="87"/>
                  <a:pt x="1968" y="74"/>
                </a:cubicBezTo>
                <a:cubicBezTo>
                  <a:pt x="2029" y="58"/>
                  <a:pt x="2088" y="35"/>
                  <a:pt x="2150" y="23"/>
                </a:cubicBezTo>
                <a:cubicBezTo>
                  <a:pt x="2194" y="14"/>
                  <a:pt x="2189" y="17"/>
                  <a:pt x="2242" y="11"/>
                </a:cubicBezTo>
                <a:cubicBezTo>
                  <a:pt x="2272" y="8"/>
                  <a:pt x="2333" y="0"/>
                  <a:pt x="2333" y="0"/>
                </a:cubicBezTo>
                <a:cubicBezTo>
                  <a:pt x="2440" y="4"/>
                  <a:pt x="2537" y="19"/>
                  <a:pt x="2641" y="28"/>
                </a:cubicBezTo>
                <a:cubicBezTo>
                  <a:pt x="2711" y="46"/>
                  <a:pt x="2659" y="134"/>
                  <a:pt x="2675" y="194"/>
                </a:cubicBezTo>
                <a:cubicBezTo>
                  <a:pt x="2572" y="230"/>
                  <a:pt x="2396" y="220"/>
                  <a:pt x="2299" y="222"/>
                </a:cubicBezTo>
                <a:cubicBezTo>
                  <a:pt x="2084" y="259"/>
                  <a:pt x="1965" y="231"/>
                  <a:pt x="1677" y="228"/>
                </a:cubicBezTo>
                <a:cubicBezTo>
                  <a:pt x="1547" y="221"/>
                  <a:pt x="1419" y="203"/>
                  <a:pt x="1289" y="194"/>
                </a:cubicBezTo>
                <a:cubicBezTo>
                  <a:pt x="1209" y="177"/>
                  <a:pt x="1125" y="173"/>
                  <a:pt x="1044" y="165"/>
                </a:cubicBezTo>
                <a:cubicBezTo>
                  <a:pt x="1014" y="162"/>
                  <a:pt x="953" y="154"/>
                  <a:pt x="953" y="154"/>
                </a:cubicBezTo>
                <a:cubicBezTo>
                  <a:pt x="627" y="158"/>
                  <a:pt x="320" y="151"/>
                  <a:pt x="0" y="120"/>
                </a:cubicBezTo>
                <a:cubicBezTo>
                  <a:pt x="17" y="96"/>
                  <a:pt x="9" y="57"/>
                  <a:pt x="23" y="57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435" name="Text Box 227"/>
          <p:cNvSpPr txBox="1">
            <a:spLocks noChangeAspect="1" noChangeArrowheads="1"/>
          </p:cNvSpPr>
          <p:nvPr/>
        </p:nvSpPr>
        <p:spPr bwMode="auto">
          <a:xfrm>
            <a:off x="6707188" y="4432300"/>
            <a:ext cx="10826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808080"/>
                </a:solidFill>
              </a:rPr>
              <a:t>Cell Area</a:t>
            </a:r>
            <a:endParaRPr lang="en-US" altLang="zh-CN">
              <a:solidFill>
                <a:srgbClr val="808080"/>
              </a:solidFill>
              <a:ea typeface="宋体" panose="02010600030101010101" pitchFamily="2" charset="-122"/>
            </a:endParaRPr>
          </a:p>
        </p:txBody>
      </p:sp>
      <p:sp>
        <p:nvSpPr>
          <p:cNvPr id="1246436" name="AutoShape 228"/>
          <p:cNvSpPr>
            <a:spLocks noChangeAspect="1" noChangeArrowheads="1"/>
          </p:cNvSpPr>
          <p:nvPr/>
        </p:nvSpPr>
        <p:spPr bwMode="auto">
          <a:xfrm>
            <a:off x="4187825" y="3059113"/>
            <a:ext cx="542925" cy="87471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6437" name="Rectangle 229"/>
          <p:cNvSpPr>
            <a:spLocks noChangeAspect="1" noChangeArrowheads="1"/>
          </p:cNvSpPr>
          <p:nvPr/>
        </p:nvSpPr>
        <p:spPr bwMode="auto">
          <a:xfrm>
            <a:off x="4797425" y="1766888"/>
            <a:ext cx="1479550" cy="15557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6438" name="Rectangle 230"/>
          <p:cNvSpPr>
            <a:spLocks noChangeAspect="1" noChangeArrowheads="1"/>
          </p:cNvSpPr>
          <p:nvPr/>
        </p:nvSpPr>
        <p:spPr bwMode="auto">
          <a:xfrm flipH="1">
            <a:off x="6764338" y="5722938"/>
            <a:ext cx="280987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439" name="Rectangle 231"/>
          <p:cNvSpPr>
            <a:spLocks noChangeAspect="1" noChangeArrowheads="1"/>
          </p:cNvSpPr>
          <p:nvPr/>
        </p:nvSpPr>
        <p:spPr bwMode="auto">
          <a:xfrm flipH="1">
            <a:off x="6764338" y="5722938"/>
            <a:ext cx="280987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440" name="Rectangle 232" descr="Diagonal weit nach oben"/>
          <p:cNvSpPr>
            <a:spLocks noChangeAspect="1" noChangeArrowheads="1"/>
          </p:cNvSpPr>
          <p:nvPr/>
        </p:nvSpPr>
        <p:spPr bwMode="auto">
          <a:xfrm flipH="1">
            <a:off x="6769100" y="5165725"/>
            <a:ext cx="560388" cy="274638"/>
          </a:xfrm>
          <a:prstGeom prst="rect">
            <a:avLst/>
          </a:prstGeom>
          <a:pattFill prst="wdUpDiag">
            <a:fgClr>
              <a:srgbClr val="DFDFDF"/>
            </a:fgClr>
            <a:bgClr>
              <a:srgbClr val="FFFFFF"/>
            </a:bgClr>
          </a:patt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441" name="Rectangle 233"/>
          <p:cNvSpPr>
            <a:spLocks noChangeAspect="1" noChangeArrowheads="1"/>
          </p:cNvSpPr>
          <p:nvPr/>
        </p:nvSpPr>
        <p:spPr bwMode="auto">
          <a:xfrm flipH="1">
            <a:off x="6838950" y="5797550"/>
            <a:ext cx="138113" cy="1428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442" name="Rectangle 234"/>
          <p:cNvSpPr>
            <a:spLocks noChangeAspect="1" noChangeArrowheads="1"/>
          </p:cNvSpPr>
          <p:nvPr/>
        </p:nvSpPr>
        <p:spPr bwMode="auto">
          <a:xfrm flipH="1">
            <a:off x="6838950" y="5797550"/>
            <a:ext cx="138113" cy="1428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443" name="Rectangle 235"/>
          <p:cNvSpPr>
            <a:spLocks noChangeAspect="1" noChangeArrowheads="1"/>
          </p:cNvSpPr>
          <p:nvPr/>
        </p:nvSpPr>
        <p:spPr bwMode="auto">
          <a:xfrm flipH="1">
            <a:off x="6769100" y="5178425"/>
            <a:ext cx="593725" cy="27146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444" name="Text Box 236"/>
          <p:cNvSpPr txBox="1">
            <a:spLocks noChangeAspect="1" noChangeArrowheads="1"/>
          </p:cNvSpPr>
          <p:nvPr/>
        </p:nvSpPr>
        <p:spPr bwMode="auto">
          <a:xfrm>
            <a:off x="7377113" y="5133975"/>
            <a:ext cx="8413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Metal3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6445" name="Text Box 237"/>
          <p:cNvSpPr txBox="1">
            <a:spLocks noChangeAspect="1" noChangeArrowheads="1"/>
          </p:cNvSpPr>
          <p:nvPr/>
        </p:nvSpPr>
        <p:spPr bwMode="auto">
          <a:xfrm>
            <a:off x="7369175" y="5741988"/>
            <a:ext cx="5048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Via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6446" name="Rectangle 238"/>
          <p:cNvSpPr>
            <a:spLocks noChangeAspect="1" noChangeArrowheads="1"/>
          </p:cNvSpPr>
          <p:nvPr/>
        </p:nvSpPr>
        <p:spPr bwMode="auto">
          <a:xfrm flipH="1" flipV="1">
            <a:off x="5076825" y="5197475"/>
            <a:ext cx="593725" cy="14922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447" name="Rectangle 239"/>
          <p:cNvSpPr>
            <a:spLocks noChangeAspect="1" noChangeArrowheads="1"/>
          </p:cNvSpPr>
          <p:nvPr/>
        </p:nvSpPr>
        <p:spPr bwMode="auto">
          <a:xfrm flipH="1" flipV="1">
            <a:off x="5076825" y="5205413"/>
            <a:ext cx="593725" cy="155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448" name="Rectangle 240"/>
          <p:cNvSpPr>
            <a:spLocks noChangeAspect="1" noChangeArrowheads="1"/>
          </p:cNvSpPr>
          <p:nvPr/>
        </p:nvSpPr>
        <p:spPr bwMode="auto">
          <a:xfrm flipH="1" flipV="1">
            <a:off x="5207000" y="5619750"/>
            <a:ext cx="279400" cy="5270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6449" name="Rectangle 241"/>
          <p:cNvSpPr>
            <a:spLocks noChangeAspect="1" noChangeArrowheads="1"/>
          </p:cNvSpPr>
          <p:nvPr/>
        </p:nvSpPr>
        <p:spPr bwMode="auto">
          <a:xfrm flipH="1" flipV="1">
            <a:off x="5207000" y="5591175"/>
            <a:ext cx="279400" cy="55245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6450" name="Text Box 242"/>
          <p:cNvSpPr txBox="1">
            <a:spLocks noChangeAspect="1" noChangeArrowheads="1"/>
          </p:cNvSpPr>
          <p:nvPr/>
        </p:nvSpPr>
        <p:spPr bwMode="auto">
          <a:xfrm>
            <a:off x="5824538" y="5135563"/>
            <a:ext cx="8413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Metal1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6451" name="Text Box 243"/>
          <p:cNvSpPr txBox="1">
            <a:spLocks noChangeAspect="1" noChangeArrowheads="1"/>
          </p:cNvSpPr>
          <p:nvPr/>
        </p:nvSpPr>
        <p:spPr bwMode="auto">
          <a:xfrm>
            <a:off x="5822950" y="5734050"/>
            <a:ext cx="8429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Metal2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6453" name="Rectangle 24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DE" altLang="de-DE"/>
              <a:t>6.1	Terminology</a:t>
            </a:r>
          </a:p>
        </p:txBody>
      </p:sp>
      <p:sp>
        <p:nvSpPr>
          <p:cNvPr id="1246454" name="Text Box 246"/>
          <p:cNvSpPr txBox="1">
            <a:spLocks noChangeArrowheads="1"/>
          </p:cNvSpPr>
          <p:nvPr/>
        </p:nvSpPr>
        <p:spPr bwMode="auto">
          <a:xfrm rot="162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4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4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4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4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4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4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4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4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4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4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4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4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4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4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4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4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4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4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4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4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4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4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4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4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4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4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4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24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4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24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4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24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24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24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24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24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24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24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24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24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4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24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24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24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24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24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24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24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24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24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24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24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24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24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124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124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124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24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124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24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24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24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24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24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24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24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24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24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24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124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24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124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124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124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124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124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124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124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124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124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124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124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124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124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124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124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124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1246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124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124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124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124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124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124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124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124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500"/>
                                        <p:tgtEl>
                                          <p:spTgt spid="124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0"/>
                                        <p:tgtEl>
                                          <p:spTgt spid="124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124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0"/>
                                        <p:tgtEl>
                                          <p:spTgt spid="124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124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0"/>
                                        <p:tgtEl>
                                          <p:spTgt spid="124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124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500"/>
                                        <p:tgtEl>
                                          <p:spTgt spid="124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500"/>
                                        <p:tgtEl>
                                          <p:spTgt spid="124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0"/>
                                        <p:tgtEl>
                                          <p:spTgt spid="124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500"/>
                                        <p:tgtEl>
                                          <p:spTgt spid="124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500"/>
                                        <p:tgtEl>
                                          <p:spTgt spid="124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4" dur="500"/>
                                        <p:tgtEl>
                                          <p:spTgt spid="124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0"/>
                                        <p:tgtEl>
                                          <p:spTgt spid="124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500"/>
                                        <p:tgtEl>
                                          <p:spTgt spid="124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500"/>
                                        <p:tgtEl>
                                          <p:spTgt spid="124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500"/>
                                        <p:tgtEl>
                                          <p:spTgt spid="12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0"/>
                                        <p:tgtEl>
                                          <p:spTgt spid="12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2" dur="500"/>
                                        <p:tgtEl>
                                          <p:spTgt spid="12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500"/>
                                        <p:tgtEl>
                                          <p:spTgt spid="12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12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0"/>
                                        <p:tgtEl>
                                          <p:spTgt spid="12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4" dur="500"/>
                                        <p:tgtEl>
                                          <p:spTgt spid="12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500"/>
                                        <p:tgtEl>
                                          <p:spTgt spid="12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500"/>
                                        <p:tgtEl>
                                          <p:spTgt spid="12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0"/>
                                        <p:tgtEl>
                                          <p:spTgt spid="12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6" dur="500"/>
                                        <p:tgtEl>
                                          <p:spTgt spid="12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500"/>
                                        <p:tgtEl>
                                          <p:spTgt spid="12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500"/>
                                        <p:tgtEl>
                                          <p:spTgt spid="12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500"/>
                                        <p:tgtEl>
                                          <p:spTgt spid="12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500"/>
                                        <p:tgtEl>
                                          <p:spTgt spid="124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500"/>
                                        <p:tgtEl>
                                          <p:spTgt spid="124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" dur="500"/>
                                        <p:tgtEl>
                                          <p:spTgt spid="124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20" grpId="0"/>
      <p:bldP spid="1246312" grpId="0"/>
      <p:bldP spid="1246313" grpId="0"/>
      <p:bldP spid="1246314" grpId="0"/>
      <p:bldP spid="1246315" grpId="0"/>
      <p:bldP spid="1246316" grpId="0"/>
      <p:bldP spid="1246317" grpId="0"/>
      <p:bldP spid="1246318" grpId="0"/>
      <p:bldP spid="1246319" grpId="0"/>
      <p:bldP spid="1246320" grpId="0"/>
      <p:bldP spid="1246321" grpId="0"/>
      <p:bldP spid="1246322" grpId="0"/>
      <p:bldP spid="1246323" grpId="0"/>
      <p:bldP spid="1246324" grpId="0" animBg="1"/>
      <p:bldP spid="1246435" grpId="0"/>
      <p:bldP spid="1246444" grpId="0"/>
      <p:bldP spid="1246445" grpId="0"/>
      <p:bldP spid="1246450" grpId="0"/>
      <p:bldP spid="12464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37557-DF59-4075-8B5F-126853514E6E}" type="slidenum">
              <a:rPr lang="en-US" altLang="de-DE"/>
              <a:pPr/>
              <a:t>11</a:t>
            </a:fld>
            <a:endParaRPr lang="en-US" altLang="de-DE"/>
          </a:p>
        </p:txBody>
      </p:sp>
      <p:sp>
        <p:nvSpPr>
          <p:cNvPr id="1248259" name="Text Box 3"/>
          <p:cNvSpPr txBox="1">
            <a:spLocks noChangeAspect="1" noChangeArrowheads="1"/>
          </p:cNvSpPr>
          <p:nvPr/>
        </p:nvSpPr>
        <p:spPr bwMode="auto">
          <a:xfrm>
            <a:off x="3954463" y="1460500"/>
            <a:ext cx="1046162" cy="354013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Columns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8260" name="Text Box 4"/>
          <p:cNvSpPr txBox="1">
            <a:spLocks noChangeAspect="1" noChangeArrowheads="1"/>
          </p:cNvSpPr>
          <p:nvPr/>
        </p:nvSpPr>
        <p:spPr bwMode="auto">
          <a:xfrm>
            <a:off x="7475538" y="3432175"/>
            <a:ext cx="841375" cy="354013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Tracks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8261" name="Line 5"/>
          <p:cNvSpPr>
            <a:spLocks noChangeAspect="1" noChangeShapeType="1"/>
          </p:cNvSpPr>
          <p:nvPr/>
        </p:nvSpPr>
        <p:spPr bwMode="auto">
          <a:xfrm>
            <a:off x="6619875" y="2667000"/>
            <a:ext cx="0" cy="1792288"/>
          </a:xfrm>
          <a:prstGeom prst="line">
            <a:avLst/>
          </a:prstGeom>
          <a:noFill/>
          <a:ln w="57150">
            <a:solidFill>
              <a:srgbClr val="C5C5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48262" name="Text Box 6"/>
          <p:cNvSpPr txBox="1">
            <a:spLocks noChangeAspect="1" noChangeArrowheads="1"/>
          </p:cNvSpPr>
          <p:nvPr/>
        </p:nvSpPr>
        <p:spPr bwMode="auto">
          <a:xfrm rot="16200000">
            <a:off x="6148388" y="3221037"/>
            <a:ext cx="1060450" cy="6127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Channel </a:t>
            </a:r>
            <a:br>
              <a:rPr lang="de-DE" altLang="de-DE"/>
            </a:br>
            <a:r>
              <a:rPr lang="de-DE" altLang="de-DE"/>
              <a:t>Height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8263" name="Line 7"/>
          <p:cNvSpPr>
            <a:spLocks noChangeAspect="1" noChangeShapeType="1"/>
          </p:cNvSpPr>
          <p:nvPr/>
        </p:nvSpPr>
        <p:spPr bwMode="auto">
          <a:xfrm flipH="1">
            <a:off x="2952750" y="4459288"/>
            <a:ext cx="3059113" cy="952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64" name="Line 8"/>
          <p:cNvSpPr>
            <a:spLocks noChangeAspect="1" noChangeShapeType="1"/>
          </p:cNvSpPr>
          <p:nvPr/>
        </p:nvSpPr>
        <p:spPr bwMode="auto">
          <a:xfrm flipH="1">
            <a:off x="2947988" y="2760663"/>
            <a:ext cx="3063875" cy="317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65" name="Rectangle 9"/>
          <p:cNvSpPr>
            <a:spLocks noChangeAspect="1" noChangeArrowheads="1"/>
          </p:cNvSpPr>
          <p:nvPr/>
        </p:nvSpPr>
        <p:spPr bwMode="auto">
          <a:xfrm flipH="1" flipV="1">
            <a:off x="5581650" y="2638425"/>
            <a:ext cx="274638" cy="1954213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266" name="Rectangle 10"/>
          <p:cNvSpPr>
            <a:spLocks noChangeAspect="1" noChangeArrowheads="1"/>
          </p:cNvSpPr>
          <p:nvPr/>
        </p:nvSpPr>
        <p:spPr bwMode="auto">
          <a:xfrm flipH="1" flipV="1">
            <a:off x="5581650" y="2638425"/>
            <a:ext cx="274638" cy="19685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67" name="Rectangle 11"/>
          <p:cNvSpPr>
            <a:spLocks noChangeAspect="1" noChangeArrowheads="1"/>
          </p:cNvSpPr>
          <p:nvPr/>
        </p:nvSpPr>
        <p:spPr bwMode="auto">
          <a:xfrm flipH="1" flipV="1">
            <a:off x="5165725" y="2638425"/>
            <a:ext cx="276225" cy="1954213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268" name="Rectangle 12"/>
          <p:cNvSpPr>
            <a:spLocks noChangeAspect="1" noChangeArrowheads="1"/>
          </p:cNvSpPr>
          <p:nvPr/>
        </p:nvSpPr>
        <p:spPr bwMode="auto">
          <a:xfrm flipH="1" flipV="1">
            <a:off x="5165725" y="2638425"/>
            <a:ext cx="276225" cy="19542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69" name="Rectangle 13"/>
          <p:cNvSpPr>
            <a:spLocks noChangeAspect="1" noChangeArrowheads="1"/>
          </p:cNvSpPr>
          <p:nvPr/>
        </p:nvSpPr>
        <p:spPr bwMode="auto">
          <a:xfrm flipH="1" flipV="1">
            <a:off x="4751388" y="2638425"/>
            <a:ext cx="276225" cy="1512888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270" name="Rectangle 14"/>
          <p:cNvSpPr>
            <a:spLocks noChangeAspect="1" noChangeArrowheads="1"/>
          </p:cNvSpPr>
          <p:nvPr/>
        </p:nvSpPr>
        <p:spPr bwMode="auto">
          <a:xfrm flipH="1" flipV="1">
            <a:off x="4751388" y="2638425"/>
            <a:ext cx="276225" cy="15128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71" name="Rectangle 15"/>
          <p:cNvSpPr>
            <a:spLocks noChangeAspect="1" noChangeArrowheads="1"/>
          </p:cNvSpPr>
          <p:nvPr/>
        </p:nvSpPr>
        <p:spPr bwMode="auto">
          <a:xfrm flipH="1" flipV="1">
            <a:off x="3956050" y="3933825"/>
            <a:ext cx="276225" cy="68262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272" name="Rectangle 16"/>
          <p:cNvSpPr>
            <a:spLocks noChangeAspect="1" noChangeArrowheads="1"/>
          </p:cNvSpPr>
          <p:nvPr/>
        </p:nvSpPr>
        <p:spPr bwMode="auto">
          <a:xfrm flipH="1" flipV="1">
            <a:off x="3956050" y="3933825"/>
            <a:ext cx="276225" cy="6588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73" name="Rectangle 17"/>
          <p:cNvSpPr>
            <a:spLocks noChangeAspect="1" noChangeArrowheads="1"/>
          </p:cNvSpPr>
          <p:nvPr/>
        </p:nvSpPr>
        <p:spPr bwMode="auto">
          <a:xfrm flipH="1" flipV="1">
            <a:off x="4337050" y="3460750"/>
            <a:ext cx="276225" cy="1131888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274" name="Rectangle 18"/>
          <p:cNvSpPr>
            <a:spLocks noChangeAspect="1" noChangeArrowheads="1"/>
          </p:cNvSpPr>
          <p:nvPr/>
        </p:nvSpPr>
        <p:spPr bwMode="auto">
          <a:xfrm flipH="1" flipV="1">
            <a:off x="4337050" y="3460750"/>
            <a:ext cx="276225" cy="11318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75" name="Rectangle 19"/>
          <p:cNvSpPr>
            <a:spLocks noChangeAspect="1" noChangeArrowheads="1"/>
          </p:cNvSpPr>
          <p:nvPr/>
        </p:nvSpPr>
        <p:spPr bwMode="auto">
          <a:xfrm flipH="1" flipV="1">
            <a:off x="4337050" y="2638425"/>
            <a:ext cx="276225" cy="6921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276" name="Rectangle 20"/>
          <p:cNvSpPr>
            <a:spLocks noChangeAspect="1" noChangeArrowheads="1"/>
          </p:cNvSpPr>
          <p:nvPr/>
        </p:nvSpPr>
        <p:spPr bwMode="auto">
          <a:xfrm flipH="1" flipV="1">
            <a:off x="4337050" y="2638425"/>
            <a:ext cx="276225" cy="69215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77" name="Rectangle 21"/>
          <p:cNvSpPr>
            <a:spLocks noChangeAspect="1" noChangeArrowheads="1"/>
          </p:cNvSpPr>
          <p:nvPr/>
        </p:nvSpPr>
        <p:spPr bwMode="auto">
          <a:xfrm flipH="1" flipV="1">
            <a:off x="3930650" y="2638425"/>
            <a:ext cx="276225" cy="10985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278" name="Rectangle 22"/>
          <p:cNvSpPr>
            <a:spLocks noChangeAspect="1" noChangeArrowheads="1"/>
          </p:cNvSpPr>
          <p:nvPr/>
        </p:nvSpPr>
        <p:spPr bwMode="auto">
          <a:xfrm flipH="1" flipV="1">
            <a:off x="3930650" y="2638425"/>
            <a:ext cx="276225" cy="109855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79" name="Rectangle 23"/>
          <p:cNvSpPr>
            <a:spLocks noChangeAspect="1" noChangeArrowheads="1"/>
          </p:cNvSpPr>
          <p:nvPr/>
        </p:nvSpPr>
        <p:spPr bwMode="auto">
          <a:xfrm flipH="1" flipV="1">
            <a:off x="3516313" y="3054350"/>
            <a:ext cx="276225" cy="1538288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280" name="Rectangle 24"/>
          <p:cNvSpPr>
            <a:spLocks noChangeAspect="1" noChangeArrowheads="1"/>
          </p:cNvSpPr>
          <p:nvPr/>
        </p:nvSpPr>
        <p:spPr bwMode="auto">
          <a:xfrm flipH="1" flipV="1">
            <a:off x="3516313" y="3054350"/>
            <a:ext cx="276225" cy="1538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81" name="Rectangle 25"/>
          <p:cNvSpPr>
            <a:spLocks noChangeAspect="1" noChangeArrowheads="1"/>
          </p:cNvSpPr>
          <p:nvPr/>
        </p:nvSpPr>
        <p:spPr bwMode="auto">
          <a:xfrm flipH="1" flipV="1">
            <a:off x="3101975" y="3933825"/>
            <a:ext cx="276225" cy="68262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282" name="Rectangle 26"/>
          <p:cNvSpPr>
            <a:spLocks noChangeAspect="1" noChangeArrowheads="1"/>
          </p:cNvSpPr>
          <p:nvPr/>
        </p:nvSpPr>
        <p:spPr bwMode="auto">
          <a:xfrm flipH="1" flipV="1">
            <a:off x="3101975" y="3933825"/>
            <a:ext cx="276225" cy="6588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83" name="Rectangle 27"/>
          <p:cNvSpPr>
            <a:spLocks noChangeAspect="1" noChangeArrowheads="1"/>
          </p:cNvSpPr>
          <p:nvPr/>
        </p:nvSpPr>
        <p:spPr bwMode="auto">
          <a:xfrm flipH="1" flipV="1">
            <a:off x="3101975" y="2638425"/>
            <a:ext cx="276225" cy="10985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284" name="Rectangle 28"/>
          <p:cNvSpPr>
            <a:spLocks noChangeAspect="1" noChangeArrowheads="1"/>
          </p:cNvSpPr>
          <p:nvPr/>
        </p:nvSpPr>
        <p:spPr bwMode="auto">
          <a:xfrm flipH="1" flipV="1">
            <a:off x="3101975" y="2638425"/>
            <a:ext cx="276225" cy="109855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85" name="Rectangle 29"/>
          <p:cNvSpPr>
            <a:spLocks noChangeAspect="1" noChangeArrowheads="1"/>
          </p:cNvSpPr>
          <p:nvPr/>
        </p:nvSpPr>
        <p:spPr bwMode="auto">
          <a:xfrm flipH="1" flipV="1">
            <a:off x="5589588" y="4327525"/>
            <a:ext cx="276225" cy="2635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86" name="Rectangle 30"/>
          <p:cNvSpPr>
            <a:spLocks noChangeAspect="1" noChangeArrowheads="1"/>
          </p:cNvSpPr>
          <p:nvPr/>
        </p:nvSpPr>
        <p:spPr bwMode="auto">
          <a:xfrm flipH="1" flipV="1">
            <a:off x="5165725" y="4322763"/>
            <a:ext cx="276225" cy="2698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87" name="Rectangle 31"/>
          <p:cNvSpPr>
            <a:spLocks noChangeAspect="1" noChangeArrowheads="1"/>
          </p:cNvSpPr>
          <p:nvPr/>
        </p:nvSpPr>
        <p:spPr bwMode="auto">
          <a:xfrm flipH="1" flipV="1">
            <a:off x="3956050" y="4346575"/>
            <a:ext cx="276225" cy="24606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88" name="Rectangle 32"/>
          <p:cNvSpPr>
            <a:spLocks noChangeAspect="1" noChangeArrowheads="1"/>
          </p:cNvSpPr>
          <p:nvPr/>
        </p:nvSpPr>
        <p:spPr bwMode="auto">
          <a:xfrm flipH="1" flipV="1">
            <a:off x="4337050" y="4327525"/>
            <a:ext cx="276225" cy="2698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89" name="Rectangle 33"/>
          <p:cNvSpPr>
            <a:spLocks noChangeAspect="1" noChangeArrowheads="1"/>
          </p:cNvSpPr>
          <p:nvPr/>
        </p:nvSpPr>
        <p:spPr bwMode="auto">
          <a:xfrm flipH="1" flipV="1">
            <a:off x="3516313" y="4327525"/>
            <a:ext cx="276225" cy="2698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90" name="Rectangle 34"/>
          <p:cNvSpPr>
            <a:spLocks noChangeAspect="1" noChangeArrowheads="1"/>
          </p:cNvSpPr>
          <p:nvPr/>
        </p:nvSpPr>
        <p:spPr bwMode="auto">
          <a:xfrm flipH="1" flipV="1">
            <a:off x="3101975" y="4327525"/>
            <a:ext cx="276225" cy="2698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91" name="Rectangle 35"/>
          <p:cNvSpPr>
            <a:spLocks noChangeAspect="1" noChangeArrowheads="1"/>
          </p:cNvSpPr>
          <p:nvPr/>
        </p:nvSpPr>
        <p:spPr bwMode="auto">
          <a:xfrm flipH="1" flipV="1">
            <a:off x="5581650" y="2638425"/>
            <a:ext cx="274638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92" name="Rectangle 36"/>
          <p:cNvSpPr>
            <a:spLocks noChangeAspect="1" noChangeArrowheads="1"/>
          </p:cNvSpPr>
          <p:nvPr/>
        </p:nvSpPr>
        <p:spPr bwMode="auto">
          <a:xfrm flipH="1" flipV="1">
            <a:off x="5165725" y="2638425"/>
            <a:ext cx="276225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93" name="Rectangle 37"/>
          <p:cNvSpPr>
            <a:spLocks noChangeAspect="1" noChangeArrowheads="1"/>
          </p:cNvSpPr>
          <p:nvPr/>
        </p:nvSpPr>
        <p:spPr bwMode="auto">
          <a:xfrm flipH="1" flipV="1">
            <a:off x="4751388" y="2638425"/>
            <a:ext cx="276225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94" name="Rectangle 38"/>
          <p:cNvSpPr>
            <a:spLocks noChangeAspect="1" noChangeArrowheads="1"/>
          </p:cNvSpPr>
          <p:nvPr/>
        </p:nvSpPr>
        <p:spPr bwMode="auto">
          <a:xfrm flipH="1" flipV="1">
            <a:off x="4337050" y="2638425"/>
            <a:ext cx="276225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95" name="Rectangle 39"/>
          <p:cNvSpPr>
            <a:spLocks noChangeAspect="1" noChangeArrowheads="1"/>
          </p:cNvSpPr>
          <p:nvPr/>
        </p:nvSpPr>
        <p:spPr bwMode="auto">
          <a:xfrm flipH="1" flipV="1">
            <a:off x="3930650" y="2638425"/>
            <a:ext cx="276225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96" name="Rectangle 40"/>
          <p:cNvSpPr>
            <a:spLocks noChangeAspect="1" noChangeArrowheads="1"/>
          </p:cNvSpPr>
          <p:nvPr/>
        </p:nvSpPr>
        <p:spPr bwMode="auto">
          <a:xfrm flipH="1" flipV="1">
            <a:off x="3101975" y="2638425"/>
            <a:ext cx="276225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97" name="Rectangle 41"/>
          <p:cNvSpPr>
            <a:spLocks noChangeAspect="1" noChangeArrowheads="1"/>
          </p:cNvSpPr>
          <p:nvPr/>
        </p:nvSpPr>
        <p:spPr bwMode="auto">
          <a:xfrm flipH="1" flipV="1">
            <a:off x="4751388" y="3875088"/>
            <a:ext cx="276225" cy="27622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298" name="Rectangle 42"/>
          <p:cNvSpPr>
            <a:spLocks noChangeAspect="1" noChangeArrowheads="1"/>
          </p:cNvSpPr>
          <p:nvPr/>
        </p:nvSpPr>
        <p:spPr bwMode="auto">
          <a:xfrm flipH="1" flipV="1">
            <a:off x="4751388" y="3875088"/>
            <a:ext cx="276225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299" name="Rectangle 43"/>
          <p:cNvSpPr>
            <a:spLocks noChangeAspect="1" noChangeArrowheads="1"/>
          </p:cNvSpPr>
          <p:nvPr/>
        </p:nvSpPr>
        <p:spPr bwMode="auto">
          <a:xfrm flipH="1" flipV="1">
            <a:off x="3956050" y="3867150"/>
            <a:ext cx="276225" cy="27622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00" name="Rectangle 44"/>
          <p:cNvSpPr>
            <a:spLocks noChangeAspect="1" noChangeArrowheads="1"/>
          </p:cNvSpPr>
          <p:nvPr/>
        </p:nvSpPr>
        <p:spPr bwMode="auto">
          <a:xfrm flipH="1" flipV="1">
            <a:off x="3956050" y="3867150"/>
            <a:ext cx="276225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01" name="Rectangle 45"/>
          <p:cNvSpPr>
            <a:spLocks noChangeAspect="1" noChangeArrowheads="1"/>
          </p:cNvSpPr>
          <p:nvPr/>
        </p:nvSpPr>
        <p:spPr bwMode="auto">
          <a:xfrm flipH="1" flipV="1">
            <a:off x="3101975" y="3867150"/>
            <a:ext cx="276225" cy="27622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02" name="Rectangle 46"/>
          <p:cNvSpPr>
            <a:spLocks noChangeAspect="1" noChangeArrowheads="1"/>
          </p:cNvSpPr>
          <p:nvPr/>
        </p:nvSpPr>
        <p:spPr bwMode="auto">
          <a:xfrm flipH="1" flipV="1">
            <a:off x="3101975" y="3867150"/>
            <a:ext cx="276225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03" name="Rectangle 47"/>
          <p:cNvSpPr>
            <a:spLocks noChangeAspect="1" noChangeArrowheads="1"/>
          </p:cNvSpPr>
          <p:nvPr/>
        </p:nvSpPr>
        <p:spPr bwMode="auto">
          <a:xfrm flipH="1" flipV="1">
            <a:off x="5165725" y="3460750"/>
            <a:ext cx="276225" cy="27622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04" name="Rectangle 48"/>
          <p:cNvSpPr>
            <a:spLocks noChangeAspect="1" noChangeArrowheads="1"/>
          </p:cNvSpPr>
          <p:nvPr/>
        </p:nvSpPr>
        <p:spPr bwMode="auto">
          <a:xfrm flipH="1" flipV="1">
            <a:off x="5165725" y="3460750"/>
            <a:ext cx="276225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05" name="Rectangle 49"/>
          <p:cNvSpPr>
            <a:spLocks noChangeAspect="1" noChangeArrowheads="1"/>
          </p:cNvSpPr>
          <p:nvPr/>
        </p:nvSpPr>
        <p:spPr bwMode="auto">
          <a:xfrm flipH="1" flipV="1">
            <a:off x="4337050" y="3460750"/>
            <a:ext cx="276225" cy="27622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06" name="Rectangle 50"/>
          <p:cNvSpPr>
            <a:spLocks noChangeAspect="1" noChangeArrowheads="1"/>
          </p:cNvSpPr>
          <p:nvPr/>
        </p:nvSpPr>
        <p:spPr bwMode="auto">
          <a:xfrm flipH="1" flipV="1">
            <a:off x="4337050" y="3460750"/>
            <a:ext cx="276225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07" name="Rectangle 51"/>
          <p:cNvSpPr>
            <a:spLocks noChangeAspect="1" noChangeArrowheads="1"/>
          </p:cNvSpPr>
          <p:nvPr/>
        </p:nvSpPr>
        <p:spPr bwMode="auto">
          <a:xfrm flipH="1" flipV="1">
            <a:off x="3930650" y="3460750"/>
            <a:ext cx="276225" cy="27622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08" name="Rectangle 52"/>
          <p:cNvSpPr>
            <a:spLocks noChangeAspect="1" noChangeArrowheads="1"/>
          </p:cNvSpPr>
          <p:nvPr/>
        </p:nvSpPr>
        <p:spPr bwMode="auto">
          <a:xfrm flipH="1" flipV="1">
            <a:off x="3930650" y="3460750"/>
            <a:ext cx="276225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09" name="Rectangle 53"/>
          <p:cNvSpPr>
            <a:spLocks noChangeAspect="1" noChangeArrowheads="1"/>
          </p:cNvSpPr>
          <p:nvPr/>
        </p:nvSpPr>
        <p:spPr bwMode="auto">
          <a:xfrm flipH="1" flipV="1">
            <a:off x="3101975" y="3460750"/>
            <a:ext cx="276225" cy="27622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10" name="Rectangle 54"/>
          <p:cNvSpPr>
            <a:spLocks noChangeAspect="1" noChangeArrowheads="1"/>
          </p:cNvSpPr>
          <p:nvPr/>
        </p:nvSpPr>
        <p:spPr bwMode="auto">
          <a:xfrm flipH="1" flipV="1">
            <a:off x="3101975" y="3460750"/>
            <a:ext cx="276225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11" name="Rectangle 55"/>
          <p:cNvSpPr>
            <a:spLocks noChangeAspect="1" noChangeArrowheads="1"/>
          </p:cNvSpPr>
          <p:nvPr/>
        </p:nvSpPr>
        <p:spPr bwMode="auto">
          <a:xfrm flipH="1" flipV="1">
            <a:off x="5581650" y="3054350"/>
            <a:ext cx="274638" cy="27622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12" name="Rectangle 56"/>
          <p:cNvSpPr>
            <a:spLocks noChangeAspect="1" noChangeArrowheads="1"/>
          </p:cNvSpPr>
          <p:nvPr/>
        </p:nvSpPr>
        <p:spPr bwMode="auto">
          <a:xfrm flipH="1" flipV="1">
            <a:off x="5581650" y="3054350"/>
            <a:ext cx="274638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13" name="Rectangle 57"/>
          <p:cNvSpPr>
            <a:spLocks noChangeAspect="1" noChangeArrowheads="1"/>
          </p:cNvSpPr>
          <p:nvPr/>
        </p:nvSpPr>
        <p:spPr bwMode="auto">
          <a:xfrm flipH="1" flipV="1">
            <a:off x="4337050" y="3054350"/>
            <a:ext cx="276225" cy="27622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14" name="Rectangle 58"/>
          <p:cNvSpPr>
            <a:spLocks noChangeAspect="1" noChangeArrowheads="1"/>
          </p:cNvSpPr>
          <p:nvPr/>
        </p:nvSpPr>
        <p:spPr bwMode="auto">
          <a:xfrm flipH="1" flipV="1">
            <a:off x="4337050" y="3054350"/>
            <a:ext cx="276225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15" name="Rectangle 59"/>
          <p:cNvSpPr>
            <a:spLocks noChangeAspect="1" noChangeArrowheads="1"/>
          </p:cNvSpPr>
          <p:nvPr/>
        </p:nvSpPr>
        <p:spPr bwMode="auto">
          <a:xfrm flipH="1" flipV="1">
            <a:off x="3516313" y="3054350"/>
            <a:ext cx="276225" cy="27622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16" name="Rectangle 60"/>
          <p:cNvSpPr>
            <a:spLocks noChangeAspect="1" noChangeArrowheads="1"/>
          </p:cNvSpPr>
          <p:nvPr/>
        </p:nvSpPr>
        <p:spPr bwMode="auto">
          <a:xfrm flipH="1" flipV="1">
            <a:off x="3516313" y="3054350"/>
            <a:ext cx="276225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17" name="Rectangle 61"/>
          <p:cNvSpPr>
            <a:spLocks noChangeAspect="1" noChangeArrowheads="1"/>
          </p:cNvSpPr>
          <p:nvPr/>
        </p:nvSpPr>
        <p:spPr bwMode="auto">
          <a:xfrm flipH="1" flipV="1">
            <a:off x="4206875" y="3533775"/>
            <a:ext cx="130175" cy="13652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18" name="Rectangle 62"/>
          <p:cNvSpPr>
            <a:spLocks noChangeAspect="1" noChangeArrowheads="1"/>
          </p:cNvSpPr>
          <p:nvPr/>
        </p:nvSpPr>
        <p:spPr bwMode="auto">
          <a:xfrm flipH="1" flipV="1">
            <a:off x="4206875" y="3533775"/>
            <a:ext cx="130175" cy="1365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19" name="Rectangle 63"/>
          <p:cNvSpPr>
            <a:spLocks noChangeAspect="1" noChangeArrowheads="1"/>
          </p:cNvSpPr>
          <p:nvPr/>
        </p:nvSpPr>
        <p:spPr bwMode="auto">
          <a:xfrm flipH="1" flipV="1">
            <a:off x="3378200" y="3933825"/>
            <a:ext cx="547688" cy="141288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20" name="Rectangle 64"/>
          <p:cNvSpPr>
            <a:spLocks noChangeAspect="1" noChangeArrowheads="1"/>
          </p:cNvSpPr>
          <p:nvPr/>
        </p:nvSpPr>
        <p:spPr bwMode="auto">
          <a:xfrm flipH="1" flipV="1">
            <a:off x="5027613" y="3948113"/>
            <a:ext cx="1111250" cy="13652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21" name="Rectangle 65"/>
          <p:cNvSpPr>
            <a:spLocks noChangeAspect="1" noChangeArrowheads="1"/>
          </p:cNvSpPr>
          <p:nvPr/>
        </p:nvSpPr>
        <p:spPr bwMode="auto">
          <a:xfrm flipH="1" flipV="1">
            <a:off x="5027613" y="3948113"/>
            <a:ext cx="1135062" cy="1301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22" name="Rectangle 66"/>
          <p:cNvSpPr>
            <a:spLocks noChangeAspect="1" noChangeArrowheads="1"/>
          </p:cNvSpPr>
          <p:nvPr/>
        </p:nvSpPr>
        <p:spPr bwMode="auto">
          <a:xfrm flipH="1" flipV="1">
            <a:off x="5441950" y="3533775"/>
            <a:ext cx="715963" cy="13652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23" name="Rectangle 67"/>
          <p:cNvSpPr>
            <a:spLocks noChangeAspect="1" noChangeArrowheads="1"/>
          </p:cNvSpPr>
          <p:nvPr/>
        </p:nvSpPr>
        <p:spPr bwMode="auto">
          <a:xfrm flipH="1" flipV="1">
            <a:off x="5441950" y="3533775"/>
            <a:ext cx="715963" cy="1365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24" name="Rectangle 68"/>
          <p:cNvSpPr>
            <a:spLocks noChangeAspect="1" noChangeArrowheads="1"/>
          </p:cNvSpPr>
          <p:nvPr/>
        </p:nvSpPr>
        <p:spPr bwMode="auto">
          <a:xfrm flipH="1" flipV="1">
            <a:off x="4613275" y="3533775"/>
            <a:ext cx="552450" cy="13652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25" name="Rectangle 69"/>
          <p:cNvSpPr>
            <a:spLocks noChangeAspect="1" noChangeArrowheads="1"/>
          </p:cNvSpPr>
          <p:nvPr/>
        </p:nvSpPr>
        <p:spPr bwMode="auto">
          <a:xfrm flipH="1" flipV="1">
            <a:off x="4613275" y="3533775"/>
            <a:ext cx="552450" cy="1365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26" name="Rectangle 70"/>
          <p:cNvSpPr>
            <a:spLocks noChangeAspect="1" noChangeArrowheads="1"/>
          </p:cNvSpPr>
          <p:nvPr/>
        </p:nvSpPr>
        <p:spPr bwMode="auto">
          <a:xfrm flipH="1" flipV="1">
            <a:off x="3378200" y="3533775"/>
            <a:ext cx="552450" cy="13652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27" name="Rectangle 71"/>
          <p:cNvSpPr>
            <a:spLocks noChangeAspect="1" noChangeArrowheads="1"/>
          </p:cNvSpPr>
          <p:nvPr/>
        </p:nvSpPr>
        <p:spPr bwMode="auto">
          <a:xfrm flipH="1" flipV="1">
            <a:off x="3378200" y="3533775"/>
            <a:ext cx="552450" cy="1365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28" name="Rectangle 72"/>
          <p:cNvSpPr>
            <a:spLocks noChangeAspect="1" noChangeArrowheads="1"/>
          </p:cNvSpPr>
          <p:nvPr/>
        </p:nvSpPr>
        <p:spPr bwMode="auto">
          <a:xfrm flipH="1" flipV="1">
            <a:off x="3792538" y="3119438"/>
            <a:ext cx="544512" cy="13811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29" name="Rectangle 73"/>
          <p:cNvSpPr>
            <a:spLocks noChangeAspect="1" noChangeArrowheads="1"/>
          </p:cNvSpPr>
          <p:nvPr/>
        </p:nvSpPr>
        <p:spPr bwMode="auto">
          <a:xfrm flipH="1" flipV="1">
            <a:off x="3792538" y="3119438"/>
            <a:ext cx="544512" cy="1381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30" name="Rectangle 74"/>
          <p:cNvSpPr>
            <a:spLocks noChangeAspect="1" noChangeArrowheads="1"/>
          </p:cNvSpPr>
          <p:nvPr/>
        </p:nvSpPr>
        <p:spPr bwMode="auto">
          <a:xfrm flipH="1" flipV="1">
            <a:off x="4613275" y="3119438"/>
            <a:ext cx="968375" cy="13811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31" name="Rectangle 75"/>
          <p:cNvSpPr>
            <a:spLocks noChangeAspect="1" noChangeArrowheads="1"/>
          </p:cNvSpPr>
          <p:nvPr/>
        </p:nvSpPr>
        <p:spPr bwMode="auto">
          <a:xfrm flipH="1" flipV="1">
            <a:off x="4613275" y="3119438"/>
            <a:ext cx="968375" cy="1381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32" name="Rectangle 76"/>
          <p:cNvSpPr>
            <a:spLocks noChangeAspect="1" noChangeArrowheads="1"/>
          </p:cNvSpPr>
          <p:nvPr/>
        </p:nvSpPr>
        <p:spPr bwMode="auto">
          <a:xfrm flipH="1" flipV="1">
            <a:off x="4027488" y="3933825"/>
            <a:ext cx="138112" cy="136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33" name="Rectangle 77"/>
          <p:cNvSpPr>
            <a:spLocks noChangeAspect="1" noChangeArrowheads="1"/>
          </p:cNvSpPr>
          <p:nvPr/>
        </p:nvSpPr>
        <p:spPr bwMode="auto">
          <a:xfrm flipH="1" flipV="1">
            <a:off x="4027488" y="3933825"/>
            <a:ext cx="138112" cy="1365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34" name="Rectangle 78"/>
          <p:cNvSpPr>
            <a:spLocks noChangeAspect="1" noChangeArrowheads="1"/>
          </p:cNvSpPr>
          <p:nvPr/>
        </p:nvSpPr>
        <p:spPr bwMode="auto">
          <a:xfrm flipH="1" flipV="1">
            <a:off x="3175000" y="3933825"/>
            <a:ext cx="138113" cy="136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35" name="Rectangle 79"/>
          <p:cNvSpPr>
            <a:spLocks noChangeAspect="1" noChangeArrowheads="1"/>
          </p:cNvSpPr>
          <p:nvPr/>
        </p:nvSpPr>
        <p:spPr bwMode="auto">
          <a:xfrm flipH="1" flipV="1">
            <a:off x="3175000" y="3933825"/>
            <a:ext cx="138113" cy="1365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36" name="Rectangle 80"/>
          <p:cNvSpPr>
            <a:spLocks noChangeAspect="1" noChangeArrowheads="1"/>
          </p:cNvSpPr>
          <p:nvPr/>
        </p:nvSpPr>
        <p:spPr bwMode="auto">
          <a:xfrm flipH="1" flipV="1">
            <a:off x="4824413" y="3948113"/>
            <a:ext cx="138112" cy="138112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37" name="Rectangle 81"/>
          <p:cNvSpPr>
            <a:spLocks noChangeAspect="1" noChangeArrowheads="1"/>
          </p:cNvSpPr>
          <p:nvPr/>
        </p:nvSpPr>
        <p:spPr bwMode="auto">
          <a:xfrm flipH="1" flipV="1">
            <a:off x="4824413" y="3948113"/>
            <a:ext cx="138112" cy="1381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38" name="Rectangle 82"/>
          <p:cNvSpPr>
            <a:spLocks noChangeAspect="1" noChangeArrowheads="1"/>
          </p:cNvSpPr>
          <p:nvPr/>
        </p:nvSpPr>
        <p:spPr bwMode="auto">
          <a:xfrm flipH="1" flipV="1">
            <a:off x="5230813" y="3533775"/>
            <a:ext cx="138112" cy="136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39" name="Rectangle 83"/>
          <p:cNvSpPr>
            <a:spLocks noChangeAspect="1" noChangeArrowheads="1"/>
          </p:cNvSpPr>
          <p:nvPr/>
        </p:nvSpPr>
        <p:spPr bwMode="auto">
          <a:xfrm flipH="1" flipV="1">
            <a:off x="5230813" y="3533775"/>
            <a:ext cx="138112" cy="1365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40" name="Rectangle 84"/>
          <p:cNvSpPr>
            <a:spLocks noChangeAspect="1" noChangeArrowheads="1"/>
          </p:cNvSpPr>
          <p:nvPr/>
        </p:nvSpPr>
        <p:spPr bwMode="auto">
          <a:xfrm flipH="1" flipV="1">
            <a:off x="4410075" y="3533775"/>
            <a:ext cx="138113" cy="136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41" name="Rectangle 85"/>
          <p:cNvSpPr>
            <a:spLocks noChangeAspect="1" noChangeArrowheads="1"/>
          </p:cNvSpPr>
          <p:nvPr/>
        </p:nvSpPr>
        <p:spPr bwMode="auto">
          <a:xfrm flipH="1" flipV="1">
            <a:off x="4410075" y="3533775"/>
            <a:ext cx="138113" cy="1365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42" name="Rectangle 86"/>
          <p:cNvSpPr>
            <a:spLocks noChangeAspect="1" noChangeArrowheads="1"/>
          </p:cNvSpPr>
          <p:nvPr/>
        </p:nvSpPr>
        <p:spPr bwMode="auto">
          <a:xfrm flipH="1" flipV="1">
            <a:off x="3995738" y="3533775"/>
            <a:ext cx="138112" cy="136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43" name="Rectangle 87"/>
          <p:cNvSpPr>
            <a:spLocks noChangeAspect="1" noChangeArrowheads="1"/>
          </p:cNvSpPr>
          <p:nvPr/>
        </p:nvSpPr>
        <p:spPr bwMode="auto">
          <a:xfrm flipH="1" flipV="1">
            <a:off x="3995738" y="3533775"/>
            <a:ext cx="138112" cy="1365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44" name="Rectangle 88"/>
          <p:cNvSpPr>
            <a:spLocks noChangeAspect="1" noChangeArrowheads="1"/>
          </p:cNvSpPr>
          <p:nvPr/>
        </p:nvSpPr>
        <p:spPr bwMode="auto">
          <a:xfrm flipH="1" flipV="1">
            <a:off x="3175000" y="3533775"/>
            <a:ext cx="138113" cy="136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45" name="Rectangle 89"/>
          <p:cNvSpPr>
            <a:spLocks noChangeAspect="1" noChangeArrowheads="1"/>
          </p:cNvSpPr>
          <p:nvPr/>
        </p:nvSpPr>
        <p:spPr bwMode="auto">
          <a:xfrm flipH="1" flipV="1">
            <a:off x="3175000" y="3533775"/>
            <a:ext cx="138113" cy="1365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46" name="Rectangle 90"/>
          <p:cNvSpPr>
            <a:spLocks noChangeAspect="1" noChangeArrowheads="1"/>
          </p:cNvSpPr>
          <p:nvPr/>
        </p:nvSpPr>
        <p:spPr bwMode="auto">
          <a:xfrm flipH="1" flipV="1">
            <a:off x="5646738" y="3119438"/>
            <a:ext cx="138112" cy="138112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47" name="Rectangle 91"/>
          <p:cNvSpPr>
            <a:spLocks noChangeAspect="1" noChangeArrowheads="1"/>
          </p:cNvSpPr>
          <p:nvPr/>
        </p:nvSpPr>
        <p:spPr bwMode="auto">
          <a:xfrm flipH="1" flipV="1">
            <a:off x="5646738" y="3119438"/>
            <a:ext cx="138112" cy="1381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48" name="Rectangle 92"/>
          <p:cNvSpPr>
            <a:spLocks noChangeAspect="1" noChangeArrowheads="1"/>
          </p:cNvSpPr>
          <p:nvPr/>
        </p:nvSpPr>
        <p:spPr bwMode="auto">
          <a:xfrm flipH="1" flipV="1">
            <a:off x="4410075" y="3119438"/>
            <a:ext cx="138113" cy="138112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49" name="Rectangle 93"/>
          <p:cNvSpPr>
            <a:spLocks noChangeAspect="1" noChangeArrowheads="1"/>
          </p:cNvSpPr>
          <p:nvPr/>
        </p:nvSpPr>
        <p:spPr bwMode="auto">
          <a:xfrm flipH="1" flipV="1">
            <a:off x="4410075" y="3119438"/>
            <a:ext cx="138113" cy="1381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50" name="Rectangle 94"/>
          <p:cNvSpPr>
            <a:spLocks noChangeAspect="1" noChangeArrowheads="1"/>
          </p:cNvSpPr>
          <p:nvPr/>
        </p:nvSpPr>
        <p:spPr bwMode="auto">
          <a:xfrm flipH="1" flipV="1">
            <a:off x="3587750" y="3119438"/>
            <a:ext cx="133350" cy="138112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8351" name="Rectangle 95"/>
          <p:cNvSpPr>
            <a:spLocks noChangeAspect="1" noChangeArrowheads="1"/>
          </p:cNvSpPr>
          <p:nvPr/>
        </p:nvSpPr>
        <p:spPr bwMode="auto">
          <a:xfrm flipH="1" flipV="1">
            <a:off x="3587750" y="3119438"/>
            <a:ext cx="133350" cy="1381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52" name="Rectangle 96"/>
          <p:cNvSpPr>
            <a:spLocks noChangeAspect="1" noChangeArrowheads="1"/>
          </p:cNvSpPr>
          <p:nvPr/>
        </p:nvSpPr>
        <p:spPr bwMode="auto">
          <a:xfrm flipH="1" flipV="1">
            <a:off x="3378200" y="3933825"/>
            <a:ext cx="579438" cy="149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53" name="Text Box 97"/>
          <p:cNvSpPr txBox="1">
            <a:spLocks noChangeAspect="1" noChangeArrowheads="1"/>
          </p:cNvSpPr>
          <p:nvPr/>
        </p:nvSpPr>
        <p:spPr bwMode="auto">
          <a:xfrm>
            <a:off x="3059113" y="4683125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A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8354" name="Text Box 98"/>
          <p:cNvSpPr txBox="1">
            <a:spLocks noChangeAspect="1" noChangeArrowheads="1"/>
          </p:cNvSpPr>
          <p:nvPr/>
        </p:nvSpPr>
        <p:spPr bwMode="auto">
          <a:xfrm>
            <a:off x="3914775" y="4683125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A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8355" name="Text Box 99"/>
          <p:cNvSpPr txBox="1">
            <a:spLocks noChangeAspect="1" noChangeArrowheads="1"/>
          </p:cNvSpPr>
          <p:nvPr/>
        </p:nvSpPr>
        <p:spPr bwMode="auto">
          <a:xfrm>
            <a:off x="3059113" y="23114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B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8356" name="Text Box 100"/>
          <p:cNvSpPr txBox="1">
            <a:spLocks noChangeAspect="1" noChangeArrowheads="1"/>
          </p:cNvSpPr>
          <p:nvPr/>
        </p:nvSpPr>
        <p:spPr bwMode="auto">
          <a:xfrm>
            <a:off x="3849688" y="23114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B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8357" name="Text Box 101"/>
          <p:cNvSpPr txBox="1">
            <a:spLocks noChangeAspect="1" noChangeArrowheads="1"/>
          </p:cNvSpPr>
          <p:nvPr/>
        </p:nvSpPr>
        <p:spPr bwMode="auto">
          <a:xfrm>
            <a:off x="4310063" y="4683125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B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8358" name="Text Box 102"/>
          <p:cNvSpPr txBox="1">
            <a:spLocks noChangeAspect="1" noChangeArrowheads="1"/>
          </p:cNvSpPr>
          <p:nvPr/>
        </p:nvSpPr>
        <p:spPr bwMode="auto">
          <a:xfrm>
            <a:off x="5099050" y="23114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B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8359" name="Text Box 103"/>
          <p:cNvSpPr txBox="1">
            <a:spLocks noChangeAspect="1" noChangeArrowheads="1"/>
          </p:cNvSpPr>
          <p:nvPr/>
        </p:nvSpPr>
        <p:spPr bwMode="auto">
          <a:xfrm>
            <a:off x="5149850" y="4683125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B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8360" name="Text Box 104"/>
          <p:cNvSpPr txBox="1">
            <a:spLocks noChangeAspect="1" noChangeArrowheads="1"/>
          </p:cNvSpPr>
          <p:nvPr/>
        </p:nvSpPr>
        <p:spPr bwMode="auto">
          <a:xfrm>
            <a:off x="3452813" y="4683125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C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8361" name="Text Box 105"/>
          <p:cNvSpPr txBox="1">
            <a:spLocks noChangeAspect="1" noChangeArrowheads="1"/>
          </p:cNvSpPr>
          <p:nvPr/>
        </p:nvSpPr>
        <p:spPr bwMode="auto">
          <a:xfrm>
            <a:off x="4294188" y="23114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C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8362" name="Text Box 106"/>
          <p:cNvSpPr txBox="1">
            <a:spLocks noChangeAspect="1" noChangeArrowheads="1"/>
          </p:cNvSpPr>
          <p:nvPr/>
        </p:nvSpPr>
        <p:spPr bwMode="auto">
          <a:xfrm>
            <a:off x="5591175" y="4683125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C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8363" name="Text Box 107"/>
          <p:cNvSpPr txBox="1">
            <a:spLocks noChangeAspect="1" noChangeArrowheads="1"/>
          </p:cNvSpPr>
          <p:nvPr/>
        </p:nvSpPr>
        <p:spPr bwMode="auto">
          <a:xfrm>
            <a:off x="5540375" y="23114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C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8364" name="Text Box 108"/>
          <p:cNvSpPr txBox="1">
            <a:spLocks noChangeAspect="1" noChangeArrowheads="1"/>
          </p:cNvSpPr>
          <p:nvPr/>
        </p:nvSpPr>
        <p:spPr bwMode="auto">
          <a:xfrm>
            <a:off x="4706938" y="231140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D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248365" name="Freeform 109"/>
          <p:cNvSpPr>
            <a:spLocks noChangeAspect="1"/>
          </p:cNvSpPr>
          <p:nvPr/>
        </p:nvSpPr>
        <p:spPr bwMode="auto">
          <a:xfrm rot="5639681" flipH="1">
            <a:off x="5801519" y="3629819"/>
            <a:ext cx="725488" cy="279400"/>
          </a:xfrm>
          <a:custGeom>
            <a:avLst/>
            <a:gdLst>
              <a:gd name="T0" fmla="*/ 23 w 2711"/>
              <a:gd name="T1" fmla="*/ 57 h 259"/>
              <a:gd name="T2" fmla="*/ 177 w 2711"/>
              <a:gd name="T3" fmla="*/ 6 h 259"/>
              <a:gd name="T4" fmla="*/ 548 w 2711"/>
              <a:gd name="T5" fmla="*/ 46 h 259"/>
              <a:gd name="T6" fmla="*/ 719 w 2711"/>
              <a:gd name="T7" fmla="*/ 108 h 259"/>
              <a:gd name="T8" fmla="*/ 936 w 2711"/>
              <a:gd name="T9" fmla="*/ 80 h 259"/>
              <a:gd name="T10" fmla="*/ 1129 w 2711"/>
              <a:gd name="T11" fmla="*/ 51 h 259"/>
              <a:gd name="T12" fmla="*/ 1289 w 2711"/>
              <a:gd name="T13" fmla="*/ 6 h 259"/>
              <a:gd name="T14" fmla="*/ 1540 w 2711"/>
              <a:gd name="T15" fmla="*/ 11 h 259"/>
              <a:gd name="T16" fmla="*/ 1614 w 2711"/>
              <a:gd name="T17" fmla="*/ 46 h 259"/>
              <a:gd name="T18" fmla="*/ 1808 w 2711"/>
              <a:gd name="T19" fmla="*/ 91 h 259"/>
              <a:gd name="T20" fmla="*/ 1968 w 2711"/>
              <a:gd name="T21" fmla="*/ 74 h 259"/>
              <a:gd name="T22" fmla="*/ 2150 w 2711"/>
              <a:gd name="T23" fmla="*/ 23 h 259"/>
              <a:gd name="T24" fmla="*/ 2242 w 2711"/>
              <a:gd name="T25" fmla="*/ 11 h 259"/>
              <a:gd name="T26" fmla="*/ 2333 w 2711"/>
              <a:gd name="T27" fmla="*/ 0 h 259"/>
              <a:gd name="T28" fmla="*/ 2641 w 2711"/>
              <a:gd name="T29" fmla="*/ 28 h 259"/>
              <a:gd name="T30" fmla="*/ 2675 w 2711"/>
              <a:gd name="T31" fmla="*/ 194 h 259"/>
              <a:gd name="T32" fmla="*/ 2299 w 2711"/>
              <a:gd name="T33" fmla="*/ 222 h 259"/>
              <a:gd name="T34" fmla="*/ 1677 w 2711"/>
              <a:gd name="T35" fmla="*/ 228 h 259"/>
              <a:gd name="T36" fmla="*/ 1289 w 2711"/>
              <a:gd name="T37" fmla="*/ 194 h 259"/>
              <a:gd name="T38" fmla="*/ 1044 w 2711"/>
              <a:gd name="T39" fmla="*/ 165 h 259"/>
              <a:gd name="T40" fmla="*/ 953 w 2711"/>
              <a:gd name="T41" fmla="*/ 154 h 259"/>
              <a:gd name="T42" fmla="*/ 0 w 2711"/>
              <a:gd name="T43" fmla="*/ 120 h 259"/>
              <a:gd name="T44" fmla="*/ 23 w 2711"/>
              <a:gd name="T45" fmla="*/ 5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11" h="259">
                <a:moveTo>
                  <a:pt x="23" y="57"/>
                </a:moveTo>
                <a:cubicBezTo>
                  <a:pt x="75" y="39"/>
                  <a:pt x="124" y="22"/>
                  <a:pt x="177" y="6"/>
                </a:cubicBezTo>
                <a:cubicBezTo>
                  <a:pt x="300" y="10"/>
                  <a:pt x="427" y="20"/>
                  <a:pt x="548" y="46"/>
                </a:cubicBezTo>
                <a:cubicBezTo>
                  <a:pt x="608" y="59"/>
                  <a:pt x="657" y="97"/>
                  <a:pt x="719" y="108"/>
                </a:cubicBezTo>
                <a:cubicBezTo>
                  <a:pt x="793" y="103"/>
                  <a:pt x="862" y="86"/>
                  <a:pt x="936" y="80"/>
                </a:cubicBezTo>
                <a:cubicBezTo>
                  <a:pt x="1000" y="69"/>
                  <a:pt x="1066" y="66"/>
                  <a:pt x="1129" y="51"/>
                </a:cubicBezTo>
                <a:cubicBezTo>
                  <a:pt x="1194" y="35"/>
                  <a:pt x="1218" y="13"/>
                  <a:pt x="1289" y="6"/>
                </a:cubicBezTo>
                <a:cubicBezTo>
                  <a:pt x="1373" y="8"/>
                  <a:pt x="1457" y="3"/>
                  <a:pt x="1540" y="11"/>
                </a:cubicBezTo>
                <a:cubicBezTo>
                  <a:pt x="1605" y="17"/>
                  <a:pt x="1580" y="29"/>
                  <a:pt x="1614" y="46"/>
                </a:cubicBezTo>
                <a:cubicBezTo>
                  <a:pt x="1674" y="76"/>
                  <a:pt x="1742" y="85"/>
                  <a:pt x="1808" y="91"/>
                </a:cubicBezTo>
                <a:cubicBezTo>
                  <a:pt x="1860" y="87"/>
                  <a:pt x="1917" y="87"/>
                  <a:pt x="1968" y="74"/>
                </a:cubicBezTo>
                <a:cubicBezTo>
                  <a:pt x="2029" y="58"/>
                  <a:pt x="2088" y="35"/>
                  <a:pt x="2150" y="23"/>
                </a:cubicBezTo>
                <a:cubicBezTo>
                  <a:pt x="2194" y="14"/>
                  <a:pt x="2189" y="17"/>
                  <a:pt x="2242" y="11"/>
                </a:cubicBezTo>
                <a:cubicBezTo>
                  <a:pt x="2272" y="8"/>
                  <a:pt x="2333" y="0"/>
                  <a:pt x="2333" y="0"/>
                </a:cubicBezTo>
                <a:cubicBezTo>
                  <a:pt x="2440" y="4"/>
                  <a:pt x="2537" y="19"/>
                  <a:pt x="2641" y="28"/>
                </a:cubicBezTo>
                <a:cubicBezTo>
                  <a:pt x="2711" y="46"/>
                  <a:pt x="2659" y="134"/>
                  <a:pt x="2675" y="194"/>
                </a:cubicBezTo>
                <a:cubicBezTo>
                  <a:pt x="2572" y="230"/>
                  <a:pt x="2396" y="220"/>
                  <a:pt x="2299" y="222"/>
                </a:cubicBezTo>
                <a:cubicBezTo>
                  <a:pt x="2084" y="259"/>
                  <a:pt x="1965" y="231"/>
                  <a:pt x="1677" y="228"/>
                </a:cubicBezTo>
                <a:cubicBezTo>
                  <a:pt x="1547" y="221"/>
                  <a:pt x="1419" y="203"/>
                  <a:pt x="1289" y="194"/>
                </a:cubicBezTo>
                <a:cubicBezTo>
                  <a:pt x="1209" y="177"/>
                  <a:pt x="1125" y="173"/>
                  <a:pt x="1044" y="165"/>
                </a:cubicBezTo>
                <a:cubicBezTo>
                  <a:pt x="1014" y="162"/>
                  <a:pt x="953" y="154"/>
                  <a:pt x="953" y="154"/>
                </a:cubicBezTo>
                <a:cubicBezTo>
                  <a:pt x="627" y="158"/>
                  <a:pt x="320" y="151"/>
                  <a:pt x="0" y="120"/>
                </a:cubicBezTo>
                <a:cubicBezTo>
                  <a:pt x="17" y="96"/>
                  <a:pt x="9" y="57"/>
                  <a:pt x="23" y="57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8366" name="Text Box 110"/>
          <p:cNvSpPr txBox="1">
            <a:spLocks noChangeAspect="1" noChangeArrowheads="1"/>
          </p:cNvSpPr>
          <p:nvPr/>
        </p:nvSpPr>
        <p:spPr bwMode="auto">
          <a:xfrm>
            <a:off x="3060700" y="1893888"/>
            <a:ext cx="314325" cy="354012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i="1"/>
              <a:t>a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48367" name="Text Box 111"/>
          <p:cNvSpPr txBox="1">
            <a:spLocks noChangeAspect="1" noChangeArrowheads="1"/>
          </p:cNvSpPr>
          <p:nvPr/>
        </p:nvSpPr>
        <p:spPr bwMode="auto">
          <a:xfrm>
            <a:off x="3479800" y="1893888"/>
            <a:ext cx="314325" cy="354012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i="1"/>
              <a:t>b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48368" name="Text Box 112"/>
          <p:cNvSpPr txBox="1">
            <a:spLocks noChangeAspect="1" noChangeArrowheads="1"/>
          </p:cNvSpPr>
          <p:nvPr/>
        </p:nvSpPr>
        <p:spPr bwMode="auto">
          <a:xfrm>
            <a:off x="3900488" y="1893888"/>
            <a:ext cx="301625" cy="354012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i="1"/>
              <a:t>c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48369" name="Text Box 113"/>
          <p:cNvSpPr txBox="1">
            <a:spLocks noChangeAspect="1" noChangeArrowheads="1"/>
          </p:cNvSpPr>
          <p:nvPr/>
        </p:nvSpPr>
        <p:spPr bwMode="auto">
          <a:xfrm>
            <a:off x="4321175" y="1893888"/>
            <a:ext cx="314325" cy="354012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i="1"/>
              <a:t>d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48370" name="Text Box 114"/>
          <p:cNvSpPr txBox="1">
            <a:spLocks noChangeAspect="1" noChangeArrowheads="1"/>
          </p:cNvSpPr>
          <p:nvPr/>
        </p:nvSpPr>
        <p:spPr bwMode="auto">
          <a:xfrm>
            <a:off x="4738688" y="1893888"/>
            <a:ext cx="314325" cy="354012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i="1"/>
              <a:t>e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48371" name="Text Box 115"/>
          <p:cNvSpPr txBox="1">
            <a:spLocks noChangeAspect="1" noChangeArrowheads="1"/>
          </p:cNvSpPr>
          <p:nvPr/>
        </p:nvSpPr>
        <p:spPr bwMode="auto">
          <a:xfrm>
            <a:off x="5159375" y="1893888"/>
            <a:ext cx="254000" cy="354012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i="1"/>
              <a:t>f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48372" name="Text Box 116"/>
          <p:cNvSpPr txBox="1">
            <a:spLocks noChangeAspect="1" noChangeArrowheads="1"/>
          </p:cNvSpPr>
          <p:nvPr/>
        </p:nvSpPr>
        <p:spPr bwMode="auto">
          <a:xfrm>
            <a:off x="5581650" y="1885950"/>
            <a:ext cx="314325" cy="355600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i="1"/>
              <a:t>g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48373" name="Text Box 117"/>
          <p:cNvSpPr txBox="1">
            <a:spLocks noChangeAspect="1" noChangeArrowheads="1"/>
          </p:cNvSpPr>
          <p:nvPr/>
        </p:nvSpPr>
        <p:spPr bwMode="auto">
          <a:xfrm>
            <a:off x="7080250" y="3035300"/>
            <a:ext cx="314325" cy="354013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1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8374" name="Text Box 118"/>
          <p:cNvSpPr txBox="1">
            <a:spLocks noChangeAspect="1" noChangeArrowheads="1"/>
          </p:cNvSpPr>
          <p:nvPr/>
        </p:nvSpPr>
        <p:spPr bwMode="auto">
          <a:xfrm>
            <a:off x="7080250" y="3430588"/>
            <a:ext cx="314325" cy="354012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2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8375" name="Text Box 119"/>
          <p:cNvSpPr txBox="1">
            <a:spLocks noChangeAspect="1" noChangeArrowheads="1"/>
          </p:cNvSpPr>
          <p:nvPr/>
        </p:nvSpPr>
        <p:spPr bwMode="auto">
          <a:xfrm>
            <a:off x="7080250" y="3827463"/>
            <a:ext cx="314325" cy="355600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3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8376" name="Line 120"/>
          <p:cNvSpPr>
            <a:spLocks noChangeAspect="1" noChangeShapeType="1"/>
          </p:cNvSpPr>
          <p:nvPr/>
        </p:nvSpPr>
        <p:spPr bwMode="auto">
          <a:xfrm>
            <a:off x="2730500" y="3143250"/>
            <a:ext cx="461963" cy="0"/>
          </a:xfrm>
          <a:prstGeom prst="line">
            <a:avLst/>
          </a:prstGeom>
          <a:noFill/>
          <a:ln w="57150">
            <a:solidFill>
              <a:srgbClr val="C5C5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48377" name="Line 121"/>
          <p:cNvSpPr>
            <a:spLocks noChangeAspect="1" noChangeShapeType="1"/>
          </p:cNvSpPr>
          <p:nvPr/>
        </p:nvSpPr>
        <p:spPr bwMode="auto">
          <a:xfrm flipV="1">
            <a:off x="2798763" y="3670300"/>
            <a:ext cx="788987" cy="263525"/>
          </a:xfrm>
          <a:prstGeom prst="line">
            <a:avLst/>
          </a:prstGeom>
          <a:noFill/>
          <a:ln w="57150">
            <a:solidFill>
              <a:srgbClr val="C5C5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48378" name="Line 122"/>
          <p:cNvSpPr>
            <a:spLocks noChangeAspect="1" noChangeShapeType="1"/>
          </p:cNvSpPr>
          <p:nvPr/>
        </p:nvSpPr>
        <p:spPr bwMode="auto">
          <a:xfrm flipV="1">
            <a:off x="5038725" y="4987925"/>
            <a:ext cx="590550" cy="263525"/>
          </a:xfrm>
          <a:prstGeom prst="line">
            <a:avLst/>
          </a:prstGeom>
          <a:noFill/>
          <a:ln w="57150">
            <a:solidFill>
              <a:srgbClr val="C5C5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48379" name="Line 123"/>
          <p:cNvSpPr>
            <a:spLocks noChangeAspect="1" noChangeShapeType="1"/>
          </p:cNvSpPr>
          <p:nvPr/>
        </p:nvSpPr>
        <p:spPr bwMode="auto">
          <a:xfrm flipV="1">
            <a:off x="4775200" y="4987925"/>
            <a:ext cx="393700" cy="263525"/>
          </a:xfrm>
          <a:prstGeom prst="line">
            <a:avLst/>
          </a:prstGeom>
          <a:noFill/>
          <a:ln w="57150">
            <a:solidFill>
              <a:srgbClr val="C5C5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48380" name="Line 124"/>
          <p:cNvSpPr>
            <a:spLocks noChangeAspect="1" noChangeShapeType="1"/>
          </p:cNvSpPr>
          <p:nvPr/>
        </p:nvSpPr>
        <p:spPr bwMode="auto">
          <a:xfrm flipV="1">
            <a:off x="4510088" y="4987925"/>
            <a:ext cx="0" cy="263525"/>
          </a:xfrm>
          <a:prstGeom prst="line">
            <a:avLst/>
          </a:prstGeom>
          <a:noFill/>
          <a:ln w="57150">
            <a:solidFill>
              <a:srgbClr val="C5C5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48381" name="Line 125"/>
          <p:cNvSpPr>
            <a:spLocks noChangeAspect="1" noChangeShapeType="1"/>
          </p:cNvSpPr>
          <p:nvPr/>
        </p:nvSpPr>
        <p:spPr bwMode="auto">
          <a:xfrm flipH="1" flipV="1">
            <a:off x="4116388" y="4987925"/>
            <a:ext cx="328612" cy="263525"/>
          </a:xfrm>
          <a:prstGeom prst="line">
            <a:avLst/>
          </a:prstGeom>
          <a:noFill/>
          <a:ln w="57150">
            <a:solidFill>
              <a:srgbClr val="C5C5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48382" name="Line 126"/>
          <p:cNvSpPr>
            <a:spLocks noChangeAspect="1" noChangeShapeType="1"/>
          </p:cNvSpPr>
          <p:nvPr/>
        </p:nvSpPr>
        <p:spPr bwMode="auto">
          <a:xfrm flipH="1" flipV="1">
            <a:off x="3721100" y="4987925"/>
            <a:ext cx="525463" cy="263525"/>
          </a:xfrm>
          <a:prstGeom prst="line">
            <a:avLst/>
          </a:prstGeom>
          <a:noFill/>
          <a:ln w="57150">
            <a:solidFill>
              <a:srgbClr val="C5C5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48383" name="Line 127"/>
          <p:cNvSpPr>
            <a:spLocks noChangeAspect="1" noChangeShapeType="1"/>
          </p:cNvSpPr>
          <p:nvPr/>
        </p:nvSpPr>
        <p:spPr bwMode="auto">
          <a:xfrm flipH="1" flipV="1">
            <a:off x="3454400" y="4987925"/>
            <a:ext cx="595313" cy="263525"/>
          </a:xfrm>
          <a:prstGeom prst="line">
            <a:avLst/>
          </a:prstGeom>
          <a:noFill/>
          <a:ln w="57150">
            <a:solidFill>
              <a:srgbClr val="C5C5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48384" name="Text Box 128"/>
          <p:cNvSpPr txBox="1">
            <a:spLocks noChangeAspect="1" noChangeArrowheads="1"/>
          </p:cNvSpPr>
          <p:nvPr/>
        </p:nvSpPr>
        <p:spPr bwMode="auto">
          <a:xfrm>
            <a:off x="3648075" y="5267325"/>
            <a:ext cx="1744663" cy="35401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/>
              <a:t>Pin Locations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8385" name="Text Box 129"/>
          <p:cNvSpPr txBox="1">
            <a:spLocks noChangeAspect="1" noChangeArrowheads="1"/>
          </p:cNvSpPr>
          <p:nvPr/>
        </p:nvSpPr>
        <p:spPr bwMode="auto">
          <a:xfrm>
            <a:off x="827088" y="3667125"/>
            <a:ext cx="2125662" cy="6127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Horizontal Segment</a:t>
            </a:r>
            <a:br>
              <a:rPr lang="de-DE" altLang="de-DE"/>
            </a:br>
            <a:r>
              <a:rPr lang="de-DE" altLang="de-DE"/>
              <a:t>(Trunk)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8386" name="Text Box 130"/>
          <p:cNvSpPr txBox="1">
            <a:spLocks noChangeAspect="1" noChangeArrowheads="1"/>
          </p:cNvSpPr>
          <p:nvPr/>
        </p:nvSpPr>
        <p:spPr bwMode="auto">
          <a:xfrm>
            <a:off x="827088" y="2882900"/>
            <a:ext cx="2120900" cy="6127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Vertical Segment</a:t>
            </a:r>
            <a:br>
              <a:rPr lang="de-DE" altLang="de-DE"/>
            </a:br>
            <a:r>
              <a:rPr lang="de-DE" altLang="de-DE"/>
              <a:t>(Branch)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8388" name="Rectangle 13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DE" altLang="de-DE"/>
              <a:t>6.1	Terminology</a:t>
            </a:r>
          </a:p>
        </p:txBody>
      </p:sp>
      <p:sp>
        <p:nvSpPr>
          <p:cNvPr id="1248389" name="Text Box 133"/>
          <p:cNvSpPr txBox="1">
            <a:spLocks noChangeAspect="1" noChangeArrowheads="1"/>
          </p:cNvSpPr>
          <p:nvPr/>
        </p:nvSpPr>
        <p:spPr bwMode="auto">
          <a:xfrm>
            <a:off x="3484563" y="2320925"/>
            <a:ext cx="3143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/>
              <a:t>0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248390" name="Text Box 134"/>
          <p:cNvSpPr txBox="1">
            <a:spLocks noChangeAspect="1" noChangeArrowheads="1"/>
          </p:cNvSpPr>
          <p:nvPr/>
        </p:nvSpPr>
        <p:spPr bwMode="auto">
          <a:xfrm>
            <a:off x="4751388" y="4684713"/>
            <a:ext cx="3143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/>
              <a:t>0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35" name="Text Box 246"/>
          <p:cNvSpPr txBox="1">
            <a:spLocks noChangeArrowheads="1"/>
          </p:cNvSpPr>
          <p:nvPr/>
        </p:nvSpPr>
        <p:spPr bwMode="auto">
          <a:xfrm rot="162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4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4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4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4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4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4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4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4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4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4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4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4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4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4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4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4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4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4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4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24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24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24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59" grpId="0" animBg="1"/>
      <p:bldP spid="1248260" grpId="0" animBg="1"/>
      <p:bldP spid="1248262" grpId="0" animBg="1"/>
      <p:bldP spid="1248366" grpId="0" animBg="1"/>
      <p:bldP spid="1248367" grpId="0" animBg="1"/>
      <p:bldP spid="1248368" grpId="0" animBg="1"/>
      <p:bldP spid="1248369" grpId="0" animBg="1"/>
      <p:bldP spid="1248370" grpId="0" animBg="1"/>
      <p:bldP spid="1248371" grpId="0" animBg="1"/>
      <p:bldP spid="1248372" grpId="0" animBg="1"/>
      <p:bldP spid="1248373" grpId="0" animBg="1"/>
      <p:bldP spid="1248374" grpId="0" animBg="1"/>
      <p:bldP spid="1248375" grpId="0" animBg="1"/>
      <p:bldP spid="1248384" grpId="0" animBg="1"/>
      <p:bldP spid="1248385" grpId="0" animBg="1"/>
      <p:bldP spid="12483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19031-7771-4D42-BBEF-AB05C753B3AF}" type="slidenum">
              <a:rPr lang="en-US" altLang="de-DE"/>
              <a:pPr/>
              <a:t>12</a:t>
            </a:fld>
            <a:endParaRPr lang="en-US" altLang="de-DE"/>
          </a:p>
        </p:txBody>
      </p:sp>
      <p:sp>
        <p:nvSpPr>
          <p:cNvPr id="1249283" name="Text Box 3"/>
          <p:cNvSpPr txBox="1">
            <a:spLocks noChangeAspect="1" noChangeArrowheads="1"/>
          </p:cNvSpPr>
          <p:nvPr/>
        </p:nvSpPr>
        <p:spPr bwMode="auto">
          <a:xfrm>
            <a:off x="836613" y="1166813"/>
            <a:ext cx="2212975" cy="3540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Horizontal Constraint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92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8013" y="1946275"/>
            <a:ext cx="8193087" cy="4379913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Assumption: </a:t>
            </a:r>
            <a:r>
              <a:rPr lang="en-US" altLang="zh-CN" u="sng">
                <a:ea typeface="宋体" panose="02010600030101010101" pitchFamily="2" charset="-122"/>
              </a:rPr>
              <a:t>one</a:t>
            </a:r>
            <a:r>
              <a:rPr lang="en-US" altLang="zh-CN">
                <a:ea typeface="宋体" panose="02010600030101010101" pitchFamily="2" charset="-122"/>
              </a:rPr>
              <a:t> layer for horizontal routing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A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horizontal constraint</a:t>
            </a:r>
            <a:r>
              <a:rPr lang="en-US" altLang="zh-CN">
                <a:ea typeface="宋体" panose="02010600030101010101" pitchFamily="2" charset="-122"/>
              </a:rPr>
              <a:t> exists between two nets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if their horizontal segments overlap</a:t>
            </a:r>
          </a:p>
        </p:txBody>
      </p:sp>
      <p:sp>
        <p:nvSpPr>
          <p:cNvPr id="1249325" name="Rectangle 4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DE" altLang="de-DE"/>
              <a:t>6.1	Terminology</a:t>
            </a:r>
          </a:p>
        </p:txBody>
      </p:sp>
      <p:grpSp>
        <p:nvGrpSpPr>
          <p:cNvPr id="1249389" name="Group 109"/>
          <p:cNvGrpSpPr>
            <a:grpSpLocks/>
          </p:cNvGrpSpPr>
          <p:nvPr/>
        </p:nvGrpSpPr>
        <p:grpSpPr bwMode="auto">
          <a:xfrm>
            <a:off x="2266950" y="3259138"/>
            <a:ext cx="3119438" cy="2314575"/>
            <a:chOff x="1428" y="2053"/>
            <a:chExt cx="1965" cy="1458"/>
          </a:xfrm>
        </p:grpSpPr>
        <p:sp>
          <p:nvSpPr>
            <p:cNvPr id="1249326" name="Line 46"/>
            <p:cNvSpPr>
              <a:spLocks noChangeAspect="1" noChangeShapeType="1"/>
            </p:cNvSpPr>
            <p:nvPr/>
          </p:nvSpPr>
          <p:spPr bwMode="auto">
            <a:xfrm flipH="1">
              <a:off x="1432" y="3183"/>
              <a:ext cx="1961" cy="6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27" name="Line 47"/>
            <p:cNvSpPr>
              <a:spLocks noChangeAspect="1" noChangeShapeType="1"/>
            </p:cNvSpPr>
            <p:nvPr/>
          </p:nvSpPr>
          <p:spPr bwMode="auto">
            <a:xfrm flipH="1">
              <a:off x="1428" y="2341"/>
              <a:ext cx="1965" cy="2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28" name="Rectangle 48"/>
            <p:cNvSpPr>
              <a:spLocks noChangeAspect="1" noChangeArrowheads="1"/>
            </p:cNvSpPr>
            <p:nvPr/>
          </p:nvSpPr>
          <p:spPr bwMode="auto">
            <a:xfrm flipH="1" flipV="1">
              <a:off x="3118" y="2527"/>
              <a:ext cx="176" cy="74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29" name="Rectangle 49"/>
            <p:cNvSpPr>
              <a:spLocks noChangeAspect="1" noChangeArrowheads="1"/>
            </p:cNvSpPr>
            <p:nvPr/>
          </p:nvSpPr>
          <p:spPr bwMode="auto">
            <a:xfrm flipH="1" flipV="1">
              <a:off x="3118" y="2532"/>
              <a:ext cx="176" cy="735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30" name="Rectangle 50"/>
            <p:cNvSpPr>
              <a:spLocks noChangeAspect="1" noChangeArrowheads="1"/>
            </p:cNvSpPr>
            <p:nvPr/>
          </p:nvSpPr>
          <p:spPr bwMode="auto">
            <a:xfrm flipH="1" flipV="1">
              <a:off x="2851" y="2264"/>
              <a:ext cx="177" cy="707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31" name="Rectangle 51"/>
            <p:cNvSpPr>
              <a:spLocks noChangeAspect="1" noChangeArrowheads="1"/>
            </p:cNvSpPr>
            <p:nvPr/>
          </p:nvSpPr>
          <p:spPr bwMode="auto">
            <a:xfrm flipH="1" flipV="1">
              <a:off x="2851" y="2264"/>
              <a:ext cx="177" cy="707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32" name="Rectangle 52"/>
            <p:cNvSpPr>
              <a:spLocks noChangeAspect="1" noChangeArrowheads="1"/>
            </p:cNvSpPr>
            <p:nvPr/>
          </p:nvSpPr>
          <p:spPr bwMode="auto">
            <a:xfrm flipH="1" flipV="1">
              <a:off x="2319" y="2791"/>
              <a:ext cx="177" cy="476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33" name="Rectangle 53"/>
            <p:cNvSpPr>
              <a:spLocks noChangeAspect="1" noChangeArrowheads="1"/>
            </p:cNvSpPr>
            <p:nvPr/>
          </p:nvSpPr>
          <p:spPr bwMode="auto">
            <a:xfrm flipH="1" flipV="1">
              <a:off x="2319" y="2791"/>
              <a:ext cx="177" cy="476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34" name="Rectangle 54"/>
            <p:cNvSpPr>
              <a:spLocks noChangeAspect="1" noChangeArrowheads="1"/>
            </p:cNvSpPr>
            <p:nvPr/>
          </p:nvSpPr>
          <p:spPr bwMode="auto">
            <a:xfrm flipH="1" flipV="1">
              <a:off x="2319" y="2264"/>
              <a:ext cx="177" cy="444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35" name="Rectangle 55"/>
            <p:cNvSpPr>
              <a:spLocks noChangeAspect="1" noChangeArrowheads="1"/>
            </p:cNvSpPr>
            <p:nvPr/>
          </p:nvSpPr>
          <p:spPr bwMode="auto">
            <a:xfrm flipH="1" flipV="1">
              <a:off x="2319" y="2264"/>
              <a:ext cx="177" cy="444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36" name="Rectangle 56"/>
            <p:cNvSpPr>
              <a:spLocks noChangeAspect="1" noChangeArrowheads="1"/>
            </p:cNvSpPr>
            <p:nvPr/>
          </p:nvSpPr>
          <p:spPr bwMode="auto">
            <a:xfrm flipH="1" flipV="1">
              <a:off x="2059" y="2264"/>
              <a:ext cx="177" cy="705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37" name="Rectangle 57"/>
            <p:cNvSpPr>
              <a:spLocks noChangeAspect="1" noChangeArrowheads="1"/>
            </p:cNvSpPr>
            <p:nvPr/>
          </p:nvSpPr>
          <p:spPr bwMode="auto">
            <a:xfrm flipH="1" flipV="1">
              <a:off x="2059" y="2264"/>
              <a:ext cx="177" cy="705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38" name="Rectangle 58"/>
            <p:cNvSpPr>
              <a:spLocks noChangeAspect="1" noChangeArrowheads="1"/>
            </p:cNvSpPr>
            <p:nvPr/>
          </p:nvSpPr>
          <p:spPr bwMode="auto">
            <a:xfrm flipH="1" flipV="1">
              <a:off x="1527" y="2845"/>
              <a:ext cx="176" cy="438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39" name="Rectangle 59"/>
            <p:cNvSpPr>
              <a:spLocks noChangeAspect="1" noChangeArrowheads="1"/>
            </p:cNvSpPr>
            <p:nvPr/>
          </p:nvSpPr>
          <p:spPr bwMode="auto">
            <a:xfrm flipH="1" flipV="1">
              <a:off x="1527" y="2845"/>
              <a:ext cx="176" cy="42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40" name="Rectangle 60"/>
            <p:cNvSpPr>
              <a:spLocks noChangeAspect="1" noChangeArrowheads="1"/>
            </p:cNvSpPr>
            <p:nvPr/>
          </p:nvSpPr>
          <p:spPr bwMode="auto">
            <a:xfrm flipH="1" flipV="1">
              <a:off x="3123" y="3098"/>
              <a:ext cx="177" cy="16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41" name="Rectangle 61"/>
            <p:cNvSpPr>
              <a:spLocks noChangeAspect="1" noChangeArrowheads="1"/>
            </p:cNvSpPr>
            <p:nvPr/>
          </p:nvSpPr>
          <p:spPr bwMode="auto">
            <a:xfrm flipH="1" flipV="1">
              <a:off x="2319" y="3098"/>
              <a:ext cx="177" cy="17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42" name="Rectangle 62"/>
            <p:cNvSpPr>
              <a:spLocks noChangeAspect="1" noChangeArrowheads="1"/>
            </p:cNvSpPr>
            <p:nvPr/>
          </p:nvSpPr>
          <p:spPr bwMode="auto">
            <a:xfrm flipH="1" flipV="1">
              <a:off x="1527" y="3098"/>
              <a:ext cx="176" cy="17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43" name="Rectangle 63"/>
            <p:cNvSpPr>
              <a:spLocks noChangeAspect="1" noChangeArrowheads="1"/>
            </p:cNvSpPr>
            <p:nvPr/>
          </p:nvSpPr>
          <p:spPr bwMode="auto">
            <a:xfrm flipH="1" flipV="1">
              <a:off x="2851" y="2264"/>
              <a:ext cx="177" cy="177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44" name="Rectangle 64"/>
            <p:cNvSpPr>
              <a:spLocks noChangeAspect="1" noChangeArrowheads="1"/>
            </p:cNvSpPr>
            <p:nvPr/>
          </p:nvSpPr>
          <p:spPr bwMode="auto">
            <a:xfrm flipH="1" flipV="1">
              <a:off x="2319" y="2264"/>
              <a:ext cx="177" cy="177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45" name="Rectangle 65"/>
            <p:cNvSpPr>
              <a:spLocks noChangeAspect="1" noChangeArrowheads="1"/>
            </p:cNvSpPr>
            <p:nvPr/>
          </p:nvSpPr>
          <p:spPr bwMode="auto">
            <a:xfrm flipH="1" flipV="1">
              <a:off x="2059" y="2264"/>
              <a:ext cx="177" cy="177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46" name="Rectangle 66"/>
            <p:cNvSpPr>
              <a:spLocks noChangeAspect="1" noChangeArrowheads="1"/>
            </p:cNvSpPr>
            <p:nvPr/>
          </p:nvSpPr>
          <p:spPr bwMode="auto">
            <a:xfrm flipH="1" flipV="1">
              <a:off x="2851" y="2791"/>
              <a:ext cx="177" cy="17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47" name="Rectangle 67"/>
            <p:cNvSpPr>
              <a:spLocks noChangeAspect="1" noChangeArrowheads="1"/>
            </p:cNvSpPr>
            <p:nvPr/>
          </p:nvSpPr>
          <p:spPr bwMode="auto">
            <a:xfrm flipH="1" flipV="1">
              <a:off x="2851" y="2791"/>
              <a:ext cx="177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48" name="Rectangle 68"/>
            <p:cNvSpPr>
              <a:spLocks noChangeAspect="1" noChangeArrowheads="1"/>
            </p:cNvSpPr>
            <p:nvPr/>
          </p:nvSpPr>
          <p:spPr bwMode="auto">
            <a:xfrm flipH="1" flipV="1">
              <a:off x="2319" y="2791"/>
              <a:ext cx="177" cy="17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49" name="Rectangle 69"/>
            <p:cNvSpPr>
              <a:spLocks noChangeAspect="1" noChangeArrowheads="1"/>
            </p:cNvSpPr>
            <p:nvPr/>
          </p:nvSpPr>
          <p:spPr bwMode="auto">
            <a:xfrm flipH="1" flipV="1">
              <a:off x="2319" y="2791"/>
              <a:ext cx="177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50" name="Rectangle 70"/>
            <p:cNvSpPr>
              <a:spLocks noChangeAspect="1" noChangeArrowheads="1"/>
            </p:cNvSpPr>
            <p:nvPr/>
          </p:nvSpPr>
          <p:spPr bwMode="auto">
            <a:xfrm flipH="1" flipV="1">
              <a:off x="2059" y="2791"/>
              <a:ext cx="177" cy="17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51" name="Rectangle 71"/>
            <p:cNvSpPr>
              <a:spLocks noChangeAspect="1" noChangeArrowheads="1"/>
            </p:cNvSpPr>
            <p:nvPr/>
          </p:nvSpPr>
          <p:spPr bwMode="auto">
            <a:xfrm flipH="1" flipV="1">
              <a:off x="2059" y="2791"/>
              <a:ext cx="177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52" name="Rectangle 72"/>
            <p:cNvSpPr>
              <a:spLocks noChangeAspect="1" noChangeArrowheads="1"/>
            </p:cNvSpPr>
            <p:nvPr/>
          </p:nvSpPr>
          <p:spPr bwMode="auto">
            <a:xfrm flipH="1" flipV="1">
              <a:off x="1527" y="2791"/>
              <a:ext cx="176" cy="17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53" name="Rectangle 73"/>
            <p:cNvSpPr>
              <a:spLocks noChangeAspect="1" noChangeArrowheads="1"/>
            </p:cNvSpPr>
            <p:nvPr/>
          </p:nvSpPr>
          <p:spPr bwMode="auto">
            <a:xfrm flipH="1" flipV="1">
              <a:off x="1527" y="2791"/>
              <a:ext cx="176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54" name="Rectangle 74"/>
            <p:cNvSpPr>
              <a:spLocks noChangeAspect="1" noChangeArrowheads="1"/>
            </p:cNvSpPr>
            <p:nvPr/>
          </p:nvSpPr>
          <p:spPr bwMode="auto">
            <a:xfrm flipH="1" flipV="1">
              <a:off x="3118" y="2531"/>
              <a:ext cx="176" cy="177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55" name="Rectangle 75"/>
            <p:cNvSpPr>
              <a:spLocks noChangeAspect="1" noChangeArrowheads="1"/>
            </p:cNvSpPr>
            <p:nvPr/>
          </p:nvSpPr>
          <p:spPr bwMode="auto">
            <a:xfrm flipH="1" flipV="1">
              <a:off x="3118" y="2531"/>
              <a:ext cx="176" cy="177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56" name="Rectangle 76"/>
            <p:cNvSpPr>
              <a:spLocks noChangeAspect="1" noChangeArrowheads="1"/>
            </p:cNvSpPr>
            <p:nvPr/>
          </p:nvSpPr>
          <p:spPr bwMode="auto">
            <a:xfrm flipH="1" flipV="1">
              <a:off x="2319" y="2531"/>
              <a:ext cx="177" cy="177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57" name="Rectangle 77"/>
            <p:cNvSpPr>
              <a:spLocks noChangeAspect="1" noChangeArrowheads="1"/>
            </p:cNvSpPr>
            <p:nvPr/>
          </p:nvSpPr>
          <p:spPr bwMode="auto">
            <a:xfrm flipH="1" flipV="1">
              <a:off x="2319" y="2531"/>
              <a:ext cx="177" cy="177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58" name="Rectangle 78"/>
            <p:cNvSpPr>
              <a:spLocks noChangeAspect="1" noChangeArrowheads="1"/>
            </p:cNvSpPr>
            <p:nvPr/>
          </p:nvSpPr>
          <p:spPr bwMode="auto">
            <a:xfrm flipH="1" flipV="1">
              <a:off x="2496" y="2838"/>
              <a:ext cx="355" cy="89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59" name="Rectangle 79"/>
            <p:cNvSpPr>
              <a:spLocks noChangeAspect="1" noChangeArrowheads="1"/>
            </p:cNvSpPr>
            <p:nvPr/>
          </p:nvSpPr>
          <p:spPr bwMode="auto">
            <a:xfrm flipH="1" flipV="1">
              <a:off x="2496" y="2838"/>
              <a:ext cx="355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60" name="Rectangle 80"/>
            <p:cNvSpPr>
              <a:spLocks noChangeAspect="1" noChangeArrowheads="1"/>
            </p:cNvSpPr>
            <p:nvPr/>
          </p:nvSpPr>
          <p:spPr bwMode="auto">
            <a:xfrm flipH="1" flipV="1">
              <a:off x="1703" y="2838"/>
              <a:ext cx="356" cy="89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61" name="Rectangle 81"/>
            <p:cNvSpPr>
              <a:spLocks noChangeAspect="1" noChangeArrowheads="1"/>
            </p:cNvSpPr>
            <p:nvPr/>
          </p:nvSpPr>
          <p:spPr bwMode="auto">
            <a:xfrm flipH="1" flipV="1">
              <a:off x="1703" y="2838"/>
              <a:ext cx="356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62" name="Rectangle 82"/>
            <p:cNvSpPr>
              <a:spLocks noChangeAspect="1" noChangeArrowheads="1"/>
            </p:cNvSpPr>
            <p:nvPr/>
          </p:nvSpPr>
          <p:spPr bwMode="auto">
            <a:xfrm flipH="1" flipV="1">
              <a:off x="2496" y="2572"/>
              <a:ext cx="622" cy="89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63" name="Rectangle 83"/>
            <p:cNvSpPr>
              <a:spLocks noChangeAspect="1" noChangeArrowheads="1"/>
            </p:cNvSpPr>
            <p:nvPr/>
          </p:nvSpPr>
          <p:spPr bwMode="auto">
            <a:xfrm flipH="1" flipV="1">
              <a:off x="2496" y="2572"/>
              <a:ext cx="622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64" name="Rectangle 84"/>
            <p:cNvSpPr>
              <a:spLocks noChangeAspect="1" noChangeArrowheads="1"/>
            </p:cNvSpPr>
            <p:nvPr/>
          </p:nvSpPr>
          <p:spPr bwMode="auto">
            <a:xfrm flipH="1" flipV="1">
              <a:off x="2892" y="2838"/>
              <a:ext cx="89" cy="8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65" name="Rectangle 85"/>
            <p:cNvSpPr>
              <a:spLocks noChangeAspect="1" noChangeArrowheads="1"/>
            </p:cNvSpPr>
            <p:nvPr/>
          </p:nvSpPr>
          <p:spPr bwMode="auto">
            <a:xfrm flipH="1" flipV="1">
              <a:off x="2892" y="2838"/>
              <a:ext cx="89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66" name="Rectangle 86"/>
            <p:cNvSpPr>
              <a:spLocks noChangeAspect="1" noChangeArrowheads="1"/>
            </p:cNvSpPr>
            <p:nvPr/>
          </p:nvSpPr>
          <p:spPr bwMode="auto">
            <a:xfrm flipH="1" flipV="1">
              <a:off x="2366" y="2838"/>
              <a:ext cx="89" cy="8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67" name="Rectangle 87"/>
            <p:cNvSpPr>
              <a:spLocks noChangeAspect="1" noChangeArrowheads="1"/>
            </p:cNvSpPr>
            <p:nvPr/>
          </p:nvSpPr>
          <p:spPr bwMode="auto">
            <a:xfrm flipH="1" flipV="1">
              <a:off x="2366" y="2838"/>
              <a:ext cx="89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68" name="Rectangle 88"/>
            <p:cNvSpPr>
              <a:spLocks noChangeAspect="1" noChangeArrowheads="1"/>
            </p:cNvSpPr>
            <p:nvPr/>
          </p:nvSpPr>
          <p:spPr bwMode="auto">
            <a:xfrm flipH="1" flipV="1">
              <a:off x="2100" y="2838"/>
              <a:ext cx="89" cy="8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69" name="Rectangle 89"/>
            <p:cNvSpPr>
              <a:spLocks noChangeAspect="1" noChangeArrowheads="1"/>
            </p:cNvSpPr>
            <p:nvPr/>
          </p:nvSpPr>
          <p:spPr bwMode="auto">
            <a:xfrm flipH="1" flipV="1">
              <a:off x="2100" y="2838"/>
              <a:ext cx="89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70" name="Rectangle 90"/>
            <p:cNvSpPr>
              <a:spLocks noChangeAspect="1" noChangeArrowheads="1"/>
            </p:cNvSpPr>
            <p:nvPr/>
          </p:nvSpPr>
          <p:spPr bwMode="auto">
            <a:xfrm flipH="1" flipV="1">
              <a:off x="1573" y="2838"/>
              <a:ext cx="89" cy="8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71" name="Rectangle 91"/>
            <p:cNvSpPr>
              <a:spLocks noChangeAspect="1" noChangeArrowheads="1"/>
            </p:cNvSpPr>
            <p:nvPr/>
          </p:nvSpPr>
          <p:spPr bwMode="auto">
            <a:xfrm flipH="1" flipV="1">
              <a:off x="1573" y="2838"/>
              <a:ext cx="89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72" name="Rectangle 92"/>
            <p:cNvSpPr>
              <a:spLocks noChangeAspect="1" noChangeArrowheads="1"/>
            </p:cNvSpPr>
            <p:nvPr/>
          </p:nvSpPr>
          <p:spPr bwMode="auto">
            <a:xfrm flipH="1" flipV="1">
              <a:off x="3159" y="2572"/>
              <a:ext cx="89" cy="8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73" name="Rectangle 93"/>
            <p:cNvSpPr>
              <a:spLocks noChangeAspect="1" noChangeArrowheads="1"/>
            </p:cNvSpPr>
            <p:nvPr/>
          </p:nvSpPr>
          <p:spPr bwMode="auto">
            <a:xfrm flipH="1" flipV="1">
              <a:off x="3159" y="2572"/>
              <a:ext cx="89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74" name="Rectangle 94"/>
            <p:cNvSpPr>
              <a:spLocks noChangeAspect="1" noChangeArrowheads="1"/>
            </p:cNvSpPr>
            <p:nvPr/>
          </p:nvSpPr>
          <p:spPr bwMode="auto">
            <a:xfrm flipH="1" flipV="1">
              <a:off x="2366" y="2572"/>
              <a:ext cx="89" cy="8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375" name="Rectangle 95"/>
            <p:cNvSpPr>
              <a:spLocks noChangeAspect="1" noChangeArrowheads="1"/>
            </p:cNvSpPr>
            <p:nvPr/>
          </p:nvSpPr>
          <p:spPr bwMode="auto">
            <a:xfrm flipH="1" flipV="1">
              <a:off x="2366" y="2572"/>
              <a:ext cx="89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376" name="Text Box 96"/>
            <p:cNvSpPr txBox="1">
              <a:spLocks noChangeAspect="1" noChangeArrowheads="1"/>
            </p:cNvSpPr>
            <p:nvPr/>
          </p:nvSpPr>
          <p:spPr bwMode="auto">
            <a:xfrm>
              <a:off x="1481" y="3288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A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9377" name="Text Box 97"/>
            <p:cNvSpPr txBox="1">
              <a:spLocks noChangeAspect="1" noChangeArrowheads="1"/>
            </p:cNvSpPr>
            <p:nvPr/>
          </p:nvSpPr>
          <p:spPr bwMode="auto">
            <a:xfrm>
              <a:off x="2018" y="2053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A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9378" name="Text Box 98"/>
            <p:cNvSpPr txBox="1">
              <a:spLocks noChangeAspect="1" noChangeArrowheads="1"/>
            </p:cNvSpPr>
            <p:nvPr/>
          </p:nvSpPr>
          <p:spPr bwMode="auto">
            <a:xfrm>
              <a:off x="2280" y="3284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B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9379" name="Text Box 99"/>
            <p:cNvSpPr txBox="1">
              <a:spLocks noChangeAspect="1" noChangeArrowheads="1"/>
            </p:cNvSpPr>
            <p:nvPr/>
          </p:nvSpPr>
          <p:spPr bwMode="auto">
            <a:xfrm>
              <a:off x="2820" y="2053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B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9380" name="Text Box 100"/>
            <p:cNvSpPr txBox="1">
              <a:spLocks noChangeAspect="1" noChangeArrowheads="1"/>
            </p:cNvSpPr>
            <p:nvPr/>
          </p:nvSpPr>
          <p:spPr bwMode="auto">
            <a:xfrm>
              <a:off x="2271" y="2053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C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9381" name="Text Box 101"/>
            <p:cNvSpPr txBox="1">
              <a:spLocks noChangeAspect="1" noChangeArrowheads="1"/>
            </p:cNvSpPr>
            <p:nvPr/>
          </p:nvSpPr>
          <p:spPr bwMode="auto">
            <a:xfrm>
              <a:off x="3068" y="3288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C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</p:grpSp>
      <p:grpSp>
        <p:nvGrpSpPr>
          <p:cNvPr id="1249390" name="Group 110"/>
          <p:cNvGrpSpPr>
            <a:grpSpLocks/>
          </p:cNvGrpSpPr>
          <p:nvPr/>
        </p:nvGrpSpPr>
        <p:grpSpPr bwMode="auto">
          <a:xfrm>
            <a:off x="2371725" y="4545013"/>
            <a:ext cx="2784475" cy="1474787"/>
            <a:chOff x="1494" y="2863"/>
            <a:chExt cx="1754" cy="929"/>
          </a:xfrm>
        </p:grpSpPr>
        <p:sp>
          <p:nvSpPr>
            <p:cNvPr id="1249382" name="Line 102"/>
            <p:cNvSpPr>
              <a:spLocks noChangeAspect="1" noChangeShapeType="1"/>
            </p:cNvSpPr>
            <p:nvPr/>
          </p:nvSpPr>
          <p:spPr bwMode="auto">
            <a:xfrm flipH="1" flipV="1">
              <a:off x="1922" y="2863"/>
              <a:ext cx="168" cy="747"/>
            </a:xfrm>
            <a:prstGeom prst="line">
              <a:avLst/>
            </a:prstGeom>
            <a:noFill/>
            <a:ln w="57150">
              <a:solidFill>
                <a:srgbClr val="C5C5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249383" name="Line 103"/>
            <p:cNvSpPr>
              <a:spLocks noChangeAspect="1" noChangeShapeType="1"/>
            </p:cNvSpPr>
            <p:nvPr/>
          </p:nvSpPr>
          <p:spPr bwMode="auto">
            <a:xfrm flipV="1">
              <a:off x="2427" y="2892"/>
              <a:ext cx="255" cy="718"/>
            </a:xfrm>
            <a:prstGeom prst="line">
              <a:avLst/>
            </a:prstGeom>
            <a:noFill/>
            <a:ln w="57150">
              <a:solidFill>
                <a:srgbClr val="C5C5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249384" name="Text Box 104"/>
            <p:cNvSpPr txBox="1">
              <a:spLocks noChangeAspect="1" noChangeArrowheads="1"/>
            </p:cNvSpPr>
            <p:nvPr/>
          </p:nvSpPr>
          <p:spPr bwMode="auto">
            <a:xfrm>
              <a:off x="1494" y="3569"/>
              <a:ext cx="1754" cy="22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>
                  <a:ea typeface="宋体" panose="02010600030101010101" pitchFamily="2" charset="-122"/>
                </a:rPr>
                <a:t>Horizontally unconstrained</a:t>
              </a:r>
            </a:p>
          </p:txBody>
        </p:sp>
      </p:grpSp>
      <p:grpSp>
        <p:nvGrpSpPr>
          <p:cNvPr id="1249391" name="Group 111"/>
          <p:cNvGrpSpPr>
            <a:grpSpLocks/>
          </p:cNvGrpSpPr>
          <p:nvPr/>
        </p:nvGrpSpPr>
        <p:grpSpPr bwMode="auto">
          <a:xfrm>
            <a:off x="4865688" y="4051300"/>
            <a:ext cx="1992312" cy="612775"/>
            <a:chOff x="3065" y="2552"/>
            <a:chExt cx="1255" cy="386"/>
          </a:xfrm>
        </p:grpSpPr>
        <p:sp>
          <p:nvSpPr>
            <p:cNvPr id="1249385" name="Line 105"/>
            <p:cNvSpPr>
              <a:spLocks noChangeAspect="1" noChangeShapeType="1"/>
            </p:cNvSpPr>
            <p:nvPr/>
          </p:nvSpPr>
          <p:spPr bwMode="auto">
            <a:xfrm flipH="1">
              <a:off x="3065" y="2802"/>
              <a:ext cx="634" cy="74"/>
            </a:xfrm>
            <a:prstGeom prst="line">
              <a:avLst/>
            </a:prstGeom>
            <a:noFill/>
            <a:ln w="57150">
              <a:solidFill>
                <a:srgbClr val="C5C5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249386" name="Line 106"/>
            <p:cNvSpPr>
              <a:spLocks noChangeAspect="1" noChangeShapeType="1"/>
            </p:cNvSpPr>
            <p:nvPr/>
          </p:nvSpPr>
          <p:spPr bwMode="auto">
            <a:xfrm flipH="1" flipV="1">
              <a:off x="3065" y="2634"/>
              <a:ext cx="719" cy="84"/>
            </a:xfrm>
            <a:prstGeom prst="line">
              <a:avLst/>
            </a:prstGeom>
            <a:noFill/>
            <a:ln w="57150">
              <a:solidFill>
                <a:srgbClr val="C5C5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249387" name="Text Box 107"/>
            <p:cNvSpPr txBox="1">
              <a:spLocks noChangeAspect="1" noChangeArrowheads="1"/>
            </p:cNvSpPr>
            <p:nvPr/>
          </p:nvSpPr>
          <p:spPr bwMode="auto">
            <a:xfrm>
              <a:off x="3487" y="2552"/>
              <a:ext cx="833" cy="386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>
                  <a:ea typeface="宋体" panose="02010600030101010101" pitchFamily="2" charset="-122"/>
                </a:rPr>
                <a:t>Horizontally</a:t>
              </a:r>
              <a:br>
                <a:rPr lang="en-US" altLang="zh-CN">
                  <a:ea typeface="宋体" panose="02010600030101010101" pitchFamily="2" charset="-122"/>
                </a:rPr>
              </a:br>
              <a:r>
                <a:rPr lang="en-US" altLang="zh-CN">
                  <a:ea typeface="宋体" panose="02010600030101010101" pitchFamily="2" charset="-122"/>
                </a:rPr>
                <a:t>constrained</a:t>
              </a:r>
            </a:p>
          </p:txBody>
        </p:sp>
      </p:grpSp>
      <p:sp>
        <p:nvSpPr>
          <p:cNvPr id="72" name="Text Box 246"/>
          <p:cNvSpPr txBox="1">
            <a:spLocks noChangeArrowheads="1"/>
          </p:cNvSpPr>
          <p:nvPr/>
        </p:nvSpPr>
        <p:spPr bwMode="auto">
          <a:xfrm rot="162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9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4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4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4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28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8B4E4-6410-4200-B80A-D13418758767}" type="slidenum">
              <a:rPr lang="en-US" altLang="de-DE"/>
              <a:pPr/>
              <a:t>13</a:t>
            </a:fld>
            <a:endParaRPr lang="en-US" altLang="de-DE"/>
          </a:p>
        </p:txBody>
      </p:sp>
      <p:sp>
        <p:nvSpPr>
          <p:cNvPr id="1321986" name="Text Box 2"/>
          <p:cNvSpPr txBox="1">
            <a:spLocks noChangeAspect="1" noChangeArrowheads="1"/>
          </p:cNvSpPr>
          <p:nvPr/>
        </p:nvSpPr>
        <p:spPr bwMode="auto">
          <a:xfrm>
            <a:off x="836613" y="1166813"/>
            <a:ext cx="1960562" cy="3540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Vertical Constraint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32198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DE" altLang="de-DE"/>
              <a:t>6.1	Terminology</a:t>
            </a:r>
          </a:p>
        </p:txBody>
      </p:sp>
      <p:sp>
        <p:nvSpPr>
          <p:cNvPr id="1322056" name="Rectangle 72"/>
          <p:cNvSpPr>
            <a:spLocks noGrp="1" noChangeArrowheads="1"/>
          </p:cNvSpPr>
          <p:nvPr>
            <p:ph type="body" idx="1"/>
          </p:nvPr>
        </p:nvSpPr>
        <p:spPr>
          <a:xfrm>
            <a:off x="608013" y="1946275"/>
            <a:ext cx="8193087" cy="4379913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A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vertical constraint</a:t>
            </a:r>
            <a:r>
              <a:rPr lang="en-US" altLang="zh-CN">
                <a:ea typeface="宋体" panose="02010600030101010101" pitchFamily="2" charset="-122"/>
              </a:rPr>
              <a:t> exists between two nets if they have pins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in the same column </a:t>
            </a:r>
          </a:p>
          <a:p>
            <a:pPr marL="323850" indent="-323850" defTabSz="849313">
              <a:buFont typeface="Symbol" panose="05050102010706020507" pitchFamily="18" charset="2"/>
              <a:buChar char="Þ"/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The vertical segment coming from the top must “stop” before overlapping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with the vertical segment coming from the bottom in the same column </a:t>
            </a:r>
          </a:p>
        </p:txBody>
      </p:sp>
      <p:sp>
        <p:nvSpPr>
          <p:cNvPr id="1322057" name="Text Box 73"/>
          <p:cNvSpPr txBox="1">
            <a:spLocks noChangeArrowheads="1"/>
          </p:cNvSpPr>
          <p:nvPr/>
        </p:nvSpPr>
        <p:spPr bwMode="auto">
          <a:xfrm>
            <a:off x="4391025" y="5768975"/>
            <a:ext cx="2528888" cy="6127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Vertically constrained with a vertical conflict</a:t>
            </a:r>
          </a:p>
        </p:txBody>
      </p:sp>
      <p:sp>
        <p:nvSpPr>
          <p:cNvPr id="1322095" name="Text Box 111"/>
          <p:cNvSpPr txBox="1">
            <a:spLocks noChangeArrowheads="1"/>
          </p:cNvSpPr>
          <p:nvPr/>
        </p:nvSpPr>
        <p:spPr bwMode="auto">
          <a:xfrm>
            <a:off x="1123950" y="5764213"/>
            <a:ext cx="2295525" cy="6127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Vertically constrained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without conflict</a:t>
            </a:r>
          </a:p>
        </p:txBody>
      </p:sp>
      <p:grpSp>
        <p:nvGrpSpPr>
          <p:cNvPr id="1322200" name="Group 216"/>
          <p:cNvGrpSpPr>
            <a:grpSpLocks/>
          </p:cNvGrpSpPr>
          <p:nvPr/>
        </p:nvGrpSpPr>
        <p:grpSpPr bwMode="auto">
          <a:xfrm>
            <a:off x="4395788" y="3478213"/>
            <a:ext cx="936625" cy="2155825"/>
            <a:chOff x="2769" y="2191"/>
            <a:chExt cx="590" cy="1358"/>
          </a:xfrm>
        </p:grpSpPr>
        <p:sp>
          <p:nvSpPr>
            <p:cNvPr id="1322146" name="Line 162"/>
            <p:cNvSpPr>
              <a:spLocks noChangeShapeType="1"/>
            </p:cNvSpPr>
            <p:nvPr/>
          </p:nvSpPr>
          <p:spPr bwMode="auto">
            <a:xfrm>
              <a:off x="2774" y="3254"/>
              <a:ext cx="585" cy="1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47" name="Line 163"/>
            <p:cNvSpPr>
              <a:spLocks noChangeShapeType="1"/>
            </p:cNvSpPr>
            <p:nvPr/>
          </p:nvSpPr>
          <p:spPr bwMode="auto">
            <a:xfrm flipV="1">
              <a:off x="2769" y="2468"/>
              <a:ext cx="567" cy="5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48" name="Rectangle 164"/>
            <p:cNvSpPr>
              <a:spLocks noChangeArrowheads="1"/>
            </p:cNvSpPr>
            <p:nvPr/>
          </p:nvSpPr>
          <p:spPr bwMode="auto">
            <a:xfrm>
              <a:off x="2854" y="3168"/>
              <a:ext cx="162" cy="167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49" name="Rectangle 165"/>
            <p:cNvSpPr>
              <a:spLocks noChangeArrowheads="1"/>
            </p:cNvSpPr>
            <p:nvPr/>
          </p:nvSpPr>
          <p:spPr bwMode="auto">
            <a:xfrm>
              <a:off x="2854" y="3173"/>
              <a:ext cx="162" cy="16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50" name="Rectangle 166"/>
            <p:cNvSpPr>
              <a:spLocks noChangeArrowheads="1"/>
            </p:cNvSpPr>
            <p:nvPr/>
          </p:nvSpPr>
          <p:spPr bwMode="auto">
            <a:xfrm>
              <a:off x="3092" y="2392"/>
              <a:ext cx="161" cy="161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51" name="Rectangle 167"/>
            <p:cNvSpPr>
              <a:spLocks noChangeArrowheads="1"/>
            </p:cNvSpPr>
            <p:nvPr/>
          </p:nvSpPr>
          <p:spPr bwMode="auto">
            <a:xfrm>
              <a:off x="3092" y="2392"/>
              <a:ext cx="161" cy="16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52" name="Rectangle 168"/>
            <p:cNvSpPr>
              <a:spLocks noChangeArrowheads="1"/>
            </p:cNvSpPr>
            <p:nvPr/>
          </p:nvSpPr>
          <p:spPr bwMode="auto">
            <a:xfrm>
              <a:off x="2854" y="2392"/>
              <a:ext cx="162" cy="161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53" name="Rectangle 169"/>
            <p:cNvSpPr>
              <a:spLocks noChangeArrowheads="1"/>
            </p:cNvSpPr>
            <p:nvPr/>
          </p:nvSpPr>
          <p:spPr bwMode="auto">
            <a:xfrm>
              <a:off x="2854" y="2392"/>
              <a:ext cx="162" cy="16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54" name="Rectangle 170"/>
            <p:cNvSpPr>
              <a:spLocks noChangeArrowheads="1"/>
            </p:cNvSpPr>
            <p:nvPr/>
          </p:nvSpPr>
          <p:spPr bwMode="auto">
            <a:xfrm>
              <a:off x="3092" y="3180"/>
              <a:ext cx="161" cy="155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55" name="Rectangle 171"/>
            <p:cNvSpPr>
              <a:spLocks noChangeArrowheads="1"/>
            </p:cNvSpPr>
            <p:nvPr/>
          </p:nvSpPr>
          <p:spPr bwMode="auto">
            <a:xfrm>
              <a:off x="3092" y="3173"/>
              <a:ext cx="161" cy="16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56" name="Text Box 172"/>
            <p:cNvSpPr txBox="1">
              <a:spLocks noChangeArrowheads="1"/>
            </p:cNvSpPr>
            <p:nvPr/>
          </p:nvSpPr>
          <p:spPr bwMode="auto">
            <a:xfrm>
              <a:off x="2822" y="3321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B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322157" name="Text Box 173"/>
            <p:cNvSpPr txBox="1">
              <a:spLocks noChangeArrowheads="1"/>
            </p:cNvSpPr>
            <p:nvPr/>
          </p:nvSpPr>
          <p:spPr bwMode="auto">
            <a:xfrm>
              <a:off x="3076" y="3326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A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322158" name="Text Box 174"/>
            <p:cNvSpPr txBox="1">
              <a:spLocks noChangeArrowheads="1"/>
            </p:cNvSpPr>
            <p:nvPr/>
          </p:nvSpPr>
          <p:spPr bwMode="auto">
            <a:xfrm>
              <a:off x="2822" y="2191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A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322159" name="Text Box 175"/>
            <p:cNvSpPr txBox="1">
              <a:spLocks noChangeArrowheads="1"/>
            </p:cNvSpPr>
            <p:nvPr/>
          </p:nvSpPr>
          <p:spPr bwMode="auto">
            <a:xfrm>
              <a:off x="3053" y="2191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B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</p:grpSp>
      <p:grpSp>
        <p:nvGrpSpPr>
          <p:cNvPr id="1322201" name="Group 217"/>
          <p:cNvGrpSpPr>
            <a:grpSpLocks/>
          </p:cNvGrpSpPr>
          <p:nvPr/>
        </p:nvGrpSpPr>
        <p:grpSpPr bwMode="auto">
          <a:xfrm>
            <a:off x="5511800" y="3273425"/>
            <a:ext cx="2012950" cy="2422525"/>
            <a:chOff x="3472" y="2062"/>
            <a:chExt cx="1268" cy="1526"/>
          </a:xfrm>
        </p:grpSpPr>
        <p:sp>
          <p:nvSpPr>
            <p:cNvPr id="1322096" name="Line 112"/>
            <p:cNvSpPr>
              <a:spLocks noChangeShapeType="1"/>
            </p:cNvSpPr>
            <p:nvPr/>
          </p:nvSpPr>
          <p:spPr bwMode="auto">
            <a:xfrm>
              <a:off x="3775" y="3304"/>
              <a:ext cx="965" cy="1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097" name="Line 113"/>
            <p:cNvSpPr>
              <a:spLocks noChangeShapeType="1"/>
            </p:cNvSpPr>
            <p:nvPr/>
          </p:nvSpPr>
          <p:spPr bwMode="auto">
            <a:xfrm>
              <a:off x="3775" y="2338"/>
              <a:ext cx="965" cy="1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098" name="Rectangle 114"/>
            <p:cNvSpPr>
              <a:spLocks noChangeArrowheads="1"/>
            </p:cNvSpPr>
            <p:nvPr/>
          </p:nvSpPr>
          <p:spPr bwMode="auto">
            <a:xfrm>
              <a:off x="3936" y="2743"/>
              <a:ext cx="162" cy="641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099" name="Rectangle 115"/>
            <p:cNvSpPr>
              <a:spLocks noChangeArrowheads="1"/>
            </p:cNvSpPr>
            <p:nvPr/>
          </p:nvSpPr>
          <p:spPr bwMode="auto">
            <a:xfrm>
              <a:off x="3936" y="2743"/>
              <a:ext cx="162" cy="64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00" name="Rectangle 116"/>
            <p:cNvSpPr>
              <a:spLocks noChangeArrowheads="1"/>
            </p:cNvSpPr>
            <p:nvPr/>
          </p:nvSpPr>
          <p:spPr bwMode="auto">
            <a:xfrm>
              <a:off x="3936" y="3222"/>
              <a:ext cx="162" cy="16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01" name="Rectangle 117"/>
            <p:cNvSpPr>
              <a:spLocks noChangeArrowheads="1"/>
            </p:cNvSpPr>
            <p:nvPr/>
          </p:nvSpPr>
          <p:spPr bwMode="auto">
            <a:xfrm>
              <a:off x="3936" y="2743"/>
              <a:ext cx="162" cy="161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02" name="Rectangle 118"/>
            <p:cNvSpPr>
              <a:spLocks noChangeArrowheads="1"/>
            </p:cNvSpPr>
            <p:nvPr/>
          </p:nvSpPr>
          <p:spPr bwMode="auto">
            <a:xfrm>
              <a:off x="3936" y="2743"/>
              <a:ext cx="162" cy="16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03" name="Rectangle 119"/>
            <p:cNvSpPr>
              <a:spLocks noChangeArrowheads="1"/>
            </p:cNvSpPr>
            <p:nvPr/>
          </p:nvSpPr>
          <p:spPr bwMode="auto">
            <a:xfrm>
              <a:off x="3974" y="2781"/>
              <a:ext cx="80" cy="8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04" name="Rectangle 120"/>
            <p:cNvSpPr>
              <a:spLocks noChangeArrowheads="1"/>
            </p:cNvSpPr>
            <p:nvPr/>
          </p:nvSpPr>
          <p:spPr bwMode="auto">
            <a:xfrm>
              <a:off x="3974" y="2781"/>
              <a:ext cx="80" cy="8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05" name="Rectangle 121"/>
            <p:cNvSpPr>
              <a:spLocks noChangeArrowheads="1"/>
            </p:cNvSpPr>
            <p:nvPr/>
          </p:nvSpPr>
          <p:spPr bwMode="auto">
            <a:xfrm>
              <a:off x="4174" y="2258"/>
              <a:ext cx="162" cy="646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06" name="Rectangle 122"/>
            <p:cNvSpPr>
              <a:spLocks noChangeArrowheads="1"/>
            </p:cNvSpPr>
            <p:nvPr/>
          </p:nvSpPr>
          <p:spPr bwMode="auto">
            <a:xfrm>
              <a:off x="4174" y="2258"/>
              <a:ext cx="162" cy="646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07" name="Rectangle 123"/>
            <p:cNvSpPr>
              <a:spLocks noChangeArrowheads="1"/>
            </p:cNvSpPr>
            <p:nvPr/>
          </p:nvSpPr>
          <p:spPr bwMode="auto">
            <a:xfrm>
              <a:off x="4174" y="2258"/>
              <a:ext cx="162" cy="16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08" name="Rectangle 124"/>
            <p:cNvSpPr>
              <a:spLocks noChangeArrowheads="1"/>
            </p:cNvSpPr>
            <p:nvPr/>
          </p:nvSpPr>
          <p:spPr bwMode="auto">
            <a:xfrm>
              <a:off x="4174" y="2743"/>
              <a:ext cx="162" cy="161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09" name="Rectangle 125"/>
            <p:cNvSpPr>
              <a:spLocks noChangeArrowheads="1"/>
            </p:cNvSpPr>
            <p:nvPr/>
          </p:nvSpPr>
          <p:spPr bwMode="auto">
            <a:xfrm>
              <a:off x="4174" y="2743"/>
              <a:ext cx="162" cy="16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10" name="Rectangle 126"/>
            <p:cNvSpPr>
              <a:spLocks noChangeArrowheads="1"/>
            </p:cNvSpPr>
            <p:nvPr/>
          </p:nvSpPr>
          <p:spPr bwMode="auto">
            <a:xfrm>
              <a:off x="4216" y="2781"/>
              <a:ext cx="82" cy="8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11" name="Rectangle 127"/>
            <p:cNvSpPr>
              <a:spLocks noChangeArrowheads="1"/>
            </p:cNvSpPr>
            <p:nvPr/>
          </p:nvSpPr>
          <p:spPr bwMode="auto">
            <a:xfrm>
              <a:off x="4216" y="2781"/>
              <a:ext cx="82" cy="8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12" name="Rectangle 128"/>
            <p:cNvSpPr>
              <a:spLocks noChangeArrowheads="1"/>
            </p:cNvSpPr>
            <p:nvPr/>
          </p:nvSpPr>
          <p:spPr bwMode="auto">
            <a:xfrm>
              <a:off x="3936" y="2258"/>
              <a:ext cx="162" cy="404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13" name="Rectangle 129"/>
            <p:cNvSpPr>
              <a:spLocks noChangeArrowheads="1"/>
            </p:cNvSpPr>
            <p:nvPr/>
          </p:nvSpPr>
          <p:spPr bwMode="auto">
            <a:xfrm>
              <a:off x="3936" y="2258"/>
              <a:ext cx="162" cy="404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14" name="Rectangle 130"/>
            <p:cNvSpPr>
              <a:spLocks noChangeArrowheads="1"/>
            </p:cNvSpPr>
            <p:nvPr/>
          </p:nvSpPr>
          <p:spPr bwMode="auto">
            <a:xfrm>
              <a:off x="3936" y="2258"/>
              <a:ext cx="162" cy="16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15" name="Rectangle 131"/>
            <p:cNvSpPr>
              <a:spLocks noChangeArrowheads="1"/>
            </p:cNvSpPr>
            <p:nvPr/>
          </p:nvSpPr>
          <p:spPr bwMode="auto">
            <a:xfrm>
              <a:off x="3936" y="2500"/>
              <a:ext cx="162" cy="162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16" name="Rectangle 132"/>
            <p:cNvSpPr>
              <a:spLocks noChangeArrowheads="1"/>
            </p:cNvSpPr>
            <p:nvPr/>
          </p:nvSpPr>
          <p:spPr bwMode="auto">
            <a:xfrm>
              <a:off x="3936" y="2500"/>
              <a:ext cx="162" cy="16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17" name="Rectangle 133"/>
            <p:cNvSpPr>
              <a:spLocks noChangeArrowheads="1"/>
            </p:cNvSpPr>
            <p:nvPr/>
          </p:nvSpPr>
          <p:spPr bwMode="auto">
            <a:xfrm>
              <a:off x="3974" y="2543"/>
              <a:ext cx="80" cy="8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18" name="Rectangle 134"/>
            <p:cNvSpPr>
              <a:spLocks noChangeArrowheads="1"/>
            </p:cNvSpPr>
            <p:nvPr/>
          </p:nvSpPr>
          <p:spPr bwMode="auto">
            <a:xfrm>
              <a:off x="3974" y="2543"/>
              <a:ext cx="80" cy="8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19" name="Rectangle 135"/>
            <p:cNvSpPr>
              <a:spLocks noChangeArrowheads="1"/>
            </p:cNvSpPr>
            <p:nvPr/>
          </p:nvSpPr>
          <p:spPr bwMode="auto">
            <a:xfrm>
              <a:off x="4174" y="2984"/>
              <a:ext cx="162" cy="40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20" name="Rectangle 136"/>
            <p:cNvSpPr>
              <a:spLocks noChangeArrowheads="1"/>
            </p:cNvSpPr>
            <p:nvPr/>
          </p:nvSpPr>
          <p:spPr bwMode="auto">
            <a:xfrm>
              <a:off x="4174" y="2984"/>
              <a:ext cx="162" cy="40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21" name="Rectangle 137"/>
            <p:cNvSpPr>
              <a:spLocks noChangeArrowheads="1"/>
            </p:cNvSpPr>
            <p:nvPr/>
          </p:nvSpPr>
          <p:spPr bwMode="auto">
            <a:xfrm>
              <a:off x="4174" y="3222"/>
              <a:ext cx="162" cy="16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22" name="Rectangle 138"/>
            <p:cNvSpPr>
              <a:spLocks noChangeArrowheads="1"/>
            </p:cNvSpPr>
            <p:nvPr/>
          </p:nvSpPr>
          <p:spPr bwMode="auto">
            <a:xfrm>
              <a:off x="4174" y="2984"/>
              <a:ext cx="162" cy="15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23" name="Rectangle 139"/>
            <p:cNvSpPr>
              <a:spLocks noChangeArrowheads="1"/>
            </p:cNvSpPr>
            <p:nvPr/>
          </p:nvSpPr>
          <p:spPr bwMode="auto">
            <a:xfrm>
              <a:off x="4174" y="2984"/>
              <a:ext cx="162" cy="15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24" name="Rectangle 140"/>
            <p:cNvSpPr>
              <a:spLocks noChangeArrowheads="1"/>
            </p:cNvSpPr>
            <p:nvPr/>
          </p:nvSpPr>
          <p:spPr bwMode="auto">
            <a:xfrm>
              <a:off x="4216" y="3022"/>
              <a:ext cx="82" cy="8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25" name="Rectangle 141"/>
            <p:cNvSpPr>
              <a:spLocks noChangeArrowheads="1"/>
            </p:cNvSpPr>
            <p:nvPr/>
          </p:nvSpPr>
          <p:spPr bwMode="auto">
            <a:xfrm>
              <a:off x="4216" y="3022"/>
              <a:ext cx="82" cy="8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26" name="Rectangle 142"/>
            <p:cNvSpPr>
              <a:spLocks noChangeArrowheads="1"/>
            </p:cNvSpPr>
            <p:nvPr/>
          </p:nvSpPr>
          <p:spPr bwMode="auto">
            <a:xfrm>
              <a:off x="4098" y="2781"/>
              <a:ext cx="76" cy="80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27" name="Rectangle 143"/>
            <p:cNvSpPr>
              <a:spLocks noChangeArrowheads="1"/>
            </p:cNvSpPr>
            <p:nvPr/>
          </p:nvSpPr>
          <p:spPr bwMode="auto">
            <a:xfrm>
              <a:off x="4098" y="2781"/>
              <a:ext cx="76" cy="8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28" name="Rectangle 144"/>
            <p:cNvSpPr>
              <a:spLocks noChangeArrowheads="1"/>
            </p:cNvSpPr>
            <p:nvPr/>
          </p:nvSpPr>
          <p:spPr bwMode="auto">
            <a:xfrm>
              <a:off x="4098" y="2543"/>
              <a:ext cx="318" cy="81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29" name="Rectangle 145"/>
            <p:cNvSpPr>
              <a:spLocks noChangeArrowheads="1"/>
            </p:cNvSpPr>
            <p:nvPr/>
          </p:nvSpPr>
          <p:spPr bwMode="auto">
            <a:xfrm>
              <a:off x="4098" y="2543"/>
              <a:ext cx="318" cy="8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30" name="Rectangle 146"/>
            <p:cNvSpPr>
              <a:spLocks noChangeArrowheads="1"/>
            </p:cNvSpPr>
            <p:nvPr/>
          </p:nvSpPr>
          <p:spPr bwMode="auto">
            <a:xfrm>
              <a:off x="4336" y="3022"/>
              <a:ext cx="80" cy="82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31" name="Rectangle 147"/>
            <p:cNvSpPr>
              <a:spLocks noChangeArrowheads="1"/>
            </p:cNvSpPr>
            <p:nvPr/>
          </p:nvSpPr>
          <p:spPr bwMode="auto">
            <a:xfrm>
              <a:off x="4336" y="3022"/>
              <a:ext cx="80" cy="8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32" name="Rectangle 148"/>
            <p:cNvSpPr>
              <a:spLocks noChangeArrowheads="1"/>
            </p:cNvSpPr>
            <p:nvPr/>
          </p:nvSpPr>
          <p:spPr bwMode="auto">
            <a:xfrm>
              <a:off x="4416" y="2984"/>
              <a:ext cx="162" cy="15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33" name="Rectangle 149"/>
            <p:cNvSpPr>
              <a:spLocks noChangeArrowheads="1"/>
            </p:cNvSpPr>
            <p:nvPr/>
          </p:nvSpPr>
          <p:spPr bwMode="auto">
            <a:xfrm>
              <a:off x="4416" y="2984"/>
              <a:ext cx="162" cy="15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34" name="Rectangle 150"/>
            <p:cNvSpPr>
              <a:spLocks noChangeArrowheads="1"/>
            </p:cNvSpPr>
            <p:nvPr/>
          </p:nvSpPr>
          <p:spPr bwMode="auto">
            <a:xfrm>
              <a:off x="4460" y="3022"/>
              <a:ext cx="76" cy="8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35" name="Rectangle 151"/>
            <p:cNvSpPr>
              <a:spLocks noChangeArrowheads="1"/>
            </p:cNvSpPr>
            <p:nvPr/>
          </p:nvSpPr>
          <p:spPr bwMode="auto">
            <a:xfrm>
              <a:off x="4460" y="3022"/>
              <a:ext cx="76" cy="8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36" name="Rectangle 152"/>
            <p:cNvSpPr>
              <a:spLocks noChangeArrowheads="1"/>
            </p:cNvSpPr>
            <p:nvPr/>
          </p:nvSpPr>
          <p:spPr bwMode="auto">
            <a:xfrm>
              <a:off x="4416" y="2500"/>
              <a:ext cx="162" cy="162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37" name="Rectangle 153"/>
            <p:cNvSpPr>
              <a:spLocks noChangeArrowheads="1"/>
            </p:cNvSpPr>
            <p:nvPr/>
          </p:nvSpPr>
          <p:spPr bwMode="auto">
            <a:xfrm>
              <a:off x="4416" y="2500"/>
              <a:ext cx="162" cy="16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38" name="Rectangle 154"/>
            <p:cNvSpPr>
              <a:spLocks noChangeArrowheads="1"/>
            </p:cNvSpPr>
            <p:nvPr/>
          </p:nvSpPr>
          <p:spPr bwMode="auto">
            <a:xfrm>
              <a:off x="4460" y="2543"/>
              <a:ext cx="76" cy="8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39" name="Rectangle 155"/>
            <p:cNvSpPr>
              <a:spLocks noChangeArrowheads="1"/>
            </p:cNvSpPr>
            <p:nvPr/>
          </p:nvSpPr>
          <p:spPr bwMode="auto">
            <a:xfrm>
              <a:off x="4460" y="2543"/>
              <a:ext cx="76" cy="8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40" name="Rectangle 156"/>
            <p:cNvSpPr>
              <a:spLocks noChangeArrowheads="1"/>
            </p:cNvSpPr>
            <p:nvPr/>
          </p:nvSpPr>
          <p:spPr bwMode="auto">
            <a:xfrm>
              <a:off x="4416" y="2662"/>
              <a:ext cx="162" cy="322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2141" name="Rectangle 157"/>
            <p:cNvSpPr>
              <a:spLocks noChangeArrowheads="1"/>
            </p:cNvSpPr>
            <p:nvPr/>
          </p:nvSpPr>
          <p:spPr bwMode="auto">
            <a:xfrm>
              <a:off x="4416" y="2662"/>
              <a:ext cx="162" cy="32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2142" name="Text Box 158"/>
            <p:cNvSpPr txBox="1">
              <a:spLocks noChangeArrowheads="1"/>
            </p:cNvSpPr>
            <p:nvPr/>
          </p:nvSpPr>
          <p:spPr bwMode="auto">
            <a:xfrm>
              <a:off x="3911" y="3365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B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322143" name="Text Box 159"/>
            <p:cNvSpPr txBox="1">
              <a:spLocks noChangeArrowheads="1"/>
            </p:cNvSpPr>
            <p:nvPr/>
          </p:nvSpPr>
          <p:spPr bwMode="auto">
            <a:xfrm>
              <a:off x="4164" y="3363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A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322144" name="Text Box 160"/>
            <p:cNvSpPr txBox="1">
              <a:spLocks noChangeArrowheads="1"/>
            </p:cNvSpPr>
            <p:nvPr/>
          </p:nvSpPr>
          <p:spPr bwMode="auto">
            <a:xfrm>
              <a:off x="3911" y="2062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A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322145" name="Text Box 161"/>
            <p:cNvSpPr txBox="1">
              <a:spLocks noChangeArrowheads="1"/>
            </p:cNvSpPr>
            <p:nvPr/>
          </p:nvSpPr>
          <p:spPr bwMode="auto">
            <a:xfrm>
              <a:off x="4142" y="2067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B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322160" name="AutoShape 176"/>
            <p:cNvSpPr>
              <a:spLocks noChangeArrowheads="1"/>
            </p:cNvSpPr>
            <p:nvPr/>
          </p:nvSpPr>
          <p:spPr bwMode="auto">
            <a:xfrm>
              <a:off x="3472" y="2669"/>
              <a:ext cx="193" cy="422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22162" name="Line 178"/>
          <p:cNvSpPr>
            <a:spLocks noChangeShapeType="1"/>
          </p:cNvSpPr>
          <p:nvPr/>
        </p:nvSpPr>
        <p:spPr bwMode="auto">
          <a:xfrm flipH="1" flipV="1">
            <a:off x="1042988" y="5108575"/>
            <a:ext cx="13081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63" name="Line 179"/>
          <p:cNvSpPr>
            <a:spLocks noChangeShapeType="1"/>
          </p:cNvSpPr>
          <p:nvPr/>
        </p:nvSpPr>
        <p:spPr bwMode="auto">
          <a:xfrm flipH="1" flipV="1">
            <a:off x="1042988" y="3887788"/>
            <a:ext cx="13081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64" name="Rectangle 180"/>
          <p:cNvSpPr>
            <a:spLocks noChangeArrowheads="1"/>
          </p:cNvSpPr>
          <p:nvPr/>
        </p:nvSpPr>
        <p:spPr bwMode="auto">
          <a:xfrm flipH="1" flipV="1">
            <a:off x="1546225" y="3786188"/>
            <a:ext cx="255588" cy="1020762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2165" name="Rectangle 181"/>
          <p:cNvSpPr>
            <a:spLocks noChangeArrowheads="1"/>
          </p:cNvSpPr>
          <p:nvPr/>
        </p:nvSpPr>
        <p:spPr bwMode="auto">
          <a:xfrm flipH="1" flipV="1">
            <a:off x="1930400" y="4167188"/>
            <a:ext cx="255588" cy="106680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2166" name="Rectangle 182"/>
          <p:cNvSpPr>
            <a:spLocks noChangeArrowheads="1"/>
          </p:cNvSpPr>
          <p:nvPr/>
        </p:nvSpPr>
        <p:spPr bwMode="auto">
          <a:xfrm flipH="1" flipV="1">
            <a:off x="1930400" y="4173538"/>
            <a:ext cx="255588" cy="106045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67" name="Rectangle 183"/>
          <p:cNvSpPr>
            <a:spLocks noChangeArrowheads="1"/>
          </p:cNvSpPr>
          <p:nvPr/>
        </p:nvSpPr>
        <p:spPr bwMode="auto">
          <a:xfrm flipH="1" flipV="1">
            <a:off x="1546225" y="3786188"/>
            <a:ext cx="255588" cy="102076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68" name="Rectangle 184"/>
          <p:cNvSpPr>
            <a:spLocks noChangeArrowheads="1"/>
          </p:cNvSpPr>
          <p:nvPr/>
        </p:nvSpPr>
        <p:spPr bwMode="auto">
          <a:xfrm flipH="1" flipV="1">
            <a:off x="1939925" y="4991100"/>
            <a:ext cx="254000" cy="2428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69" name="Rectangle 185"/>
          <p:cNvSpPr>
            <a:spLocks noChangeArrowheads="1"/>
          </p:cNvSpPr>
          <p:nvPr/>
        </p:nvSpPr>
        <p:spPr bwMode="auto">
          <a:xfrm flipH="1" flipV="1">
            <a:off x="1546225" y="4548188"/>
            <a:ext cx="255588" cy="255587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2170" name="Rectangle 186"/>
          <p:cNvSpPr>
            <a:spLocks noChangeArrowheads="1"/>
          </p:cNvSpPr>
          <p:nvPr/>
        </p:nvSpPr>
        <p:spPr bwMode="auto">
          <a:xfrm flipH="1" flipV="1">
            <a:off x="1546225" y="4548188"/>
            <a:ext cx="255588" cy="2555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71" name="Rectangle 187"/>
          <p:cNvSpPr>
            <a:spLocks noChangeArrowheads="1"/>
          </p:cNvSpPr>
          <p:nvPr/>
        </p:nvSpPr>
        <p:spPr bwMode="auto">
          <a:xfrm flipH="1" flipV="1">
            <a:off x="1930400" y="4171950"/>
            <a:ext cx="255588" cy="255588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2172" name="Rectangle 188"/>
          <p:cNvSpPr>
            <a:spLocks noChangeArrowheads="1"/>
          </p:cNvSpPr>
          <p:nvPr/>
        </p:nvSpPr>
        <p:spPr bwMode="auto">
          <a:xfrm flipH="1" flipV="1">
            <a:off x="1930400" y="4171950"/>
            <a:ext cx="255588" cy="2555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73" name="Rectangle 189"/>
          <p:cNvSpPr>
            <a:spLocks noChangeArrowheads="1"/>
          </p:cNvSpPr>
          <p:nvPr/>
        </p:nvSpPr>
        <p:spPr bwMode="auto">
          <a:xfrm flipH="1" flipV="1">
            <a:off x="1606550" y="4614863"/>
            <a:ext cx="127000" cy="12858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2174" name="Rectangle 190"/>
          <p:cNvSpPr>
            <a:spLocks noChangeArrowheads="1"/>
          </p:cNvSpPr>
          <p:nvPr/>
        </p:nvSpPr>
        <p:spPr bwMode="auto">
          <a:xfrm flipH="1" flipV="1">
            <a:off x="1606550" y="4614863"/>
            <a:ext cx="127000" cy="1285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75" name="Rectangle 191"/>
          <p:cNvSpPr>
            <a:spLocks noChangeArrowheads="1"/>
          </p:cNvSpPr>
          <p:nvPr/>
        </p:nvSpPr>
        <p:spPr bwMode="auto">
          <a:xfrm flipH="1" flipV="1">
            <a:off x="1990725" y="4232275"/>
            <a:ext cx="128588" cy="1270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2176" name="Rectangle 192"/>
          <p:cNvSpPr>
            <a:spLocks noChangeArrowheads="1"/>
          </p:cNvSpPr>
          <p:nvPr/>
        </p:nvSpPr>
        <p:spPr bwMode="auto">
          <a:xfrm flipH="1" flipV="1">
            <a:off x="1990725" y="4232275"/>
            <a:ext cx="128588" cy="1270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77" name="Text Box 193"/>
          <p:cNvSpPr txBox="1">
            <a:spLocks noChangeArrowheads="1"/>
          </p:cNvSpPr>
          <p:nvPr/>
        </p:nvSpPr>
        <p:spPr bwMode="auto">
          <a:xfrm>
            <a:off x="1476375" y="3424238"/>
            <a:ext cx="3492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B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322178" name="Text Box 194"/>
          <p:cNvSpPr txBox="1">
            <a:spLocks noChangeArrowheads="1"/>
          </p:cNvSpPr>
          <p:nvPr/>
        </p:nvSpPr>
        <p:spPr bwMode="auto">
          <a:xfrm>
            <a:off x="1874838" y="5235575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A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322179" name="Rectangle 195"/>
          <p:cNvSpPr>
            <a:spLocks noChangeArrowheads="1"/>
          </p:cNvSpPr>
          <p:nvPr/>
        </p:nvSpPr>
        <p:spPr bwMode="auto">
          <a:xfrm flipH="1" flipV="1">
            <a:off x="1546225" y="3786188"/>
            <a:ext cx="255588" cy="2555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80" name="Rectangle 196"/>
          <p:cNvSpPr>
            <a:spLocks noChangeArrowheads="1"/>
          </p:cNvSpPr>
          <p:nvPr/>
        </p:nvSpPr>
        <p:spPr bwMode="auto">
          <a:xfrm flipH="1" flipV="1">
            <a:off x="1425575" y="4232275"/>
            <a:ext cx="504825" cy="1270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2181" name="Rectangle 197"/>
          <p:cNvSpPr>
            <a:spLocks noChangeArrowheads="1"/>
          </p:cNvSpPr>
          <p:nvPr/>
        </p:nvSpPr>
        <p:spPr bwMode="auto">
          <a:xfrm flipH="1" flipV="1">
            <a:off x="1425575" y="4232275"/>
            <a:ext cx="504825" cy="1270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82" name="Rectangle 198"/>
          <p:cNvSpPr>
            <a:spLocks noChangeArrowheads="1"/>
          </p:cNvSpPr>
          <p:nvPr/>
        </p:nvSpPr>
        <p:spPr bwMode="auto">
          <a:xfrm flipH="1" flipV="1">
            <a:off x="1168400" y="4548188"/>
            <a:ext cx="255588" cy="68580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2183" name="Rectangle 199"/>
          <p:cNvSpPr>
            <a:spLocks noChangeArrowheads="1"/>
          </p:cNvSpPr>
          <p:nvPr/>
        </p:nvSpPr>
        <p:spPr bwMode="auto">
          <a:xfrm flipH="1" flipV="1">
            <a:off x="1168400" y="4548188"/>
            <a:ext cx="255588" cy="6858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84" name="Rectangle 200"/>
          <p:cNvSpPr>
            <a:spLocks noChangeArrowheads="1"/>
          </p:cNvSpPr>
          <p:nvPr/>
        </p:nvSpPr>
        <p:spPr bwMode="auto">
          <a:xfrm flipH="1" flipV="1">
            <a:off x="1168400" y="3786188"/>
            <a:ext cx="255588" cy="6413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2185" name="Rectangle 201"/>
          <p:cNvSpPr>
            <a:spLocks noChangeArrowheads="1"/>
          </p:cNvSpPr>
          <p:nvPr/>
        </p:nvSpPr>
        <p:spPr bwMode="auto">
          <a:xfrm flipH="1" flipV="1">
            <a:off x="1168400" y="3786188"/>
            <a:ext cx="255588" cy="64135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86" name="Rectangle 202"/>
          <p:cNvSpPr>
            <a:spLocks noChangeArrowheads="1"/>
          </p:cNvSpPr>
          <p:nvPr/>
        </p:nvSpPr>
        <p:spPr bwMode="auto">
          <a:xfrm flipH="1" flipV="1">
            <a:off x="1168400" y="4991100"/>
            <a:ext cx="255588" cy="24765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87" name="Rectangle 203"/>
          <p:cNvSpPr>
            <a:spLocks noChangeArrowheads="1"/>
          </p:cNvSpPr>
          <p:nvPr/>
        </p:nvSpPr>
        <p:spPr bwMode="auto">
          <a:xfrm flipH="1" flipV="1">
            <a:off x="1168400" y="3786188"/>
            <a:ext cx="255588" cy="2555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88" name="Rectangle 204"/>
          <p:cNvSpPr>
            <a:spLocks noChangeArrowheads="1"/>
          </p:cNvSpPr>
          <p:nvPr/>
        </p:nvSpPr>
        <p:spPr bwMode="auto">
          <a:xfrm flipH="1" flipV="1">
            <a:off x="1168400" y="4548188"/>
            <a:ext cx="255588" cy="255587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2189" name="Rectangle 205"/>
          <p:cNvSpPr>
            <a:spLocks noChangeArrowheads="1"/>
          </p:cNvSpPr>
          <p:nvPr/>
        </p:nvSpPr>
        <p:spPr bwMode="auto">
          <a:xfrm flipH="1" flipV="1">
            <a:off x="1168400" y="4548188"/>
            <a:ext cx="255588" cy="2555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90" name="Rectangle 206"/>
          <p:cNvSpPr>
            <a:spLocks noChangeArrowheads="1"/>
          </p:cNvSpPr>
          <p:nvPr/>
        </p:nvSpPr>
        <p:spPr bwMode="auto">
          <a:xfrm flipH="1" flipV="1">
            <a:off x="1168400" y="4171950"/>
            <a:ext cx="255588" cy="255588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2191" name="Rectangle 207"/>
          <p:cNvSpPr>
            <a:spLocks noChangeArrowheads="1"/>
          </p:cNvSpPr>
          <p:nvPr/>
        </p:nvSpPr>
        <p:spPr bwMode="auto">
          <a:xfrm flipH="1" flipV="1">
            <a:off x="1423988" y="4614863"/>
            <a:ext cx="122237" cy="128587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2192" name="Rectangle 208"/>
          <p:cNvSpPr>
            <a:spLocks noChangeArrowheads="1"/>
          </p:cNvSpPr>
          <p:nvPr/>
        </p:nvSpPr>
        <p:spPr bwMode="auto">
          <a:xfrm flipH="1" flipV="1">
            <a:off x="1423988" y="4614863"/>
            <a:ext cx="122237" cy="1285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93" name="Rectangle 209"/>
          <p:cNvSpPr>
            <a:spLocks noChangeArrowheads="1"/>
          </p:cNvSpPr>
          <p:nvPr/>
        </p:nvSpPr>
        <p:spPr bwMode="auto">
          <a:xfrm flipH="1" flipV="1">
            <a:off x="1235075" y="4614863"/>
            <a:ext cx="127000" cy="12858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2194" name="Rectangle 210"/>
          <p:cNvSpPr>
            <a:spLocks noChangeArrowheads="1"/>
          </p:cNvSpPr>
          <p:nvPr/>
        </p:nvSpPr>
        <p:spPr bwMode="auto">
          <a:xfrm flipH="1" flipV="1">
            <a:off x="1235075" y="4614863"/>
            <a:ext cx="127000" cy="1285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95" name="Rectangle 211"/>
          <p:cNvSpPr>
            <a:spLocks noChangeArrowheads="1"/>
          </p:cNvSpPr>
          <p:nvPr/>
        </p:nvSpPr>
        <p:spPr bwMode="auto">
          <a:xfrm flipH="1" flipV="1">
            <a:off x="1235075" y="4232275"/>
            <a:ext cx="127000" cy="1270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22196" name="Rectangle 212"/>
          <p:cNvSpPr>
            <a:spLocks noChangeArrowheads="1"/>
          </p:cNvSpPr>
          <p:nvPr/>
        </p:nvSpPr>
        <p:spPr bwMode="auto">
          <a:xfrm flipH="1" flipV="1">
            <a:off x="1235075" y="4232275"/>
            <a:ext cx="127000" cy="1270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2197" name="Text Box 213"/>
          <p:cNvSpPr txBox="1">
            <a:spLocks noChangeArrowheads="1"/>
          </p:cNvSpPr>
          <p:nvPr/>
        </p:nvSpPr>
        <p:spPr bwMode="auto">
          <a:xfrm>
            <a:off x="1141413" y="5235575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B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322198" name="Text Box 214"/>
          <p:cNvSpPr txBox="1">
            <a:spLocks noChangeArrowheads="1"/>
          </p:cNvSpPr>
          <p:nvPr/>
        </p:nvSpPr>
        <p:spPr bwMode="auto">
          <a:xfrm>
            <a:off x="1141413" y="3435350"/>
            <a:ext cx="32861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/>
              <a:t>A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1322199" name="Rectangle 215"/>
          <p:cNvSpPr>
            <a:spLocks noChangeArrowheads="1"/>
          </p:cNvSpPr>
          <p:nvPr/>
        </p:nvSpPr>
        <p:spPr bwMode="auto">
          <a:xfrm flipH="1" flipV="1">
            <a:off x="1168400" y="4171950"/>
            <a:ext cx="255588" cy="2555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" name="Text Box 246"/>
          <p:cNvSpPr txBox="1">
            <a:spLocks noChangeArrowheads="1"/>
          </p:cNvSpPr>
          <p:nvPr/>
        </p:nvSpPr>
        <p:spPr bwMode="auto">
          <a:xfrm rot="162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2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2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2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2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2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2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2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2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2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2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2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2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2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2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2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2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2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2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2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32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2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32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32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32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32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2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2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32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32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32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32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32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32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32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32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32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32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32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32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32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32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2056" grpId="0" build="p"/>
      <p:bldP spid="1322057" grpId="0" animBg="1"/>
      <p:bldP spid="1322095" grpId="0" animBg="1"/>
      <p:bldP spid="1322177" grpId="0"/>
      <p:bldP spid="1322178" grpId="0"/>
      <p:bldP spid="1322197" grpId="0"/>
      <p:bldP spid="13221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7A53-6D6E-46BB-8CDE-B5E6660B7735}" type="slidenum">
              <a:rPr lang="en-US" altLang="de-DE"/>
              <a:pPr/>
              <a:t>14</a:t>
            </a:fld>
            <a:endParaRPr lang="en-US" altLang="de-DE"/>
          </a:p>
        </p:txBody>
      </p:sp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6.2	Horizontal and Vertical Constraint Graphs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0403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</a:rPr>
              <a:t>6.1 	Terminology</a:t>
            </a:r>
          </a:p>
          <a:p>
            <a:pPr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</a:rPr>
              <a:t>6.2 	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Horizontal and Vertical Constraint Graphs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6.2.1 Horizontal Constraint Graphs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6.2.2 Vertical Constraint Graphs</a:t>
            </a:r>
          </a:p>
          <a:p>
            <a:pPr algn="just"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6.3 	Channel Routing Algorithms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6.3.1 Left-Edge Algorithm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6.3.2 Dogleg Routing</a:t>
            </a:r>
          </a:p>
          <a:p>
            <a:pPr algn="just"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6.4 	Switchbox Routing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6.4.1 Terminology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6.4.2 Switchbox Routing Algorithms</a:t>
            </a:r>
          </a:p>
          <a:p>
            <a:pPr algn="just"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6.5 	Over-the-Cell Routing Algorithms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6.5.1 OTC Routing Methodology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6.5.2 OTC Routing Algorithms</a:t>
            </a:r>
            <a:endParaRPr lang="en-US" altLang="zh-CN" sz="1500">
              <a:solidFill>
                <a:srgbClr val="C0C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6.6 	Modern Challenges in Detailed Routing</a:t>
            </a:r>
            <a:r>
              <a:rPr lang="en-US" altLang="zh-CN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324036" name="Line 4"/>
          <p:cNvSpPr>
            <a:spLocks noChangeShapeType="1"/>
          </p:cNvSpPr>
          <p:nvPr/>
        </p:nvSpPr>
        <p:spPr bwMode="auto">
          <a:xfrm>
            <a:off x="228600" y="1798638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5420-0B5F-4578-8195-EE35B62262CA}" type="slidenum">
              <a:rPr lang="en-US" altLang="de-DE"/>
              <a:pPr/>
              <a:t>15</a:t>
            </a:fld>
            <a:endParaRPr lang="en-US" altLang="de-DE"/>
          </a:p>
        </p:txBody>
      </p:sp>
      <p:sp>
        <p:nvSpPr>
          <p:cNvPr id="132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6.2	Horizontal and Vertical Constraint Graphs</a:t>
            </a:r>
          </a:p>
        </p:txBody>
      </p:sp>
      <p:sp>
        <p:nvSpPr>
          <p:cNvPr id="1328133" name="Rectangle 5"/>
          <p:cNvSpPr>
            <a:spLocks noChangeArrowheads="1"/>
          </p:cNvSpPr>
          <p:nvPr/>
        </p:nvSpPr>
        <p:spPr bwMode="auto">
          <a:xfrm>
            <a:off x="608013" y="1484313"/>
            <a:ext cx="8193087" cy="43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44941"/>
          <a:lstStyle>
            <a:lvl1pPr marL="323850" indent="-323850" defTabSz="849313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588963" indent="-304800" defTabSz="849313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  <a:tabLst>
                <a:tab pos="284163" algn="l"/>
                <a:tab pos="5127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423863" indent="3175" defTabSz="849313">
              <a:lnSpc>
                <a:spcPts val="2350"/>
              </a:lnSpc>
              <a:spcBef>
                <a:spcPct val="0"/>
              </a:spcBef>
              <a:tabLst>
                <a:tab pos="284163" algn="l"/>
                <a:tab pos="512763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904875" indent="-266700" defTabSz="849313">
              <a:lnSpc>
                <a:spcPts val="2350"/>
              </a:lnSpc>
              <a:spcBef>
                <a:spcPct val="0"/>
              </a:spcBef>
              <a:tabLst>
                <a:tab pos="284163" algn="l"/>
                <a:tab pos="512763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1117600" indent="-266700" defTabSz="849313">
              <a:lnSpc>
                <a:spcPts val="2350"/>
              </a:lnSpc>
              <a:spcBef>
                <a:spcPct val="0"/>
              </a:spcBef>
              <a:tabLst>
                <a:tab pos="284163" algn="l"/>
                <a:tab pos="512763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1574800" indent="-266700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032000" indent="-266700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2489200" indent="-266700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2946400" indent="-266700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r>
              <a:rPr lang="en-US" altLang="zh-CN">
                <a:ea typeface="宋体" panose="02010600030101010101" pitchFamily="2" charset="-122"/>
              </a:rPr>
              <a:t>The relative positions of nets in a channel routing instance can be modeled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by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horizontal </a:t>
            </a:r>
            <a:r>
              <a:rPr lang="en-US" altLang="zh-CN">
                <a:ea typeface="宋体" panose="02010600030101010101" pitchFamily="2" charset="-122"/>
              </a:rPr>
              <a:t>and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vertical constraint graphs</a:t>
            </a:r>
            <a:r>
              <a:rPr lang="en-US" altLang="zh-CN">
                <a:ea typeface="宋体" panose="02010600030101010101" pitchFamily="2" charset="-122"/>
              </a:rPr>
              <a:t/>
            </a:r>
            <a:br>
              <a:rPr lang="en-US" altLang="zh-CN">
                <a:ea typeface="宋体" panose="02010600030101010101" pitchFamily="2" charset="-122"/>
              </a:rPr>
            </a:br>
            <a:endParaRPr lang="en-US" altLang="zh-CN"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These graphs are used to 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initially predict the minimum number of tracks that are required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detect potential routing conflicts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2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2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813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55A6B-F09C-44FA-8466-660C9A2D450C}" type="slidenum">
              <a:rPr lang="en-US" altLang="de-DE"/>
              <a:pPr/>
              <a:t>16</a:t>
            </a:fld>
            <a:endParaRPr lang="en-US" altLang="de-DE"/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4005263"/>
            <a:ext cx="8435975" cy="2519362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Let </a:t>
            </a:r>
            <a:r>
              <a:rPr lang="en-US" altLang="zh-CN" i="1">
                <a:ea typeface="宋体" panose="02010600030101010101" pitchFamily="2" charset="-122"/>
              </a:rPr>
              <a:t>S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en-US" altLang="zh-CN" i="1">
                <a:ea typeface="宋体" panose="02010600030101010101" pitchFamily="2" charset="-122"/>
              </a:rPr>
              <a:t>col</a:t>
            </a:r>
            <a:r>
              <a:rPr lang="en-US" altLang="zh-CN">
                <a:ea typeface="宋体" panose="02010600030101010101" pitchFamily="2" charset="-122"/>
              </a:rPr>
              <a:t>) denote the set of nets that pass through column </a:t>
            </a:r>
            <a:r>
              <a:rPr lang="en-US" altLang="zh-CN" i="1">
                <a:ea typeface="宋体" panose="02010600030101010101" pitchFamily="2" charset="-122"/>
              </a:rPr>
              <a:t>col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i="1">
                <a:ea typeface="宋体" panose="02010600030101010101" pitchFamily="2" charset="-122"/>
              </a:rPr>
              <a:t>S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en-US" altLang="zh-CN" i="1">
                <a:ea typeface="宋体" panose="02010600030101010101" pitchFamily="2" charset="-122"/>
              </a:rPr>
              <a:t>col</a:t>
            </a:r>
            <a:r>
              <a:rPr lang="en-US" altLang="zh-CN">
                <a:ea typeface="宋体" panose="02010600030101010101" pitchFamily="2" charset="-122"/>
              </a:rPr>
              <a:t>) contains all nets that either (1) are connected to a pin in column </a:t>
            </a:r>
            <a:r>
              <a:rPr lang="en-US" altLang="zh-CN" i="1">
                <a:ea typeface="宋体" panose="02010600030101010101" pitchFamily="2" charset="-122"/>
              </a:rPr>
              <a:t>col</a:t>
            </a:r>
            <a:r>
              <a:rPr lang="en-US" altLang="zh-CN">
                <a:ea typeface="宋体" panose="02010600030101010101" pitchFamily="2" charset="-122"/>
              </a:rPr>
              <a:t>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or (2) have pin connections to both the left and right of </a:t>
            </a:r>
            <a:r>
              <a:rPr lang="en-US" altLang="zh-CN" i="1">
                <a:ea typeface="宋体" panose="02010600030101010101" pitchFamily="2" charset="-122"/>
              </a:rPr>
              <a:t>col</a:t>
            </a:r>
            <a:r>
              <a:rPr lang="en-US" altLang="zh-CN">
                <a:ea typeface="宋体" panose="02010600030101010101" pitchFamily="2" charset="-122"/>
              </a:rPr>
              <a:t>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Since horizontal segments cannot overlap, each net in </a:t>
            </a:r>
            <a:r>
              <a:rPr lang="en-US" altLang="zh-CN" i="1">
                <a:ea typeface="宋体" panose="02010600030101010101" pitchFamily="2" charset="-122"/>
              </a:rPr>
              <a:t>S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en-US" altLang="zh-CN" i="1">
                <a:ea typeface="宋体" panose="02010600030101010101" pitchFamily="2" charset="-122"/>
              </a:rPr>
              <a:t>col</a:t>
            </a:r>
            <a:r>
              <a:rPr lang="en-US" altLang="zh-CN">
                <a:ea typeface="宋体" panose="02010600030101010101" pitchFamily="2" charset="-122"/>
              </a:rPr>
              <a:t>) must be assigned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to a different track in column </a:t>
            </a:r>
            <a:r>
              <a:rPr lang="en-US" altLang="zh-CN" i="1">
                <a:ea typeface="宋体" panose="02010600030101010101" pitchFamily="2" charset="-122"/>
              </a:rPr>
              <a:t>col</a:t>
            </a:r>
            <a:r>
              <a:rPr lang="en-US" altLang="zh-CN">
                <a:ea typeface="宋体" panose="02010600030101010101" pitchFamily="2" charset="-122"/>
              </a:rPr>
              <a:t>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i="1">
                <a:ea typeface="宋体" panose="02010600030101010101" pitchFamily="2" charset="-122"/>
              </a:rPr>
              <a:t>S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en-US" altLang="zh-CN" i="1">
                <a:ea typeface="宋体" panose="02010600030101010101" pitchFamily="2" charset="-122"/>
              </a:rPr>
              <a:t>col</a:t>
            </a:r>
            <a:r>
              <a:rPr lang="en-US" altLang="zh-CN">
                <a:ea typeface="宋体" panose="02010600030101010101" pitchFamily="2" charset="-122"/>
              </a:rPr>
              <a:t>) represents the lower bound on the number of tracks in colum </a:t>
            </a:r>
            <a:r>
              <a:rPr lang="en-US" altLang="zh-CN" i="1">
                <a:ea typeface="宋体" panose="02010600030101010101" pitchFamily="2" charset="-122"/>
              </a:rPr>
              <a:t>col</a:t>
            </a:r>
            <a:r>
              <a:rPr lang="en-US" altLang="zh-CN">
                <a:ea typeface="宋体" panose="02010600030101010101" pitchFamily="2" charset="-122"/>
              </a:rPr>
              <a:t>;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lower bound of the channel height is given by maximum cardinality of any </a:t>
            </a:r>
            <a:r>
              <a:rPr lang="en-US" altLang="zh-CN" i="1">
                <a:ea typeface="宋体" panose="02010600030101010101" pitchFamily="2" charset="-122"/>
              </a:rPr>
              <a:t>S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en-US" altLang="zh-CN" i="1">
                <a:ea typeface="宋体" panose="02010600030101010101" pitchFamily="2" charset="-122"/>
              </a:rPr>
              <a:t>col</a:t>
            </a:r>
            <a:r>
              <a:rPr lang="en-US" altLang="zh-CN">
                <a:ea typeface="宋体" panose="02010600030101010101" pitchFamily="2" charset="-122"/>
              </a:rPr>
              <a:t>)</a:t>
            </a:r>
          </a:p>
        </p:txBody>
      </p:sp>
      <p:grpSp>
        <p:nvGrpSpPr>
          <p:cNvPr id="1255428" name="Group 4"/>
          <p:cNvGrpSpPr>
            <a:grpSpLocks/>
          </p:cNvGrpSpPr>
          <p:nvPr/>
        </p:nvGrpSpPr>
        <p:grpSpPr bwMode="auto">
          <a:xfrm>
            <a:off x="1574800" y="2681288"/>
            <a:ext cx="4437063" cy="387350"/>
            <a:chOff x="902" y="1689"/>
            <a:chExt cx="2795" cy="244"/>
          </a:xfrm>
        </p:grpSpPr>
        <p:grpSp>
          <p:nvGrpSpPr>
            <p:cNvPr id="1255429" name="Group 5"/>
            <p:cNvGrpSpPr>
              <a:grpSpLocks noChangeAspect="1"/>
            </p:cNvGrpSpPr>
            <p:nvPr/>
          </p:nvGrpSpPr>
          <p:grpSpPr bwMode="auto">
            <a:xfrm>
              <a:off x="992" y="1710"/>
              <a:ext cx="2647" cy="39"/>
              <a:chOff x="459" y="725"/>
              <a:chExt cx="2993" cy="0"/>
            </a:xfrm>
          </p:grpSpPr>
          <p:sp>
            <p:nvSpPr>
              <p:cNvPr id="1255430" name="Line 6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31" name="Line 7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32" name="Line 8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33" name="Line 9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34" name="Line 10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35" name="Line 11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36" name="Line 12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37" name="Line 13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38" name="Line 14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39" name="Line 15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40" name="Line 16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5441" name="Text Box 17"/>
            <p:cNvSpPr txBox="1">
              <a:spLocks noChangeAspect="1" noChangeArrowheads="1"/>
            </p:cNvSpPr>
            <p:nvPr/>
          </p:nvSpPr>
          <p:spPr bwMode="auto">
            <a:xfrm>
              <a:off x="90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42" name="Text Box 18"/>
            <p:cNvSpPr txBox="1">
              <a:spLocks noChangeAspect="1" noChangeArrowheads="1"/>
            </p:cNvSpPr>
            <p:nvPr/>
          </p:nvSpPr>
          <p:spPr bwMode="auto">
            <a:xfrm>
              <a:off x="114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43" name="Text Box 19"/>
            <p:cNvSpPr txBox="1">
              <a:spLocks noChangeAspect="1" noChangeArrowheads="1"/>
            </p:cNvSpPr>
            <p:nvPr/>
          </p:nvSpPr>
          <p:spPr bwMode="auto">
            <a:xfrm>
              <a:off x="1384" y="1710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44" name="Text Box 20"/>
            <p:cNvSpPr txBox="1">
              <a:spLocks noChangeAspect="1" noChangeArrowheads="1"/>
            </p:cNvSpPr>
            <p:nvPr/>
          </p:nvSpPr>
          <p:spPr bwMode="auto">
            <a:xfrm>
              <a:off x="1622" y="1710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45" name="Text Box 21"/>
            <p:cNvSpPr txBox="1">
              <a:spLocks noChangeAspect="1" noChangeArrowheads="1"/>
            </p:cNvSpPr>
            <p:nvPr/>
          </p:nvSpPr>
          <p:spPr bwMode="auto">
            <a:xfrm>
              <a:off x="186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46" name="Text Box 22"/>
            <p:cNvSpPr txBox="1">
              <a:spLocks noChangeAspect="1" noChangeArrowheads="1"/>
            </p:cNvSpPr>
            <p:nvPr/>
          </p:nvSpPr>
          <p:spPr bwMode="auto">
            <a:xfrm>
              <a:off x="2103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47" name="Text Box 23"/>
            <p:cNvSpPr txBox="1">
              <a:spLocks noChangeAspect="1" noChangeArrowheads="1"/>
            </p:cNvSpPr>
            <p:nvPr/>
          </p:nvSpPr>
          <p:spPr bwMode="auto">
            <a:xfrm>
              <a:off x="235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48" name="Text Box 24"/>
            <p:cNvSpPr txBox="1">
              <a:spLocks noChangeAspect="1" noChangeArrowheads="1"/>
            </p:cNvSpPr>
            <p:nvPr/>
          </p:nvSpPr>
          <p:spPr bwMode="auto">
            <a:xfrm>
              <a:off x="259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49" name="Text Box 25"/>
            <p:cNvSpPr txBox="1">
              <a:spLocks noChangeAspect="1" noChangeArrowheads="1"/>
            </p:cNvSpPr>
            <p:nvPr/>
          </p:nvSpPr>
          <p:spPr bwMode="auto">
            <a:xfrm>
              <a:off x="307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50" name="Text Box 26"/>
            <p:cNvSpPr txBox="1">
              <a:spLocks noChangeAspect="1" noChangeArrowheads="1"/>
            </p:cNvSpPr>
            <p:nvPr/>
          </p:nvSpPr>
          <p:spPr bwMode="auto">
            <a:xfrm>
              <a:off x="3312" y="1710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51" name="Text Box 27"/>
            <p:cNvSpPr txBox="1">
              <a:spLocks noChangeAspect="1" noChangeArrowheads="1"/>
            </p:cNvSpPr>
            <p:nvPr/>
          </p:nvSpPr>
          <p:spPr bwMode="auto">
            <a:xfrm>
              <a:off x="2819" y="1702"/>
              <a:ext cx="3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52" name="Rectangle 28"/>
            <p:cNvSpPr>
              <a:spLocks noChangeAspect="1" noChangeArrowheads="1"/>
            </p:cNvSpPr>
            <p:nvPr/>
          </p:nvSpPr>
          <p:spPr bwMode="auto">
            <a:xfrm>
              <a:off x="3431" y="1689"/>
              <a:ext cx="266" cy="42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55495" name="Group 71"/>
          <p:cNvGrpSpPr>
            <a:grpSpLocks/>
          </p:cNvGrpSpPr>
          <p:nvPr/>
        </p:nvGrpSpPr>
        <p:grpSpPr bwMode="auto">
          <a:xfrm>
            <a:off x="698500" y="1196975"/>
            <a:ext cx="5313363" cy="698500"/>
            <a:chOff x="440" y="754"/>
            <a:chExt cx="3347" cy="440"/>
          </a:xfrm>
        </p:grpSpPr>
        <p:grpSp>
          <p:nvGrpSpPr>
            <p:cNvPr id="1255454" name="Group 30"/>
            <p:cNvGrpSpPr>
              <a:grpSpLocks noChangeAspect="1"/>
            </p:cNvGrpSpPr>
            <p:nvPr/>
          </p:nvGrpSpPr>
          <p:grpSpPr bwMode="auto">
            <a:xfrm>
              <a:off x="1093" y="1154"/>
              <a:ext cx="2646" cy="40"/>
              <a:chOff x="459" y="725"/>
              <a:chExt cx="2993" cy="0"/>
            </a:xfrm>
          </p:grpSpPr>
          <p:sp>
            <p:nvSpPr>
              <p:cNvPr id="1255455" name="Line 31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56" name="Line 32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57" name="Line 33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58" name="Line 34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59" name="Line 35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60" name="Line 36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61" name="Line 37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62" name="Line 38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63" name="Line 39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64" name="Line 40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65" name="Line 41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5466" name="Text Box 42"/>
            <p:cNvSpPr txBox="1">
              <a:spLocks noChangeAspect="1" noChangeArrowheads="1"/>
            </p:cNvSpPr>
            <p:nvPr/>
          </p:nvSpPr>
          <p:spPr bwMode="auto">
            <a:xfrm>
              <a:off x="1001" y="954"/>
              <a:ext cx="20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67" name="Text Box 43"/>
            <p:cNvSpPr txBox="1">
              <a:spLocks noChangeAspect="1" noChangeArrowheads="1"/>
            </p:cNvSpPr>
            <p:nvPr/>
          </p:nvSpPr>
          <p:spPr bwMode="auto">
            <a:xfrm>
              <a:off x="1228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68" name="Text Box 44"/>
            <p:cNvSpPr txBox="1">
              <a:spLocks noChangeAspect="1" noChangeArrowheads="1"/>
            </p:cNvSpPr>
            <p:nvPr/>
          </p:nvSpPr>
          <p:spPr bwMode="auto">
            <a:xfrm>
              <a:off x="1474" y="954"/>
              <a:ext cx="20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69" name="Text Box 45"/>
            <p:cNvSpPr txBox="1">
              <a:spLocks noChangeAspect="1" noChangeArrowheads="1"/>
            </p:cNvSpPr>
            <p:nvPr/>
          </p:nvSpPr>
          <p:spPr bwMode="auto">
            <a:xfrm>
              <a:off x="1713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70" name="Text Box 46"/>
            <p:cNvSpPr txBox="1">
              <a:spLocks noChangeAspect="1" noChangeArrowheads="1"/>
            </p:cNvSpPr>
            <p:nvPr/>
          </p:nvSpPr>
          <p:spPr bwMode="auto">
            <a:xfrm>
              <a:off x="196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71" name="Text Box 47"/>
            <p:cNvSpPr txBox="1">
              <a:spLocks noChangeAspect="1" noChangeArrowheads="1"/>
            </p:cNvSpPr>
            <p:nvPr/>
          </p:nvSpPr>
          <p:spPr bwMode="auto">
            <a:xfrm>
              <a:off x="244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72" name="Text Box 48"/>
            <p:cNvSpPr txBox="1">
              <a:spLocks noChangeAspect="1" noChangeArrowheads="1"/>
            </p:cNvSpPr>
            <p:nvPr/>
          </p:nvSpPr>
          <p:spPr bwMode="auto">
            <a:xfrm>
              <a:off x="2202" y="954"/>
              <a:ext cx="20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73" name="Text Box 49"/>
            <p:cNvSpPr txBox="1">
              <a:spLocks noChangeAspect="1" noChangeArrowheads="1"/>
            </p:cNvSpPr>
            <p:nvPr/>
          </p:nvSpPr>
          <p:spPr bwMode="auto">
            <a:xfrm>
              <a:off x="268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74" name="Text Box 50"/>
            <p:cNvSpPr txBox="1">
              <a:spLocks noChangeAspect="1" noChangeArrowheads="1"/>
            </p:cNvSpPr>
            <p:nvPr/>
          </p:nvSpPr>
          <p:spPr bwMode="auto">
            <a:xfrm>
              <a:off x="2914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75" name="Text Box 51"/>
            <p:cNvSpPr txBox="1">
              <a:spLocks noChangeAspect="1" noChangeArrowheads="1"/>
            </p:cNvSpPr>
            <p:nvPr/>
          </p:nvSpPr>
          <p:spPr bwMode="auto">
            <a:xfrm>
              <a:off x="3162" y="954"/>
              <a:ext cx="3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76" name="Text Box 52"/>
            <p:cNvSpPr txBox="1">
              <a:spLocks noChangeAspect="1" noChangeArrowheads="1"/>
            </p:cNvSpPr>
            <p:nvPr/>
          </p:nvSpPr>
          <p:spPr bwMode="auto">
            <a:xfrm>
              <a:off x="3402" y="954"/>
              <a:ext cx="3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5477" name="Rectangle 53"/>
            <p:cNvSpPr>
              <a:spLocks noChangeAspect="1" noChangeArrowheads="1"/>
            </p:cNvSpPr>
            <p:nvPr/>
          </p:nvSpPr>
          <p:spPr bwMode="auto">
            <a:xfrm>
              <a:off x="3521" y="1127"/>
              <a:ext cx="266" cy="5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5478" name="Text Box 54"/>
            <p:cNvSpPr txBox="1">
              <a:spLocks noChangeAspect="1" noChangeArrowheads="1"/>
            </p:cNvSpPr>
            <p:nvPr/>
          </p:nvSpPr>
          <p:spPr bwMode="auto">
            <a:xfrm>
              <a:off x="440" y="754"/>
              <a:ext cx="321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/>
                <a:t>Column  </a:t>
              </a:r>
              <a:r>
                <a:rPr lang="de-DE" altLang="de-DE" i="1"/>
                <a:t>a    b     c    d     e     f     g    h     i      j     k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</p:grpSp>
      <p:grpSp>
        <p:nvGrpSpPr>
          <p:cNvPr id="1255479" name="Group 55"/>
          <p:cNvGrpSpPr>
            <a:grpSpLocks/>
          </p:cNvGrpSpPr>
          <p:nvPr/>
        </p:nvGrpSpPr>
        <p:grpSpPr bwMode="auto">
          <a:xfrm>
            <a:off x="1574800" y="2492375"/>
            <a:ext cx="2247900" cy="576263"/>
            <a:chOff x="902" y="1570"/>
            <a:chExt cx="1416" cy="363"/>
          </a:xfrm>
        </p:grpSpPr>
        <p:sp>
          <p:nvSpPr>
            <p:cNvPr id="1255480" name="Oval 56"/>
            <p:cNvSpPr>
              <a:spLocks noChangeArrowheads="1"/>
            </p:cNvSpPr>
            <p:nvPr/>
          </p:nvSpPr>
          <p:spPr bwMode="auto">
            <a:xfrm>
              <a:off x="2109" y="1731"/>
              <a:ext cx="209" cy="202"/>
            </a:xfrm>
            <a:prstGeom prst="ellips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255481" name="Line 57"/>
            <p:cNvSpPr>
              <a:spLocks noChangeShapeType="1"/>
            </p:cNvSpPr>
            <p:nvPr/>
          </p:nvSpPr>
          <p:spPr bwMode="auto">
            <a:xfrm>
              <a:off x="992" y="1570"/>
              <a:ext cx="121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255482" name="Line 58"/>
            <p:cNvSpPr>
              <a:spLocks noChangeShapeType="1"/>
            </p:cNvSpPr>
            <p:nvPr/>
          </p:nvSpPr>
          <p:spPr bwMode="auto">
            <a:xfrm>
              <a:off x="2200" y="1570"/>
              <a:ext cx="0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255483" name="Line 59"/>
            <p:cNvSpPr>
              <a:spLocks noChangeShapeType="1"/>
            </p:cNvSpPr>
            <p:nvPr/>
          </p:nvSpPr>
          <p:spPr bwMode="auto">
            <a:xfrm>
              <a:off x="992" y="1570"/>
              <a:ext cx="0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255484" name="Oval 60"/>
            <p:cNvSpPr>
              <a:spLocks noChangeArrowheads="1"/>
            </p:cNvSpPr>
            <p:nvPr/>
          </p:nvSpPr>
          <p:spPr bwMode="auto">
            <a:xfrm>
              <a:off x="902" y="1731"/>
              <a:ext cx="209" cy="202"/>
            </a:xfrm>
            <a:prstGeom prst="ellips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1255485" name="Group 61"/>
          <p:cNvGrpSpPr>
            <a:grpSpLocks/>
          </p:cNvGrpSpPr>
          <p:nvPr/>
        </p:nvGrpSpPr>
        <p:grpSpPr bwMode="auto">
          <a:xfrm>
            <a:off x="1782763" y="1514475"/>
            <a:ext cx="688975" cy="2243138"/>
            <a:chOff x="1033" y="954"/>
            <a:chExt cx="434" cy="1413"/>
          </a:xfrm>
        </p:grpSpPr>
        <p:sp>
          <p:nvSpPr>
            <p:cNvPr id="1255486" name="Text Box 62"/>
            <p:cNvSpPr txBox="1">
              <a:spLocks noChangeArrowheads="1"/>
            </p:cNvSpPr>
            <p:nvPr/>
          </p:nvSpPr>
          <p:spPr bwMode="auto">
            <a:xfrm>
              <a:off x="1033" y="2108"/>
              <a:ext cx="434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350"/>
                </a:lnSpc>
              </a:pPr>
              <a:r>
                <a:rPr lang="de-DE" altLang="de-DE" i="1"/>
                <a:t>S</a:t>
              </a:r>
              <a:r>
                <a:rPr lang="de-DE" altLang="de-DE"/>
                <a:t>(</a:t>
              </a:r>
              <a:r>
                <a:rPr lang="de-DE" altLang="de-DE" i="1"/>
                <a:t>b</a:t>
              </a:r>
              <a:r>
                <a:rPr lang="de-DE" altLang="de-DE"/>
                <a:t>)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55487" name="Oval 63"/>
            <p:cNvSpPr>
              <a:spLocks noChangeAspect="1" noChangeArrowheads="1"/>
            </p:cNvSpPr>
            <p:nvPr/>
          </p:nvSpPr>
          <p:spPr bwMode="auto">
            <a:xfrm>
              <a:off x="1122" y="954"/>
              <a:ext cx="241" cy="979"/>
            </a:xfrm>
            <a:prstGeom prst="ellipse">
              <a:avLst/>
            </a:prstGeom>
            <a:noFill/>
            <a:ln w="2857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255488" name="Text Box 64"/>
          <p:cNvSpPr txBox="1">
            <a:spLocks noChangeArrowheads="1"/>
          </p:cNvSpPr>
          <p:nvPr/>
        </p:nvSpPr>
        <p:spPr bwMode="auto">
          <a:xfrm>
            <a:off x="2266950" y="3357563"/>
            <a:ext cx="12954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</a:pPr>
            <a:r>
              <a:rPr lang="de-DE" altLang="de-DE"/>
              <a:t>= {</a:t>
            </a:r>
            <a:r>
              <a:rPr lang="de-DE" altLang="de-DE" i="1">
                <a:solidFill>
                  <a:srgbClr val="0C325C"/>
                </a:solidFill>
              </a:rPr>
              <a:t>A</a:t>
            </a:r>
            <a:r>
              <a:rPr lang="de-DE" altLang="de-DE"/>
              <a:t>, </a:t>
            </a:r>
            <a:r>
              <a:rPr lang="de-DE" altLang="de-DE" i="1">
                <a:solidFill>
                  <a:srgbClr val="0C325C"/>
                </a:solidFill>
              </a:rPr>
              <a:t>B</a:t>
            </a:r>
            <a:r>
              <a:rPr lang="de-DE" altLang="de-DE"/>
              <a:t>, </a:t>
            </a:r>
            <a:r>
              <a:rPr lang="de-DE" altLang="de-DE" i="1">
                <a:solidFill>
                  <a:srgbClr val="0C325C"/>
                </a:solidFill>
              </a:rPr>
              <a:t>C</a:t>
            </a:r>
            <a:r>
              <a:rPr lang="de-DE" altLang="de-DE"/>
              <a:t>}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55489" name="Line 65"/>
          <p:cNvSpPr>
            <a:spLocks noChangeShapeType="1"/>
          </p:cNvSpPr>
          <p:nvPr/>
        </p:nvSpPr>
        <p:spPr bwMode="auto">
          <a:xfrm>
            <a:off x="2114550" y="3068638"/>
            <a:ext cx="0" cy="288925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  <p:grpSp>
        <p:nvGrpSpPr>
          <p:cNvPr id="1255490" name="Group 66"/>
          <p:cNvGrpSpPr>
            <a:grpSpLocks/>
          </p:cNvGrpSpPr>
          <p:nvPr/>
        </p:nvGrpSpPr>
        <p:grpSpPr bwMode="auto">
          <a:xfrm>
            <a:off x="2082800" y="1820863"/>
            <a:ext cx="1149350" cy="874712"/>
            <a:chOff x="1231" y="1159"/>
            <a:chExt cx="724" cy="551"/>
          </a:xfrm>
        </p:grpSpPr>
        <p:sp>
          <p:nvSpPr>
            <p:cNvPr id="1255491" name="Line 67"/>
            <p:cNvSpPr>
              <a:spLocks noChangeShapeType="1"/>
            </p:cNvSpPr>
            <p:nvPr/>
          </p:nvSpPr>
          <p:spPr bwMode="auto">
            <a:xfrm>
              <a:off x="1243" y="1480"/>
              <a:ext cx="48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255492" name="Line 68"/>
            <p:cNvSpPr>
              <a:spLocks noChangeShapeType="1"/>
            </p:cNvSpPr>
            <p:nvPr/>
          </p:nvSpPr>
          <p:spPr bwMode="auto">
            <a:xfrm flipV="1">
              <a:off x="1231" y="1480"/>
              <a:ext cx="2" cy="2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255493" name="Line 69"/>
            <p:cNvSpPr>
              <a:spLocks noChangeShapeType="1"/>
            </p:cNvSpPr>
            <p:nvPr/>
          </p:nvSpPr>
          <p:spPr bwMode="auto">
            <a:xfrm>
              <a:off x="1264" y="1389"/>
              <a:ext cx="691" cy="0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255494" name="Line 70"/>
            <p:cNvSpPr>
              <a:spLocks noChangeShapeType="1"/>
            </p:cNvSpPr>
            <p:nvPr/>
          </p:nvSpPr>
          <p:spPr bwMode="auto">
            <a:xfrm flipV="1">
              <a:off x="1247" y="1159"/>
              <a:ext cx="2" cy="230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</p:grpSp>
      <p:sp>
        <p:nvSpPr>
          <p:cNvPr id="1255497" name="Rectangle 7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6.3.1	Horizontal Constraint Graphs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5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5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5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5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5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5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27" grpId="0" build="p"/>
      <p:bldP spid="12554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9B28-1F34-4E7C-B0B6-3B6088CF4F8D}" type="slidenum">
              <a:rPr lang="en-US" altLang="de-DE"/>
              <a:pPr/>
              <a:t>17</a:t>
            </a:fld>
            <a:endParaRPr lang="en-US" altLang="de-DE"/>
          </a:p>
        </p:txBody>
      </p:sp>
      <p:sp>
        <p:nvSpPr>
          <p:cNvPr id="1376258" name="Line 2"/>
          <p:cNvSpPr>
            <a:spLocks noChangeAspect="1" noChangeShapeType="1"/>
          </p:cNvSpPr>
          <p:nvPr/>
        </p:nvSpPr>
        <p:spPr bwMode="auto">
          <a:xfrm flipV="1">
            <a:off x="1971675" y="4437063"/>
            <a:ext cx="1147763" cy="31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76259" name="Line 3"/>
          <p:cNvSpPr>
            <a:spLocks noChangeAspect="1" noChangeShapeType="1"/>
          </p:cNvSpPr>
          <p:nvPr/>
        </p:nvSpPr>
        <p:spPr bwMode="auto">
          <a:xfrm flipV="1">
            <a:off x="1592263" y="4202113"/>
            <a:ext cx="1908175" cy="31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76260" name="Line 4"/>
          <p:cNvSpPr>
            <a:spLocks noChangeAspect="1" noChangeShapeType="1"/>
          </p:cNvSpPr>
          <p:nvPr/>
        </p:nvSpPr>
        <p:spPr bwMode="auto">
          <a:xfrm>
            <a:off x="1971675" y="4649788"/>
            <a:ext cx="7635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76261" name="Line 5"/>
          <p:cNvSpPr>
            <a:spLocks noChangeAspect="1" noChangeShapeType="1"/>
          </p:cNvSpPr>
          <p:nvPr/>
        </p:nvSpPr>
        <p:spPr bwMode="auto">
          <a:xfrm flipV="1">
            <a:off x="2352675" y="4840288"/>
            <a:ext cx="229393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76262" name="Line 6"/>
          <p:cNvSpPr>
            <a:spLocks noChangeAspect="1" noChangeShapeType="1"/>
          </p:cNvSpPr>
          <p:nvPr/>
        </p:nvSpPr>
        <p:spPr bwMode="auto">
          <a:xfrm flipV="1">
            <a:off x="2352675" y="5030788"/>
            <a:ext cx="7667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76263" name="Line 7"/>
          <p:cNvSpPr>
            <a:spLocks noChangeAspect="1" noChangeShapeType="1"/>
          </p:cNvSpPr>
          <p:nvPr/>
        </p:nvSpPr>
        <p:spPr bwMode="auto">
          <a:xfrm flipV="1">
            <a:off x="3500438" y="5222875"/>
            <a:ext cx="38258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76264" name="Line 8"/>
          <p:cNvSpPr>
            <a:spLocks noChangeAspect="1" noChangeShapeType="1"/>
          </p:cNvSpPr>
          <p:nvPr/>
        </p:nvSpPr>
        <p:spPr bwMode="auto">
          <a:xfrm flipV="1">
            <a:off x="3883025" y="5416550"/>
            <a:ext cx="15287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76265" name="Line 9"/>
          <p:cNvSpPr>
            <a:spLocks noChangeAspect="1" noChangeShapeType="1"/>
          </p:cNvSpPr>
          <p:nvPr/>
        </p:nvSpPr>
        <p:spPr bwMode="auto">
          <a:xfrm flipV="1">
            <a:off x="4265613" y="5603875"/>
            <a:ext cx="763587" cy="15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1376266" name="Group 10"/>
          <p:cNvGrpSpPr>
            <a:grpSpLocks/>
          </p:cNvGrpSpPr>
          <p:nvPr/>
        </p:nvGrpSpPr>
        <p:grpSpPr bwMode="auto">
          <a:xfrm>
            <a:off x="1892300" y="4037013"/>
            <a:ext cx="2982913" cy="1741487"/>
            <a:chOff x="1192" y="2543"/>
            <a:chExt cx="1879" cy="1097"/>
          </a:xfrm>
        </p:grpSpPr>
        <p:sp>
          <p:nvSpPr>
            <p:cNvPr id="1376267" name="Text Box 11"/>
            <p:cNvSpPr txBox="1">
              <a:spLocks noChangeAspect="1" noChangeArrowheads="1"/>
            </p:cNvSpPr>
            <p:nvPr/>
          </p:nvSpPr>
          <p:spPr bwMode="auto">
            <a:xfrm>
              <a:off x="1513" y="2688"/>
              <a:ext cx="194" cy="22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268" name="Text Box 12"/>
            <p:cNvSpPr txBox="1">
              <a:spLocks noChangeAspect="1" noChangeArrowheads="1"/>
            </p:cNvSpPr>
            <p:nvPr/>
          </p:nvSpPr>
          <p:spPr bwMode="auto">
            <a:xfrm>
              <a:off x="1192" y="2543"/>
              <a:ext cx="188" cy="22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269" name="Text Box 13"/>
            <p:cNvSpPr txBox="1">
              <a:spLocks noChangeAspect="1" noChangeArrowheads="1"/>
            </p:cNvSpPr>
            <p:nvPr/>
          </p:nvSpPr>
          <p:spPr bwMode="auto">
            <a:xfrm>
              <a:off x="1432" y="2849"/>
              <a:ext cx="208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270" name="Text Box 14"/>
            <p:cNvSpPr txBox="1">
              <a:spLocks noChangeAspect="1" noChangeArrowheads="1"/>
            </p:cNvSpPr>
            <p:nvPr/>
          </p:nvSpPr>
          <p:spPr bwMode="auto">
            <a:xfrm>
              <a:off x="1834" y="2942"/>
              <a:ext cx="195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271" name="Text Box 15"/>
            <p:cNvSpPr txBox="1">
              <a:spLocks noChangeAspect="1" noChangeArrowheads="1"/>
            </p:cNvSpPr>
            <p:nvPr/>
          </p:nvSpPr>
          <p:spPr bwMode="auto">
            <a:xfrm>
              <a:off x="1603" y="3073"/>
              <a:ext cx="208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272" name="Text Box 16"/>
            <p:cNvSpPr txBox="1">
              <a:spLocks noChangeAspect="1" noChangeArrowheads="1"/>
            </p:cNvSpPr>
            <p:nvPr/>
          </p:nvSpPr>
          <p:spPr bwMode="auto">
            <a:xfrm>
              <a:off x="2286" y="3169"/>
              <a:ext cx="113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057" tIns="11434" rIns="57170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273" name="Text Box 17"/>
            <p:cNvSpPr txBox="1">
              <a:spLocks noChangeAspect="1" noChangeArrowheads="1"/>
            </p:cNvSpPr>
            <p:nvPr/>
          </p:nvSpPr>
          <p:spPr bwMode="auto">
            <a:xfrm>
              <a:off x="2881" y="3313"/>
              <a:ext cx="188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274" name="Text Box 18"/>
            <p:cNvSpPr txBox="1">
              <a:spLocks noChangeAspect="1" noChangeArrowheads="1"/>
            </p:cNvSpPr>
            <p:nvPr/>
          </p:nvSpPr>
          <p:spPr bwMode="auto">
            <a:xfrm>
              <a:off x="2881" y="3462"/>
              <a:ext cx="190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376275" name="AutoShape 19"/>
          <p:cNvSpPr>
            <a:spLocks noChangeAspect="1" noChangeArrowheads="1"/>
          </p:cNvSpPr>
          <p:nvPr/>
        </p:nvSpPr>
        <p:spPr bwMode="auto">
          <a:xfrm rot="5400000">
            <a:off x="3180557" y="2628106"/>
            <a:ext cx="319088" cy="701675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376276" name="Group 20"/>
          <p:cNvGrpSpPr>
            <a:grpSpLocks/>
          </p:cNvGrpSpPr>
          <p:nvPr/>
        </p:nvGrpSpPr>
        <p:grpSpPr bwMode="auto">
          <a:xfrm>
            <a:off x="1420813" y="5861050"/>
            <a:ext cx="4433887" cy="385763"/>
            <a:chOff x="895" y="3692"/>
            <a:chExt cx="2793" cy="243"/>
          </a:xfrm>
        </p:grpSpPr>
        <p:grpSp>
          <p:nvGrpSpPr>
            <p:cNvPr id="1376277" name="Group 21"/>
            <p:cNvGrpSpPr>
              <a:grpSpLocks noChangeAspect="1"/>
            </p:cNvGrpSpPr>
            <p:nvPr/>
          </p:nvGrpSpPr>
          <p:grpSpPr bwMode="auto">
            <a:xfrm>
              <a:off x="1001" y="3712"/>
              <a:ext cx="2647" cy="38"/>
              <a:chOff x="459" y="725"/>
              <a:chExt cx="2993" cy="0"/>
            </a:xfrm>
          </p:grpSpPr>
          <p:sp>
            <p:nvSpPr>
              <p:cNvPr id="1376278" name="Line 22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279" name="Line 23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280" name="Line 24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281" name="Line 25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282" name="Line 26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283" name="Line 27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284" name="Line 28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285" name="Line 29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286" name="Line 30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287" name="Line 31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288" name="Line 32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76289" name="Text Box 33"/>
            <p:cNvSpPr txBox="1">
              <a:spLocks noChangeAspect="1" noChangeArrowheads="1"/>
            </p:cNvSpPr>
            <p:nvPr/>
          </p:nvSpPr>
          <p:spPr bwMode="auto">
            <a:xfrm>
              <a:off x="895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290" name="Text Box 34"/>
            <p:cNvSpPr txBox="1">
              <a:spLocks noChangeAspect="1" noChangeArrowheads="1"/>
            </p:cNvSpPr>
            <p:nvPr/>
          </p:nvSpPr>
          <p:spPr bwMode="auto">
            <a:xfrm>
              <a:off x="1137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291" name="Text Box 35"/>
            <p:cNvSpPr txBox="1">
              <a:spLocks noChangeAspect="1" noChangeArrowheads="1"/>
            </p:cNvSpPr>
            <p:nvPr/>
          </p:nvSpPr>
          <p:spPr bwMode="auto">
            <a:xfrm>
              <a:off x="1378" y="3712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292" name="Text Box 36"/>
            <p:cNvSpPr txBox="1">
              <a:spLocks noChangeAspect="1" noChangeArrowheads="1"/>
            </p:cNvSpPr>
            <p:nvPr/>
          </p:nvSpPr>
          <p:spPr bwMode="auto">
            <a:xfrm>
              <a:off x="1619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293" name="Text Box 37"/>
            <p:cNvSpPr txBox="1">
              <a:spLocks noChangeAspect="1" noChangeArrowheads="1"/>
            </p:cNvSpPr>
            <p:nvPr/>
          </p:nvSpPr>
          <p:spPr bwMode="auto">
            <a:xfrm>
              <a:off x="1859" y="3712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294" name="Text Box 38"/>
            <p:cNvSpPr txBox="1">
              <a:spLocks noChangeAspect="1" noChangeArrowheads="1"/>
            </p:cNvSpPr>
            <p:nvPr/>
          </p:nvSpPr>
          <p:spPr bwMode="auto">
            <a:xfrm>
              <a:off x="2100" y="3712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295" name="Text Box 39"/>
            <p:cNvSpPr txBox="1">
              <a:spLocks noChangeAspect="1" noChangeArrowheads="1"/>
            </p:cNvSpPr>
            <p:nvPr/>
          </p:nvSpPr>
          <p:spPr bwMode="auto">
            <a:xfrm>
              <a:off x="2341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296" name="Text Box 40"/>
            <p:cNvSpPr txBox="1">
              <a:spLocks noChangeAspect="1" noChangeArrowheads="1"/>
            </p:cNvSpPr>
            <p:nvPr/>
          </p:nvSpPr>
          <p:spPr bwMode="auto">
            <a:xfrm>
              <a:off x="2581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297" name="Text Box 41"/>
            <p:cNvSpPr txBox="1">
              <a:spLocks noChangeAspect="1" noChangeArrowheads="1"/>
            </p:cNvSpPr>
            <p:nvPr/>
          </p:nvSpPr>
          <p:spPr bwMode="auto">
            <a:xfrm>
              <a:off x="3063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298" name="Text Box 42"/>
            <p:cNvSpPr txBox="1">
              <a:spLocks noChangeAspect="1" noChangeArrowheads="1"/>
            </p:cNvSpPr>
            <p:nvPr/>
          </p:nvSpPr>
          <p:spPr bwMode="auto">
            <a:xfrm>
              <a:off x="3304" y="3712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299" name="Text Box 43"/>
            <p:cNvSpPr txBox="1">
              <a:spLocks noChangeAspect="1" noChangeArrowheads="1"/>
            </p:cNvSpPr>
            <p:nvPr/>
          </p:nvSpPr>
          <p:spPr bwMode="auto">
            <a:xfrm>
              <a:off x="2820" y="3711"/>
              <a:ext cx="30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00" name="Rectangle 44"/>
            <p:cNvSpPr>
              <a:spLocks noChangeAspect="1" noChangeArrowheads="1"/>
            </p:cNvSpPr>
            <p:nvPr/>
          </p:nvSpPr>
          <p:spPr bwMode="auto">
            <a:xfrm>
              <a:off x="3424" y="3692"/>
              <a:ext cx="264" cy="39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76301" name="Group 45"/>
          <p:cNvGrpSpPr>
            <a:grpSpLocks/>
          </p:cNvGrpSpPr>
          <p:nvPr/>
        </p:nvGrpSpPr>
        <p:grpSpPr bwMode="auto">
          <a:xfrm>
            <a:off x="698500" y="1196975"/>
            <a:ext cx="5313363" cy="698500"/>
            <a:chOff x="440" y="754"/>
            <a:chExt cx="3347" cy="440"/>
          </a:xfrm>
        </p:grpSpPr>
        <p:grpSp>
          <p:nvGrpSpPr>
            <p:cNvPr id="1376302" name="Group 46"/>
            <p:cNvGrpSpPr>
              <a:grpSpLocks noChangeAspect="1"/>
            </p:cNvGrpSpPr>
            <p:nvPr/>
          </p:nvGrpSpPr>
          <p:grpSpPr bwMode="auto">
            <a:xfrm>
              <a:off x="1093" y="1154"/>
              <a:ext cx="2646" cy="40"/>
              <a:chOff x="459" y="725"/>
              <a:chExt cx="2993" cy="0"/>
            </a:xfrm>
          </p:grpSpPr>
          <p:sp>
            <p:nvSpPr>
              <p:cNvPr id="1376303" name="Line 47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04" name="Line 48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05" name="Line 49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06" name="Line 50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07" name="Line 51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08" name="Line 52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09" name="Line 53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10" name="Line 54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11" name="Line 55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12" name="Line 56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13" name="Line 57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76314" name="Text Box 58"/>
            <p:cNvSpPr txBox="1">
              <a:spLocks noChangeAspect="1" noChangeArrowheads="1"/>
            </p:cNvSpPr>
            <p:nvPr/>
          </p:nvSpPr>
          <p:spPr bwMode="auto">
            <a:xfrm>
              <a:off x="1001" y="954"/>
              <a:ext cx="20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15" name="Text Box 59"/>
            <p:cNvSpPr txBox="1">
              <a:spLocks noChangeAspect="1" noChangeArrowheads="1"/>
            </p:cNvSpPr>
            <p:nvPr/>
          </p:nvSpPr>
          <p:spPr bwMode="auto">
            <a:xfrm>
              <a:off x="1228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16" name="Text Box 60"/>
            <p:cNvSpPr txBox="1">
              <a:spLocks noChangeAspect="1" noChangeArrowheads="1"/>
            </p:cNvSpPr>
            <p:nvPr/>
          </p:nvSpPr>
          <p:spPr bwMode="auto">
            <a:xfrm>
              <a:off x="1474" y="954"/>
              <a:ext cx="20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17" name="Text Box 61"/>
            <p:cNvSpPr txBox="1">
              <a:spLocks noChangeAspect="1" noChangeArrowheads="1"/>
            </p:cNvSpPr>
            <p:nvPr/>
          </p:nvSpPr>
          <p:spPr bwMode="auto">
            <a:xfrm>
              <a:off x="1713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18" name="Text Box 62"/>
            <p:cNvSpPr txBox="1">
              <a:spLocks noChangeAspect="1" noChangeArrowheads="1"/>
            </p:cNvSpPr>
            <p:nvPr/>
          </p:nvSpPr>
          <p:spPr bwMode="auto">
            <a:xfrm>
              <a:off x="196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19" name="Text Box 63"/>
            <p:cNvSpPr txBox="1">
              <a:spLocks noChangeAspect="1" noChangeArrowheads="1"/>
            </p:cNvSpPr>
            <p:nvPr/>
          </p:nvSpPr>
          <p:spPr bwMode="auto">
            <a:xfrm>
              <a:off x="244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20" name="Text Box 64"/>
            <p:cNvSpPr txBox="1">
              <a:spLocks noChangeAspect="1" noChangeArrowheads="1"/>
            </p:cNvSpPr>
            <p:nvPr/>
          </p:nvSpPr>
          <p:spPr bwMode="auto">
            <a:xfrm>
              <a:off x="2202" y="954"/>
              <a:ext cx="20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21" name="Text Box 65"/>
            <p:cNvSpPr txBox="1">
              <a:spLocks noChangeAspect="1" noChangeArrowheads="1"/>
            </p:cNvSpPr>
            <p:nvPr/>
          </p:nvSpPr>
          <p:spPr bwMode="auto">
            <a:xfrm>
              <a:off x="268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22" name="Text Box 66"/>
            <p:cNvSpPr txBox="1">
              <a:spLocks noChangeAspect="1" noChangeArrowheads="1"/>
            </p:cNvSpPr>
            <p:nvPr/>
          </p:nvSpPr>
          <p:spPr bwMode="auto">
            <a:xfrm>
              <a:off x="2914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23" name="Text Box 67"/>
            <p:cNvSpPr txBox="1">
              <a:spLocks noChangeAspect="1" noChangeArrowheads="1"/>
            </p:cNvSpPr>
            <p:nvPr/>
          </p:nvSpPr>
          <p:spPr bwMode="auto">
            <a:xfrm>
              <a:off x="3162" y="954"/>
              <a:ext cx="3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24" name="Text Box 68"/>
            <p:cNvSpPr txBox="1">
              <a:spLocks noChangeAspect="1" noChangeArrowheads="1"/>
            </p:cNvSpPr>
            <p:nvPr/>
          </p:nvSpPr>
          <p:spPr bwMode="auto">
            <a:xfrm>
              <a:off x="3402" y="954"/>
              <a:ext cx="3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25" name="Rectangle 69"/>
            <p:cNvSpPr>
              <a:spLocks noChangeAspect="1" noChangeArrowheads="1"/>
            </p:cNvSpPr>
            <p:nvPr/>
          </p:nvSpPr>
          <p:spPr bwMode="auto">
            <a:xfrm>
              <a:off x="3521" y="1127"/>
              <a:ext cx="266" cy="5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6326" name="Text Box 70"/>
            <p:cNvSpPr txBox="1">
              <a:spLocks noChangeAspect="1" noChangeArrowheads="1"/>
            </p:cNvSpPr>
            <p:nvPr/>
          </p:nvSpPr>
          <p:spPr bwMode="auto">
            <a:xfrm>
              <a:off x="440" y="754"/>
              <a:ext cx="321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/>
                <a:t>Column  </a:t>
              </a:r>
              <a:r>
                <a:rPr lang="de-DE" altLang="de-DE" i="1"/>
                <a:t>a    b     c    d     e     f     g    h     i      j     k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</p:grpSp>
      <p:grpSp>
        <p:nvGrpSpPr>
          <p:cNvPr id="1376327" name="Group 71"/>
          <p:cNvGrpSpPr>
            <a:grpSpLocks/>
          </p:cNvGrpSpPr>
          <p:nvPr/>
        </p:nvGrpSpPr>
        <p:grpSpPr bwMode="auto">
          <a:xfrm>
            <a:off x="1574800" y="2205038"/>
            <a:ext cx="4437063" cy="387350"/>
            <a:chOff x="902" y="1689"/>
            <a:chExt cx="2795" cy="244"/>
          </a:xfrm>
        </p:grpSpPr>
        <p:grpSp>
          <p:nvGrpSpPr>
            <p:cNvPr id="1376328" name="Group 72"/>
            <p:cNvGrpSpPr>
              <a:grpSpLocks noChangeAspect="1"/>
            </p:cNvGrpSpPr>
            <p:nvPr/>
          </p:nvGrpSpPr>
          <p:grpSpPr bwMode="auto">
            <a:xfrm>
              <a:off x="992" y="1710"/>
              <a:ext cx="2647" cy="39"/>
              <a:chOff x="459" y="725"/>
              <a:chExt cx="2993" cy="0"/>
            </a:xfrm>
          </p:grpSpPr>
          <p:sp>
            <p:nvSpPr>
              <p:cNvPr id="1376329" name="Line 73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30" name="Line 74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31" name="Line 75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32" name="Line 76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33" name="Line 77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34" name="Line 78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35" name="Line 79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36" name="Line 80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37" name="Line 81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38" name="Line 82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39" name="Line 83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76340" name="Text Box 84"/>
            <p:cNvSpPr txBox="1">
              <a:spLocks noChangeAspect="1" noChangeArrowheads="1"/>
            </p:cNvSpPr>
            <p:nvPr/>
          </p:nvSpPr>
          <p:spPr bwMode="auto">
            <a:xfrm>
              <a:off x="90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41" name="Text Box 85"/>
            <p:cNvSpPr txBox="1">
              <a:spLocks noChangeAspect="1" noChangeArrowheads="1"/>
            </p:cNvSpPr>
            <p:nvPr/>
          </p:nvSpPr>
          <p:spPr bwMode="auto">
            <a:xfrm>
              <a:off x="114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42" name="Text Box 86"/>
            <p:cNvSpPr txBox="1">
              <a:spLocks noChangeAspect="1" noChangeArrowheads="1"/>
            </p:cNvSpPr>
            <p:nvPr/>
          </p:nvSpPr>
          <p:spPr bwMode="auto">
            <a:xfrm>
              <a:off x="1384" y="1710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43" name="Text Box 87"/>
            <p:cNvSpPr txBox="1">
              <a:spLocks noChangeAspect="1" noChangeArrowheads="1"/>
            </p:cNvSpPr>
            <p:nvPr/>
          </p:nvSpPr>
          <p:spPr bwMode="auto">
            <a:xfrm>
              <a:off x="1622" y="1710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44" name="Text Box 88"/>
            <p:cNvSpPr txBox="1">
              <a:spLocks noChangeAspect="1" noChangeArrowheads="1"/>
            </p:cNvSpPr>
            <p:nvPr/>
          </p:nvSpPr>
          <p:spPr bwMode="auto">
            <a:xfrm>
              <a:off x="186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45" name="Text Box 89"/>
            <p:cNvSpPr txBox="1">
              <a:spLocks noChangeAspect="1" noChangeArrowheads="1"/>
            </p:cNvSpPr>
            <p:nvPr/>
          </p:nvSpPr>
          <p:spPr bwMode="auto">
            <a:xfrm>
              <a:off x="2103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46" name="Text Box 90"/>
            <p:cNvSpPr txBox="1">
              <a:spLocks noChangeAspect="1" noChangeArrowheads="1"/>
            </p:cNvSpPr>
            <p:nvPr/>
          </p:nvSpPr>
          <p:spPr bwMode="auto">
            <a:xfrm>
              <a:off x="235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47" name="Text Box 91"/>
            <p:cNvSpPr txBox="1">
              <a:spLocks noChangeAspect="1" noChangeArrowheads="1"/>
            </p:cNvSpPr>
            <p:nvPr/>
          </p:nvSpPr>
          <p:spPr bwMode="auto">
            <a:xfrm>
              <a:off x="259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48" name="Text Box 92"/>
            <p:cNvSpPr txBox="1">
              <a:spLocks noChangeAspect="1" noChangeArrowheads="1"/>
            </p:cNvSpPr>
            <p:nvPr/>
          </p:nvSpPr>
          <p:spPr bwMode="auto">
            <a:xfrm>
              <a:off x="307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49" name="Text Box 93"/>
            <p:cNvSpPr txBox="1">
              <a:spLocks noChangeAspect="1" noChangeArrowheads="1"/>
            </p:cNvSpPr>
            <p:nvPr/>
          </p:nvSpPr>
          <p:spPr bwMode="auto">
            <a:xfrm>
              <a:off x="3312" y="1710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50" name="Text Box 94"/>
            <p:cNvSpPr txBox="1">
              <a:spLocks noChangeAspect="1" noChangeArrowheads="1"/>
            </p:cNvSpPr>
            <p:nvPr/>
          </p:nvSpPr>
          <p:spPr bwMode="auto">
            <a:xfrm>
              <a:off x="2819" y="1702"/>
              <a:ext cx="3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51" name="Rectangle 95"/>
            <p:cNvSpPr>
              <a:spLocks noChangeAspect="1" noChangeArrowheads="1"/>
            </p:cNvSpPr>
            <p:nvPr/>
          </p:nvSpPr>
          <p:spPr bwMode="auto">
            <a:xfrm>
              <a:off x="3431" y="1689"/>
              <a:ext cx="266" cy="42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76352" name="Group 96"/>
          <p:cNvGrpSpPr>
            <a:grpSpLocks/>
          </p:cNvGrpSpPr>
          <p:nvPr/>
        </p:nvGrpSpPr>
        <p:grpSpPr bwMode="auto">
          <a:xfrm>
            <a:off x="1446213" y="3630613"/>
            <a:ext cx="4405312" cy="381000"/>
            <a:chOff x="911" y="2287"/>
            <a:chExt cx="2775" cy="240"/>
          </a:xfrm>
        </p:grpSpPr>
        <p:grpSp>
          <p:nvGrpSpPr>
            <p:cNvPr id="1376353" name="Group 97"/>
            <p:cNvGrpSpPr>
              <a:grpSpLocks noChangeAspect="1"/>
            </p:cNvGrpSpPr>
            <p:nvPr/>
          </p:nvGrpSpPr>
          <p:grpSpPr bwMode="auto">
            <a:xfrm>
              <a:off x="1000" y="2487"/>
              <a:ext cx="2648" cy="40"/>
              <a:chOff x="459" y="725"/>
              <a:chExt cx="2993" cy="0"/>
            </a:xfrm>
          </p:grpSpPr>
          <p:sp>
            <p:nvSpPr>
              <p:cNvPr id="1376354" name="Line 98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55" name="Line 99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56" name="Line 100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57" name="Line 101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58" name="Line 102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59" name="Line 103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60" name="Line 104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61" name="Line 105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62" name="Line 106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63" name="Line 107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6364" name="Line 108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76365" name="Text Box 109"/>
            <p:cNvSpPr txBox="1">
              <a:spLocks noChangeAspect="1" noChangeArrowheads="1"/>
            </p:cNvSpPr>
            <p:nvPr/>
          </p:nvSpPr>
          <p:spPr bwMode="auto">
            <a:xfrm>
              <a:off x="911" y="2287"/>
              <a:ext cx="20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66" name="Text Box 110"/>
            <p:cNvSpPr txBox="1">
              <a:spLocks noChangeAspect="1" noChangeArrowheads="1"/>
            </p:cNvSpPr>
            <p:nvPr/>
          </p:nvSpPr>
          <p:spPr bwMode="auto">
            <a:xfrm>
              <a:off x="1128" y="2287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67" name="Text Box 111"/>
            <p:cNvSpPr txBox="1">
              <a:spLocks noChangeAspect="1" noChangeArrowheads="1"/>
            </p:cNvSpPr>
            <p:nvPr/>
          </p:nvSpPr>
          <p:spPr bwMode="auto">
            <a:xfrm>
              <a:off x="1371" y="2287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68" name="Text Box 112"/>
            <p:cNvSpPr txBox="1">
              <a:spLocks noChangeAspect="1" noChangeArrowheads="1"/>
            </p:cNvSpPr>
            <p:nvPr/>
          </p:nvSpPr>
          <p:spPr bwMode="auto">
            <a:xfrm>
              <a:off x="1609" y="2287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69" name="Text Box 113"/>
            <p:cNvSpPr txBox="1">
              <a:spLocks noChangeAspect="1" noChangeArrowheads="1"/>
            </p:cNvSpPr>
            <p:nvPr/>
          </p:nvSpPr>
          <p:spPr bwMode="auto">
            <a:xfrm>
              <a:off x="1853" y="2287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70" name="Text Box 114"/>
            <p:cNvSpPr txBox="1">
              <a:spLocks noChangeAspect="1" noChangeArrowheads="1"/>
            </p:cNvSpPr>
            <p:nvPr/>
          </p:nvSpPr>
          <p:spPr bwMode="auto">
            <a:xfrm>
              <a:off x="2335" y="2287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71" name="Text Box 115"/>
            <p:cNvSpPr txBox="1">
              <a:spLocks noChangeAspect="1" noChangeArrowheads="1"/>
            </p:cNvSpPr>
            <p:nvPr/>
          </p:nvSpPr>
          <p:spPr bwMode="auto">
            <a:xfrm>
              <a:off x="2094" y="2287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72" name="Text Box 116"/>
            <p:cNvSpPr txBox="1">
              <a:spLocks noChangeAspect="1" noChangeArrowheads="1"/>
            </p:cNvSpPr>
            <p:nvPr/>
          </p:nvSpPr>
          <p:spPr bwMode="auto">
            <a:xfrm>
              <a:off x="2599" y="2287"/>
              <a:ext cx="20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73" name="Text Box 117"/>
            <p:cNvSpPr txBox="1">
              <a:spLocks noChangeAspect="1" noChangeArrowheads="1"/>
            </p:cNvSpPr>
            <p:nvPr/>
          </p:nvSpPr>
          <p:spPr bwMode="auto">
            <a:xfrm>
              <a:off x="2815" y="2287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74" name="Text Box 118"/>
            <p:cNvSpPr txBox="1">
              <a:spLocks noChangeAspect="1" noChangeArrowheads="1"/>
            </p:cNvSpPr>
            <p:nvPr/>
          </p:nvSpPr>
          <p:spPr bwMode="auto">
            <a:xfrm>
              <a:off x="3078" y="2287"/>
              <a:ext cx="30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75" name="Text Box 119"/>
            <p:cNvSpPr txBox="1">
              <a:spLocks noChangeAspect="1" noChangeArrowheads="1"/>
            </p:cNvSpPr>
            <p:nvPr/>
          </p:nvSpPr>
          <p:spPr bwMode="auto">
            <a:xfrm>
              <a:off x="3320" y="2287"/>
              <a:ext cx="3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6376" name="Rectangle 120"/>
            <p:cNvSpPr>
              <a:spLocks noChangeAspect="1" noChangeArrowheads="1"/>
            </p:cNvSpPr>
            <p:nvPr/>
          </p:nvSpPr>
          <p:spPr bwMode="auto">
            <a:xfrm>
              <a:off x="3421" y="2464"/>
              <a:ext cx="265" cy="5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76377" name="Rectangle 12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6.3.1	Horizontal Constraint Graphs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9710A-4773-4F89-BBE9-200B065416C5}" type="slidenum">
              <a:rPr lang="en-US" altLang="de-DE"/>
              <a:pPr/>
              <a:t>18</a:t>
            </a:fld>
            <a:endParaRPr lang="en-US" altLang="de-DE"/>
          </a:p>
        </p:txBody>
      </p:sp>
      <p:sp>
        <p:nvSpPr>
          <p:cNvPr id="1257474" name="Line 2"/>
          <p:cNvSpPr>
            <a:spLocks noChangeAspect="1" noChangeShapeType="1"/>
          </p:cNvSpPr>
          <p:nvPr/>
        </p:nvSpPr>
        <p:spPr bwMode="auto">
          <a:xfrm flipV="1">
            <a:off x="1971675" y="4437063"/>
            <a:ext cx="1147763" cy="31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7476" name="Line 4"/>
          <p:cNvSpPr>
            <a:spLocks noChangeAspect="1" noChangeShapeType="1"/>
          </p:cNvSpPr>
          <p:nvPr/>
        </p:nvSpPr>
        <p:spPr bwMode="auto">
          <a:xfrm flipV="1">
            <a:off x="1592263" y="4202113"/>
            <a:ext cx="1908175" cy="31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7478" name="Line 6"/>
          <p:cNvSpPr>
            <a:spLocks noChangeAspect="1" noChangeShapeType="1"/>
          </p:cNvSpPr>
          <p:nvPr/>
        </p:nvSpPr>
        <p:spPr bwMode="auto">
          <a:xfrm>
            <a:off x="1971675" y="4649788"/>
            <a:ext cx="7635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7480" name="Line 8"/>
          <p:cNvSpPr>
            <a:spLocks noChangeAspect="1" noChangeShapeType="1"/>
          </p:cNvSpPr>
          <p:nvPr/>
        </p:nvSpPr>
        <p:spPr bwMode="auto">
          <a:xfrm flipV="1">
            <a:off x="2352675" y="4840288"/>
            <a:ext cx="229393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7482" name="Line 10"/>
          <p:cNvSpPr>
            <a:spLocks noChangeAspect="1" noChangeShapeType="1"/>
          </p:cNvSpPr>
          <p:nvPr/>
        </p:nvSpPr>
        <p:spPr bwMode="auto">
          <a:xfrm flipV="1">
            <a:off x="2352675" y="5030788"/>
            <a:ext cx="7667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7484" name="Line 12"/>
          <p:cNvSpPr>
            <a:spLocks noChangeAspect="1" noChangeShapeType="1"/>
          </p:cNvSpPr>
          <p:nvPr/>
        </p:nvSpPr>
        <p:spPr bwMode="auto">
          <a:xfrm flipV="1">
            <a:off x="3500438" y="5222875"/>
            <a:ext cx="38258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7486" name="Line 14"/>
          <p:cNvSpPr>
            <a:spLocks noChangeAspect="1" noChangeShapeType="1"/>
          </p:cNvSpPr>
          <p:nvPr/>
        </p:nvSpPr>
        <p:spPr bwMode="auto">
          <a:xfrm flipV="1">
            <a:off x="3883025" y="5416550"/>
            <a:ext cx="15287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7488" name="Line 16"/>
          <p:cNvSpPr>
            <a:spLocks noChangeAspect="1" noChangeShapeType="1"/>
          </p:cNvSpPr>
          <p:nvPr/>
        </p:nvSpPr>
        <p:spPr bwMode="auto">
          <a:xfrm flipV="1">
            <a:off x="4265613" y="5603875"/>
            <a:ext cx="763587" cy="15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1257767" name="Group 295"/>
          <p:cNvGrpSpPr>
            <a:grpSpLocks/>
          </p:cNvGrpSpPr>
          <p:nvPr/>
        </p:nvGrpSpPr>
        <p:grpSpPr bwMode="auto">
          <a:xfrm>
            <a:off x="1892300" y="4037013"/>
            <a:ext cx="2982913" cy="1741487"/>
            <a:chOff x="1192" y="2543"/>
            <a:chExt cx="1879" cy="1097"/>
          </a:xfrm>
        </p:grpSpPr>
        <p:sp>
          <p:nvSpPr>
            <p:cNvPr id="1257475" name="Text Box 3"/>
            <p:cNvSpPr txBox="1">
              <a:spLocks noChangeAspect="1" noChangeArrowheads="1"/>
            </p:cNvSpPr>
            <p:nvPr/>
          </p:nvSpPr>
          <p:spPr bwMode="auto">
            <a:xfrm>
              <a:off x="1513" y="2688"/>
              <a:ext cx="194" cy="22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477" name="Text Box 5"/>
            <p:cNvSpPr txBox="1">
              <a:spLocks noChangeAspect="1" noChangeArrowheads="1"/>
            </p:cNvSpPr>
            <p:nvPr/>
          </p:nvSpPr>
          <p:spPr bwMode="auto">
            <a:xfrm>
              <a:off x="1192" y="2543"/>
              <a:ext cx="188" cy="22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479" name="Text Box 7"/>
            <p:cNvSpPr txBox="1">
              <a:spLocks noChangeAspect="1" noChangeArrowheads="1"/>
            </p:cNvSpPr>
            <p:nvPr/>
          </p:nvSpPr>
          <p:spPr bwMode="auto">
            <a:xfrm>
              <a:off x="1432" y="2849"/>
              <a:ext cx="208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481" name="Text Box 9"/>
            <p:cNvSpPr txBox="1">
              <a:spLocks noChangeAspect="1" noChangeArrowheads="1"/>
            </p:cNvSpPr>
            <p:nvPr/>
          </p:nvSpPr>
          <p:spPr bwMode="auto">
            <a:xfrm>
              <a:off x="1834" y="2942"/>
              <a:ext cx="195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483" name="Text Box 11"/>
            <p:cNvSpPr txBox="1">
              <a:spLocks noChangeAspect="1" noChangeArrowheads="1"/>
            </p:cNvSpPr>
            <p:nvPr/>
          </p:nvSpPr>
          <p:spPr bwMode="auto">
            <a:xfrm>
              <a:off x="1603" y="3073"/>
              <a:ext cx="208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485" name="Text Box 13"/>
            <p:cNvSpPr txBox="1">
              <a:spLocks noChangeAspect="1" noChangeArrowheads="1"/>
            </p:cNvSpPr>
            <p:nvPr/>
          </p:nvSpPr>
          <p:spPr bwMode="auto">
            <a:xfrm>
              <a:off x="2286" y="3169"/>
              <a:ext cx="113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057" tIns="11434" rIns="57170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487" name="Text Box 15"/>
            <p:cNvSpPr txBox="1">
              <a:spLocks noChangeAspect="1" noChangeArrowheads="1"/>
            </p:cNvSpPr>
            <p:nvPr/>
          </p:nvSpPr>
          <p:spPr bwMode="auto">
            <a:xfrm>
              <a:off x="2881" y="3313"/>
              <a:ext cx="188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489" name="Text Box 17"/>
            <p:cNvSpPr txBox="1">
              <a:spLocks noChangeAspect="1" noChangeArrowheads="1"/>
            </p:cNvSpPr>
            <p:nvPr/>
          </p:nvSpPr>
          <p:spPr bwMode="auto">
            <a:xfrm>
              <a:off x="2881" y="3462"/>
              <a:ext cx="190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257490" name="AutoShape 18"/>
          <p:cNvSpPr>
            <a:spLocks noChangeAspect="1" noChangeArrowheads="1"/>
          </p:cNvSpPr>
          <p:nvPr/>
        </p:nvSpPr>
        <p:spPr bwMode="auto">
          <a:xfrm rot="5400000">
            <a:off x="3180557" y="2628106"/>
            <a:ext cx="319088" cy="701675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57766" name="Group 294"/>
          <p:cNvGrpSpPr>
            <a:grpSpLocks/>
          </p:cNvGrpSpPr>
          <p:nvPr/>
        </p:nvGrpSpPr>
        <p:grpSpPr bwMode="auto">
          <a:xfrm>
            <a:off x="1420813" y="5861050"/>
            <a:ext cx="4433887" cy="385763"/>
            <a:chOff x="895" y="3692"/>
            <a:chExt cx="2793" cy="243"/>
          </a:xfrm>
        </p:grpSpPr>
        <p:grpSp>
          <p:nvGrpSpPr>
            <p:cNvPr id="1257515" name="Group 43"/>
            <p:cNvGrpSpPr>
              <a:grpSpLocks noChangeAspect="1"/>
            </p:cNvGrpSpPr>
            <p:nvPr/>
          </p:nvGrpSpPr>
          <p:grpSpPr bwMode="auto">
            <a:xfrm>
              <a:off x="1001" y="3712"/>
              <a:ext cx="2647" cy="38"/>
              <a:chOff x="459" y="725"/>
              <a:chExt cx="2993" cy="0"/>
            </a:xfrm>
          </p:grpSpPr>
          <p:sp>
            <p:nvSpPr>
              <p:cNvPr id="1257516" name="Line 44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517" name="Line 45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518" name="Line 46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519" name="Line 47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520" name="Line 48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521" name="Line 49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522" name="Line 50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523" name="Line 51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524" name="Line 52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525" name="Line 53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526" name="Line 54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7527" name="Text Box 55"/>
            <p:cNvSpPr txBox="1">
              <a:spLocks noChangeAspect="1" noChangeArrowheads="1"/>
            </p:cNvSpPr>
            <p:nvPr/>
          </p:nvSpPr>
          <p:spPr bwMode="auto">
            <a:xfrm>
              <a:off x="895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528" name="Text Box 56"/>
            <p:cNvSpPr txBox="1">
              <a:spLocks noChangeAspect="1" noChangeArrowheads="1"/>
            </p:cNvSpPr>
            <p:nvPr/>
          </p:nvSpPr>
          <p:spPr bwMode="auto">
            <a:xfrm>
              <a:off x="1137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529" name="Text Box 57"/>
            <p:cNvSpPr txBox="1">
              <a:spLocks noChangeAspect="1" noChangeArrowheads="1"/>
            </p:cNvSpPr>
            <p:nvPr/>
          </p:nvSpPr>
          <p:spPr bwMode="auto">
            <a:xfrm>
              <a:off x="1378" y="3712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530" name="Text Box 58"/>
            <p:cNvSpPr txBox="1">
              <a:spLocks noChangeAspect="1" noChangeArrowheads="1"/>
            </p:cNvSpPr>
            <p:nvPr/>
          </p:nvSpPr>
          <p:spPr bwMode="auto">
            <a:xfrm>
              <a:off x="1619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531" name="Text Box 59"/>
            <p:cNvSpPr txBox="1">
              <a:spLocks noChangeAspect="1" noChangeArrowheads="1"/>
            </p:cNvSpPr>
            <p:nvPr/>
          </p:nvSpPr>
          <p:spPr bwMode="auto">
            <a:xfrm>
              <a:off x="1859" y="3712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532" name="Text Box 60"/>
            <p:cNvSpPr txBox="1">
              <a:spLocks noChangeAspect="1" noChangeArrowheads="1"/>
            </p:cNvSpPr>
            <p:nvPr/>
          </p:nvSpPr>
          <p:spPr bwMode="auto">
            <a:xfrm>
              <a:off x="2100" y="3712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533" name="Text Box 61"/>
            <p:cNvSpPr txBox="1">
              <a:spLocks noChangeAspect="1" noChangeArrowheads="1"/>
            </p:cNvSpPr>
            <p:nvPr/>
          </p:nvSpPr>
          <p:spPr bwMode="auto">
            <a:xfrm>
              <a:off x="2341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534" name="Text Box 62"/>
            <p:cNvSpPr txBox="1">
              <a:spLocks noChangeAspect="1" noChangeArrowheads="1"/>
            </p:cNvSpPr>
            <p:nvPr/>
          </p:nvSpPr>
          <p:spPr bwMode="auto">
            <a:xfrm>
              <a:off x="2581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535" name="Text Box 63"/>
            <p:cNvSpPr txBox="1">
              <a:spLocks noChangeAspect="1" noChangeArrowheads="1"/>
            </p:cNvSpPr>
            <p:nvPr/>
          </p:nvSpPr>
          <p:spPr bwMode="auto">
            <a:xfrm>
              <a:off x="3063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536" name="Text Box 64"/>
            <p:cNvSpPr txBox="1">
              <a:spLocks noChangeAspect="1" noChangeArrowheads="1"/>
            </p:cNvSpPr>
            <p:nvPr/>
          </p:nvSpPr>
          <p:spPr bwMode="auto">
            <a:xfrm>
              <a:off x="3304" y="3712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537" name="Text Box 65"/>
            <p:cNvSpPr txBox="1">
              <a:spLocks noChangeAspect="1" noChangeArrowheads="1"/>
            </p:cNvSpPr>
            <p:nvPr/>
          </p:nvSpPr>
          <p:spPr bwMode="auto">
            <a:xfrm>
              <a:off x="2820" y="3711"/>
              <a:ext cx="30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538" name="Rectangle 66"/>
            <p:cNvSpPr>
              <a:spLocks noChangeAspect="1" noChangeArrowheads="1"/>
            </p:cNvSpPr>
            <p:nvPr/>
          </p:nvSpPr>
          <p:spPr bwMode="auto">
            <a:xfrm>
              <a:off x="3424" y="3692"/>
              <a:ext cx="264" cy="39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57665" name="Group 193"/>
          <p:cNvGrpSpPr>
            <a:grpSpLocks/>
          </p:cNvGrpSpPr>
          <p:nvPr/>
        </p:nvGrpSpPr>
        <p:grpSpPr bwMode="auto">
          <a:xfrm>
            <a:off x="698500" y="1196975"/>
            <a:ext cx="5313363" cy="698500"/>
            <a:chOff x="440" y="754"/>
            <a:chExt cx="3347" cy="440"/>
          </a:xfrm>
        </p:grpSpPr>
        <p:grpSp>
          <p:nvGrpSpPr>
            <p:cNvPr id="1257666" name="Group 194"/>
            <p:cNvGrpSpPr>
              <a:grpSpLocks noChangeAspect="1"/>
            </p:cNvGrpSpPr>
            <p:nvPr/>
          </p:nvGrpSpPr>
          <p:grpSpPr bwMode="auto">
            <a:xfrm>
              <a:off x="1093" y="1154"/>
              <a:ext cx="2646" cy="40"/>
              <a:chOff x="459" y="725"/>
              <a:chExt cx="2993" cy="0"/>
            </a:xfrm>
          </p:grpSpPr>
          <p:sp>
            <p:nvSpPr>
              <p:cNvPr id="1257667" name="Line 195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668" name="Line 196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669" name="Line 197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670" name="Line 198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671" name="Line 199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672" name="Line 200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673" name="Line 201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674" name="Line 202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675" name="Line 203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676" name="Line 204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677" name="Line 205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7678" name="Text Box 206"/>
            <p:cNvSpPr txBox="1">
              <a:spLocks noChangeAspect="1" noChangeArrowheads="1"/>
            </p:cNvSpPr>
            <p:nvPr/>
          </p:nvSpPr>
          <p:spPr bwMode="auto">
            <a:xfrm>
              <a:off x="1001" y="954"/>
              <a:ext cx="20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679" name="Text Box 207"/>
            <p:cNvSpPr txBox="1">
              <a:spLocks noChangeAspect="1" noChangeArrowheads="1"/>
            </p:cNvSpPr>
            <p:nvPr/>
          </p:nvSpPr>
          <p:spPr bwMode="auto">
            <a:xfrm>
              <a:off x="1228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680" name="Text Box 208"/>
            <p:cNvSpPr txBox="1">
              <a:spLocks noChangeAspect="1" noChangeArrowheads="1"/>
            </p:cNvSpPr>
            <p:nvPr/>
          </p:nvSpPr>
          <p:spPr bwMode="auto">
            <a:xfrm>
              <a:off x="1474" y="954"/>
              <a:ext cx="20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681" name="Text Box 209"/>
            <p:cNvSpPr txBox="1">
              <a:spLocks noChangeAspect="1" noChangeArrowheads="1"/>
            </p:cNvSpPr>
            <p:nvPr/>
          </p:nvSpPr>
          <p:spPr bwMode="auto">
            <a:xfrm>
              <a:off x="1713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682" name="Text Box 210"/>
            <p:cNvSpPr txBox="1">
              <a:spLocks noChangeAspect="1" noChangeArrowheads="1"/>
            </p:cNvSpPr>
            <p:nvPr/>
          </p:nvSpPr>
          <p:spPr bwMode="auto">
            <a:xfrm>
              <a:off x="196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683" name="Text Box 211"/>
            <p:cNvSpPr txBox="1">
              <a:spLocks noChangeAspect="1" noChangeArrowheads="1"/>
            </p:cNvSpPr>
            <p:nvPr/>
          </p:nvSpPr>
          <p:spPr bwMode="auto">
            <a:xfrm>
              <a:off x="244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684" name="Text Box 212"/>
            <p:cNvSpPr txBox="1">
              <a:spLocks noChangeAspect="1" noChangeArrowheads="1"/>
            </p:cNvSpPr>
            <p:nvPr/>
          </p:nvSpPr>
          <p:spPr bwMode="auto">
            <a:xfrm>
              <a:off x="2202" y="954"/>
              <a:ext cx="20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685" name="Text Box 213"/>
            <p:cNvSpPr txBox="1">
              <a:spLocks noChangeAspect="1" noChangeArrowheads="1"/>
            </p:cNvSpPr>
            <p:nvPr/>
          </p:nvSpPr>
          <p:spPr bwMode="auto">
            <a:xfrm>
              <a:off x="268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686" name="Text Box 214"/>
            <p:cNvSpPr txBox="1">
              <a:spLocks noChangeAspect="1" noChangeArrowheads="1"/>
            </p:cNvSpPr>
            <p:nvPr/>
          </p:nvSpPr>
          <p:spPr bwMode="auto">
            <a:xfrm>
              <a:off x="2914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687" name="Text Box 215"/>
            <p:cNvSpPr txBox="1">
              <a:spLocks noChangeAspect="1" noChangeArrowheads="1"/>
            </p:cNvSpPr>
            <p:nvPr/>
          </p:nvSpPr>
          <p:spPr bwMode="auto">
            <a:xfrm>
              <a:off x="3162" y="954"/>
              <a:ext cx="3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688" name="Text Box 216"/>
            <p:cNvSpPr txBox="1">
              <a:spLocks noChangeAspect="1" noChangeArrowheads="1"/>
            </p:cNvSpPr>
            <p:nvPr/>
          </p:nvSpPr>
          <p:spPr bwMode="auto">
            <a:xfrm>
              <a:off x="3402" y="954"/>
              <a:ext cx="3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689" name="Rectangle 217"/>
            <p:cNvSpPr>
              <a:spLocks noChangeAspect="1" noChangeArrowheads="1"/>
            </p:cNvSpPr>
            <p:nvPr/>
          </p:nvSpPr>
          <p:spPr bwMode="auto">
            <a:xfrm>
              <a:off x="3521" y="1127"/>
              <a:ext cx="266" cy="5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7690" name="Text Box 218"/>
            <p:cNvSpPr txBox="1">
              <a:spLocks noChangeAspect="1" noChangeArrowheads="1"/>
            </p:cNvSpPr>
            <p:nvPr/>
          </p:nvSpPr>
          <p:spPr bwMode="auto">
            <a:xfrm>
              <a:off x="440" y="754"/>
              <a:ext cx="321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/>
                <a:t>Column  </a:t>
              </a:r>
              <a:r>
                <a:rPr lang="de-DE" altLang="de-DE" i="1"/>
                <a:t>a    b     c    d     e     f     g    h     i      j     k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</p:grpSp>
      <p:grpSp>
        <p:nvGrpSpPr>
          <p:cNvPr id="1257691" name="Group 219"/>
          <p:cNvGrpSpPr>
            <a:grpSpLocks/>
          </p:cNvGrpSpPr>
          <p:nvPr/>
        </p:nvGrpSpPr>
        <p:grpSpPr bwMode="auto">
          <a:xfrm>
            <a:off x="1574800" y="2205038"/>
            <a:ext cx="4437063" cy="387350"/>
            <a:chOff x="902" y="1689"/>
            <a:chExt cx="2795" cy="244"/>
          </a:xfrm>
        </p:grpSpPr>
        <p:grpSp>
          <p:nvGrpSpPr>
            <p:cNvPr id="1257692" name="Group 220"/>
            <p:cNvGrpSpPr>
              <a:grpSpLocks noChangeAspect="1"/>
            </p:cNvGrpSpPr>
            <p:nvPr/>
          </p:nvGrpSpPr>
          <p:grpSpPr bwMode="auto">
            <a:xfrm>
              <a:off x="992" y="1710"/>
              <a:ext cx="2647" cy="39"/>
              <a:chOff x="459" y="725"/>
              <a:chExt cx="2993" cy="0"/>
            </a:xfrm>
          </p:grpSpPr>
          <p:sp>
            <p:nvSpPr>
              <p:cNvPr id="1257693" name="Line 221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694" name="Line 222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695" name="Line 223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696" name="Line 224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697" name="Line 225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698" name="Line 226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699" name="Line 227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700" name="Line 228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701" name="Line 229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702" name="Line 230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703" name="Line 231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7704" name="Text Box 232"/>
            <p:cNvSpPr txBox="1">
              <a:spLocks noChangeAspect="1" noChangeArrowheads="1"/>
            </p:cNvSpPr>
            <p:nvPr/>
          </p:nvSpPr>
          <p:spPr bwMode="auto">
            <a:xfrm>
              <a:off x="90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05" name="Text Box 233"/>
            <p:cNvSpPr txBox="1">
              <a:spLocks noChangeAspect="1" noChangeArrowheads="1"/>
            </p:cNvSpPr>
            <p:nvPr/>
          </p:nvSpPr>
          <p:spPr bwMode="auto">
            <a:xfrm>
              <a:off x="114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06" name="Text Box 234"/>
            <p:cNvSpPr txBox="1">
              <a:spLocks noChangeAspect="1" noChangeArrowheads="1"/>
            </p:cNvSpPr>
            <p:nvPr/>
          </p:nvSpPr>
          <p:spPr bwMode="auto">
            <a:xfrm>
              <a:off x="1384" y="1710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07" name="Text Box 235"/>
            <p:cNvSpPr txBox="1">
              <a:spLocks noChangeAspect="1" noChangeArrowheads="1"/>
            </p:cNvSpPr>
            <p:nvPr/>
          </p:nvSpPr>
          <p:spPr bwMode="auto">
            <a:xfrm>
              <a:off x="1622" y="1710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08" name="Text Box 236"/>
            <p:cNvSpPr txBox="1">
              <a:spLocks noChangeAspect="1" noChangeArrowheads="1"/>
            </p:cNvSpPr>
            <p:nvPr/>
          </p:nvSpPr>
          <p:spPr bwMode="auto">
            <a:xfrm>
              <a:off x="186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09" name="Text Box 237"/>
            <p:cNvSpPr txBox="1">
              <a:spLocks noChangeAspect="1" noChangeArrowheads="1"/>
            </p:cNvSpPr>
            <p:nvPr/>
          </p:nvSpPr>
          <p:spPr bwMode="auto">
            <a:xfrm>
              <a:off x="2103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10" name="Text Box 238"/>
            <p:cNvSpPr txBox="1">
              <a:spLocks noChangeAspect="1" noChangeArrowheads="1"/>
            </p:cNvSpPr>
            <p:nvPr/>
          </p:nvSpPr>
          <p:spPr bwMode="auto">
            <a:xfrm>
              <a:off x="235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11" name="Text Box 239"/>
            <p:cNvSpPr txBox="1">
              <a:spLocks noChangeAspect="1" noChangeArrowheads="1"/>
            </p:cNvSpPr>
            <p:nvPr/>
          </p:nvSpPr>
          <p:spPr bwMode="auto">
            <a:xfrm>
              <a:off x="259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12" name="Text Box 240"/>
            <p:cNvSpPr txBox="1">
              <a:spLocks noChangeAspect="1" noChangeArrowheads="1"/>
            </p:cNvSpPr>
            <p:nvPr/>
          </p:nvSpPr>
          <p:spPr bwMode="auto">
            <a:xfrm>
              <a:off x="307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13" name="Text Box 241"/>
            <p:cNvSpPr txBox="1">
              <a:spLocks noChangeAspect="1" noChangeArrowheads="1"/>
            </p:cNvSpPr>
            <p:nvPr/>
          </p:nvSpPr>
          <p:spPr bwMode="auto">
            <a:xfrm>
              <a:off x="3312" y="1710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14" name="Text Box 242"/>
            <p:cNvSpPr txBox="1">
              <a:spLocks noChangeAspect="1" noChangeArrowheads="1"/>
            </p:cNvSpPr>
            <p:nvPr/>
          </p:nvSpPr>
          <p:spPr bwMode="auto">
            <a:xfrm>
              <a:off x="2819" y="1702"/>
              <a:ext cx="3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15" name="Rectangle 243"/>
            <p:cNvSpPr>
              <a:spLocks noChangeAspect="1" noChangeArrowheads="1"/>
            </p:cNvSpPr>
            <p:nvPr/>
          </p:nvSpPr>
          <p:spPr bwMode="auto">
            <a:xfrm>
              <a:off x="3431" y="1689"/>
              <a:ext cx="266" cy="42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57741" name="Group 269"/>
          <p:cNvGrpSpPr>
            <a:grpSpLocks/>
          </p:cNvGrpSpPr>
          <p:nvPr/>
        </p:nvGrpSpPr>
        <p:grpSpPr bwMode="auto">
          <a:xfrm>
            <a:off x="1446213" y="3630613"/>
            <a:ext cx="4405312" cy="381000"/>
            <a:chOff x="911" y="2287"/>
            <a:chExt cx="2775" cy="240"/>
          </a:xfrm>
        </p:grpSpPr>
        <p:grpSp>
          <p:nvGrpSpPr>
            <p:cNvPr id="1257742" name="Group 270"/>
            <p:cNvGrpSpPr>
              <a:grpSpLocks noChangeAspect="1"/>
            </p:cNvGrpSpPr>
            <p:nvPr/>
          </p:nvGrpSpPr>
          <p:grpSpPr bwMode="auto">
            <a:xfrm>
              <a:off x="1000" y="2487"/>
              <a:ext cx="2648" cy="40"/>
              <a:chOff x="459" y="725"/>
              <a:chExt cx="2993" cy="0"/>
            </a:xfrm>
          </p:grpSpPr>
          <p:sp>
            <p:nvSpPr>
              <p:cNvPr id="1257743" name="Line 271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744" name="Line 272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745" name="Line 273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746" name="Line 274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747" name="Line 275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748" name="Line 276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749" name="Line 277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750" name="Line 278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751" name="Line 279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752" name="Line 280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753" name="Line 281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7754" name="Text Box 282"/>
            <p:cNvSpPr txBox="1">
              <a:spLocks noChangeAspect="1" noChangeArrowheads="1"/>
            </p:cNvSpPr>
            <p:nvPr/>
          </p:nvSpPr>
          <p:spPr bwMode="auto">
            <a:xfrm>
              <a:off x="911" y="2287"/>
              <a:ext cx="20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55" name="Text Box 283"/>
            <p:cNvSpPr txBox="1">
              <a:spLocks noChangeAspect="1" noChangeArrowheads="1"/>
            </p:cNvSpPr>
            <p:nvPr/>
          </p:nvSpPr>
          <p:spPr bwMode="auto">
            <a:xfrm>
              <a:off x="1128" y="2287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56" name="Text Box 284"/>
            <p:cNvSpPr txBox="1">
              <a:spLocks noChangeAspect="1" noChangeArrowheads="1"/>
            </p:cNvSpPr>
            <p:nvPr/>
          </p:nvSpPr>
          <p:spPr bwMode="auto">
            <a:xfrm>
              <a:off x="1371" y="2287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57" name="Text Box 285"/>
            <p:cNvSpPr txBox="1">
              <a:spLocks noChangeAspect="1" noChangeArrowheads="1"/>
            </p:cNvSpPr>
            <p:nvPr/>
          </p:nvSpPr>
          <p:spPr bwMode="auto">
            <a:xfrm>
              <a:off x="1609" y="2287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58" name="Text Box 286"/>
            <p:cNvSpPr txBox="1">
              <a:spLocks noChangeAspect="1" noChangeArrowheads="1"/>
            </p:cNvSpPr>
            <p:nvPr/>
          </p:nvSpPr>
          <p:spPr bwMode="auto">
            <a:xfrm>
              <a:off x="1853" y="2287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59" name="Text Box 287"/>
            <p:cNvSpPr txBox="1">
              <a:spLocks noChangeAspect="1" noChangeArrowheads="1"/>
            </p:cNvSpPr>
            <p:nvPr/>
          </p:nvSpPr>
          <p:spPr bwMode="auto">
            <a:xfrm>
              <a:off x="2335" y="2287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60" name="Text Box 288"/>
            <p:cNvSpPr txBox="1">
              <a:spLocks noChangeAspect="1" noChangeArrowheads="1"/>
            </p:cNvSpPr>
            <p:nvPr/>
          </p:nvSpPr>
          <p:spPr bwMode="auto">
            <a:xfrm>
              <a:off x="2094" y="2287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61" name="Text Box 289"/>
            <p:cNvSpPr txBox="1">
              <a:spLocks noChangeAspect="1" noChangeArrowheads="1"/>
            </p:cNvSpPr>
            <p:nvPr/>
          </p:nvSpPr>
          <p:spPr bwMode="auto">
            <a:xfrm>
              <a:off x="2599" y="2287"/>
              <a:ext cx="20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62" name="Text Box 290"/>
            <p:cNvSpPr txBox="1">
              <a:spLocks noChangeAspect="1" noChangeArrowheads="1"/>
            </p:cNvSpPr>
            <p:nvPr/>
          </p:nvSpPr>
          <p:spPr bwMode="auto">
            <a:xfrm>
              <a:off x="2815" y="2287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63" name="Text Box 291"/>
            <p:cNvSpPr txBox="1">
              <a:spLocks noChangeAspect="1" noChangeArrowheads="1"/>
            </p:cNvSpPr>
            <p:nvPr/>
          </p:nvSpPr>
          <p:spPr bwMode="auto">
            <a:xfrm>
              <a:off x="3078" y="2287"/>
              <a:ext cx="30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64" name="Text Box 292"/>
            <p:cNvSpPr txBox="1">
              <a:spLocks noChangeAspect="1" noChangeArrowheads="1"/>
            </p:cNvSpPr>
            <p:nvPr/>
          </p:nvSpPr>
          <p:spPr bwMode="auto">
            <a:xfrm>
              <a:off x="3320" y="2287"/>
              <a:ext cx="3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7765" name="Rectangle 293"/>
            <p:cNvSpPr>
              <a:spLocks noChangeAspect="1" noChangeArrowheads="1"/>
            </p:cNvSpPr>
            <p:nvPr/>
          </p:nvSpPr>
          <p:spPr bwMode="auto">
            <a:xfrm>
              <a:off x="3421" y="2464"/>
              <a:ext cx="265" cy="5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57771" name="Rectangle 29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6.3.1	Horizontal Constraint Graphs</a:t>
            </a:r>
          </a:p>
        </p:txBody>
      </p:sp>
      <p:sp>
        <p:nvSpPr>
          <p:cNvPr id="1257773" name="Text Box 18"/>
          <p:cNvSpPr txBox="1">
            <a:spLocks noChangeAspect="1" noChangeArrowheads="1"/>
          </p:cNvSpPr>
          <p:nvPr/>
        </p:nvSpPr>
        <p:spPr bwMode="auto">
          <a:xfrm>
            <a:off x="2098675" y="3276600"/>
            <a:ext cx="5905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c</a:t>
            </a:r>
            <a:r>
              <a:rPr lang="de-DE" altLang="de-DE">
                <a:ea typeface="ＭＳ Ｐゴシック" panose="020B0600070205080204" pitchFamily="34" charset="-128"/>
              </a:rPr>
              <a:t>)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57774" name="Text Box 20"/>
          <p:cNvSpPr txBox="1">
            <a:spLocks noChangeAspect="1" noChangeArrowheads="1"/>
          </p:cNvSpPr>
          <p:nvPr/>
        </p:nvSpPr>
        <p:spPr bwMode="auto">
          <a:xfrm>
            <a:off x="3244850" y="3276600"/>
            <a:ext cx="5429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f</a:t>
            </a:r>
            <a:r>
              <a:rPr lang="de-DE" altLang="de-DE">
                <a:ea typeface="ＭＳ Ｐゴシック" panose="020B0600070205080204" pitchFamily="34" charset="-128"/>
              </a:rPr>
              <a:t>)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57775" name="Text Box 22"/>
          <p:cNvSpPr txBox="1">
            <a:spLocks noChangeAspect="1" noChangeArrowheads="1"/>
          </p:cNvSpPr>
          <p:nvPr/>
        </p:nvSpPr>
        <p:spPr bwMode="auto">
          <a:xfrm>
            <a:off x="3609975" y="3276600"/>
            <a:ext cx="6016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S(</a:t>
            </a:r>
            <a:r>
              <a:rPr lang="de-DE" altLang="de-DE" i="1">
                <a:ea typeface="ＭＳ Ｐゴシック" panose="020B0600070205080204" pitchFamily="34" charset="-128"/>
              </a:rPr>
              <a:t>g</a:t>
            </a:r>
            <a:r>
              <a:rPr lang="de-DE" altLang="de-DE">
                <a:ea typeface="ＭＳ Ｐゴシック" panose="020B0600070205080204" pitchFamily="34" charset="-128"/>
              </a:rPr>
              <a:t>)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57776" name="Text Box 24"/>
          <p:cNvSpPr txBox="1">
            <a:spLocks noChangeAspect="1" noChangeArrowheads="1"/>
          </p:cNvSpPr>
          <p:nvPr/>
        </p:nvSpPr>
        <p:spPr bwMode="auto">
          <a:xfrm>
            <a:off x="4391025" y="3276600"/>
            <a:ext cx="5286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i</a:t>
            </a:r>
            <a:r>
              <a:rPr lang="de-DE" altLang="de-DE">
                <a:ea typeface="ＭＳ Ｐゴシック" panose="020B0600070205080204" pitchFamily="34" charset="-128"/>
              </a:rPr>
              <a:t>)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57777" name="Text Box 125"/>
          <p:cNvSpPr txBox="1">
            <a:spLocks noChangeAspect="1" noChangeArrowheads="1"/>
          </p:cNvSpPr>
          <p:nvPr/>
        </p:nvSpPr>
        <p:spPr bwMode="auto">
          <a:xfrm>
            <a:off x="1258888" y="3276600"/>
            <a:ext cx="6080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a</a:t>
            </a:r>
            <a:r>
              <a:rPr lang="de-DE" altLang="de-DE">
                <a:ea typeface="ＭＳ Ｐゴシック" panose="020B0600070205080204" pitchFamily="34" charset="-128"/>
              </a:rPr>
              <a:t>)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57778" name="Text Box 126"/>
          <p:cNvSpPr txBox="1">
            <a:spLocks noChangeAspect="1" noChangeArrowheads="1"/>
          </p:cNvSpPr>
          <p:nvPr/>
        </p:nvSpPr>
        <p:spPr bwMode="auto">
          <a:xfrm>
            <a:off x="1692275" y="3276600"/>
            <a:ext cx="6080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b</a:t>
            </a:r>
            <a:r>
              <a:rPr lang="de-DE" altLang="de-DE">
                <a:ea typeface="ＭＳ Ｐゴシック" panose="020B0600070205080204" pitchFamily="34" charset="-128"/>
              </a:rPr>
              <a:t>)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57779" name="Text Box 127"/>
          <p:cNvSpPr txBox="1">
            <a:spLocks noChangeAspect="1" noChangeArrowheads="1"/>
          </p:cNvSpPr>
          <p:nvPr/>
        </p:nvSpPr>
        <p:spPr bwMode="auto">
          <a:xfrm>
            <a:off x="2484438" y="3276600"/>
            <a:ext cx="6080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d</a:t>
            </a:r>
            <a:r>
              <a:rPr lang="de-DE" altLang="de-DE">
                <a:ea typeface="ＭＳ Ｐゴシック" panose="020B0600070205080204" pitchFamily="34" charset="-128"/>
              </a:rPr>
              <a:t>)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57780" name="Text Box 128"/>
          <p:cNvSpPr txBox="1">
            <a:spLocks noChangeAspect="1" noChangeArrowheads="1"/>
          </p:cNvSpPr>
          <p:nvPr/>
        </p:nvSpPr>
        <p:spPr bwMode="auto">
          <a:xfrm>
            <a:off x="2843213" y="3276600"/>
            <a:ext cx="6080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e</a:t>
            </a:r>
            <a:r>
              <a:rPr lang="de-DE" altLang="de-DE">
                <a:ea typeface="ＭＳ Ｐゴシック" panose="020B0600070205080204" pitchFamily="34" charset="-128"/>
              </a:rPr>
              <a:t>)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57781" name="Text Box 129"/>
          <p:cNvSpPr txBox="1">
            <a:spLocks noChangeAspect="1" noChangeArrowheads="1"/>
          </p:cNvSpPr>
          <p:nvPr/>
        </p:nvSpPr>
        <p:spPr bwMode="auto">
          <a:xfrm>
            <a:off x="3995738" y="3276600"/>
            <a:ext cx="6080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h</a:t>
            </a:r>
            <a:r>
              <a:rPr lang="de-DE" altLang="de-DE">
                <a:ea typeface="ＭＳ Ｐゴシック" panose="020B0600070205080204" pitchFamily="34" charset="-128"/>
              </a:rPr>
              <a:t>)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57782" name="Text Box 130"/>
          <p:cNvSpPr txBox="1">
            <a:spLocks noChangeAspect="1" noChangeArrowheads="1"/>
          </p:cNvSpPr>
          <p:nvPr/>
        </p:nvSpPr>
        <p:spPr bwMode="auto">
          <a:xfrm>
            <a:off x="4762500" y="3276600"/>
            <a:ext cx="533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j</a:t>
            </a:r>
            <a:r>
              <a:rPr lang="de-DE" altLang="de-DE">
                <a:ea typeface="ＭＳ Ｐゴシック" panose="020B0600070205080204" pitchFamily="34" charset="-128"/>
              </a:rPr>
              <a:t>)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57783" name="Text Box 131"/>
          <p:cNvSpPr txBox="1">
            <a:spLocks noChangeAspect="1" noChangeArrowheads="1"/>
          </p:cNvSpPr>
          <p:nvPr/>
        </p:nvSpPr>
        <p:spPr bwMode="auto">
          <a:xfrm>
            <a:off x="5122863" y="3276600"/>
            <a:ext cx="5953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k</a:t>
            </a:r>
            <a:r>
              <a:rPr lang="de-DE" altLang="de-DE">
                <a:ea typeface="ＭＳ Ｐゴシック" panose="020B0600070205080204" pitchFamily="34" charset="-128"/>
              </a:rPr>
              <a:t>)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51" name="Text Box 64"/>
          <p:cNvSpPr txBox="1">
            <a:spLocks noChangeArrowheads="1"/>
          </p:cNvSpPr>
          <p:nvPr/>
        </p:nvSpPr>
        <p:spPr bwMode="auto">
          <a:xfrm>
            <a:off x="6227763" y="3138488"/>
            <a:ext cx="2305050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</a:pPr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a</a:t>
            </a:r>
            <a:r>
              <a:rPr lang="de-DE" altLang="de-DE">
                <a:ea typeface="ＭＳ Ｐゴシック" panose="020B0600070205080204" pitchFamily="34" charset="-128"/>
              </a:rPr>
              <a:t>) = {</a:t>
            </a:r>
            <a:r>
              <a:rPr lang="de-DE" altLang="de-DE" i="1">
                <a:ea typeface="ＭＳ Ｐゴシック" panose="020B0600070205080204" pitchFamily="34" charset="-128"/>
              </a:rPr>
              <a:t>A</a:t>
            </a:r>
            <a:r>
              <a:rPr lang="de-DE" altLang="de-DE"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b</a:t>
            </a:r>
            <a:r>
              <a:rPr lang="de-DE" altLang="de-DE">
                <a:ea typeface="ＭＳ Ｐゴシック" panose="020B0600070205080204" pitchFamily="34" charset="-128"/>
              </a:rPr>
              <a:t>) = {</a:t>
            </a:r>
            <a:r>
              <a:rPr lang="de-DE" altLang="de-DE" i="1">
                <a:ea typeface="ＭＳ Ｐゴシック" panose="020B0600070205080204" pitchFamily="34" charset="-128"/>
              </a:rPr>
              <a:t>A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B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C</a:t>
            </a:r>
            <a:r>
              <a:rPr lang="de-DE" altLang="de-DE"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c</a:t>
            </a:r>
            <a:r>
              <a:rPr lang="de-DE" altLang="de-DE">
                <a:ea typeface="ＭＳ Ｐゴシック" panose="020B0600070205080204" pitchFamily="34" charset="-128"/>
              </a:rPr>
              <a:t>) = {</a:t>
            </a:r>
            <a:r>
              <a:rPr lang="de-DE" altLang="de-DE" i="1">
                <a:ea typeface="ＭＳ Ｐゴシック" panose="020B0600070205080204" pitchFamily="34" charset="-128"/>
              </a:rPr>
              <a:t>A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B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C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D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E</a:t>
            </a:r>
            <a:r>
              <a:rPr lang="de-DE" altLang="de-DE"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S(</a:t>
            </a:r>
            <a:r>
              <a:rPr lang="de-DE" altLang="de-DE" i="1">
                <a:ea typeface="ＭＳ Ｐゴシック" panose="020B0600070205080204" pitchFamily="34" charset="-128"/>
              </a:rPr>
              <a:t>d</a:t>
            </a:r>
            <a:r>
              <a:rPr lang="de-DE" altLang="de-DE">
                <a:ea typeface="ＭＳ Ｐゴシック" panose="020B0600070205080204" pitchFamily="34" charset="-128"/>
              </a:rPr>
              <a:t>) = {</a:t>
            </a:r>
            <a:r>
              <a:rPr lang="de-DE" altLang="de-DE" i="1">
                <a:ea typeface="ＭＳ Ｐゴシック" panose="020B0600070205080204" pitchFamily="34" charset="-128"/>
              </a:rPr>
              <a:t>A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B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C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D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E</a:t>
            </a:r>
            <a:r>
              <a:rPr lang="de-DE" altLang="de-DE"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S(</a:t>
            </a:r>
            <a:r>
              <a:rPr lang="de-DE" altLang="de-DE" i="1">
                <a:ea typeface="ＭＳ Ｐゴシック" panose="020B0600070205080204" pitchFamily="34" charset="-128"/>
              </a:rPr>
              <a:t>e</a:t>
            </a:r>
            <a:r>
              <a:rPr lang="de-DE" altLang="de-DE">
                <a:ea typeface="ＭＳ Ｐゴシック" panose="020B0600070205080204" pitchFamily="34" charset="-128"/>
              </a:rPr>
              <a:t>) = {</a:t>
            </a:r>
            <a:r>
              <a:rPr lang="de-DE" altLang="de-DE" i="1">
                <a:ea typeface="ＭＳ Ｐゴシック" panose="020B0600070205080204" pitchFamily="34" charset="-128"/>
              </a:rPr>
              <a:t>A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B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D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E</a:t>
            </a:r>
            <a:r>
              <a:rPr lang="de-DE" altLang="de-DE"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f</a:t>
            </a:r>
            <a:r>
              <a:rPr lang="de-DE" altLang="de-DE">
                <a:ea typeface="ＭＳ Ｐゴシック" panose="020B0600070205080204" pitchFamily="34" charset="-128"/>
              </a:rPr>
              <a:t>)  = {</a:t>
            </a:r>
            <a:r>
              <a:rPr lang="de-DE" altLang="de-DE" i="1">
                <a:ea typeface="ＭＳ Ｐゴシック" panose="020B0600070205080204" pitchFamily="34" charset="-128"/>
              </a:rPr>
              <a:t>A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D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F</a:t>
            </a:r>
            <a:r>
              <a:rPr lang="de-DE" altLang="de-DE"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g</a:t>
            </a:r>
            <a:r>
              <a:rPr lang="de-DE" altLang="de-DE">
                <a:ea typeface="ＭＳ Ｐゴシック" panose="020B0600070205080204" pitchFamily="34" charset="-128"/>
              </a:rPr>
              <a:t>) = {</a:t>
            </a:r>
            <a:r>
              <a:rPr lang="de-DE" altLang="de-DE" i="1">
                <a:ea typeface="ＭＳ Ｐゴシック" panose="020B0600070205080204" pitchFamily="34" charset="-128"/>
              </a:rPr>
              <a:t>D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F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G</a:t>
            </a:r>
            <a:r>
              <a:rPr lang="de-DE" altLang="de-DE"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h</a:t>
            </a:r>
            <a:r>
              <a:rPr lang="de-DE" altLang="de-DE">
                <a:ea typeface="ＭＳ Ｐゴシック" panose="020B0600070205080204" pitchFamily="34" charset="-128"/>
              </a:rPr>
              <a:t>) = {</a:t>
            </a:r>
            <a:r>
              <a:rPr lang="de-DE" altLang="de-DE" i="1">
                <a:ea typeface="ＭＳ Ｐゴシック" panose="020B0600070205080204" pitchFamily="34" charset="-128"/>
              </a:rPr>
              <a:t>D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G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H</a:t>
            </a:r>
            <a:r>
              <a:rPr lang="de-DE" altLang="de-DE"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i</a:t>
            </a:r>
            <a:r>
              <a:rPr lang="de-DE" altLang="de-DE">
                <a:ea typeface="ＭＳ Ｐゴシック" panose="020B0600070205080204" pitchFamily="34" charset="-128"/>
              </a:rPr>
              <a:t>)  = {</a:t>
            </a:r>
            <a:r>
              <a:rPr lang="de-DE" altLang="de-DE" i="1">
                <a:ea typeface="ＭＳ Ｐゴシック" panose="020B0600070205080204" pitchFamily="34" charset="-128"/>
              </a:rPr>
              <a:t>D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G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H</a:t>
            </a:r>
            <a:r>
              <a:rPr lang="de-DE" altLang="de-DE"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j</a:t>
            </a:r>
            <a:r>
              <a:rPr lang="de-DE" altLang="de-DE">
                <a:ea typeface="ＭＳ Ｐゴシック" panose="020B0600070205080204" pitchFamily="34" charset="-128"/>
              </a:rPr>
              <a:t>)  = {</a:t>
            </a:r>
            <a:r>
              <a:rPr lang="de-DE" altLang="de-DE" i="1">
                <a:ea typeface="ＭＳ Ｐゴシック" panose="020B0600070205080204" pitchFamily="34" charset="-128"/>
              </a:rPr>
              <a:t>G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H</a:t>
            </a:r>
            <a:r>
              <a:rPr lang="de-DE" altLang="de-DE"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k</a:t>
            </a:r>
            <a:r>
              <a:rPr lang="de-DE" altLang="de-DE">
                <a:ea typeface="ＭＳ Ｐゴシック" panose="020B0600070205080204" pitchFamily="34" charset="-128"/>
              </a:rPr>
              <a:t>) = {</a:t>
            </a:r>
            <a:r>
              <a:rPr lang="de-DE" altLang="de-DE" i="1">
                <a:ea typeface="ＭＳ Ｐゴシック" panose="020B0600070205080204" pitchFamily="34" charset="-128"/>
              </a:rPr>
              <a:t>G</a:t>
            </a:r>
            <a:r>
              <a:rPr lang="de-DE" altLang="de-DE">
                <a:ea typeface="ＭＳ Ｐゴシック" panose="020B0600070205080204" pitchFamily="34" charset="-128"/>
              </a:rPr>
              <a:t>}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3CAB-232A-4044-897D-95371AD5D490}" type="slidenum">
              <a:rPr lang="en-US" altLang="de-DE"/>
              <a:pPr/>
              <a:t>19</a:t>
            </a:fld>
            <a:endParaRPr lang="en-US" altLang="de-DE"/>
          </a:p>
        </p:txBody>
      </p:sp>
      <p:sp>
        <p:nvSpPr>
          <p:cNvPr id="1258498" name="Line 2"/>
          <p:cNvSpPr>
            <a:spLocks noChangeAspect="1" noChangeShapeType="1"/>
          </p:cNvSpPr>
          <p:nvPr/>
        </p:nvSpPr>
        <p:spPr bwMode="auto">
          <a:xfrm flipV="1">
            <a:off x="1971675" y="4437063"/>
            <a:ext cx="1147763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8500" name="Line 4"/>
          <p:cNvSpPr>
            <a:spLocks noChangeAspect="1" noChangeShapeType="1"/>
          </p:cNvSpPr>
          <p:nvPr/>
        </p:nvSpPr>
        <p:spPr bwMode="auto">
          <a:xfrm flipV="1">
            <a:off x="1589088" y="4202113"/>
            <a:ext cx="19113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8502" name="Line 6"/>
          <p:cNvSpPr>
            <a:spLocks noChangeAspect="1" noChangeShapeType="1"/>
          </p:cNvSpPr>
          <p:nvPr/>
        </p:nvSpPr>
        <p:spPr bwMode="auto">
          <a:xfrm>
            <a:off x="1971675" y="4649788"/>
            <a:ext cx="763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8504" name="Line 8"/>
          <p:cNvSpPr>
            <a:spLocks noChangeAspect="1" noChangeShapeType="1"/>
          </p:cNvSpPr>
          <p:nvPr/>
        </p:nvSpPr>
        <p:spPr bwMode="auto">
          <a:xfrm flipV="1">
            <a:off x="2352675" y="4840288"/>
            <a:ext cx="2293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8506" name="Line 10"/>
          <p:cNvSpPr>
            <a:spLocks noChangeAspect="1" noChangeShapeType="1"/>
          </p:cNvSpPr>
          <p:nvPr/>
        </p:nvSpPr>
        <p:spPr bwMode="auto">
          <a:xfrm flipV="1">
            <a:off x="2352675" y="5030788"/>
            <a:ext cx="766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8508" name="Line 12"/>
          <p:cNvSpPr>
            <a:spLocks noChangeAspect="1" noChangeShapeType="1"/>
          </p:cNvSpPr>
          <p:nvPr/>
        </p:nvSpPr>
        <p:spPr bwMode="auto">
          <a:xfrm flipV="1">
            <a:off x="3500438" y="5222875"/>
            <a:ext cx="382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8509" name="Line 13"/>
          <p:cNvSpPr>
            <a:spLocks noChangeAspect="1" noChangeShapeType="1"/>
          </p:cNvSpPr>
          <p:nvPr/>
        </p:nvSpPr>
        <p:spPr bwMode="auto">
          <a:xfrm flipV="1">
            <a:off x="3883025" y="5416550"/>
            <a:ext cx="152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8511" name="Line 15"/>
          <p:cNvSpPr>
            <a:spLocks noChangeAspect="1" noChangeShapeType="1"/>
          </p:cNvSpPr>
          <p:nvPr/>
        </p:nvSpPr>
        <p:spPr bwMode="auto">
          <a:xfrm flipV="1">
            <a:off x="4265613" y="5603875"/>
            <a:ext cx="7635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8513" name="Oval 17"/>
          <p:cNvSpPr>
            <a:spLocks noChangeAspect="1" noChangeArrowheads="1"/>
          </p:cNvSpPr>
          <p:nvPr/>
        </p:nvSpPr>
        <p:spPr bwMode="auto">
          <a:xfrm>
            <a:off x="2162175" y="3630613"/>
            <a:ext cx="382588" cy="2611437"/>
          </a:xfrm>
          <a:prstGeom prst="ellips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8514" name="Text Box 18"/>
          <p:cNvSpPr txBox="1">
            <a:spLocks noChangeAspect="1" noChangeArrowheads="1"/>
          </p:cNvSpPr>
          <p:nvPr/>
        </p:nvSpPr>
        <p:spPr bwMode="auto">
          <a:xfrm>
            <a:off x="2098675" y="3276600"/>
            <a:ext cx="5905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S</a:t>
            </a:r>
            <a:r>
              <a:rPr lang="de-DE" altLang="de-DE"/>
              <a:t>(</a:t>
            </a:r>
            <a:r>
              <a:rPr lang="de-DE" altLang="de-DE" i="1"/>
              <a:t>c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58515" name="Oval 19"/>
          <p:cNvSpPr>
            <a:spLocks noChangeAspect="1" noChangeArrowheads="1"/>
          </p:cNvSpPr>
          <p:nvPr/>
        </p:nvSpPr>
        <p:spPr bwMode="auto">
          <a:xfrm>
            <a:off x="3308350" y="3630613"/>
            <a:ext cx="382588" cy="2611437"/>
          </a:xfrm>
          <a:prstGeom prst="ellips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8516" name="Text Box 20"/>
          <p:cNvSpPr txBox="1">
            <a:spLocks noChangeAspect="1" noChangeArrowheads="1"/>
          </p:cNvSpPr>
          <p:nvPr/>
        </p:nvSpPr>
        <p:spPr bwMode="auto">
          <a:xfrm>
            <a:off x="3244850" y="3276600"/>
            <a:ext cx="5429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S</a:t>
            </a:r>
            <a:r>
              <a:rPr lang="de-DE" altLang="de-DE"/>
              <a:t>(</a:t>
            </a:r>
            <a:r>
              <a:rPr lang="de-DE" altLang="de-DE" i="1"/>
              <a:t>f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58517" name="Oval 21"/>
          <p:cNvSpPr>
            <a:spLocks noChangeAspect="1" noChangeArrowheads="1"/>
          </p:cNvSpPr>
          <p:nvPr/>
        </p:nvSpPr>
        <p:spPr bwMode="auto">
          <a:xfrm>
            <a:off x="3690938" y="3630613"/>
            <a:ext cx="381000" cy="2611437"/>
          </a:xfrm>
          <a:prstGeom prst="ellips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8518" name="Text Box 22"/>
          <p:cNvSpPr txBox="1">
            <a:spLocks noChangeAspect="1" noChangeArrowheads="1"/>
          </p:cNvSpPr>
          <p:nvPr/>
        </p:nvSpPr>
        <p:spPr bwMode="auto">
          <a:xfrm>
            <a:off x="3609975" y="3276600"/>
            <a:ext cx="6016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S(</a:t>
            </a:r>
            <a:r>
              <a:rPr lang="de-DE" altLang="de-DE" i="1"/>
              <a:t>g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58519" name="Oval 23"/>
          <p:cNvSpPr>
            <a:spLocks noChangeAspect="1" noChangeArrowheads="1"/>
          </p:cNvSpPr>
          <p:nvPr/>
        </p:nvSpPr>
        <p:spPr bwMode="auto">
          <a:xfrm>
            <a:off x="4454525" y="3630613"/>
            <a:ext cx="384175" cy="2611437"/>
          </a:xfrm>
          <a:prstGeom prst="ellips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8520" name="Text Box 24"/>
          <p:cNvSpPr txBox="1">
            <a:spLocks noChangeAspect="1" noChangeArrowheads="1"/>
          </p:cNvSpPr>
          <p:nvPr/>
        </p:nvSpPr>
        <p:spPr bwMode="auto">
          <a:xfrm>
            <a:off x="4391025" y="3276600"/>
            <a:ext cx="5286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S</a:t>
            </a:r>
            <a:r>
              <a:rPr lang="de-DE" altLang="de-DE"/>
              <a:t>(</a:t>
            </a:r>
            <a:r>
              <a:rPr lang="de-DE" altLang="de-DE" i="1"/>
              <a:t>i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1258680" name="Group 184"/>
          <p:cNvGrpSpPr>
            <a:grpSpLocks/>
          </p:cNvGrpSpPr>
          <p:nvPr/>
        </p:nvGrpSpPr>
        <p:grpSpPr bwMode="auto">
          <a:xfrm>
            <a:off x="1446213" y="3630613"/>
            <a:ext cx="4405312" cy="381000"/>
            <a:chOff x="911" y="2287"/>
            <a:chExt cx="2775" cy="240"/>
          </a:xfrm>
        </p:grpSpPr>
        <p:grpSp>
          <p:nvGrpSpPr>
            <p:cNvPr id="1258570" name="Group 74"/>
            <p:cNvGrpSpPr>
              <a:grpSpLocks noChangeAspect="1"/>
            </p:cNvGrpSpPr>
            <p:nvPr/>
          </p:nvGrpSpPr>
          <p:grpSpPr bwMode="auto">
            <a:xfrm>
              <a:off x="1000" y="2487"/>
              <a:ext cx="2648" cy="40"/>
              <a:chOff x="459" y="725"/>
              <a:chExt cx="2993" cy="0"/>
            </a:xfrm>
          </p:grpSpPr>
          <p:sp>
            <p:nvSpPr>
              <p:cNvPr id="1258571" name="Line 75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572" name="Line 76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573" name="Line 77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574" name="Line 78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575" name="Line 79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576" name="Line 80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577" name="Line 81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578" name="Line 82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579" name="Line 83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580" name="Line 84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581" name="Line 85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8582" name="Text Box 86"/>
            <p:cNvSpPr txBox="1">
              <a:spLocks noChangeAspect="1" noChangeArrowheads="1"/>
            </p:cNvSpPr>
            <p:nvPr/>
          </p:nvSpPr>
          <p:spPr bwMode="auto">
            <a:xfrm>
              <a:off x="911" y="2287"/>
              <a:ext cx="20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583" name="Text Box 87"/>
            <p:cNvSpPr txBox="1">
              <a:spLocks noChangeAspect="1" noChangeArrowheads="1"/>
            </p:cNvSpPr>
            <p:nvPr/>
          </p:nvSpPr>
          <p:spPr bwMode="auto">
            <a:xfrm>
              <a:off x="1128" y="2287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584" name="Text Box 88"/>
            <p:cNvSpPr txBox="1">
              <a:spLocks noChangeAspect="1" noChangeArrowheads="1"/>
            </p:cNvSpPr>
            <p:nvPr/>
          </p:nvSpPr>
          <p:spPr bwMode="auto">
            <a:xfrm>
              <a:off x="1371" y="2287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585" name="Text Box 89"/>
            <p:cNvSpPr txBox="1">
              <a:spLocks noChangeAspect="1" noChangeArrowheads="1"/>
            </p:cNvSpPr>
            <p:nvPr/>
          </p:nvSpPr>
          <p:spPr bwMode="auto">
            <a:xfrm>
              <a:off x="1609" y="2287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586" name="Text Box 90"/>
            <p:cNvSpPr txBox="1">
              <a:spLocks noChangeAspect="1" noChangeArrowheads="1"/>
            </p:cNvSpPr>
            <p:nvPr/>
          </p:nvSpPr>
          <p:spPr bwMode="auto">
            <a:xfrm>
              <a:off x="1853" y="2287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587" name="Text Box 91"/>
            <p:cNvSpPr txBox="1">
              <a:spLocks noChangeAspect="1" noChangeArrowheads="1"/>
            </p:cNvSpPr>
            <p:nvPr/>
          </p:nvSpPr>
          <p:spPr bwMode="auto">
            <a:xfrm>
              <a:off x="2335" y="2287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588" name="Text Box 92"/>
            <p:cNvSpPr txBox="1">
              <a:spLocks noChangeAspect="1" noChangeArrowheads="1"/>
            </p:cNvSpPr>
            <p:nvPr/>
          </p:nvSpPr>
          <p:spPr bwMode="auto">
            <a:xfrm>
              <a:off x="2094" y="2287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589" name="Text Box 93"/>
            <p:cNvSpPr txBox="1">
              <a:spLocks noChangeAspect="1" noChangeArrowheads="1"/>
            </p:cNvSpPr>
            <p:nvPr/>
          </p:nvSpPr>
          <p:spPr bwMode="auto">
            <a:xfrm>
              <a:off x="2599" y="2287"/>
              <a:ext cx="20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590" name="Text Box 94"/>
            <p:cNvSpPr txBox="1">
              <a:spLocks noChangeAspect="1" noChangeArrowheads="1"/>
            </p:cNvSpPr>
            <p:nvPr/>
          </p:nvSpPr>
          <p:spPr bwMode="auto">
            <a:xfrm>
              <a:off x="2815" y="2287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591" name="Text Box 95"/>
            <p:cNvSpPr txBox="1">
              <a:spLocks noChangeAspect="1" noChangeArrowheads="1"/>
            </p:cNvSpPr>
            <p:nvPr/>
          </p:nvSpPr>
          <p:spPr bwMode="auto">
            <a:xfrm>
              <a:off x="3078" y="2287"/>
              <a:ext cx="30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592" name="Text Box 96"/>
            <p:cNvSpPr txBox="1">
              <a:spLocks noChangeAspect="1" noChangeArrowheads="1"/>
            </p:cNvSpPr>
            <p:nvPr/>
          </p:nvSpPr>
          <p:spPr bwMode="auto">
            <a:xfrm>
              <a:off x="3320" y="2287"/>
              <a:ext cx="3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593" name="Rectangle 97"/>
            <p:cNvSpPr>
              <a:spLocks noChangeAspect="1" noChangeArrowheads="1"/>
            </p:cNvSpPr>
            <p:nvPr/>
          </p:nvSpPr>
          <p:spPr bwMode="auto">
            <a:xfrm>
              <a:off x="3421" y="2464"/>
              <a:ext cx="265" cy="5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58594" name="Group 98"/>
          <p:cNvGrpSpPr>
            <a:grpSpLocks noChangeAspect="1"/>
          </p:cNvGrpSpPr>
          <p:nvPr/>
        </p:nvGrpSpPr>
        <p:grpSpPr bwMode="auto">
          <a:xfrm>
            <a:off x="1589088" y="5892800"/>
            <a:ext cx="4202112" cy="60325"/>
            <a:chOff x="459" y="725"/>
            <a:chExt cx="2993" cy="0"/>
          </a:xfrm>
        </p:grpSpPr>
        <p:sp>
          <p:nvSpPr>
            <p:cNvPr id="1258595" name="Line 99"/>
            <p:cNvSpPr>
              <a:spLocks noChangeAspect="1" noChangeShapeType="1"/>
            </p:cNvSpPr>
            <p:nvPr/>
          </p:nvSpPr>
          <p:spPr bwMode="auto">
            <a:xfrm>
              <a:off x="45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8596" name="Line 100"/>
            <p:cNvSpPr>
              <a:spLocks noChangeAspect="1" noChangeShapeType="1"/>
            </p:cNvSpPr>
            <p:nvPr/>
          </p:nvSpPr>
          <p:spPr bwMode="auto">
            <a:xfrm>
              <a:off x="72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8597" name="Line 101"/>
            <p:cNvSpPr>
              <a:spLocks noChangeAspect="1" noChangeShapeType="1"/>
            </p:cNvSpPr>
            <p:nvPr/>
          </p:nvSpPr>
          <p:spPr bwMode="auto">
            <a:xfrm>
              <a:off x="100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8598" name="Line 102"/>
            <p:cNvSpPr>
              <a:spLocks noChangeAspect="1" noChangeShapeType="1"/>
            </p:cNvSpPr>
            <p:nvPr/>
          </p:nvSpPr>
          <p:spPr bwMode="auto">
            <a:xfrm>
              <a:off x="127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8599" name="Line 103"/>
            <p:cNvSpPr>
              <a:spLocks noChangeAspect="1" noChangeShapeType="1"/>
            </p:cNvSpPr>
            <p:nvPr/>
          </p:nvSpPr>
          <p:spPr bwMode="auto">
            <a:xfrm>
              <a:off x="154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8600" name="Line 104"/>
            <p:cNvSpPr>
              <a:spLocks noChangeAspect="1" noChangeShapeType="1"/>
            </p:cNvSpPr>
            <p:nvPr/>
          </p:nvSpPr>
          <p:spPr bwMode="auto">
            <a:xfrm>
              <a:off x="182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8601" name="Line 105"/>
            <p:cNvSpPr>
              <a:spLocks noChangeAspect="1" noChangeShapeType="1"/>
            </p:cNvSpPr>
            <p:nvPr/>
          </p:nvSpPr>
          <p:spPr bwMode="auto">
            <a:xfrm>
              <a:off x="2092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8602" name="Line 106"/>
            <p:cNvSpPr>
              <a:spLocks noChangeAspect="1" noChangeShapeType="1"/>
            </p:cNvSpPr>
            <p:nvPr/>
          </p:nvSpPr>
          <p:spPr bwMode="auto">
            <a:xfrm>
              <a:off x="236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8603" name="Line 107"/>
            <p:cNvSpPr>
              <a:spLocks noChangeAspect="1" noChangeShapeType="1"/>
            </p:cNvSpPr>
            <p:nvPr/>
          </p:nvSpPr>
          <p:spPr bwMode="auto">
            <a:xfrm>
              <a:off x="263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8604" name="Line 108"/>
            <p:cNvSpPr>
              <a:spLocks noChangeAspect="1" noChangeShapeType="1"/>
            </p:cNvSpPr>
            <p:nvPr/>
          </p:nvSpPr>
          <p:spPr bwMode="auto">
            <a:xfrm>
              <a:off x="290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8605" name="Line 109"/>
            <p:cNvSpPr>
              <a:spLocks noChangeAspect="1" noChangeShapeType="1"/>
            </p:cNvSpPr>
            <p:nvPr/>
          </p:nvSpPr>
          <p:spPr bwMode="auto">
            <a:xfrm>
              <a:off x="318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58617" name="Rectangle 121"/>
          <p:cNvSpPr>
            <a:spLocks noChangeAspect="1" noChangeArrowheads="1"/>
          </p:cNvSpPr>
          <p:nvPr/>
        </p:nvSpPr>
        <p:spPr bwMode="auto">
          <a:xfrm>
            <a:off x="5435600" y="5861050"/>
            <a:ext cx="419100" cy="619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8621" name="Text Box 125"/>
          <p:cNvSpPr txBox="1">
            <a:spLocks noChangeAspect="1" noChangeArrowheads="1"/>
          </p:cNvSpPr>
          <p:nvPr/>
        </p:nvSpPr>
        <p:spPr bwMode="auto">
          <a:xfrm>
            <a:off x="1258888" y="3276600"/>
            <a:ext cx="6016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C0C0C0"/>
                </a:solidFill>
              </a:rPr>
              <a:t>S</a:t>
            </a:r>
            <a:r>
              <a:rPr lang="de-DE" altLang="de-DE">
                <a:solidFill>
                  <a:srgbClr val="C0C0C0"/>
                </a:solidFill>
              </a:rPr>
              <a:t>(</a:t>
            </a:r>
            <a:r>
              <a:rPr lang="de-DE" altLang="de-DE" i="1">
                <a:solidFill>
                  <a:srgbClr val="C0C0C0"/>
                </a:solidFill>
              </a:rPr>
              <a:t>a</a:t>
            </a:r>
            <a:r>
              <a:rPr lang="de-DE" altLang="de-DE">
                <a:solidFill>
                  <a:srgbClr val="C0C0C0"/>
                </a:solidFill>
              </a:rPr>
              <a:t>)</a:t>
            </a:r>
            <a:endParaRPr lang="en-US" altLang="zh-CN">
              <a:solidFill>
                <a:srgbClr val="C0C0C0"/>
              </a:solidFill>
              <a:ea typeface="宋体" panose="02010600030101010101" pitchFamily="2" charset="-122"/>
            </a:endParaRPr>
          </a:p>
        </p:txBody>
      </p:sp>
      <p:sp>
        <p:nvSpPr>
          <p:cNvPr id="1258622" name="Text Box 126"/>
          <p:cNvSpPr txBox="1">
            <a:spLocks noChangeAspect="1" noChangeArrowheads="1"/>
          </p:cNvSpPr>
          <p:nvPr/>
        </p:nvSpPr>
        <p:spPr bwMode="auto">
          <a:xfrm>
            <a:off x="1692275" y="3276600"/>
            <a:ext cx="6016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C0C0C0"/>
                </a:solidFill>
              </a:rPr>
              <a:t>S</a:t>
            </a:r>
            <a:r>
              <a:rPr lang="de-DE" altLang="de-DE">
                <a:solidFill>
                  <a:srgbClr val="C0C0C0"/>
                </a:solidFill>
              </a:rPr>
              <a:t>(</a:t>
            </a:r>
            <a:r>
              <a:rPr lang="de-DE" altLang="de-DE" i="1">
                <a:solidFill>
                  <a:srgbClr val="C0C0C0"/>
                </a:solidFill>
              </a:rPr>
              <a:t>b</a:t>
            </a:r>
            <a:r>
              <a:rPr lang="de-DE" altLang="de-DE">
                <a:solidFill>
                  <a:srgbClr val="C0C0C0"/>
                </a:solidFill>
              </a:rPr>
              <a:t>)</a:t>
            </a:r>
            <a:endParaRPr lang="en-US" altLang="zh-CN">
              <a:solidFill>
                <a:srgbClr val="C0C0C0"/>
              </a:solidFill>
              <a:ea typeface="宋体" panose="02010600030101010101" pitchFamily="2" charset="-122"/>
            </a:endParaRPr>
          </a:p>
        </p:txBody>
      </p:sp>
      <p:sp>
        <p:nvSpPr>
          <p:cNvPr id="1258623" name="Text Box 127"/>
          <p:cNvSpPr txBox="1">
            <a:spLocks noChangeAspect="1" noChangeArrowheads="1"/>
          </p:cNvSpPr>
          <p:nvPr/>
        </p:nvSpPr>
        <p:spPr bwMode="auto">
          <a:xfrm>
            <a:off x="2484438" y="3276600"/>
            <a:ext cx="6016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C0C0C0"/>
                </a:solidFill>
              </a:rPr>
              <a:t>S</a:t>
            </a:r>
            <a:r>
              <a:rPr lang="de-DE" altLang="de-DE">
                <a:solidFill>
                  <a:srgbClr val="C0C0C0"/>
                </a:solidFill>
              </a:rPr>
              <a:t>(</a:t>
            </a:r>
            <a:r>
              <a:rPr lang="de-DE" altLang="de-DE" i="1">
                <a:solidFill>
                  <a:srgbClr val="C0C0C0"/>
                </a:solidFill>
              </a:rPr>
              <a:t>d</a:t>
            </a:r>
            <a:r>
              <a:rPr lang="de-DE" altLang="de-DE">
                <a:solidFill>
                  <a:srgbClr val="C0C0C0"/>
                </a:solidFill>
              </a:rPr>
              <a:t>)</a:t>
            </a:r>
            <a:endParaRPr lang="en-US" altLang="zh-CN">
              <a:solidFill>
                <a:srgbClr val="C0C0C0"/>
              </a:solidFill>
              <a:ea typeface="宋体" panose="02010600030101010101" pitchFamily="2" charset="-122"/>
            </a:endParaRPr>
          </a:p>
        </p:txBody>
      </p:sp>
      <p:sp>
        <p:nvSpPr>
          <p:cNvPr id="1258624" name="Text Box 128"/>
          <p:cNvSpPr txBox="1">
            <a:spLocks noChangeAspect="1" noChangeArrowheads="1"/>
          </p:cNvSpPr>
          <p:nvPr/>
        </p:nvSpPr>
        <p:spPr bwMode="auto">
          <a:xfrm>
            <a:off x="2843213" y="3276600"/>
            <a:ext cx="6016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C0C0C0"/>
                </a:solidFill>
              </a:rPr>
              <a:t>S</a:t>
            </a:r>
            <a:r>
              <a:rPr lang="de-DE" altLang="de-DE">
                <a:solidFill>
                  <a:srgbClr val="C0C0C0"/>
                </a:solidFill>
              </a:rPr>
              <a:t>(</a:t>
            </a:r>
            <a:r>
              <a:rPr lang="de-DE" altLang="de-DE" i="1">
                <a:solidFill>
                  <a:srgbClr val="C0C0C0"/>
                </a:solidFill>
              </a:rPr>
              <a:t>e</a:t>
            </a:r>
            <a:r>
              <a:rPr lang="de-DE" altLang="de-DE">
                <a:solidFill>
                  <a:srgbClr val="C0C0C0"/>
                </a:solidFill>
              </a:rPr>
              <a:t>)</a:t>
            </a:r>
            <a:endParaRPr lang="en-US" altLang="zh-CN">
              <a:solidFill>
                <a:srgbClr val="C0C0C0"/>
              </a:solidFill>
              <a:ea typeface="宋体" panose="02010600030101010101" pitchFamily="2" charset="-122"/>
            </a:endParaRPr>
          </a:p>
        </p:txBody>
      </p:sp>
      <p:sp>
        <p:nvSpPr>
          <p:cNvPr id="1258625" name="Text Box 129"/>
          <p:cNvSpPr txBox="1">
            <a:spLocks noChangeAspect="1" noChangeArrowheads="1"/>
          </p:cNvSpPr>
          <p:nvPr/>
        </p:nvSpPr>
        <p:spPr bwMode="auto">
          <a:xfrm>
            <a:off x="3995738" y="3276600"/>
            <a:ext cx="6016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C0C0C0"/>
                </a:solidFill>
              </a:rPr>
              <a:t>S</a:t>
            </a:r>
            <a:r>
              <a:rPr lang="de-DE" altLang="de-DE">
                <a:solidFill>
                  <a:srgbClr val="C0C0C0"/>
                </a:solidFill>
              </a:rPr>
              <a:t>(</a:t>
            </a:r>
            <a:r>
              <a:rPr lang="de-DE" altLang="de-DE" i="1">
                <a:solidFill>
                  <a:srgbClr val="C0C0C0"/>
                </a:solidFill>
              </a:rPr>
              <a:t>h</a:t>
            </a:r>
            <a:r>
              <a:rPr lang="de-DE" altLang="de-DE">
                <a:solidFill>
                  <a:srgbClr val="C0C0C0"/>
                </a:solidFill>
              </a:rPr>
              <a:t>)</a:t>
            </a:r>
            <a:endParaRPr lang="en-US" altLang="zh-CN">
              <a:solidFill>
                <a:srgbClr val="C0C0C0"/>
              </a:solidFill>
              <a:ea typeface="宋体" panose="02010600030101010101" pitchFamily="2" charset="-122"/>
            </a:endParaRPr>
          </a:p>
        </p:txBody>
      </p:sp>
      <p:sp>
        <p:nvSpPr>
          <p:cNvPr id="1258626" name="Text Box 130"/>
          <p:cNvSpPr txBox="1">
            <a:spLocks noChangeAspect="1" noChangeArrowheads="1"/>
          </p:cNvSpPr>
          <p:nvPr/>
        </p:nvSpPr>
        <p:spPr bwMode="auto">
          <a:xfrm>
            <a:off x="4762500" y="3276600"/>
            <a:ext cx="5286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C0C0C0"/>
                </a:solidFill>
              </a:rPr>
              <a:t>S</a:t>
            </a:r>
            <a:r>
              <a:rPr lang="de-DE" altLang="de-DE">
                <a:solidFill>
                  <a:srgbClr val="C0C0C0"/>
                </a:solidFill>
              </a:rPr>
              <a:t>(</a:t>
            </a:r>
            <a:r>
              <a:rPr lang="de-DE" altLang="de-DE" i="1">
                <a:solidFill>
                  <a:srgbClr val="C0C0C0"/>
                </a:solidFill>
              </a:rPr>
              <a:t>j</a:t>
            </a:r>
            <a:r>
              <a:rPr lang="de-DE" altLang="de-DE">
                <a:solidFill>
                  <a:srgbClr val="C0C0C0"/>
                </a:solidFill>
              </a:rPr>
              <a:t>)</a:t>
            </a:r>
            <a:endParaRPr lang="en-US" altLang="zh-CN">
              <a:solidFill>
                <a:srgbClr val="C0C0C0"/>
              </a:solidFill>
              <a:ea typeface="宋体" panose="02010600030101010101" pitchFamily="2" charset="-122"/>
            </a:endParaRPr>
          </a:p>
        </p:txBody>
      </p:sp>
      <p:sp>
        <p:nvSpPr>
          <p:cNvPr id="1258627" name="Text Box 131"/>
          <p:cNvSpPr txBox="1">
            <a:spLocks noChangeAspect="1" noChangeArrowheads="1"/>
          </p:cNvSpPr>
          <p:nvPr/>
        </p:nvSpPr>
        <p:spPr bwMode="auto">
          <a:xfrm>
            <a:off x="5122863" y="3276600"/>
            <a:ext cx="5889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C0C0C0"/>
                </a:solidFill>
              </a:rPr>
              <a:t>S</a:t>
            </a:r>
            <a:r>
              <a:rPr lang="de-DE" altLang="de-DE">
                <a:solidFill>
                  <a:srgbClr val="C0C0C0"/>
                </a:solidFill>
              </a:rPr>
              <a:t>(</a:t>
            </a:r>
            <a:r>
              <a:rPr lang="de-DE" altLang="de-DE" i="1">
                <a:solidFill>
                  <a:srgbClr val="C0C0C0"/>
                </a:solidFill>
              </a:rPr>
              <a:t>k</a:t>
            </a:r>
            <a:r>
              <a:rPr lang="de-DE" altLang="de-DE">
                <a:solidFill>
                  <a:srgbClr val="C0C0C0"/>
                </a:solidFill>
              </a:rPr>
              <a:t>)</a:t>
            </a:r>
            <a:endParaRPr lang="en-US" altLang="zh-CN">
              <a:solidFill>
                <a:srgbClr val="C0C0C0"/>
              </a:solidFill>
              <a:ea typeface="宋体" panose="02010600030101010101" pitchFamily="2" charset="-122"/>
            </a:endParaRPr>
          </a:p>
        </p:txBody>
      </p:sp>
      <p:sp>
        <p:nvSpPr>
          <p:cNvPr id="1258628" name="AutoShape 132"/>
          <p:cNvSpPr>
            <a:spLocks noChangeAspect="1" noChangeArrowheads="1"/>
          </p:cNvSpPr>
          <p:nvPr/>
        </p:nvSpPr>
        <p:spPr bwMode="auto">
          <a:xfrm rot="5400000">
            <a:off x="3180557" y="2628106"/>
            <a:ext cx="319088" cy="701675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58629" name="Group 133"/>
          <p:cNvGrpSpPr>
            <a:grpSpLocks/>
          </p:cNvGrpSpPr>
          <p:nvPr/>
        </p:nvGrpSpPr>
        <p:grpSpPr bwMode="auto">
          <a:xfrm>
            <a:off x="698500" y="1196975"/>
            <a:ext cx="5313363" cy="698500"/>
            <a:chOff x="440" y="754"/>
            <a:chExt cx="3347" cy="440"/>
          </a:xfrm>
        </p:grpSpPr>
        <p:grpSp>
          <p:nvGrpSpPr>
            <p:cNvPr id="1258630" name="Group 134"/>
            <p:cNvGrpSpPr>
              <a:grpSpLocks noChangeAspect="1"/>
            </p:cNvGrpSpPr>
            <p:nvPr/>
          </p:nvGrpSpPr>
          <p:grpSpPr bwMode="auto">
            <a:xfrm>
              <a:off x="1093" y="1154"/>
              <a:ext cx="2646" cy="40"/>
              <a:chOff x="459" y="725"/>
              <a:chExt cx="2993" cy="0"/>
            </a:xfrm>
          </p:grpSpPr>
          <p:sp>
            <p:nvSpPr>
              <p:cNvPr id="1258631" name="Line 135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32" name="Line 136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33" name="Line 137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34" name="Line 138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35" name="Line 139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36" name="Line 140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37" name="Line 141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38" name="Line 142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39" name="Line 143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40" name="Line 144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41" name="Line 145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8642" name="Text Box 146"/>
            <p:cNvSpPr txBox="1">
              <a:spLocks noChangeAspect="1" noChangeArrowheads="1"/>
            </p:cNvSpPr>
            <p:nvPr/>
          </p:nvSpPr>
          <p:spPr bwMode="auto">
            <a:xfrm>
              <a:off x="1001" y="954"/>
              <a:ext cx="20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43" name="Text Box 147"/>
            <p:cNvSpPr txBox="1">
              <a:spLocks noChangeAspect="1" noChangeArrowheads="1"/>
            </p:cNvSpPr>
            <p:nvPr/>
          </p:nvSpPr>
          <p:spPr bwMode="auto">
            <a:xfrm>
              <a:off x="1228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44" name="Text Box 148"/>
            <p:cNvSpPr txBox="1">
              <a:spLocks noChangeAspect="1" noChangeArrowheads="1"/>
            </p:cNvSpPr>
            <p:nvPr/>
          </p:nvSpPr>
          <p:spPr bwMode="auto">
            <a:xfrm>
              <a:off x="1474" y="954"/>
              <a:ext cx="20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45" name="Text Box 149"/>
            <p:cNvSpPr txBox="1">
              <a:spLocks noChangeAspect="1" noChangeArrowheads="1"/>
            </p:cNvSpPr>
            <p:nvPr/>
          </p:nvSpPr>
          <p:spPr bwMode="auto">
            <a:xfrm>
              <a:off x="1713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46" name="Text Box 150"/>
            <p:cNvSpPr txBox="1">
              <a:spLocks noChangeAspect="1" noChangeArrowheads="1"/>
            </p:cNvSpPr>
            <p:nvPr/>
          </p:nvSpPr>
          <p:spPr bwMode="auto">
            <a:xfrm>
              <a:off x="196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47" name="Text Box 151"/>
            <p:cNvSpPr txBox="1">
              <a:spLocks noChangeAspect="1" noChangeArrowheads="1"/>
            </p:cNvSpPr>
            <p:nvPr/>
          </p:nvSpPr>
          <p:spPr bwMode="auto">
            <a:xfrm>
              <a:off x="244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48" name="Text Box 152"/>
            <p:cNvSpPr txBox="1">
              <a:spLocks noChangeAspect="1" noChangeArrowheads="1"/>
            </p:cNvSpPr>
            <p:nvPr/>
          </p:nvSpPr>
          <p:spPr bwMode="auto">
            <a:xfrm>
              <a:off x="2202" y="954"/>
              <a:ext cx="20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49" name="Text Box 153"/>
            <p:cNvSpPr txBox="1">
              <a:spLocks noChangeAspect="1" noChangeArrowheads="1"/>
            </p:cNvSpPr>
            <p:nvPr/>
          </p:nvSpPr>
          <p:spPr bwMode="auto">
            <a:xfrm>
              <a:off x="268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50" name="Text Box 154"/>
            <p:cNvSpPr txBox="1">
              <a:spLocks noChangeAspect="1" noChangeArrowheads="1"/>
            </p:cNvSpPr>
            <p:nvPr/>
          </p:nvSpPr>
          <p:spPr bwMode="auto">
            <a:xfrm>
              <a:off x="2914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51" name="Text Box 155"/>
            <p:cNvSpPr txBox="1">
              <a:spLocks noChangeAspect="1" noChangeArrowheads="1"/>
            </p:cNvSpPr>
            <p:nvPr/>
          </p:nvSpPr>
          <p:spPr bwMode="auto">
            <a:xfrm>
              <a:off x="3162" y="954"/>
              <a:ext cx="3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52" name="Text Box 156"/>
            <p:cNvSpPr txBox="1">
              <a:spLocks noChangeAspect="1" noChangeArrowheads="1"/>
            </p:cNvSpPr>
            <p:nvPr/>
          </p:nvSpPr>
          <p:spPr bwMode="auto">
            <a:xfrm>
              <a:off x="3402" y="954"/>
              <a:ext cx="3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53" name="Rectangle 157"/>
            <p:cNvSpPr>
              <a:spLocks noChangeAspect="1" noChangeArrowheads="1"/>
            </p:cNvSpPr>
            <p:nvPr/>
          </p:nvSpPr>
          <p:spPr bwMode="auto">
            <a:xfrm>
              <a:off x="3521" y="1127"/>
              <a:ext cx="266" cy="5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8654" name="Text Box 158"/>
            <p:cNvSpPr txBox="1">
              <a:spLocks noChangeAspect="1" noChangeArrowheads="1"/>
            </p:cNvSpPr>
            <p:nvPr/>
          </p:nvSpPr>
          <p:spPr bwMode="auto">
            <a:xfrm>
              <a:off x="440" y="754"/>
              <a:ext cx="321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/>
                <a:t>Column  </a:t>
              </a:r>
              <a:r>
                <a:rPr lang="de-DE" altLang="de-DE" i="1"/>
                <a:t>a    b     c    d     e     f     g    h     i      j     k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</p:grpSp>
      <p:grpSp>
        <p:nvGrpSpPr>
          <p:cNvPr id="1258655" name="Group 159"/>
          <p:cNvGrpSpPr>
            <a:grpSpLocks/>
          </p:cNvGrpSpPr>
          <p:nvPr/>
        </p:nvGrpSpPr>
        <p:grpSpPr bwMode="auto">
          <a:xfrm>
            <a:off x="1574800" y="2205038"/>
            <a:ext cx="4437063" cy="387350"/>
            <a:chOff x="902" y="1689"/>
            <a:chExt cx="2795" cy="244"/>
          </a:xfrm>
        </p:grpSpPr>
        <p:grpSp>
          <p:nvGrpSpPr>
            <p:cNvPr id="1258656" name="Group 160"/>
            <p:cNvGrpSpPr>
              <a:grpSpLocks noChangeAspect="1"/>
            </p:cNvGrpSpPr>
            <p:nvPr/>
          </p:nvGrpSpPr>
          <p:grpSpPr bwMode="auto">
            <a:xfrm>
              <a:off x="992" y="1710"/>
              <a:ext cx="2647" cy="39"/>
              <a:chOff x="459" y="725"/>
              <a:chExt cx="2993" cy="0"/>
            </a:xfrm>
          </p:grpSpPr>
          <p:sp>
            <p:nvSpPr>
              <p:cNvPr id="1258657" name="Line 161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58" name="Line 162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59" name="Line 163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60" name="Line 164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61" name="Line 165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62" name="Line 166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63" name="Line 167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64" name="Line 168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65" name="Line 169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66" name="Line 170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67" name="Line 171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8668" name="Text Box 172"/>
            <p:cNvSpPr txBox="1">
              <a:spLocks noChangeAspect="1" noChangeArrowheads="1"/>
            </p:cNvSpPr>
            <p:nvPr/>
          </p:nvSpPr>
          <p:spPr bwMode="auto">
            <a:xfrm>
              <a:off x="90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69" name="Text Box 173"/>
            <p:cNvSpPr txBox="1">
              <a:spLocks noChangeAspect="1" noChangeArrowheads="1"/>
            </p:cNvSpPr>
            <p:nvPr/>
          </p:nvSpPr>
          <p:spPr bwMode="auto">
            <a:xfrm>
              <a:off x="114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70" name="Text Box 174"/>
            <p:cNvSpPr txBox="1">
              <a:spLocks noChangeAspect="1" noChangeArrowheads="1"/>
            </p:cNvSpPr>
            <p:nvPr/>
          </p:nvSpPr>
          <p:spPr bwMode="auto">
            <a:xfrm>
              <a:off x="1384" y="1710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71" name="Text Box 175"/>
            <p:cNvSpPr txBox="1">
              <a:spLocks noChangeAspect="1" noChangeArrowheads="1"/>
            </p:cNvSpPr>
            <p:nvPr/>
          </p:nvSpPr>
          <p:spPr bwMode="auto">
            <a:xfrm>
              <a:off x="1622" y="1710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72" name="Text Box 176"/>
            <p:cNvSpPr txBox="1">
              <a:spLocks noChangeAspect="1" noChangeArrowheads="1"/>
            </p:cNvSpPr>
            <p:nvPr/>
          </p:nvSpPr>
          <p:spPr bwMode="auto">
            <a:xfrm>
              <a:off x="186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73" name="Text Box 177"/>
            <p:cNvSpPr txBox="1">
              <a:spLocks noChangeAspect="1" noChangeArrowheads="1"/>
            </p:cNvSpPr>
            <p:nvPr/>
          </p:nvSpPr>
          <p:spPr bwMode="auto">
            <a:xfrm>
              <a:off x="2103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74" name="Text Box 178"/>
            <p:cNvSpPr txBox="1">
              <a:spLocks noChangeAspect="1" noChangeArrowheads="1"/>
            </p:cNvSpPr>
            <p:nvPr/>
          </p:nvSpPr>
          <p:spPr bwMode="auto">
            <a:xfrm>
              <a:off x="235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75" name="Text Box 179"/>
            <p:cNvSpPr txBox="1">
              <a:spLocks noChangeAspect="1" noChangeArrowheads="1"/>
            </p:cNvSpPr>
            <p:nvPr/>
          </p:nvSpPr>
          <p:spPr bwMode="auto">
            <a:xfrm>
              <a:off x="259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76" name="Text Box 180"/>
            <p:cNvSpPr txBox="1">
              <a:spLocks noChangeAspect="1" noChangeArrowheads="1"/>
            </p:cNvSpPr>
            <p:nvPr/>
          </p:nvSpPr>
          <p:spPr bwMode="auto">
            <a:xfrm>
              <a:off x="307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77" name="Text Box 181"/>
            <p:cNvSpPr txBox="1">
              <a:spLocks noChangeAspect="1" noChangeArrowheads="1"/>
            </p:cNvSpPr>
            <p:nvPr/>
          </p:nvSpPr>
          <p:spPr bwMode="auto">
            <a:xfrm>
              <a:off x="3312" y="1710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78" name="Text Box 182"/>
            <p:cNvSpPr txBox="1">
              <a:spLocks noChangeAspect="1" noChangeArrowheads="1"/>
            </p:cNvSpPr>
            <p:nvPr/>
          </p:nvSpPr>
          <p:spPr bwMode="auto">
            <a:xfrm>
              <a:off x="2819" y="1702"/>
              <a:ext cx="3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79" name="Rectangle 183"/>
            <p:cNvSpPr>
              <a:spLocks noChangeAspect="1" noChangeArrowheads="1"/>
            </p:cNvSpPr>
            <p:nvPr/>
          </p:nvSpPr>
          <p:spPr bwMode="auto">
            <a:xfrm>
              <a:off x="3431" y="1689"/>
              <a:ext cx="266" cy="42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58681" name="Group 185"/>
          <p:cNvGrpSpPr>
            <a:grpSpLocks/>
          </p:cNvGrpSpPr>
          <p:nvPr/>
        </p:nvGrpSpPr>
        <p:grpSpPr bwMode="auto">
          <a:xfrm>
            <a:off x="1420813" y="5861050"/>
            <a:ext cx="4433887" cy="385763"/>
            <a:chOff x="895" y="3692"/>
            <a:chExt cx="2793" cy="243"/>
          </a:xfrm>
        </p:grpSpPr>
        <p:grpSp>
          <p:nvGrpSpPr>
            <p:cNvPr id="1258682" name="Group 186"/>
            <p:cNvGrpSpPr>
              <a:grpSpLocks noChangeAspect="1"/>
            </p:cNvGrpSpPr>
            <p:nvPr/>
          </p:nvGrpSpPr>
          <p:grpSpPr bwMode="auto">
            <a:xfrm>
              <a:off x="1001" y="3712"/>
              <a:ext cx="2647" cy="38"/>
              <a:chOff x="459" y="725"/>
              <a:chExt cx="2993" cy="0"/>
            </a:xfrm>
          </p:grpSpPr>
          <p:sp>
            <p:nvSpPr>
              <p:cNvPr id="1258683" name="Line 187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84" name="Line 188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85" name="Line 189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86" name="Line 190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87" name="Line 191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88" name="Line 192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89" name="Line 193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90" name="Line 194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91" name="Line 195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92" name="Line 196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93" name="Line 197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8694" name="Text Box 198"/>
            <p:cNvSpPr txBox="1">
              <a:spLocks noChangeAspect="1" noChangeArrowheads="1"/>
            </p:cNvSpPr>
            <p:nvPr/>
          </p:nvSpPr>
          <p:spPr bwMode="auto">
            <a:xfrm>
              <a:off x="895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95" name="Text Box 199"/>
            <p:cNvSpPr txBox="1">
              <a:spLocks noChangeAspect="1" noChangeArrowheads="1"/>
            </p:cNvSpPr>
            <p:nvPr/>
          </p:nvSpPr>
          <p:spPr bwMode="auto">
            <a:xfrm>
              <a:off x="1137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96" name="Text Box 200"/>
            <p:cNvSpPr txBox="1">
              <a:spLocks noChangeAspect="1" noChangeArrowheads="1"/>
            </p:cNvSpPr>
            <p:nvPr/>
          </p:nvSpPr>
          <p:spPr bwMode="auto">
            <a:xfrm>
              <a:off x="1378" y="3712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97" name="Text Box 201"/>
            <p:cNvSpPr txBox="1">
              <a:spLocks noChangeAspect="1" noChangeArrowheads="1"/>
            </p:cNvSpPr>
            <p:nvPr/>
          </p:nvSpPr>
          <p:spPr bwMode="auto">
            <a:xfrm>
              <a:off x="1619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98" name="Text Box 202"/>
            <p:cNvSpPr txBox="1">
              <a:spLocks noChangeAspect="1" noChangeArrowheads="1"/>
            </p:cNvSpPr>
            <p:nvPr/>
          </p:nvSpPr>
          <p:spPr bwMode="auto">
            <a:xfrm>
              <a:off x="1859" y="3712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699" name="Text Box 203"/>
            <p:cNvSpPr txBox="1">
              <a:spLocks noChangeAspect="1" noChangeArrowheads="1"/>
            </p:cNvSpPr>
            <p:nvPr/>
          </p:nvSpPr>
          <p:spPr bwMode="auto">
            <a:xfrm>
              <a:off x="2100" y="3712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700" name="Text Box 204"/>
            <p:cNvSpPr txBox="1">
              <a:spLocks noChangeAspect="1" noChangeArrowheads="1"/>
            </p:cNvSpPr>
            <p:nvPr/>
          </p:nvSpPr>
          <p:spPr bwMode="auto">
            <a:xfrm>
              <a:off x="2341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701" name="Text Box 205"/>
            <p:cNvSpPr txBox="1">
              <a:spLocks noChangeAspect="1" noChangeArrowheads="1"/>
            </p:cNvSpPr>
            <p:nvPr/>
          </p:nvSpPr>
          <p:spPr bwMode="auto">
            <a:xfrm>
              <a:off x="2581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702" name="Text Box 206"/>
            <p:cNvSpPr txBox="1">
              <a:spLocks noChangeAspect="1" noChangeArrowheads="1"/>
            </p:cNvSpPr>
            <p:nvPr/>
          </p:nvSpPr>
          <p:spPr bwMode="auto">
            <a:xfrm>
              <a:off x="3063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703" name="Text Box 207"/>
            <p:cNvSpPr txBox="1">
              <a:spLocks noChangeAspect="1" noChangeArrowheads="1"/>
            </p:cNvSpPr>
            <p:nvPr/>
          </p:nvSpPr>
          <p:spPr bwMode="auto">
            <a:xfrm>
              <a:off x="3304" y="3712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704" name="Text Box 208"/>
            <p:cNvSpPr txBox="1">
              <a:spLocks noChangeAspect="1" noChangeArrowheads="1"/>
            </p:cNvSpPr>
            <p:nvPr/>
          </p:nvSpPr>
          <p:spPr bwMode="auto">
            <a:xfrm>
              <a:off x="2820" y="3711"/>
              <a:ext cx="30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705" name="Rectangle 209"/>
            <p:cNvSpPr>
              <a:spLocks noChangeAspect="1" noChangeArrowheads="1"/>
            </p:cNvSpPr>
            <p:nvPr/>
          </p:nvSpPr>
          <p:spPr bwMode="auto">
            <a:xfrm>
              <a:off x="3424" y="3692"/>
              <a:ext cx="264" cy="39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58756" name="Group 260"/>
          <p:cNvGrpSpPr>
            <a:grpSpLocks/>
          </p:cNvGrpSpPr>
          <p:nvPr/>
        </p:nvGrpSpPr>
        <p:grpSpPr bwMode="auto">
          <a:xfrm>
            <a:off x="1892300" y="4037013"/>
            <a:ext cx="2982913" cy="1741487"/>
            <a:chOff x="1192" y="2543"/>
            <a:chExt cx="1879" cy="1097"/>
          </a:xfrm>
        </p:grpSpPr>
        <p:sp>
          <p:nvSpPr>
            <p:cNvPr id="1258757" name="Text Box 261"/>
            <p:cNvSpPr txBox="1">
              <a:spLocks noChangeAspect="1" noChangeArrowheads="1"/>
            </p:cNvSpPr>
            <p:nvPr/>
          </p:nvSpPr>
          <p:spPr bwMode="auto">
            <a:xfrm>
              <a:off x="1513" y="2688"/>
              <a:ext cx="194" cy="22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758" name="Text Box 262"/>
            <p:cNvSpPr txBox="1">
              <a:spLocks noChangeAspect="1" noChangeArrowheads="1"/>
            </p:cNvSpPr>
            <p:nvPr/>
          </p:nvSpPr>
          <p:spPr bwMode="auto">
            <a:xfrm>
              <a:off x="1192" y="2543"/>
              <a:ext cx="188" cy="22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759" name="Text Box 263"/>
            <p:cNvSpPr txBox="1">
              <a:spLocks noChangeAspect="1" noChangeArrowheads="1"/>
            </p:cNvSpPr>
            <p:nvPr/>
          </p:nvSpPr>
          <p:spPr bwMode="auto">
            <a:xfrm>
              <a:off x="1432" y="2849"/>
              <a:ext cx="208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760" name="Text Box 264"/>
            <p:cNvSpPr txBox="1">
              <a:spLocks noChangeAspect="1" noChangeArrowheads="1"/>
            </p:cNvSpPr>
            <p:nvPr/>
          </p:nvSpPr>
          <p:spPr bwMode="auto">
            <a:xfrm>
              <a:off x="1834" y="2942"/>
              <a:ext cx="195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761" name="Text Box 265"/>
            <p:cNvSpPr txBox="1">
              <a:spLocks noChangeAspect="1" noChangeArrowheads="1"/>
            </p:cNvSpPr>
            <p:nvPr/>
          </p:nvSpPr>
          <p:spPr bwMode="auto">
            <a:xfrm>
              <a:off x="1603" y="3073"/>
              <a:ext cx="208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762" name="Text Box 266"/>
            <p:cNvSpPr txBox="1">
              <a:spLocks noChangeAspect="1" noChangeArrowheads="1"/>
            </p:cNvSpPr>
            <p:nvPr/>
          </p:nvSpPr>
          <p:spPr bwMode="auto">
            <a:xfrm>
              <a:off x="2286" y="3169"/>
              <a:ext cx="113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057" tIns="11434" rIns="57170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763" name="Text Box 267"/>
            <p:cNvSpPr txBox="1">
              <a:spLocks noChangeAspect="1" noChangeArrowheads="1"/>
            </p:cNvSpPr>
            <p:nvPr/>
          </p:nvSpPr>
          <p:spPr bwMode="auto">
            <a:xfrm>
              <a:off x="2881" y="3313"/>
              <a:ext cx="188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8764" name="Text Box 268"/>
            <p:cNvSpPr txBox="1">
              <a:spLocks noChangeAspect="1" noChangeArrowheads="1"/>
            </p:cNvSpPr>
            <p:nvPr/>
          </p:nvSpPr>
          <p:spPr bwMode="auto">
            <a:xfrm>
              <a:off x="2881" y="3462"/>
              <a:ext cx="190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258766" name="Rectangle 27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6.3.1	Horizontal Constraint Graphs</a:t>
            </a:r>
          </a:p>
        </p:txBody>
      </p:sp>
      <p:sp>
        <p:nvSpPr>
          <p:cNvPr id="151" name="Text Box 64"/>
          <p:cNvSpPr txBox="1">
            <a:spLocks noChangeArrowheads="1"/>
          </p:cNvSpPr>
          <p:nvPr/>
        </p:nvSpPr>
        <p:spPr bwMode="auto">
          <a:xfrm>
            <a:off x="6227763" y="3138488"/>
            <a:ext cx="2305050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</a:pP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S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a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) = {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A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S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b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) = {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A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B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C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c</a:t>
            </a:r>
            <a:r>
              <a:rPr lang="de-DE" altLang="de-DE">
                <a:ea typeface="ＭＳ Ｐゴシック" panose="020B0600070205080204" pitchFamily="34" charset="-128"/>
              </a:rPr>
              <a:t>) = {</a:t>
            </a:r>
            <a:r>
              <a:rPr lang="de-DE" altLang="de-DE" i="1">
                <a:ea typeface="ＭＳ Ｐゴシック" panose="020B0600070205080204" pitchFamily="34" charset="-128"/>
              </a:rPr>
              <a:t>A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B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C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D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E</a:t>
            </a:r>
            <a:r>
              <a:rPr lang="de-DE" altLang="de-DE"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S(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d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) = {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A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B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C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D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E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S(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e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) = {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A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B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D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E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f</a:t>
            </a:r>
            <a:r>
              <a:rPr lang="de-DE" altLang="de-DE">
                <a:ea typeface="ＭＳ Ｐゴシック" panose="020B0600070205080204" pitchFamily="34" charset="-128"/>
              </a:rPr>
              <a:t>)  = {</a:t>
            </a:r>
            <a:r>
              <a:rPr lang="de-DE" altLang="de-DE" i="1">
                <a:ea typeface="ＭＳ Ｐゴシック" panose="020B0600070205080204" pitchFamily="34" charset="-128"/>
              </a:rPr>
              <a:t>A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D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F</a:t>
            </a:r>
            <a:r>
              <a:rPr lang="de-DE" altLang="de-DE"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g</a:t>
            </a:r>
            <a:r>
              <a:rPr lang="de-DE" altLang="de-DE">
                <a:ea typeface="ＭＳ Ｐゴシック" panose="020B0600070205080204" pitchFamily="34" charset="-128"/>
              </a:rPr>
              <a:t>) = {</a:t>
            </a:r>
            <a:r>
              <a:rPr lang="de-DE" altLang="de-DE" i="1">
                <a:ea typeface="ＭＳ Ｐゴシック" panose="020B0600070205080204" pitchFamily="34" charset="-128"/>
              </a:rPr>
              <a:t>D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F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G</a:t>
            </a:r>
            <a:r>
              <a:rPr lang="de-DE" altLang="de-DE"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S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h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) = {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D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G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H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 i="1">
                <a:ea typeface="ＭＳ Ｐゴシック" panose="020B0600070205080204" pitchFamily="34" charset="-128"/>
              </a:rPr>
              <a:t>S</a:t>
            </a:r>
            <a:r>
              <a:rPr lang="de-DE" altLang="de-DE"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ea typeface="ＭＳ Ｐゴシック" panose="020B0600070205080204" pitchFamily="34" charset="-128"/>
              </a:rPr>
              <a:t>i</a:t>
            </a:r>
            <a:r>
              <a:rPr lang="de-DE" altLang="de-DE">
                <a:ea typeface="ＭＳ Ｐゴシック" panose="020B0600070205080204" pitchFamily="34" charset="-128"/>
              </a:rPr>
              <a:t>)  = {</a:t>
            </a:r>
            <a:r>
              <a:rPr lang="de-DE" altLang="de-DE" i="1">
                <a:ea typeface="ＭＳ Ｐゴシック" panose="020B0600070205080204" pitchFamily="34" charset="-128"/>
              </a:rPr>
              <a:t>D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G</a:t>
            </a:r>
            <a:r>
              <a:rPr lang="de-DE" altLang="de-DE"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ea typeface="ＭＳ Ｐゴシック" panose="020B0600070205080204" pitchFamily="34" charset="-128"/>
              </a:rPr>
              <a:t>H</a:t>
            </a:r>
            <a:r>
              <a:rPr lang="de-DE" altLang="de-DE"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S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j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)  = {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G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,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H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ts val="2350"/>
              </a:lnSpc>
            </a:pP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S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(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k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) = {</a:t>
            </a:r>
            <a:r>
              <a:rPr lang="de-DE" altLang="de-DE" i="1">
                <a:solidFill>
                  <a:srgbClr val="7F7F7F"/>
                </a:solidFill>
                <a:ea typeface="ＭＳ Ｐゴシック" panose="020B0600070205080204" pitchFamily="34" charset="-128"/>
              </a:rPr>
              <a:t>G</a:t>
            </a:r>
            <a:r>
              <a:rPr lang="de-DE" altLang="de-DE">
                <a:solidFill>
                  <a:srgbClr val="7F7F7F"/>
                </a:solidFill>
                <a:ea typeface="ＭＳ Ｐゴシック" panose="020B0600070205080204" pitchFamily="34" charset="-128"/>
              </a:rPr>
              <a:t>}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3EA0F-EDFF-41B6-A8E1-CABA77542FE2}" type="slidenum">
              <a:rPr lang="en-US" altLang="de-DE"/>
              <a:pPr/>
              <a:t>2</a:t>
            </a:fld>
            <a:endParaRPr lang="en-US" altLang="de-DE"/>
          </a:p>
        </p:txBody>
      </p:sp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Chapter 6 – Detailed Routing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0403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</a:rPr>
              <a:t>6.1 	Terminology</a:t>
            </a:r>
          </a:p>
          <a:p>
            <a:pPr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</a:rPr>
              <a:t>6.2 	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Horizontal and Vertical Constraint Graphs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6.2.1 Horizontal Constraint Graphs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6.2.2 Vertical Constraint Graphs</a:t>
            </a:r>
          </a:p>
          <a:p>
            <a:pPr algn="just"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6.3 	Channel Routing Algorithms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6.3.1 Left-Edge Algorithm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6.3.2 Dogleg Routing</a:t>
            </a:r>
          </a:p>
          <a:p>
            <a:pPr algn="just"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6.4 	Switchbox Routing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15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6.4.1 Terminology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6.4.2 Switchbox Routing Algorithms</a:t>
            </a:r>
          </a:p>
          <a:p>
            <a:pPr algn="just"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6.5 	Over-the-Cell Routing Algorithms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6.5.1 OTC Routing Methodology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6.5.2 OTC Routing Algorithms</a:t>
            </a:r>
            <a:endParaRPr lang="en-US" altLang="zh-CN" sz="15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6.6 	Modern Challenges in Detailed Routing</a:t>
            </a:r>
            <a:r>
              <a:rPr lang="en-US" altLang="zh-CN"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42E26-868A-4D5A-829B-F19575774BA1}" type="slidenum">
              <a:rPr lang="en-US" altLang="de-DE"/>
              <a:pPr/>
              <a:t>20</a:t>
            </a:fld>
            <a:endParaRPr lang="en-US" altLang="de-DE"/>
          </a:p>
        </p:txBody>
      </p:sp>
      <p:sp>
        <p:nvSpPr>
          <p:cNvPr id="1259523" name="Line 3"/>
          <p:cNvSpPr>
            <a:spLocks noChangeAspect="1" noChangeShapeType="1"/>
          </p:cNvSpPr>
          <p:nvPr/>
        </p:nvSpPr>
        <p:spPr bwMode="auto">
          <a:xfrm>
            <a:off x="6523038" y="4125913"/>
            <a:ext cx="1587" cy="18351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9524" name="Line 4"/>
          <p:cNvSpPr>
            <a:spLocks noChangeAspect="1" noChangeShapeType="1"/>
          </p:cNvSpPr>
          <p:nvPr/>
        </p:nvSpPr>
        <p:spPr bwMode="auto">
          <a:xfrm>
            <a:off x="6954838" y="4117975"/>
            <a:ext cx="1587" cy="18494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9525" name="Line 5"/>
          <p:cNvSpPr>
            <a:spLocks noChangeAspect="1" noChangeShapeType="1"/>
          </p:cNvSpPr>
          <p:nvPr/>
        </p:nvSpPr>
        <p:spPr bwMode="auto">
          <a:xfrm>
            <a:off x="7404100" y="4133850"/>
            <a:ext cx="1588" cy="1819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9526" name="Line 6"/>
          <p:cNvSpPr>
            <a:spLocks noChangeAspect="1" noChangeShapeType="1"/>
          </p:cNvSpPr>
          <p:nvPr/>
        </p:nvSpPr>
        <p:spPr bwMode="auto">
          <a:xfrm>
            <a:off x="7856538" y="4133850"/>
            <a:ext cx="1587" cy="1819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9527" name="Line 7"/>
          <p:cNvSpPr>
            <a:spLocks noChangeAspect="1" noChangeShapeType="1"/>
          </p:cNvSpPr>
          <p:nvPr/>
        </p:nvSpPr>
        <p:spPr bwMode="auto">
          <a:xfrm>
            <a:off x="6537325" y="5326063"/>
            <a:ext cx="1757363" cy="47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9528" name="Line 8"/>
          <p:cNvSpPr>
            <a:spLocks noChangeAspect="1" noChangeShapeType="1"/>
          </p:cNvSpPr>
          <p:nvPr/>
        </p:nvSpPr>
        <p:spPr bwMode="auto">
          <a:xfrm>
            <a:off x="8294688" y="4110038"/>
            <a:ext cx="1587" cy="18335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9529" name="Line 9"/>
          <p:cNvSpPr>
            <a:spLocks noChangeAspect="1" noChangeShapeType="1"/>
          </p:cNvSpPr>
          <p:nvPr/>
        </p:nvSpPr>
        <p:spPr bwMode="auto">
          <a:xfrm flipV="1">
            <a:off x="6537325" y="4418013"/>
            <a:ext cx="819150" cy="15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9530" name="Line 10"/>
          <p:cNvSpPr>
            <a:spLocks noChangeAspect="1" noChangeShapeType="1"/>
          </p:cNvSpPr>
          <p:nvPr/>
        </p:nvSpPr>
        <p:spPr bwMode="auto">
          <a:xfrm>
            <a:off x="6518275" y="4713288"/>
            <a:ext cx="436563" cy="15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9531" name="Line 11"/>
          <p:cNvSpPr>
            <a:spLocks noChangeAspect="1" noChangeShapeType="1"/>
          </p:cNvSpPr>
          <p:nvPr/>
        </p:nvSpPr>
        <p:spPr bwMode="auto">
          <a:xfrm>
            <a:off x="6526213" y="5632450"/>
            <a:ext cx="407987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9532" name="Line 12"/>
          <p:cNvSpPr>
            <a:spLocks noChangeAspect="1" noChangeShapeType="1"/>
          </p:cNvSpPr>
          <p:nvPr/>
        </p:nvSpPr>
        <p:spPr bwMode="auto">
          <a:xfrm>
            <a:off x="7448550" y="4418013"/>
            <a:ext cx="846138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9533" name="Line 13"/>
          <p:cNvSpPr>
            <a:spLocks noChangeAspect="1" noChangeShapeType="1"/>
          </p:cNvSpPr>
          <p:nvPr/>
        </p:nvSpPr>
        <p:spPr bwMode="auto">
          <a:xfrm flipV="1">
            <a:off x="7889875" y="4713288"/>
            <a:ext cx="406400" cy="15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9534" name="Line 14"/>
          <p:cNvSpPr>
            <a:spLocks noChangeAspect="1" noChangeShapeType="1"/>
          </p:cNvSpPr>
          <p:nvPr/>
        </p:nvSpPr>
        <p:spPr bwMode="auto">
          <a:xfrm>
            <a:off x="6523038" y="5011738"/>
            <a:ext cx="4349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9535" name="Line 15"/>
          <p:cNvSpPr>
            <a:spLocks noChangeAspect="1" noChangeShapeType="1"/>
          </p:cNvSpPr>
          <p:nvPr/>
        </p:nvSpPr>
        <p:spPr bwMode="auto">
          <a:xfrm flipV="1">
            <a:off x="7016750" y="4706938"/>
            <a:ext cx="781050" cy="47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9536" name="Line 16"/>
          <p:cNvSpPr>
            <a:spLocks noChangeAspect="1" noChangeShapeType="1"/>
          </p:cNvSpPr>
          <p:nvPr/>
        </p:nvSpPr>
        <p:spPr bwMode="auto">
          <a:xfrm flipV="1">
            <a:off x="1971675" y="4437063"/>
            <a:ext cx="1147763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9538" name="Line 18"/>
          <p:cNvSpPr>
            <a:spLocks noChangeAspect="1" noChangeShapeType="1"/>
          </p:cNvSpPr>
          <p:nvPr/>
        </p:nvSpPr>
        <p:spPr bwMode="auto">
          <a:xfrm flipV="1">
            <a:off x="1589088" y="4202113"/>
            <a:ext cx="19113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9540" name="Line 20"/>
          <p:cNvSpPr>
            <a:spLocks noChangeAspect="1" noChangeShapeType="1"/>
          </p:cNvSpPr>
          <p:nvPr/>
        </p:nvSpPr>
        <p:spPr bwMode="auto">
          <a:xfrm>
            <a:off x="1971675" y="4649788"/>
            <a:ext cx="763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9542" name="Line 22"/>
          <p:cNvSpPr>
            <a:spLocks noChangeAspect="1" noChangeShapeType="1"/>
          </p:cNvSpPr>
          <p:nvPr/>
        </p:nvSpPr>
        <p:spPr bwMode="auto">
          <a:xfrm flipV="1">
            <a:off x="2352675" y="4840288"/>
            <a:ext cx="2293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9544" name="Line 24"/>
          <p:cNvSpPr>
            <a:spLocks noChangeAspect="1" noChangeShapeType="1"/>
          </p:cNvSpPr>
          <p:nvPr/>
        </p:nvSpPr>
        <p:spPr bwMode="auto">
          <a:xfrm flipV="1">
            <a:off x="2352675" y="5030788"/>
            <a:ext cx="766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9546" name="Line 26"/>
          <p:cNvSpPr>
            <a:spLocks noChangeAspect="1" noChangeShapeType="1"/>
          </p:cNvSpPr>
          <p:nvPr/>
        </p:nvSpPr>
        <p:spPr bwMode="auto">
          <a:xfrm flipV="1">
            <a:off x="3500438" y="5222875"/>
            <a:ext cx="382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9547" name="Line 27"/>
          <p:cNvSpPr>
            <a:spLocks noChangeAspect="1" noChangeShapeType="1"/>
          </p:cNvSpPr>
          <p:nvPr/>
        </p:nvSpPr>
        <p:spPr bwMode="auto">
          <a:xfrm flipV="1">
            <a:off x="3883025" y="5416550"/>
            <a:ext cx="152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9549" name="Line 29"/>
          <p:cNvSpPr>
            <a:spLocks noChangeAspect="1" noChangeShapeType="1"/>
          </p:cNvSpPr>
          <p:nvPr/>
        </p:nvSpPr>
        <p:spPr bwMode="auto">
          <a:xfrm flipV="1">
            <a:off x="4265613" y="5603875"/>
            <a:ext cx="7635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9551" name="Oval 31"/>
          <p:cNvSpPr>
            <a:spLocks noChangeAspect="1" noChangeArrowheads="1"/>
          </p:cNvSpPr>
          <p:nvPr/>
        </p:nvSpPr>
        <p:spPr bwMode="auto">
          <a:xfrm>
            <a:off x="2162175" y="3630613"/>
            <a:ext cx="382588" cy="2611437"/>
          </a:xfrm>
          <a:prstGeom prst="ellips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9552" name="Text Box 32"/>
          <p:cNvSpPr txBox="1">
            <a:spLocks noChangeAspect="1" noChangeArrowheads="1"/>
          </p:cNvSpPr>
          <p:nvPr/>
        </p:nvSpPr>
        <p:spPr bwMode="auto">
          <a:xfrm>
            <a:off x="2098675" y="3276600"/>
            <a:ext cx="5905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S</a:t>
            </a:r>
            <a:r>
              <a:rPr lang="de-DE" altLang="de-DE"/>
              <a:t>(</a:t>
            </a:r>
            <a:r>
              <a:rPr lang="de-DE" altLang="de-DE" i="1"/>
              <a:t>c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59553" name="Oval 33"/>
          <p:cNvSpPr>
            <a:spLocks noChangeAspect="1" noChangeArrowheads="1"/>
          </p:cNvSpPr>
          <p:nvPr/>
        </p:nvSpPr>
        <p:spPr bwMode="auto">
          <a:xfrm>
            <a:off x="3308350" y="3630613"/>
            <a:ext cx="382588" cy="2611437"/>
          </a:xfrm>
          <a:prstGeom prst="ellips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9554" name="Text Box 34"/>
          <p:cNvSpPr txBox="1">
            <a:spLocks noChangeAspect="1" noChangeArrowheads="1"/>
          </p:cNvSpPr>
          <p:nvPr/>
        </p:nvSpPr>
        <p:spPr bwMode="auto">
          <a:xfrm>
            <a:off x="3244850" y="3276600"/>
            <a:ext cx="5429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S</a:t>
            </a:r>
            <a:r>
              <a:rPr lang="de-DE" altLang="de-DE"/>
              <a:t>(</a:t>
            </a:r>
            <a:r>
              <a:rPr lang="de-DE" altLang="de-DE" i="1"/>
              <a:t>f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59555" name="Oval 35"/>
          <p:cNvSpPr>
            <a:spLocks noChangeAspect="1" noChangeArrowheads="1"/>
          </p:cNvSpPr>
          <p:nvPr/>
        </p:nvSpPr>
        <p:spPr bwMode="auto">
          <a:xfrm>
            <a:off x="3690938" y="3630613"/>
            <a:ext cx="381000" cy="2611437"/>
          </a:xfrm>
          <a:prstGeom prst="ellips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9556" name="Text Box 36"/>
          <p:cNvSpPr txBox="1">
            <a:spLocks noChangeAspect="1" noChangeArrowheads="1"/>
          </p:cNvSpPr>
          <p:nvPr/>
        </p:nvSpPr>
        <p:spPr bwMode="auto">
          <a:xfrm>
            <a:off x="3609975" y="3275013"/>
            <a:ext cx="6016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S(</a:t>
            </a:r>
            <a:r>
              <a:rPr lang="de-DE" altLang="de-DE" i="1"/>
              <a:t>g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59557" name="Oval 37"/>
          <p:cNvSpPr>
            <a:spLocks noChangeAspect="1" noChangeArrowheads="1"/>
          </p:cNvSpPr>
          <p:nvPr/>
        </p:nvSpPr>
        <p:spPr bwMode="auto">
          <a:xfrm>
            <a:off x="4454525" y="3630613"/>
            <a:ext cx="384175" cy="2611437"/>
          </a:xfrm>
          <a:prstGeom prst="ellips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59558" name="Text Box 38"/>
          <p:cNvSpPr txBox="1">
            <a:spLocks noChangeAspect="1" noChangeArrowheads="1"/>
          </p:cNvSpPr>
          <p:nvPr/>
        </p:nvSpPr>
        <p:spPr bwMode="auto">
          <a:xfrm>
            <a:off x="4391025" y="3276600"/>
            <a:ext cx="5286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S</a:t>
            </a:r>
            <a:r>
              <a:rPr lang="de-DE" altLang="de-DE"/>
              <a:t>(</a:t>
            </a:r>
            <a:r>
              <a:rPr lang="de-DE" altLang="de-DE" i="1"/>
              <a:t>i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59559" name="Text Box 39"/>
          <p:cNvSpPr txBox="1">
            <a:spLocks noChangeAspect="1" noChangeArrowheads="1"/>
          </p:cNvSpPr>
          <p:nvPr/>
        </p:nvSpPr>
        <p:spPr bwMode="auto">
          <a:xfrm>
            <a:off x="6457950" y="3810000"/>
            <a:ext cx="5889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S</a:t>
            </a:r>
            <a:r>
              <a:rPr lang="de-DE" altLang="de-DE"/>
              <a:t>(</a:t>
            </a:r>
            <a:r>
              <a:rPr lang="de-DE" altLang="de-DE" i="1"/>
              <a:t>c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59560" name="Text Box 40"/>
          <p:cNvSpPr txBox="1">
            <a:spLocks noChangeAspect="1" noChangeArrowheads="1"/>
          </p:cNvSpPr>
          <p:nvPr/>
        </p:nvSpPr>
        <p:spPr bwMode="auto">
          <a:xfrm>
            <a:off x="6905625" y="3810000"/>
            <a:ext cx="5413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S</a:t>
            </a:r>
            <a:r>
              <a:rPr lang="de-DE" altLang="de-DE"/>
              <a:t>(</a:t>
            </a:r>
            <a:r>
              <a:rPr lang="de-DE" altLang="de-DE" i="1"/>
              <a:t>f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59561" name="Text Box 41"/>
          <p:cNvSpPr txBox="1">
            <a:spLocks noChangeAspect="1" noChangeArrowheads="1"/>
          </p:cNvSpPr>
          <p:nvPr/>
        </p:nvSpPr>
        <p:spPr bwMode="auto">
          <a:xfrm>
            <a:off x="7350125" y="3810000"/>
            <a:ext cx="6016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S</a:t>
            </a:r>
            <a:r>
              <a:rPr lang="de-DE" altLang="de-DE"/>
              <a:t>(</a:t>
            </a:r>
            <a:r>
              <a:rPr lang="de-DE" altLang="de-DE" i="1"/>
              <a:t>g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59562" name="Text Box 42"/>
          <p:cNvSpPr txBox="1">
            <a:spLocks noChangeAspect="1" noChangeArrowheads="1"/>
          </p:cNvSpPr>
          <p:nvPr/>
        </p:nvSpPr>
        <p:spPr bwMode="auto">
          <a:xfrm>
            <a:off x="7797800" y="3810000"/>
            <a:ext cx="5286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S</a:t>
            </a:r>
            <a:r>
              <a:rPr lang="de-DE" altLang="de-DE"/>
              <a:t>(</a:t>
            </a:r>
            <a:r>
              <a:rPr lang="de-DE" altLang="de-DE" i="1"/>
              <a:t>i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59563" name="AutoShape 43"/>
          <p:cNvSpPr>
            <a:spLocks noChangeAspect="1" noChangeArrowheads="1"/>
          </p:cNvSpPr>
          <p:nvPr/>
        </p:nvSpPr>
        <p:spPr bwMode="auto">
          <a:xfrm>
            <a:off x="5729288" y="4649788"/>
            <a:ext cx="319087" cy="7000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9613" name="Text Box 93"/>
          <p:cNvSpPr txBox="1">
            <a:spLocks noChangeAspect="1" noChangeArrowheads="1"/>
          </p:cNvSpPr>
          <p:nvPr/>
        </p:nvSpPr>
        <p:spPr bwMode="auto">
          <a:xfrm>
            <a:off x="6621463" y="4114800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A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59614" name="Text Box 94"/>
          <p:cNvSpPr txBox="1">
            <a:spLocks noChangeAspect="1" noChangeArrowheads="1"/>
          </p:cNvSpPr>
          <p:nvPr/>
        </p:nvSpPr>
        <p:spPr bwMode="auto">
          <a:xfrm>
            <a:off x="6621463" y="4421188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B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59615" name="Text Box 95"/>
          <p:cNvSpPr txBox="1">
            <a:spLocks noChangeAspect="1" noChangeArrowheads="1"/>
          </p:cNvSpPr>
          <p:nvPr/>
        </p:nvSpPr>
        <p:spPr bwMode="auto">
          <a:xfrm>
            <a:off x="6621463" y="4713288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i="1">
                <a:solidFill>
                  <a:srgbClr val="0C325C"/>
                </a:solidFill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259616" name="Text Box 96"/>
          <p:cNvSpPr txBox="1">
            <a:spLocks noChangeAspect="1" noChangeArrowheads="1"/>
          </p:cNvSpPr>
          <p:nvPr/>
        </p:nvSpPr>
        <p:spPr bwMode="auto">
          <a:xfrm>
            <a:off x="6621463" y="5026025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D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59617" name="Text Box 97"/>
          <p:cNvSpPr txBox="1">
            <a:spLocks noChangeAspect="1" noChangeArrowheads="1"/>
          </p:cNvSpPr>
          <p:nvPr/>
        </p:nvSpPr>
        <p:spPr bwMode="auto">
          <a:xfrm>
            <a:off x="7069138" y="4421188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F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59618" name="Text Box 98"/>
          <p:cNvSpPr txBox="1">
            <a:spLocks noChangeAspect="1" noChangeArrowheads="1"/>
          </p:cNvSpPr>
          <p:nvPr/>
        </p:nvSpPr>
        <p:spPr bwMode="auto">
          <a:xfrm>
            <a:off x="7513638" y="4114800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G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59619" name="Text Box 99"/>
          <p:cNvSpPr txBox="1">
            <a:spLocks noChangeAspect="1" noChangeArrowheads="1"/>
          </p:cNvSpPr>
          <p:nvPr/>
        </p:nvSpPr>
        <p:spPr bwMode="auto">
          <a:xfrm>
            <a:off x="7894638" y="4421188"/>
            <a:ext cx="3206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H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59620" name="Text Box 100"/>
          <p:cNvSpPr txBox="1">
            <a:spLocks noChangeAspect="1" noChangeArrowheads="1"/>
          </p:cNvSpPr>
          <p:nvPr/>
        </p:nvSpPr>
        <p:spPr bwMode="auto">
          <a:xfrm>
            <a:off x="6621463" y="5349875"/>
            <a:ext cx="3190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E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59671" name="AutoShape 151"/>
          <p:cNvSpPr>
            <a:spLocks noChangeAspect="1" noChangeArrowheads="1"/>
          </p:cNvSpPr>
          <p:nvPr/>
        </p:nvSpPr>
        <p:spPr bwMode="auto">
          <a:xfrm rot="5400000">
            <a:off x="3180557" y="2628106"/>
            <a:ext cx="319088" cy="701675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59672" name="Group 152"/>
          <p:cNvGrpSpPr>
            <a:grpSpLocks/>
          </p:cNvGrpSpPr>
          <p:nvPr/>
        </p:nvGrpSpPr>
        <p:grpSpPr bwMode="auto">
          <a:xfrm>
            <a:off x="698500" y="1196975"/>
            <a:ext cx="5313363" cy="698500"/>
            <a:chOff x="440" y="754"/>
            <a:chExt cx="3347" cy="440"/>
          </a:xfrm>
        </p:grpSpPr>
        <p:grpSp>
          <p:nvGrpSpPr>
            <p:cNvPr id="1259673" name="Group 153"/>
            <p:cNvGrpSpPr>
              <a:grpSpLocks noChangeAspect="1"/>
            </p:cNvGrpSpPr>
            <p:nvPr/>
          </p:nvGrpSpPr>
          <p:grpSpPr bwMode="auto">
            <a:xfrm>
              <a:off x="1093" y="1154"/>
              <a:ext cx="2646" cy="40"/>
              <a:chOff x="459" y="725"/>
              <a:chExt cx="2993" cy="0"/>
            </a:xfrm>
          </p:grpSpPr>
          <p:sp>
            <p:nvSpPr>
              <p:cNvPr id="1259674" name="Line 154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675" name="Line 155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676" name="Line 156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677" name="Line 157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678" name="Line 158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679" name="Line 159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680" name="Line 160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681" name="Line 161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682" name="Line 162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683" name="Line 163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684" name="Line 164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9685" name="Text Box 165"/>
            <p:cNvSpPr txBox="1">
              <a:spLocks noChangeAspect="1" noChangeArrowheads="1"/>
            </p:cNvSpPr>
            <p:nvPr/>
          </p:nvSpPr>
          <p:spPr bwMode="auto">
            <a:xfrm>
              <a:off x="1001" y="954"/>
              <a:ext cx="20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686" name="Text Box 166"/>
            <p:cNvSpPr txBox="1">
              <a:spLocks noChangeAspect="1" noChangeArrowheads="1"/>
            </p:cNvSpPr>
            <p:nvPr/>
          </p:nvSpPr>
          <p:spPr bwMode="auto">
            <a:xfrm>
              <a:off x="1228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687" name="Text Box 167"/>
            <p:cNvSpPr txBox="1">
              <a:spLocks noChangeAspect="1" noChangeArrowheads="1"/>
            </p:cNvSpPr>
            <p:nvPr/>
          </p:nvSpPr>
          <p:spPr bwMode="auto">
            <a:xfrm>
              <a:off x="1474" y="954"/>
              <a:ext cx="20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688" name="Text Box 168"/>
            <p:cNvSpPr txBox="1">
              <a:spLocks noChangeAspect="1" noChangeArrowheads="1"/>
            </p:cNvSpPr>
            <p:nvPr/>
          </p:nvSpPr>
          <p:spPr bwMode="auto">
            <a:xfrm>
              <a:off x="1713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689" name="Text Box 169"/>
            <p:cNvSpPr txBox="1">
              <a:spLocks noChangeAspect="1" noChangeArrowheads="1"/>
            </p:cNvSpPr>
            <p:nvPr/>
          </p:nvSpPr>
          <p:spPr bwMode="auto">
            <a:xfrm>
              <a:off x="196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690" name="Text Box 170"/>
            <p:cNvSpPr txBox="1">
              <a:spLocks noChangeAspect="1" noChangeArrowheads="1"/>
            </p:cNvSpPr>
            <p:nvPr/>
          </p:nvSpPr>
          <p:spPr bwMode="auto">
            <a:xfrm>
              <a:off x="244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691" name="Text Box 171"/>
            <p:cNvSpPr txBox="1">
              <a:spLocks noChangeAspect="1" noChangeArrowheads="1"/>
            </p:cNvSpPr>
            <p:nvPr/>
          </p:nvSpPr>
          <p:spPr bwMode="auto">
            <a:xfrm>
              <a:off x="2202" y="954"/>
              <a:ext cx="20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692" name="Text Box 172"/>
            <p:cNvSpPr txBox="1">
              <a:spLocks noChangeAspect="1" noChangeArrowheads="1"/>
            </p:cNvSpPr>
            <p:nvPr/>
          </p:nvSpPr>
          <p:spPr bwMode="auto">
            <a:xfrm>
              <a:off x="268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693" name="Text Box 173"/>
            <p:cNvSpPr txBox="1">
              <a:spLocks noChangeAspect="1" noChangeArrowheads="1"/>
            </p:cNvSpPr>
            <p:nvPr/>
          </p:nvSpPr>
          <p:spPr bwMode="auto">
            <a:xfrm>
              <a:off x="2914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694" name="Text Box 174"/>
            <p:cNvSpPr txBox="1">
              <a:spLocks noChangeAspect="1" noChangeArrowheads="1"/>
            </p:cNvSpPr>
            <p:nvPr/>
          </p:nvSpPr>
          <p:spPr bwMode="auto">
            <a:xfrm>
              <a:off x="3162" y="954"/>
              <a:ext cx="3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695" name="Text Box 175"/>
            <p:cNvSpPr txBox="1">
              <a:spLocks noChangeAspect="1" noChangeArrowheads="1"/>
            </p:cNvSpPr>
            <p:nvPr/>
          </p:nvSpPr>
          <p:spPr bwMode="auto">
            <a:xfrm>
              <a:off x="3402" y="954"/>
              <a:ext cx="3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696" name="Rectangle 176"/>
            <p:cNvSpPr>
              <a:spLocks noChangeAspect="1" noChangeArrowheads="1"/>
            </p:cNvSpPr>
            <p:nvPr/>
          </p:nvSpPr>
          <p:spPr bwMode="auto">
            <a:xfrm>
              <a:off x="3521" y="1127"/>
              <a:ext cx="266" cy="5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9697" name="Text Box 177"/>
            <p:cNvSpPr txBox="1">
              <a:spLocks noChangeAspect="1" noChangeArrowheads="1"/>
            </p:cNvSpPr>
            <p:nvPr/>
          </p:nvSpPr>
          <p:spPr bwMode="auto">
            <a:xfrm>
              <a:off x="440" y="754"/>
              <a:ext cx="321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/>
                <a:t>Column  </a:t>
              </a:r>
              <a:r>
                <a:rPr lang="de-DE" altLang="de-DE" i="1"/>
                <a:t>a    b     c    d     e     f     g    h     i      j     k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</p:grpSp>
      <p:grpSp>
        <p:nvGrpSpPr>
          <p:cNvPr id="1259698" name="Group 178"/>
          <p:cNvGrpSpPr>
            <a:grpSpLocks/>
          </p:cNvGrpSpPr>
          <p:nvPr/>
        </p:nvGrpSpPr>
        <p:grpSpPr bwMode="auto">
          <a:xfrm>
            <a:off x="1574800" y="2205038"/>
            <a:ext cx="4437063" cy="387350"/>
            <a:chOff x="902" y="1689"/>
            <a:chExt cx="2795" cy="244"/>
          </a:xfrm>
        </p:grpSpPr>
        <p:grpSp>
          <p:nvGrpSpPr>
            <p:cNvPr id="1259699" name="Group 179"/>
            <p:cNvGrpSpPr>
              <a:grpSpLocks noChangeAspect="1"/>
            </p:cNvGrpSpPr>
            <p:nvPr/>
          </p:nvGrpSpPr>
          <p:grpSpPr bwMode="auto">
            <a:xfrm>
              <a:off x="992" y="1710"/>
              <a:ext cx="2647" cy="39"/>
              <a:chOff x="459" y="725"/>
              <a:chExt cx="2993" cy="0"/>
            </a:xfrm>
          </p:grpSpPr>
          <p:sp>
            <p:nvSpPr>
              <p:cNvPr id="1259700" name="Line 180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01" name="Line 181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02" name="Line 182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03" name="Line 183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04" name="Line 184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05" name="Line 185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06" name="Line 186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07" name="Line 187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08" name="Line 188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09" name="Line 189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10" name="Line 190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9711" name="Text Box 191"/>
            <p:cNvSpPr txBox="1">
              <a:spLocks noChangeAspect="1" noChangeArrowheads="1"/>
            </p:cNvSpPr>
            <p:nvPr/>
          </p:nvSpPr>
          <p:spPr bwMode="auto">
            <a:xfrm>
              <a:off x="90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12" name="Text Box 192"/>
            <p:cNvSpPr txBox="1">
              <a:spLocks noChangeAspect="1" noChangeArrowheads="1"/>
            </p:cNvSpPr>
            <p:nvPr/>
          </p:nvSpPr>
          <p:spPr bwMode="auto">
            <a:xfrm>
              <a:off x="114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13" name="Text Box 193"/>
            <p:cNvSpPr txBox="1">
              <a:spLocks noChangeAspect="1" noChangeArrowheads="1"/>
            </p:cNvSpPr>
            <p:nvPr/>
          </p:nvSpPr>
          <p:spPr bwMode="auto">
            <a:xfrm>
              <a:off x="1384" y="1710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14" name="Text Box 194"/>
            <p:cNvSpPr txBox="1">
              <a:spLocks noChangeAspect="1" noChangeArrowheads="1"/>
            </p:cNvSpPr>
            <p:nvPr/>
          </p:nvSpPr>
          <p:spPr bwMode="auto">
            <a:xfrm>
              <a:off x="1622" y="1710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15" name="Text Box 195"/>
            <p:cNvSpPr txBox="1">
              <a:spLocks noChangeAspect="1" noChangeArrowheads="1"/>
            </p:cNvSpPr>
            <p:nvPr/>
          </p:nvSpPr>
          <p:spPr bwMode="auto">
            <a:xfrm>
              <a:off x="186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16" name="Text Box 196"/>
            <p:cNvSpPr txBox="1">
              <a:spLocks noChangeAspect="1" noChangeArrowheads="1"/>
            </p:cNvSpPr>
            <p:nvPr/>
          </p:nvSpPr>
          <p:spPr bwMode="auto">
            <a:xfrm>
              <a:off x="2103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17" name="Text Box 197"/>
            <p:cNvSpPr txBox="1">
              <a:spLocks noChangeAspect="1" noChangeArrowheads="1"/>
            </p:cNvSpPr>
            <p:nvPr/>
          </p:nvSpPr>
          <p:spPr bwMode="auto">
            <a:xfrm>
              <a:off x="235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18" name="Text Box 198"/>
            <p:cNvSpPr txBox="1">
              <a:spLocks noChangeAspect="1" noChangeArrowheads="1"/>
            </p:cNvSpPr>
            <p:nvPr/>
          </p:nvSpPr>
          <p:spPr bwMode="auto">
            <a:xfrm>
              <a:off x="259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19" name="Text Box 199"/>
            <p:cNvSpPr txBox="1">
              <a:spLocks noChangeAspect="1" noChangeArrowheads="1"/>
            </p:cNvSpPr>
            <p:nvPr/>
          </p:nvSpPr>
          <p:spPr bwMode="auto">
            <a:xfrm>
              <a:off x="307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20" name="Text Box 200"/>
            <p:cNvSpPr txBox="1">
              <a:spLocks noChangeAspect="1" noChangeArrowheads="1"/>
            </p:cNvSpPr>
            <p:nvPr/>
          </p:nvSpPr>
          <p:spPr bwMode="auto">
            <a:xfrm>
              <a:off x="3312" y="1710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21" name="Text Box 201"/>
            <p:cNvSpPr txBox="1">
              <a:spLocks noChangeAspect="1" noChangeArrowheads="1"/>
            </p:cNvSpPr>
            <p:nvPr/>
          </p:nvSpPr>
          <p:spPr bwMode="auto">
            <a:xfrm>
              <a:off x="2819" y="1702"/>
              <a:ext cx="3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22" name="Rectangle 202"/>
            <p:cNvSpPr>
              <a:spLocks noChangeAspect="1" noChangeArrowheads="1"/>
            </p:cNvSpPr>
            <p:nvPr/>
          </p:nvSpPr>
          <p:spPr bwMode="auto">
            <a:xfrm>
              <a:off x="3431" y="1689"/>
              <a:ext cx="266" cy="42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59747" name="Group 227"/>
          <p:cNvGrpSpPr>
            <a:grpSpLocks/>
          </p:cNvGrpSpPr>
          <p:nvPr/>
        </p:nvGrpSpPr>
        <p:grpSpPr bwMode="auto">
          <a:xfrm>
            <a:off x="1446213" y="3630613"/>
            <a:ext cx="4405312" cy="381000"/>
            <a:chOff x="911" y="2287"/>
            <a:chExt cx="2775" cy="240"/>
          </a:xfrm>
        </p:grpSpPr>
        <p:grpSp>
          <p:nvGrpSpPr>
            <p:cNvPr id="1259748" name="Group 228"/>
            <p:cNvGrpSpPr>
              <a:grpSpLocks noChangeAspect="1"/>
            </p:cNvGrpSpPr>
            <p:nvPr/>
          </p:nvGrpSpPr>
          <p:grpSpPr bwMode="auto">
            <a:xfrm>
              <a:off x="1000" y="2487"/>
              <a:ext cx="2648" cy="40"/>
              <a:chOff x="459" y="725"/>
              <a:chExt cx="2993" cy="0"/>
            </a:xfrm>
          </p:grpSpPr>
          <p:sp>
            <p:nvSpPr>
              <p:cNvPr id="1259749" name="Line 229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50" name="Line 230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51" name="Line 231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52" name="Line 232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53" name="Line 233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54" name="Line 234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55" name="Line 235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56" name="Line 236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57" name="Line 237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58" name="Line 238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59" name="Line 239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9760" name="Text Box 240"/>
            <p:cNvSpPr txBox="1">
              <a:spLocks noChangeAspect="1" noChangeArrowheads="1"/>
            </p:cNvSpPr>
            <p:nvPr/>
          </p:nvSpPr>
          <p:spPr bwMode="auto">
            <a:xfrm>
              <a:off x="911" y="2287"/>
              <a:ext cx="20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61" name="Text Box 241"/>
            <p:cNvSpPr txBox="1">
              <a:spLocks noChangeAspect="1" noChangeArrowheads="1"/>
            </p:cNvSpPr>
            <p:nvPr/>
          </p:nvSpPr>
          <p:spPr bwMode="auto">
            <a:xfrm>
              <a:off x="1128" y="2287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62" name="Text Box 242"/>
            <p:cNvSpPr txBox="1">
              <a:spLocks noChangeAspect="1" noChangeArrowheads="1"/>
            </p:cNvSpPr>
            <p:nvPr/>
          </p:nvSpPr>
          <p:spPr bwMode="auto">
            <a:xfrm>
              <a:off x="1371" y="2287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63" name="Text Box 243"/>
            <p:cNvSpPr txBox="1">
              <a:spLocks noChangeAspect="1" noChangeArrowheads="1"/>
            </p:cNvSpPr>
            <p:nvPr/>
          </p:nvSpPr>
          <p:spPr bwMode="auto">
            <a:xfrm>
              <a:off x="1609" y="2287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64" name="Text Box 244"/>
            <p:cNvSpPr txBox="1">
              <a:spLocks noChangeAspect="1" noChangeArrowheads="1"/>
            </p:cNvSpPr>
            <p:nvPr/>
          </p:nvSpPr>
          <p:spPr bwMode="auto">
            <a:xfrm>
              <a:off x="1853" y="2287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65" name="Text Box 245"/>
            <p:cNvSpPr txBox="1">
              <a:spLocks noChangeAspect="1" noChangeArrowheads="1"/>
            </p:cNvSpPr>
            <p:nvPr/>
          </p:nvSpPr>
          <p:spPr bwMode="auto">
            <a:xfrm>
              <a:off x="2335" y="2287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66" name="Text Box 246"/>
            <p:cNvSpPr txBox="1">
              <a:spLocks noChangeAspect="1" noChangeArrowheads="1"/>
            </p:cNvSpPr>
            <p:nvPr/>
          </p:nvSpPr>
          <p:spPr bwMode="auto">
            <a:xfrm>
              <a:off x="2094" y="2287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67" name="Text Box 247"/>
            <p:cNvSpPr txBox="1">
              <a:spLocks noChangeAspect="1" noChangeArrowheads="1"/>
            </p:cNvSpPr>
            <p:nvPr/>
          </p:nvSpPr>
          <p:spPr bwMode="auto">
            <a:xfrm>
              <a:off x="2599" y="2287"/>
              <a:ext cx="20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68" name="Text Box 248"/>
            <p:cNvSpPr txBox="1">
              <a:spLocks noChangeAspect="1" noChangeArrowheads="1"/>
            </p:cNvSpPr>
            <p:nvPr/>
          </p:nvSpPr>
          <p:spPr bwMode="auto">
            <a:xfrm>
              <a:off x="2815" y="2287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69" name="Text Box 249"/>
            <p:cNvSpPr txBox="1">
              <a:spLocks noChangeAspect="1" noChangeArrowheads="1"/>
            </p:cNvSpPr>
            <p:nvPr/>
          </p:nvSpPr>
          <p:spPr bwMode="auto">
            <a:xfrm>
              <a:off x="3078" y="2287"/>
              <a:ext cx="30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70" name="Text Box 250"/>
            <p:cNvSpPr txBox="1">
              <a:spLocks noChangeAspect="1" noChangeArrowheads="1"/>
            </p:cNvSpPr>
            <p:nvPr/>
          </p:nvSpPr>
          <p:spPr bwMode="auto">
            <a:xfrm>
              <a:off x="3320" y="2287"/>
              <a:ext cx="3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71" name="Rectangle 251"/>
            <p:cNvSpPr>
              <a:spLocks noChangeAspect="1" noChangeArrowheads="1"/>
            </p:cNvSpPr>
            <p:nvPr/>
          </p:nvSpPr>
          <p:spPr bwMode="auto">
            <a:xfrm>
              <a:off x="3421" y="2464"/>
              <a:ext cx="265" cy="5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59772" name="Group 252"/>
          <p:cNvGrpSpPr>
            <a:grpSpLocks/>
          </p:cNvGrpSpPr>
          <p:nvPr/>
        </p:nvGrpSpPr>
        <p:grpSpPr bwMode="auto">
          <a:xfrm>
            <a:off x="1420813" y="5861050"/>
            <a:ext cx="4433887" cy="385763"/>
            <a:chOff x="895" y="3692"/>
            <a:chExt cx="2793" cy="243"/>
          </a:xfrm>
        </p:grpSpPr>
        <p:grpSp>
          <p:nvGrpSpPr>
            <p:cNvPr id="1259773" name="Group 253"/>
            <p:cNvGrpSpPr>
              <a:grpSpLocks noChangeAspect="1"/>
            </p:cNvGrpSpPr>
            <p:nvPr/>
          </p:nvGrpSpPr>
          <p:grpSpPr bwMode="auto">
            <a:xfrm>
              <a:off x="1001" y="3712"/>
              <a:ext cx="2647" cy="38"/>
              <a:chOff x="459" y="725"/>
              <a:chExt cx="2993" cy="0"/>
            </a:xfrm>
          </p:grpSpPr>
          <p:sp>
            <p:nvSpPr>
              <p:cNvPr id="1259774" name="Line 254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75" name="Line 255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76" name="Line 256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77" name="Line 257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78" name="Line 258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79" name="Line 259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80" name="Line 260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81" name="Line 261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82" name="Line 262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83" name="Line 263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84" name="Line 264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9785" name="Text Box 265"/>
            <p:cNvSpPr txBox="1">
              <a:spLocks noChangeAspect="1" noChangeArrowheads="1"/>
            </p:cNvSpPr>
            <p:nvPr/>
          </p:nvSpPr>
          <p:spPr bwMode="auto">
            <a:xfrm>
              <a:off x="895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86" name="Text Box 266"/>
            <p:cNvSpPr txBox="1">
              <a:spLocks noChangeAspect="1" noChangeArrowheads="1"/>
            </p:cNvSpPr>
            <p:nvPr/>
          </p:nvSpPr>
          <p:spPr bwMode="auto">
            <a:xfrm>
              <a:off x="1137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87" name="Text Box 267"/>
            <p:cNvSpPr txBox="1">
              <a:spLocks noChangeAspect="1" noChangeArrowheads="1"/>
            </p:cNvSpPr>
            <p:nvPr/>
          </p:nvSpPr>
          <p:spPr bwMode="auto">
            <a:xfrm>
              <a:off x="1378" y="3712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88" name="Text Box 268"/>
            <p:cNvSpPr txBox="1">
              <a:spLocks noChangeAspect="1" noChangeArrowheads="1"/>
            </p:cNvSpPr>
            <p:nvPr/>
          </p:nvSpPr>
          <p:spPr bwMode="auto">
            <a:xfrm>
              <a:off x="1619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89" name="Text Box 269"/>
            <p:cNvSpPr txBox="1">
              <a:spLocks noChangeAspect="1" noChangeArrowheads="1"/>
            </p:cNvSpPr>
            <p:nvPr/>
          </p:nvSpPr>
          <p:spPr bwMode="auto">
            <a:xfrm>
              <a:off x="1859" y="3712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90" name="Text Box 270"/>
            <p:cNvSpPr txBox="1">
              <a:spLocks noChangeAspect="1" noChangeArrowheads="1"/>
            </p:cNvSpPr>
            <p:nvPr/>
          </p:nvSpPr>
          <p:spPr bwMode="auto">
            <a:xfrm>
              <a:off x="2100" y="3712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91" name="Text Box 271"/>
            <p:cNvSpPr txBox="1">
              <a:spLocks noChangeAspect="1" noChangeArrowheads="1"/>
            </p:cNvSpPr>
            <p:nvPr/>
          </p:nvSpPr>
          <p:spPr bwMode="auto">
            <a:xfrm>
              <a:off x="2341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92" name="Text Box 272"/>
            <p:cNvSpPr txBox="1">
              <a:spLocks noChangeAspect="1" noChangeArrowheads="1"/>
            </p:cNvSpPr>
            <p:nvPr/>
          </p:nvSpPr>
          <p:spPr bwMode="auto">
            <a:xfrm>
              <a:off x="2581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93" name="Text Box 273"/>
            <p:cNvSpPr txBox="1">
              <a:spLocks noChangeAspect="1" noChangeArrowheads="1"/>
            </p:cNvSpPr>
            <p:nvPr/>
          </p:nvSpPr>
          <p:spPr bwMode="auto">
            <a:xfrm>
              <a:off x="3063" y="3712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94" name="Text Box 274"/>
            <p:cNvSpPr txBox="1">
              <a:spLocks noChangeAspect="1" noChangeArrowheads="1"/>
            </p:cNvSpPr>
            <p:nvPr/>
          </p:nvSpPr>
          <p:spPr bwMode="auto">
            <a:xfrm>
              <a:off x="3304" y="3712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95" name="Text Box 275"/>
            <p:cNvSpPr txBox="1">
              <a:spLocks noChangeAspect="1" noChangeArrowheads="1"/>
            </p:cNvSpPr>
            <p:nvPr/>
          </p:nvSpPr>
          <p:spPr bwMode="auto">
            <a:xfrm>
              <a:off x="2820" y="3711"/>
              <a:ext cx="30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96" name="Rectangle 276"/>
            <p:cNvSpPr>
              <a:spLocks noChangeAspect="1" noChangeArrowheads="1"/>
            </p:cNvSpPr>
            <p:nvPr/>
          </p:nvSpPr>
          <p:spPr bwMode="auto">
            <a:xfrm>
              <a:off x="3424" y="3692"/>
              <a:ext cx="264" cy="39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59797" name="Group 277"/>
          <p:cNvGrpSpPr>
            <a:grpSpLocks/>
          </p:cNvGrpSpPr>
          <p:nvPr/>
        </p:nvGrpSpPr>
        <p:grpSpPr bwMode="auto">
          <a:xfrm>
            <a:off x="1892300" y="4037013"/>
            <a:ext cx="2982913" cy="1741487"/>
            <a:chOff x="1192" y="2543"/>
            <a:chExt cx="1879" cy="1097"/>
          </a:xfrm>
        </p:grpSpPr>
        <p:sp>
          <p:nvSpPr>
            <p:cNvPr id="1259798" name="Text Box 278"/>
            <p:cNvSpPr txBox="1">
              <a:spLocks noChangeAspect="1" noChangeArrowheads="1"/>
            </p:cNvSpPr>
            <p:nvPr/>
          </p:nvSpPr>
          <p:spPr bwMode="auto">
            <a:xfrm>
              <a:off x="1513" y="2688"/>
              <a:ext cx="194" cy="22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799" name="Text Box 279"/>
            <p:cNvSpPr txBox="1">
              <a:spLocks noChangeAspect="1" noChangeArrowheads="1"/>
            </p:cNvSpPr>
            <p:nvPr/>
          </p:nvSpPr>
          <p:spPr bwMode="auto">
            <a:xfrm>
              <a:off x="1192" y="2543"/>
              <a:ext cx="188" cy="22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800" name="Text Box 280"/>
            <p:cNvSpPr txBox="1">
              <a:spLocks noChangeAspect="1" noChangeArrowheads="1"/>
            </p:cNvSpPr>
            <p:nvPr/>
          </p:nvSpPr>
          <p:spPr bwMode="auto">
            <a:xfrm>
              <a:off x="1432" y="2849"/>
              <a:ext cx="208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801" name="Text Box 281"/>
            <p:cNvSpPr txBox="1">
              <a:spLocks noChangeAspect="1" noChangeArrowheads="1"/>
            </p:cNvSpPr>
            <p:nvPr/>
          </p:nvSpPr>
          <p:spPr bwMode="auto">
            <a:xfrm>
              <a:off x="1834" y="2942"/>
              <a:ext cx="195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802" name="Text Box 282"/>
            <p:cNvSpPr txBox="1">
              <a:spLocks noChangeAspect="1" noChangeArrowheads="1"/>
            </p:cNvSpPr>
            <p:nvPr/>
          </p:nvSpPr>
          <p:spPr bwMode="auto">
            <a:xfrm>
              <a:off x="1603" y="3073"/>
              <a:ext cx="208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803" name="Text Box 283"/>
            <p:cNvSpPr txBox="1">
              <a:spLocks noChangeAspect="1" noChangeArrowheads="1"/>
            </p:cNvSpPr>
            <p:nvPr/>
          </p:nvSpPr>
          <p:spPr bwMode="auto">
            <a:xfrm>
              <a:off x="2286" y="3169"/>
              <a:ext cx="113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057" tIns="11434" rIns="57170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804" name="Text Box 284"/>
            <p:cNvSpPr txBox="1">
              <a:spLocks noChangeAspect="1" noChangeArrowheads="1"/>
            </p:cNvSpPr>
            <p:nvPr/>
          </p:nvSpPr>
          <p:spPr bwMode="auto">
            <a:xfrm>
              <a:off x="2881" y="3313"/>
              <a:ext cx="188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9805" name="Text Box 285"/>
            <p:cNvSpPr txBox="1">
              <a:spLocks noChangeAspect="1" noChangeArrowheads="1"/>
            </p:cNvSpPr>
            <p:nvPr/>
          </p:nvSpPr>
          <p:spPr bwMode="auto">
            <a:xfrm>
              <a:off x="2881" y="3462"/>
              <a:ext cx="190" cy="17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11434" rIns="96808" bIns="1143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259807" name="Rectangle 28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6.3.1	Horizontal Constraint Graphs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9CEA-C7EB-4F43-8BD6-1A9BF3F51FB2}" type="slidenum">
              <a:rPr lang="en-US" altLang="de-DE"/>
              <a:pPr/>
              <a:t>21</a:t>
            </a:fld>
            <a:endParaRPr lang="en-US" altLang="de-DE"/>
          </a:p>
        </p:txBody>
      </p:sp>
      <p:sp>
        <p:nvSpPr>
          <p:cNvPr id="1260565" name="AutoShape 21"/>
          <p:cNvSpPr>
            <a:spLocks noChangeAspect="1" noChangeArrowheads="1"/>
          </p:cNvSpPr>
          <p:nvPr/>
        </p:nvSpPr>
        <p:spPr bwMode="auto">
          <a:xfrm rot="10800000">
            <a:off x="5729288" y="4649788"/>
            <a:ext cx="319087" cy="7000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0623" name="Text Box 79"/>
          <p:cNvSpPr txBox="1">
            <a:spLocks noChangeArrowheads="1"/>
          </p:cNvSpPr>
          <p:nvPr/>
        </p:nvSpPr>
        <p:spPr bwMode="auto">
          <a:xfrm>
            <a:off x="1331913" y="4818063"/>
            <a:ext cx="4235450" cy="411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</a:pPr>
            <a:r>
              <a:rPr lang="de-DE" altLang="de-DE"/>
              <a:t>Lower bound on the number of tracks = 5</a:t>
            </a:r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1260625" name="Group 81"/>
          <p:cNvGrpSpPr>
            <a:grpSpLocks/>
          </p:cNvGrpSpPr>
          <p:nvPr/>
        </p:nvGrpSpPr>
        <p:grpSpPr bwMode="auto">
          <a:xfrm>
            <a:off x="698500" y="1196975"/>
            <a:ext cx="5313363" cy="698500"/>
            <a:chOff x="440" y="754"/>
            <a:chExt cx="3347" cy="440"/>
          </a:xfrm>
        </p:grpSpPr>
        <p:grpSp>
          <p:nvGrpSpPr>
            <p:cNvPr id="1260626" name="Group 82"/>
            <p:cNvGrpSpPr>
              <a:grpSpLocks noChangeAspect="1"/>
            </p:cNvGrpSpPr>
            <p:nvPr/>
          </p:nvGrpSpPr>
          <p:grpSpPr bwMode="auto">
            <a:xfrm>
              <a:off x="1093" y="1154"/>
              <a:ext cx="2646" cy="40"/>
              <a:chOff x="459" y="725"/>
              <a:chExt cx="2993" cy="0"/>
            </a:xfrm>
          </p:grpSpPr>
          <p:sp>
            <p:nvSpPr>
              <p:cNvPr id="1260627" name="Line 83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28" name="Line 84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29" name="Line 85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30" name="Line 86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31" name="Line 87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32" name="Line 88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33" name="Line 89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34" name="Line 90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35" name="Line 91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36" name="Line 92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37" name="Line 93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60638" name="Text Box 94"/>
            <p:cNvSpPr txBox="1">
              <a:spLocks noChangeAspect="1" noChangeArrowheads="1"/>
            </p:cNvSpPr>
            <p:nvPr/>
          </p:nvSpPr>
          <p:spPr bwMode="auto">
            <a:xfrm>
              <a:off x="1001" y="954"/>
              <a:ext cx="20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39" name="Text Box 95"/>
            <p:cNvSpPr txBox="1">
              <a:spLocks noChangeAspect="1" noChangeArrowheads="1"/>
            </p:cNvSpPr>
            <p:nvPr/>
          </p:nvSpPr>
          <p:spPr bwMode="auto">
            <a:xfrm>
              <a:off x="1228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40" name="Text Box 96"/>
            <p:cNvSpPr txBox="1">
              <a:spLocks noChangeAspect="1" noChangeArrowheads="1"/>
            </p:cNvSpPr>
            <p:nvPr/>
          </p:nvSpPr>
          <p:spPr bwMode="auto">
            <a:xfrm>
              <a:off x="1474" y="954"/>
              <a:ext cx="20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41" name="Text Box 97"/>
            <p:cNvSpPr txBox="1">
              <a:spLocks noChangeAspect="1" noChangeArrowheads="1"/>
            </p:cNvSpPr>
            <p:nvPr/>
          </p:nvSpPr>
          <p:spPr bwMode="auto">
            <a:xfrm>
              <a:off x="1713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42" name="Text Box 98"/>
            <p:cNvSpPr txBox="1">
              <a:spLocks noChangeAspect="1" noChangeArrowheads="1"/>
            </p:cNvSpPr>
            <p:nvPr/>
          </p:nvSpPr>
          <p:spPr bwMode="auto">
            <a:xfrm>
              <a:off x="196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43" name="Text Box 99"/>
            <p:cNvSpPr txBox="1">
              <a:spLocks noChangeAspect="1" noChangeArrowheads="1"/>
            </p:cNvSpPr>
            <p:nvPr/>
          </p:nvSpPr>
          <p:spPr bwMode="auto">
            <a:xfrm>
              <a:off x="244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44" name="Text Box 100"/>
            <p:cNvSpPr txBox="1">
              <a:spLocks noChangeAspect="1" noChangeArrowheads="1"/>
            </p:cNvSpPr>
            <p:nvPr/>
          </p:nvSpPr>
          <p:spPr bwMode="auto">
            <a:xfrm>
              <a:off x="2202" y="954"/>
              <a:ext cx="20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45" name="Text Box 101"/>
            <p:cNvSpPr txBox="1">
              <a:spLocks noChangeAspect="1" noChangeArrowheads="1"/>
            </p:cNvSpPr>
            <p:nvPr/>
          </p:nvSpPr>
          <p:spPr bwMode="auto">
            <a:xfrm>
              <a:off x="268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46" name="Text Box 102"/>
            <p:cNvSpPr txBox="1">
              <a:spLocks noChangeAspect="1" noChangeArrowheads="1"/>
            </p:cNvSpPr>
            <p:nvPr/>
          </p:nvSpPr>
          <p:spPr bwMode="auto">
            <a:xfrm>
              <a:off x="2914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47" name="Text Box 103"/>
            <p:cNvSpPr txBox="1">
              <a:spLocks noChangeAspect="1" noChangeArrowheads="1"/>
            </p:cNvSpPr>
            <p:nvPr/>
          </p:nvSpPr>
          <p:spPr bwMode="auto">
            <a:xfrm>
              <a:off x="3162" y="954"/>
              <a:ext cx="3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48" name="Text Box 104"/>
            <p:cNvSpPr txBox="1">
              <a:spLocks noChangeAspect="1" noChangeArrowheads="1"/>
            </p:cNvSpPr>
            <p:nvPr/>
          </p:nvSpPr>
          <p:spPr bwMode="auto">
            <a:xfrm>
              <a:off x="3402" y="954"/>
              <a:ext cx="3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49" name="Rectangle 105"/>
            <p:cNvSpPr>
              <a:spLocks noChangeAspect="1" noChangeArrowheads="1"/>
            </p:cNvSpPr>
            <p:nvPr/>
          </p:nvSpPr>
          <p:spPr bwMode="auto">
            <a:xfrm>
              <a:off x="3521" y="1127"/>
              <a:ext cx="266" cy="5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0650" name="Text Box 106"/>
            <p:cNvSpPr txBox="1">
              <a:spLocks noChangeAspect="1" noChangeArrowheads="1"/>
            </p:cNvSpPr>
            <p:nvPr/>
          </p:nvSpPr>
          <p:spPr bwMode="auto">
            <a:xfrm>
              <a:off x="440" y="754"/>
              <a:ext cx="321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/>
                <a:t>Column  </a:t>
              </a:r>
              <a:r>
                <a:rPr lang="de-DE" altLang="de-DE" i="1"/>
                <a:t>a    b     c    d     e     f     g    h     i      j     k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</p:grpSp>
      <p:grpSp>
        <p:nvGrpSpPr>
          <p:cNvPr id="1260651" name="Group 107"/>
          <p:cNvGrpSpPr>
            <a:grpSpLocks/>
          </p:cNvGrpSpPr>
          <p:nvPr/>
        </p:nvGrpSpPr>
        <p:grpSpPr bwMode="auto">
          <a:xfrm>
            <a:off x="1574800" y="2205038"/>
            <a:ext cx="4437063" cy="387350"/>
            <a:chOff x="902" y="1689"/>
            <a:chExt cx="2795" cy="244"/>
          </a:xfrm>
        </p:grpSpPr>
        <p:grpSp>
          <p:nvGrpSpPr>
            <p:cNvPr id="1260652" name="Group 108"/>
            <p:cNvGrpSpPr>
              <a:grpSpLocks noChangeAspect="1"/>
            </p:cNvGrpSpPr>
            <p:nvPr/>
          </p:nvGrpSpPr>
          <p:grpSpPr bwMode="auto">
            <a:xfrm>
              <a:off x="992" y="1710"/>
              <a:ext cx="2647" cy="39"/>
              <a:chOff x="459" y="725"/>
              <a:chExt cx="2993" cy="0"/>
            </a:xfrm>
          </p:grpSpPr>
          <p:sp>
            <p:nvSpPr>
              <p:cNvPr id="1260653" name="Line 109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54" name="Line 110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55" name="Line 111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56" name="Line 112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57" name="Line 113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58" name="Line 114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59" name="Line 115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60" name="Line 116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61" name="Line 117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62" name="Line 118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63" name="Line 119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60664" name="Text Box 120"/>
            <p:cNvSpPr txBox="1">
              <a:spLocks noChangeAspect="1" noChangeArrowheads="1"/>
            </p:cNvSpPr>
            <p:nvPr/>
          </p:nvSpPr>
          <p:spPr bwMode="auto">
            <a:xfrm>
              <a:off x="90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65" name="Text Box 121"/>
            <p:cNvSpPr txBox="1">
              <a:spLocks noChangeAspect="1" noChangeArrowheads="1"/>
            </p:cNvSpPr>
            <p:nvPr/>
          </p:nvSpPr>
          <p:spPr bwMode="auto">
            <a:xfrm>
              <a:off x="114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66" name="Text Box 122"/>
            <p:cNvSpPr txBox="1">
              <a:spLocks noChangeAspect="1" noChangeArrowheads="1"/>
            </p:cNvSpPr>
            <p:nvPr/>
          </p:nvSpPr>
          <p:spPr bwMode="auto">
            <a:xfrm>
              <a:off x="1384" y="1710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67" name="Text Box 123"/>
            <p:cNvSpPr txBox="1">
              <a:spLocks noChangeAspect="1" noChangeArrowheads="1"/>
            </p:cNvSpPr>
            <p:nvPr/>
          </p:nvSpPr>
          <p:spPr bwMode="auto">
            <a:xfrm>
              <a:off x="1622" y="1710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68" name="Text Box 124"/>
            <p:cNvSpPr txBox="1">
              <a:spLocks noChangeAspect="1" noChangeArrowheads="1"/>
            </p:cNvSpPr>
            <p:nvPr/>
          </p:nvSpPr>
          <p:spPr bwMode="auto">
            <a:xfrm>
              <a:off x="186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69" name="Text Box 125"/>
            <p:cNvSpPr txBox="1">
              <a:spLocks noChangeAspect="1" noChangeArrowheads="1"/>
            </p:cNvSpPr>
            <p:nvPr/>
          </p:nvSpPr>
          <p:spPr bwMode="auto">
            <a:xfrm>
              <a:off x="2103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70" name="Text Box 126"/>
            <p:cNvSpPr txBox="1">
              <a:spLocks noChangeAspect="1" noChangeArrowheads="1"/>
            </p:cNvSpPr>
            <p:nvPr/>
          </p:nvSpPr>
          <p:spPr bwMode="auto">
            <a:xfrm>
              <a:off x="235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71" name="Text Box 127"/>
            <p:cNvSpPr txBox="1">
              <a:spLocks noChangeAspect="1" noChangeArrowheads="1"/>
            </p:cNvSpPr>
            <p:nvPr/>
          </p:nvSpPr>
          <p:spPr bwMode="auto">
            <a:xfrm>
              <a:off x="259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72" name="Text Box 128"/>
            <p:cNvSpPr txBox="1">
              <a:spLocks noChangeAspect="1" noChangeArrowheads="1"/>
            </p:cNvSpPr>
            <p:nvPr/>
          </p:nvSpPr>
          <p:spPr bwMode="auto">
            <a:xfrm>
              <a:off x="307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73" name="Text Box 129"/>
            <p:cNvSpPr txBox="1">
              <a:spLocks noChangeAspect="1" noChangeArrowheads="1"/>
            </p:cNvSpPr>
            <p:nvPr/>
          </p:nvSpPr>
          <p:spPr bwMode="auto">
            <a:xfrm>
              <a:off x="3312" y="1710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74" name="Text Box 130"/>
            <p:cNvSpPr txBox="1">
              <a:spLocks noChangeAspect="1" noChangeArrowheads="1"/>
            </p:cNvSpPr>
            <p:nvPr/>
          </p:nvSpPr>
          <p:spPr bwMode="auto">
            <a:xfrm>
              <a:off x="2819" y="1702"/>
              <a:ext cx="3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0675" name="Rectangle 131"/>
            <p:cNvSpPr>
              <a:spLocks noChangeAspect="1" noChangeArrowheads="1"/>
            </p:cNvSpPr>
            <p:nvPr/>
          </p:nvSpPr>
          <p:spPr bwMode="auto">
            <a:xfrm>
              <a:off x="3431" y="1689"/>
              <a:ext cx="266" cy="42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60676" name="Line 132"/>
          <p:cNvSpPr>
            <a:spLocks noChangeAspect="1" noChangeShapeType="1"/>
          </p:cNvSpPr>
          <p:nvPr/>
        </p:nvSpPr>
        <p:spPr bwMode="auto">
          <a:xfrm>
            <a:off x="6523038" y="4125913"/>
            <a:ext cx="1587" cy="18351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0677" name="Line 133"/>
          <p:cNvSpPr>
            <a:spLocks noChangeAspect="1" noChangeShapeType="1"/>
          </p:cNvSpPr>
          <p:nvPr/>
        </p:nvSpPr>
        <p:spPr bwMode="auto">
          <a:xfrm>
            <a:off x="6954838" y="4117975"/>
            <a:ext cx="1587" cy="18494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0678" name="Line 134"/>
          <p:cNvSpPr>
            <a:spLocks noChangeAspect="1" noChangeShapeType="1"/>
          </p:cNvSpPr>
          <p:nvPr/>
        </p:nvSpPr>
        <p:spPr bwMode="auto">
          <a:xfrm>
            <a:off x="7404100" y="4133850"/>
            <a:ext cx="1588" cy="1819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0679" name="Line 135"/>
          <p:cNvSpPr>
            <a:spLocks noChangeAspect="1" noChangeShapeType="1"/>
          </p:cNvSpPr>
          <p:nvPr/>
        </p:nvSpPr>
        <p:spPr bwMode="auto">
          <a:xfrm>
            <a:off x="7856538" y="4133850"/>
            <a:ext cx="1587" cy="1819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0680" name="Line 136"/>
          <p:cNvSpPr>
            <a:spLocks noChangeAspect="1" noChangeShapeType="1"/>
          </p:cNvSpPr>
          <p:nvPr/>
        </p:nvSpPr>
        <p:spPr bwMode="auto">
          <a:xfrm>
            <a:off x="6537325" y="5326063"/>
            <a:ext cx="1757363" cy="47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0681" name="Line 137"/>
          <p:cNvSpPr>
            <a:spLocks noChangeAspect="1" noChangeShapeType="1"/>
          </p:cNvSpPr>
          <p:nvPr/>
        </p:nvSpPr>
        <p:spPr bwMode="auto">
          <a:xfrm>
            <a:off x="8294688" y="4110038"/>
            <a:ext cx="1587" cy="18335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0682" name="Line 138"/>
          <p:cNvSpPr>
            <a:spLocks noChangeAspect="1" noChangeShapeType="1"/>
          </p:cNvSpPr>
          <p:nvPr/>
        </p:nvSpPr>
        <p:spPr bwMode="auto">
          <a:xfrm flipV="1">
            <a:off x="6537325" y="4418013"/>
            <a:ext cx="819150" cy="15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0683" name="Line 139"/>
          <p:cNvSpPr>
            <a:spLocks noChangeAspect="1" noChangeShapeType="1"/>
          </p:cNvSpPr>
          <p:nvPr/>
        </p:nvSpPr>
        <p:spPr bwMode="auto">
          <a:xfrm>
            <a:off x="6518275" y="4713288"/>
            <a:ext cx="436563" cy="15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0684" name="Line 140"/>
          <p:cNvSpPr>
            <a:spLocks noChangeAspect="1" noChangeShapeType="1"/>
          </p:cNvSpPr>
          <p:nvPr/>
        </p:nvSpPr>
        <p:spPr bwMode="auto">
          <a:xfrm>
            <a:off x="6526213" y="5632450"/>
            <a:ext cx="407987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0685" name="Line 141"/>
          <p:cNvSpPr>
            <a:spLocks noChangeAspect="1" noChangeShapeType="1"/>
          </p:cNvSpPr>
          <p:nvPr/>
        </p:nvSpPr>
        <p:spPr bwMode="auto">
          <a:xfrm>
            <a:off x="7448550" y="4418013"/>
            <a:ext cx="846138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0686" name="Line 142"/>
          <p:cNvSpPr>
            <a:spLocks noChangeAspect="1" noChangeShapeType="1"/>
          </p:cNvSpPr>
          <p:nvPr/>
        </p:nvSpPr>
        <p:spPr bwMode="auto">
          <a:xfrm flipV="1">
            <a:off x="7889875" y="4713288"/>
            <a:ext cx="406400" cy="15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0687" name="Line 143"/>
          <p:cNvSpPr>
            <a:spLocks noChangeAspect="1" noChangeShapeType="1"/>
          </p:cNvSpPr>
          <p:nvPr/>
        </p:nvSpPr>
        <p:spPr bwMode="auto">
          <a:xfrm>
            <a:off x="6523038" y="5011738"/>
            <a:ext cx="4349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0688" name="Line 144"/>
          <p:cNvSpPr>
            <a:spLocks noChangeAspect="1" noChangeShapeType="1"/>
          </p:cNvSpPr>
          <p:nvPr/>
        </p:nvSpPr>
        <p:spPr bwMode="auto">
          <a:xfrm flipV="1">
            <a:off x="7016750" y="4706938"/>
            <a:ext cx="781050" cy="47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0689" name="Text Box 145"/>
          <p:cNvSpPr txBox="1">
            <a:spLocks noChangeAspect="1" noChangeArrowheads="1"/>
          </p:cNvSpPr>
          <p:nvPr/>
        </p:nvSpPr>
        <p:spPr bwMode="auto">
          <a:xfrm>
            <a:off x="6457950" y="3810000"/>
            <a:ext cx="5889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S</a:t>
            </a:r>
            <a:r>
              <a:rPr lang="de-DE" altLang="de-DE"/>
              <a:t>(</a:t>
            </a:r>
            <a:r>
              <a:rPr lang="de-DE" altLang="de-DE" i="1"/>
              <a:t>c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60690" name="Text Box 146"/>
          <p:cNvSpPr txBox="1">
            <a:spLocks noChangeAspect="1" noChangeArrowheads="1"/>
          </p:cNvSpPr>
          <p:nvPr/>
        </p:nvSpPr>
        <p:spPr bwMode="auto">
          <a:xfrm>
            <a:off x="6905625" y="3810000"/>
            <a:ext cx="5413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S</a:t>
            </a:r>
            <a:r>
              <a:rPr lang="de-DE" altLang="de-DE"/>
              <a:t>(</a:t>
            </a:r>
            <a:r>
              <a:rPr lang="de-DE" altLang="de-DE" i="1"/>
              <a:t>f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60691" name="Text Box 147"/>
          <p:cNvSpPr txBox="1">
            <a:spLocks noChangeAspect="1" noChangeArrowheads="1"/>
          </p:cNvSpPr>
          <p:nvPr/>
        </p:nvSpPr>
        <p:spPr bwMode="auto">
          <a:xfrm>
            <a:off x="7350125" y="3810000"/>
            <a:ext cx="6016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S</a:t>
            </a:r>
            <a:r>
              <a:rPr lang="de-DE" altLang="de-DE"/>
              <a:t>(</a:t>
            </a:r>
            <a:r>
              <a:rPr lang="de-DE" altLang="de-DE" i="1"/>
              <a:t>g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60692" name="Text Box 148"/>
          <p:cNvSpPr txBox="1">
            <a:spLocks noChangeAspect="1" noChangeArrowheads="1"/>
          </p:cNvSpPr>
          <p:nvPr/>
        </p:nvSpPr>
        <p:spPr bwMode="auto">
          <a:xfrm>
            <a:off x="7797800" y="3810000"/>
            <a:ext cx="5286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S</a:t>
            </a:r>
            <a:r>
              <a:rPr lang="de-DE" altLang="de-DE"/>
              <a:t>(</a:t>
            </a:r>
            <a:r>
              <a:rPr lang="de-DE" altLang="de-DE" i="1"/>
              <a:t>i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60693" name="Text Box 149"/>
          <p:cNvSpPr txBox="1">
            <a:spLocks noChangeAspect="1" noChangeArrowheads="1"/>
          </p:cNvSpPr>
          <p:nvPr/>
        </p:nvSpPr>
        <p:spPr bwMode="auto">
          <a:xfrm>
            <a:off x="6621463" y="4114800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A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60694" name="Text Box 150"/>
          <p:cNvSpPr txBox="1">
            <a:spLocks noChangeAspect="1" noChangeArrowheads="1"/>
          </p:cNvSpPr>
          <p:nvPr/>
        </p:nvSpPr>
        <p:spPr bwMode="auto">
          <a:xfrm>
            <a:off x="6621463" y="4421188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B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60695" name="Text Box 151"/>
          <p:cNvSpPr txBox="1">
            <a:spLocks noChangeAspect="1" noChangeArrowheads="1"/>
          </p:cNvSpPr>
          <p:nvPr/>
        </p:nvSpPr>
        <p:spPr bwMode="auto">
          <a:xfrm>
            <a:off x="6621463" y="4713288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i="1">
                <a:solidFill>
                  <a:srgbClr val="0C325C"/>
                </a:solidFill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260696" name="Text Box 152"/>
          <p:cNvSpPr txBox="1">
            <a:spLocks noChangeAspect="1" noChangeArrowheads="1"/>
          </p:cNvSpPr>
          <p:nvPr/>
        </p:nvSpPr>
        <p:spPr bwMode="auto">
          <a:xfrm>
            <a:off x="6621463" y="5026025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D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60697" name="Text Box 153"/>
          <p:cNvSpPr txBox="1">
            <a:spLocks noChangeAspect="1" noChangeArrowheads="1"/>
          </p:cNvSpPr>
          <p:nvPr/>
        </p:nvSpPr>
        <p:spPr bwMode="auto">
          <a:xfrm>
            <a:off x="7069138" y="4421188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F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60698" name="Text Box 154"/>
          <p:cNvSpPr txBox="1">
            <a:spLocks noChangeAspect="1" noChangeArrowheads="1"/>
          </p:cNvSpPr>
          <p:nvPr/>
        </p:nvSpPr>
        <p:spPr bwMode="auto">
          <a:xfrm>
            <a:off x="7513638" y="4114800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G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60699" name="Text Box 155"/>
          <p:cNvSpPr txBox="1">
            <a:spLocks noChangeAspect="1" noChangeArrowheads="1"/>
          </p:cNvSpPr>
          <p:nvPr/>
        </p:nvSpPr>
        <p:spPr bwMode="auto">
          <a:xfrm>
            <a:off x="7894638" y="4421188"/>
            <a:ext cx="3206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H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60700" name="Text Box 156"/>
          <p:cNvSpPr txBox="1">
            <a:spLocks noChangeAspect="1" noChangeArrowheads="1"/>
          </p:cNvSpPr>
          <p:nvPr/>
        </p:nvSpPr>
        <p:spPr bwMode="auto">
          <a:xfrm>
            <a:off x="6621463" y="5349875"/>
            <a:ext cx="3190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E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60702" name="Rectangle 15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6.3.1	Horizontal Constraint Graphs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6572F-231E-4B64-B2F4-2F85E7D1BEE1}" type="slidenum">
              <a:rPr lang="en-US" altLang="de-DE"/>
              <a:pPr/>
              <a:t>22</a:t>
            </a:fld>
            <a:endParaRPr lang="en-US" altLang="de-DE"/>
          </a:p>
        </p:txBody>
      </p:sp>
      <p:sp>
        <p:nvSpPr>
          <p:cNvPr id="1330179" name="AutoShape 3"/>
          <p:cNvSpPr>
            <a:spLocks noChangeAspect="1" noChangeArrowheads="1"/>
          </p:cNvSpPr>
          <p:nvPr/>
        </p:nvSpPr>
        <p:spPr bwMode="auto">
          <a:xfrm rot="10800000">
            <a:off x="5729288" y="4649788"/>
            <a:ext cx="319087" cy="7000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330182" name="Group 6"/>
          <p:cNvGrpSpPr>
            <a:grpSpLocks/>
          </p:cNvGrpSpPr>
          <p:nvPr/>
        </p:nvGrpSpPr>
        <p:grpSpPr bwMode="auto">
          <a:xfrm>
            <a:off x="698500" y="1196975"/>
            <a:ext cx="5313363" cy="698500"/>
            <a:chOff x="440" y="754"/>
            <a:chExt cx="3347" cy="440"/>
          </a:xfrm>
        </p:grpSpPr>
        <p:grpSp>
          <p:nvGrpSpPr>
            <p:cNvPr id="1330183" name="Group 7"/>
            <p:cNvGrpSpPr>
              <a:grpSpLocks noChangeAspect="1"/>
            </p:cNvGrpSpPr>
            <p:nvPr/>
          </p:nvGrpSpPr>
          <p:grpSpPr bwMode="auto">
            <a:xfrm>
              <a:off x="1093" y="1154"/>
              <a:ext cx="2646" cy="40"/>
              <a:chOff x="459" y="725"/>
              <a:chExt cx="2993" cy="0"/>
            </a:xfrm>
          </p:grpSpPr>
          <p:sp>
            <p:nvSpPr>
              <p:cNvPr id="1330184" name="Line 8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185" name="Line 9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186" name="Line 10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187" name="Line 11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188" name="Line 12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189" name="Line 13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190" name="Line 14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191" name="Line 15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192" name="Line 16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193" name="Line 17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194" name="Line 18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30195" name="Text Box 19"/>
            <p:cNvSpPr txBox="1">
              <a:spLocks noChangeAspect="1" noChangeArrowheads="1"/>
            </p:cNvSpPr>
            <p:nvPr/>
          </p:nvSpPr>
          <p:spPr bwMode="auto">
            <a:xfrm>
              <a:off x="1001" y="954"/>
              <a:ext cx="20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196" name="Text Box 20"/>
            <p:cNvSpPr txBox="1">
              <a:spLocks noChangeAspect="1" noChangeArrowheads="1"/>
            </p:cNvSpPr>
            <p:nvPr/>
          </p:nvSpPr>
          <p:spPr bwMode="auto">
            <a:xfrm>
              <a:off x="1228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197" name="Text Box 21"/>
            <p:cNvSpPr txBox="1">
              <a:spLocks noChangeAspect="1" noChangeArrowheads="1"/>
            </p:cNvSpPr>
            <p:nvPr/>
          </p:nvSpPr>
          <p:spPr bwMode="auto">
            <a:xfrm>
              <a:off x="1474" y="954"/>
              <a:ext cx="20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198" name="Text Box 22"/>
            <p:cNvSpPr txBox="1">
              <a:spLocks noChangeAspect="1" noChangeArrowheads="1"/>
            </p:cNvSpPr>
            <p:nvPr/>
          </p:nvSpPr>
          <p:spPr bwMode="auto">
            <a:xfrm>
              <a:off x="1713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199" name="Text Box 23"/>
            <p:cNvSpPr txBox="1">
              <a:spLocks noChangeAspect="1" noChangeArrowheads="1"/>
            </p:cNvSpPr>
            <p:nvPr/>
          </p:nvSpPr>
          <p:spPr bwMode="auto">
            <a:xfrm>
              <a:off x="196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B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200" name="Text Box 24"/>
            <p:cNvSpPr txBox="1">
              <a:spLocks noChangeAspect="1" noChangeArrowheads="1"/>
            </p:cNvSpPr>
            <p:nvPr/>
          </p:nvSpPr>
          <p:spPr bwMode="auto">
            <a:xfrm>
              <a:off x="244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201" name="Text Box 25"/>
            <p:cNvSpPr txBox="1">
              <a:spLocks noChangeAspect="1" noChangeArrowheads="1"/>
            </p:cNvSpPr>
            <p:nvPr/>
          </p:nvSpPr>
          <p:spPr bwMode="auto">
            <a:xfrm>
              <a:off x="2202" y="954"/>
              <a:ext cx="20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202" name="Text Box 26"/>
            <p:cNvSpPr txBox="1">
              <a:spLocks noChangeAspect="1" noChangeArrowheads="1"/>
            </p:cNvSpPr>
            <p:nvPr/>
          </p:nvSpPr>
          <p:spPr bwMode="auto">
            <a:xfrm>
              <a:off x="2682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203" name="Text Box 27"/>
            <p:cNvSpPr txBox="1">
              <a:spLocks noChangeAspect="1" noChangeArrowheads="1"/>
            </p:cNvSpPr>
            <p:nvPr/>
          </p:nvSpPr>
          <p:spPr bwMode="auto">
            <a:xfrm>
              <a:off x="2914" y="954"/>
              <a:ext cx="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D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204" name="Text Box 28"/>
            <p:cNvSpPr txBox="1">
              <a:spLocks noChangeAspect="1" noChangeArrowheads="1"/>
            </p:cNvSpPr>
            <p:nvPr/>
          </p:nvSpPr>
          <p:spPr bwMode="auto">
            <a:xfrm>
              <a:off x="3162" y="954"/>
              <a:ext cx="3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205" name="Text Box 29"/>
            <p:cNvSpPr txBox="1">
              <a:spLocks noChangeAspect="1" noChangeArrowheads="1"/>
            </p:cNvSpPr>
            <p:nvPr/>
          </p:nvSpPr>
          <p:spPr bwMode="auto">
            <a:xfrm>
              <a:off x="3402" y="954"/>
              <a:ext cx="3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206" name="Rectangle 30"/>
            <p:cNvSpPr>
              <a:spLocks noChangeAspect="1" noChangeArrowheads="1"/>
            </p:cNvSpPr>
            <p:nvPr/>
          </p:nvSpPr>
          <p:spPr bwMode="auto">
            <a:xfrm>
              <a:off x="3521" y="1127"/>
              <a:ext cx="266" cy="5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0207" name="Text Box 31"/>
            <p:cNvSpPr txBox="1">
              <a:spLocks noChangeAspect="1" noChangeArrowheads="1"/>
            </p:cNvSpPr>
            <p:nvPr/>
          </p:nvSpPr>
          <p:spPr bwMode="auto">
            <a:xfrm>
              <a:off x="440" y="754"/>
              <a:ext cx="321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/>
                <a:t>Column  </a:t>
              </a:r>
              <a:r>
                <a:rPr lang="de-DE" altLang="de-DE" i="1"/>
                <a:t>a    b     c    d     e     f     g    h     i      j     k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</p:grpSp>
      <p:grpSp>
        <p:nvGrpSpPr>
          <p:cNvPr id="1330208" name="Group 32"/>
          <p:cNvGrpSpPr>
            <a:grpSpLocks/>
          </p:cNvGrpSpPr>
          <p:nvPr/>
        </p:nvGrpSpPr>
        <p:grpSpPr bwMode="auto">
          <a:xfrm>
            <a:off x="1574800" y="2205038"/>
            <a:ext cx="4437063" cy="387350"/>
            <a:chOff x="902" y="1689"/>
            <a:chExt cx="2795" cy="244"/>
          </a:xfrm>
        </p:grpSpPr>
        <p:grpSp>
          <p:nvGrpSpPr>
            <p:cNvPr id="1330209" name="Group 33"/>
            <p:cNvGrpSpPr>
              <a:grpSpLocks noChangeAspect="1"/>
            </p:cNvGrpSpPr>
            <p:nvPr/>
          </p:nvGrpSpPr>
          <p:grpSpPr bwMode="auto">
            <a:xfrm>
              <a:off x="992" y="1710"/>
              <a:ext cx="2647" cy="39"/>
              <a:chOff x="459" y="725"/>
              <a:chExt cx="2993" cy="0"/>
            </a:xfrm>
          </p:grpSpPr>
          <p:sp>
            <p:nvSpPr>
              <p:cNvPr id="1330210" name="Line 34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211" name="Line 35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212" name="Line 36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213" name="Line 37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214" name="Line 38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215" name="Line 39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216" name="Line 40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217" name="Line 41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218" name="Line 42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219" name="Line 43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0220" name="Line 44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30221" name="Text Box 45"/>
            <p:cNvSpPr txBox="1">
              <a:spLocks noChangeAspect="1" noChangeArrowheads="1"/>
            </p:cNvSpPr>
            <p:nvPr/>
          </p:nvSpPr>
          <p:spPr bwMode="auto">
            <a:xfrm>
              <a:off x="90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222" name="Text Box 46"/>
            <p:cNvSpPr txBox="1">
              <a:spLocks noChangeAspect="1" noChangeArrowheads="1"/>
            </p:cNvSpPr>
            <p:nvPr/>
          </p:nvSpPr>
          <p:spPr bwMode="auto">
            <a:xfrm>
              <a:off x="114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223" name="Text Box 47"/>
            <p:cNvSpPr txBox="1">
              <a:spLocks noChangeAspect="1" noChangeArrowheads="1"/>
            </p:cNvSpPr>
            <p:nvPr/>
          </p:nvSpPr>
          <p:spPr bwMode="auto">
            <a:xfrm>
              <a:off x="1384" y="1710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224" name="Text Box 48"/>
            <p:cNvSpPr txBox="1">
              <a:spLocks noChangeAspect="1" noChangeArrowheads="1"/>
            </p:cNvSpPr>
            <p:nvPr/>
          </p:nvSpPr>
          <p:spPr bwMode="auto">
            <a:xfrm>
              <a:off x="1622" y="1710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225" name="Text Box 49"/>
            <p:cNvSpPr txBox="1">
              <a:spLocks noChangeAspect="1" noChangeArrowheads="1"/>
            </p:cNvSpPr>
            <p:nvPr/>
          </p:nvSpPr>
          <p:spPr bwMode="auto">
            <a:xfrm>
              <a:off x="186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226" name="Text Box 50"/>
            <p:cNvSpPr txBox="1">
              <a:spLocks noChangeAspect="1" noChangeArrowheads="1"/>
            </p:cNvSpPr>
            <p:nvPr/>
          </p:nvSpPr>
          <p:spPr bwMode="auto">
            <a:xfrm>
              <a:off x="2103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227" name="Text Box 51"/>
            <p:cNvSpPr txBox="1">
              <a:spLocks noChangeAspect="1" noChangeArrowheads="1"/>
            </p:cNvSpPr>
            <p:nvPr/>
          </p:nvSpPr>
          <p:spPr bwMode="auto">
            <a:xfrm>
              <a:off x="235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228" name="Text Box 52"/>
            <p:cNvSpPr txBox="1">
              <a:spLocks noChangeAspect="1" noChangeArrowheads="1"/>
            </p:cNvSpPr>
            <p:nvPr/>
          </p:nvSpPr>
          <p:spPr bwMode="auto">
            <a:xfrm>
              <a:off x="259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H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229" name="Text Box 53"/>
            <p:cNvSpPr txBox="1">
              <a:spLocks noChangeAspect="1" noChangeArrowheads="1"/>
            </p:cNvSpPr>
            <p:nvPr/>
          </p:nvSpPr>
          <p:spPr bwMode="auto">
            <a:xfrm>
              <a:off x="307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230" name="Text Box 54"/>
            <p:cNvSpPr txBox="1">
              <a:spLocks noChangeAspect="1" noChangeArrowheads="1"/>
            </p:cNvSpPr>
            <p:nvPr/>
          </p:nvSpPr>
          <p:spPr bwMode="auto">
            <a:xfrm>
              <a:off x="3312" y="1710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231" name="Text Box 55"/>
            <p:cNvSpPr txBox="1">
              <a:spLocks noChangeAspect="1" noChangeArrowheads="1"/>
            </p:cNvSpPr>
            <p:nvPr/>
          </p:nvSpPr>
          <p:spPr bwMode="auto">
            <a:xfrm>
              <a:off x="2819" y="1702"/>
              <a:ext cx="3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0232" name="Rectangle 56"/>
            <p:cNvSpPr>
              <a:spLocks noChangeAspect="1" noChangeArrowheads="1"/>
            </p:cNvSpPr>
            <p:nvPr/>
          </p:nvSpPr>
          <p:spPr bwMode="auto">
            <a:xfrm>
              <a:off x="3431" y="1689"/>
              <a:ext cx="266" cy="42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30233" name="Line 57"/>
          <p:cNvSpPr>
            <a:spLocks noChangeAspect="1" noChangeShapeType="1"/>
          </p:cNvSpPr>
          <p:nvPr/>
        </p:nvSpPr>
        <p:spPr bwMode="auto">
          <a:xfrm>
            <a:off x="6523038" y="4125913"/>
            <a:ext cx="1587" cy="18351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34" name="Line 58"/>
          <p:cNvSpPr>
            <a:spLocks noChangeAspect="1" noChangeShapeType="1"/>
          </p:cNvSpPr>
          <p:nvPr/>
        </p:nvSpPr>
        <p:spPr bwMode="auto">
          <a:xfrm>
            <a:off x="6954838" y="4117975"/>
            <a:ext cx="1587" cy="18494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35" name="Line 59"/>
          <p:cNvSpPr>
            <a:spLocks noChangeAspect="1" noChangeShapeType="1"/>
          </p:cNvSpPr>
          <p:nvPr/>
        </p:nvSpPr>
        <p:spPr bwMode="auto">
          <a:xfrm>
            <a:off x="7404100" y="4133850"/>
            <a:ext cx="1588" cy="1819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36" name="Line 60"/>
          <p:cNvSpPr>
            <a:spLocks noChangeAspect="1" noChangeShapeType="1"/>
          </p:cNvSpPr>
          <p:nvPr/>
        </p:nvSpPr>
        <p:spPr bwMode="auto">
          <a:xfrm>
            <a:off x="7856538" y="4133850"/>
            <a:ext cx="1587" cy="1819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37" name="Line 61"/>
          <p:cNvSpPr>
            <a:spLocks noChangeAspect="1" noChangeShapeType="1"/>
          </p:cNvSpPr>
          <p:nvPr/>
        </p:nvSpPr>
        <p:spPr bwMode="auto">
          <a:xfrm>
            <a:off x="6537325" y="5326063"/>
            <a:ext cx="1757363" cy="47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38" name="Line 62"/>
          <p:cNvSpPr>
            <a:spLocks noChangeAspect="1" noChangeShapeType="1"/>
          </p:cNvSpPr>
          <p:nvPr/>
        </p:nvSpPr>
        <p:spPr bwMode="auto">
          <a:xfrm>
            <a:off x="8294688" y="4110038"/>
            <a:ext cx="1587" cy="18335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39" name="Line 63"/>
          <p:cNvSpPr>
            <a:spLocks noChangeAspect="1" noChangeShapeType="1"/>
          </p:cNvSpPr>
          <p:nvPr/>
        </p:nvSpPr>
        <p:spPr bwMode="auto">
          <a:xfrm flipV="1">
            <a:off x="6537325" y="4418013"/>
            <a:ext cx="819150" cy="15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40" name="Line 64"/>
          <p:cNvSpPr>
            <a:spLocks noChangeAspect="1" noChangeShapeType="1"/>
          </p:cNvSpPr>
          <p:nvPr/>
        </p:nvSpPr>
        <p:spPr bwMode="auto">
          <a:xfrm>
            <a:off x="6518275" y="4713288"/>
            <a:ext cx="436563" cy="15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41" name="Line 65"/>
          <p:cNvSpPr>
            <a:spLocks noChangeAspect="1" noChangeShapeType="1"/>
          </p:cNvSpPr>
          <p:nvPr/>
        </p:nvSpPr>
        <p:spPr bwMode="auto">
          <a:xfrm>
            <a:off x="6526213" y="5632450"/>
            <a:ext cx="407987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42" name="Line 66"/>
          <p:cNvSpPr>
            <a:spLocks noChangeAspect="1" noChangeShapeType="1"/>
          </p:cNvSpPr>
          <p:nvPr/>
        </p:nvSpPr>
        <p:spPr bwMode="auto">
          <a:xfrm>
            <a:off x="7448550" y="4418013"/>
            <a:ext cx="846138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43" name="Line 67"/>
          <p:cNvSpPr>
            <a:spLocks noChangeAspect="1" noChangeShapeType="1"/>
          </p:cNvSpPr>
          <p:nvPr/>
        </p:nvSpPr>
        <p:spPr bwMode="auto">
          <a:xfrm flipV="1">
            <a:off x="7889875" y="4713288"/>
            <a:ext cx="406400" cy="15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44" name="Line 68"/>
          <p:cNvSpPr>
            <a:spLocks noChangeAspect="1" noChangeShapeType="1"/>
          </p:cNvSpPr>
          <p:nvPr/>
        </p:nvSpPr>
        <p:spPr bwMode="auto">
          <a:xfrm>
            <a:off x="6523038" y="5011738"/>
            <a:ext cx="4349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45" name="Line 69"/>
          <p:cNvSpPr>
            <a:spLocks noChangeAspect="1" noChangeShapeType="1"/>
          </p:cNvSpPr>
          <p:nvPr/>
        </p:nvSpPr>
        <p:spPr bwMode="auto">
          <a:xfrm flipV="1">
            <a:off x="7016750" y="4706938"/>
            <a:ext cx="781050" cy="47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46" name="Text Box 70"/>
          <p:cNvSpPr txBox="1">
            <a:spLocks noChangeAspect="1" noChangeArrowheads="1"/>
          </p:cNvSpPr>
          <p:nvPr/>
        </p:nvSpPr>
        <p:spPr bwMode="auto">
          <a:xfrm>
            <a:off x="6457950" y="3810000"/>
            <a:ext cx="5889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S</a:t>
            </a:r>
            <a:r>
              <a:rPr lang="de-DE" altLang="de-DE"/>
              <a:t>(</a:t>
            </a:r>
            <a:r>
              <a:rPr lang="de-DE" altLang="de-DE" i="1"/>
              <a:t>c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330247" name="Text Box 71"/>
          <p:cNvSpPr txBox="1">
            <a:spLocks noChangeAspect="1" noChangeArrowheads="1"/>
          </p:cNvSpPr>
          <p:nvPr/>
        </p:nvSpPr>
        <p:spPr bwMode="auto">
          <a:xfrm>
            <a:off x="6905625" y="3810000"/>
            <a:ext cx="5413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S</a:t>
            </a:r>
            <a:r>
              <a:rPr lang="de-DE" altLang="de-DE"/>
              <a:t>(</a:t>
            </a:r>
            <a:r>
              <a:rPr lang="de-DE" altLang="de-DE" i="1"/>
              <a:t>f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330248" name="Text Box 72"/>
          <p:cNvSpPr txBox="1">
            <a:spLocks noChangeAspect="1" noChangeArrowheads="1"/>
          </p:cNvSpPr>
          <p:nvPr/>
        </p:nvSpPr>
        <p:spPr bwMode="auto">
          <a:xfrm>
            <a:off x="7350125" y="3810000"/>
            <a:ext cx="6016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S</a:t>
            </a:r>
            <a:r>
              <a:rPr lang="de-DE" altLang="de-DE"/>
              <a:t>(</a:t>
            </a:r>
            <a:r>
              <a:rPr lang="de-DE" altLang="de-DE" i="1"/>
              <a:t>g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330249" name="Text Box 73"/>
          <p:cNvSpPr txBox="1">
            <a:spLocks noChangeAspect="1" noChangeArrowheads="1"/>
          </p:cNvSpPr>
          <p:nvPr/>
        </p:nvSpPr>
        <p:spPr bwMode="auto">
          <a:xfrm>
            <a:off x="7797800" y="3810000"/>
            <a:ext cx="5286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S</a:t>
            </a:r>
            <a:r>
              <a:rPr lang="de-DE" altLang="de-DE"/>
              <a:t>(</a:t>
            </a:r>
            <a:r>
              <a:rPr lang="de-DE" altLang="de-DE" i="1"/>
              <a:t>i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330250" name="Text Box 74"/>
          <p:cNvSpPr txBox="1">
            <a:spLocks noChangeAspect="1" noChangeArrowheads="1"/>
          </p:cNvSpPr>
          <p:nvPr/>
        </p:nvSpPr>
        <p:spPr bwMode="auto">
          <a:xfrm>
            <a:off x="6621463" y="4114800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A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0251" name="Text Box 75"/>
          <p:cNvSpPr txBox="1">
            <a:spLocks noChangeAspect="1" noChangeArrowheads="1"/>
          </p:cNvSpPr>
          <p:nvPr/>
        </p:nvSpPr>
        <p:spPr bwMode="auto">
          <a:xfrm>
            <a:off x="6621463" y="4421188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B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0252" name="Text Box 76"/>
          <p:cNvSpPr txBox="1">
            <a:spLocks noChangeAspect="1" noChangeArrowheads="1"/>
          </p:cNvSpPr>
          <p:nvPr/>
        </p:nvSpPr>
        <p:spPr bwMode="auto">
          <a:xfrm>
            <a:off x="6621463" y="4713288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i="1">
                <a:solidFill>
                  <a:srgbClr val="0C325C"/>
                </a:solidFill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330253" name="Text Box 77"/>
          <p:cNvSpPr txBox="1">
            <a:spLocks noChangeAspect="1" noChangeArrowheads="1"/>
          </p:cNvSpPr>
          <p:nvPr/>
        </p:nvSpPr>
        <p:spPr bwMode="auto">
          <a:xfrm>
            <a:off x="6621463" y="5026025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D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0254" name="Text Box 78"/>
          <p:cNvSpPr txBox="1">
            <a:spLocks noChangeAspect="1" noChangeArrowheads="1"/>
          </p:cNvSpPr>
          <p:nvPr/>
        </p:nvSpPr>
        <p:spPr bwMode="auto">
          <a:xfrm>
            <a:off x="7069138" y="4421188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F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0255" name="Text Box 79"/>
          <p:cNvSpPr txBox="1">
            <a:spLocks noChangeAspect="1" noChangeArrowheads="1"/>
          </p:cNvSpPr>
          <p:nvPr/>
        </p:nvSpPr>
        <p:spPr bwMode="auto">
          <a:xfrm>
            <a:off x="7513638" y="4114800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G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0256" name="Text Box 80"/>
          <p:cNvSpPr txBox="1">
            <a:spLocks noChangeAspect="1" noChangeArrowheads="1"/>
          </p:cNvSpPr>
          <p:nvPr/>
        </p:nvSpPr>
        <p:spPr bwMode="auto">
          <a:xfrm>
            <a:off x="7894638" y="4421188"/>
            <a:ext cx="3206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H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0257" name="Text Box 81"/>
          <p:cNvSpPr txBox="1">
            <a:spLocks noChangeAspect="1" noChangeArrowheads="1"/>
          </p:cNvSpPr>
          <p:nvPr/>
        </p:nvSpPr>
        <p:spPr bwMode="auto">
          <a:xfrm>
            <a:off x="6621463" y="5349875"/>
            <a:ext cx="3190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E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0258" name="Line 82"/>
          <p:cNvSpPr>
            <a:spLocks noChangeShapeType="1"/>
          </p:cNvSpPr>
          <p:nvPr/>
        </p:nvSpPr>
        <p:spPr bwMode="auto">
          <a:xfrm>
            <a:off x="1457325" y="5038725"/>
            <a:ext cx="3686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59" name="Line 83"/>
          <p:cNvSpPr>
            <a:spLocks noChangeShapeType="1"/>
          </p:cNvSpPr>
          <p:nvPr/>
        </p:nvSpPr>
        <p:spPr bwMode="auto">
          <a:xfrm>
            <a:off x="3281363" y="5038725"/>
            <a:ext cx="495300" cy="857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60" name="Line 84"/>
          <p:cNvSpPr>
            <a:spLocks noChangeShapeType="1"/>
          </p:cNvSpPr>
          <p:nvPr/>
        </p:nvSpPr>
        <p:spPr bwMode="auto">
          <a:xfrm>
            <a:off x="2357438" y="4129088"/>
            <a:ext cx="1852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61" name="Line 85"/>
          <p:cNvSpPr>
            <a:spLocks noChangeShapeType="1"/>
          </p:cNvSpPr>
          <p:nvPr/>
        </p:nvSpPr>
        <p:spPr bwMode="auto">
          <a:xfrm flipV="1">
            <a:off x="1462088" y="4133850"/>
            <a:ext cx="906462" cy="906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62" name="Line 86"/>
          <p:cNvSpPr>
            <a:spLocks noChangeShapeType="1"/>
          </p:cNvSpPr>
          <p:nvPr/>
        </p:nvSpPr>
        <p:spPr bwMode="auto">
          <a:xfrm flipH="1" flipV="1">
            <a:off x="2389188" y="4129088"/>
            <a:ext cx="911225" cy="911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63" name="Line 87"/>
          <p:cNvSpPr>
            <a:spLocks noChangeShapeType="1"/>
          </p:cNvSpPr>
          <p:nvPr/>
        </p:nvSpPr>
        <p:spPr bwMode="auto">
          <a:xfrm>
            <a:off x="1450975" y="5033963"/>
            <a:ext cx="901700" cy="901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64" name="Line 88"/>
          <p:cNvSpPr>
            <a:spLocks noChangeShapeType="1"/>
          </p:cNvSpPr>
          <p:nvPr/>
        </p:nvSpPr>
        <p:spPr bwMode="auto">
          <a:xfrm flipH="1">
            <a:off x="2376488" y="5068888"/>
            <a:ext cx="911225" cy="911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65" name="Line 89"/>
          <p:cNvSpPr>
            <a:spLocks noChangeShapeType="1"/>
          </p:cNvSpPr>
          <p:nvPr/>
        </p:nvSpPr>
        <p:spPr bwMode="auto">
          <a:xfrm flipV="1">
            <a:off x="3319463" y="4092575"/>
            <a:ext cx="925512" cy="925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66" name="Oval 90"/>
          <p:cNvSpPr>
            <a:spLocks noChangeArrowheads="1"/>
          </p:cNvSpPr>
          <p:nvPr/>
        </p:nvSpPr>
        <p:spPr bwMode="auto">
          <a:xfrm>
            <a:off x="2149475" y="3903663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0267" name="Text Box 91"/>
          <p:cNvSpPr txBox="1">
            <a:spLocks noChangeArrowheads="1"/>
          </p:cNvSpPr>
          <p:nvPr/>
        </p:nvSpPr>
        <p:spPr bwMode="auto">
          <a:xfrm>
            <a:off x="2162175" y="39497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de-DE" altLang="de-DE" sz="1800" i="1">
                <a:solidFill>
                  <a:srgbClr val="000000"/>
                </a:solidFill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1330268" name="Oval 92"/>
          <p:cNvSpPr>
            <a:spLocks noChangeArrowheads="1"/>
          </p:cNvSpPr>
          <p:nvPr/>
        </p:nvSpPr>
        <p:spPr bwMode="auto">
          <a:xfrm>
            <a:off x="1236663" y="4799013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0269" name="Text Box 93"/>
          <p:cNvSpPr txBox="1">
            <a:spLocks noChangeArrowheads="1"/>
          </p:cNvSpPr>
          <p:nvPr/>
        </p:nvSpPr>
        <p:spPr bwMode="auto">
          <a:xfrm>
            <a:off x="1235075" y="484981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de-DE" altLang="de-DE" sz="1800" i="1">
                <a:solidFill>
                  <a:srgbClr val="000000"/>
                </a:solidFill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1330270" name="Oval 94"/>
          <p:cNvSpPr>
            <a:spLocks noChangeArrowheads="1"/>
          </p:cNvSpPr>
          <p:nvPr/>
        </p:nvSpPr>
        <p:spPr bwMode="auto">
          <a:xfrm>
            <a:off x="2144713" y="5634038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0271" name="Text Box 95"/>
          <p:cNvSpPr txBox="1">
            <a:spLocks noChangeArrowheads="1"/>
          </p:cNvSpPr>
          <p:nvPr/>
        </p:nvSpPr>
        <p:spPr bwMode="auto">
          <a:xfrm>
            <a:off x="2152650" y="567531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de-DE" altLang="de-DE" sz="1800" i="1">
                <a:solidFill>
                  <a:srgbClr val="000000"/>
                </a:solidFill>
                <a:ea typeface="宋体" panose="02010600030101010101" pitchFamily="2" charset="-122"/>
              </a:rPr>
              <a:t>H</a:t>
            </a:r>
          </a:p>
        </p:txBody>
      </p:sp>
      <p:sp>
        <p:nvSpPr>
          <p:cNvPr id="1330272" name="Line 96"/>
          <p:cNvSpPr>
            <a:spLocks noChangeShapeType="1"/>
          </p:cNvSpPr>
          <p:nvPr/>
        </p:nvSpPr>
        <p:spPr bwMode="auto">
          <a:xfrm flipV="1">
            <a:off x="3790950" y="4062413"/>
            <a:ext cx="490538" cy="1833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73" name="Line 97"/>
          <p:cNvSpPr>
            <a:spLocks noChangeShapeType="1"/>
          </p:cNvSpPr>
          <p:nvPr/>
        </p:nvSpPr>
        <p:spPr bwMode="auto">
          <a:xfrm>
            <a:off x="4257675" y="4114800"/>
            <a:ext cx="923925" cy="923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74" name="Line 98"/>
          <p:cNvSpPr>
            <a:spLocks noChangeShapeType="1"/>
          </p:cNvSpPr>
          <p:nvPr/>
        </p:nvSpPr>
        <p:spPr bwMode="auto">
          <a:xfrm>
            <a:off x="3286125" y="5033963"/>
            <a:ext cx="1492250" cy="862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75" name="Line 99"/>
          <p:cNvSpPr>
            <a:spLocks noChangeShapeType="1"/>
          </p:cNvSpPr>
          <p:nvPr/>
        </p:nvSpPr>
        <p:spPr bwMode="auto">
          <a:xfrm flipV="1">
            <a:off x="4710113" y="4962525"/>
            <a:ext cx="533400" cy="923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76" name="Line 100"/>
          <p:cNvSpPr>
            <a:spLocks noChangeShapeType="1"/>
          </p:cNvSpPr>
          <p:nvPr/>
        </p:nvSpPr>
        <p:spPr bwMode="auto">
          <a:xfrm flipV="1">
            <a:off x="3786188" y="4994275"/>
            <a:ext cx="1538287" cy="887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77" name="Line 101"/>
          <p:cNvSpPr>
            <a:spLocks noChangeShapeType="1"/>
          </p:cNvSpPr>
          <p:nvPr/>
        </p:nvSpPr>
        <p:spPr bwMode="auto">
          <a:xfrm flipH="1" flipV="1">
            <a:off x="4252913" y="4102100"/>
            <a:ext cx="476250" cy="1779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78" name="Line 102"/>
          <p:cNvSpPr>
            <a:spLocks noChangeShapeType="1"/>
          </p:cNvSpPr>
          <p:nvPr/>
        </p:nvSpPr>
        <p:spPr bwMode="auto">
          <a:xfrm>
            <a:off x="3762375" y="5862638"/>
            <a:ext cx="833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0279" name="Oval 103"/>
          <p:cNvSpPr>
            <a:spLocks noChangeArrowheads="1"/>
          </p:cNvSpPr>
          <p:nvPr/>
        </p:nvSpPr>
        <p:spPr bwMode="auto">
          <a:xfrm>
            <a:off x="4495800" y="563562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0280" name="Text Box 104"/>
          <p:cNvSpPr txBox="1">
            <a:spLocks noChangeArrowheads="1"/>
          </p:cNvSpPr>
          <p:nvPr/>
        </p:nvSpPr>
        <p:spPr bwMode="auto">
          <a:xfrm>
            <a:off x="4494213" y="56769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de-DE" altLang="de-DE" sz="1800" i="1">
                <a:solidFill>
                  <a:srgbClr val="000000"/>
                </a:solidFill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330281" name="Oval 105"/>
          <p:cNvSpPr>
            <a:spLocks noChangeArrowheads="1"/>
          </p:cNvSpPr>
          <p:nvPr/>
        </p:nvSpPr>
        <p:spPr bwMode="auto">
          <a:xfrm>
            <a:off x="3548063" y="563245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0282" name="Text Box 106"/>
          <p:cNvSpPr txBox="1">
            <a:spLocks noChangeArrowheads="1"/>
          </p:cNvSpPr>
          <p:nvPr/>
        </p:nvSpPr>
        <p:spPr bwMode="auto">
          <a:xfrm>
            <a:off x="3551238" y="5678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de-DE" altLang="de-DE" sz="1800" i="1">
                <a:solidFill>
                  <a:srgbClr val="000000"/>
                </a:solidFill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1330283" name="Oval 107"/>
          <p:cNvSpPr>
            <a:spLocks noChangeArrowheads="1"/>
          </p:cNvSpPr>
          <p:nvPr/>
        </p:nvSpPr>
        <p:spPr bwMode="auto">
          <a:xfrm>
            <a:off x="4973638" y="4805363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0284" name="Text Box 108"/>
          <p:cNvSpPr txBox="1">
            <a:spLocks noChangeArrowheads="1"/>
          </p:cNvSpPr>
          <p:nvPr/>
        </p:nvSpPr>
        <p:spPr bwMode="auto">
          <a:xfrm>
            <a:off x="4981575" y="48561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de-DE" altLang="de-DE" sz="1800" i="1">
                <a:solidFill>
                  <a:srgbClr val="000000"/>
                </a:solidFill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330285" name="Oval 109"/>
          <p:cNvSpPr>
            <a:spLocks noChangeArrowheads="1"/>
          </p:cNvSpPr>
          <p:nvPr/>
        </p:nvSpPr>
        <p:spPr bwMode="auto">
          <a:xfrm>
            <a:off x="3057525" y="481012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0286" name="Oval 110"/>
          <p:cNvSpPr>
            <a:spLocks noChangeArrowheads="1"/>
          </p:cNvSpPr>
          <p:nvPr/>
        </p:nvSpPr>
        <p:spPr bwMode="auto">
          <a:xfrm>
            <a:off x="4033838" y="3897313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0287" name="Text Box 111"/>
          <p:cNvSpPr txBox="1">
            <a:spLocks noChangeArrowheads="1"/>
          </p:cNvSpPr>
          <p:nvPr/>
        </p:nvSpPr>
        <p:spPr bwMode="auto">
          <a:xfrm>
            <a:off x="4032250" y="39385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de-DE" altLang="de-DE" sz="1800" i="1">
                <a:solidFill>
                  <a:srgbClr val="000000"/>
                </a:solidFill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330288" name="Text Box 112"/>
          <p:cNvSpPr txBox="1">
            <a:spLocks noChangeArrowheads="1"/>
          </p:cNvSpPr>
          <p:nvPr/>
        </p:nvSpPr>
        <p:spPr bwMode="auto">
          <a:xfrm>
            <a:off x="3055938" y="4851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de-DE" altLang="de-DE" sz="1800" i="1">
                <a:solidFill>
                  <a:srgbClr val="000000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1330290" name="Rectangle 11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6.3.1	Horizontal Constraint Graphs</a:t>
            </a:r>
          </a:p>
        </p:txBody>
      </p:sp>
      <p:sp>
        <p:nvSpPr>
          <p:cNvPr id="1330291" name="Text Box 115"/>
          <p:cNvSpPr txBox="1">
            <a:spLocks noChangeArrowheads="1"/>
          </p:cNvSpPr>
          <p:nvPr/>
        </p:nvSpPr>
        <p:spPr bwMode="auto">
          <a:xfrm>
            <a:off x="827088" y="3141663"/>
            <a:ext cx="2735262" cy="411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</a:pPr>
            <a:r>
              <a:rPr lang="en-US" altLang="zh-CN">
                <a:ea typeface="宋体" panose="02010600030101010101" pitchFamily="2" charset="-122"/>
              </a:rPr>
              <a:t>Graphical Representation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6E4-F694-4725-845B-45E3DFCF56D7}" type="slidenum">
              <a:rPr lang="en-US" altLang="de-DE"/>
              <a:pPr/>
              <a:t>23</a:t>
            </a:fld>
            <a:endParaRPr lang="en-US" altLang="de-DE"/>
          </a:p>
        </p:txBody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397000"/>
            <a:ext cx="7859713" cy="4471988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A directed edge </a:t>
            </a:r>
            <a:r>
              <a:rPr lang="en-US" altLang="zh-CN" i="1">
                <a:ea typeface="宋体" panose="02010600030101010101" pitchFamily="2" charset="-122"/>
              </a:rPr>
              <a:t>e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en-US" altLang="zh-CN" i="1">
                <a:ea typeface="宋体" panose="02010600030101010101" pitchFamily="2" charset="-122"/>
              </a:rPr>
              <a:t>i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 i="1">
                <a:ea typeface="宋体" panose="02010600030101010101" pitchFamily="2" charset="-122"/>
              </a:rPr>
              <a:t>j</a:t>
            </a:r>
            <a:r>
              <a:rPr lang="en-US" altLang="zh-CN">
                <a:ea typeface="宋体" panose="02010600030101010101" pitchFamily="2" charset="-122"/>
              </a:rPr>
              <a:t>)  </a:t>
            </a:r>
            <a:r>
              <a:rPr lang="en-US" altLang="zh-CN" i="1">
                <a:ea typeface="宋体" panose="02010600030101010101" pitchFamily="2" charset="-122"/>
              </a:rPr>
              <a:t>E</a:t>
            </a:r>
            <a:r>
              <a:rPr lang="en-US" altLang="zh-CN">
                <a:ea typeface="宋体" panose="02010600030101010101" pitchFamily="2" charset="-122"/>
              </a:rPr>
              <a:t> connects nodes </a:t>
            </a:r>
            <a:r>
              <a:rPr lang="en-US" altLang="zh-CN" i="1">
                <a:ea typeface="宋体" panose="02010600030101010101" pitchFamily="2" charset="-122"/>
              </a:rPr>
              <a:t>i</a:t>
            </a:r>
            <a:r>
              <a:rPr lang="en-US" altLang="zh-CN">
                <a:ea typeface="宋体" panose="02010600030101010101" pitchFamily="2" charset="-122"/>
              </a:rPr>
              <a:t> and </a:t>
            </a:r>
            <a:r>
              <a:rPr lang="en-US" altLang="zh-CN" i="1">
                <a:ea typeface="宋体" panose="02010600030101010101" pitchFamily="2" charset="-122"/>
              </a:rPr>
              <a:t>j</a:t>
            </a:r>
            <a:r>
              <a:rPr lang="en-US" altLang="zh-CN">
                <a:ea typeface="宋体" panose="02010600030101010101" pitchFamily="2" charset="-122"/>
              </a:rPr>
              <a:t>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if the horizontal segment of net </a:t>
            </a:r>
            <a:r>
              <a:rPr lang="en-US" altLang="zh-CN" i="1">
                <a:ea typeface="宋体" panose="02010600030101010101" pitchFamily="2" charset="-122"/>
              </a:rPr>
              <a:t>i</a:t>
            </a:r>
            <a:r>
              <a:rPr lang="en-US" altLang="zh-CN">
                <a:ea typeface="宋体" panose="02010600030101010101" pitchFamily="2" charset="-122"/>
              </a:rPr>
              <a:t> must be located above net </a:t>
            </a:r>
            <a:r>
              <a:rPr lang="en-US" altLang="zh-CN" i="1">
                <a:ea typeface="宋体" panose="02010600030101010101" pitchFamily="2" charset="-122"/>
              </a:rPr>
              <a:t>j</a:t>
            </a:r>
            <a:r>
              <a:rPr lang="en-US" altLang="zh-CN">
                <a:ea typeface="宋体" panose="02010600030101010101" pitchFamily="2" charset="-122"/>
              </a:rPr>
              <a:t> </a:t>
            </a:r>
          </a:p>
        </p:txBody>
      </p:sp>
      <p:grpSp>
        <p:nvGrpSpPr>
          <p:cNvPr id="1262630" name="Group 38"/>
          <p:cNvGrpSpPr>
            <a:grpSpLocks/>
          </p:cNvGrpSpPr>
          <p:nvPr/>
        </p:nvGrpSpPr>
        <p:grpSpPr bwMode="auto">
          <a:xfrm>
            <a:off x="1042988" y="3182938"/>
            <a:ext cx="3025775" cy="2190750"/>
            <a:chOff x="657" y="2005"/>
            <a:chExt cx="1906" cy="1380"/>
          </a:xfrm>
        </p:grpSpPr>
        <p:grpSp>
          <p:nvGrpSpPr>
            <p:cNvPr id="1262596" name="Group 4"/>
            <p:cNvGrpSpPr>
              <a:grpSpLocks/>
            </p:cNvGrpSpPr>
            <p:nvPr/>
          </p:nvGrpSpPr>
          <p:grpSpPr bwMode="auto">
            <a:xfrm>
              <a:off x="657" y="3008"/>
              <a:ext cx="824" cy="377"/>
              <a:chOff x="657" y="3688"/>
              <a:chExt cx="824" cy="377"/>
            </a:xfrm>
          </p:grpSpPr>
          <p:sp>
            <p:nvSpPr>
              <p:cNvPr id="1262597" name="Line 5"/>
              <p:cNvSpPr>
                <a:spLocks noChangeShapeType="1"/>
              </p:cNvSpPr>
              <p:nvPr/>
            </p:nvSpPr>
            <p:spPr bwMode="auto">
              <a:xfrm flipH="1" flipV="1">
                <a:off x="657" y="3762"/>
                <a:ext cx="824" cy="0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598" name="Rectangle 6"/>
              <p:cNvSpPr>
                <a:spLocks noChangeArrowheads="1"/>
              </p:cNvSpPr>
              <p:nvPr/>
            </p:nvSpPr>
            <p:spPr bwMode="auto">
              <a:xfrm flipH="1" flipV="1">
                <a:off x="736" y="3688"/>
                <a:ext cx="161" cy="156"/>
              </a:xfrm>
              <a:prstGeom prst="rect">
                <a:avLst/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599" name="Text Box 7"/>
              <p:cNvSpPr txBox="1">
                <a:spLocks noChangeArrowheads="1"/>
              </p:cNvSpPr>
              <p:nvPr/>
            </p:nvSpPr>
            <p:spPr bwMode="auto">
              <a:xfrm>
                <a:off x="719" y="3842"/>
                <a:ext cx="22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de-DE" b="1" i="1"/>
                  <a:t>B</a:t>
                </a:r>
                <a:endParaRPr lang="en-US" altLang="zh-CN" b="1" i="1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62600" name="Group 8"/>
            <p:cNvGrpSpPr>
              <a:grpSpLocks/>
            </p:cNvGrpSpPr>
            <p:nvPr/>
          </p:nvGrpSpPr>
          <p:grpSpPr bwMode="auto">
            <a:xfrm>
              <a:off x="657" y="2005"/>
              <a:ext cx="824" cy="405"/>
              <a:chOff x="657" y="2685"/>
              <a:chExt cx="824" cy="405"/>
            </a:xfrm>
          </p:grpSpPr>
          <p:sp>
            <p:nvSpPr>
              <p:cNvPr id="1262601" name="Line 9"/>
              <p:cNvSpPr>
                <a:spLocks noChangeShapeType="1"/>
              </p:cNvSpPr>
              <p:nvPr/>
            </p:nvSpPr>
            <p:spPr bwMode="auto">
              <a:xfrm flipH="1" flipV="1">
                <a:off x="657" y="2993"/>
                <a:ext cx="824" cy="0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602" name="Rectangle 10"/>
              <p:cNvSpPr>
                <a:spLocks noChangeArrowheads="1"/>
              </p:cNvSpPr>
              <p:nvPr/>
            </p:nvSpPr>
            <p:spPr bwMode="auto">
              <a:xfrm flipH="1" flipV="1">
                <a:off x="736" y="2929"/>
                <a:ext cx="161" cy="161"/>
              </a:xfrm>
              <a:prstGeom prst="rect">
                <a:avLst/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603" name="Text Box 11"/>
              <p:cNvSpPr txBox="1">
                <a:spLocks noChangeArrowheads="1"/>
              </p:cNvSpPr>
              <p:nvPr/>
            </p:nvSpPr>
            <p:spPr bwMode="auto">
              <a:xfrm>
                <a:off x="719" y="2685"/>
                <a:ext cx="207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de-DE" b="1" i="1"/>
                  <a:t>A</a:t>
                </a:r>
                <a:endParaRPr lang="en-US" altLang="zh-CN" b="1" i="1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62604" name="Group 12"/>
            <p:cNvGrpSpPr>
              <a:grpSpLocks/>
            </p:cNvGrpSpPr>
            <p:nvPr/>
          </p:nvGrpSpPr>
          <p:grpSpPr bwMode="auto">
            <a:xfrm>
              <a:off x="736" y="2249"/>
              <a:ext cx="480" cy="912"/>
              <a:chOff x="736" y="2929"/>
              <a:chExt cx="480" cy="912"/>
            </a:xfrm>
          </p:grpSpPr>
          <p:sp>
            <p:nvSpPr>
              <p:cNvPr id="1262605" name="Rectangle 13"/>
              <p:cNvSpPr>
                <a:spLocks noChangeArrowheads="1"/>
              </p:cNvSpPr>
              <p:nvPr/>
            </p:nvSpPr>
            <p:spPr bwMode="auto">
              <a:xfrm flipH="1" flipV="1">
                <a:off x="898" y="3210"/>
                <a:ext cx="318" cy="80"/>
              </a:xfrm>
              <a:prstGeom prst="rect">
                <a:avLst/>
              </a:prstGeom>
              <a:solidFill>
                <a:srgbClr val="DFDFDF"/>
              </a:solidFill>
              <a:ln w="0">
                <a:solidFill>
                  <a:srgbClr val="DFDFD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606" name="Rectangle 14"/>
              <p:cNvSpPr>
                <a:spLocks noChangeArrowheads="1"/>
              </p:cNvSpPr>
              <p:nvPr/>
            </p:nvSpPr>
            <p:spPr bwMode="auto">
              <a:xfrm flipH="1" flipV="1">
                <a:off x="898" y="3210"/>
                <a:ext cx="318" cy="80"/>
              </a:xfrm>
              <a:prstGeom prst="rect">
                <a:avLst/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607" name="Rectangle 15"/>
              <p:cNvSpPr>
                <a:spLocks noChangeArrowheads="1"/>
              </p:cNvSpPr>
              <p:nvPr/>
            </p:nvSpPr>
            <p:spPr bwMode="auto">
              <a:xfrm flipH="1" flipV="1">
                <a:off x="736" y="3409"/>
                <a:ext cx="161" cy="432"/>
              </a:xfrm>
              <a:prstGeom prst="rect">
                <a:avLst/>
              </a:prstGeom>
              <a:solidFill>
                <a:srgbClr val="808080"/>
              </a:solidFill>
              <a:ln w="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608" name="Rectangle 16"/>
              <p:cNvSpPr>
                <a:spLocks noChangeArrowheads="1"/>
              </p:cNvSpPr>
              <p:nvPr/>
            </p:nvSpPr>
            <p:spPr bwMode="auto">
              <a:xfrm flipH="1" flipV="1">
                <a:off x="736" y="3409"/>
                <a:ext cx="161" cy="432"/>
              </a:xfrm>
              <a:prstGeom prst="rect">
                <a:avLst/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609" name="Rectangle 17"/>
              <p:cNvSpPr>
                <a:spLocks noChangeArrowheads="1"/>
              </p:cNvSpPr>
              <p:nvPr/>
            </p:nvSpPr>
            <p:spPr bwMode="auto">
              <a:xfrm flipH="1" flipV="1">
                <a:off x="736" y="2929"/>
                <a:ext cx="161" cy="404"/>
              </a:xfrm>
              <a:prstGeom prst="rect">
                <a:avLst/>
              </a:prstGeom>
              <a:solidFill>
                <a:srgbClr val="808080"/>
              </a:solidFill>
              <a:ln w="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610" name="Rectangle 18"/>
              <p:cNvSpPr>
                <a:spLocks noChangeArrowheads="1"/>
              </p:cNvSpPr>
              <p:nvPr/>
            </p:nvSpPr>
            <p:spPr bwMode="auto">
              <a:xfrm flipH="1" flipV="1">
                <a:off x="736" y="2929"/>
                <a:ext cx="161" cy="404"/>
              </a:xfrm>
              <a:prstGeom prst="rect">
                <a:avLst/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611" name="Rectangle 19"/>
              <p:cNvSpPr>
                <a:spLocks noChangeArrowheads="1"/>
              </p:cNvSpPr>
              <p:nvPr/>
            </p:nvSpPr>
            <p:spPr bwMode="auto">
              <a:xfrm flipH="1" flipV="1">
                <a:off x="736" y="3409"/>
                <a:ext cx="161" cy="161"/>
              </a:xfrm>
              <a:prstGeom prst="rect">
                <a:avLst/>
              </a:prstGeom>
              <a:solidFill>
                <a:srgbClr val="DFDFDF"/>
              </a:solidFill>
              <a:ln w="0">
                <a:solidFill>
                  <a:srgbClr val="DFDFD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612" name="Rectangle 20"/>
              <p:cNvSpPr>
                <a:spLocks noChangeArrowheads="1"/>
              </p:cNvSpPr>
              <p:nvPr/>
            </p:nvSpPr>
            <p:spPr bwMode="auto">
              <a:xfrm flipH="1" flipV="1">
                <a:off x="736" y="3409"/>
                <a:ext cx="161" cy="161"/>
              </a:xfrm>
              <a:prstGeom prst="rect">
                <a:avLst/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613" name="Rectangle 21"/>
              <p:cNvSpPr>
                <a:spLocks noChangeArrowheads="1"/>
              </p:cNvSpPr>
              <p:nvPr/>
            </p:nvSpPr>
            <p:spPr bwMode="auto">
              <a:xfrm flipH="1" flipV="1">
                <a:off x="736" y="3172"/>
                <a:ext cx="161" cy="161"/>
              </a:xfrm>
              <a:prstGeom prst="rect">
                <a:avLst/>
              </a:prstGeom>
              <a:solidFill>
                <a:srgbClr val="DFDFDF"/>
              </a:solidFill>
              <a:ln w="0">
                <a:solidFill>
                  <a:srgbClr val="DFDFD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614" name="Rectangle 22"/>
              <p:cNvSpPr>
                <a:spLocks noChangeArrowheads="1"/>
              </p:cNvSpPr>
              <p:nvPr/>
            </p:nvSpPr>
            <p:spPr bwMode="auto">
              <a:xfrm flipH="1" flipV="1">
                <a:off x="897" y="3451"/>
                <a:ext cx="77" cy="81"/>
              </a:xfrm>
              <a:prstGeom prst="rect">
                <a:avLst/>
              </a:prstGeom>
              <a:solidFill>
                <a:srgbClr val="DFDFDF"/>
              </a:solidFill>
              <a:ln w="0">
                <a:solidFill>
                  <a:srgbClr val="DFDFD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615" name="Rectangle 23"/>
              <p:cNvSpPr>
                <a:spLocks noChangeArrowheads="1"/>
              </p:cNvSpPr>
              <p:nvPr/>
            </p:nvSpPr>
            <p:spPr bwMode="auto">
              <a:xfrm flipH="1" flipV="1">
                <a:off x="897" y="3451"/>
                <a:ext cx="319" cy="81"/>
              </a:xfrm>
              <a:prstGeom prst="rect">
                <a:avLst/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616" name="Rectangle 24"/>
              <p:cNvSpPr>
                <a:spLocks noChangeArrowheads="1"/>
              </p:cNvSpPr>
              <p:nvPr/>
            </p:nvSpPr>
            <p:spPr bwMode="auto">
              <a:xfrm flipH="1" flipV="1">
                <a:off x="778" y="3451"/>
                <a:ext cx="80" cy="8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617" name="Rectangle 25"/>
              <p:cNvSpPr>
                <a:spLocks noChangeArrowheads="1"/>
              </p:cNvSpPr>
              <p:nvPr/>
            </p:nvSpPr>
            <p:spPr bwMode="auto">
              <a:xfrm flipH="1" flipV="1">
                <a:off x="778" y="3451"/>
                <a:ext cx="80" cy="81"/>
              </a:xfrm>
              <a:prstGeom prst="rect">
                <a:avLst/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618" name="Rectangle 26"/>
              <p:cNvSpPr>
                <a:spLocks noChangeArrowheads="1"/>
              </p:cNvSpPr>
              <p:nvPr/>
            </p:nvSpPr>
            <p:spPr bwMode="auto">
              <a:xfrm flipH="1" flipV="1">
                <a:off x="778" y="3210"/>
                <a:ext cx="80" cy="8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619" name="Rectangle 27"/>
              <p:cNvSpPr>
                <a:spLocks noChangeArrowheads="1"/>
              </p:cNvSpPr>
              <p:nvPr/>
            </p:nvSpPr>
            <p:spPr bwMode="auto">
              <a:xfrm flipH="1" flipV="1">
                <a:off x="778" y="3210"/>
                <a:ext cx="80" cy="80"/>
              </a:xfrm>
              <a:prstGeom prst="rect">
                <a:avLst/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620" name="Rectangle 28"/>
              <p:cNvSpPr>
                <a:spLocks noChangeArrowheads="1"/>
              </p:cNvSpPr>
              <p:nvPr/>
            </p:nvSpPr>
            <p:spPr bwMode="auto">
              <a:xfrm flipH="1" flipV="1">
                <a:off x="736" y="3172"/>
                <a:ext cx="161" cy="161"/>
              </a:xfrm>
              <a:prstGeom prst="rect">
                <a:avLst/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62622" name="Line 30"/>
            <p:cNvSpPr>
              <a:spLocks noChangeShapeType="1"/>
            </p:cNvSpPr>
            <p:nvPr/>
          </p:nvSpPr>
          <p:spPr bwMode="auto">
            <a:xfrm>
              <a:off x="2352" y="2510"/>
              <a:ext cx="0" cy="4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262623" name="Oval 31"/>
            <p:cNvSpPr>
              <a:spLocks noChangeAspect="1" noChangeArrowheads="1"/>
            </p:cNvSpPr>
            <p:nvPr/>
          </p:nvSpPr>
          <p:spPr bwMode="auto">
            <a:xfrm>
              <a:off x="2200" y="2206"/>
              <a:ext cx="317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2624" name="Text Box 32"/>
            <p:cNvSpPr txBox="1">
              <a:spLocks noChangeAspect="1" noChangeArrowheads="1"/>
            </p:cNvSpPr>
            <p:nvPr/>
          </p:nvSpPr>
          <p:spPr bwMode="auto">
            <a:xfrm>
              <a:off x="2245" y="2248"/>
              <a:ext cx="31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/>
                <a:t>A</a:t>
              </a:r>
            </a:p>
          </p:txBody>
        </p:sp>
        <p:sp>
          <p:nvSpPr>
            <p:cNvPr id="1262625" name="Oval 33"/>
            <p:cNvSpPr>
              <a:spLocks noChangeAspect="1" noChangeArrowheads="1"/>
            </p:cNvSpPr>
            <p:nvPr/>
          </p:nvSpPr>
          <p:spPr bwMode="auto">
            <a:xfrm>
              <a:off x="2202" y="2933"/>
              <a:ext cx="318" cy="3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2626" name="Text Box 34"/>
            <p:cNvSpPr txBox="1">
              <a:spLocks noChangeAspect="1" noChangeArrowheads="1"/>
            </p:cNvSpPr>
            <p:nvPr/>
          </p:nvSpPr>
          <p:spPr bwMode="auto">
            <a:xfrm>
              <a:off x="2245" y="2976"/>
              <a:ext cx="318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/>
                <a:t>B</a:t>
              </a:r>
            </a:p>
          </p:txBody>
        </p:sp>
        <p:sp>
          <p:nvSpPr>
            <p:cNvPr id="1262627" name="AutoShape 35"/>
            <p:cNvSpPr>
              <a:spLocks noChangeAspect="1" noChangeArrowheads="1"/>
            </p:cNvSpPr>
            <p:nvPr/>
          </p:nvSpPr>
          <p:spPr bwMode="auto">
            <a:xfrm>
              <a:off x="1610" y="2433"/>
              <a:ext cx="212" cy="465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62629" name="Rectangle 3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6.3.2	Vertical Constraint Graphs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6F41-4810-4C33-98C3-1D334F980D13}" type="slidenum">
              <a:rPr lang="en-US" altLang="de-DE"/>
              <a:pPr/>
              <a:t>24</a:t>
            </a:fld>
            <a:endParaRPr lang="en-US" altLang="de-DE"/>
          </a:p>
        </p:txBody>
      </p:sp>
      <p:sp>
        <p:nvSpPr>
          <p:cNvPr id="1356802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CC48384-E175-4BA4-94CA-3D573007E314}" type="slidenum">
              <a:rPr lang="en-US" altLang="zh-CN" sz="1000">
                <a:solidFill>
                  <a:srgbClr val="C0C0C0"/>
                </a:solidFill>
                <a:ea typeface="ＭＳ Ｐゴシック" panose="020B0600070205080204" pitchFamily="34" charset="-128"/>
              </a:rPr>
              <a:pPr algn="r"/>
              <a:t>24</a:t>
            </a:fld>
            <a:endParaRPr lang="en-US" altLang="zh-CN" sz="1000">
              <a:solidFill>
                <a:srgbClr val="C0C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63627" name="Oval 11"/>
          <p:cNvSpPr>
            <a:spLocks noChangeAspect="1" noChangeArrowheads="1"/>
          </p:cNvSpPr>
          <p:nvPr/>
        </p:nvSpPr>
        <p:spPr bwMode="auto">
          <a:xfrm>
            <a:off x="3708400" y="5441950"/>
            <a:ext cx="503238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8" name="Text Box 12"/>
          <p:cNvSpPr txBox="1">
            <a:spLocks noChangeAspect="1" noChangeArrowheads="1"/>
          </p:cNvSpPr>
          <p:nvPr/>
        </p:nvSpPr>
        <p:spPr bwMode="auto">
          <a:xfrm>
            <a:off x="3773488" y="5521325"/>
            <a:ext cx="5016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1356806" name="Rectangle 7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/>
            <a:r>
              <a:rPr lang="de-DE" altLang="de-DE"/>
              <a:t>6.3.2	Vertical Constraint Graphs</a:t>
            </a:r>
          </a:p>
        </p:txBody>
      </p:sp>
      <p:grpSp>
        <p:nvGrpSpPr>
          <p:cNvPr id="1356807" name="Group 77"/>
          <p:cNvGrpSpPr>
            <a:grpSpLocks noChangeAspect="1"/>
          </p:cNvGrpSpPr>
          <p:nvPr/>
        </p:nvGrpSpPr>
        <p:grpSpPr bwMode="auto">
          <a:xfrm>
            <a:off x="1735138" y="1831975"/>
            <a:ext cx="4200525" cy="63500"/>
            <a:chOff x="459" y="725"/>
            <a:chExt cx="2993" cy="0"/>
          </a:xfrm>
        </p:grpSpPr>
        <p:sp>
          <p:nvSpPr>
            <p:cNvPr id="1356808" name="Line 78"/>
            <p:cNvSpPr>
              <a:spLocks noChangeAspect="1" noChangeShapeType="1"/>
            </p:cNvSpPr>
            <p:nvPr/>
          </p:nvSpPr>
          <p:spPr bwMode="auto">
            <a:xfrm>
              <a:off x="45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809" name="Line 79"/>
            <p:cNvSpPr>
              <a:spLocks noChangeAspect="1" noChangeShapeType="1"/>
            </p:cNvSpPr>
            <p:nvPr/>
          </p:nvSpPr>
          <p:spPr bwMode="auto">
            <a:xfrm>
              <a:off x="72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810" name="Line 80"/>
            <p:cNvSpPr>
              <a:spLocks noChangeAspect="1" noChangeShapeType="1"/>
            </p:cNvSpPr>
            <p:nvPr/>
          </p:nvSpPr>
          <p:spPr bwMode="auto">
            <a:xfrm>
              <a:off x="100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811" name="Line 81"/>
            <p:cNvSpPr>
              <a:spLocks noChangeAspect="1" noChangeShapeType="1"/>
            </p:cNvSpPr>
            <p:nvPr/>
          </p:nvSpPr>
          <p:spPr bwMode="auto">
            <a:xfrm>
              <a:off x="127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812" name="Line 82"/>
            <p:cNvSpPr>
              <a:spLocks noChangeAspect="1" noChangeShapeType="1"/>
            </p:cNvSpPr>
            <p:nvPr/>
          </p:nvSpPr>
          <p:spPr bwMode="auto">
            <a:xfrm>
              <a:off x="154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813" name="Line 83"/>
            <p:cNvSpPr>
              <a:spLocks noChangeAspect="1" noChangeShapeType="1"/>
            </p:cNvSpPr>
            <p:nvPr/>
          </p:nvSpPr>
          <p:spPr bwMode="auto">
            <a:xfrm>
              <a:off x="182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814" name="Line 84"/>
            <p:cNvSpPr>
              <a:spLocks noChangeAspect="1" noChangeShapeType="1"/>
            </p:cNvSpPr>
            <p:nvPr/>
          </p:nvSpPr>
          <p:spPr bwMode="auto">
            <a:xfrm>
              <a:off x="2092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815" name="Line 85"/>
            <p:cNvSpPr>
              <a:spLocks noChangeAspect="1" noChangeShapeType="1"/>
            </p:cNvSpPr>
            <p:nvPr/>
          </p:nvSpPr>
          <p:spPr bwMode="auto">
            <a:xfrm>
              <a:off x="236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816" name="Line 86"/>
            <p:cNvSpPr>
              <a:spLocks noChangeAspect="1" noChangeShapeType="1"/>
            </p:cNvSpPr>
            <p:nvPr/>
          </p:nvSpPr>
          <p:spPr bwMode="auto">
            <a:xfrm>
              <a:off x="263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817" name="Line 87"/>
            <p:cNvSpPr>
              <a:spLocks noChangeAspect="1" noChangeShapeType="1"/>
            </p:cNvSpPr>
            <p:nvPr/>
          </p:nvSpPr>
          <p:spPr bwMode="auto">
            <a:xfrm>
              <a:off x="290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818" name="Line 88"/>
            <p:cNvSpPr>
              <a:spLocks noChangeAspect="1" noChangeShapeType="1"/>
            </p:cNvSpPr>
            <p:nvPr/>
          </p:nvSpPr>
          <p:spPr bwMode="auto">
            <a:xfrm>
              <a:off x="318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56819" name="Text Box 89"/>
          <p:cNvSpPr txBox="1">
            <a:spLocks noChangeAspect="1" noChangeArrowheads="1"/>
          </p:cNvSpPr>
          <p:nvPr/>
        </p:nvSpPr>
        <p:spPr bwMode="auto">
          <a:xfrm>
            <a:off x="1589088" y="15144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6820" name="Text Box 90"/>
          <p:cNvSpPr txBox="1">
            <a:spLocks noChangeAspect="1" noChangeArrowheads="1"/>
          </p:cNvSpPr>
          <p:nvPr/>
        </p:nvSpPr>
        <p:spPr bwMode="auto">
          <a:xfrm>
            <a:off x="1949450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B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6821" name="Text Box 91"/>
          <p:cNvSpPr txBox="1">
            <a:spLocks noChangeAspect="1" noChangeArrowheads="1"/>
          </p:cNvSpPr>
          <p:nvPr/>
        </p:nvSpPr>
        <p:spPr bwMode="auto">
          <a:xfrm>
            <a:off x="2339975" y="1514475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D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6822" name="Text Box 92"/>
          <p:cNvSpPr txBox="1">
            <a:spLocks noChangeAspect="1" noChangeArrowheads="1"/>
          </p:cNvSpPr>
          <p:nvPr/>
        </p:nvSpPr>
        <p:spPr bwMode="auto">
          <a:xfrm>
            <a:off x="2719388" y="1514475"/>
            <a:ext cx="319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E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6823" name="Text Box 93"/>
          <p:cNvSpPr txBox="1">
            <a:spLocks noChangeAspect="1" noChangeArrowheads="1"/>
          </p:cNvSpPr>
          <p:nvPr/>
        </p:nvSpPr>
        <p:spPr bwMode="auto">
          <a:xfrm>
            <a:off x="3114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B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6824" name="Text Box 94"/>
          <p:cNvSpPr txBox="1">
            <a:spLocks noChangeAspect="1" noChangeArrowheads="1"/>
          </p:cNvSpPr>
          <p:nvPr/>
        </p:nvSpPr>
        <p:spPr bwMode="auto">
          <a:xfrm>
            <a:off x="3876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G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6825" name="Text Box 95"/>
          <p:cNvSpPr txBox="1">
            <a:spLocks noChangeAspect="1" noChangeArrowheads="1"/>
          </p:cNvSpPr>
          <p:nvPr/>
        </p:nvSpPr>
        <p:spPr bwMode="auto">
          <a:xfrm>
            <a:off x="3495675" y="1514475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F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6826" name="Text Box 96"/>
          <p:cNvSpPr txBox="1">
            <a:spLocks noChangeAspect="1" noChangeArrowheads="1"/>
          </p:cNvSpPr>
          <p:nvPr/>
        </p:nvSpPr>
        <p:spPr bwMode="auto">
          <a:xfrm>
            <a:off x="4257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6827" name="Text Box 97"/>
          <p:cNvSpPr txBox="1">
            <a:spLocks noChangeAspect="1" noChangeArrowheads="1"/>
          </p:cNvSpPr>
          <p:nvPr/>
        </p:nvSpPr>
        <p:spPr bwMode="auto">
          <a:xfrm>
            <a:off x="46259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D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6828" name="Text Box 98"/>
          <p:cNvSpPr txBox="1">
            <a:spLocks noChangeAspect="1" noChangeArrowheads="1"/>
          </p:cNvSpPr>
          <p:nvPr/>
        </p:nvSpPr>
        <p:spPr bwMode="auto">
          <a:xfrm>
            <a:off x="5019675" y="1514475"/>
            <a:ext cx="4778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6829" name="Text Box 99"/>
          <p:cNvSpPr txBox="1">
            <a:spLocks noChangeAspect="1" noChangeArrowheads="1"/>
          </p:cNvSpPr>
          <p:nvPr/>
        </p:nvSpPr>
        <p:spPr bwMode="auto">
          <a:xfrm>
            <a:off x="5400675" y="1514475"/>
            <a:ext cx="4778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6830" name="Rectangle 100"/>
          <p:cNvSpPr>
            <a:spLocks noChangeAspect="1" noChangeArrowheads="1"/>
          </p:cNvSpPr>
          <p:nvPr/>
        </p:nvSpPr>
        <p:spPr bwMode="auto">
          <a:xfrm>
            <a:off x="5589588" y="1789113"/>
            <a:ext cx="422275" cy="84137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grpSp>
        <p:nvGrpSpPr>
          <p:cNvPr id="1356831" name="Group 102"/>
          <p:cNvGrpSpPr>
            <a:grpSpLocks/>
          </p:cNvGrpSpPr>
          <p:nvPr/>
        </p:nvGrpSpPr>
        <p:grpSpPr bwMode="auto">
          <a:xfrm>
            <a:off x="1574800" y="2205038"/>
            <a:ext cx="4437063" cy="387350"/>
            <a:chOff x="902" y="1689"/>
            <a:chExt cx="2795" cy="244"/>
          </a:xfrm>
        </p:grpSpPr>
        <p:grpSp>
          <p:nvGrpSpPr>
            <p:cNvPr id="1356832" name="Group 103"/>
            <p:cNvGrpSpPr>
              <a:grpSpLocks noChangeAspect="1"/>
            </p:cNvGrpSpPr>
            <p:nvPr/>
          </p:nvGrpSpPr>
          <p:grpSpPr bwMode="auto">
            <a:xfrm>
              <a:off x="992" y="1710"/>
              <a:ext cx="2647" cy="39"/>
              <a:chOff x="459" y="725"/>
              <a:chExt cx="2993" cy="0"/>
            </a:xfrm>
          </p:grpSpPr>
          <p:sp>
            <p:nvSpPr>
              <p:cNvPr id="1356833" name="Line 104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6834" name="Line 105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6835" name="Line 106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6836" name="Line 107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6837" name="Line 108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6838" name="Line 109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6839" name="Line 110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6840" name="Line 111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6841" name="Line 112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6842" name="Line 113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6843" name="Line 114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56844" name="Text Box 115"/>
            <p:cNvSpPr txBox="1">
              <a:spLocks noChangeAspect="1" noChangeArrowheads="1"/>
            </p:cNvSpPr>
            <p:nvPr/>
          </p:nvSpPr>
          <p:spPr bwMode="auto">
            <a:xfrm>
              <a:off x="90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A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6845" name="Text Box 116"/>
            <p:cNvSpPr txBox="1">
              <a:spLocks noChangeAspect="1" noChangeArrowheads="1"/>
            </p:cNvSpPr>
            <p:nvPr/>
          </p:nvSpPr>
          <p:spPr bwMode="auto">
            <a:xfrm>
              <a:off x="114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6846" name="Text Box 117"/>
            <p:cNvSpPr txBox="1">
              <a:spLocks noChangeAspect="1" noChangeArrowheads="1"/>
            </p:cNvSpPr>
            <p:nvPr/>
          </p:nvSpPr>
          <p:spPr bwMode="auto">
            <a:xfrm>
              <a:off x="1384" y="1710"/>
              <a:ext cx="20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E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6847" name="Text Box 118"/>
            <p:cNvSpPr txBox="1">
              <a:spLocks noChangeAspect="1" noChangeArrowheads="1"/>
            </p:cNvSpPr>
            <p:nvPr/>
          </p:nvSpPr>
          <p:spPr bwMode="auto">
            <a:xfrm>
              <a:off x="1622" y="1710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6848" name="Text Box 119"/>
            <p:cNvSpPr txBox="1">
              <a:spLocks noChangeAspect="1" noChangeArrowheads="1"/>
            </p:cNvSpPr>
            <p:nvPr/>
          </p:nvSpPr>
          <p:spPr bwMode="auto">
            <a:xfrm>
              <a:off x="186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E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6849" name="Text Box 120"/>
            <p:cNvSpPr txBox="1">
              <a:spLocks noChangeAspect="1" noChangeArrowheads="1"/>
            </p:cNvSpPr>
            <p:nvPr/>
          </p:nvSpPr>
          <p:spPr bwMode="auto">
            <a:xfrm>
              <a:off x="2103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A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6850" name="Text Box 121"/>
            <p:cNvSpPr txBox="1">
              <a:spLocks noChangeAspect="1" noChangeArrowheads="1"/>
            </p:cNvSpPr>
            <p:nvPr/>
          </p:nvSpPr>
          <p:spPr bwMode="auto">
            <a:xfrm>
              <a:off x="235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F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6851" name="Text Box 122"/>
            <p:cNvSpPr txBox="1">
              <a:spLocks noChangeAspect="1" noChangeArrowheads="1"/>
            </p:cNvSpPr>
            <p:nvPr/>
          </p:nvSpPr>
          <p:spPr bwMode="auto">
            <a:xfrm>
              <a:off x="259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H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6852" name="Text Box 123"/>
            <p:cNvSpPr txBox="1">
              <a:spLocks noChangeAspect="1" noChangeArrowheads="1"/>
            </p:cNvSpPr>
            <p:nvPr/>
          </p:nvSpPr>
          <p:spPr bwMode="auto">
            <a:xfrm>
              <a:off x="307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H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6853" name="Text Box 124"/>
            <p:cNvSpPr txBox="1">
              <a:spLocks noChangeAspect="1" noChangeArrowheads="1"/>
            </p:cNvSpPr>
            <p:nvPr/>
          </p:nvSpPr>
          <p:spPr bwMode="auto">
            <a:xfrm>
              <a:off x="3312" y="1710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G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6854" name="Text Box 125"/>
            <p:cNvSpPr txBox="1">
              <a:spLocks noChangeAspect="1" noChangeArrowheads="1"/>
            </p:cNvSpPr>
            <p:nvPr/>
          </p:nvSpPr>
          <p:spPr bwMode="auto">
            <a:xfrm>
              <a:off x="2819" y="1702"/>
              <a:ext cx="3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0</a:t>
              </a:r>
              <a:endParaRPr lang="en-US" altLang="zh-CN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6855" name="Rectangle 126"/>
            <p:cNvSpPr>
              <a:spLocks noChangeAspect="1" noChangeArrowheads="1"/>
            </p:cNvSpPr>
            <p:nvPr/>
          </p:nvSpPr>
          <p:spPr bwMode="auto">
            <a:xfrm>
              <a:off x="3431" y="1689"/>
              <a:ext cx="266" cy="42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zh-CN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356856" name="Oval 17"/>
          <p:cNvSpPr>
            <a:spLocks noChangeAspect="1" noChangeArrowheads="1"/>
          </p:cNvSpPr>
          <p:nvPr/>
        </p:nvSpPr>
        <p:spPr bwMode="auto">
          <a:xfrm>
            <a:off x="1647825" y="1341438"/>
            <a:ext cx="198438" cy="1349375"/>
          </a:xfrm>
          <a:prstGeom prst="ellips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6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27" grpId="0" animBg="1"/>
      <p:bldP spid="12636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E33EC-64B3-4A3D-AA59-DFA113864F0E}" type="slidenum">
              <a:rPr lang="en-US" altLang="de-DE"/>
              <a:pPr/>
              <a:t>25</a:t>
            </a:fld>
            <a:endParaRPr lang="en-US" altLang="de-DE"/>
          </a:p>
        </p:txBody>
      </p:sp>
      <p:sp>
        <p:nvSpPr>
          <p:cNvPr id="1263637" name="Line 21"/>
          <p:cNvSpPr>
            <a:spLocks noChangeAspect="1" noChangeShapeType="1"/>
          </p:cNvSpPr>
          <p:nvPr/>
        </p:nvSpPr>
        <p:spPr bwMode="auto">
          <a:xfrm>
            <a:off x="1782763" y="4197350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57826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1826493-7C45-41E3-BB94-977B22FF77BE}" type="slidenum">
              <a:rPr lang="en-US" altLang="zh-CN" sz="1000">
                <a:solidFill>
                  <a:srgbClr val="C0C0C0"/>
                </a:solidFill>
                <a:ea typeface="ＭＳ Ｐゴシック" panose="020B0600070205080204" pitchFamily="34" charset="-128"/>
              </a:rPr>
              <a:pPr algn="r"/>
              <a:t>25</a:t>
            </a:fld>
            <a:endParaRPr lang="en-US" altLang="zh-CN" sz="1000">
              <a:solidFill>
                <a:srgbClr val="C0C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63619" name="Oval 3"/>
          <p:cNvSpPr>
            <a:spLocks noChangeAspect="1" noChangeArrowheads="1"/>
          </p:cNvSpPr>
          <p:nvPr/>
        </p:nvSpPr>
        <p:spPr bwMode="auto">
          <a:xfrm>
            <a:off x="1530350" y="3765550"/>
            <a:ext cx="503238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0" name="Text Box 4"/>
          <p:cNvSpPr txBox="1">
            <a:spLocks noChangeAspect="1" noChangeArrowheads="1"/>
          </p:cNvSpPr>
          <p:nvPr/>
        </p:nvSpPr>
        <p:spPr bwMode="auto">
          <a:xfrm>
            <a:off x="1595438" y="3843338"/>
            <a:ext cx="5016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1263623" name="Oval 7"/>
          <p:cNvSpPr>
            <a:spLocks noChangeAspect="1" noChangeArrowheads="1"/>
          </p:cNvSpPr>
          <p:nvPr/>
        </p:nvSpPr>
        <p:spPr bwMode="auto">
          <a:xfrm>
            <a:off x="1511300" y="4838700"/>
            <a:ext cx="501650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4" name="Text Box 8"/>
          <p:cNvSpPr txBox="1">
            <a:spLocks noChangeAspect="1" noChangeArrowheads="1"/>
          </p:cNvSpPr>
          <p:nvPr/>
        </p:nvSpPr>
        <p:spPr bwMode="auto">
          <a:xfrm>
            <a:off x="1574800" y="4918075"/>
            <a:ext cx="5032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C</a:t>
            </a:r>
          </a:p>
        </p:txBody>
      </p:sp>
      <p:sp>
        <p:nvSpPr>
          <p:cNvPr id="1263627" name="Oval 11"/>
          <p:cNvSpPr>
            <a:spLocks noChangeAspect="1" noChangeArrowheads="1"/>
          </p:cNvSpPr>
          <p:nvPr/>
        </p:nvSpPr>
        <p:spPr bwMode="auto">
          <a:xfrm>
            <a:off x="3708400" y="5441950"/>
            <a:ext cx="503238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8" name="Text Box 12"/>
          <p:cNvSpPr txBox="1">
            <a:spLocks noChangeAspect="1" noChangeArrowheads="1"/>
          </p:cNvSpPr>
          <p:nvPr/>
        </p:nvSpPr>
        <p:spPr bwMode="auto">
          <a:xfrm>
            <a:off x="3773488" y="5521325"/>
            <a:ext cx="5016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1357835" name="Rectangle 7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/>
            <a:r>
              <a:rPr lang="de-DE" altLang="de-DE"/>
              <a:t>6.3.2	Vertical Constraint Graphs</a:t>
            </a:r>
          </a:p>
        </p:txBody>
      </p:sp>
      <p:grpSp>
        <p:nvGrpSpPr>
          <p:cNvPr id="1357836" name="Group 77"/>
          <p:cNvGrpSpPr>
            <a:grpSpLocks noChangeAspect="1"/>
          </p:cNvGrpSpPr>
          <p:nvPr/>
        </p:nvGrpSpPr>
        <p:grpSpPr bwMode="auto">
          <a:xfrm>
            <a:off x="1735138" y="1831975"/>
            <a:ext cx="4200525" cy="63500"/>
            <a:chOff x="459" y="725"/>
            <a:chExt cx="2993" cy="0"/>
          </a:xfrm>
        </p:grpSpPr>
        <p:sp>
          <p:nvSpPr>
            <p:cNvPr id="1357837" name="Line 78"/>
            <p:cNvSpPr>
              <a:spLocks noChangeAspect="1" noChangeShapeType="1"/>
            </p:cNvSpPr>
            <p:nvPr/>
          </p:nvSpPr>
          <p:spPr bwMode="auto">
            <a:xfrm>
              <a:off x="45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7838" name="Line 79"/>
            <p:cNvSpPr>
              <a:spLocks noChangeAspect="1" noChangeShapeType="1"/>
            </p:cNvSpPr>
            <p:nvPr/>
          </p:nvSpPr>
          <p:spPr bwMode="auto">
            <a:xfrm>
              <a:off x="72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7839" name="Line 80"/>
            <p:cNvSpPr>
              <a:spLocks noChangeAspect="1" noChangeShapeType="1"/>
            </p:cNvSpPr>
            <p:nvPr/>
          </p:nvSpPr>
          <p:spPr bwMode="auto">
            <a:xfrm>
              <a:off x="100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7840" name="Line 81"/>
            <p:cNvSpPr>
              <a:spLocks noChangeAspect="1" noChangeShapeType="1"/>
            </p:cNvSpPr>
            <p:nvPr/>
          </p:nvSpPr>
          <p:spPr bwMode="auto">
            <a:xfrm>
              <a:off x="127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7841" name="Line 82"/>
            <p:cNvSpPr>
              <a:spLocks noChangeAspect="1" noChangeShapeType="1"/>
            </p:cNvSpPr>
            <p:nvPr/>
          </p:nvSpPr>
          <p:spPr bwMode="auto">
            <a:xfrm>
              <a:off x="154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7842" name="Line 83"/>
            <p:cNvSpPr>
              <a:spLocks noChangeAspect="1" noChangeShapeType="1"/>
            </p:cNvSpPr>
            <p:nvPr/>
          </p:nvSpPr>
          <p:spPr bwMode="auto">
            <a:xfrm>
              <a:off x="182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7843" name="Line 84"/>
            <p:cNvSpPr>
              <a:spLocks noChangeAspect="1" noChangeShapeType="1"/>
            </p:cNvSpPr>
            <p:nvPr/>
          </p:nvSpPr>
          <p:spPr bwMode="auto">
            <a:xfrm>
              <a:off x="2092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7844" name="Line 85"/>
            <p:cNvSpPr>
              <a:spLocks noChangeAspect="1" noChangeShapeType="1"/>
            </p:cNvSpPr>
            <p:nvPr/>
          </p:nvSpPr>
          <p:spPr bwMode="auto">
            <a:xfrm>
              <a:off x="236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7845" name="Line 86"/>
            <p:cNvSpPr>
              <a:spLocks noChangeAspect="1" noChangeShapeType="1"/>
            </p:cNvSpPr>
            <p:nvPr/>
          </p:nvSpPr>
          <p:spPr bwMode="auto">
            <a:xfrm>
              <a:off x="263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7846" name="Line 87"/>
            <p:cNvSpPr>
              <a:spLocks noChangeAspect="1" noChangeShapeType="1"/>
            </p:cNvSpPr>
            <p:nvPr/>
          </p:nvSpPr>
          <p:spPr bwMode="auto">
            <a:xfrm>
              <a:off x="290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7847" name="Line 88"/>
            <p:cNvSpPr>
              <a:spLocks noChangeAspect="1" noChangeShapeType="1"/>
            </p:cNvSpPr>
            <p:nvPr/>
          </p:nvSpPr>
          <p:spPr bwMode="auto">
            <a:xfrm>
              <a:off x="318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57848" name="Text Box 89"/>
          <p:cNvSpPr txBox="1">
            <a:spLocks noChangeAspect="1" noChangeArrowheads="1"/>
          </p:cNvSpPr>
          <p:nvPr/>
        </p:nvSpPr>
        <p:spPr bwMode="auto">
          <a:xfrm>
            <a:off x="1589088" y="15144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7849" name="Text Box 90"/>
          <p:cNvSpPr txBox="1">
            <a:spLocks noChangeAspect="1" noChangeArrowheads="1"/>
          </p:cNvSpPr>
          <p:nvPr/>
        </p:nvSpPr>
        <p:spPr bwMode="auto">
          <a:xfrm>
            <a:off x="1949450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B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7850" name="Text Box 91"/>
          <p:cNvSpPr txBox="1">
            <a:spLocks noChangeAspect="1" noChangeArrowheads="1"/>
          </p:cNvSpPr>
          <p:nvPr/>
        </p:nvSpPr>
        <p:spPr bwMode="auto">
          <a:xfrm>
            <a:off x="2339975" y="1514475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D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7851" name="Text Box 92"/>
          <p:cNvSpPr txBox="1">
            <a:spLocks noChangeAspect="1" noChangeArrowheads="1"/>
          </p:cNvSpPr>
          <p:nvPr/>
        </p:nvSpPr>
        <p:spPr bwMode="auto">
          <a:xfrm>
            <a:off x="2719388" y="1514475"/>
            <a:ext cx="319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E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7852" name="Text Box 93"/>
          <p:cNvSpPr txBox="1">
            <a:spLocks noChangeAspect="1" noChangeArrowheads="1"/>
          </p:cNvSpPr>
          <p:nvPr/>
        </p:nvSpPr>
        <p:spPr bwMode="auto">
          <a:xfrm>
            <a:off x="3114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B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7853" name="Text Box 94"/>
          <p:cNvSpPr txBox="1">
            <a:spLocks noChangeAspect="1" noChangeArrowheads="1"/>
          </p:cNvSpPr>
          <p:nvPr/>
        </p:nvSpPr>
        <p:spPr bwMode="auto">
          <a:xfrm>
            <a:off x="3876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G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7854" name="Text Box 95"/>
          <p:cNvSpPr txBox="1">
            <a:spLocks noChangeAspect="1" noChangeArrowheads="1"/>
          </p:cNvSpPr>
          <p:nvPr/>
        </p:nvSpPr>
        <p:spPr bwMode="auto">
          <a:xfrm>
            <a:off x="3495675" y="1514475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F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7855" name="Text Box 96"/>
          <p:cNvSpPr txBox="1">
            <a:spLocks noChangeAspect="1" noChangeArrowheads="1"/>
          </p:cNvSpPr>
          <p:nvPr/>
        </p:nvSpPr>
        <p:spPr bwMode="auto">
          <a:xfrm>
            <a:off x="4257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7856" name="Text Box 97"/>
          <p:cNvSpPr txBox="1">
            <a:spLocks noChangeAspect="1" noChangeArrowheads="1"/>
          </p:cNvSpPr>
          <p:nvPr/>
        </p:nvSpPr>
        <p:spPr bwMode="auto">
          <a:xfrm>
            <a:off x="46259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D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7857" name="Text Box 98"/>
          <p:cNvSpPr txBox="1">
            <a:spLocks noChangeAspect="1" noChangeArrowheads="1"/>
          </p:cNvSpPr>
          <p:nvPr/>
        </p:nvSpPr>
        <p:spPr bwMode="auto">
          <a:xfrm>
            <a:off x="5019675" y="1514475"/>
            <a:ext cx="4778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7858" name="Text Box 99"/>
          <p:cNvSpPr txBox="1">
            <a:spLocks noChangeAspect="1" noChangeArrowheads="1"/>
          </p:cNvSpPr>
          <p:nvPr/>
        </p:nvSpPr>
        <p:spPr bwMode="auto">
          <a:xfrm>
            <a:off x="5400675" y="1514475"/>
            <a:ext cx="4778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7859" name="Rectangle 100"/>
          <p:cNvSpPr>
            <a:spLocks noChangeAspect="1" noChangeArrowheads="1"/>
          </p:cNvSpPr>
          <p:nvPr/>
        </p:nvSpPr>
        <p:spPr bwMode="auto">
          <a:xfrm>
            <a:off x="5589588" y="1789113"/>
            <a:ext cx="422275" cy="84137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grpSp>
        <p:nvGrpSpPr>
          <p:cNvPr id="1357860" name="Group 102"/>
          <p:cNvGrpSpPr>
            <a:grpSpLocks/>
          </p:cNvGrpSpPr>
          <p:nvPr/>
        </p:nvGrpSpPr>
        <p:grpSpPr bwMode="auto">
          <a:xfrm>
            <a:off x="1574800" y="2205038"/>
            <a:ext cx="4437063" cy="387350"/>
            <a:chOff x="902" y="1689"/>
            <a:chExt cx="2795" cy="244"/>
          </a:xfrm>
        </p:grpSpPr>
        <p:grpSp>
          <p:nvGrpSpPr>
            <p:cNvPr id="1357861" name="Group 103"/>
            <p:cNvGrpSpPr>
              <a:grpSpLocks noChangeAspect="1"/>
            </p:cNvGrpSpPr>
            <p:nvPr/>
          </p:nvGrpSpPr>
          <p:grpSpPr bwMode="auto">
            <a:xfrm>
              <a:off x="992" y="1710"/>
              <a:ext cx="2647" cy="39"/>
              <a:chOff x="459" y="725"/>
              <a:chExt cx="2993" cy="0"/>
            </a:xfrm>
          </p:grpSpPr>
          <p:sp>
            <p:nvSpPr>
              <p:cNvPr id="1357862" name="Line 104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7863" name="Line 105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7864" name="Line 106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7865" name="Line 107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7866" name="Line 108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7867" name="Line 109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7868" name="Line 110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7869" name="Line 111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7870" name="Line 112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7871" name="Line 113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7872" name="Line 114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57873" name="Text Box 115"/>
            <p:cNvSpPr txBox="1">
              <a:spLocks noChangeAspect="1" noChangeArrowheads="1"/>
            </p:cNvSpPr>
            <p:nvPr/>
          </p:nvSpPr>
          <p:spPr bwMode="auto">
            <a:xfrm>
              <a:off x="90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A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7874" name="Text Box 116"/>
            <p:cNvSpPr txBox="1">
              <a:spLocks noChangeAspect="1" noChangeArrowheads="1"/>
            </p:cNvSpPr>
            <p:nvPr/>
          </p:nvSpPr>
          <p:spPr bwMode="auto">
            <a:xfrm>
              <a:off x="114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7875" name="Text Box 117"/>
            <p:cNvSpPr txBox="1">
              <a:spLocks noChangeAspect="1" noChangeArrowheads="1"/>
            </p:cNvSpPr>
            <p:nvPr/>
          </p:nvSpPr>
          <p:spPr bwMode="auto">
            <a:xfrm>
              <a:off x="1384" y="1710"/>
              <a:ext cx="20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E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7876" name="Text Box 118"/>
            <p:cNvSpPr txBox="1">
              <a:spLocks noChangeAspect="1" noChangeArrowheads="1"/>
            </p:cNvSpPr>
            <p:nvPr/>
          </p:nvSpPr>
          <p:spPr bwMode="auto">
            <a:xfrm>
              <a:off x="1622" y="1710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7877" name="Text Box 119"/>
            <p:cNvSpPr txBox="1">
              <a:spLocks noChangeAspect="1" noChangeArrowheads="1"/>
            </p:cNvSpPr>
            <p:nvPr/>
          </p:nvSpPr>
          <p:spPr bwMode="auto">
            <a:xfrm>
              <a:off x="186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E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7878" name="Text Box 120"/>
            <p:cNvSpPr txBox="1">
              <a:spLocks noChangeAspect="1" noChangeArrowheads="1"/>
            </p:cNvSpPr>
            <p:nvPr/>
          </p:nvSpPr>
          <p:spPr bwMode="auto">
            <a:xfrm>
              <a:off x="2103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A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7879" name="Text Box 121"/>
            <p:cNvSpPr txBox="1">
              <a:spLocks noChangeAspect="1" noChangeArrowheads="1"/>
            </p:cNvSpPr>
            <p:nvPr/>
          </p:nvSpPr>
          <p:spPr bwMode="auto">
            <a:xfrm>
              <a:off x="235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F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7880" name="Text Box 122"/>
            <p:cNvSpPr txBox="1">
              <a:spLocks noChangeAspect="1" noChangeArrowheads="1"/>
            </p:cNvSpPr>
            <p:nvPr/>
          </p:nvSpPr>
          <p:spPr bwMode="auto">
            <a:xfrm>
              <a:off x="259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H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7881" name="Text Box 123"/>
            <p:cNvSpPr txBox="1">
              <a:spLocks noChangeAspect="1" noChangeArrowheads="1"/>
            </p:cNvSpPr>
            <p:nvPr/>
          </p:nvSpPr>
          <p:spPr bwMode="auto">
            <a:xfrm>
              <a:off x="307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H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7882" name="Text Box 124"/>
            <p:cNvSpPr txBox="1">
              <a:spLocks noChangeAspect="1" noChangeArrowheads="1"/>
            </p:cNvSpPr>
            <p:nvPr/>
          </p:nvSpPr>
          <p:spPr bwMode="auto">
            <a:xfrm>
              <a:off x="3312" y="1710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G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7883" name="Text Box 125"/>
            <p:cNvSpPr txBox="1">
              <a:spLocks noChangeAspect="1" noChangeArrowheads="1"/>
            </p:cNvSpPr>
            <p:nvPr/>
          </p:nvSpPr>
          <p:spPr bwMode="auto">
            <a:xfrm>
              <a:off x="2819" y="1702"/>
              <a:ext cx="3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0</a:t>
              </a:r>
              <a:endParaRPr lang="en-US" altLang="zh-CN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7884" name="Rectangle 126"/>
            <p:cNvSpPr>
              <a:spLocks noChangeAspect="1" noChangeArrowheads="1"/>
            </p:cNvSpPr>
            <p:nvPr/>
          </p:nvSpPr>
          <p:spPr bwMode="auto">
            <a:xfrm>
              <a:off x="3431" y="1689"/>
              <a:ext cx="266" cy="42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zh-CN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357885" name="Oval 17"/>
          <p:cNvSpPr>
            <a:spLocks noChangeAspect="1" noChangeArrowheads="1"/>
          </p:cNvSpPr>
          <p:nvPr/>
        </p:nvSpPr>
        <p:spPr bwMode="auto">
          <a:xfrm>
            <a:off x="2016125" y="1346200"/>
            <a:ext cx="198438" cy="1350963"/>
          </a:xfrm>
          <a:prstGeom prst="ellips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6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6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6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6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19" grpId="0" animBg="1"/>
      <p:bldP spid="1263620" grpId="0"/>
      <p:bldP spid="1263623" grpId="0" animBg="1"/>
      <p:bldP spid="12636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53ED9-AE9D-4799-834C-04A35B043A99}" type="slidenum">
              <a:rPr lang="en-US" altLang="de-DE"/>
              <a:pPr/>
              <a:t>26</a:t>
            </a:fld>
            <a:endParaRPr lang="en-US" altLang="de-DE"/>
          </a:p>
        </p:txBody>
      </p:sp>
      <p:sp>
        <p:nvSpPr>
          <p:cNvPr id="1263637" name="Line 21"/>
          <p:cNvSpPr>
            <a:spLocks noChangeAspect="1" noChangeShapeType="1"/>
          </p:cNvSpPr>
          <p:nvPr/>
        </p:nvSpPr>
        <p:spPr bwMode="auto">
          <a:xfrm>
            <a:off x="2717800" y="4189413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58850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6F82B0A-3EDB-4BA4-A9A5-638435F114F1}" type="slidenum">
              <a:rPr lang="en-US" altLang="zh-CN" sz="1000">
                <a:solidFill>
                  <a:srgbClr val="C0C0C0"/>
                </a:solidFill>
                <a:ea typeface="ＭＳ Ｐゴシック" panose="020B0600070205080204" pitchFamily="34" charset="-128"/>
              </a:rPr>
              <a:pPr algn="r"/>
              <a:t>26</a:t>
            </a:fld>
            <a:endParaRPr lang="en-US" altLang="zh-CN" sz="1000">
              <a:solidFill>
                <a:srgbClr val="C0C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63621" name="Oval 5"/>
          <p:cNvSpPr>
            <a:spLocks noChangeAspect="1" noChangeArrowheads="1"/>
          </p:cNvSpPr>
          <p:nvPr/>
        </p:nvSpPr>
        <p:spPr bwMode="auto">
          <a:xfrm>
            <a:off x="2462213" y="4843463"/>
            <a:ext cx="501650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2" name="Text Box 6"/>
          <p:cNvSpPr txBox="1">
            <a:spLocks noChangeAspect="1" noChangeArrowheads="1"/>
          </p:cNvSpPr>
          <p:nvPr/>
        </p:nvSpPr>
        <p:spPr bwMode="auto">
          <a:xfrm>
            <a:off x="2525713" y="4921250"/>
            <a:ext cx="5032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E</a:t>
            </a:r>
          </a:p>
        </p:txBody>
      </p:sp>
      <p:sp>
        <p:nvSpPr>
          <p:cNvPr id="1263625" name="Oval 9"/>
          <p:cNvSpPr>
            <a:spLocks noChangeAspect="1" noChangeArrowheads="1"/>
          </p:cNvSpPr>
          <p:nvPr/>
        </p:nvSpPr>
        <p:spPr bwMode="auto">
          <a:xfrm>
            <a:off x="2452688" y="3765550"/>
            <a:ext cx="503237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6" name="Text Box 10"/>
          <p:cNvSpPr txBox="1">
            <a:spLocks noChangeAspect="1" noChangeArrowheads="1"/>
          </p:cNvSpPr>
          <p:nvPr/>
        </p:nvSpPr>
        <p:spPr bwMode="auto">
          <a:xfrm>
            <a:off x="2517775" y="3843338"/>
            <a:ext cx="5016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1263627" name="Oval 11"/>
          <p:cNvSpPr>
            <a:spLocks noChangeAspect="1" noChangeArrowheads="1"/>
          </p:cNvSpPr>
          <p:nvPr/>
        </p:nvSpPr>
        <p:spPr bwMode="auto">
          <a:xfrm>
            <a:off x="3708400" y="5441950"/>
            <a:ext cx="503238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8" name="Text Box 12"/>
          <p:cNvSpPr txBox="1">
            <a:spLocks noChangeAspect="1" noChangeArrowheads="1"/>
          </p:cNvSpPr>
          <p:nvPr/>
        </p:nvSpPr>
        <p:spPr bwMode="auto">
          <a:xfrm>
            <a:off x="3773488" y="5521325"/>
            <a:ext cx="5016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1358863" name="Rectangle 7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/>
            <a:r>
              <a:rPr lang="de-DE" altLang="de-DE"/>
              <a:t>6.3.2	Vertical Constraint Graphs</a:t>
            </a:r>
          </a:p>
        </p:txBody>
      </p:sp>
      <p:grpSp>
        <p:nvGrpSpPr>
          <p:cNvPr id="1358864" name="Group 77"/>
          <p:cNvGrpSpPr>
            <a:grpSpLocks noChangeAspect="1"/>
          </p:cNvGrpSpPr>
          <p:nvPr/>
        </p:nvGrpSpPr>
        <p:grpSpPr bwMode="auto">
          <a:xfrm>
            <a:off x="1735138" y="1831975"/>
            <a:ext cx="4200525" cy="63500"/>
            <a:chOff x="459" y="725"/>
            <a:chExt cx="2993" cy="0"/>
          </a:xfrm>
        </p:grpSpPr>
        <p:sp>
          <p:nvSpPr>
            <p:cNvPr id="1358865" name="Line 78"/>
            <p:cNvSpPr>
              <a:spLocks noChangeAspect="1" noChangeShapeType="1"/>
            </p:cNvSpPr>
            <p:nvPr/>
          </p:nvSpPr>
          <p:spPr bwMode="auto">
            <a:xfrm>
              <a:off x="45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8866" name="Line 79"/>
            <p:cNvSpPr>
              <a:spLocks noChangeAspect="1" noChangeShapeType="1"/>
            </p:cNvSpPr>
            <p:nvPr/>
          </p:nvSpPr>
          <p:spPr bwMode="auto">
            <a:xfrm>
              <a:off x="72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8867" name="Line 80"/>
            <p:cNvSpPr>
              <a:spLocks noChangeAspect="1" noChangeShapeType="1"/>
            </p:cNvSpPr>
            <p:nvPr/>
          </p:nvSpPr>
          <p:spPr bwMode="auto">
            <a:xfrm>
              <a:off x="100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8868" name="Line 81"/>
            <p:cNvSpPr>
              <a:spLocks noChangeAspect="1" noChangeShapeType="1"/>
            </p:cNvSpPr>
            <p:nvPr/>
          </p:nvSpPr>
          <p:spPr bwMode="auto">
            <a:xfrm>
              <a:off x="127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8869" name="Line 82"/>
            <p:cNvSpPr>
              <a:spLocks noChangeAspect="1" noChangeShapeType="1"/>
            </p:cNvSpPr>
            <p:nvPr/>
          </p:nvSpPr>
          <p:spPr bwMode="auto">
            <a:xfrm>
              <a:off x="154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8870" name="Line 83"/>
            <p:cNvSpPr>
              <a:spLocks noChangeAspect="1" noChangeShapeType="1"/>
            </p:cNvSpPr>
            <p:nvPr/>
          </p:nvSpPr>
          <p:spPr bwMode="auto">
            <a:xfrm>
              <a:off x="182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8871" name="Line 84"/>
            <p:cNvSpPr>
              <a:spLocks noChangeAspect="1" noChangeShapeType="1"/>
            </p:cNvSpPr>
            <p:nvPr/>
          </p:nvSpPr>
          <p:spPr bwMode="auto">
            <a:xfrm>
              <a:off x="2092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8872" name="Line 85"/>
            <p:cNvSpPr>
              <a:spLocks noChangeAspect="1" noChangeShapeType="1"/>
            </p:cNvSpPr>
            <p:nvPr/>
          </p:nvSpPr>
          <p:spPr bwMode="auto">
            <a:xfrm>
              <a:off x="236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8873" name="Line 86"/>
            <p:cNvSpPr>
              <a:spLocks noChangeAspect="1" noChangeShapeType="1"/>
            </p:cNvSpPr>
            <p:nvPr/>
          </p:nvSpPr>
          <p:spPr bwMode="auto">
            <a:xfrm>
              <a:off x="263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8874" name="Line 87"/>
            <p:cNvSpPr>
              <a:spLocks noChangeAspect="1" noChangeShapeType="1"/>
            </p:cNvSpPr>
            <p:nvPr/>
          </p:nvSpPr>
          <p:spPr bwMode="auto">
            <a:xfrm>
              <a:off x="290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8875" name="Line 88"/>
            <p:cNvSpPr>
              <a:spLocks noChangeAspect="1" noChangeShapeType="1"/>
            </p:cNvSpPr>
            <p:nvPr/>
          </p:nvSpPr>
          <p:spPr bwMode="auto">
            <a:xfrm>
              <a:off x="318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58876" name="Text Box 89"/>
          <p:cNvSpPr txBox="1">
            <a:spLocks noChangeAspect="1" noChangeArrowheads="1"/>
          </p:cNvSpPr>
          <p:nvPr/>
        </p:nvSpPr>
        <p:spPr bwMode="auto">
          <a:xfrm>
            <a:off x="1589088" y="15144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8877" name="Text Box 90"/>
          <p:cNvSpPr txBox="1">
            <a:spLocks noChangeAspect="1" noChangeArrowheads="1"/>
          </p:cNvSpPr>
          <p:nvPr/>
        </p:nvSpPr>
        <p:spPr bwMode="auto">
          <a:xfrm>
            <a:off x="1949450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B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8878" name="Text Box 91"/>
          <p:cNvSpPr txBox="1">
            <a:spLocks noChangeAspect="1" noChangeArrowheads="1"/>
          </p:cNvSpPr>
          <p:nvPr/>
        </p:nvSpPr>
        <p:spPr bwMode="auto">
          <a:xfrm>
            <a:off x="2339975" y="1514475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D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8879" name="Text Box 92"/>
          <p:cNvSpPr txBox="1">
            <a:spLocks noChangeAspect="1" noChangeArrowheads="1"/>
          </p:cNvSpPr>
          <p:nvPr/>
        </p:nvSpPr>
        <p:spPr bwMode="auto">
          <a:xfrm>
            <a:off x="2719388" y="1514475"/>
            <a:ext cx="319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E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8880" name="Text Box 93"/>
          <p:cNvSpPr txBox="1">
            <a:spLocks noChangeAspect="1" noChangeArrowheads="1"/>
          </p:cNvSpPr>
          <p:nvPr/>
        </p:nvSpPr>
        <p:spPr bwMode="auto">
          <a:xfrm>
            <a:off x="3114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B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8881" name="Text Box 94"/>
          <p:cNvSpPr txBox="1">
            <a:spLocks noChangeAspect="1" noChangeArrowheads="1"/>
          </p:cNvSpPr>
          <p:nvPr/>
        </p:nvSpPr>
        <p:spPr bwMode="auto">
          <a:xfrm>
            <a:off x="3876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G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8882" name="Text Box 95"/>
          <p:cNvSpPr txBox="1">
            <a:spLocks noChangeAspect="1" noChangeArrowheads="1"/>
          </p:cNvSpPr>
          <p:nvPr/>
        </p:nvSpPr>
        <p:spPr bwMode="auto">
          <a:xfrm>
            <a:off x="3495675" y="1514475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F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8883" name="Text Box 96"/>
          <p:cNvSpPr txBox="1">
            <a:spLocks noChangeAspect="1" noChangeArrowheads="1"/>
          </p:cNvSpPr>
          <p:nvPr/>
        </p:nvSpPr>
        <p:spPr bwMode="auto">
          <a:xfrm>
            <a:off x="4257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8884" name="Text Box 97"/>
          <p:cNvSpPr txBox="1">
            <a:spLocks noChangeAspect="1" noChangeArrowheads="1"/>
          </p:cNvSpPr>
          <p:nvPr/>
        </p:nvSpPr>
        <p:spPr bwMode="auto">
          <a:xfrm>
            <a:off x="46259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D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8885" name="Text Box 98"/>
          <p:cNvSpPr txBox="1">
            <a:spLocks noChangeAspect="1" noChangeArrowheads="1"/>
          </p:cNvSpPr>
          <p:nvPr/>
        </p:nvSpPr>
        <p:spPr bwMode="auto">
          <a:xfrm>
            <a:off x="5019675" y="1514475"/>
            <a:ext cx="4778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8886" name="Text Box 99"/>
          <p:cNvSpPr txBox="1">
            <a:spLocks noChangeAspect="1" noChangeArrowheads="1"/>
          </p:cNvSpPr>
          <p:nvPr/>
        </p:nvSpPr>
        <p:spPr bwMode="auto">
          <a:xfrm>
            <a:off x="5400675" y="1514475"/>
            <a:ext cx="4778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8887" name="Rectangle 100"/>
          <p:cNvSpPr>
            <a:spLocks noChangeAspect="1" noChangeArrowheads="1"/>
          </p:cNvSpPr>
          <p:nvPr/>
        </p:nvSpPr>
        <p:spPr bwMode="auto">
          <a:xfrm>
            <a:off x="5589588" y="1789113"/>
            <a:ext cx="422275" cy="84137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grpSp>
        <p:nvGrpSpPr>
          <p:cNvPr id="1358888" name="Group 102"/>
          <p:cNvGrpSpPr>
            <a:grpSpLocks/>
          </p:cNvGrpSpPr>
          <p:nvPr/>
        </p:nvGrpSpPr>
        <p:grpSpPr bwMode="auto">
          <a:xfrm>
            <a:off x="1574800" y="2205038"/>
            <a:ext cx="4437063" cy="387350"/>
            <a:chOff x="902" y="1689"/>
            <a:chExt cx="2795" cy="244"/>
          </a:xfrm>
        </p:grpSpPr>
        <p:grpSp>
          <p:nvGrpSpPr>
            <p:cNvPr id="1358889" name="Group 103"/>
            <p:cNvGrpSpPr>
              <a:grpSpLocks noChangeAspect="1"/>
            </p:cNvGrpSpPr>
            <p:nvPr/>
          </p:nvGrpSpPr>
          <p:grpSpPr bwMode="auto">
            <a:xfrm>
              <a:off x="992" y="1710"/>
              <a:ext cx="2647" cy="39"/>
              <a:chOff x="459" y="725"/>
              <a:chExt cx="2993" cy="0"/>
            </a:xfrm>
          </p:grpSpPr>
          <p:sp>
            <p:nvSpPr>
              <p:cNvPr id="1358890" name="Line 104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8891" name="Line 105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8892" name="Line 106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8893" name="Line 107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8894" name="Line 108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8895" name="Line 109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8896" name="Line 110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8897" name="Line 111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8898" name="Line 112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8899" name="Line 113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8900" name="Line 114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58901" name="Text Box 115"/>
            <p:cNvSpPr txBox="1">
              <a:spLocks noChangeAspect="1" noChangeArrowheads="1"/>
            </p:cNvSpPr>
            <p:nvPr/>
          </p:nvSpPr>
          <p:spPr bwMode="auto">
            <a:xfrm>
              <a:off x="90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A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8902" name="Text Box 116"/>
            <p:cNvSpPr txBox="1">
              <a:spLocks noChangeAspect="1" noChangeArrowheads="1"/>
            </p:cNvSpPr>
            <p:nvPr/>
          </p:nvSpPr>
          <p:spPr bwMode="auto">
            <a:xfrm>
              <a:off x="114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8903" name="Text Box 117"/>
            <p:cNvSpPr txBox="1">
              <a:spLocks noChangeAspect="1" noChangeArrowheads="1"/>
            </p:cNvSpPr>
            <p:nvPr/>
          </p:nvSpPr>
          <p:spPr bwMode="auto">
            <a:xfrm>
              <a:off x="1384" y="1710"/>
              <a:ext cx="20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E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8904" name="Text Box 118"/>
            <p:cNvSpPr txBox="1">
              <a:spLocks noChangeAspect="1" noChangeArrowheads="1"/>
            </p:cNvSpPr>
            <p:nvPr/>
          </p:nvSpPr>
          <p:spPr bwMode="auto">
            <a:xfrm>
              <a:off x="1622" y="1710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8905" name="Text Box 119"/>
            <p:cNvSpPr txBox="1">
              <a:spLocks noChangeAspect="1" noChangeArrowheads="1"/>
            </p:cNvSpPr>
            <p:nvPr/>
          </p:nvSpPr>
          <p:spPr bwMode="auto">
            <a:xfrm>
              <a:off x="186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E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8906" name="Text Box 120"/>
            <p:cNvSpPr txBox="1">
              <a:spLocks noChangeAspect="1" noChangeArrowheads="1"/>
            </p:cNvSpPr>
            <p:nvPr/>
          </p:nvSpPr>
          <p:spPr bwMode="auto">
            <a:xfrm>
              <a:off x="2103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A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8907" name="Text Box 121"/>
            <p:cNvSpPr txBox="1">
              <a:spLocks noChangeAspect="1" noChangeArrowheads="1"/>
            </p:cNvSpPr>
            <p:nvPr/>
          </p:nvSpPr>
          <p:spPr bwMode="auto">
            <a:xfrm>
              <a:off x="235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F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8908" name="Text Box 122"/>
            <p:cNvSpPr txBox="1">
              <a:spLocks noChangeAspect="1" noChangeArrowheads="1"/>
            </p:cNvSpPr>
            <p:nvPr/>
          </p:nvSpPr>
          <p:spPr bwMode="auto">
            <a:xfrm>
              <a:off x="259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H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8909" name="Text Box 123"/>
            <p:cNvSpPr txBox="1">
              <a:spLocks noChangeAspect="1" noChangeArrowheads="1"/>
            </p:cNvSpPr>
            <p:nvPr/>
          </p:nvSpPr>
          <p:spPr bwMode="auto">
            <a:xfrm>
              <a:off x="307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H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8910" name="Text Box 124"/>
            <p:cNvSpPr txBox="1">
              <a:spLocks noChangeAspect="1" noChangeArrowheads="1"/>
            </p:cNvSpPr>
            <p:nvPr/>
          </p:nvSpPr>
          <p:spPr bwMode="auto">
            <a:xfrm>
              <a:off x="3312" y="1710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G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8911" name="Text Box 125"/>
            <p:cNvSpPr txBox="1">
              <a:spLocks noChangeAspect="1" noChangeArrowheads="1"/>
            </p:cNvSpPr>
            <p:nvPr/>
          </p:nvSpPr>
          <p:spPr bwMode="auto">
            <a:xfrm>
              <a:off x="2819" y="1702"/>
              <a:ext cx="3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0</a:t>
              </a:r>
              <a:endParaRPr lang="en-US" altLang="zh-CN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8912" name="Rectangle 126"/>
            <p:cNvSpPr>
              <a:spLocks noChangeAspect="1" noChangeArrowheads="1"/>
            </p:cNvSpPr>
            <p:nvPr/>
          </p:nvSpPr>
          <p:spPr bwMode="auto">
            <a:xfrm>
              <a:off x="3431" y="1689"/>
              <a:ext cx="266" cy="42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zh-CN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358913" name="Oval 17"/>
          <p:cNvSpPr>
            <a:spLocks noChangeAspect="1" noChangeArrowheads="1"/>
          </p:cNvSpPr>
          <p:nvPr/>
        </p:nvSpPr>
        <p:spPr bwMode="auto">
          <a:xfrm>
            <a:off x="2401888" y="1309688"/>
            <a:ext cx="196850" cy="1349375"/>
          </a:xfrm>
          <a:prstGeom prst="ellips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2" name="Line 21"/>
          <p:cNvSpPr>
            <a:spLocks noChangeAspect="1" noChangeShapeType="1"/>
          </p:cNvSpPr>
          <p:nvPr/>
        </p:nvSpPr>
        <p:spPr bwMode="auto">
          <a:xfrm>
            <a:off x="1782763" y="4197350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3619" name="Oval 3"/>
          <p:cNvSpPr>
            <a:spLocks noChangeAspect="1" noChangeArrowheads="1"/>
          </p:cNvSpPr>
          <p:nvPr/>
        </p:nvSpPr>
        <p:spPr bwMode="auto">
          <a:xfrm>
            <a:off x="1530350" y="3765550"/>
            <a:ext cx="503238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0" name="Text Box 4"/>
          <p:cNvSpPr txBox="1">
            <a:spLocks noChangeAspect="1" noChangeArrowheads="1"/>
          </p:cNvSpPr>
          <p:nvPr/>
        </p:nvSpPr>
        <p:spPr bwMode="auto">
          <a:xfrm>
            <a:off x="1595438" y="3843338"/>
            <a:ext cx="5016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1263623" name="Oval 7"/>
          <p:cNvSpPr>
            <a:spLocks noChangeAspect="1" noChangeArrowheads="1"/>
          </p:cNvSpPr>
          <p:nvPr/>
        </p:nvSpPr>
        <p:spPr bwMode="auto">
          <a:xfrm>
            <a:off x="1511300" y="4838700"/>
            <a:ext cx="501650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4" name="Text Box 8"/>
          <p:cNvSpPr txBox="1">
            <a:spLocks noChangeAspect="1" noChangeArrowheads="1"/>
          </p:cNvSpPr>
          <p:nvPr/>
        </p:nvSpPr>
        <p:spPr bwMode="auto">
          <a:xfrm>
            <a:off x="1574800" y="4918075"/>
            <a:ext cx="5032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6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6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6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6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21" grpId="0" animBg="1"/>
      <p:bldP spid="1263622" grpId="0"/>
      <p:bldP spid="1263625" grpId="0" animBg="1"/>
      <p:bldP spid="12636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9B32B-F0DC-4D2C-A0E0-8E346A8DDEEB}" type="slidenum">
              <a:rPr lang="en-US" altLang="de-DE"/>
              <a:pPr/>
              <a:t>27</a:t>
            </a:fld>
            <a:endParaRPr lang="en-US" altLang="de-DE"/>
          </a:p>
        </p:txBody>
      </p:sp>
      <p:sp>
        <p:nvSpPr>
          <p:cNvPr id="1359964" name="Line 92"/>
          <p:cNvSpPr>
            <a:spLocks noChangeShapeType="1"/>
          </p:cNvSpPr>
          <p:nvPr/>
        </p:nvSpPr>
        <p:spPr bwMode="auto">
          <a:xfrm flipH="1">
            <a:off x="2012950" y="5084763"/>
            <a:ext cx="644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1359874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34308E3-1137-4068-85AE-F2F9DEC40A30}" type="slidenum">
              <a:rPr lang="en-US" altLang="zh-CN" sz="1000">
                <a:solidFill>
                  <a:srgbClr val="C0C0C0"/>
                </a:solidFill>
                <a:ea typeface="ＭＳ Ｐゴシック" panose="020B0600070205080204" pitchFamily="34" charset="-128"/>
              </a:rPr>
              <a:pPr algn="r"/>
              <a:t>27</a:t>
            </a:fld>
            <a:endParaRPr lang="en-US" altLang="zh-CN" sz="1000">
              <a:solidFill>
                <a:srgbClr val="C0C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9887" name="Rectangle 7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/>
            <a:r>
              <a:rPr lang="de-DE" altLang="de-DE"/>
              <a:t>6.3.2	Vertical Constraint Graphs</a:t>
            </a:r>
          </a:p>
        </p:txBody>
      </p:sp>
      <p:grpSp>
        <p:nvGrpSpPr>
          <p:cNvPr id="1359888" name="Group 77"/>
          <p:cNvGrpSpPr>
            <a:grpSpLocks noChangeAspect="1"/>
          </p:cNvGrpSpPr>
          <p:nvPr/>
        </p:nvGrpSpPr>
        <p:grpSpPr bwMode="auto">
          <a:xfrm>
            <a:off x="1735138" y="1831975"/>
            <a:ext cx="4200525" cy="63500"/>
            <a:chOff x="459" y="725"/>
            <a:chExt cx="2993" cy="0"/>
          </a:xfrm>
        </p:grpSpPr>
        <p:sp>
          <p:nvSpPr>
            <p:cNvPr id="1359889" name="Line 78"/>
            <p:cNvSpPr>
              <a:spLocks noChangeAspect="1" noChangeShapeType="1"/>
            </p:cNvSpPr>
            <p:nvPr/>
          </p:nvSpPr>
          <p:spPr bwMode="auto">
            <a:xfrm>
              <a:off x="45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9890" name="Line 79"/>
            <p:cNvSpPr>
              <a:spLocks noChangeAspect="1" noChangeShapeType="1"/>
            </p:cNvSpPr>
            <p:nvPr/>
          </p:nvSpPr>
          <p:spPr bwMode="auto">
            <a:xfrm>
              <a:off x="72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9891" name="Line 80"/>
            <p:cNvSpPr>
              <a:spLocks noChangeAspect="1" noChangeShapeType="1"/>
            </p:cNvSpPr>
            <p:nvPr/>
          </p:nvSpPr>
          <p:spPr bwMode="auto">
            <a:xfrm>
              <a:off x="100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9892" name="Line 81"/>
            <p:cNvSpPr>
              <a:spLocks noChangeAspect="1" noChangeShapeType="1"/>
            </p:cNvSpPr>
            <p:nvPr/>
          </p:nvSpPr>
          <p:spPr bwMode="auto">
            <a:xfrm>
              <a:off x="127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9893" name="Line 82"/>
            <p:cNvSpPr>
              <a:spLocks noChangeAspect="1" noChangeShapeType="1"/>
            </p:cNvSpPr>
            <p:nvPr/>
          </p:nvSpPr>
          <p:spPr bwMode="auto">
            <a:xfrm>
              <a:off x="154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9894" name="Line 83"/>
            <p:cNvSpPr>
              <a:spLocks noChangeAspect="1" noChangeShapeType="1"/>
            </p:cNvSpPr>
            <p:nvPr/>
          </p:nvSpPr>
          <p:spPr bwMode="auto">
            <a:xfrm>
              <a:off x="182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9895" name="Line 84"/>
            <p:cNvSpPr>
              <a:spLocks noChangeAspect="1" noChangeShapeType="1"/>
            </p:cNvSpPr>
            <p:nvPr/>
          </p:nvSpPr>
          <p:spPr bwMode="auto">
            <a:xfrm>
              <a:off x="2092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9896" name="Line 85"/>
            <p:cNvSpPr>
              <a:spLocks noChangeAspect="1" noChangeShapeType="1"/>
            </p:cNvSpPr>
            <p:nvPr/>
          </p:nvSpPr>
          <p:spPr bwMode="auto">
            <a:xfrm>
              <a:off x="236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9897" name="Line 86"/>
            <p:cNvSpPr>
              <a:spLocks noChangeAspect="1" noChangeShapeType="1"/>
            </p:cNvSpPr>
            <p:nvPr/>
          </p:nvSpPr>
          <p:spPr bwMode="auto">
            <a:xfrm>
              <a:off x="263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9898" name="Line 87"/>
            <p:cNvSpPr>
              <a:spLocks noChangeAspect="1" noChangeShapeType="1"/>
            </p:cNvSpPr>
            <p:nvPr/>
          </p:nvSpPr>
          <p:spPr bwMode="auto">
            <a:xfrm>
              <a:off x="290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9899" name="Line 88"/>
            <p:cNvSpPr>
              <a:spLocks noChangeAspect="1" noChangeShapeType="1"/>
            </p:cNvSpPr>
            <p:nvPr/>
          </p:nvSpPr>
          <p:spPr bwMode="auto">
            <a:xfrm>
              <a:off x="318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59900" name="Text Box 89"/>
          <p:cNvSpPr txBox="1">
            <a:spLocks noChangeAspect="1" noChangeArrowheads="1"/>
          </p:cNvSpPr>
          <p:nvPr/>
        </p:nvSpPr>
        <p:spPr bwMode="auto">
          <a:xfrm>
            <a:off x="1589088" y="15144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9901" name="Text Box 90"/>
          <p:cNvSpPr txBox="1">
            <a:spLocks noChangeAspect="1" noChangeArrowheads="1"/>
          </p:cNvSpPr>
          <p:nvPr/>
        </p:nvSpPr>
        <p:spPr bwMode="auto">
          <a:xfrm>
            <a:off x="1949450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B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9902" name="Text Box 91"/>
          <p:cNvSpPr txBox="1">
            <a:spLocks noChangeAspect="1" noChangeArrowheads="1"/>
          </p:cNvSpPr>
          <p:nvPr/>
        </p:nvSpPr>
        <p:spPr bwMode="auto">
          <a:xfrm>
            <a:off x="2339975" y="1514475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D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9903" name="Text Box 92"/>
          <p:cNvSpPr txBox="1">
            <a:spLocks noChangeAspect="1" noChangeArrowheads="1"/>
          </p:cNvSpPr>
          <p:nvPr/>
        </p:nvSpPr>
        <p:spPr bwMode="auto">
          <a:xfrm>
            <a:off x="2719388" y="1514475"/>
            <a:ext cx="319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E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9904" name="Text Box 93"/>
          <p:cNvSpPr txBox="1">
            <a:spLocks noChangeAspect="1" noChangeArrowheads="1"/>
          </p:cNvSpPr>
          <p:nvPr/>
        </p:nvSpPr>
        <p:spPr bwMode="auto">
          <a:xfrm>
            <a:off x="3114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B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9905" name="Text Box 94"/>
          <p:cNvSpPr txBox="1">
            <a:spLocks noChangeAspect="1" noChangeArrowheads="1"/>
          </p:cNvSpPr>
          <p:nvPr/>
        </p:nvSpPr>
        <p:spPr bwMode="auto">
          <a:xfrm>
            <a:off x="3876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G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9906" name="Text Box 95"/>
          <p:cNvSpPr txBox="1">
            <a:spLocks noChangeAspect="1" noChangeArrowheads="1"/>
          </p:cNvSpPr>
          <p:nvPr/>
        </p:nvSpPr>
        <p:spPr bwMode="auto">
          <a:xfrm>
            <a:off x="3495675" y="1514475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F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9907" name="Text Box 96"/>
          <p:cNvSpPr txBox="1">
            <a:spLocks noChangeAspect="1" noChangeArrowheads="1"/>
          </p:cNvSpPr>
          <p:nvPr/>
        </p:nvSpPr>
        <p:spPr bwMode="auto">
          <a:xfrm>
            <a:off x="4257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9908" name="Text Box 97"/>
          <p:cNvSpPr txBox="1">
            <a:spLocks noChangeAspect="1" noChangeArrowheads="1"/>
          </p:cNvSpPr>
          <p:nvPr/>
        </p:nvSpPr>
        <p:spPr bwMode="auto">
          <a:xfrm>
            <a:off x="46259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D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9909" name="Text Box 98"/>
          <p:cNvSpPr txBox="1">
            <a:spLocks noChangeAspect="1" noChangeArrowheads="1"/>
          </p:cNvSpPr>
          <p:nvPr/>
        </p:nvSpPr>
        <p:spPr bwMode="auto">
          <a:xfrm>
            <a:off x="5019675" y="1514475"/>
            <a:ext cx="4778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9910" name="Text Box 99"/>
          <p:cNvSpPr txBox="1">
            <a:spLocks noChangeAspect="1" noChangeArrowheads="1"/>
          </p:cNvSpPr>
          <p:nvPr/>
        </p:nvSpPr>
        <p:spPr bwMode="auto">
          <a:xfrm>
            <a:off x="5400675" y="1514475"/>
            <a:ext cx="4778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9911" name="Rectangle 100"/>
          <p:cNvSpPr>
            <a:spLocks noChangeAspect="1" noChangeArrowheads="1"/>
          </p:cNvSpPr>
          <p:nvPr/>
        </p:nvSpPr>
        <p:spPr bwMode="auto">
          <a:xfrm>
            <a:off x="5589588" y="1789113"/>
            <a:ext cx="422275" cy="84137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grpSp>
        <p:nvGrpSpPr>
          <p:cNvPr id="1359912" name="Group 102"/>
          <p:cNvGrpSpPr>
            <a:grpSpLocks/>
          </p:cNvGrpSpPr>
          <p:nvPr/>
        </p:nvGrpSpPr>
        <p:grpSpPr bwMode="auto">
          <a:xfrm>
            <a:off x="1574800" y="2205038"/>
            <a:ext cx="4437063" cy="387350"/>
            <a:chOff x="902" y="1689"/>
            <a:chExt cx="2795" cy="244"/>
          </a:xfrm>
        </p:grpSpPr>
        <p:grpSp>
          <p:nvGrpSpPr>
            <p:cNvPr id="1359913" name="Group 103"/>
            <p:cNvGrpSpPr>
              <a:grpSpLocks noChangeAspect="1"/>
            </p:cNvGrpSpPr>
            <p:nvPr/>
          </p:nvGrpSpPr>
          <p:grpSpPr bwMode="auto">
            <a:xfrm>
              <a:off x="992" y="1710"/>
              <a:ext cx="2647" cy="39"/>
              <a:chOff x="459" y="725"/>
              <a:chExt cx="2993" cy="0"/>
            </a:xfrm>
          </p:grpSpPr>
          <p:sp>
            <p:nvSpPr>
              <p:cNvPr id="1359914" name="Line 104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9915" name="Line 105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9916" name="Line 106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9917" name="Line 107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9918" name="Line 108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9919" name="Line 109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9920" name="Line 110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9921" name="Line 111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9922" name="Line 112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9923" name="Line 113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9924" name="Line 114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59925" name="Text Box 115"/>
            <p:cNvSpPr txBox="1">
              <a:spLocks noChangeAspect="1" noChangeArrowheads="1"/>
            </p:cNvSpPr>
            <p:nvPr/>
          </p:nvSpPr>
          <p:spPr bwMode="auto">
            <a:xfrm>
              <a:off x="90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A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9926" name="Text Box 116"/>
            <p:cNvSpPr txBox="1">
              <a:spLocks noChangeAspect="1" noChangeArrowheads="1"/>
            </p:cNvSpPr>
            <p:nvPr/>
          </p:nvSpPr>
          <p:spPr bwMode="auto">
            <a:xfrm>
              <a:off x="114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9927" name="Text Box 117"/>
            <p:cNvSpPr txBox="1">
              <a:spLocks noChangeAspect="1" noChangeArrowheads="1"/>
            </p:cNvSpPr>
            <p:nvPr/>
          </p:nvSpPr>
          <p:spPr bwMode="auto">
            <a:xfrm>
              <a:off x="1384" y="1710"/>
              <a:ext cx="20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E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9928" name="Text Box 118"/>
            <p:cNvSpPr txBox="1">
              <a:spLocks noChangeAspect="1" noChangeArrowheads="1"/>
            </p:cNvSpPr>
            <p:nvPr/>
          </p:nvSpPr>
          <p:spPr bwMode="auto">
            <a:xfrm>
              <a:off x="1622" y="1710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9929" name="Text Box 119"/>
            <p:cNvSpPr txBox="1">
              <a:spLocks noChangeAspect="1" noChangeArrowheads="1"/>
            </p:cNvSpPr>
            <p:nvPr/>
          </p:nvSpPr>
          <p:spPr bwMode="auto">
            <a:xfrm>
              <a:off x="186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E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9930" name="Text Box 120"/>
            <p:cNvSpPr txBox="1">
              <a:spLocks noChangeAspect="1" noChangeArrowheads="1"/>
            </p:cNvSpPr>
            <p:nvPr/>
          </p:nvSpPr>
          <p:spPr bwMode="auto">
            <a:xfrm>
              <a:off x="2103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A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9931" name="Text Box 121"/>
            <p:cNvSpPr txBox="1">
              <a:spLocks noChangeAspect="1" noChangeArrowheads="1"/>
            </p:cNvSpPr>
            <p:nvPr/>
          </p:nvSpPr>
          <p:spPr bwMode="auto">
            <a:xfrm>
              <a:off x="235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F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9932" name="Text Box 122"/>
            <p:cNvSpPr txBox="1">
              <a:spLocks noChangeAspect="1" noChangeArrowheads="1"/>
            </p:cNvSpPr>
            <p:nvPr/>
          </p:nvSpPr>
          <p:spPr bwMode="auto">
            <a:xfrm>
              <a:off x="259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H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9933" name="Text Box 123"/>
            <p:cNvSpPr txBox="1">
              <a:spLocks noChangeAspect="1" noChangeArrowheads="1"/>
            </p:cNvSpPr>
            <p:nvPr/>
          </p:nvSpPr>
          <p:spPr bwMode="auto">
            <a:xfrm>
              <a:off x="307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H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9934" name="Text Box 124"/>
            <p:cNvSpPr txBox="1">
              <a:spLocks noChangeAspect="1" noChangeArrowheads="1"/>
            </p:cNvSpPr>
            <p:nvPr/>
          </p:nvSpPr>
          <p:spPr bwMode="auto">
            <a:xfrm>
              <a:off x="3312" y="1710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G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9935" name="Text Box 125"/>
            <p:cNvSpPr txBox="1">
              <a:spLocks noChangeAspect="1" noChangeArrowheads="1"/>
            </p:cNvSpPr>
            <p:nvPr/>
          </p:nvSpPr>
          <p:spPr bwMode="auto">
            <a:xfrm>
              <a:off x="2819" y="1702"/>
              <a:ext cx="3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0</a:t>
              </a:r>
              <a:endParaRPr lang="en-US" altLang="zh-CN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59936" name="Rectangle 126"/>
            <p:cNvSpPr>
              <a:spLocks noChangeAspect="1" noChangeArrowheads="1"/>
            </p:cNvSpPr>
            <p:nvPr/>
          </p:nvSpPr>
          <p:spPr bwMode="auto">
            <a:xfrm>
              <a:off x="3431" y="1689"/>
              <a:ext cx="266" cy="42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zh-CN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359937" name="Oval 17"/>
          <p:cNvSpPr>
            <a:spLocks noChangeAspect="1" noChangeArrowheads="1"/>
          </p:cNvSpPr>
          <p:nvPr/>
        </p:nvSpPr>
        <p:spPr bwMode="auto">
          <a:xfrm>
            <a:off x="2779713" y="1309688"/>
            <a:ext cx="196850" cy="1349375"/>
          </a:xfrm>
          <a:prstGeom prst="ellips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37" name="Line 21"/>
          <p:cNvSpPr>
            <a:spLocks noChangeAspect="1" noChangeShapeType="1"/>
          </p:cNvSpPr>
          <p:nvPr/>
        </p:nvSpPr>
        <p:spPr bwMode="auto">
          <a:xfrm>
            <a:off x="2717800" y="4189413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3621" name="Oval 5"/>
          <p:cNvSpPr>
            <a:spLocks noChangeAspect="1" noChangeArrowheads="1"/>
          </p:cNvSpPr>
          <p:nvPr/>
        </p:nvSpPr>
        <p:spPr bwMode="auto">
          <a:xfrm>
            <a:off x="2462213" y="4843463"/>
            <a:ext cx="501650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2" name="Text Box 6"/>
          <p:cNvSpPr txBox="1">
            <a:spLocks noChangeAspect="1" noChangeArrowheads="1"/>
          </p:cNvSpPr>
          <p:nvPr/>
        </p:nvSpPr>
        <p:spPr bwMode="auto">
          <a:xfrm>
            <a:off x="2525713" y="4921250"/>
            <a:ext cx="5032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E</a:t>
            </a:r>
          </a:p>
        </p:txBody>
      </p:sp>
      <p:sp>
        <p:nvSpPr>
          <p:cNvPr id="1263625" name="Oval 9"/>
          <p:cNvSpPr>
            <a:spLocks noChangeAspect="1" noChangeArrowheads="1"/>
          </p:cNvSpPr>
          <p:nvPr/>
        </p:nvSpPr>
        <p:spPr bwMode="auto">
          <a:xfrm>
            <a:off x="2452688" y="3765550"/>
            <a:ext cx="503237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6" name="Text Box 10"/>
          <p:cNvSpPr txBox="1">
            <a:spLocks noChangeAspect="1" noChangeArrowheads="1"/>
          </p:cNvSpPr>
          <p:nvPr/>
        </p:nvSpPr>
        <p:spPr bwMode="auto">
          <a:xfrm>
            <a:off x="2517775" y="3843338"/>
            <a:ext cx="5016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1263627" name="Oval 11"/>
          <p:cNvSpPr>
            <a:spLocks noChangeAspect="1" noChangeArrowheads="1"/>
          </p:cNvSpPr>
          <p:nvPr/>
        </p:nvSpPr>
        <p:spPr bwMode="auto">
          <a:xfrm>
            <a:off x="3708400" y="5441950"/>
            <a:ext cx="503238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8" name="Text Box 12"/>
          <p:cNvSpPr txBox="1">
            <a:spLocks noChangeAspect="1" noChangeArrowheads="1"/>
          </p:cNvSpPr>
          <p:nvPr/>
        </p:nvSpPr>
        <p:spPr bwMode="auto">
          <a:xfrm>
            <a:off x="3773488" y="5521325"/>
            <a:ext cx="5016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2" name="Line 21"/>
          <p:cNvSpPr>
            <a:spLocks noChangeAspect="1" noChangeShapeType="1"/>
          </p:cNvSpPr>
          <p:nvPr/>
        </p:nvSpPr>
        <p:spPr bwMode="auto">
          <a:xfrm>
            <a:off x="1782763" y="4197350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3619" name="Oval 3"/>
          <p:cNvSpPr>
            <a:spLocks noChangeAspect="1" noChangeArrowheads="1"/>
          </p:cNvSpPr>
          <p:nvPr/>
        </p:nvSpPr>
        <p:spPr bwMode="auto">
          <a:xfrm>
            <a:off x="1530350" y="3765550"/>
            <a:ext cx="503238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0" name="Text Box 4"/>
          <p:cNvSpPr txBox="1">
            <a:spLocks noChangeAspect="1" noChangeArrowheads="1"/>
          </p:cNvSpPr>
          <p:nvPr/>
        </p:nvSpPr>
        <p:spPr bwMode="auto">
          <a:xfrm>
            <a:off x="1595438" y="3843338"/>
            <a:ext cx="5016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1263623" name="Oval 7"/>
          <p:cNvSpPr>
            <a:spLocks noChangeAspect="1" noChangeArrowheads="1"/>
          </p:cNvSpPr>
          <p:nvPr/>
        </p:nvSpPr>
        <p:spPr bwMode="auto">
          <a:xfrm>
            <a:off x="1511300" y="4838700"/>
            <a:ext cx="501650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4" name="Text Box 8"/>
          <p:cNvSpPr txBox="1">
            <a:spLocks noChangeAspect="1" noChangeArrowheads="1"/>
          </p:cNvSpPr>
          <p:nvPr/>
        </p:nvSpPr>
        <p:spPr bwMode="auto">
          <a:xfrm>
            <a:off x="1574800" y="4918075"/>
            <a:ext cx="5032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69A7B-C987-4C51-A2E7-8362D396CBC8}" type="slidenum">
              <a:rPr lang="en-US" altLang="de-DE"/>
              <a:pPr/>
              <a:t>28</a:t>
            </a:fld>
            <a:endParaRPr lang="en-US" altLang="de-DE"/>
          </a:p>
        </p:txBody>
      </p:sp>
      <p:sp>
        <p:nvSpPr>
          <p:cNvPr id="1360979" name="Line 83"/>
          <p:cNvSpPr>
            <a:spLocks noChangeShapeType="1"/>
          </p:cNvSpPr>
          <p:nvPr/>
        </p:nvSpPr>
        <p:spPr bwMode="auto">
          <a:xfrm>
            <a:off x="1812925" y="4127500"/>
            <a:ext cx="763588" cy="763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1360898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2C3C311-5D7A-447E-917D-92C082745E0E}" type="slidenum">
              <a:rPr lang="en-US" altLang="zh-CN" sz="1000">
                <a:solidFill>
                  <a:srgbClr val="C0C0C0"/>
                </a:solidFill>
                <a:ea typeface="ＭＳ Ｐゴシック" panose="020B0600070205080204" pitchFamily="34" charset="-128"/>
              </a:rPr>
              <a:pPr algn="r"/>
              <a:t>28</a:t>
            </a:fld>
            <a:endParaRPr lang="en-US" altLang="zh-CN" sz="1000">
              <a:solidFill>
                <a:srgbClr val="C0C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63689" name="Text Box 73"/>
          <p:cNvSpPr txBox="1">
            <a:spLocks noChangeArrowheads="1"/>
          </p:cNvSpPr>
          <p:nvPr/>
        </p:nvSpPr>
        <p:spPr bwMode="auto">
          <a:xfrm>
            <a:off x="5294313" y="3665538"/>
            <a:ext cx="3382962" cy="35401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Vertical Constraint Graph (VCG)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0911" name="Rectangle 7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/>
            <a:r>
              <a:rPr lang="de-DE" altLang="de-DE"/>
              <a:t>6.3.2	Vertical Constraint Graphs</a:t>
            </a:r>
          </a:p>
        </p:txBody>
      </p:sp>
      <p:grpSp>
        <p:nvGrpSpPr>
          <p:cNvPr id="1360912" name="Group 77"/>
          <p:cNvGrpSpPr>
            <a:grpSpLocks noChangeAspect="1"/>
          </p:cNvGrpSpPr>
          <p:nvPr/>
        </p:nvGrpSpPr>
        <p:grpSpPr bwMode="auto">
          <a:xfrm>
            <a:off x="1735138" y="1831975"/>
            <a:ext cx="4200525" cy="63500"/>
            <a:chOff x="459" y="725"/>
            <a:chExt cx="2993" cy="0"/>
          </a:xfrm>
        </p:grpSpPr>
        <p:sp>
          <p:nvSpPr>
            <p:cNvPr id="1360913" name="Line 78"/>
            <p:cNvSpPr>
              <a:spLocks noChangeAspect="1" noChangeShapeType="1"/>
            </p:cNvSpPr>
            <p:nvPr/>
          </p:nvSpPr>
          <p:spPr bwMode="auto">
            <a:xfrm>
              <a:off x="45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0914" name="Line 79"/>
            <p:cNvSpPr>
              <a:spLocks noChangeAspect="1" noChangeShapeType="1"/>
            </p:cNvSpPr>
            <p:nvPr/>
          </p:nvSpPr>
          <p:spPr bwMode="auto">
            <a:xfrm>
              <a:off x="72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0915" name="Line 80"/>
            <p:cNvSpPr>
              <a:spLocks noChangeAspect="1" noChangeShapeType="1"/>
            </p:cNvSpPr>
            <p:nvPr/>
          </p:nvSpPr>
          <p:spPr bwMode="auto">
            <a:xfrm>
              <a:off x="100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0916" name="Line 81"/>
            <p:cNvSpPr>
              <a:spLocks noChangeAspect="1" noChangeShapeType="1"/>
            </p:cNvSpPr>
            <p:nvPr/>
          </p:nvSpPr>
          <p:spPr bwMode="auto">
            <a:xfrm>
              <a:off x="127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0917" name="Line 82"/>
            <p:cNvSpPr>
              <a:spLocks noChangeAspect="1" noChangeShapeType="1"/>
            </p:cNvSpPr>
            <p:nvPr/>
          </p:nvSpPr>
          <p:spPr bwMode="auto">
            <a:xfrm>
              <a:off x="154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0918" name="Line 83"/>
            <p:cNvSpPr>
              <a:spLocks noChangeAspect="1" noChangeShapeType="1"/>
            </p:cNvSpPr>
            <p:nvPr/>
          </p:nvSpPr>
          <p:spPr bwMode="auto">
            <a:xfrm>
              <a:off x="182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0919" name="Line 84"/>
            <p:cNvSpPr>
              <a:spLocks noChangeAspect="1" noChangeShapeType="1"/>
            </p:cNvSpPr>
            <p:nvPr/>
          </p:nvSpPr>
          <p:spPr bwMode="auto">
            <a:xfrm>
              <a:off x="2092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0920" name="Line 85"/>
            <p:cNvSpPr>
              <a:spLocks noChangeAspect="1" noChangeShapeType="1"/>
            </p:cNvSpPr>
            <p:nvPr/>
          </p:nvSpPr>
          <p:spPr bwMode="auto">
            <a:xfrm>
              <a:off x="236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0921" name="Line 86"/>
            <p:cNvSpPr>
              <a:spLocks noChangeAspect="1" noChangeShapeType="1"/>
            </p:cNvSpPr>
            <p:nvPr/>
          </p:nvSpPr>
          <p:spPr bwMode="auto">
            <a:xfrm>
              <a:off x="263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0922" name="Line 87"/>
            <p:cNvSpPr>
              <a:spLocks noChangeAspect="1" noChangeShapeType="1"/>
            </p:cNvSpPr>
            <p:nvPr/>
          </p:nvSpPr>
          <p:spPr bwMode="auto">
            <a:xfrm>
              <a:off x="290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0923" name="Line 88"/>
            <p:cNvSpPr>
              <a:spLocks noChangeAspect="1" noChangeShapeType="1"/>
            </p:cNvSpPr>
            <p:nvPr/>
          </p:nvSpPr>
          <p:spPr bwMode="auto">
            <a:xfrm>
              <a:off x="318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60924" name="Text Box 89"/>
          <p:cNvSpPr txBox="1">
            <a:spLocks noChangeAspect="1" noChangeArrowheads="1"/>
          </p:cNvSpPr>
          <p:nvPr/>
        </p:nvSpPr>
        <p:spPr bwMode="auto">
          <a:xfrm>
            <a:off x="1589088" y="15144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0925" name="Text Box 90"/>
          <p:cNvSpPr txBox="1">
            <a:spLocks noChangeAspect="1" noChangeArrowheads="1"/>
          </p:cNvSpPr>
          <p:nvPr/>
        </p:nvSpPr>
        <p:spPr bwMode="auto">
          <a:xfrm>
            <a:off x="1949450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B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0926" name="Text Box 91"/>
          <p:cNvSpPr txBox="1">
            <a:spLocks noChangeAspect="1" noChangeArrowheads="1"/>
          </p:cNvSpPr>
          <p:nvPr/>
        </p:nvSpPr>
        <p:spPr bwMode="auto">
          <a:xfrm>
            <a:off x="2339975" y="1514475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D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0927" name="Text Box 92"/>
          <p:cNvSpPr txBox="1">
            <a:spLocks noChangeAspect="1" noChangeArrowheads="1"/>
          </p:cNvSpPr>
          <p:nvPr/>
        </p:nvSpPr>
        <p:spPr bwMode="auto">
          <a:xfrm>
            <a:off x="2719388" y="1514475"/>
            <a:ext cx="319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E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0928" name="Text Box 93"/>
          <p:cNvSpPr txBox="1">
            <a:spLocks noChangeAspect="1" noChangeArrowheads="1"/>
          </p:cNvSpPr>
          <p:nvPr/>
        </p:nvSpPr>
        <p:spPr bwMode="auto">
          <a:xfrm>
            <a:off x="3114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B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0929" name="Text Box 94"/>
          <p:cNvSpPr txBox="1">
            <a:spLocks noChangeAspect="1" noChangeArrowheads="1"/>
          </p:cNvSpPr>
          <p:nvPr/>
        </p:nvSpPr>
        <p:spPr bwMode="auto">
          <a:xfrm>
            <a:off x="3876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G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0930" name="Text Box 95"/>
          <p:cNvSpPr txBox="1">
            <a:spLocks noChangeAspect="1" noChangeArrowheads="1"/>
          </p:cNvSpPr>
          <p:nvPr/>
        </p:nvSpPr>
        <p:spPr bwMode="auto">
          <a:xfrm>
            <a:off x="3495675" y="1514475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F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0931" name="Text Box 96"/>
          <p:cNvSpPr txBox="1">
            <a:spLocks noChangeAspect="1" noChangeArrowheads="1"/>
          </p:cNvSpPr>
          <p:nvPr/>
        </p:nvSpPr>
        <p:spPr bwMode="auto">
          <a:xfrm>
            <a:off x="4257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0932" name="Text Box 97"/>
          <p:cNvSpPr txBox="1">
            <a:spLocks noChangeAspect="1" noChangeArrowheads="1"/>
          </p:cNvSpPr>
          <p:nvPr/>
        </p:nvSpPr>
        <p:spPr bwMode="auto">
          <a:xfrm>
            <a:off x="46259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D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0933" name="Text Box 98"/>
          <p:cNvSpPr txBox="1">
            <a:spLocks noChangeAspect="1" noChangeArrowheads="1"/>
          </p:cNvSpPr>
          <p:nvPr/>
        </p:nvSpPr>
        <p:spPr bwMode="auto">
          <a:xfrm>
            <a:off x="5019675" y="1514475"/>
            <a:ext cx="4778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0934" name="Text Box 99"/>
          <p:cNvSpPr txBox="1">
            <a:spLocks noChangeAspect="1" noChangeArrowheads="1"/>
          </p:cNvSpPr>
          <p:nvPr/>
        </p:nvSpPr>
        <p:spPr bwMode="auto">
          <a:xfrm>
            <a:off x="5400675" y="1514475"/>
            <a:ext cx="4778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0935" name="Rectangle 100"/>
          <p:cNvSpPr>
            <a:spLocks noChangeAspect="1" noChangeArrowheads="1"/>
          </p:cNvSpPr>
          <p:nvPr/>
        </p:nvSpPr>
        <p:spPr bwMode="auto">
          <a:xfrm>
            <a:off x="5589588" y="1789113"/>
            <a:ext cx="422275" cy="84137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grpSp>
        <p:nvGrpSpPr>
          <p:cNvPr id="1360936" name="Group 102"/>
          <p:cNvGrpSpPr>
            <a:grpSpLocks/>
          </p:cNvGrpSpPr>
          <p:nvPr/>
        </p:nvGrpSpPr>
        <p:grpSpPr bwMode="auto">
          <a:xfrm>
            <a:off x="1574800" y="2205038"/>
            <a:ext cx="4437063" cy="387350"/>
            <a:chOff x="902" y="1689"/>
            <a:chExt cx="2795" cy="244"/>
          </a:xfrm>
        </p:grpSpPr>
        <p:grpSp>
          <p:nvGrpSpPr>
            <p:cNvPr id="1360937" name="Group 103"/>
            <p:cNvGrpSpPr>
              <a:grpSpLocks noChangeAspect="1"/>
            </p:cNvGrpSpPr>
            <p:nvPr/>
          </p:nvGrpSpPr>
          <p:grpSpPr bwMode="auto">
            <a:xfrm>
              <a:off x="992" y="1710"/>
              <a:ext cx="2647" cy="39"/>
              <a:chOff x="459" y="725"/>
              <a:chExt cx="2993" cy="0"/>
            </a:xfrm>
          </p:grpSpPr>
          <p:sp>
            <p:nvSpPr>
              <p:cNvPr id="1360938" name="Line 104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0939" name="Line 105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0940" name="Line 106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0941" name="Line 107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0942" name="Line 108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0943" name="Line 109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0944" name="Line 110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0945" name="Line 111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0946" name="Line 112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0947" name="Line 113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0948" name="Line 114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60949" name="Text Box 115"/>
            <p:cNvSpPr txBox="1">
              <a:spLocks noChangeAspect="1" noChangeArrowheads="1"/>
            </p:cNvSpPr>
            <p:nvPr/>
          </p:nvSpPr>
          <p:spPr bwMode="auto">
            <a:xfrm>
              <a:off x="90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A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0950" name="Text Box 116"/>
            <p:cNvSpPr txBox="1">
              <a:spLocks noChangeAspect="1" noChangeArrowheads="1"/>
            </p:cNvSpPr>
            <p:nvPr/>
          </p:nvSpPr>
          <p:spPr bwMode="auto">
            <a:xfrm>
              <a:off x="114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0951" name="Text Box 117"/>
            <p:cNvSpPr txBox="1">
              <a:spLocks noChangeAspect="1" noChangeArrowheads="1"/>
            </p:cNvSpPr>
            <p:nvPr/>
          </p:nvSpPr>
          <p:spPr bwMode="auto">
            <a:xfrm>
              <a:off x="1384" y="1710"/>
              <a:ext cx="20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E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0952" name="Text Box 118"/>
            <p:cNvSpPr txBox="1">
              <a:spLocks noChangeAspect="1" noChangeArrowheads="1"/>
            </p:cNvSpPr>
            <p:nvPr/>
          </p:nvSpPr>
          <p:spPr bwMode="auto">
            <a:xfrm>
              <a:off x="1622" y="1710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0953" name="Text Box 119"/>
            <p:cNvSpPr txBox="1">
              <a:spLocks noChangeAspect="1" noChangeArrowheads="1"/>
            </p:cNvSpPr>
            <p:nvPr/>
          </p:nvSpPr>
          <p:spPr bwMode="auto">
            <a:xfrm>
              <a:off x="186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E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0954" name="Text Box 120"/>
            <p:cNvSpPr txBox="1">
              <a:spLocks noChangeAspect="1" noChangeArrowheads="1"/>
            </p:cNvSpPr>
            <p:nvPr/>
          </p:nvSpPr>
          <p:spPr bwMode="auto">
            <a:xfrm>
              <a:off x="2103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A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0955" name="Text Box 121"/>
            <p:cNvSpPr txBox="1">
              <a:spLocks noChangeAspect="1" noChangeArrowheads="1"/>
            </p:cNvSpPr>
            <p:nvPr/>
          </p:nvSpPr>
          <p:spPr bwMode="auto">
            <a:xfrm>
              <a:off x="235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F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0956" name="Text Box 122"/>
            <p:cNvSpPr txBox="1">
              <a:spLocks noChangeAspect="1" noChangeArrowheads="1"/>
            </p:cNvSpPr>
            <p:nvPr/>
          </p:nvSpPr>
          <p:spPr bwMode="auto">
            <a:xfrm>
              <a:off x="259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H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0957" name="Text Box 123"/>
            <p:cNvSpPr txBox="1">
              <a:spLocks noChangeAspect="1" noChangeArrowheads="1"/>
            </p:cNvSpPr>
            <p:nvPr/>
          </p:nvSpPr>
          <p:spPr bwMode="auto">
            <a:xfrm>
              <a:off x="307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H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0958" name="Text Box 124"/>
            <p:cNvSpPr txBox="1">
              <a:spLocks noChangeAspect="1" noChangeArrowheads="1"/>
            </p:cNvSpPr>
            <p:nvPr/>
          </p:nvSpPr>
          <p:spPr bwMode="auto">
            <a:xfrm>
              <a:off x="3312" y="1710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G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0959" name="Text Box 125"/>
            <p:cNvSpPr txBox="1">
              <a:spLocks noChangeAspect="1" noChangeArrowheads="1"/>
            </p:cNvSpPr>
            <p:nvPr/>
          </p:nvSpPr>
          <p:spPr bwMode="auto">
            <a:xfrm>
              <a:off x="2819" y="1702"/>
              <a:ext cx="3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0</a:t>
              </a:r>
              <a:endParaRPr lang="en-US" altLang="zh-CN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0960" name="Rectangle 126"/>
            <p:cNvSpPr>
              <a:spLocks noChangeAspect="1" noChangeArrowheads="1"/>
            </p:cNvSpPr>
            <p:nvPr/>
          </p:nvSpPr>
          <p:spPr bwMode="auto">
            <a:xfrm>
              <a:off x="3431" y="1689"/>
              <a:ext cx="266" cy="42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zh-CN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263743" name="Text Box 127"/>
          <p:cNvSpPr txBox="1">
            <a:spLocks noChangeArrowheads="1"/>
          </p:cNvSpPr>
          <p:nvPr/>
        </p:nvSpPr>
        <p:spPr bwMode="auto">
          <a:xfrm>
            <a:off x="5294313" y="4197350"/>
            <a:ext cx="35004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ＭＳ Ｐゴシック" panose="020B0600070205080204" pitchFamily="34" charset="-128"/>
              </a:rPr>
              <a:t>Note: an edge that can be derived </a:t>
            </a:r>
            <a:br>
              <a:rPr lang="en-US" altLang="zh-CN">
                <a:ea typeface="ＭＳ Ｐゴシック" panose="020B0600070205080204" pitchFamily="34" charset="-128"/>
              </a:rPr>
            </a:br>
            <a:r>
              <a:rPr lang="en-US" altLang="zh-CN">
                <a:ea typeface="ＭＳ Ｐゴシック" panose="020B0600070205080204" pitchFamily="34" charset="-128"/>
              </a:rPr>
              <a:t>by transitivity is not included,</a:t>
            </a:r>
            <a:br>
              <a:rPr lang="en-US" altLang="zh-CN">
                <a:ea typeface="ＭＳ Ｐゴシック" panose="020B0600070205080204" pitchFamily="34" charset="-128"/>
              </a:rPr>
            </a:br>
            <a:r>
              <a:rPr lang="en-US" altLang="zh-CN">
                <a:ea typeface="ＭＳ Ｐゴシック" panose="020B0600070205080204" pitchFamily="34" charset="-128"/>
              </a:rPr>
              <a:t>such as edge (</a:t>
            </a:r>
            <a:r>
              <a:rPr lang="en-US" altLang="zh-CN" i="1">
                <a:ea typeface="ＭＳ Ｐゴシック" panose="020B0600070205080204" pitchFamily="34" charset="-128"/>
              </a:rPr>
              <a:t>B</a:t>
            </a:r>
            <a:r>
              <a:rPr lang="en-US" altLang="zh-CN">
                <a:ea typeface="ＭＳ Ｐゴシック" panose="020B0600070205080204" pitchFamily="34" charset="-128"/>
              </a:rPr>
              <a:t>,</a:t>
            </a:r>
            <a:r>
              <a:rPr lang="en-US" altLang="zh-CN" i="1">
                <a:ea typeface="ＭＳ Ｐゴシック" panose="020B0600070205080204" pitchFamily="34" charset="-128"/>
              </a:rPr>
              <a:t>C</a:t>
            </a:r>
            <a:r>
              <a:rPr lang="en-US" altLang="zh-CN">
                <a:ea typeface="ＭＳ Ｐゴシック" panose="020B0600070205080204" pitchFamily="34" charset="-128"/>
              </a:rPr>
              <a:t>) </a:t>
            </a:r>
          </a:p>
        </p:txBody>
      </p:sp>
      <p:sp>
        <p:nvSpPr>
          <p:cNvPr id="1360962" name="Oval 17"/>
          <p:cNvSpPr>
            <a:spLocks noChangeAspect="1" noChangeArrowheads="1"/>
          </p:cNvSpPr>
          <p:nvPr/>
        </p:nvSpPr>
        <p:spPr bwMode="auto">
          <a:xfrm>
            <a:off x="3175000" y="1309688"/>
            <a:ext cx="198438" cy="1349375"/>
          </a:xfrm>
          <a:prstGeom prst="ellips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0966" name="Line 70"/>
          <p:cNvSpPr>
            <a:spLocks noChangeShapeType="1"/>
          </p:cNvSpPr>
          <p:nvPr/>
        </p:nvSpPr>
        <p:spPr bwMode="auto">
          <a:xfrm flipH="1">
            <a:off x="2012950" y="5084763"/>
            <a:ext cx="644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1263637" name="Line 21"/>
          <p:cNvSpPr>
            <a:spLocks noChangeAspect="1" noChangeShapeType="1"/>
          </p:cNvSpPr>
          <p:nvPr/>
        </p:nvSpPr>
        <p:spPr bwMode="auto">
          <a:xfrm>
            <a:off x="2717800" y="4189413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3621" name="Oval 5"/>
          <p:cNvSpPr>
            <a:spLocks noChangeAspect="1" noChangeArrowheads="1"/>
          </p:cNvSpPr>
          <p:nvPr/>
        </p:nvSpPr>
        <p:spPr bwMode="auto">
          <a:xfrm>
            <a:off x="2462213" y="4843463"/>
            <a:ext cx="501650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2" name="Text Box 6"/>
          <p:cNvSpPr txBox="1">
            <a:spLocks noChangeAspect="1" noChangeArrowheads="1"/>
          </p:cNvSpPr>
          <p:nvPr/>
        </p:nvSpPr>
        <p:spPr bwMode="auto">
          <a:xfrm>
            <a:off x="2525713" y="4921250"/>
            <a:ext cx="5032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E</a:t>
            </a:r>
          </a:p>
        </p:txBody>
      </p:sp>
      <p:sp>
        <p:nvSpPr>
          <p:cNvPr id="1263625" name="Oval 9"/>
          <p:cNvSpPr>
            <a:spLocks noChangeAspect="1" noChangeArrowheads="1"/>
          </p:cNvSpPr>
          <p:nvPr/>
        </p:nvSpPr>
        <p:spPr bwMode="auto">
          <a:xfrm>
            <a:off x="2452688" y="3765550"/>
            <a:ext cx="503237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6" name="Text Box 10"/>
          <p:cNvSpPr txBox="1">
            <a:spLocks noChangeAspect="1" noChangeArrowheads="1"/>
          </p:cNvSpPr>
          <p:nvPr/>
        </p:nvSpPr>
        <p:spPr bwMode="auto">
          <a:xfrm>
            <a:off x="2517775" y="3843338"/>
            <a:ext cx="5016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1263627" name="Oval 11"/>
          <p:cNvSpPr>
            <a:spLocks noChangeAspect="1" noChangeArrowheads="1"/>
          </p:cNvSpPr>
          <p:nvPr/>
        </p:nvSpPr>
        <p:spPr bwMode="auto">
          <a:xfrm>
            <a:off x="3708400" y="5441950"/>
            <a:ext cx="503238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8" name="Text Box 12"/>
          <p:cNvSpPr txBox="1">
            <a:spLocks noChangeAspect="1" noChangeArrowheads="1"/>
          </p:cNvSpPr>
          <p:nvPr/>
        </p:nvSpPr>
        <p:spPr bwMode="auto">
          <a:xfrm>
            <a:off x="3773488" y="5521325"/>
            <a:ext cx="5016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2" name="Line 21"/>
          <p:cNvSpPr>
            <a:spLocks noChangeAspect="1" noChangeShapeType="1"/>
          </p:cNvSpPr>
          <p:nvPr/>
        </p:nvSpPr>
        <p:spPr bwMode="auto">
          <a:xfrm>
            <a:off x="1782763" y="4197350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3619" name="Oval 3"/>
          <p:cNvSpPr>
            <a:spLocks noChangeAspect="1" noChangeArrowheads="1"/>
          </p:cNvSpPr>
          <p:nvPr/>
        </p:nvSpPr>
        <p:spPr bwMode="auto">
          <a:xfrm>
            <a:off x="1530350" y="3765550"/>
            <a:ext cx="503238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0" name="Text Box 4"/>
          <p:cNvSpPr txBox="1">
            <a:spLocks noChangeAspect="1" noChangeArrowheads="1"/>
          </p:cNvSpPr>
          <p:nvPr/>
        </p:nvSpPr>
        <p:spPr bwMode="auto">
          <a:xfrm>
            <a:off x="1595438" y="3843338"/>
            <a:ext cx="5016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1263623" name="Oval 7"/>
          <p:cNvSpPr>
            <a:spLocks noChangeAspect="1" noChangeArrowheads="1"/>
          </p:cNvSpPr>
          <p:nvPr/>
        </p:nvSpPr>
        <p:spPr bwMode="auto">
          <a:xfrm>
            <a:off x="1511300" y="4838700"/>
            <a:ext cx="501650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4" name="Text Box 8"/>
          <p:cNvSpPr txBox="1">
            <a:spLocks noChangeAspect="1" noChangeArrowheads="1"/>
          </p:cNvSpPr>
          <p:nvPr/>
        </p:nvSpPr>
        <p:spPr bwMode="auto">
          <a:xfrm>
            <a:off x="1574800" y="4918075"/>
            <a:ext cx="5032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6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6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89" grpId="0" animBg="1"/>
      <p:bldP spid="12637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01C6E-C544-437F-88FA-B8BE7B71A04F}" type="slidenum">
              <a:rPr lang="en-US" altLang="de-DE"/>
              <a:pPr/>
              <a:t>29</a:t>
            </a:fld>
            <a:endParaRPr lang="en-US" altLang="de-DE"/>
          </a:p>
        </p:txBody>
      </p:sp>
      <p:sp>
        <p:nvSpPr>
          <p:cNvPr id="1361922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F67B046-5684-4A64-AA55-7C6A421A47F9}" type="slidenum">
              <a:rPr lang="en-US" altLang="zh-CN" sz="1000">
                <a:solidFill>
                  <a:srgbClr val="C0C0C0"/>
                </a:solidFill>
                <a:ea typeface="ＭＳ Ｐゴシック" panose="020B0600070205080204" pitchFamily="34" charset="-128"/>
              </a:rPr>
              <a:pPr algn="r"/>
              <a:t>29</a:t>
            </a:fld>
            <a:endParaRPr lang="en-US" altLang="zh-CN" sz="1000">
              <a:solidFill>
                <a:srgbClr val="C0C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1932" name="Rectangle 7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/>
            <a:r>
              <a:rPr lang="de-DE" altLang="de-DE"/>
              <a:t>6.3.2	Vertical Constraint Graphs</a:t>
            </a:r>
          </a:p>
        </p:txBody>
      </p:sp>
      <p:grpSp>
        <p:nvGrpSpPr>
          <p:cNvPr id="1361933" name="Group 77"/>
          <p:cNvGrpSpPr>
            <a:grpSpLocks noChangeAspect="1"/>
          </p:cNvGrpSpPr>
          <p:nvPr/>
        </p:nvGrpSpPr>
        <p:grpSpPr bwMode="auto">
          <a:xfrm>
            <a:off x="1735138" y="1831975"/>
            <a:ext cx="4200525" cy="63500"/>
            <a:chOff x="459" y="725"/>
            <a:chExt cx="2993" cy="0"/>
          </a:xfrm>
        </p:grpSpPr>
        <p:sp>
          <p:nvSpPr>
            <p:cNvPr id="1361934" name="Line 78"/>
            <p:cNvSpPr>
              <a:spLocks noChangeAspect="1" noChangeShapeType="1"/>
            </p:cNvSpPr>
            <p:nvPr/>
          </p:nvSpPr>
          <p:spPr bwMode="auto">
            <a:xfrm>
              <a:off x="45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1935" name="Line 79"/>
            <p:cNvSpPr>
              <a:spLocks noChangeAspect="1" noChangeShapeType="1"/>
            </p:cNvSpPr>
            <p:nvPr/>
          </p:nvSpPr>
          <p:spPr bwMode="auto">
            <a:xfrm>
              <a:off x="72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1936" name="Line 80"/>
            <p:cNvSpPr>
              <a:spLocks noChangeAspect="1" noChangeShapeType="1"/>
            </p:cNvSpPr>
            <p:nvPr/>
          </p:nvSpPr>
          <p:spPr bwMode="auto">
            <a:xfrm>
              <a:off x="100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1937" name="Line 81"/>
            <p:cNvSpPr>
              <a:spLocks noChangeAspect="1" noChangeShapeType="1"/>
            </p:cNvSpPr>
            <p:nvPr/>
          </p:nvSpPr>
          <p:spPr bwMode="auto">
            <a:xfrm>
              <a:off x="127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1938" name="Line 82"/>
            <p:cNvSpPr>
              <a:spLocks noChangeAspect="1" noChangeShapeType="1"/>
            </p:cNvSpPr>
            <p:nvPr/>
          </p:nvSpPr>
          <p:spPr bwMode="auto">
            <a:xfrm>
              <a:off x="154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1939" name="Line 83"/>
            <p:cNvSpPr>
              <a:spLocks noChangeAspect="1" noChangeShapeType="1"/>
            </p:cNvSpPr>
            <p:nvPr/>
          </p:nvSpPr>
          <p:spPr bwMode="auto">
            <a:xfrm>
              <a:off x="182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1940" name="Line 84"/>
            <p:cNvSpPr>
              <a:spLocks noChangeAspect="1" noChangeShapeType="1"/>
            </p:cNvSpPr>
            <p:nvPr/>
          </p:nvSpPr>
          <p:spPr bwMode="auto">
            <a:xfrm>
              <a:off x="2092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1941" name="Line 85"/>
            <p:cNvSpPr>
              <a:spLocks noChangeAspect="1" noChangeShapeType="1"/>
            </p:cNvSpPr>
            <p:nvPr/>
          </p:nvSpPr>
          <p:spPr bwMode="auto">
            <a:xfrm>
              <a:off x="236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1942" name="Line 86"/>
            <p:cNvSpPr>
              <a:spLocks noChangeAspect="1" noChangeShapeType="1"/>
            </p:cNvSpPr>
            <p:nvPr/>
          </p:nvSpPr>
          <p:spPr bwMode="auto">
            <a:xfrm>
              <a:off x="263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1943" name="Line 87"/>
            <p:cNvSpPr>
              <a:spLocks noChangeAspect="1" noChangeShapeType="1"/>
            </p:cNvSpPr>
            <p:nvPr/>
          </p:nvSpPr>
          <p:spPr bwMode="auto">
            <a:xfrm>
              <a:off x="290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1944" name="Line 88"/>
            <p:cNvSpPr>
              <a:spLocks noChangeAspect="1" noChangeShapeType="1"/>
            </p:cNvSpPr>
            <p:nvPr/>
          </p:nvSpPr>
          <p:spPr bwMode="auto">
            <a:xfrm>
              <a:off x="318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61945" name="Text Box 89"/>
          <p:cNvSpPr txBox="1">
            <a:spLocks noChangeAspect="1" noChangeArrowheads="1"/>
          </p:cNvSpPr>
          <p:nvPr/>
        </p:nvSpPr>
        <p:spPr bwMode="auto">
          <a:xfrm>
            <a:off x="1589088" y="15144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1946" name="Text Box 90"/>
          <p:cNvSpPr txBox="1">
            <a:spLocks noChangeAspect="1" noChangeArrowheads="1"/>
          </p:cNvSpPr>
          <p:nvPr/>
        </p:nvSpPr>
        <p:spPr bwMode="auto">
          <a:xfrm>
            <a:off x="1949450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B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1947" name="Text Box 91"/>
          <p:cNvSpPr txBox="1">
            <a:spLocks noChangeAspect="1" noChangeArrowheads="1"/>
          </p:cNvSpPr>
          <p:nvPr/>
        </p:nvSpPr>
        <p:spPr bwMode="auto">
          <a:xfrm>
            <a:off x="2339975" y="1514475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D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1948" name="Text Box 92"/>
          <p:cNvSpPr txBox="1">
            <a:spLocks noChangeAspect="1" noChangeArrowheads="1"/>
          </p:cNvSpPr>
          <p:nvPr/>
        </p:nvSpPr>
        <p:spPr bwMode="auto">
          <a:xfrm>
            <a:off x="2719388" y="1514475"/>
            <a:ext cx="319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E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1949" name="Text Box 93"/>
          <p:cNvSpPr txBox="1">
            <a:spLocks noChangeAspect="1" noChangeArrowheads="1"/>
          </p:cNvSpPr>
          <p:nvPr/>
        </p:nvSpPr>
        <p:spPr bwMode="auto">
          <a:xfrm>
            <a:off x="3114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B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1950" name="Text Box 94"/>
          <p:cNvSpPr txBox="1">
            <a:spLocks noChangeAspect="1" noChangeArrowheads="1"/>
          </p:cNvSpPr>
          <p:nvPr/>
        </p:nvSpPr>
        <p:spPr bwMode="auto">
          <a:xfrm>
            <a:off x="3876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G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1951" name="Text Box 95"/>
          <p:cNvSpPr txBox="1">
            <a:spLocks noChangeAspect="1" noChangeArrowheads="1"/>
          </p:cNvSpPr>
          <p:nvPr/>
        </p:nvSpPr>
        <p:spPr bwMode="auto">
          <a:xfrm>
            <a:off x="3495675" y="1514475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F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1952" name="Text Box 96"/>
          <p:cNvSpPr txBox="1">
            <a:spLocks noChangeAspect="1" noChangeArrowheads="1"/>
          </p:cNvSpPr>
          <p:nvPr/>
        </p:nvSpPr>
        <p:spPr bwMode="auto">
          <a:xfrm>
            <a:off x="4257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1953" name="Text Box 97"/>
          <p:cNvSpPr txBox="1">
            <a:spLocks noChangeAspect="1" noChangeArrowheads="1"/>
          </p:cNvSpPr>
          <p:nvPr/>
        </p:nvSpPr>
        <p:spPr bwMode="auto">
          <a:xfrm>
            <a:off x="46259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D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1954" name="Text Box 98"/>
          <p:cNvSpPr txBox="1">
            <a:spLocks noChangeAspect="1" noChangeArrowheads="1"/>
          </p:cNvSpPr>
          <p:nvPr/>
        </p:nvSpPr>
        <p:spPr bwMode="auto">
          <a:xfrm>
            <a:off x="5019675" y="1514475"/>
            <a:ext cx="4778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1955" name="Text Box 99"/>
          <p:cNvSpPr txBox="1">
            <a:spLocks noChangeAspect="1" noChangeArrowheads="1"/>
          </p:cNvSpPr>
          <p:nvPr/>
        </p:nvSpPr>
        <p:spPr bwMode="auto">
          <a:xfrm>
            <a:off x="5400675" y="1514475"/>
            <a:ext cx="4778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1956" name="Rectangle 100"/>
          <p:cNvSpPr>
            <a:spLocks noChangeAspect="1" noChangeArrowheads="1"/>
          </p:cNvSpPr>
          <p:nvPr/>
        </p:nvSpPr>
        <p:spPr bwMode="auto">
          <a:xfrm>
            <a:off x="5589588" y="1789113"/>
            <a:ext cx="422275" cy="84137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grpSp>
        <p:nvGrpSpPr>
          <p:cNvPr id="1361957" name="Group 102"/>
          <p:cNvGrpSpPr>
            <a:grpSpLocks/>
          </p:cNvGrpSpPr>
          <p:nvPr/>
        </p:nvGrpSpPr>
        <p:grpSpPr bwMode="auto">
          <a:xfrm>
            <a:off x="1574800" y="2205038"/>
            <a:ext cx="4437063" cy="387350"/>
            <a:chOff x="902" y="1689"/>
            <a:chExt cx="2795" cy="244"/>
          </a:xfrm>
        </p:grpSpPr>
        <p:grpSp>
          <p:nvGrpSpPr>
            <p:cNvPr id="1361958" name="Group 103"/>
            <p:cNvGrpSpPr>
              <a:grpSpLocks noChangeAspect="1"/>
            </p:cNvGrpSpPr>
            <p:nvPr/>
          </p:nvGrpSpPr>
          <p:grpSpPr bwMode="auto">
            <a:xfrm>
              <a:off x="992" y="1710"/>
              <a:ext cx="2647" cy="39"/>
              <a:chOff x="459" y="725"/>
              <a:chExt cx="2993" cy="0"/>
            </a:xfrm>
          </p:grpSpPr>
          <p:sp>
            <p:nvSpPr>
              <p:cNvPr id="1361959" name="Line 104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1960" name="Line 105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1961" name="Line 106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1962" name="Line 107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1963" name="Line 108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1964" name="Line 109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1965" name="Line 110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1966" name="Line 111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1967" name="Line 112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1968" name="Line 113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1969" name="Line 114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61970" name="Text Box 115"/>
            <p:cNvSpPr txBox="1">
              <a:spLocks noChangeAspect="1" noChangeArrowheads="1"/>
            </p:cNvSpPr>
            <p:nvPr/>
          </p:nvSpPr>
          <p:spPr bwMode="auto">
            <a:xfrm>
              <a:off x="90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A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1971" name="Text Box 116"/>
            <p:cNvSpPr txBox="1">
              <a:spLocks noChangeAspect="1" noChangeArrowheads="1"/>
            </p:cNvSpPr>
            <p:nvPr/>
          </p:nvSpPr>
          <p:spPr bwMode="auto">
            <a:xfrm>
              <a:off x="114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1972" name="Text Box 117"/>
            <p:cNvSpPr txBox="1">
              <a:spLocks noChangeAspect="1" noChangeArrowheads="1"/>
            </p:cNvSpPr>
            <p:nvPr/>
          </p:nvSpPr>
          <p:spPr bwMode="auto">
            <a:xfrm>
              <a:off x="1384" y="1710"/>
              <a:ext cx="20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E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1973" name="Text Box 118"/>
            <p:cNvSpPr txBox="1">
              <a:spLocks noChangeAspect="1" noChangeArrowheads="1"/>
            </p:cNvSpPr>
            <p:nvPr/>
          </p:nvSpPr>
          <p:spPr bwMode="auto">
            <a:xfrm>
              <a:off x="1622" y="1710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1974" name="Text Box 119"/>
            <p:cNvSpPr txBox="1">
              <a:spLocks noChangeAspect="1" noChangeArrowheads="1"/>
            </p:cNvSpPr>
            <p:nvPr/>
          </p:nvSpPr>
          <p:spPr bwMode="auto">
            <a:xfrm>
              <a:off x="186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E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1975" name="Text Box 120"/>
            <p:cNvSpPr txBox="1">
              <a:spLocks noChangeAspect="1" noChangeArrowheads="1"/>
            </p:cNvSpPr>
            <p:nvPr/>
          </p:nvSpPr>
          <p:spPr bwMode="auto">
            <a:xfrm>
              <a:off x="2103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A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1976" name="Text Box 121"/>
            <p:cNvSpPr txBox="1">
              <a:spLocks noChangeAspect="1" noChangeArrowheads="1"/>
            </p:cNvSpPr>
            <p:nvPr/>
          </p:nvSpPr>
          <p:spPr bwMode="auto">
            <a:xfrm>
              <a:off x="235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F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1977" name="Text Box 122"/>
            <p:cNvSpPr txBox="1">
              <a:spLocks noChangeAspect="1" noChangeArrowheads="1"/>
            </p:cNvSpPr>
            <p:nvPr/>
          </p:nvSpPr>
          <p:spPr bwMode="auto">
            <a:xfrm>
              <a:off x="259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H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1978" name="Text Box 123"/>
            <p:cNvSpPr txBox="1">
              <a:spLocks noChangeAspect="1" noChangeArrowheads="1"/>
            </p:cNvSpPr>
            <p:nvPr/>
          </p:nvSpPr>
          <p:spPr bwMode="auto">
            <a:xfrm>
              <a:off x="307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H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1979" name="Text Box 124"/>
            <p:cNvSpPr txBox="1">
              <a:spLocks noChangeAspect="1" noChangeArrowheads="1"/>
            </p:cNvSpPr>
            <p:nvPr/>
          </p:nvSpPr>
          <p:spPr bwMode="auto">
            <a:xfrm>
              <a:off x="3312" y="1710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G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1980" name="Text Box 125"/>
            <p:cNvSpPr txBox="1">
              <a:spLocks noChangeAspect="1" noChangeArrowheads="1"/>
            </p:cNvSpPr>
            <p:nvPr/>
          </p:nvSpPr>
          <p:spPr bwMode="auto">
            <a:xfrm>
              <a:off x="2819" y="1702"/>
              <a:ext cx="3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0</a:t>
              </a:r>
              <a:endParaRPr lang="en-US" altLang="zh-CN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1981" name="Rectangle 126"/>
            <p:cNvSpPr>
              <a:spLocks noChangeAspect="1" noChangeArrowheads="1"/>
            </p:cNvSpPr>
            <p:nvPr/>
          </p:nvSpPr>
          <p:spPr bwMode="auto">
            <a:xfrm>
              <a:off x="3431" y="1689"/>
              <a:ext cx="266" cy="42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zh-CN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361982" name="Oval 17"/>
          <p:cNvSpPr>
            <a:spLocks noChangeAspect="1" noChangeArrowheads="1"/>
          </p:cNvSpPr>
          <p:nvPr/>
        </p:nvSpPr>
        <p:spPr bwMode="auto">
          <a:xfrm>
            <a:off x="3556000" y="1309688"/>
            <a:ext cx="196850" cy="1349375"/>
          </a:xfrm>
          <a:prstGeom prst="ellips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73" name="Oval 13"/>
          <p:cNvSpPr>
            <a:spLocks noChangeAspect="1" noChangeArrowheads="1"/>
          </p:cNvSpPr>
          <p:nvPr/>
        </p:nvSpPr>
        <p:spPr bwMode="auto">
          <a:xfrm>
            <a:off x="3708400" y="4603750"/>
            <a:ext cx="503238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3773488" y="4683125"/>
            <a:ext cx="5016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F</a:t>
            </a:r>
          </a:p>
        </p:txBody>
      </p:sp>
      <p:sp>
        <p:nvSpPr>
          <p:cNvPr id="75" name="Line 23"/>
          <p:cNvSpPr>
            <a:spLocks noChangeAspect="1" noChangeShapeType="1"/>
          </p:cNvSpPr>
          <p:nvPr/>
        </p:nvSpPr>
        <p:spPr bwMode="auto">
          <a:xfrm>
            <a:off x="3976688" y="5106988"/>
            <a:ext cx="0" cy="33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61991" name="Line 71"/>
          <p:cNvSpPr>
            <a:spLocks noChangeShapeType="1"/>
          </p:cNvSpPr>
          <p:nvPr/>
        </p:nvSpPr>
        <p:spPr bwMode="auto">
          <a:xfrm>
            <a:off x="1812925" y="4127500"/>
            <a:ext cx="763588" cy="763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1361992" name="Line 72"/>
          <p:cNvSpPr>
            <a:spLocks noChangeShapeType="1"/>
          </p:cNvSpPr>
          <p:nvPr/>
        </p:nvSpPr>
        <p:spPr bwMode="auto">
          <a:xfrm flipH="1">
            <a:off x="2012950" y="5084763"/>
            <a:ext cx="644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1263637" name="Line 21"/>
          <p:cNvSpPr>
            <a:spLocks noChangeAspect="1" noChangeShapeType="1"/>
          </p:cNvSpPr>
          <p:nvPr/>
        </p:nvSpPr>
        <p:spPr bwMode="auto">
          <a:xfrm>
            <a:off x="2717800" y="4189413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3621" name="Oval 5"/>
          <p:cNvSpPr>
            <a:spLocks noChangeAspect="1" noChangeArrowheads="1"/>
          </p:cNvSpPr>
          <p:nvPr/>
        </p:nvSpPr>
        <p:spPr bwMode="auto">
          <a:xfrm>
            <a:off x="2462213" y="4843463"/>
            <a:ext cx="501650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2" name="Text Box 6"/>
          <p:cNvSpPr txBox="1">
            <a:spLocks noChangeAspect="1" noChangeArrowheads="1"/>
          </p:cNvSpPr>
          <p:nvPr/>
        </p:nvSpPr>
        <p:spPr bwMode="auto">
          <a:xfrm>
            <a:off x="2525713" y="4921250"/>
            <a:ext cx="5032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E</a:t>
            </a:r>
          </a:p>
        </p:txBody>
      </p:sp>
      <p:sp>
        <p:nvSpPr>
          <p:cNvPr id="1263625" name="Oval 9"/>
          <p:cNvSpPr>
            <a:spLocks noChangeAspect="1" noChangeArrowheads="1"/>
          </p:cNvSpPr>
          <p:nvPr/>
        </p:nvSpPr>
        <p:spPr bwMode="auto">
          <a:xfrm>
            <a:off x="2452688" y="3765550"/>
            <a:ext cx="503237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6" name="Text Box 10"/>
          <p:cNvSpPr txBox="1">
            <a:spLocks noChangeAspect="1" noChangeArrowheads="1"/>
          </p:cNvSpPr>
          <p:nvPr/>
        </p:nvSpPr>
        <p:spPr bwMode="auto">
          <a:xfrm>
            <a:off x="2517775" y="3843338"/>
            <a:ext cx="5016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1263627" name="Oval 11"/>
          <p:cNvSpPr>
            <a:spLocks noChangeAspect="1" noChangeArrowheads="1"/>
          </p:cNvSpPr>
          <p:nvPr/>
        </p:nvSpPr>
        <p:spPr bwMode="auto">
          <a:xfrm>
            <a:off x="3708400" y="5441950"/>
            <a:ext cx="503238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8" name="Text Box 12"/>
          <p:cNvSpPr txBox="1">
            <a:spLocks noChangeAspect="1" noChangeArrowheads="1"/>
          </p:cNvSpPr>
          <p:nvPr/>
        </p:nvSpPr>
        <p:spPr bwMode="auto">
          <a:xfrm>
            <a:off x="3773488" y="5521325"/>
            <a:ext cx="5016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2" name="Line 21"/>
          <p:cNvSpPr>
            <a:spLocks noChangeAspect="1" noChangeShapeType="1"/>
          </p:cNvSpPr>
          <p:nvPr/>
        </p:nvSpPr>
        <p:spPr bwMode="auto">
          <a:xfrm>
            <a:off x="1782763" y="4197350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3619" name="Oval 3"/>
          <p:cNvSpPr>
            <a:spLocks noChangeAspect="1" noChangeArrowheads="1"/>
          </p:cNvSpPr>
          <p:nvPr/>
        </p:nvSpPr>
        <p:spPr bwMode="auto">
          <a:xfrm>
            <a:off x="1530350" y="3765550"/>
            <a:ext cx="503238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0" name="Text Box 4"/>
          <p:cNvSpPr txBox="1">
            <a:spLocks noChangeAspect="1" noChangeArrowheads="1"/>
          </p:cNvSpPr>
          <p:nvPr/>
        </p:nvSpPr>
        <p:spPr bwMode="auto">
          <a:xfrm>
            <a:off x="1595438" y="3843338"/>
            <a:ext cx="5016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1263623" name="Oval 7"/>
          <p:cNvSpPr>
            <a:spLocks noChangeAspect="1" noChangeArrowheads="1"/>
          </p:cNvSpPr>
          <p:nvPr/>
        </p:nvSpPr>
        <p:spPr bwMode="auto">
          <a:xfrm>
            <a:off x="1511300" y="4838700"/>
            <a:ext cx="501650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4" name="Text Box 8"/>
          <p:cNvSpPr txBox="1">
            <a:spLocks noChangeAspect="1" noChangeArrowheads="1"/>
          </p:cNvSpPr>
          <p:nvPr/>
        </p:nvSpPr>
        <p:spPr bwMode="auto">
          <a:xfrm>
            <a:off x="1574800" y="4918075"/>
            <a:ext cx="5032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0DD07-F864-4220-87B0-6392996D0FA8}" type="slidenum">
              <a:rPr lang="en-US" altLang="de-DE"/>
              <a:pPr/>
              <a:t>3</a:t>
            </a:fld>
            <a:endParaRPr lang="en-US" altLang="de-DE"/>
          </a:p>
        </p:txBody>
      </p:sp>
      <p:sp>
        <p:nvSpPr>
          <p:cNvPr id="550331" name="Line 443"/>
          <p:cNvSpPr>
            <a:spLocks noChangeShapeType="1"/>
          </p:cNvSpPr>
          <p:nvPr/>
        </p:nvSpPr>
        <p:spPr bwMode="auto">
          <a:xfrm>
            <a:off x="5610225" y="4508500"/>
            <a:ext cx="1588" cy="446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50462" name="Line 574"/>
          <p:cNvSpPr>
            <a:spLocks noChangeShapeType="1"/>
          </p:cNvSpPr>
          <p:nvPr/>
        </p:nvSpPr>
        <p:spPr bwMode="auto">
          <a:xfrm>
            <a:off x="5610225" y="3821113"/>
            <a:ext cx="0" cy="471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DE"/>
          </a:p>
        </p:txBody>
      </p:sp>
      <p:grpSp>
        <p:nvGrpSpPr>
          <p:cNvPr id="550216" name="Group 328"/>
          <p:cNvGrpSpPr>
            <a:grpSpLocks/>
          </p:cNvGrpSpPr>
          <p:nvPr/>
        </p:nvGrpSpPr>
        <p:grpSpPr bwMode="auto">
          <a:xfrm>
            <a:off x="7002463" y="1398588"/>
            <a:ext cx="996950" cy="576262"/>
            <a:chOff x="617" y="1399"/>
            <a:chExt cx="687" cy="454"/>
          </a:xfrm>
        </p:grpSpPr>
        <p:sp>
          <p:nvSpPr>
            <p:cNvPr id="550217" name="Rectangle 329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18" name="Line 330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50219" name="Group 331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550220" name="AutoShape 332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0221" name="Oval 333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50222" name="Group 334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550223" name="AutoShape 335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0224" name="Oval 336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50225" name="Freeform 337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>
                <a:gd name="T0" fmla="*/ 0 w 288"/>
                <a:gd name="T1" fmla="*/ 0 h 60"/>
                <a:gd name="T2" fmla="*/ 249 w 288"/>
                <a:gd name="T3" fmla="*/ 0 h 60"/>
                <a:gd name="T4" fmla="*/ 249 w 288"/>
                <a:gd name="T5" fmla="*/ 60 h 60"/>
                <a:gd name="T6" fmla="*/ 288 w 288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226" name="Line 338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227" name="Line 339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228" name="Line 340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zh-TW" sz="11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0230" name="AutoShape 342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0231" name="Line 343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232" name="Freeform 344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>
                <a:gd name="T0" fmla="*/ 0 w 42"/>
                <a:gd name="T1" fmla="*/ 123 h 123"/>
                <a:gd name="T2" fmla="*/ 0 w 42"/>
                <a:gd name="T3" fmla="*/ 0 h 123"/>
                <a:gd name="T4" fmla="*/ 42 w 42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233" name="Oval 345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0234" name="Line 346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235" name="Freeform 347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>
                <a:gd name="T0" fmla="*/ 0 w 99"/>
                <a:gd name="T1" fmla="*/ 0 h 126"/>
                <a:gd name="T2" fmla="*/ 60 w 99"/>
                <a:gd name="T3" fmla="*/ 0 h 126"/>
                <a:gd name="T4" fmla="*/ 60 w 99"/>
                <a:gd name="T5" fmla="*/ 126 h 126"/>
                <a:gd name="T6" fmla="*/ 99 w 99"/>
                <a:gd name="T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236" name="Line 348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237" name="AutoShape 349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zh-TW" sz="11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0239" name="Line 351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0240" name="Line 352"/>
          <p:cNvSpPr>
            <a:spLocks noChangeShapeType="1"/>
          </p:cNvSpPr>
          <p:nvPr/>
        </p:nvSpPr>
        <p:spPr bwMode="auto">
          <a:xfrm>
            <a:off x="1328738" y="3986213"/>
            <a:ext cx="0" cy="1587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241" name="Line 353"/>
          <p:cNvSpPr>
            <a:spLocks noChangeShapeType="1"/>
          </p:cNvSpPr>
          <p:nvPr/>
        </p:nvSpPr>
        <p:spPr bwMode="auto">
          <a:xfrm>
            <a:off x="5619750" y="1766888"/>
            <a:ext cx="0" cy="492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50242" name="Line 354"/>
          <p:cNvSpPr>
            <a:spLocks noChangeShapeType="1"/>
          </p:cNvSpPr>
          <p:nvPr/>
        </p:nvSpPr>
        <p:spPr bwMode="auto">
          <a:xfrm flipH="1">
            <a:off x="5610225" y="2479675"/>
            <a:ext cx="635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50243" name="Line 355"/>
          <p:cNvSpPr>
            <a:spLocks noChangeShapeType="1"/>
          </p:cNvSpPr>
          <p:nvPr/>
        </p:nvSpPr>
        <p:spPr bwMode="auto">
          <a:xfrm flipH="1">
            <a:off x="5610225" y="3148013"/>
            <a:ext cx="3175" cy="484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550244" name="Line 356"/>
          <p:cNvSpPr>
            <a:spLocks noChangeShapeType="1"/>
          </p:cNvSpPr>
          <p:nvPr/>
        </p:nvSpPr>
        <p:spPr bwMode="auto">
          <a:xfrm>
            <a:off x="3017838" y="130016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245" name="Line 357"/>
          <p:cNvSpPr>
            <a:spLocks noChangeShapeType="1"/>
          </p:cNvSpPr>
          <p:nvPr/>
        </p:nvSpPr>
        <p:spPr bwMode="auto">
          <a:xfrm>
            <a:off x="3009900" y="18938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246" name="Line 358"/>
          <p:cNvSpPr>
            <a:spLocks noChangeShapeType="1"/>
          </p:cNvSpPr>
          <p:nvPr/>
        </p:nvSpPr>
        <p:spPr bwMode="auto">
          <a:xfrm>
            <a:off x="3009900" y="248761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247" name="Line 359"/>
          <p:cNvSpPr>
            <a:spLocks noChangeShapeType="1"/>
          </p:cNvSpPr>
          <p:nvPr/>
        </p:nvSpPr>
        <p:spPr bwMode="auto">
          <a:xfrm>
            <a:off x="3009900" y="307340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248" name="Line 360"/>
          <p:cNvSpPr>
            <a:spLocks noChangeShapeType="1"/>
          </p:cNvSpPr>
          <p:nvPr/>
        </p:nvSpPr>
        <p:spPr bwMode="auto">
          <a:xfrm>
            <a:off x="3009900" y="3648075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249" name="Line 361"/>
          <p:cNvSpPr>
            <a:spLocks noChangeShapeType="1"/>
          </p:cNvSpPr>
          <p:nvPr/>
        </p:nvSpPr>
        <p:spPr bwMode="auto">
          <a:xfrm>
            <a:off x="3008313" y="423703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250" name="Line 362"/>
          <p:cNvSpPr>
            <a:spLocks noChangeShapeType="1"/>
          </p:cNvSpPr>
          <p:nvPr/>
        </p:nvSpPr>
        <p:spPr bwMode="auto">
          <a:xfrm>
            <a:off x="3001963" y="53990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251" name="Line 363"/>
          <p:cNvSpPr>
            <a:spLocks noChangeShapeType="1"/>
          </p:cNvSpPr>
          <p:nvPr/>
        </p:nvSpPr>
        <p:spPr bwMode="auto">
          <a:xfrm>
            <a:off x="3005138" y="481965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252" name="Rectangle 364"/>
          <p:cNvSpPr>
            <a:spLocks noChangeArrowheads="1"/>
          </p:cNvSpPr>
          <p:nvPr/>
        </p:nvSpPr>
        <p:spPr bwMode="auto">
          <a:xfrm>
            <a:off x="2070100" y="283368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0253" name="Rectangle 365"/>
          <p:cNvSpPr>
            <a:spLocks noChangeArrowheads="1"/>
          </p:cNvSpPr>
          <p:nvPr/>
        </p:nvSpPr>
        <p:spPr bwMode="auto">
          <a:xfrm>
            <a:off x="4622800" y="1584325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0254" name="Rectangle 366"/>
          <p:cNvSpPr>
            <a:spLocks noChangeArrowheads="1"/>
          </p:cNvSpPr>
          <p:nvPr/>
        </p:nvSpPr>
        <p:spPr bwMode="auto">
          <a:xfrm>
            <a:off x="4622800" y="2286000"/>
            <a:ext cx="2011363" cy="22701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0255" name="Rectangle 367"/>
          <p:cNvSpPr>
            <a:spLocks noChangeArrowheads="1"/>
          </p:cNvSpPr>
          <p:nvPr/>
        </p:nvSpPr>
        <p:spPr bwMode="auto">
          <a:xfrm>
            <a:off x="4622800" y="2954338"/>
            <a:ext cx="2011363" cy="22383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0256" name="Rectangle 368"/>
          <p:cNvSpPr>
            <a:spLocks noChangeArrowheads="1"/>
          </p:cNvSpPr>
          <p:nvPr/>
        </p:nvSpPr>
        <p:spPr bwMode="auto">
          <a:xfrm>
            <a:off x="4622800" y="3632200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0257" name="Rectangle 369"/>
          <p:cNvSpPr>
            <a:spLocks noChangeArrowheads="1"/>
          </p:cNvSpPr>
          <p:nvPr/>
        </p:nvSpPr>
        <p:spPr bwMode="auto">
          <a:xfrm>
            <a:off x="4622800" y="4305300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0258" name="Rectangle 370"/>
          <p:cNvSpPr>
            <a:spLocks noChangeArrowheads="1"/>
          </p:cNvSpPr>
          <p:nvPr/>
        </p:nvSpPr>
        <p:spPr bwMode="auto">
          <a:xfrm>
            <a:off x="2070100" y="2239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0259" name="Rectangle 371"/>
          <p:cNvSpPr>
            <a:spLocks noChangeArrowheads="1"/>
          </p:cNvSpPr>
          <p:nvPr/>
        </p:nvSpPr>
        <p:spPr bwMode="auto">
          <a:xfrm>
            <a:off x="2074863" y="3413125"/>
            <a:ext cx="1917700" cy="4476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0260" name="Rectangle 372"/>
          <p:cNvSpPr>
            <a:spLocks noChangeArrowheads="1"/>
          </p:cNvSpPr>
          <p:nvPr/>
        </p:nvSpPr>
        <p:spPr bwMode="auto">
          <a:xfrm>
            <a:off x="2071688" y="39925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0261" name="Line 373"/>
          <p:cNvSpPr>
            <a:spLocks noChangeShapeType="1"/>
          </p:cNvSpPr>
          <p:nvPr/>
        </p:nvSpPr>
        <p:spPr bwMode="auto">
          <a:xfrm>
            <a:off x="3698875" y="3865563"/>
            <a:ext cx="6350" cy="7937"/>
          </a:xfrm>
          <a:prstGeom prst="line">
            <a:avLst/>
          </a:prstGeom>
          <a:noFill/>
          <a:ln w="14288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50262" name="Group 374"/>
          <p:cNvGrpSpPr>
            <a:grpSpLocks/>
          </p:cNvGrpSpPr>
          <p:nvPr/>
        </p:nvGrpSpPr>
        <p:grpSpPr bwMode="auto">
          <a:xfrm>
            <a:off x="7008813" y="2752725"/>
            <a:ext cx="989012" cy="576263"/>
            <a:chOff x="3914" y="2070"/>
            <a:chExt cx="581" cy="387"/>
          </a:xfrm>
        </p:grpSpPr>
        <p:sp>
          <p:nvSpPr>
            <p:cNvPr id="550263" name="Rectangle 375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64" name="Rectangle 376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65" name="Rectangle 377"/>
            <p:cNvSpPr>
              <a:spLocks noChangeArrowheads="1"/>
            </p:cNvSpPr>
            <p:nvPr/>
          </p:nvSpPr>
          <p:spPr bwMode="auto">
            <a:xfrm>
              <a:off x="3979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66" name="Rectangle 378"/>
            <p:cNvSpPr>
              <a:spLocks noChangeArrowheads="1"/>
            </p:cNvSpPr>
            <p:nvPr/>
          </p:nvSpPr>
          <p:spPr bwMode="auto">
            <a:xfrm>
              <a:off x="439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67" name="Rectangle 379"/>
            <p:cNvSpPr>
              <a:spLocks noChangeArrowheads="1"/>
            </p:cNvSpPr>
            <p:nvPr/>
          </p:nvSpPr>
          <p:spPr bwMode="auto">
            <a:xfrm>
              <a:off x="418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68" name="Rectangle 380"/>
            <p:cNvSpPr>
              <a:spLocks noChangeArrowheads="1"/>
            </p:cNvSpPr>
            <p:nvPr/>
          </p:nvSpPr>
          <p:spPr bwMode="auto">
            <a:xfrm>
              <a:off x="4293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69" name="Rectangle 381"/>
            <p:cNvSpPr>
              <a:spLocks noChangeArrowheads="1"/>
            </p:cNvSpPr>
            <p:nvPr/>
          </p:nvSpPr>
          <p:spPr bwMode="auto">
            <a:xfrm>
              <a:off x="4084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70" name="Rectangle 382"/>
            <p:cNvSpPr>
              <a:spLocks noChangeArrowheads="1"/>
            </p:cNvSpPr>
            <p:nvPr/>
          </p:nvSpPr>
          <p:spPr bwMode="auto">
            <a:xfrm>
              <a:off x="3979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71" name="Rectangle 383"/>
            <p:cNvSpPr>
              <a:spLocks noChangeArrowheads="1"/>
            </p:cNvSpPr>
            <p:nvPr/>
          </p:nvSpPr>
          <p:spPr bwMode="auto">
            <a:xfrm>
              <a:off x="439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72" name="Rectangle 384"/>
            <p:cNvSpPr>
              <a:spLocks noChangeArrowheads="1"/>
            </p:cNvSpPr>
            <p:nvPr/>
          </p:nvSpPr>
          <p:spPr bwMode="auto">
            <a:xfrm>
              <a:off x="418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73" name="Rectangle 385"/>
            <p:cNvSpPr>
              <a:spLocks noChangeArrowheads="1"/>
            </p:cNvSpPr>
            <p:nvPr/>
          </p:nvSpPr>
          <p:spPr bwMode="auto">
            <a:xfrm>
              <a:off x="4293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74" name="Rectangle 386"/>
            <p:cNvSpPr>
              <a:spLocks noChangeArrowheads="1"/>
            </p:cNvSpPr>
            <p:nvPr/>
          </p:nvSpPr>
          <p:spPr bwMode="auto">
            <a:xfrm>
              <a:off x="4084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75" name="Rectangle 387"/>
            <p:cNvSpPr>
              <a:spLocks noChangeArrowheads="1"/>
            </p:cNvSpPr>
            <p:nvPr/>
          </p:nvSpPr>
          <p:spPr bwMode="auto">
            <a:xfrm>
              <a:off x="4398" y="2247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76" name="Rectangle 388"/>
            <p:cNvSpPr>
              <a:spLocks noChangeArrowheads="1"/>
            </p:cNvSpPr>
            <p:nvPr/>
          </p:nvSpPr>
          <p:spPr bwMode="auto">
            <a:xfrm>
              <a:off x="3979" y="2247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77" name="Rectangle 389"/>
            <p:cNvSpPr>
              <a:spLocks noChangeArrowheads="1"/>
            </p:cNvSpPr>
            <p:nvPr/>
          </p:nvSpPr>
          <p:spPr bwMode="auto">
            <a:xfrm>
              <a:off x="4067" y="2183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78" name="Rectangle 390"/>
            <p:cNvSpPr>
              <a:spLocks noChangeArrowheads="1"/>
            </p:cNvSpPr>
            <p:nvPr/>
          </p:nvSpPr>
          <p:spPr bwMode="auto">
            <a:xfrm>
              <a:off x="4220" y="2159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79" name="Rectangle 391"/>
            <p:cNvSpPr>
              <a:spLocks noChangeArrowheads="1"/>
            </p:cNvSpPr>
            <p:nvPr/>
          </p:nvSpPr>
          <p:spPr bwMode="auto">
            <a:xfrm>
              <a:off x="4220" y="2304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0280" name="Line 392"/>
          <p:cNvSpPr>
            <a:spLocks noChangeShapeType="1"/>
          </p:cNvSpPr>
          <p:nvPr/>
        </p:nvSpPr>
        <p:spPr bwMode="auto">
          <a:xfrm>
            <a:off x="1328738" y="1654175"/>
            <a:ext cx="0" cy="209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281" name="Rectangle 393"/>
          <p:cNvSpPr>
            <a:spLocks noChangeArrowheads="1"/>
          </p:cNvSpPr>
          <p:nvPr/>
        </p:nvSpPr>
        <p:spPr bwMode="auto">
          <a:xfrm>
            <a:off x="833438" y="1865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0282" name="Rectangle 394"/>
          <p:cNvSpPr>
            <a:spLocks noChangeArrowheads="1"/>
          </p:cNvSpPr>
          <p:nvPr/>
        </p:nvSpPr>
        <p:spPr bwMode="auto">
          <a:xfrm>
            <a:off x="896938" y="1944688"/>
            <a:ext cx="8763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  <a:t>ENTITY test is</a:t>
            </a:r>
            <a:b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  <a:t>port a: in bit;</a:t>
            </a:r>
            <a:b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  <a:t>end ENTITY test;</a:t>
            </a:r>
            <a:endParaRPr lang="en-US" altLang="zh-CN" sz="900">
              <a:ea typeface="宋体" panose="02010600030101010101" pitchFamily="2" charset="-122"/>
            </a:endParaRPr>
          </a:p>
        </p:txBody>
      </p:sp>
      <p:grpSp>
        <p:nvGrpSpPr>
          <p:cNvPr id="550283" name="Group 395"/>
          <p:cNvGrpSpPr>
            <a:grpSpLocks/>
          </p:cNvGrpSpPr>
          <p:nvPr/>
        </p:nvGrpSpPr>
        <p:grpSpPr bwMode="auto">
          <a:xfrm>
            <a:off x="841375" y="5614988"/>
            <a:ext cx="1004888" cy="584200"/>
            <a:chOff x="623" y="3214"/>
            <a:chExt cx="590" cy="392"/>
          </a:xfrm>
        </p:grpSpPr>
        <p:sp>
          <p:nvSpPr>
            <p:cNvPr id="550284" name="Rectangle 396"/>
            <p:cNvSpPr>
              <a:spLocks noChangeArrowheads="1"/>
            </p:cNvSpPr>
            <p:nvPr/>
          </p:nvSpPr>
          <p:spPr bwMode="auto">
            <a:xfrm>
              <a:off x="629" y="3220"/>
              <a:ext cx="580" cy="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285" name="Rectangle 397"/>
            <p:cNvSpPr>
              <a:spLocks noChangeArrowheads="1"/>
            </p:cNvSpPr>
            <p:nvPr/>
          </p:nvSpPr>
          <p:spPr bwMode="auto">
            <a:xfrm>
              <a:off x="629" y="3470"/>
              <a:ext cx="271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86" name="Rectangle 398"/>
            <p:cNvSpPr>
              <a:spLocks noChangeArrowheads="1"/>
            </p:cNvSpPr>
            <p:nvPr/>
          </p:nvSpPr>
          <p:spPr bwMode="auto">
            <a:xfrm>
              <a:off x="629" y="3437"/>
              <a:ext cx="271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87" name="Rectangle 399"/>
            <p:cNvSpPr>
              <a:spLocks noChangeArrowheads="1"/>
            </p:cNvSpPr>
            <p:nvPr/>
          </p:nvSpPr>
          <p:spPr bwMode="auto">
            <a:xfrm>
              <a:off x="629" y="3410"/>
              <a:ext cx="271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88" name="Rectangle 400"/>
            <p:cNvSpPr>
              <a:spLocks noChangeArrowheads="1"/>
            </p:cNvSpPr>
            <p:nvPr/>
          </p:nvSpPr>
          <p:spPr bwMode="auto">
            <a:xfrm>
              <a:off x="631" y="3383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89" name="Rectangle 401"/>
            <p:cNvSpPr>
              <a:spLocks noChangeArrowheads="1"/>
            </p:cNvSpPr>
            <p:nvPr/>
          </p:nvSpPr>
          <p:spPr bwMode="auto">
            <a:xfrm>
              <a:off x="630" y="3356"/>
              <a:ext cx="270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90" name="Rectangle 402"/>
            <p:cNvSpPr>
              <a:spLocks noChangeArrowheads="1"/>
            </p:cNvSpPr>
            <p:nvPr/>
          </p:nvSpPr>
          <p:spPr bwMode="auto">
            <a:xfrm>
              <a:off x="1121" y="3437"/>
              <a:ext cx="88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91" name="Rectangle 403"/>
            <p:cNvSpPr>
              <a:spLocks noChangeArrowheads="1"/>
            </p:cNvSpPr>
            <p:nvPr/>
          </p:nvSpPr>
          <p:spPr bwMode="auto">
            <a:xfrm>
              <a:off x="1072" y="3461"/>
              <a:ext cx="137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92" name="Rectangle 404"/>
            <p:cNvSpPr>
              <a:spLocks noChangeArrowheads="1"/>
            </p:cNvSpPr>
            <p:nvPr/>
          </p:nvSpPr>
          <p:spPr bwMode="auto">
            <a:xfrm>
              <a:off x="1030" y="3484"/>
              <a:ext cx="183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93" name="Rectangle 405"/>
            <p:cNvSpPr>
              <a:spLocks noChangeArrowheads="1"/>
            </p:cNvSpPr>
            <p:nvPr/>
          </p:nvSpPr>
          <p:spPr bwMode="auto">
            <a:xfrm>
              <a:off x="983" y="3503"/>
              <a:ext cx="228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94" name="Rectangle 406"/>
            <p:cNvSpPr>
              <a:spLocks noChangeArrowheads="1"/>
            </p:cNvSpPr>
            <p:nvPr/>
          </p:nvSpPr>
          <p:spPr bwMode="auto">
            <a:xfrm>
              <a:off x="939" y="3526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95" name="Rectangle 407"/>
            <p:cNvSpPr>
              <a:spLocks noChangeArrowheads="1"/>
            </p:cNvSpPr>
            <p:nvPr/>
          </p:nvSpPr>
          <p:spPr bwMode="auto">
            <a:xfrm>
              <a:off x="895" y="3550"/>
              <a:ext cx="314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96" name="Rectangle 408"/>
            <p:cNvSpPr>
              <a:spLocks noChangeArrowheads="1"/>
            </p:cNvSpPr>
            <p:nvPr/>
          </p:nvSpPr>
          <p:spPr bwMode="auto">
            <a:xfrm>
              <a:off x="623" y="3498"/>
              <a:ext cx="125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297" name="Line 409"/>
            <p:cNvSpPr>
              <a:spLocks noChangeShapeType="1"/>
            </p:cNvSpPr>
            <p:nvPr/>
          </p:nvSpPr>
          <p:spPr bwMode="auto">
            <a:xfrm flipV="1">
              <a:off x="693" y="3320"/>
              <a:ext cx="283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298" name="Line 410"/>
            <p:cNvSpPr>
              <a:spLocks noChangeShapeType="1"/>
            </p:cNvSpPr>
            <p:nvPr/>
          </p:nvSpPr>
          <p:spPr bwMode="auto">
            <a:xfrm flipV="1">
              <a:off x="863" y="3361"/>
              <a:ext cx="282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299" name="Line 411"/>
            <p:cNvSpPr>
              <a:spLocks noChangeShapeType="1"/>
            </p:cNvSpPr>
            <p:nvPr/>
          </p:nvSpPr>
          <p:spPr bwMode="auto">
            <a:xfrm>
              <a:off x="976" y="3320"/>
              <a:ext cx="169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300" name="Line 412"/>
            <p:cNvSpPr>
              <a:spLocks noChangeShapeType="1"/>
            </p:cNvSpPr>
            <p:nvPr/>
          </p:nvSpPr>
          <p:spPr bwMode="auto">
            <a:xfrm>
              <a:off x="693" y="3466"/>
              <a:ext cx="170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301" name="Line 413"/>
            <p:cNvSpPr>
              <a:spLocks noChangeShapeType="1"/>
            </p:cNvSpPr>
            <p:nvPr/>
          </p:nvSpPr>
          <p:spPr bwMode="auto">
            <a:xfrm flipV="1">
              <a:off x="693" y="3268"/>
              <a:ext cx="283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302" name="Line 414"/>
            <p:cNvSpPr>
              <a:spLocks noChangeShapeType="1"/>
            </p:cNvSpPr>
            <p:nvPr/>
          </p:nvSpPr>
          <p:spPr bwMode="auto">
            <a:xfrm flipV="1">
              <a:off x="863" y="3308"/>
              <a:ext cx="282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303" name="Line 415"/>
            <p:cNvSpPr>
              <a:spLocks noChangeShapeType="1"/>
            </p:cNvSpPr>
            <p:nvPr/>
          </p:nvSpPr>
          <p:spPr bwMode="auto">
            <a:xfrm>
              <a:off x="976" y="3268"/>
              <a:ext cx="169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304" name="Line 416"/>
            <p:cNvSpPr>
              <a:spLocks noChangeShapeType="1"/>
            </p:cNvSpPr>
            <p:nvPr/>
          </p:nvSpPr>
          <p:spPr bwMode="auto">
            <a:xfrm>
              <a:off x="693" y="3413"/>
              <a:ext cx="170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305" name="Freeform 417"/>
            <p:cNvSpPr>
              <a:spLocks/>
            </p:cNvSpPr>
            <p:nvPr/>
          </p:nvSpPr>
          <p:spPr bwMode="auto">
            <a:xfrm>
              <a:off x="693" y="3268"/>
              <a:ext cx="452" cy="186"/>
            </a:xfrm>
            <a:custGeom>
              <a:avLst/>
              <a:gdLst>
                <a:gd name="T0" fmla="*/ 0 w 452"/>
                <a:gd name="T1" fmla="*/ 145 h 186"/>
                <a:gd name="T2" fmla="*/ 283 w 452"/>
                <a:gd name="T3" fmla="*/ 0 h 186"/>
                <a:gd name="T4" fmla="*/ 452 w 452"/>
                <a:gd name="T5" fmla="*/ 40 h 186"/>
                <a:gd name="T6" fmla="*/ 170 w 452"/>
                <a:gd name="T7" fmla="*/ 186 h 186"/>
                <a:gd name="T8" fmla="*/ 0 w 452"/>
                <a:gd name="T9" fmla="*/ 14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186">
                  <a:moveTo>
                    <a:pt x="0" y="145"/>
                  </a:moveTo>
                  <a:lnTo>
                    <a:pt x="283" y="0"/>
                  </a:lnTo>
                  <a:lnTo>
                    <a:pt x="452" y="40"/>
                  </a:lnTo>
                  <a:lnTo>
                    <a:pt x="170" y="186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E6E6E6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06" name="Freeform 418"/>
            <p:cNvSpPr>
              <a:spLocks/>
            </p:cNvSpPr>
            <p:nvPr/>
          </p:nvSpPr>
          <p:spPr bwMode="auto">
            <a:xfrm>
              <a:off x="693" y="3308"/>
              <a:ext cx="452" cy="202"/>
            </a:xfrm>
            <a:custGeom>
              <a:avLst/>
              <a:gdLst>
                <a:gd name="T0" fmla="*/ 0 w 452"/>
                <a:gd name="T1" fmla="*/ 105 h 202"/>
                <a:gd name="T2" fmla="*/ 0 w 452"/>
                <a:gd name="T3" fmla="*/ 162 h 202"/>
                <a:gd name="T4" fmla="*/ 170 w 452"/>
                <a:gd name="T5" fmla="*/ 202 h 202"/>
                <a:gd name="T6" fmla="*/ 452 w 452"/>
                <a:gd name="T7" fmla="*/ 57 h 202"/>
                <a:gd name="T8" fmla="*/ 452 w 452"/>
                <a:gd name="T9" fmla="*/ 0 h 202"/>
                <a:gd name="T10" fmla="*/ 170 w 452"/>
                <a:gd name="T11" fmla="*/ 146 h 202"/>
                <a:gd name="T12" fmla="*/ 0 w 452"/>
                <a:gd name="T13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202">
                  <a:moveTo>
                    <a:pt x="0" y="105"/>
                  </a:moveTo>
                  <a:lnTo>
                    <a:pt x="0" y="162"/>
                  </a:lnTo>
                  <a:lnTo>
                    <a:pt x="170" y="202"/>
                  </a:lnTo>
                  <a:lnTo>
                    <a:pt x="452" y="57"/>
                  </a:lnTo>
                  <a:lnTo>
                    <a:pt x="452" y="0"/>
                  </a:lnTo>
                  <a:lnTo>
                    <a:pt x="170" y="1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07" name="Freeform 419"/>
            <p:cNvSpPr>
              <a:spLocks/>
            </p:cNvSpPr>
            <p:nvPr/>
          </p:nvSpPr>
          <p:spPr bwMode="auto">
            <a:xfrm>
              <a:off x="733" y="3437"/>
              <a:ext cx="25" cy="73"/>
            </a:xfrm>
            <a:custGeom>
              <a:avLst/>
              <a:gdLst>
                <a:gd name="T0" fmla="*/ 0 w 25"/>
                <a:gd name="T1" fmla="*/ 17 h 73"/>
                <a:gd name="T2" fmla="*/ 25 w 25"/>
                <a:gd name="T3" fmla="*/ 0 h 73"/>
                <a:gd name="T4" fmla="*/ 25 w 25"/>
                <a:gd name="T5" fmla="*/ 24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8 h 73"/>
                <a:gd name="T16" fmla="*/ 0 w 25"/>
                <a:gd name="T17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08" name="Freeform 420"/>
            <p:cNvSpPr>
              <a:spLocks/>
            </p:cNvSpPr>
            <p:nvPr/>
          </p:nvSpPr>
          <p:spPr bwMode="auto">
            <a:xfrm>
              <a:off x="1113" y="3373"/>
              <a:ext cx="24" cy="73"/>
            </a:xfrm>
            <a:custGeom>
              <a:avLst/>
              <a:gdLst>
                <a:gd name="T0" fmla="*/ 0 w 24"/>
                <a:gd name="T1" fmla="*/ 16 h 73"/>
                <a:gd name="T2" fmla="*/ 24 w 24"/>
                <a:gd name="T3" fmla="*/ 0 h 73"/>
                <a:gd name="T4" fmla="*/ 24 w 24"/>
                <a:gd name="T5" fmla="*/ 24 h 73"/>
                <a:gd name="T6" fmla="*/ 18 w 24"/>
                <a:gd name="T7" fmla="*/ 32 h 73"/>
                <a:gd name="T8" fmla="*/ 18 w 24"/>
                <a:gd name="T9" fmla="*/ 64 h 73"/>
                <a:gd name="T10" fmla="*/ 12 w 24"/>
                <a:gd name="T11" fmla="*/ 73 h 73"/>
                <a:gd name="T12" fmla="*/ 12 w 24"/>
                <a:gd name="T13" fmla="*/ 40 h 73"/>
                <a:gd name="T14" fmla="*/ 0 w 24"/>
                <a:gd name="T15" fmla="*/ 48 h 73"/>
                <a:gd name="T16" fmla="*/ 0 w 24"/>
                <a:gd name="T17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09" name="Freeform 421"/>
            <p:cNvSpPr>
              <a:spLocks/>
            </p:cNvSpPr>
            <p:nvPr/>
          </p:nvSpPr>
          <p:spPr bwMode="auto">
            <a:xfrm>
              <a:off x="1067" y="3395"/>
              <a:ext cx="25" cy="73"/>
            </a:xfrm>
            <a:custGeom>
              <a:avLst/>
              <a:gdLst>
                <a:gd name="T0" fmla="*/ 0 w 25"/>
                <a:gd name="T1" fmla="*/ 16 h 73"/>
                <a:gd name="T2" fmla="*/ 25 w 25"/>
                <a:gd name="T3" fmla="*/ 0 h 73"/>
                <a:gd name="T4" fmla="*/ 25 w 25"/>
                <a:gd name="T5" fmla="*/ 25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9 h 73"/>
                <a:gd name="T16" fmla="*/ 0 w 25"/>
                <a:gd name="T17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3">
                  <a:moveTo>
                    <a:pt x="0" y="16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10" name="Freeform 422"/>
            <p:cNvSpPr>
              <a:spLocks/>
            </p:cNvSpPr>
            <p:nvPr/>
          </p:nvSpPr>
          <p:spPr bwMode="auto">
            <a:xfrm>
              <a:off x="1023" y="3418"/>
              <a:ext cx="24" cy="72"/>
            </a:xfrm>
            <a:custGeom>
              <a:avLst/>
              <a:gdLst>
                <a:gd name="T0" fmla="*/ 0 w 24"/>
                <a:gd name="T1" fmla="*/ 16 h 72"/>
                <a:gd name="T2" fmla="*/ 24 w 24"/>
                <a:gd name="T3" fmla="*/ 0 h 72"/>
                <a:gd name="T4" fmla="*/ 24 w 24"/>
                <a:gd name="T5" fmla="*/ 24 h 72"/>
                <a:gd name="T6" fmla="*/ 18 w 24"/>
                <a:gd name="T7" fmla="*/ 32 h 72"/>
                <a:gd name="T8" fmla="*/ 18 w 24"/>
                <a:gd name="T9" fmla="*/ 65 h 72"/>
                <a:gd name="T10" fmla="*/ 12 w 24"/>
                <a:gd name="T11" fmla="*/ 72 h 72"/>
                <a:gd name="T12" fmla="*/ 12 w 24"/>
                <a:gd name="T13" fmla="*/ 41 h 72"/>
                <a:gd name="T14" fmla="*/ 0 w 24"/>
                <a:gd name="T15" fmla="*/ 48 h 72"/>
                <a:gd name="T16" fmla="*/ 0 w 24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2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5"/>
                  </a:lnTo>
                  <a:lnTo>
                    <a:pt x="12" y="72"/>
                  </a:lnTo>
                  <a:lnTo>
                    <a:pt x="12" y="41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11" name="Freeform 423"/>
            <p:cNvSpPr>
              <a:spLocks/>
            </p:cNvSpPr>
            <p:nvPr/>
          </p:nvSpPr>
          <p:spPr bwMode="auto">
            <a:xfrm>
              <a:off x="977" y="3441"/>
              <a:ext cx="25" cy="72"/>
            </a:xfrm>
            <a:custGeom>
              <a:avLst/>
              <a:gdLst>
                <a:gd name="T0" fmla="*/ 0 w 25"/>
                <a:gd name="T1" fmla="*/ 16 h 72"/>
                <a:gd name="T2" fmla="*/ 25 w 25"/>
                <a:gd name="T3" fmla="*/ 0 h 72"/>
                <a:gd name="T4" fmla="*/ 25 w 25"/>
                <a:gd name="T5" fmla="*/ 24 h 72"/>
                <a:gd name="T6" fmla="*/ 19 w 25"/>
                <a:gd name="T7" fmla="*/ 31 h 72"/>
                <a:gd name="T8" fmla="*/ 19 w 25"/>
                <a:gd name="T9" fmla="*/ 64 h 72"/>
                <a:gd name="T10" fmla="*/ 13 w 25"/>
                <a:gd name="T11" fmla="*/ 72 h 72"/>
                <a:gd name="T12" fmla="*/ 13 w 25"/>
                <a:gd name="T13" fmla="*/ 40 h 72"/>
                <a:gd name="T14" fmla="*/ 0 w 25"/>
                <a:gd name="T15" fmla="*/ 48 h 72"/>
                <a:gd name="T16" fmla="*/ 0 w 25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2">
                  <a:moveTo>
                    <a:pt x="0" y="16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1"/>
                  </a:lnTo>
                  <a:lnTo>
                    <a:pt x="19" y="64"/>
                  </a:lnTo>
                  <a:lnTo>
                    <a:pt x="13" y="72"/>
                  </a:lnTo>
                  <a:lnTo>
                    <a:pt x="13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12" name="Freeform 424"/>
            <p:cNvSpPr>
              <a:spLocks/>
            </p:cNvSpPr>
            <p:nvPr/>
          </p:nvSpPr>
          <p:spPr bwMode="auto">
            <a:xfrm>
              <a:off x="887" y="3485"/>
              <a:ext cx="25" cy="73"/>
            </a:xfrm>
            <a:custGeom>
              <a:avLst/>
              <a:gdLst>
                <a:gd name="T0" fmla="*/ 0 w 25"/>
                <a:gd name="T1" fmla="*/ 17 h 73"/>
                <a:gd name="T2" fmla="*/ 25 w 25"/>
                <a:gd name="T3" fmla="*/ 0 h 73"/>
                <a:gd name="T4" fmla="*/ 25 w 25"/>
                <a:gd name="T5" fmla="*/ 25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9 h 73"/>
                <a:gd name="T16" fmla="*/ 0 w 25"/>
                <a:gd name="T17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13" name="Freeform 425"/>
            <p:cNvSpPr>
              <a:spLocks/>
            </p:cNvSpPr>
            <p:nvPr/>
          </p:nvSpPr>
          <p:spPr bwMode="auto">
            <a:xfrm>
              <a:off x="932" y="3463"/>
              <a:ext cx="24" cy="73"/>
            </a:xfrm>
            <a:custGeom>
              <a:avLst/>
              <a:gdLst>
                <a:gd name="T0" fmla="*/ 0 w 24"/>
                <a:gd name="T1" fmla="*/ 16 h 73"/>
                <a:gd name="T2" fmla="*/ 24 w 24"/>
                <a:gd name="T3" fmla="*/ 0 h 73"/>
                <a:gd name="T4" fmla="*/ 24 w 24"/>
                <a:gd name="T5" fmla="*/ 24 h 73"/>
                <a:gd name="T6" fmla="*/ 18 w 24"/>
                <a:gd name="T7" fmla="*/ 33 h 73"/>
                <a:gd name="T8" fmla="*/ 18 w 24"/>
                <a:gd name="T9" fmla="*/ 64 h 73"/>
                <a:gd name="T10" fmla="*/ 12 w 24"/>
                <a:gd name="T11" fmla="*/ 73 h 73"/>
                <a:gd name="T12" fmla="*/ 12 w 24"/>
                <a:gd name="T13" fmla="*/ 40 h 73"/>
                <a:gd name="T14" fmla="*/ 0 w 24"/>
                <a:gd name="T15" fmla="*/ 48 h 73"/>
                <a:gd name="T16" fmla="*/ 0 w 24"/>
                <a:gd name="T17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3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14" name="Rectangle 426"/>
            <p:cNvSpPr>
              <a:spLocks noChangeArrowheads="1"/>
            </p:cNvSpPr>
            <p:nvPr/>
          </p:nvSpPr>
          <p:spPr bwMode="auto">
            <a:xfrm>
              <a:off x="628" y="3214"/>
              <a:ext cx="580" cy="38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0315" name="Line 427"/>
          <p:cNvSpPr>
            <a:spLocks noChangeShapeType="1"/>
          </p:cNvSpPr>
          <p:nvPr/>
        </p:nvSpPr>
        <p:spPr bwMode="auto">
          <a:xfrm flipV="1">
            <a:off x="3979863" y="1584325"/>
            <a:ext cx="64770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316" name="Line 428"/>
          <p:cNvSpPr>
            <a:spLocks noChangeShapeType="1"/>
          </p:cNvSpPr>
          <p:nvPr/>
        </p:nvSpPr>
        <p:spPr bwMode="auto">
          <a:xfrm>
            <a:off x="3998913" y="3852863"/>
            <a:ext cx="628650" cy="1338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317" name="Line 429"/>
          <p:cNvSpPr>
            <a:spLocks noChangeShapeType="1"/>
          </p:cNvSpPr>
          <p:nvPr/>
        </p:nvSpPr>
        <p:spPr bwMode="auto">
          <a:xfrm flipV="1">
            <a:off x="7005638" y="1712913"/>
            <a:ext cx="993775" cy="317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318" name="Line 430"/>
          <p:cNvSpPr>
            <a:spLocks noChangeShapeType="1"/>
          </p:cNvSpPr>
          <p:nvPr/>
        </p:nvSpPr>
        <p:spPr bwMode="auto">
          <a:xfrm>
            <a:off x="7546975" y="1730375"/>
            <a:ext cx="0" cy="24606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0319" name="Line 431"/>
          <p:cNvSpPr>
            <a:spLocks noChangeShapeType="1"/>
          </p:cNvSpPr>
          <p:nvPr/>
        </p:nvSpPr>
        <p:spPr bwMode="auto">
          <a:xfrm>
            <a:off x="7461250" y="1401763"/>
            <a:ext cx="0" cy="3270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320" name="Rectangle 432"/>
          <p:cNvSpPr>
            <a:spLocks noChangeArrowheads="1"/>
          </p:cNvSpPr>
          <p:nvPr/>
        </p:nvSpPr>
        <p:spPr bwMode="auto">
          <a:xfrm>
            <a:off x="2071688" y="457835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0321" name="Line 433"/>
          <p:cNvSpPr>
            <a:spLocks noChangeShapeType="1"/>
          </p:cNvSpPr>
          <p:nvPr/>
        </p:nvSpPr>
        <p:spPr bwMode="auto">
          <a:xfrm>
            <a:off x="2986088" y="1709738"/>
            <a:ext cx="0" cy="16668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322" name="Rectangle 434"/>
          <p:cNvSpPr>
            <a:spLocks noChangeArrowheads="1"/>
          </p:cNvSpPr>
          <p:nvPr/>
        </p:nvSpPr>
        <p:spPr bwMode="auto">
          <a:xfrm>
            <a:off x="2076450" y="104933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0323" name="Rectangle 435"/>
          <p:cNvSpPr>
            <a:spLocks noChangeArrowheads="1"/>
          </p:cNvSpPr>
          <p:nvPr/>
        </p:nvSpPr>
        <p:spPr bwMode="auto">
          <a:xfrm>
            <a:off x="2070100" y="16430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50324" name="Group 436"/>
          <p:cNvGrpSpPr>
            <a:grpSpLocks/>
          </p:cNvGrpSpPr>
          <p:nvPr/>
        </p:nvGrpSpPr>
        <p:grpSpPr bwMode="auto">
          <a:xfrm>
            <a:off x="823913" y="1089025"/>
            <a:ext cx="1003300" cy="568325"/>
            <a:chOff x="612" y="663"/>
            <a:chExt cx="590" cy="382"/>
          </a:xfrm>
        </p:grpSpPr>
        <p:sp>
          <p:nvSpPr>
            <p:cNvPr id="550325" name="Rectangle 437"/>
            <p:cNvSpPr>
              <a:spLocks noChangeArrowheads="1"/>
            </p:cNvSpPr>
            <p:nvPr/>
          </p:nvSpPr>
          <p:spPr bwMode="auto">
            <a:xfrm>
              <a:off x="612" y="663"/>
              <a:ext cx="590" cy="3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0326" name="Rectangle 438"/>
            <p:cNvSpPr>
              <a:spLocks noChangeArrowheads="1"/>
            </p:cNvSpPr>
            <p:nvPr/>
          </p:nvSpPr>
          <p:spPr bwMode="auto">
            <a:xfrm>
              <a:off x="817" y="718"/>
              <a:ext cx="18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0327" name="Line 439"/>
            <p:cNvSpPr>
              <a:spLocks noChangeShapeType="1"/>
            </p:cNvSpPr>
            <p:nvPr/>
          </p:nvSpPr>
          <p:spPr bwMode="auto">
            <a:xfrm>
              <a:off x="727" y="76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328" name="Line 440"/>
            <p:cNvSpPr>
              <a:spLocks noChangeShapeType="1"/>
            </p:cNvSpPr>
            <p:nvPr/>
          </p:nvSpPr>
          <p:spPr bwMode="auto">
            <a:xfrm>
              <a:off x="727" y="85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329" name="Line 441"/>
            <p:cNvSpPr>
              <a:spLocks noChangeShapeType="1"/>
            </p:cNvSpPr>
            <p:nvPr/>
          </p:nvSpPr>
          <p:spPr bwMode="auto">
            <a:xfrm>
              <a:off x="727" y="94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330" name="Line 442"/>
            <p:cNvSpPr>
              <a:spLocks noChangeShapeType="1"/>
            </p:cNvSpPr>
            <p:nvPr/>
          </p:nvSpPr>
          <p:spPr bwMode="auto">
            <a:xfrm>
              <a:off x="999" y="85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0332" name="Rectangle 444"/>
          <p:cNvSpPr>
            <a:spLocks noChangeArrowheads="1"/>
          </p:cNvSpPr>
          <p:nvPr/>
        </p:nvSpPr>
        <p:spPr bwMode="auto">
          <a:xfrm>
            <a:off x="4627563" y="4972050"/>
            <a:ext cx="2014537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50333" name="Group 445"/>
          <p:cNvGrpSpPr>
            <a:grpSpLocks/>
          </p:cNvGrpSpPr>
          <p:nvPr/>
        </p:nvGrpSpPr>
        <p:grpSpPr bwMode="auto">
          <a:xfrm>
            <a:off x="7004050" y="3446463"/>
            <a:ext cx="989013" cy="576262"/>
            <a:chOff x="3915" y="2121"/>
            <a:chExt cx="581" cy="387"/>
          </a:xfrm>
        </p:grpSpPr>
        <p:grpSp>
          <p:nvGrpSpPr>
            <p:cNvPr id="550334" name="Group 446"/>
            <p:cNvGrpSpPr>
              <a:grpSpLocks/>
            </p:cNvGrpSpPr>
            <p:nvPr/>
          </p:nvGrpSpPr>
          <p:grpSpPr bwMode="auto">
            <a:xfrm>
              <a:off x="3915" y="2121"/>
              <a:ext cx="581" cy="387"/>
              <a:chOff x="3914" y="2070"/>
              <a:chExt cx="581" cy="387"/>
            </a:xfrm>
          </p:grpSpPr>
          <p:sp>
            <p:nvSpPr>
              <p:cNvPr id="550335" name="Rectangle 447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36" name="Rectangle 448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37" name="Rectangle 449"/>
              <p:cNvSpPr>
                <a:spLocks noChangeArrowheads="1"/>
              </p:cNvSpPr>
              <p:nvPr/>
            </p:nvSpPr>
            <p:spPr bwMode="auto">
              <a:xfrm>
                <a:off x="3979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38" name="Rectangle 450"/>
              <p:cNvSpPr>
                <a:spLocks noChangeArrowheads="1"/>
              </p:cNvSpPr>
              <p:nvPr/>
            </p:nvSpPr>
            <p:spPr bwMode="auto">
              <a:xfrm>
                <a:off x="439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39" name="Rectangle 451"/>
              <p:cNvSpPr>
                <a:spLocks noChangeArrowheads="1"/>
              </p:cNvSpPr>
              <p:nvPr/>
            </p:nvSpPr>
            <p:spPr bwMode="auto">
              <a:xfrm>
                <a:off x="418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40" name="Rectangle 452"/>
              <p:cNvSpPr>
                <a:spLocks noChangeArrowheads="1"/>
              </p:cNvSpPr>
              <p:nvPr/>
            </p:nvSpPr>
            <p:spPr bwMode="auto">
              <a:xfrm>
                <a:off x="4293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41" name="Rectangle 453"/>
              <p:cNvSpPr>
                <a:spLocks noChangeArrowheads="1"/>
              </p:cNvSpPr>
              <p:nvPr/>
            </p:nvSpPr>
            <p:spPr bwMode="auto">
              <a:xfrm>
                <a:off x="4084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42" name="Rectangle 454"/>
              <p:cNvSpPr>
                <a:spLocks noChangeArrowheads="1"/>
              </p:cNvSpPr>
              <p:nvPr/>
            </p:nvSpPr>
            <p:spPr bwMode="auto">
              <a:xfrm>
                <a:off x="3979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43" name="Rectangle 455"/>
              <p:cNvSpPr>
                <a:spLocks noChangeArrowheads="1"/>
              </p:cNvSpPr>
              <p:nvPr/>
            </p:nvSpPr>
            <p:spPr bwMode="auto">
              <a:xfrm>
                <a:off x="439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44" name="Rectangle 456"/>
              <p:cNvSpPr>
                <a:spLocks noChangeArrowheads="1"/>
              </p:cNvSpPr>
              <p:nvPr/>
            </p:nvSpPr>
            <p:spPr bwMode="auto">
              <a:xfrm>
                <a:off x="418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45" name="Rectangle 457"/>
              <p:cNvSpPr>
                <a:spLocks noChangeArrowheads="1"/>
              </p:cNvSpPr>
              <p:nvPr/>
            </p:nvSpPr>
            <p:spPr bwMode="auto">
              <a:xfrm>
                <a:off x="4293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46" name="Rectangle 458"/>
              <p:cNvSpPr>
                <a:spLocks noChangeArrowheads="1"/>
              </p:cNvSpPr>
              <p:nvPr/>
            </p:nvSpPr>
            <p:spPr bwMode="auto">
              <a:xfrm>
                <a:off x="4084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47" name="Rectangle 459"/>
              <p:cNvSpPr>
                <a:spLocks noChangeArrowheads="1"/>
              </p:cNvSpPr>
              <p:nvPr/>
            </p:nvSpPr>
            <p:spPr bwMode="auto">
              <a:xfrm>
                <a:off x="4398" y="2247"/>
                <a:ext cx="32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48" name="Rectangle 460"/>
              <p:cNvSpPr>
                <a:spLocks noChangeArrowheads="1"/>
              </p:cNvSpPr>
              <p:nvPr/>
            </p:nvSpPr>
            <p:spPr bwMode="auto">
              <a:xfrm>
                <a:off x="3979" y="2247"/>
                <a:ext cx="31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49" name="Rectangle 461"/>
              <p:cNvSpPr>
                <a:spLocks noChangeArrowheads="1"/>
              </p:cNvSpPr>
              <p:nvPr/>
            </p:nvSpPr>
            <p:spPr bwMode="auto">
              <a:xfrm>
                <a:off x="4067" y="2183"/>
                <a:ext cx="65" cy="178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50" name="Rectangle 462"/>
              <p:cNvSpPr>
                <a:spLocks noChangeArrowheads="1"/>
              </p:cNvSpPr>
              <p:nvPr/>
            </p:nvSpPr>
            <p:spPr bwMode="auto">
              <a:xfrm>
                <a:off x="4220" y="2159"/>
                <a:ext cx="129" cy="9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51" name="Rectangle 463"/>
              <p:cNvSpPr>
                <a:spLocks noChangeArrowheads="1"/>
              </p:cNvSpPr>
              <p:nvPr/>
            </p:nvSpPr>
            <p:spPr bwMode="auto">
              <a:xfrm>
                <a:off x="4220" y="2304"/>
                <a:ext cx="81" cy="5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50352" name="Group 464"/>
            <p:cNvGrpSpPr>
              <a:grpSpLocks/>
            </p:cNvGrpSpPr>
            <p:nvPr/>
          </p:nvGrpSpPr>
          <p:grpSpPr bwMode="auto">
            <a:xfrm>
              <a:off x="4023" y="2262"/>
              <a:ext cx="195" cy="245"/>
              <a:chOff x="4023" y="2262"/>
              <a:chExt cx="195" cy="245"/>
            </a:xfrm>
          </p:grpSpPr>
          <p:sp>
            <p:nvSpPr>
              <p:cNvPr id="550353" name="AutoShape 465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0354" name="Freeform 466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55" name="Line 467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56" name="Freeform 468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50357" name="Group 469"/>
          <p:cNvGrpSpPr>
            <a:grpSpLocks/>
          </p:cNvGrpSpPr>
          <p:nvPr/>
        </p:nvGrpSpPr>
        <p:grpSpPr bwMode="auto">
          <a:xfrm>
            <a:off x="7194550" y="3656013"/>
            <a:ext cx="331788" cy="365125"/>
            <a:chOff x="4023" y="2262"/>
            <a:chExt cx="195" cy="245"/>
          </a:xfrm>
        </p:grpSpPr>
        <p:sp>
          <p:nvSpPr>
            <p:cNvPr id="550358" name="AutoShape 470"/>
            <p:cNvSpPr>
              <a:spLocks noChangeArrowheads="1"/>
            </p:cNvSpPr>
            <p:nvPr/>
          </p:nvSpPr>
          <p:spPr bwMode="auto">
            <a:xfrm>
              <a:off x="4023" y="2459"/>
              <a:ext cx="56" cy="4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0359" name="Freeform 471"/>
            <p:cNvSpPr>
              <a:spLocks/>
            </p:cNvSpPr>
            <p:nvPr/>
          </p:nvSpPr>
          <p:spPr bwMode="auto">
            <a:xfrm>
              <a:off x="4050" y="2325"/>
              <a:ext cx="132" cy="135"/>
            </a:xfrm>
            <a:custGeom>
              <a:avLst/>
              <a:gdLst>
                <a:gd name="T0" fmla="*/ 0 w 132"/>
                <a:gd name="T1" fmla="*/ 135 h 135"/>
                <a:gd name="T2" fmla="*/ 0 w 132"/>
                <a:gd name="T3" fmla="*/ 105 h 135"/>
                <a:gd name="T4" fmla="*/ 132 w 132"/>
                <a:gd name="T5" fmla="*/ 105 h 135"/>
                <a:gd name="T6" fmla="*/ 132 w 132"/>
                <a:gd name="T7" fmla="*/ 0 h 135"/>
                <a:gd name="T8" fmla="*/ 84 w 13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5">
                  <a:moveTo>
                    <a:pt x="0" y="135"/>
                  </a:moveTo>
                  <a:lnTo>
                    <a:pt x="0" y="105"/>
                  </a:lnTo>
                  <a:lnTo>
                    <a:pt x="132" y="105"/>
                  </a:lnTo>
                  <a:lnTo>
                    <a:pt x="132" y="0"/>
                  </a:lnTo>
                  <a:lnTo>
                    <a:pt x="84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360" name="Line 472"/>
            <p:cNvSpPr>
              <a:spLocks noChangeShapeType="1"/>
            </p:cNvSpPr>
            <p:nvPr/>
          </p:nvSpPr>
          <p:spPr bwMode="auto">
            <a:xfrm>
              <a:off x="4182" y="2385"/>
              <a:ext cx="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361" name="Freeform 473"/>
            <p:cNvSpPr>
              <a:spLocks/>
            </p:cNvSpPr>
            <p:nvPr/>
          </p:nvSpPr>
          <p:spPr bwMode="auto">
            <a:xfrm>
              <a:off x="4182" y="2262"/>
              <a:ext cx="36" cy="63"/>
            </a:xfrm>
            <a:custGeom>
              <a:avLst/>
              <a:gdLst>
                <a:gd name="T0" fmla="*/ 0 w 36"/>
                <a:gd name="T1" fmla="*/ 63 h 63"/>
                <a:gd name="T2" fmla="*/ 0 w 36"/>
                <a:gd name="T3" fmla="*/ 0 h 63"/>
                <a:gd name="T4" fmla="*/ 36 w 36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63">
                  <a:moveTo>
                    <a:pt x="0" y="63"/>
                  </a:move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50362" name="Group 474"/>
          <p:cNvGrpSpPr>
            <a:grpSpLocks/>
          </p:cNvGrpSpPr>
          <p:nvPr/>
        </p:nvGrpSpPr>
        <p:grpSpPr bwMode="auto">
          <a:xfrm>
            <a:off x="7008813" y="4140200"/>
            <a:ext cx="989012" cy="576263"/>
            <a:chOff x="3914" y="2587"/>
            <a:chExt cx="581" cy="387"/>
          </a:xfrm>
        </p:grpSpPr>
        <p:sp>
          <p:nvSpPr>
            <p:cNvPr id="550363" name="Rectangle 47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64" name="Rectangle 47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65" name="Rectangle 477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66" name="Rectangle 478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67" name="Rectangle 479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68" name="Rectangle 480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69" name="Rectangle 481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70" name="Rectangle 482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71" name="Rectangle 483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72" name="Rectangle 484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73" name="Rectangle 485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74" name="Rectangle 486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75" name="Rectangle 487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76" name="Rectangle 488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77" name="Rectangle 489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78" name="Rectangle 490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79" name="Rectangle 491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80" name="Line 492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381" name="Line 493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382" name="Freeform 494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383" name="Freeform 495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384" name="Freeform 496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40 w 40"/>
                <a:gd name="T1" fmla="*/ 0 h 50"/>
                <a:gd name="T2" fmla="*/ 40 w 40"/>
                <a:gd name="T3" fmla="*/ 50 h 50"/>
                <a:gd name="T4" fmla="*/ 0 w 40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50385" name="Group 497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386" name="AutoShape 498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0387" name="Freeform 499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88" name="Line 500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389" name="Freeform 501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50390" name="Line 502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50391" name="Group 503"/>
          <p:cNvGrpSpPr>
            <a:grpSpLocks/>
          </p:cNvGrpSpPr>
          <p:nvPr/>
        </p:nvGrpSpPr>
        <p:grpSpPr bwMode="auto">
          <a:xfrm>
            <a:off x="7008813" y="4813300"/>
            <a:ext cx="989012" cy="574675"/>
            <a:chOff x="3914" y="2587"/>
            <a:chExt cx="581" cy="387"/>
          </a:xfrm>
        </p:grpSpPr>
        <p:sp>
          <p:nvSpPr>
            <p:cNvPr id="550392" name="Rectangle 504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93" name="Rectangle 50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94" name="Rectangle 506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95" name="Rectangle 507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96" name="Rectangle 508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97" name="Rectangle 509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98" name="Rectangle 510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399" name="Rectangle 511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00" name="Rectangle 512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01" name="Rectangle 513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02" name="Rectangle 514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03" name="Rectangle 515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04" name="Rectangle 516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05" name="Rectangle 517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06" name="Rectangle 518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07" name="Rectangle 519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08" name="Rectangle 520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09" name="Line 521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410" name="Line 522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411" name="Freeform 523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412" name="Freeform 524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413" name="Freeform 525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40 w 40"/>
                <a:gd name="T1" fmla="*/ 0 h 50"/>
                <a:gd name="T2" fmla="*/ 40 w 40"/>
                <a:gd name="T3" fmla="*/ 50 h 50"/>
                <a:gd name="T4" fmla="*/ 0 w 40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50414" name="Group 526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415" name="AutoShape 527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0416" name="Freeform 528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417" name="Line 529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418" name="Freeform 530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50419" name="Line 531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420" name="AutoShape 532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0421" name="AutoShape 533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0422" name="AutoShape 534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50423" name="Group 535"/>
          <p:cNvGrpSpPr>
            <a:grpSpLocks/>
          </p:cNvGrpSpPr>
          <p:nvPr/>
        </p:nvGrpSpPr>
        <p:grpSpPr bwMode="auto">
          <a:xfrm>
            <a:off x="831850" y="3408363"/>
            <a:ext cx="989013" cy="577850"/>
            <a:chOff x="3914" y="2587"/>
            <a:chExt cx="581" cy="387"/>
          </a:xfrm>
        </p:grpSpPr>
        <p:sp>
          <p:nvSpPr>
            <p:cNvPr id="550424" name="Rectangle 53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25" name="Rectangle 537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26" name="Rectangle 538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27" name="Rectangle 539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28" name="Rectangle 540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29" name="Rectangle 541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30" name="Rectangle 542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31" name="Rectangle 543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32" name="Rectangle 544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33" name="Rectangle 545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34" name="Rectangle 546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35" name="Rectangle 547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36" name="Rectangle 548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37" name="Rectangle 549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38" name="Rectangle 550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39" name="Rectangle 551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40" name="Rectangle 552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41" name="Line 553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442" name="Line 554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443" name="Freeform 555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444" name="Freeform 556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445" name="Freeform 557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40 w 40"/>
                <a:gd name="T1" fmla="*/ 0 h 50"/>
                <a:gd name="T2" fmla="*/ 40 w 40"/>
                <a:gd name="T3" fmla="*/ 50 h 50"/>
                <a:gd name="T4" fmla="*/ 0 w 40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50446" name="Group 558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447" name="AutoShape 559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0448" name="Freeform 560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449" name="Line 561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0450" name="Freeform 562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50451" name="Line 563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452" name="AutoShape 564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0453" name="AutoShape 565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0454" name="AutoShape 566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50455" name="Rectangle 567"/>
          <p:cNvSpPr>
            <a:spLocks noChangeArrowheads="1"/>
          </p:cNvSpPr>
          <p:nvPr/>
        </p:nvSpPr>
        <p:spPr bwMode="auto">
          <a:xfrm>
            <a:off x="2068513" y="574040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0456" name="Rectangle 568"/>
          <p:cNvSpPr>
            <a:spLocks noChangeArrowheads="1"/>
          </p:cNvSpPr>
          <p:nvPr/>
        </p:nvSpPr>
        <p:spPr bwMode="auto">
          <a:xfrm>
            <a:off x="2074863" y="5160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0457" name="Rectangle 569"/>
          <p:cNvSpPr>
            <a:spLocks noChangeArrowheads="1"/>
          </p:cNvSpPr>
          <p:nvPr/>
        </p:nvSpPr>
        <p:spPr bwMode="auto">
          <a:xfrm>
            <a:off x="830263" y="4151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0458" name="Rectangle 570"/>
          <p:cNvSpPr>
            <a:spLocks noChangeArrowheads="1"/>
          </p:cNvSpPr>
          <p:nvPr/>
        </p:nvSpPr>
        <p:spPr bwMode="auto">
          <a:xfrm>
            <a:off x="1155700" y="4243388"/>
            <a:ext cx="247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  <a:t>DRC</a:t>
            </a:r>
            <a:b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  <a:t>LVS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  <a:t>ERC</a:t>
            </a:r>
            <a:endParaRPr lang="en-US" altLang="zh-CN" sz="900">
              <a:ea typeface="宋体" panose="02010600030101010101" pitchFamily="2" charset="-122"/>
            </a:endParaRPr>
          </a:p>
        </p:txBody>
      </p:sp>
      <p:sp>
        <p:nvSpPr>
          <p:cNvPr id="550459" name="Line 571"/>
          <p:cNvSpPr>
            <a:spLocks noChangeShapeType="1"/>
          </p:cNvSpPr>
          <p:nvPr/>
        </p:nvSpPr>
        <p:spPr bwMode="auto">
          <a:xfrm>
            <a:off x="1323975" y="4727575"/>
            <a:ext cx="0" cy="14763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460" name="Line 572"/>
          <p:cNvSpPr>
            <a:spLocks noChangeShapeType="1"/>
          </p:cNvSpPr>
          <p:nvPr/>
        </p:nvSpPr>
        <p:spPr bwMode="auto">
          <a:xfrm>
            <a:off x="1331913" y="3251200"/>
            <a:ext cx="0" cy="1555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461" name="Line 573"/>
          <p:cNvSpPr>
            <a:spLocks noChangeShapeType="1"/>
          </p:cNvSpPr>
          <p:nvPr/>
        </p:nvSpPr>
        <p:spPr bwMode="auto">
          <a:xfrm>
            <a:off x="1328738" y="2444750"/>
            <a:ext cx="0" cy="2127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463" name="Rectangle 575"/>
          <p:cNvSpPr>
            <a:spLocks noChangeArrowheads="1"/>
          </p:cNvSpPr>
          <p:nvPr/>
        </p:nvSpPr>
        <p:spPr bwMode="auto">
          <a:xfrm>
            <a:off x="2336800" y="2973388"/>
            <a:ext cx="1341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Circuit Design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550464" name="Rectangle 576"/>
          <p:cNvSpPr>
            <a:spLocks noChangeArrowheads="1"/>
          </p:cNvSpPr>
          <p:nvPr/>
        </p:nvSpPr>
        <p:spPr bwMode="auto">
          <a:xfrm>
            <a:off x="2125663" y="2300288"/>
            <a:ext cx="172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Functional Design</a:t>
            </a:r>
            <a:b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</a:br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and Logic Design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550465" name="Rectangle 577"/>
          <p:cNvSpPr>
            <a:spLocks noChangeArrowheads="1"/>
          </p:cNvSpPr>
          <p:nvPr/>
        </p:nvSpPr>
        <p:spPr bwMode="auto">
          <a:xfrm>
            <a:off x="2200275" y="3548063"/>
            <a:ext cx="1654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Physical Design</a:t>
            </a:r>
          </a:p>
        </p:txBody>
      </p:sp>
      <p:sp>
        <p:nvSpPr>
          <p:cNvPr id="550466" name="Rectangle 578"/>
          <p:cNvSpPr>
            <a:spLocks noChangeArrowheads="1"/>
          </p:cNvSpPr>
          <p:nvPr/>
        </p:nvSpPr>
        <p:spPr bwMode="auto">
          <a:xfrm>
            <a:off x="2065338" y="4029075"/>
            <a:ext cx="1928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ea typeface="宋体" panose="02010600030101010101" pitchFamily="2" charset="-122"/>
              </a:rPr>
              <a:t>Physical Verification</a:t>
            </a:r>
            <a:br>
              <a:rPr lang="en-US" altLang="zh-CN" sz="1100" b="1">
                <a:ea typeface="宋体" panose="02010600030101010101" pitchFamily="2" charset="-122"/>
              </a:rPr>
            </a:br>
            <a:r>
              <a:rPr lang="en-US" altLang="zh-CN" sz="1100" b="1">
                <a:ea typeface="宋体" panose="02010600030101010101" pitchFamily="2" charset="-122"/>
              </a:rPr>
              <a:t>and Signoff</a:t>
            </a:r>
          </a:p>
        </p:txBody>
      </p:sp>
      <p:sp>
        <p:nvSpPr>
          <p:cNvPr id="550467" name="Rectangle 579"/>
          <p:cNvSpPr>
            <a:spLocks noChangeArrowheads="1"/>
          </p:cNvSpPr>
          <p:nvPr/>
        </p:nvSpPr>
        <p:spPr bwMode="auto">
          <a:xfrm>
            <a:off x="2473325" y="4703763"/>
            <a:ext cx="10652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Fabrication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550468" name="Rectangle 580"/>
          <p:cNvSpPr>
            <a:spLocks noChangeArrowheads="1"/>
          </p:cNvSpPr>
          <p:nvPr/>
        </p:nvSpPr>
        <p:spPr bwMode="auto">
          <a:xfrm>
            <a:off x="2124075" y="1173163"/>
            <a:ext cx="18272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System Specification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550469" name="Rectangle 581"/>
          <p:cNvSpPr>
            <a:spLocks noChangeArrowheads="1"/>
          </p:cNvSpPr>
          <p:nvPr/>
        </p:nvSpPr>
        <p:spPr bwMode="auto">
          <a:xfrm>
            <a:off x="2097088" y="1773238"/>
            <a:ext cx="18272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Architectural Design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550470" name="Rectangle 582"/>
          <p:cNvSpPr>
            <a:spLocks noChangeArrowheads="1"/>
          </p:cNvSpPr>
          <p:nvPr/>
        </p:nvSpPr>
        <p:spPr bwMode="auto">
          <a:xfrm>
            <a:off x="2771775" y="5853113"/>
            <a:ext cx="4429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ea typeface="宋体" panose="02010600030101010101" pitchFamily="2" charset="-122"/>
              </a:rPr>
              <a:t>Chip</a:t>
            </a:r>
          </a:p>
        </p:txBody>
      </p:sp>
      <p:sp>
        <p:nvSpPr>
          <p:cNvPr id="550471" name="Rectangle 583"/>
          <p:cNvSpPr>
            <a:spLocks noChangeArrowheads="1"/>
          </p:cNvSpPr>
          <p:nvPr/>
        </p:nvSpPr>
        <p:spPr bwMode="auto">
          <a:xfrm>
            <a:off x="2238375" y="5300663"/>
            <a:ext cx="16129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Packaging and Testing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550472" name="Rectangle 584"/>
          <p:cNvSpPr>
            <a:spLocks noChangeArrowheads="1"/>
          </p:cNvSpPr>
          <p:nvPr/>
        </p:nvSpPr>
        <p:spPr bwMode="auto">
          <a:xfrm>
            <a:off x="4954588" y="2300288"/>
            <a:ext cx="13414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Chip Planning</a:t>
            </a:r>
          </a:p>
        </p:txBody>
      </p:sp>
      <p:sp>
        <p:nvSpPr>
          <p:cNvPr id="550473" name="Rectangle 585"/>
          <p:cNvSpPr>
            <a:spLocks noChangeArrowheads="1"/>
          </p:cNvSpPr>
          <p:nvPr/>
        </p:nvSpPr>
        <p:spPr bwMode="auto">
          <a:xfrm>
            <a:off x="5106988" y="2968625"/>
            <a:ext cx="1019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Placement</a:t>
            </a:r>
          </a:p>
        </p:txBody>
      </p:sp>
      <p:sp>
        <p:nvSpPr>
          <p:cNvPr id="550474" name="Rectangle 586"/>
          <p:cNvSpPr>
            <a:spLocks noChangeArrowheads="1"/>
          </p:cNvSpPr>
          <p:nvPr/>
        </p:nvSpPr>
        <p:spPr bwMode="auto">
          <a:xfrm>
            <a:off x="4933950" y="4316413"/>
            <a:ext cx="1401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Signal Routing</a:t>
            </a:r>
          </a:p>
        </p:txBody>
      </p:sp>
      <p:sp>
        <p:nvSpPr>
          <p:cNvPr id="550475" name="Rectangle 587"/>
          <p:cNvSpPr>
            <a:spLocks noChangeArrowheads="1"/>
          </p:cNvSpPr>
          <p:nvPr/>
        </p:nvSpPr>
        <p:spPr bwMode="auto">
          <a:xfrm>
            <a:off x="5078413" y="1600200"/>
            <a:ext cx="1079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Partitioning</a:t>
            </a:r>
          </a:p>
        </p:txBody>
      </p:sp>
      <p:sp>
        <p:nvSpPr>
          <p:cNvPr id="550476" name="Rectangle 588"/>
          <p:cNvSpPr>
            <a:spLocks noChangeArrowheads="1"/>
          </p:cNvSpPr>
          <p:nvPr/>
        </p:nvSpPr>
        <p:spPr bwMode="auto">
          <a:xfrm>
            <a:off x="4887913" y="4989513"/>
            <a:ext cx="1447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Timing Closure</a:t>
            </a:r>
          </a:p>
        </p:txBody>
      </p:sp>
      <p:sp>
        <p:nvSpPr>
          <p:cNvPr id="550477" name="Rectangle 589"/>
          <p:cNvSpPr>
            <a:spLocks noChangeArrowheads="1"/>
          </p:cNvSpPr>
          <p:nvPr/>
        </p:nvSpPr>
        <p:spPr bwMode="auto">
          <a:xfrm>
            <a:off x="4610100" y="3644900"/>
            <a:ext cx="2036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Clock Tree Synthesis</a:t>
            </a:r>
          </a:p>
        </p:txBody>
      </p:sp>
      <p:grpSp>
        <p:nvGrpSpPr>
          <p:cNvPr id="550478" name="Group 590"/>
          <p:cNvGrpSpPr>
            <a:grpSpLocks/>
          </p:cNvGrpSpPr>
          <p:nvPr/>
        </p:nvGrpSpPr>
        <p:grpSpPr bwMode="auto">
          <a:xfrm>
            <a:off x="830263" y="2671763"/>
            <a:ext cx="996950" cy="576262"/>
            <a:chOff x="617" y="1399"/>
            <a:chExt cx="687" cy="454"/>
          </a:xfrm>
        </p:grpSpPr>
        <p:sp>
          <p:nvSpPr>
            <p:cNvPr id="550479" name="Rectangle 591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0480" name="Line 592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50481" name="Group 593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550482" name="AutoShape 594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0483" name="Oval 595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50484" name="Group 596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550485" name="AutoShape 597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0486" name="Oval 598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50487" name="Freeform 599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>
                <a:gd name="T0" fmla="*/ 0 w 288"/>
                <a:gd name="T1" fmla="*/ 0 h 60"/>
                <a:gd name="T2" fmla="*/ 249 w 288"/>
                <a:gd name="T3" fmla="*/ 0 h 60"/>
                <a:gd name="T4" fmla="*/ 249 w 288"/>
                <a:gd name="T5" fmla="*/ 60 h 60"/>
                <a:gd name="T6" fmla="*/ 288 w 288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488" name="Line 600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489" name="Line 601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490" name="Line 602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zh-TW" sz="11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0492" name="AutoShape 604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0493" name="Line 605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494" name="Freeform 606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>
                <a:gd name="T0" fmla="*/ 0 w 42"/>
                <a:gd name="T1" fmla="*/ 123 h 123"/>
                <a:gd name="T2" fmla="*/ 0 w 42"/>
                <a:gd name="T3" fmla="*/ 0 h 123"/>
                <a:gd name="T4" fmla="*/ 42 w 42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495" name="Oval 607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0496" name="Line 608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497" name="Freeform 609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>
                <a:gd name="T0" fmla="*/ 0 w 99"/>
                <a:gd name="T1" fmla="*/ 0 h 126"/>
                <a:gd name="T2" fmla="*/ 60 w 99"/>
                <a:gd name="T3" fmla="*/ 0 h 126"/>
                <a:gd name="T4" fmla="*/ 60 w 99"/>
                <a:gd name="T5" fmla="*/ 126 h 126"/>
                <a:gd name="T6" fmla="*/ 99 w 99"/>
                <a:gd name="T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498" name="Line 610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499" name="AutoShape 611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zh-TW" sz="11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0501" name="Line 613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50502" name="Group 614"/>
          <p:cNvGrpSpPr>
            <a:grpSpLocks/>
          </p:cNvGrpSpPr>
          <p:nvPr/>
        </p:nvGrpSpPr>
        <p:grpSpPr bwMode="auto">
          <a:xfrm>
            <a:off x="827088" y="4883150"/>
            <a:ext cx="989012" cy="654050"/>
            <a:chOff x="1434" y="3142"/>
            <a:chExt cx="681" cy="516"/>
          </a:xfrm>
        </p:grpSpPr>
        <p:sp>
          <p:nvSpPr>
            <p:cNvPr id="550503" name="Rectangle 615"/>
            <p:cNvSpPr>
              <a:spLocks noChangeArrowheads="1"/>
            </p:cNvSpPr>
            <p:nvPr/>
          </p:nvSpPr>
          <p:spPr bwMode="auto">
            <a:xfrm>
              <a:off x="1632" y="3452"/>
              <a:ext cx="308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0504" name="Rectangle 616"/>
            <p:cNvSpPr>
              <a:spLocks noChangeArrowheads="1"/>
            </p:cNvSpPr>
            <p:nvPr/>
          </p:nvSpPr>
          <p:spPr bwMode="auto">
            <a:xfrm>
              <a:off x="1556" y="3376"/>
              <a:ext cx="384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0505" name="Rectangle 617"/>
            <p:cNvSpPr>
              <a:spLocks noChangeArrowheads="1"/>
            </p:cNvSpPr>
            <p:nvPr/>
          </p:nvSpPr>
          <p:spPr bwMode="auto">
            <a:xfrm>
              <a:off x="1632" y="3300"/>
              <a:ext cx="310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0506" name="Rectangle 618"/>
            <p:cNvSpPr>
              <a:spLocks noChangeArrowheads="1"/>
            </p:cNvSpPr>
            <p:nvPr/>
          </p:nvSpPr>
          <p:spPr bwMode="auto">
            <a:xfrm>
              <a:off x="1632" y="3224"/>
              <a:ext cx="230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550507" name="Group 619"/>
            <p:cNvGrpSpPr>
              <a:grpSpLocks/>
            </p:cNvGrpSpPr>
            <p:nvPr/>
          </p:nvGrpSpPr>
          <p:grpSpPr bwMode="auto">
            <a:xfrm>
              <a:off x="1536" y="3170"/>
              <a:ext cx="462" cy="488"/>
              <a:chOff x="696" y="3170"/>
              <a:chExt cx="462" cy="488"/>
            </a:xfrm>
          </p:grpSpPr>
          <p:sp>
            <p:nvSpPr>
              <p:cNvPr id="550508" name="Oval 620"/>
              <p:cNvSpPr>
                <a:spLocks noChangeArrowheads="1"/>
              </p:cNvSpPr>
              <p:nvPr/>
            </p:nvSpPr>
            <p:spPr bwMode="auto">
              <a:xfrm>
                <a:off x="696" y="3170"/>
                <a:ext cx="462" cy="46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0509" name="Rectangle 621"/>
              <p:cNvSpPr>
                <a:spLocks noChangeArrowheads="1"/>
              </p:cNvSpPr>
              <p:nvPr/>
            </p:nvSpPr>
            <p:spPr bwMode="auto">
              <a:xfrm>
                <a:off x="698" y="3550"/>
                <a:ext cx="450" cy="1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0510" name="Line 622"/>
              <p:cNvSpPr>
                <a:spLocks noChangeShapeType="1"/>
              </p:cNvSpPr>
              <p:nvPr/>
            </p:nvSpPr>
            <p:spPr bwMode="auto">
              <a:xfrm>
                <a:off x="750" y="3552"/>
                <a:ext cx="3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50511" name="Rectangle 623"/>
            <p:cNvSpPr>
              <a:spLocks noChangeArrowheads="1"/>
            </p:cNvSpPr>
            <p:nvPr/>
          </p:nvSpPr>
          <p:spPr bwMode="auto">
            <a:xfrm>
              <a:off x="1434" y="3142"/>
              <a:ext cx="681" cy="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512" name="Line 624"/>
            <p:cNvSpPr>
              <a:spLocks noChangeShapeType="1"/>
            </p:cNvSpPr>
            <p:nvPr/>
          </p:nvSpPr>
          <p:spPr bwMode="auto">
            <a:xfrm>
              <a:off x="1624" y="32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513" name="Line 625"/>
            <p:cNvSpPr>
              <a:spLocks noChangeShapeType="1"/>
            </p:cNvSpPr>
            <p:nvPr/>
          </p:nvSpPr>
          <p:spPr bwMode="auto">
            <a:xfrm>
              <a:off x="1562" y="3296"/>
              <a:ext cx="4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514" name="Line 626"/>
            <p:cNvSpPr>
              <a:spLocks noChangeShapeType="1"/>
            </p:cNvSpPr>
            <p:nvPr/>
          </p:nvSpPr>
          <p:spPr bwMode="auto">
            <a:xfrm>
              <a:off x="1542" y="3372"/>
              <a:ext cx="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515" name="Line 627"/>
            <p:cNvSpPr>
              <a:spLocks noChangeShapeType="1"/>
            </p:cNvSpPr>
            <p:nvPr/>
          </p:nvSpPr>
          <p:spPr bwMode="auto">
            <a:xfrm>
              <a:off x="1544" y="3448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516" name="Line 628"/>
            <p:cNvSpPr>
              <a:spLocks noChangeShapeType="1"/>
            </p:cNvSpPr>
            <p:nvPr/>
          </p:nvSpPr>
          <p:spPr bwMode="auto">
            <a:xfrm>
              <a:off x="1574" y="35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517" name="Line 629"/>
            <p:cNvSpPr>
              <a:spLocks noChangeShapeType="1"/>
            </p:cNvSpPr>
            <p:nvPr/>
          </p:nvSpPr>
          <p:spPr bwMode="auto">
            <a:xfrm>
              <a:off x="1630" y="3220"/>
              <a:ext cx="0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518" name="Line 630"/>
            <p:cNvSpPr>
              <a:spLocks noChangeShapeType="1"/>
            </p:cNvSpPr>
            <p:nvPr/>
          </p:nvSpPr>
          <p:spPr bwMode="auto">
            <a:xfrm flipV="1">
              <a:off x="1554" y="3312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519" name="Line 631"/>
            <p:cNvSpPr>
              <a:spLocks noChangeShapeType="1"/>
            </p:cNvSpPr>
            <p:nvPr/>
          </p:nvSpPr>
          <p:spPr bwMode="auto">
            <a:xfrm flipV="1">
              <a:off x="1708" y="318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520" name="Line 632"/>
            <p:cNvSpPr>
              <a:spLocks noChangeShapeType="1"/>
            </p:cNvSpPr>
            <p:nvPr/>
          </p:nvSpPr>
          <p:spPr bwMode="auto">
            <a:xfrm flipV="1">
              <a:off x="1786" y="3174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521" name="Line 633"/>
            <p:cNvSpPr>
              <a:spLocks noChangeShapeType="1"/>
            </p:cNvSpPr>
            <p:nvPr/>
          </p:nvSpPr>
          <p:spPr bwMode="auto">
            <a:xfrm flipV="1">
              <a:off x="1864" y="3192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522" name="Line 634"/>
            <p:cNvSpPr>
              <a:spLocks noChangeShapeType="1"/>
            </p:cNvSpPr>
            <p:nvPr/>
          </p:nvSpPr>
          <p:spPr bwMode="auto">
            <a:xfrm flipV="1">
              <a:off x="1942" y="3252"/>
              <a:ext cx="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0523" name="Line 635"/>
          <p:cNvSpPr>
            <a:spLocks noChangeShapeType="1"/>
          </p:cNvSpPr>
          <p:nvPr/>
        </p:nvSpPr>
        <p:spPr bwMode="auto">
          <a:xfrm>
            <a:off x="1319213" y="5461000"/>
            <a:ext cx="0" cy="15398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0524" name="Rectangle 636"/>
          <p:cNvSpPr>
            <a:spLocks noChangeArrowheads="1"/>
          </p:cNvSpPr>
          <p:nvPr/>
        </p:nvSpPr>
        <p:spPr bwMode="auto">
          <a:xfrm>
            <a:off x="7213600" y="2424113"/>
            <a:ext cx="388938" cy="246062"/>
          </a:xfrm>
          <a:prstGeom prst="rect">
            <a:avLst/>
          </a:prstGeom>
          <a:solidFill>
            <a:srgbClr val="F8F8F8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0525" name="Rectangle 637" descr="Diagonal weit nach unten"/>
          <p:cNvSpPr>
            <a:spLocks noChangeArrowheads="1"/>
          </p:cNvSpPr>
          <p:nvPr/>
        </p:nvSpPr>
        <p:spPr bwMode="auto">
          <a:xfrm>
            <a:off x="7605713" y="2425700"/>
            <a:ext cx="388937" cy="246063"/>
          </a:xfrm>
          <a:prstGeom prst="rect">
            <a:avLst/>
          </a:prstGeom>
          <a:pattFill prst="wdDnDiag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0526" name="Rectangle 638" descr="Konturierte Raute"/>
          <p:cNvSpPr>
            <a:spLocks noChangeArrowheads="1"/>
          </p:cNvSpPr>
          <p:nvPr/>
        </p:nvSpPr>
        <p:spPr bwMode="auto">
          <a:xfrm>
            <a:off x="7200900" y="2103438"/>
            <a:ext cx="793750" cy="307975"/>
          </a:xfrm>
          <a:prstGeom prst="rect">
            <a:avLst/>
          </a:prstGeom>
          <a:pattFill prst="openDmn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0527" name="Rectangle 639" descr="Gepunktetes Gitternetz"/>
          <p:cNvSpPr>
            <a:spLocks noChangeArrowheads="1"/>
          </p:cNvSpPr>
          <p:nvPr/>
        </p:nvSpPr>
        <p:spPr bwMode="auto">
          <a:xfrm>
            <a:off x="7008813" y="2103438"/>
            <a:ext cx="192087" cy="568325"/>
          </a:xfrm>
          <a:prstGeom prst="rect">
            <a:avLst/>
          </a:prstGeom>
          <a:pattFill prst="dotGri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0214" name="Oval 326"/>
          <p:cNvSpPr>
            <a:spLocks noChangeArrowheads="1"/>
          </p:cNvSpPr>
          <p:nvPr/>
        </p:nvSpPr>
        <p:spPr bwMode="auto">
          <a:xfrm>
            <a:off x="4610100" y="4076700"/>
            <a:ext cx="2024063" cy="671513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550532" name="Rectangle 64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panose="02010600030101010101" pitchFamily="2" charset="-122"/>
              </a:rPr>
              <a:t>6 	Detailed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FE2A-35C1-4921-B49C-73C93CB6FFA4}" type="slidenum">
              <a:rPr lang="en-US" altLang="de-DE"/>
              <a:pPr/>
              <a:t>30</a:t>
            </a:fld>
            <a:endParaRPr lang="en-US" altLang="de-DE"/>
          </a:p>
        </p:txBody>
      </p:sp>
      <p:sp>
        <p:nvSpPr>
          <p:cNvPr id="1362946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54A4A69-E382-4A7B-9642-4592B1CDEA2B}" type="slidenum">
              <a:rPr lang="en-US" altLang="zh-CN" sz="1000">
                <a:solidFill>
                  <a:srgbClr val="C0C0C0"/>
                </a:solidFill>
                <a:ea typeface="ＭＳ Ｐゴシック" panose="020B0600070205080204" pitchFamily="34" charset="-128"/>
              </a:rPr>
              <a:pPr algn="r"/>
              <a:t>30</a:t>
            </a:fld>
            <a:endParaRPr lang="en-US" altLang="zh-CN" sz="1000">
              <a:solidFill>
                <a:srgbClr val="C0C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2956" name="Rectangle 7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/>
            <a:r>
              <a:rPr lang="de-DE" altLang="de-DE"/>
              <a:t>6.3.2	Vertical Constraint Graphs</a:t>
            </a:r>
          </a:p>
        </p:txBody>
      </p:sp>
      <p:grpSp>
        <p:nvGrpSpPr>
          <p:cNvPr id="1362957" name="Group 77"/>
          <p:cNvGrpSpPr>
            <a:grpSpLocks noChangeAspect="1"/>
          </p:cNvGrpSpPr>
          <p:nvPr/>
        </p:nvGrpSpPr>
        <p:grpSpPr bwMode="auto">
          <a:xfrm>
            <a:off x="1735138" y="1831975"/>
            <a:ext cx="4200525" cy="63500"/>
            <a:chOff x="459" y="725"/>
            <a:chExt cx="2993" cy="0"/>
          </a:xfrm>
        </p:grpSpPr>
        <p:sp>
          <p:nvSpPr>
            <p:cNvPr id="1362958" name="Line 78"/>
            <p:cNvSpPr>
              <a:spLocks noChangeAspect="1" noChangeShapeType="1"/>
            </p:cNvSpPr>
            <p:nvPr/>
          </p:nvSpPr>
          <p:spPr bwMode="auto">
            <a:xfrm>
              <a:off x="45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2959" name="Line 79"/>
            <p:cNvSpPr>
              <a:spLocks noChangeAspect="1" noChangeShapeType="1"/>
            </p:cNvSpPr>
            <p:nvPr/>
          </p:nvSpPr>
          <p:spPr bwMode="auto">
            <a:xfrm>
              <a:off x="72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2960" name="Line 80"/>
            <p:cNvSpPr>
              <a:spLocks noChangeAspect="1" noChangeShapeType="1"/>
            </p:cNvSpPr>
            <p:nvPr/>
          </p:nvSpPr>
          <p:spPr bwMode="auto">
            <a:xfrm>
              <a:off x="100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2961" name="Line 81"/>
            <p:cNvSpPr>
              <a:spLocks noChangeAspect="1" noChangeShapeType="1"/>
            </p:cNvSpPr>
            <p:nvPr/>
          </p:nvSpPr>
          <p:spPr bwMode="auto">
            <a:xfrm>
              <a:off x="127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2962" name="Line 82"/>
            <p:cNvSpPr>
              <a:spLocks noChangeAspect="1" noChangeShapeType="1"/>
            </p:cNvSpPr>
            <p:nvPr/>
          </p:nvSpPr>
          <p:spPr bwMode="auto">
            <a:xfrm>
              <a:off x="154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2963" name="Line 83"/>
            <p:cNvSpPr>
              <a:spLocks noChangeAspect="1" noChangeShapeType="1"/>
            </p:cNvSpPr>
            <p:nvPr/>
          </p:nvSpPr>
          <p:spPr bwMode="auto">
            <a:xfrm>
              <a:off x="182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2964" name="Line 84"/>
            <p:cNvSpPr>
              <a:spLocks noChangeAspect="1" noChangeShapeType="1"/>
            </p:cNvSpPr>
            <p:nvPr/>
          </p:nvSpPr>
          <p:spPr bwMode="auto">
            <a:xfrm>
              <a:off x="2092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2965" name="Line 85"/>
            <p:cNvSpPr>
              <a:spLocks noChangeAspect="1" noChangeShapeType="1"/>
            </p:cNvSpPr>
            <p:nvPr/>
          </p:nvSpPr>
          <p:spPr bwMode="auto">
            <a:xfrm>
              <a:off x="236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2966" name="Line 86"/>
            <p:cNvSpPr>
              <a:spLocks noChangeAspect="1" noChangeShapeType="1"/>
            </p:cNvSpPr>
            <p:nvPr/>
          </p:nvSpPr>
          <p:spPr bwMode="auto">
            <a:xfrm>
              <a:off x="263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2967" name="Line 87"/>
            <p:cNvSpPr>
              <a:spLocks noChangeAspect="1" noChangeShapeType="1"/>
            </p:cNvSpPr>
            <p:nvPr/>
          </p:nvSpPr>
          <p:spPr bwMode="auto">
            <a:xfrm>
              <a:off x="290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2968" name="Line 88"/>
            <p:cNvSpPr>
              <a:spLocks noChangeAspect="1" noChangeShapeType="1"/>
            </p:cNvSpPr>
            <p:nvPr/>
          </p:nvSpPr>
          <p:spPr bwMode="auto">
            <a:xfrm>
              <a:off x="318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62969" name="Text Box 89"/>
          <p:cNvSpPr txBox="1">
            <a:spLocks noChangeAspect="1" noChangeArrowheads="1"/>
          </p:cNvSpPr>
          <p:nvPr/>
        </p:nvSpPr>
        <p:spPr bwMode="auto">
          <a:xfrm>
            <a:off x="1589088" y="15144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2970" name="Text Box 90"/>
          <p:cNvSpPr txBox="1">
            <a:spLocks noChangeAspect="1" noChangeArrowheads="1"/>
          </p:cNvSpPr>
          <p:nvPr/>
        </p:nvSpPr>
        <p:spPr bwMode="auto">
          <a:xfrm>
            <a:off x="1949450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B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2971" name="Text Box 91"/>
          <p:cNvSpPr txBox="1">
            <a:spLocks noChangeAspect="1" noChangeArrowheads="1"/>
          </p:cNvSpPr>
          <p:nvPr/>
        </p:nvSpPr>
        <p:spPr bwMode="auto">
          <a:xfrm>
            <a:off x="2339975" y="1514475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D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2972" name="Text Box 92"/>
          <p:cNvSpPr txBox="1">
            <a:spLocks noChangeAspect="1" noChangeArrowheads="1"/>
          </p:cNvSpPr>
          <p:nvPr/>
        </p:nvSpPr>
        <p:spPr bwMode="auto">
          <a:xfrm>
            <a:off x="2719388" y="1514475"/>
            <a:ext cx="319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E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2973" name="Text Box 93"/>
          <p:cNvSpPr txBox="1">
            <a:spLocks noChangeAspect="1" noChangeArrowheads="1"/>
          </p:cNvSpPr>
          <p:nvPr/>
        </p:nvSpPr>
        <p:spPr bwMode="auto">
          <a:xfrm>
            <a:off x="3114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B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2974" name="Text Box 94"/>
          <p:cNvSpPr txBox="1">
            <a:spLocks noChangeAspect="1" noChangeArrowheads="1"/>
          </p:cNvSpPr>
          <p:nvPr/>
        </p:nvSpPr>
        <p:spPr bwMode="auto">
          <a:xfrm>
            <a:off x="3876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G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2975" name="Text Box 95"/>
          <p:cNvSpPr txBox="1">
            <a:spLocks noChangeAspect="1" noChangeArrowheads="1"/>
          </p:cNvSpPr>
          <p:nvPr/>
        </p:nvSpPr>
        <p:spPr bwMode="auto">
          <a:xfrm>
            <a:off x="3495675" y="1514475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F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2976" name="Text Box 96"/>
          <p:cNvSpPr txBox="1">
            <a:spLocks noChangeAspect="1" noChangeArrowheads="1"/>
          </p:cNvSpPr>
          <p:nvPr/>
        </p:nvSpPr>
        <p:spPr bwMode="auto">
          <a:xfrm>
            <a:off x="4257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2977" name="Text Box 97"/>
          <p:cNvSpPr txBox="1">
            <a:spLocks noChangeAspect="1" noChangeArrowheads="1"/>
          </p:cNvSpPr>
          <p:nvPr/>
        </p:nvSpPr>
        <p:spPr bwMode="auto">
          <a:xfrm>
            <a:off x="46259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D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2978" name="Text Box 98"/>
          <p:cNvSpPr txBox="1">
            <a:spLocks noChangeAspect="1" noChangeArrowheads="1"/>
          </p:cNvSpPr>
          <p:nvPr/>
        </p:nvSpPr>
        <p:spPr bwMode="auto">
          <a:xfrm>
            <a:off x="5019675" y="1514475"/>
            <a:ext cx="4778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2979" name="Text Box 99"/>
          <p:cNvSpPr txBox="1">
            <a:spLocks noChangeAspect="1" noChangeArrowheads="1"/>
          </p:cNvSpPr>
          <p:nvPr/>
        </p:nvSpPr>
        <p:spPr bwMode="auto">
          <a:xfrm>
            <a:off x="5400675" y="1514475"/>
            <a:ext cx="4778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2980" name="Rectangle 100"/>
          <p:cNvSpPr>
            <a:spLocks noChangeAspect="1" noChangeArrowheads="1"/>
          </p:cNvSpPr>
          <p:nvPr/>
        </p:nvSpPr>
        <p:spPr bwMode="auto">
          <a:xfrm>
            <a:off x="5589588" y="1789113"/>
            <a:ext cx="422275" cy="84137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grpSp>
        <p:nvGrpSpPr>
          <p:cNvPr id="1362981" name="Group 102"/>
          <p:cNvGrpSpPr>
            <a:grpSpLocks/>
          </p:cNvGrpSpPr>
          <p:nvPr/>
        </p:nvGrpSpPr>
        <p:grpSpPr bwMode="auto">
          <a:xfrm>
            <a:off x="1574800" y="2205038"/>
            <a:ext cx="4437063" cy="387350"/>
            <a:chOff x="902" y="1689"/>
            <a:chExt cx="2795" cy="244"/>
          </a:xfrm>
        </p:grpSpPr>
        <p:grpSp>
          <p:nvGrpSpPr>
            <p:cNvPr id="1362982" name="Group 103"/>
            <p:cNvGrpSpPr>
              <a:grpSpLocks noChangeAspect="1"/>
            </p:cNvGrpSpPr>
            <p:nvPr/>
          </p:nvGrpSpPr>
          <p:grpSpPr bwMode="auto">
            <a:xfrm>
              <a:off x="992" y="1710"/>
              <a:ext cx="2647" cy="39"/>
              <a:chOff x="459" y="725"/>
              <a:chExt cx="2993" cy="0"/>
            </a:xfrm>
          </p:grpSpPr>
          <p:sp>
            <p:nvSpPr>
              <p:cNvPr id="1362983" name="Line 104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2984" name="Line 105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2985" name="Line 106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2986" name="Line 107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2987" name="Line 108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2988" name="Line 109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2989" name="Line 110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2990" name="Line 111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2991" name="Line 112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2992" name="Line 113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2993" name="Line 114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62994" name="Text Box 115"/>
            <p:cNvSpPr txBox="1">
              <a:spLocks noChangeAspect="1" noChangeArrowheads="1"/>
            </p:cNvSpPr>
            <p:nvPr/>
          </p:nvSpPr>
          <p:spPr bwMode="auto">
            <a:xfrm>
              <a:off x="90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A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2995" name="Text Box 116"/>
            <p:cNvSpPr txBox="1">
              <a:spLocks noChangeAspect="1" noChangeArrowheads="1"/>
            </p:cNvSpPr>
            <p:nvPr/>
          </p:nvSpPr>
          <p:spPr bwMode="auto">
            <a:xfrm>
              <a:off x="114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2996" name="Text Box 117"/>
            <p:cNvSpPr txBox="1">
              <a:spLocks noChangeAspect="1" noChangeArrowheads="1"/>
            </p:cNvSpPr>
            <p:nvPr/>
          </p:nvSpPr>
          <p:spPr bwMode="auto">
            <a:xfrm>
              <a:off x="1384" y="1710"/>
              <a:ext cx="20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E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2997" name="Text Box 118"/>
            <p:cNvSpPr txBox="1">
              <a:spLocks noChangeAspect="1" noChangeArrowheads="1"/>
            </p:cNvSpPr>
            <p:nvPr/>
          </p:nvSpPr>
          <p:spPr bwMode="auto">
            <a:xfrm>
              <a:off x="1622" y="1710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2998" name="Text Box 119"/>
            <p:cNvSpPr txBox="1">
              <a:spLocks noChangeAspect="1" noChangeArrowheads="1"/>
            </p:cNvSpPr>
            <p:nvPr/>
          </p:nvSpPr>
          <p:spPr bwMode="auto">
            <a:xfrm>
              <a:off x="186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E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2999" name="Text Box 120"/>
            <p:cNvSpPr txBox="1">
              <a:spLocks noChangeAspect="1" noChangeArrowheads="1"/>
            </p:cNvSpPr>
            <p:nvPr/>
          </p:nvSpPr>
          <p:spPr bwMode="auto">
            <a:xfrm>
              <a:off x="2103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A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3000" name="Text Box 121"/>
            <p:cNvSpPr txBox="1">
              <a:spLocks noChangeAspect="1" noChangeArrowheads="1"/>
            </p:cNvSpPr>
            <p:nvPr/>
          </p:nvSpPr>
          <p:spPr bwMode="auto">
            <a:xfrm>
              <a:off x="235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F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3001" name="Text Box 122"/>
            <p:cNvSpPr txBox="1">
              <a:spLocks noChangeAspect="1" noChangeArrowheads="1"/>
            </p:cNvSpPr>
            <p:nvPr/>
          </p:nvSpPr>
          <p:spPr bwMode="auto">
            <a:xfrm>
              <a:off x="259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H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3002" name="Text Box 123"/>
            <p:cNvSpPr txBox="1">
              <a:spLocks noChangeAspect="1" noChangeArrowheads="1"/>
            </p:cNvSpPr>
            <p:nvPr/>
          </p:nvSpPr>
          <p:spPr bwMode="auto">
            <a:xfrm>
              <a:off x="307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H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3003" name="Text Box 124"/>
            <p:cNvSpPr txBox="1">
              <a:spLocks noChangeAspect="1" noChangeArrowheads="1"/>
            </p:cNvSpPr>
            <p:nvPr/>
          </p:nvSpPr>
          <p:spPr bwMode="auto">
            <a:xfrm>
              <a:off x="3312" y="1710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G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3004" name="Text Box 125"/>
            <p:cNvSpPr txBox="1">
              <a:spLocks noChangeAspect="1" noChangeArrowheads="1"/>
            </p:cNvSpPr>
            <p:nvPr/>
          </p:nvSpPr>
          <p:spPr bwMode="auto">
            <a:xfrm>
              <a:off x="2819" y="1702"/>
              <a:ext cx="3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0</a:t>
              </a:r>
              <a:endParaRPr lang="en-US" altLang="zh-CN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3005" name="Rectangle 126"/>
            <p:cNvSpPr>
              <a:spLocks noChangeAspect="1" noChangeArrowheads="1"/>
            </p:cNvSpPr>
            <p:nvPr/>
          </p:nvSpPr>
          <p:spPr bwMode="auto">
            <a:xfrm>
              <a:off x="3431" y="1689"/>
              <a:ext cx="266" cy="42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zh-CN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363006" name="Oval 17"/>
          <p:cNvSpPr>
            <a:spLocks noChangeAspect="1" noChangeArrowheads="1"/>
          </p:cNvSpPr>
          <p:nvPr/>
        </p:nvSpPr>
        <p:spPr bwMode="auto">
          <a:xfrm>
            <a:off x="3937000" y="1309688"/>
            <a:ext cx="198438" cy="1349375"/>
          </a:xfrm>
          <a:prstGeom prst="ellips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82" name="Oval 15"/>
          <p:cNvSpPr>
            <a:spLocks noChangeAspect="1" noChangeArrowheads="1"/>
          </p:cNvSpPr>
          <p:nvPr/>
        </p:nvSpPr>
        <p:spPr bwMode="auto">
          <a:xfrm>
            <a:off x="3708400" y="3765550"/>
            <a:ext cx="503238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83" name="Text Box 16"/>
          <p:cNvSpPr txBox="1">
            <a:spLocks noChangeAspect="1" noChangeArrowheads="1"/>
          </p:cNvSpPr>
          <p:nvPr/>
        </p:nvSpPr>
        <p:spPr bwMode="auto">
          <a:xfrm>
            <a:off x="3773488" y="3843338"/>
            <a:ext cx="5016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G</a:t>
            </a:r>
          </a:p>
        </p:txBody>
      </p:sp>
      <p:sp>
        <p:nvSpPr>
          <p:cNvPr id="84" name="Line 22"/>
          <p:cNvSpPr>
            <a:spLocks noChangeAspect="1" noChangeShapeType="1"/>
          </p:cNvSpPr>
          <p:nvPr/>
        </p:nvSpPr>
        <p:spPr bwMode="auto">
          <a:xfrm>
            <a:off x="3976688" y="426720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Oval 13"/>
          <p:cNvSpPr>
            <a:spLocks noChangeAspect="1" noChangeArrowheads="1"/>
          </p:cNvSpPr>
          <p:nvPr/>
        </p:nvSpPr>
        <p:spPr bwMode="auto">
          <a:xfrm>
            <a:off x="3708400" y="4603750"/>
            <a:ext cx="503238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3773488" y="4683125"/>
            <a:ext cx="5016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F</a:t>
            </a:r>
          </a:p>
        </p:txBody>
      </p:sp>
      <p:sp>
        <p:nvSpPr>
          <p:cNvPr id="75" name="Line 23"/>
          <p:cNvSpPr>
            <a:spLocks noChangeAspect="1" noChangeShapeType="1"/>
          </p:cNvSpPr>
          <p:nvPr/>
        </p:nvSpPr>
        <p:spPr bwMode="auto">
          <a:xfrm>
            <a:off x="3976688" y="5106988"/>
            <a:ext cx="0" cy="33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63021" name="Line 77"/>
          <p:cNvSpPr>
            <a:spLocks noChangeShapeType="1"/>
          </p:cNvSpPr>
          <p:nvPr/>
        </p:nvSpPr>
        <p:spPr bwMode="auto">
          <a:xfrm>
            <a:off x="1812925" y="4127500"/>
            <a:ext cx="763588" cy="763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1363022" name="Line 78"/>
          <p:cNvSpPr>
            <a:spLocks noChangeShapeType="1"/>
          </p:cNvSpPr>
          <p:nvPr/>
        </p:nvSpPr>
        <p:spPr bwMode="auto">
          <a:xfrm flipH="1">
            <a:off x="2012950" y="5084763"/>
            <a:ext cx="644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1263637" name="Line 21"/>
          <p:cNvSpPr>
            <a:spLocks noChangeAspect="1" noChangeShapeType="1"/>
          </p:cNvSpPr>
          <p:nvPr/>
        </p:nvSpPr>
        <p:spPr bwMode="auto">
          <a:xfrm>
            <a:off x="2717800" y="4189413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3621" name="Oval 5"/>
          <p:cNvSpPr>
            <a:spLocks noChangeAspect="1" noChangeArrowheads="1"/>
          </p:cNvSpPr>
          <p:nvPr/>
        </p:nvSpPr>
        <p:spPr bwMode="auto">
          <a:xfrm>
            <a:off x="2462213" y="4843463"/>
            <a:ext cx="501650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2" name="Text Box 6"/>
          <p:cNvSpPr txBox="1">
            <a:spLocks noChangeAspect="1" noChangeArrowheads="1"/>
          </p:cNvSpPr>
          <p:nvPr/>
        </p:nvSpPr>
        <p:spPr bwMode="auto">
          <a:xfrm>
            <a:off x="2525713" y="4921250"/>
            <a:ext cx="5032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E</a:t>
            </a:r>
          </a:p>
        </p:txBody>
      </p:sp>
      <p:sp>
        <p:nvSpPr>
          <p:cNvPr id="1263625" name="Oval 9"/>
          <p:cNvSpPr>
            <a:spLocks noChangeAspect="1" noChangeArrowheads="1"/>
          </p:cNvSpPr>
          <p:nvPr/>
        </p:nvSpPr>
        <p:spPr bwMode="auto">
          <a:xfrm>
            <a:off x="2452688" y="3765550"/>
            <a:ext cx="503237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6" name="Text Box 10"/>
          <p:cNvSpPr txBox="1">
            <a:spLocks noChangeAspect="1" noChangeArrowheads="1"/>
          </p:cNvSpPr>
          <p:nvPr/>
        </p:nvSpPr>
        <p:spPr bwMode="auto">
          <a:xfrm>
            <a:off x="2517775" y="3843338"/>
            <a:ext cx="5016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1263627" name="Oval 11"/>
          <p:cNvSpPr>
            <a:spLocks noChangeAspect="1" noChangeArrowheads="1"/>
          </p:cNvSpPr>
          <p:nvPr/>
        </p:nvSpPr>
        <p:spPr bwMode="auto">
          <a:xfrm>
            <a:off x="3708400" y="5441950"/>
            <a:ext cx="503238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8" name="Text Box 12"/>
          <p:cNvSpPr txBox="1">
            <a:spLocks noChangeAspect="1" noChangeArrowheads="1"/>
          </p:cNvSpPr>
          <p:nvPr/>
        </p:nvSpPr>
        <p:spPr bwMode="auto">
          <a:xfrm>
            <a:off x="3773488" y="5521325"/>
            <a:ext cx="5016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2" name="Line 21"/>
          <p:cNvSpPr>
            <a:spLocks noChangeAspect="1" noChangeShapeType="1"/>
          </p:cNvSpPr>
          <p:nvPr/>
        </p:nvSpPr>
        <p:spPr bwMode="auto">
          <a:xfrm>
            <a:off x="1782763" y="4197350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3619" name="Oval 3"/>
          <p:cNvSpPr>
            <a:spLocks noChangeAspect="1" noChangeArrowheads="1"/>
          </p:cNvSpPr>
          <p:nvPr/>
        </p:nvSpPr>
        <p:spPr bwMode="auto">
          <a:xfrm>
            <a:off x="1530350" y="3765550"/>
            <a:ext cx="503238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0" name="Text Box 4"/>
          <p:cNvSpPr txBox="1">
            <a:spLocks noChangeAspect="1" noChangeArrowheads="1"/>
          </p:cNvSpPr>
          <p:nvPr/>
        </p:nvSpPr>
        <p:spPr bwMode="auto">
          <a:xfrm>
            <a:off x="1595438" y="3843338"/>
            <a:ext cx="5016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1263623" name="Oval 7"/>
          <p:cNvSpPr>
            <a:spLocks noChangeAspect="1" noChangeArrowheads="1"/>
          </p:cNvSpPr>
          <p:nvPr/>
        </p:nvSpPr>
        <p:spPr bwMode="auto">
          <a:xfrm>
            <a:off x="1511300" y="4838700"/>
            <a:ext cx="501650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4" name="Text Box 8"/>
          <p:cNvSpPr txBox="1">
            <a:spLocks noChangeAspect="1" noChangeArrowheads="1"/>
          </p:cNvSpPr>
          <p:nvPr/>
        </p:nvSpPr>
        <p:spPr bwMode="auto">
          <a:xfrm>
            <a:off x="1574800" y="4918075"/>
            <a:ext cx="5032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C9314-EEFF-40E1-AB33-685CC161F3A7}" type="slidenum">
              <a:rPr lang="en-US" altLang="de-DE"/>
              <a:pPr/>
              <a:t>31</a:t>
            </a:fld>
            <a:endParaRPr lang="en-US" altLang="de-DE"/>
          </a:p>
        </p:txBody>
      </p:sp>
      <p:sp>
        <p:nvSpPr>
          <p:cNvPr id="1363970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79FDBF2-27F5-4494-8B97-77FCA14A144D}" type="slidenum">
              <a:rPr lang="en-US" altLang="zh-CN" sz="1000">
                <a:solidFill>
                  <a:srgbClr val="C0C0C0"/>
                </a:solidFill>
                <a:ea typeface="ＭＳ Ｐゴシック" panose="020B0600070205080204" pitchFamily="34" charset="-128"/>
              </a:rPr>
              <a:pPr algn="r"/>
              <a:t>31</a:t>
            </a:fld>
            <a:endParaRPr lang="en-US" altLang="zh-CN" sz="1000">
              <a:solidFill>
                <a:srgbClr val="C0C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3980" name="Rectangle 7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/>
            <a:r>
              <a:rPr lang="de-DE" altLang="de-DE"/>
              <a:t>6.3.2	Vertical Constraint Graphs</a:t>
            </a:r>
          </a:p>
        </p:txBody>
      </p:sp>
      <p:grpSp>
        <p:nvGrpSpPr>
          <p:cNvPr id="1363981" name="Group 77"/>
          <p:cNvGrpSpPr>
            <a:grpSpLocks noChangeAspect="1"/>
          </p:cNvGrpSpPr>
          <p:nvPr/>
        </p:nvGrpSpPr>
        <p:grpSpPr bwMode="auto">
          <a:xfrm>
            <a:off x="1735138" y="1831975"/>
            <a:ext cx="4200525" cy="63500"/>
            <a:chOff x="459" y="725"/>
            <a:chExt cx="2993" cy="0"/>
          </a:xfrm>
        </p:grpSpPr>
        <p:sp>
          <p:nvSpPr>
            <p:cNvPr id="1363982" name="Line 78"/>
            <p:cNvSpPr>
              <a:spLocks noChangeAspect="1" noChangeShapeType="1"/>
            </p:cNvSpPr>
            <p:nvPr/>
          </p:nvSpPr>
          <p:spPr bwMode="auto">
            <a:xfrm>
              <a:off x="45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3983" name="Line 79"/>
            <p:cNvSpPr>
              <a:spLocks noChangeAspect="1" noChangeShapeType="1"/>
            </p:cNvSpPr>
            <p:nvPr/>
          </p:nvSpPr>
          <p:spPr bwMode="auto">
            <a:xfrm>
              <a:off x="72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3984" name="Line 80"/>
            <p:cNvSpPr>
              <a:spLocks noChangeAspect="1" noChangeShapeType="1"/>
            </p:cNvSpPr>
            <p:nvPr/>
          </p:nvSpPr>
          <p:spPr bwMode="auto">
            <a:xfrm>
              <a:off x="100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3985" name="Line 81"/>
            <p:cNvSpPr>
              <a:spLocks noChangeAspect="1" noChangeShapeType="1"/>
            </p:cNvSpPr>
            <p:nvPr/>
          </p:nvSpPr>
          <p:spPr bwMode="auto">
            <a:xfrm>
              <a:off x="127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3986" name="Line 82"/>
            <p:cNvSpPr>
              <a:spLocks noChangeAspect="1" noChangeShapeType="1"/>
            </p:cNvSpPr>
            <p:nvPr/>
          </p:nvSpPr>
          <p:spPr bwMode="auto">
            <a:xfrm>
              <a:off x="154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3987" name="Line 83"/>
            <p:cNvSpPr>
              <a:spLocks noChangeAspect="1" noChangeShapeType="1"/>
            </p:cNvSpPr>
            <p:nvPr/>
          </p:nvSpPr>
          <p:spPr bwMode="auto">
            <a:xfrm>
              <a:off x="182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3988" name="Line 84"/>
            <p:cNvSpPr>
              <a:spLocks noChangeAspect="1" noChangeShapeType="1"/>
            </p:cNvSpPr>
            <p:nvPr/>
          </p:nvSpPr>
          <p:spPr bwMode="auto">
            <a:xfrm>
              <a:off x="2092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3989" name="Line 85"/>
            <p:cNvSpPr>
              <a:spLocks noChangeAspect="1" noChangeShapeType="1"/>
            </p:cNvSpPr>
            <p:nvPr/>
          </p:nvSpPr>
          <p:spPr bwMode="auto">
            <a:xfrm>
              <a:off x="236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3990" name="Line 86"/>
            <p:cNvSpPr>
              <a:spLocks noChangeAspect="1" noChangeShapeType="1"/>
            </p:cNvSpPr>
            <p:nvPr/>
          </p:nvSpPr>
          <p:spPr bwMode="auto">
            <a:xfrm>
              <a:off x="263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3991" name="Line 87"/>
            <p:cNvSpPr>
              <a:spLocks noChangeAspect="1" noChangeShapeType="1"/>
            </p:cNvSpPr>
            <p:nvPr/>
          </p:nvSpPr>
          <p:spPr bwMode="auto">
            <a:xfrm>
              <a:off x="290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3992" name="Line 88"/>
            <p:cNvSpPr>
              <a:spLocks noChangeAspect="1" noChangeShapeType="1"/>
            </p:cNvSpPr>
            <p:nvPr/>
          </p:nvSpPr>
          <p:spPr bwMode="auto">
            <a:xfrm>
              <a:off x="318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63993" name="Text Box 89"/>
          <p:cNvSpPr txBox="1">
            <a:spLocks noChangeAspect="1" noChangeArrowheads="1"/>
          </p:cNvSpPr>
          <p:nvPr/>
        </p:nvSpPr>
        <p:spPr bwMode="auto">
          <a:xfrm>
            <a:off x="1589088" y="15144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3994" name="Text Box 90"/>
          <p:cNvSpPr txBox="1">
            <a:spLocks noChangeAspect="1" noChangeArrowheads="1"/>
          </p:cNvSpPr>
          <p:nvPr/>
        </p:nvSpPr>
        <p:spPr bwMode="auto">
          <a:xfrm>
            <a:off x="1949450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B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3995" name="Text Box 91"/>
          <p:cNvSpPr txBox="1">
            <a:spLocks noChangeAspect="1" noChangeArrowheads="1"/>
          </p:cNvSpPr>
          <p:nvPr/>
        </p:nvSpPr>
        <p:spPr bwMode="auto">
          <a:xfrm>
            <a:off x="2339975" y="1514475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D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3996" name="Text Box 92"/>
          <p:cNvSpPr txBox="1">
            <a:spLocks noChangeAspect="1" noChangeArrowheads="1"/>
          </p:cNvSpPr>
          <p:nvPr/>
        </p:nvSpPr>
        <p:spPr bwMode="auto">
          <a:xfrm>
            <a:off x="2719388" y="1514475"/>
            <a:ext cx="319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E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3997" name="Text Box 93"/>
          <p:cNvSpPr txBox="1">
            <a:spLocks noChangeAspect="1" noChangeArrowheads="1"/>
          </p:cNvSpPr>
          <p:nvPr/>
        </p:nvSpPr>
        <p:spPr bwMode="auto">
          <a:xfrm>
            <a:off x="3114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B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3998" name="Text Box 94"/>
          <p:cNvSpPr txBox="1">
            <a:spLocks noChangeAspect="1" noChangeArrowheads="1"/>
          </p:cNvSpPr>
          <p:nvPr/>
        </p:nvSpPr>
        <p:spPr bwMode="auto">
          <a:xfrm>
            <a:off x="3876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G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3999" name="Text Box 95"/>
          <p:cNvSpPr txBox="1">
            <a:spLocks noChangeAspect="1" noChangeArrowheads="1"/>
          </p:cNvSpPr>
          <p:nvPr/>
        </p:nvSpPr>
        <p:spPr bwMode="auto">
          <a:xfrm>
            <a:off x="3495675" y="1514475"/>
            <a:ext cx="31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F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4000" name="Text Box 96"/>
          <p:cNvSpPr txBox="1">
            <a:spLocks noChangeAspect="1" noChangeArrowheads="1"/>
          </p:cNvSpPr>
          <p:nvPr/>
        </p:nvSpPr>
        <p:spPr bwMode="auto">
          <a:xfrm>
            <a:off x="42576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4001" name="Text Box 97"/>
          <p:cNvSpPr txBox="1">
            <a:spLocks noChangeAspect="1" noChangeArrowheads="1"/>
          </p:cNvSpPr>
          <p:nvPr/>
        </p:nvSpPr>
        <p:spPr bwMode="auto">
          <a:xfrm>
            <a:off x="4625975" y="1514475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  <a:ea typeface="ＭＳ Ｐゴシック" panose="020B0600070205080204" pitchFamily="34" charset="-128"/>
              </a:rPr>
              <a:t>D</a:t>
            </a:r>
            <a:endParaRPr lang="en-US" altLang="zh-CN" i="1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4002" name="Text Box 98"/>
          <p:cNvSpPr txBox="1">
            <a:spLocks noChangeAspect="1" noChangeArrowheads="1"/>
          </p:cNvSpPr>
          <p:nvPr/>
        </p:nvSpPr>
        <p:spPr bwMode="auto">
          <a:xfrm>
            <a:off x="5019675" y="1514475"/>
            <a:ext cx="4778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4003" name="Text Box 99"/>
          <p:cNvSpPr txBox="1">
            <a:spLocks noChangeAspect="1" noChangeArrowheads="1"/>
          </p:cNvSpPr>
          <p:nvPr/>
        </p:nvSpPr>
        <p:spPr bwMode="auto">
          <a:xfrm>
            <a:off x="5400675" y="1514475"/>
            <a:ext cx="4778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  <a:ea typeface="ＭＳ Ｐゴシック" panose="020B0600070205080204" pitchFamily="34" charset="-128"/>
              </a:rPr>
              <a:t>0</a:t>
            </a:r>
            <a:endParaRPr lang="en-US" altLang="zh-CN">
              <a:solidFill>
                <a:srgbClr val="0C325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64004" name="Rectangle 100"/>
          <p:cNvSpPr>
            <a:spLocks noChangeAspect="1" noChangeArrowheads="1"/>
          </p:cNvSpPr>
          <p:nvPr/>
        </p:nvSpPr>
        <p:spPr bwMode="auto">
          <a:xfrm>
            <a:off x="5589588" y="1789113"/>
            <a:ext cx="422275" cy="84137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grpSp>
        <p:nvGrpSpPr>
          <p:cNvPr id="1364005" name="Group 102"/>
          <p:cNvGrpSpPr>
            <a:grpSpLocks/>
          </p:cNvGrpSpPr>
          <p:nvPr/>
        </p:nvGrpSpPr>
        <p:grpSpPr bwMode="auto">
          <a:xfrm>
            <a:off x="1574800" y="2205038"/>
            <a:ext cx="4437063" cy="387350"/>
            <a:chOff x="902" y="1689"/>
            <a:chExt cx="2795" cy="244"/>
          </a:xfrm>
        </p:grpSpPr>
        <p:grpSp>
          <p:nvGrpSpPr>
            <p:cNvPr id="1364006" name="Group 103"/>
            <p:cNvGrpSpPr>
              <a:grpSpLocks noChangeAspect="1"/>
            </p:cNvGrpSpPr>
            <p:nvPr/>
          </p:nvGrpSpPr>
          <p:grpSpPr bwMode="auto">
            <a:xfrm>
              <a:off x="992" y="1710"/>
              <a:ext cx="2647" cy="39"/>
              <a:chOff x="459" y="725"/>
              <a:chExt cx="2993" cy="0"/>
            </a:xfrm>
          </p:grpSpPr>
          <p:sp>
            <p:nvSpPr>
              <p:cNvPr id="1364007" name="Line 104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4008" name="Line 105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4009" name="Line 106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4010" name="Line 107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4011" name="Line 108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4012" name="Line 109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4013" name="Line 110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4014" name="Line 111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4015" name="Line 112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4016" name="Line 113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4017" name="Line 114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64018" name="Text Box 115"/>
            <p:cNvSpPr txBox="1">
              <a:spLocks noChangeAspect="1" noChangeArrowheads="1"/>
            </p:cNvSpPr>
            <p:nvPr/>
          </p:nvSpPr>
          <p:spPr bwMode="auto">
            <a:xfrm>
              <a:off x="90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A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4019" name="Text Box 116"/>
            <p:cNvSpPr txBox="1">
              <a:spLocks noChangeAspect="1" noChangeArrowheads="1"/>
            </p:cNvSpPr>
            <p:nvPr/>
          </p:nvSpPr>
          <p:spPr bwMode="auto">
            <a:xfrm>
              <a:off x="114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4020" name="Text Box 117"/>
            <p:cNvSpPr txBox="1">
              <a:spLocks noChangeAspect="1" noChangeArrowheads="1"/>
            </p:cNvSpPr>
            <p:nvPr/>
          </p:nvSpPr>
          <p:spPr bwMode="auto">
            <a:xfrm>
              <a:off x="1384" y="1710"/>
              <a:ext cx="20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E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4021" name="Text Box 118"/>
            <p:cNvSpPr txBox="1">
              <a:spLocks noChangeAspect="1" noChangeArrowheads="1"/>
            </p:cNvSpPr>
            <p:nvPr/>
          </p:nvSpPr>
          <p:spPr bwMode="auto">
            <a:xfrm>
              <a:off x="1622" y="1710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4022" name="Text Box 119"/>
            <p:cNvSpPr txBox="1">
              <a:spLocks noChangeAspect="1" noChangeArrowheads="1"/>
            </p:cNvSpPr>
            <p:nvPr/>
          </p:nvSpPr>
          <p:spPr bwMode="auto">
            <a:xfrm>
              <a:off x="186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E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4023" name="Text Box 120"/>
            <p:cNvSpPr txBox="1">
              <a:spLocks noChangeAspect="1" noChangeArrowheads="1"/>
            </p:cNvSpPr>
            <p:nvPr/>
          </p:nvSpPr>
          <p:spPr bwMode="auto">
            <a:xfrm>
              <a:off x="2103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A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4024" name="Text Box 121"/>
            <p:cNvSpPr txBox="1">
              <a:spLocks noChangeAspect="1" noChangeArrowheads="1"/>
            </p:cNvSpPr>
            <p:nvPr/>
          </p:nvSpPr>
          <p:spPr bwMode="auto">
            <a:xfrm>
              <a:off x="235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F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4025" name="Text Box 122"/>
            <p:cNvSpPr txBox="1">
              <a:spLocks noChangeAspect="1" noChangeArrowheads="1"/>
            </p:cNvSpPr>
            <p:nvPr/>
          </p:nvSpPr>
          <p:spPr bwMode="auto">
            <a:xfrm>
              <a:off x="259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H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4026" name="Text Box 123"/>
            <p:cNvSpPr txBox="1">
              <a:spLocks noChangeAspect="1" noChangeArrowheads="1"/>
            </p:cNvSpPr>
            <p:nvPr/>
          </p:nvSpPr>
          <p:spPr bwMode="auto">
            <a:xfrm>
              <a:off x="3072" y="1710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H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4027" name="Text Box 124"/>
            <p:cNvSpPr txBox="1">
              <a:spLocks noChangeAspect="1" noChangeArrowheads="1"/>
            </p:cNvSpPr>
            <p:nvPr/>
          </p:nvSpPr>
          <p:spPr bwMode="auto">
            <a:xfrm>
              <a:off x="3312" y="1710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G</a:t>
              </a:r>
              <a:endParaRPr lang="en-US" altLang="zh-CN" i="1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4028" name="Text Box 125"/>
            <p:cNvSpPr txBox="1">
              <a:spLocks noChangeAspect="1" noChangeArrowheads="1"/>
            </p:cNvSpPr>
            <p:nvPr/>
          </p:nvSpPr>
          <p:spPr bwMode="auto">
            <a:xfrm>
              <a:off x="2819" y="1702"/>
              <a:ext cx="3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  <a:ea typeface="ＭＳ Ｐゴシック" panose="020B0600070205080204" pitchFamily="34" charset="-128"/>
                </a:rPr>
                <a:t>0</a:t>
              </a:r>
              <a:endParaRPr lang="en-US" altLang="zh-CN">
                <a:solidFill>
                  <a:srgbClr val="0C325C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64029" name="Rectangle 126"/>
            <p:cNvSpPr>
              <a:spLocks noChangeAspect="1" noChangeArrowheads="1"/>
            </p:cNvSpPr>
            <p:nvPr/>
          </p:nvSpPr>
          <p:spPr bwMode="auto">
            <a:xfrm>
              <a:off x="3431" y="1689"/>
              <a:ext cx="266" cy="42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zh-CN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364030" name="Oval 17"/>
          <p:cNvSpPr>
            <a:spLocks noChangeAspect="1" noChangeArrowheads="1"/>
          </p:cNvSpPr>
          <p:nvPr/>
        </p:nvSpPr>
        <p:spPr bwMode="auto">
          <a:xfrm>
            <a:off x="4318000" y="1309688"/>
            <a:ext cx="198438" cy="1349375"/>
          </a:xfrm>
          <a:prstGeom prst="ellips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86" name="Oval 17"/>
          <p:cNvSpPr>
            <a:spLocks noChangeAspect="1" noChangeArrowheads="1"/>
          </p:cNvSpPr>
          <p:nvPr/>
        </p:nvSpPr>
        <p:spPr bwMode="auto">
          <a:xfrm>
            <a:off x="4581525" y="5432425"/>
            <a:ext cx="501650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87" name="Text Box 18"/>
          <p:cNvSpPr txBox="1">
            <a:spLocks noChangeAspect="1" noChangeArrowheads="1"/>
          </p:cNvSpPr>
          <p:nvPr/>
        </p:nvSpPr>
        <p:spPr bwMode="auto">
          <a:xfrm>
            <a:off x="4645025" y="5511800"/>
            <a:ext cx="5032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H</a:t>
            </a:r>
          </a:p>
        </p:txBody>
      </p:sp>
      <p:sp>
        <p:nvSpPr>
          <p:cNvPr id="82" name="Oval 15"/>
          <p:cNvSpPr>
            <a:spLocks noChangeAspect="1" noChangeArrowheads="1"/>
          </p:cNvSpPr>
          <p:nvPr/>
        </p:nvSpPr>
        <p:spPr bwMode="auto">
          <a:xfrm>
            <a:off x="3708400" y="3765550"/>
            <a:ext cx="503238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83" name="Text Box 16"/>
          <p:cNvSpPr txBox="1">
            <a:spLocks noChangeAspect="1" noChangeArrowheads="1"/>
          </p:cNvSpPr>
          <p:nvPr/>
        </p:nvSpPr>
        <p:spPr bwMode="auto">
          <a:xfrm>
            <a:off x="3773488" y="3843338"/>
            <a:ext cx="5016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G</a:t>
            </a:r>
          </a:p>
        </p:txBody>
      </p:sp>
      <p:sp>
        <p:nvSpPr>
          <p:cNvPr id="84" name="Line 22"/>
          <p:cNvSpPr>
            <a:spLocks noChangeAspect="1" noChangeShapeType="1"/>
          </p:cNvSpPr>
          <p:nvPr/>
        </p:nvSpPr>
        <p:spPr bwMode="auto">
          <a:xfrm>
            <a:off x="3976688" y="426720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Oval 13"/>
          <p:cNvSpPr>
            <a:spLocks noChangeAspect="1" noChangeArrowheads="1"/>
          </p:cNvSpPr>
          <p:nvPr/>
        </p:nvSpPr>
        <p:spPr bwMode="auto">
          <a:xfrm>
            <a:off x="3708400" y="4603750"/>
            <a:ext cx="503238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3773488" y="4683125"/>
            <a:ext cx="5016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F</a:t>
            </a:r>
          </a:p>
        </p:txBody>
      </p:sp>
      <p:sp>
        <p:nvSpPr>
          <p:cNvPr id="75" name="Line 23"/>
          <p:cNvSpPr>
            <a:spLocks noChangeAspect="1" noChangeShapeType="1"/>
          </p:cNvSpPr>
          <p:nvPr/>
        </p:nvSpPr>
        <p:spPr bwMode="auto">
          <a:xfrm>
            <a:off x="3976688" y="5106988"/>
            <a:ext cx="0" cy="33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64050" name="Line 82"/>
          <p:cNvSpPr>
            <a:spLocks noChangeShapeType="1"/>
          </p:cNvSpPr>
          <p:nvPr/>
        </p:nvSpPr>
        <p:spPr bwMode="auto">
          <a:xfrm>
            <a:off x="1812925" y="4127500"/>
            <a:ext cx="763588" cy="763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1364051" name="Line 83"/>
          <p:cNvSpPr>
            <a:spLocks noChangeShapeType="1"/>
          </p:cNvSpPr>
          <p:nvPr/>
        </p:nvSpPr>
        <p:spPr bwMode="auto">
          <a:xfrm flipH="1">
            <a:off x="2012950" y="5084763"/>
            <a:ext cx="644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1263637" name="Line 21"/>
          <p:cNvSpPr>
            <a:spLocks noChangeAspect="1" noChangeShapeType="1"/>
          </p:cNvSpPr>
          <p:nvPr/>
        </p:nvSpPr>
        <p:spPr bwMode="auto">
          <a:xfrm>
            <a:off x="2717800" y="4189413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3621" name="Oval 5"/>
          <p:cNvSpPr>
            <a:spLocks noChangeAspect="1" noChangeArrowheads="1"/>
          </p:cNvSpPr>
          <p:nvPr/>
        </p:nvSpPr>
        <p:spPr bwMode="auto">
          <a:xfrm>
            <a:off x="2462213" y="4843463"/>
            <a:ext cx="501650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2" name="Text Box 6"/>
          <p:cNvSpPr txBox="1">
            <a:spLocks noChangeAspect="1" noChangeArrowheads="1"/>
          </p:cNvSpPr>
          <p:nvPr/>
        </p:nvSpPr>
        <p:spPr bwMode="auto">
          <a:xfrm>
            <a:off x="2525713" y="4921250"/>
            <a:ext cx="5032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E</a:t>
            </a:r>
          </a:p>
        </p:txBody>
      </p:sp>
      <p:sp>
        <p:nvSpPr>
          <p:cNvPr id="1263625" name="Oval 9"/>
          <p:cNvSpPr>
            <a:spLocks noChangeAspect="1" noChangeArrowheads="1"/>
          </p:cNvSpPr>
          <p:nvPr/>
        </p:nvSpPr>
        <p:spPr bwMode="auto">
          <a:xfrm>
            <a:off x="2452688" y="3765550"/>
            <a:ext cx="503237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6" name="Text Box 10"/>
          <p:cNvSpPr txBox="1">
            <a:spLocks noChangeAspect="1" noChangeArrowheads="1"/>
          </p:cNvSpPr>
          <p:nvPr/>
        </p:nvSpPr>
        <p:spPr bwMode="auto">
          <a:xfrm>
            <a:off x="2517775" y="3843338"/>
            <a:ext cx="5016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1263627" name="Oval 11"/>
          <p:cNvSpPr>
            <a:spLocks noChangeAspect="1" noChangeArrowheads="1"/>
          </p:cNvSpPr>
          <p:nvPr/>
        </p:nvSpPr>
        <p:spPr bwMode="auto">
          <a:xfrm>
            <a:off x="3708400" y="5441950"/>
            <a:ext cx="503238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8" name="Text Box 12"/>
          <p:cNvSpPr txBox="1">
            <a:spLocks noChangeAspect="1" noChangeArrowheads="1"/>
          </p:cNvSpPr>
          <p:nvPr/>
        </p:nvSpPr>
        <p:spPr bwMode="auto">
          <a:xfrm>
            <a:off x="3773488" y="5521325"/>
            <a:ext cx="5016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2" name="Line 21"/>
          <p:cNvSpPr>
            <a:spLocks noChangeAspect="1" noChangeShapeType="1"/>
          </p:cNvSpPr>
          <p:nvPr/>
        </p:nvSpPr>
        <p:spPr bwMode="auto">
          <a:xfrm>
            <a:off x="1782763" y="4197350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3619" name="Oval 3"/>
          <p:cNvSpPr>
            <a:spLocks noChangeAspect="1" noChangeArrowheads="1"/>
          </p:cNvSpPr>
          <p:nvPr/>
        </p:nvSpPr>
        <p:spPr bwMode="auto">
          <a:xfrm>
            <a:off x="1530350" y="3765550"/>
            <a:ext cx="503238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0" name="Text Box 4"/>
          <p:cNvSpPr txBox="1">
            <a:spLocks noChangeAspect="1" noChangeArrowheads="1"/>
          </p:cNvSpPr>
          <p:nvPr/>
        </p:nvSpPr>
        <p:spPr bwMode="auto">
          <a:xfrm>
            <a:off x="1595438" y="3843338"/>
            <a:ext cx="5016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1263623" name="Oval 7"/>
          <p:cNvSpPr>
            <a:spLocks noChangeAspect="1" noChangeArrowheads="1"/>
          </p:cNvSpPr>
          <p:nvPr/>
        </p:nvSpPr>
        <p:spPr bwMode="auto">
          <a:xfrm>
            <a:off x="1511300" y="4838700"/>
            <a:ext cx="501650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263624" name="Text Box 8"/>
          <p:cNvSpPr txBox="1">
            <a:spLocks noChangeAspect="1" noChangeArrowheads="1"/>
          </p:cNvSpPr>
          <p:nvPr/>
        </p:nvSpPr>
        <p:spPr bwMode="auto">
          <a:xfrm>
            <a:off x="1574800" y="4918075"/>
            <a:ext cx="5032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1" animBg="1"/>
      <p:bldP spid="8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7C0AC-ADE4-45C6-9A1E-1B2468E945BE}" type="slidenum">
              <a:rPr lang="en-US" altLang="de-DE"/>
              <a:pPr/>
              <a:t>32</a:t>
            </a:fld>
            <a:endParaRPr lang="en-US" altLang="de-DE"/>
          </a:p>
        </p:txBody>
      </p:sp>
      <p:sp>
        <p:nvSpPr>
          <p:cNvPr id="1263619" name="Oval 3"/>
          <p:cNvSpPr>
            <a:spLocks noChangeAspect="1" noChangeArrowheads="1"/>
          </p:cNvSpPr>
          <p:nvPr/>
        </p:nvSpPr>
        <p:spPr bwMode="auto">
          <a:xfrm>
            <a:off x="1530350" y="3765550"/>
            <a:ext cx="503238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3620" name="Text Box 4"/>
          <p:cNvSpPr txBox="1">
            <a:spLocks noChangeAspect="1" noChangeArrowheads="1"/>
          </p:cNvSpPr>
          <p:nvPr/>
        </p:nvSpPr>
        <p:spPr bwMode="auto">
          <a:xfrm>
            <a:off x="1595438" y="3843338"/>
            <a:ext cx="5016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B</a:t>
            </a:r>
          </a:p>
        </p:txBody>
      </p:sp>
      <p:sp>
        <p:nvSpPr>
          <p:cNvPr id="1263621" name="Oval 5"/>
          <p:cNvSpPr>
            <a:spLocks noChangeAspect="1" noChangeArrowheads="1"/>
          </p:cNvSpPr>
          <p:nvPr/>
        </p:nvSpPr>
        <p:spPr bwMode="auto">
          <a:xfrm>
            <a:off x="2203450" y="4594225"/>
            <a:ext cx="501650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3622" name="Text Box 6"/>
          <p:cNvSpPr txBox="1">
            <a:spLocks noChangeAspect="1" noChangeArrowheads="1"/>
          </p:cNvSpPr>
          <p:nvPr/>
        </p:nvSpPr>
        <p:spPr bwMode="auto">
          <a:xfrm>
            <a:off x="2266950" y="4672013"/>
            <a:ext cx="5032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E</a:t>
            </a:r>
          </a:p>
        </p:txBody>
      </p:sp>
      <p:sp>
        <p:nvSpPr>
          <p:cNvPr id="1263623" name="Oval 7"/>
          <p:cNvSpPr>
            <a:spLocks noChangeAspect="1" noChangeArrowheads="1"/>
          </p:cNvSpPr>
          <p:nvPr/>
        </p:nvSpPr>
        <p:spPr bwMode="auto">
          <a:xfrm>
            <a:off x="2203450" y="5432425"/>
            <a:ext cx="501650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3624" name="Text Box 8"/>
          <p:cNvSpPr txBox="1">
            <a:spLocks noChangeAspect="1" noChangeArrowheads="1"/>
          </p:cNvSpPr>
          <p:nvPr/>
        </p:nvSpPr>
        <p:spPr bwMode="auto">
          <a:xfrm>
            <a:off x="2266950" y="5511800"/>
            <a:ext cx="5032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C</a:t>
            </a:r>
          </a:p>
        </p:txBody>
      </p:sp>
      <p:sp>
        <p:nvSpPr>
          <p:cNvPr id="1263625" name="Oval 9"/>
          <p:cNvSpPr>
            <a:spLocks noChangeAspect="1" noChangeArrowheads="1"/>
          </p:cNvSpPr>
          <p:nvPr/>
        </p:nvSpPr>
        <p:spPr bwMode="auto">
          <a:xfrm>
            <a:off x="2871788" y="3765550"/>
            <a:ext cx="503237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3626" name="Text Box 10"/>
          <p:cNvSpPr txBox="1">
            <a:spLocks noChangeAspect="1" noChangeArrowheads="1"/>
          </p:cNvSpPr>
          <p:nvPr/>
        </p:nvSpPr>
        <p:spPr bwMode="auto">
          <a:xfrm>
            <a:off x="2936875" y="3843338"/>
            <a:ext cx="5016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D</a:t>
            </a:r>
          </a:p>
        </p:txBody>
      </p:sp>
      <p:sp>
        <p:nvSpPr>
          <p:cNvPr id="1263627" name="Oval 11"/>
          <p:cNvSpPr>
            <a:spLocks noChangeAspect="1" noChangeArrowheads="1"/>
          </p:cNvSpPr>
          <p:nvPr/>
        </p:nvSpPr>
        <p:spPr bwMode="auto">
          <a:xfrm>
            <a:off x="3708400" y="5441950"/>
            <a:ext cx="503238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3628" name="Text Box 12"/>
          <p:cNvSpPr txBox="1">
            <a:spLocks noChangeAspect="1" noChangeArrowheads="1"/>
          </p:cNvSpPr>
          <p:nvPr/>
        </p:nvSpPr>
        <p:spPr bwMode="auto">
          <a:xfrm>
            <a:off x="3773488" y="5521325"/>
            <a:ext cx="5016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A</a:t>
            </a:r>
          </a:p>
        </p:txBody>
      </p:sp>
      <p:sp>
        <p:nvSpPr>
          <p:cNvPr id="1263629" name="Oval 13"/>
          <p:cNvSpPr>
            <a:spLocks noChangeAspect="1" noChangeArrowheads="1"/>
          </p:cNvSpPr>
          <p:nvPr/>
        </p:nvSpPr>
        <p:spPr bwMode="auto">
          <a:xfrm>
            <a:off x="3708400" y="4603750"/>
            <a:ext cx="503238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3630" name="Text Box 14"/>
          <p:cNvSpPr txBox="1">
            <a:spLocks noChangeAspect="1" noChangeArrowheads="1"/>
          </p:cNvSpPr>
          <p:nvPr/>
        </p:nvSpPr>
        <p:spPr bwMode="auto">
          <a:xfrm>
            <a:off x="3773488" y="4683125"/>
            <a:ext cx="5016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F</a:t>
            </a:r>
          </a:p>
        </p:txBody>
      </p:sp>
      <p:sp>
        <p:nvSpPr>
          <p:cNvPr id="1263631" name="Oval 15"/>
          <p:cNvSpPr>
            <a:spLocks noChangeAspect="1" noChangeArrowheads="1"/>
          </p:cNvSpPr>
          <p:nvPr/>
        </p:nvSpPr>
        <p:spPr bwMode="auto">
          <a:xfrm>
            <a:off x="3708400" y="3765550"/>
            <a:ext cx="503238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3632" name="Text Box 16"/>
          <p:cNvSpPr txBox="1">
            <a:spLocks noChangeAspect="1" noChangeArrowheads="1"/>
          </p:cNvSpPr>
          <p:nvPr/>
        </p:nvSpPr>
        <p:spPr bwMode="auto">
          <a:xfrm>
            <a:off x="3773488" y="3843338"/>
            <a:ext cx="5016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G</a:t>
            </a:r>
          </a:p>
        </p:txBody>
      </p:sp>
      <p:sp>
        <p:nvSpPr>
          <p:cNvPr id="1263633" name="Oval 17"/>
          <p:cNvSpPr>
            <a:spLocks noChangeAspect="1" noChangeArrowheads="1"/>
          </p:cNvSpPr>
          <p:nvPr/>
        </p:nvSpPr>
        <p:spPr bwMode="auto">
          <a:xfrm>
            <a:off x="4581525" y="5432425"/>
            <a:ext cx="501650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3634" name="Text Box 18"/>
          <p:cNvSpPr txBox="1">
            <a:spLocks noChangeAspect="1" noChangeArrowheads="1"/>
          </p:cNvSpPr>
          <p:nvPr/>
        </p:nvSpPr>
        <p:spPr bwMode="auto">
          <a:xfrm>
            <a:off x="4645025" y="5511800"/>
            <a:ext cx="5032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H</a:t>
            </a:r>
          </a:p>
        </p:txBody>
      </p:sp>
      <p:sp>
        <p:nvSpPr>
          <p:cNvPr id="1263635" name="Line 19"/>
          <p:cNvSpPr>
            <a:spLocks noChangeAspect="1" noChangeShapeType="1"/>
          </p:cNvSpPr>
          <p:nvPr/>
        </p:nvSpPr>
        <p:spPr bwMode="auto">
          <a:xfrm>
            <a:off x="2033588" y="4167188"/>
            <a:ext cx="33655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3636" name="Line 20"/>
          <p:cNvSpPr>
            <a:spLocks noChangeAspect="1" noChangeShapeType="1"/>
          </p:cNvSpPr>
          <p:nvPr/>
        </p:nvSpPr>
        <p:spPr bwMode="auto">
          <a:xfrm flipH="1">
            <a:off x="2535238" y="4167188"/>
            <a:ext cx="36830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3637" name="Line 21"/>
          <p:cNvSpPr>
            <a:spLocks noChangeAspect="1" noChangeShapeType="1"/>
          </p:cNvSpPr>
          <p:nvPr/>
        </p:nvSpPr>
        <p:spPr bwMode="auto">
          <a:xfrm>
            <a:off x="2462213" y="5095875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3638" name="Line 22"/>
          <p:cNvSpPr>
            <a:spLocks noChangeAspect="1" noChangeShapeType="1"/>
          </p:cNvSpPr>
          <p:nvPr/>
        </p:nvSpPr>
        <p:spPr bwMode="auto">
          <a:xfrm>
            <a:off x="3976688" y="426720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3639" name="Line 23"/>
          <p:cNvSpPr>
            <a:spLocks noChangeAspect="1" noChangeShapeType="1"/>
          </p:cNvSpPr>
          <p:nvPr/>
        </p:nvSpPr>
        <p:spPr bwMode="auto">
          <a:xfrm>
            <a:off x="3976688" y="5106988"/>
            <a:ext cx="0" cy="33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3640" name="AutoShape 24"/>
          <p:cNvSpPr>
            <a:spLocks noChangeAspect="1" noChangeArrowheads="1"/>
          </p:cNvSpPr>
          <p:nvPr/>
        </p:nvSpPr>
        <p:spPr bwMode="auto">
          <a:xfrm rot="5400000">
            <a:off x="3180557" y="2690019"/>
            <a:ext cx="319087" cy="701675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3691" name="Rectangle 7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6.3.2	Vertical Constraint Graphs</a:t>
            </a:r>
          </a:p>
        </p:txBody>
      </p:sp>
      <p:grpSp>
        <p:nvGrpSpPr>
          <p:cNvPr id="1263693" name="Group 77"/>
          <p:cNvGrpSpPr>
            <a:grpSpLocks noChangeAspect="1"/>
          </p:cNvGrpSpPr>
          <p:nvPr/>
        </p:nvGrpSpPr>
        <p:grpSpPr bwMode="auto">
          <a:xfrm>
            <a:off x="1735138" y="1831975"/>
            <a:ext cx="4200525" cy="63500"/>
            <a:chOff x="459" y="725"/>
            <a:chExt cx="2993" cy="0"/>
          </a:xfrm>
        </p:grpSpPr>
        <p:sp>
          <p:nvSpPr>
            <p:cNvPr id="1263694" name="Line 78"/>
            <p:cNvSpPr>
              <a:spLocks noChangeAspect="1" noChangeShapeType="1"/>
            </p:cNvSpPr>
            <p:nvPr/>
          </p:nvSpPr>
          <p:spPr bwMode="auto">
            <a:xfrm>
              <a:off x="45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3695" name="Line 79"/>
            <p:cNvSpPr>
              <a:spLocks noChangeAspect="1" noChangeShapeType="1"/>
            </p:cNvSpPr>
            <p:nvPr/>
          </p:nvSpPr>
          <p:spPr bwMode="auto">
            <a:xfrm>
              <a:off x="72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3696" name="Line 80"/>
            <p:cNvSpPr>
              <a:spLocks noChangeAspect="1" noChangeShapeType="1"/>
            </p:cNvSpPr>
            <p:nvPr/>
          </p:nvSpPr>
          <p:spPr bwMode="auto">
            <a:xfrm>
              <a:off x="100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3697" name="Line 81"/>
            <p:cNvSpPr>
              <a:spLocks noChangeAspect="1" noChangeShapeType="1"/>
            </p:cNvSpPr>
            <p:nvPr/>
          </p:nvSpPr>
          <p:spPr bwMode="auto">
            <a:xfrm>
              <a:off x="127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3698" name="Line 82"/>
            <p:cNvSpPr>
              <a:spLocks noChangeAspect="1" noChangeShapeType="1"/>
            </p:cNvSpPr>
            <p:nvPr/>
          </p:nvSpPr>
          <p:spPr bwMode="auto">
            <a:xfrm>
              <a:off x="154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3699" name="Line 83"/>
            <p:cNvSpPr>
              <a:spLocks noChangeAspect="1" noChangeShapeType="1"/>
            </p:cNvSpPr>
            <p:nvPr/>
          </p:nvSpPr>
          <p:spPr bwMode="auto">
            <a:xfrm>
              <a:off x="182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3700" name="Line 84"/>
            <p:cNvSpPr>
              <a:spLocks noChangeAspect="1" noChangeShapeType="1"/>
            </p:cNvSpPr>
            <p:nvPr/>
          </p:nvSpPr>
          <p:spPr bwMode="auto">
            <a:xfrm>
              <a:off x="2092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3701" name="Line 85"/>
            <p:cNvSpPr>
              <a:spLocks noChangeAspect="1" noChangeShapeType="1"/>
            </p:cNvSpPr>
            <p:nvPr/>
          </p:nvSpPr>
          <p:spPr bwMode="auto">
            <a:xfrm>
              <a:off x="236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3702" name="Line 86"/>
            <p:cNvSpPr>
              <a:spLocks noChangeAspect="1" noChangeShapeType="1"/>
            </p:cNvSpPr>
            <p:nvPr/>
          </p:nvSpPr>
          <p:spPr bwMode="auto">
            <a:xfrm>
              <a:off x="263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3703" name="Line 87"/>
            <p:cNvSpPr>
              <a:spLocks noChangeAspect="1" noChangeShapeType="1"/>
            </p:cNvSpPr>
            <p:nvPr/>
          </p:nvSpPr>
          <p:spPr bwMode="auto">
            <a:xfrm>
              <a:off x="290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3704" name="Line 88"/>
            <p:cNvSpPr>
              <a:spLocks noChangeAspect="1" noChangeShapeType="1"/>
            </p:cNvSpPr>
            <p:nvPr/>
          </p:nvSpPr>
          <p:spPr bwMode="auto">
            <a:xfrm>
              <a:off x="318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63705" name="Text Box 89"/>
          <p:cNvSpPr txBox="1">
            <a:spLocks noChangeAspect="1" noChangeArrowheads="1"/>
          </p:cNvSpPr>
          <p:nvPr/>
        </p:nvSpPr>
        <p:spPr bwMode="auto">
          <a:xfrm>
            <a:off x="1589088" y="1514475"/>
            <a:ext cx="3206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</a:rPr>
              <a:t>0</a:t>
            </a:r>
            <a:endParaRPr lang="en-US" altLang="zh-CN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63706" name="Text Box 90"/>
          <p:cNvSpPr txBox="1">
            <a:spLocks noChangeAspect="1" noChangeArrowheads="1"/>
          </p:cNvSpPr>
          <p:nvPr/>
        </p:nvSpPr>
        <p:spPr bwMode="auto">
          <a:xfrm>
            <a:off x="1949450" y="1514475"/>
            <a:ext cx="3190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B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63707" name="Text Box 91"/>
          <p:cNvSpPr txBox="1">
            <a:spLocks noChangeAspect="1" noChangeArrowheads="1"/>
          </p:cNvSpPr>
          <p:nvPr/>
        </p:nvSpPr>
        <p:spPr bwMode="auto">
          <a:xfrm>
            <a:off x="2339975" y="1514475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D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63708" name="Text Box 92"/>
          <p:cNvSpPr txBox="1">
            <a:spLocks noChangeAspect="1" noChangeArrowheads="1"/>
          </p:cNvSpPr>
          <p:nvPr/>
        </p:nvSpPr>
        <p:spPr bwMode="auto">
          <a:xfrm>
            <a:off x="2719388" y="1514475"/>
            <a:ext cx="3190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E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63709" name="Text Box 93"/>
          <p:cNvSpPr txBox="1">
            <a:spLocks noChangeAspect="1" noChangeArrowheads="1"/>
          </p:cNvSpPr>
          <p:nvPr/>
        </p:nvSpPr>
        <p:spPr bwMode="auto">
          <a:xfrm>
            <a:off x="3114675" y="1514475"/>
            <a:ext cx="3190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B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63710" name="Text Box 94"/>
          <p:cNvSpPr txBox="1">
            <a:spLocks noChangeAspect="1" noChangeArrowheads="1"/>
          </p:cNvSpPr>
          <p:nvPr/>
        </p:nvSpPr>
        <p:spPr bwMode="auto">
          <a:xfrm>
            <a:off x="3876675" y="1514475"/>
            <a:ext cx="3190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G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63711" name="Text Box 95"/>
          <p:cNvSpPr txBox="1">
            <a:spLocks noChangeAspect="1" noChangeArrowheads="1"/>
          </p:cNvSpPr>
          <p:nvPr/>
        </p:nvSpPr>
        <p:spPr bwMode="auto">
          <a:xfrm>
            <a:off x="3495675" y="1514475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F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63712" name="Text Box 96"/>
          <p:cNvSpPr txBox="1">
            <a:spLocks noChangeAspect="1" noChangeArrowheads="1"/>
          </p:cNvSpPr>
          <p:nvPr/>
        </p:nvSpPr>
        <p:spPr bwMode="auto">
          <a:xfrm>
            <a:off x="4257675" y="1514475"/>
            <a:ext cx="3190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</a:rPr>
              <a:t>0</a:t>
            </a:r>
            <a:endParaRPr lang="en-US" altLang="zh-CN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63713" name="Text Box 97"/>
          <p:cNvSpPr txBox="1">
            <a:spLocks noChangeAspect="1" noChangeArrowheads="1"/>
          </p:cNvSpPr>
          <p:nvPr/>
        </p:nvSpPr>
        <p:spPr bwMode="auto">
          <a:xfrm>
            <a:off x="4625975" y="1514475"/>
            <a:ext cx="3190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>
                <a:solidFill>
                  <a:srgbClr val="0C325C"/>
                </a:solidFill>
              </a:rPr>
              <a:t>D</a:t>
            </a:r>
            <a:endParaRPr lang="en-US" altLang="zh-CN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63714" name="Text Box 98"/>
          <p:cNvSpPr txBox="1">
            <a:spLocks noChangeAspect="1" noChangeArrowheads="1"/>
          </p:cNvSpPr>
          <p:nvPr/>
        </p:nvSpPr>
        <p:spPr bwMode="auto">
          <a:xfrm>
            <a:off x="5019675" y="1514475"/>
            <a:ext cx="4778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</a:rPr>
              <a:t>0</a:t>
            </a:r>
            <a:endParaRPr lang="en-US" altLang="zh-CN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63715" name="Text Box 99"/>
          <p:cNvSpPr txBox="1">
            <a:spLocks noChangeAspect="1" noChangeArrowheads="1"/>
          </p:cNvSpPr>
          <p:nvPr/>
        </p:nvSpPr>
        <p:spPr bwMode="auto">
          <a:xfrm>
            <a:off x="5400675" y="1514475"/>
            <a:ext cx="4778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C325C"/>
                </a:solidFill>
              </a:rPr>
              <a:t>0</a:t>
            </a:r>
            <a:endParaRPr lang="en-US" altLang="zh-CN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263716" name="Rectangle 100"/>
          <p:cNvSpPr>
            <a:spLocks noChangeAspect="1" noChangeArrowheads="1"/>
          </p:cNvSpPr>
          <p:nvPr/>
        </p:nvSpPr>
        <p:spPr bwMode="auto">
          <a:xfrm>
            <a:off x="5589588" y="1789113"/>
            <a:ext cx="422275" cy="8413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63718" name="Group 102"/>
          <p:cNvGrpSpPr>
            <a:grpSpLocks/>
          </p:cNvGrpSpPr>
          <p:nvPr/>
        </p:nvGrpSpPr>
        <p:grpSpPr bwMode="auto">
          <a:xfrm>
            <a:off x="1574800" y="2205038"/>
            <a:ext cx="4437063" cy="387350"/>
            <a:chOff x="902" y="1689"/>
            <a:chExt cx="2795" cy="244"/>
          </a:xfrm>
        </p:grpSpPr>
        <p:grpSp>
          <p:nvGrpSpPr>
            <p:cNvPr id="1263719" name="Group 103"/>
            <p:cNvGrpSpPr>
              <a:grpSpLocks noChangeAspect="1"/>
            </p:cNvGrpSpPr>
            <p:nvPr/>
          </p:nvGrpSpPr>
          <p:grpSpPr bwMode="auto">
            <a:xfrm>
              <a:off x="992" y="1710"/>
              <a:ext cx="2647" cy="39"/>
              <a:chOff x="459" y="725"/>
              <a:chExt cx="2993" cy="0"/>
            </a:xfrm>
          </p:grpSpPr>
          <p:sp>
            <p:nvSpPr>
              <p:cNvPr id="1263720" name="Line 104"/>
              <p:cNvSpPr>
                <a:spLocks noChangeAspect="1"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721" name="Line 105"/>
              <p:cNvSpPr>
                <a:spLocks noChangeAspect="1"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722" name="Line 106"/>
              <p:cNvSpPr>
                <a:spLocks noChangeAspect="1"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723" name="Line 107"/>
              <p:cNvSpPr>
                <a:spLocks noChangeAspect="1"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724" name="Line 108"/>
              <p:cNvSpPr>
                <a:spLocks noChangeAspect="1"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725" name="Line 109"/>
              <p:cNvSpPr>
                <a:spLocks noChangeAspect="1"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726" name="Line 110"/>
              <p:cNvSpPr>
                <a:spLocks noChangeAspect="1"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727" name="Line 111"/>
              <p:cNvSpPr>
                <a:spLocks noChangeAspect="1"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728" name="Line 112"/>
              <p:cNvSpPr>
                <a:spLocks noChangeAspect="1"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729" name="Line 113"/>
              <p:cNvSpPr>
                <a:spLocks noChangeAspect="1"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730" name="Line 114"/>
              <p:cNvSpPr>
                <a:spLocks noChangeAspect="1"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63731" name="Text Box 115"/>
            <p:cNvSpPr txBox="1">
              <a:spLocks noChangeAspect="1" noChangeArrowheads="1"/>
            </p:cNvSpPr>
            <p:nvPr/>
          </p:nvSpPr>
          <p:spPr bwMode="auto">
            <a:xfrm>
              <a:off x="90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3732" name="Text Box 116"/>
            <p:cNvSpPr txBox="1">
              <a:spLocks noChangeAspect="1" noChangeArrowheads="1"/>
            </p:cNvSpPr>
            <p:nvPr/>
          </p:nvSpPr>
          <p:spPr bwMode="auto">
            <a:xfrm>
              <a:off x="114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3733" name="Text Box 117"/>
            <p:cNvSpPr txBox="1">
              <a:spLocks noChangeAspect="1" noChangeArrowheads="1"/>
            </p:cNvSpPr>
            <p:nvPr/>
          </p:nvSpPr>
          <p:spPr bwMode="auto">
            <a:xfrm>
              <a:off x="1384" y="1710"/>
              <a:ext cx="20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3734" name="Text Box 118"/>
            <p:cNvSpPr txBox="1">
              <a:spLocks noChangeAspect="1" noChangeArrowheads="1"/>
            </p:cNvSpPr>
            <p:nvPr/>
          </p:nvSpPr>
          <p:spPr bwMode="auto">
            <a:xfrm>
              <a:off x="1622" y="1710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C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3735" name="Text Box 119"/>
            <p:cNvSpPr txBox="1">
              <a:spLocks noChangeAspect="1" noChangeArrowheads="1"/>
            </p:cNvSpPr>
            <p:nvPr/>
          </p:nvSpPr>
          <p:spPr bwMode="auto">
            <a:xfrm>
              <a:off x="186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E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3736" name="Text Box 120"/>
            <p:cNvSpPr txBox="1">
              <a:spLocks noChangeAspect="1" noChangeArrowheads="1"/>
            </p:cNvSpPr>
            <p:nvPr/>
          </p:nvSpPr>
          <p:spPr bwMode="auto">
            <a:xfrm>
              <a:off x="2103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A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3737" name="Text Box 121"/>
            <p:cNvSpPr txBox="1">
              <a:spLocks noChangeAspect="1" noChangeArrowheads="1"/>
            </p:cNvSpPr>
            <p:nvPr/>
          </p:nvSpPr>
          <p:spPr bwMode="auto">
            <a:xfrm>
              <a:off x="235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F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3738" name="Text Box 122"/>
            <p:cNvSpPr txBox="1">
              <a:spLocks noChangeAspect="1" noChangeArrowheads="1"/>
            </p:cNvSpPr>
            <p:nvPr/>
          </p:nvSpPr>
          <p:spPr bwMode="auto">
            <a:xfrm>
              <a:off x="259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3739" name="Text Box 123"/>
            <p:cNvSpPr txBox="1">
              <a:spLocks noChangeAspect="1" noChangeArrowheads="1"/>
            </p:cNvSpPr>
            <p:nvPr/>
          </p:nvSpPr>
          <p:spPr bwMode="auto">
            <a:xfrm>
              <a:off x="3072" y="1710"/>
              <a:ext cx="2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H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3740" name="Text Box 124"/>
            <p:cNvSpPr txBox="1">
              <a:spLocks noChangeAspect="1" noChangeArrowheads="1"/>
            </p:cNvSpPr>
            <p:nvPr/>
          </p:nvSpPr>
          <p:spPr bwMode="auto">
            <a:xfrm>
              <a:off x="3312" y="1710"/>
              <a:ext cx="20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i="1">
                  <a:solidFill>
                    <a:srgbClr val="0C325C"/>
                  </a:solidFill>
                </a:rPr>
                <a:t>G</a:t>
              </a:r>
              <a:endParaRPr lang="en-US" altLang="zh-CN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3741" name="Text Box 125"/>
            <p:cNvSpPr txBox="1">
              <a:spLocks noChangeAspect="1" noChangeArrowheads="1"/>
            </p:cNvSpPr>
            <p:nvPr/>
          </p:nvSpPr>
          <p:spPr bwMode="auto">
            <a:xfrm>
              <a:off x="2819" y="1702"/>
              <a:ext cx="30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>
                  <a:solidFill>
                    <a:srgbClr val="0C325C"/>
                  </a:solidFill>
                </a:rPr>
                <a:t>0</a:t>
              </a:r>
              <a:endParaRPr lang="en-US" altLang="zh-CN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3742" name="Rectangle 126"/>
            <p:cNvSpPr>
              <a:spLocks noChangeAspect="1" noChangeArrowheads="1"/>
            </p:cNvSpPr>
            <p:nvPr/>
          </p:nvSpPr>
          <p:spPr bwMode="auto">
            <a:xfrm>
              <a:off x="3431" y="1689"/>
              <a:ext cx="266" cy="42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6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6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6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6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6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6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6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6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6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6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6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6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6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6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6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6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6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6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6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6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6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20" grpId="0"/>
      <p:bldP spid="1263622" grpId="0"/>
      <p:bldP spid="1263624" grpId="0"/>
      <p:bldP spid="1263626" grpId="0"/>
      <p:bldP spid="1263628" grpId="0"/>
      <p:bldP spid="1263630" grpId="0"/>
      <p:bldP spid="1263632" grpId="0"/>
      <p:bldP spid="12636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A61C5-A17F-4B06-A089-45B6D862DFBC}" type="slidenum">
              <a:rPr lang="en-US" altLang="de-DE"/>
              <a:pPr/>
              <a:t>33</a:t>
            </a:fld>
            <a:endParaRPr lang="en-US" altLang="de-DE"/>
          </a:p>
        </p:txBody>
      </p:sp>
      <p:sp>
        <p:nvSpPr>
          <p:cNvPr id="1264643" name="Line 3"/>
          <p:cNvSpPr>
            <a:spLocks noChangeAspect="1" noChangeShapeType="1"/>
          </p:cNvSpPr>
          <p:nvPr/>
        </p:nvSpPr>
        <p:spPr bwMode="auto">
          <a:xfrm>
            <a:off x="1395413" y="314325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44" name="Line 4"/>
          <p:cNvSpPr>
            <a:spLocks noChangeAspect="1" noChangeShapeType="1"/>
          </p:cNvSpPr>
          <p:nvPr/>
        </p:nvSpPr>
        <p:spPr bwMode="auto">
          <a:xfrm>
            <a:off x="1795463" y="31432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45" name="Line 5"/>
          <p:cNvSpPr>
            <a:spLocks noChangeAspect="1" noChangeShapeType="1"/>
          </p:cNvSpPr>
          <p:nvPr/>
        </p:nvSpPr>
        <p:spPr bwMode="auto">
          <a:xfrm>
            <a:off x="1395413" y="36480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46" name="Line 6"/>
          <p:cNvSpPr>
            <a:spLocks noChangeAspect="1" noChangeShapeType="1"/>
          </p:cNvSpPr>
          <p:nvPr/>
        </p:nvSpPr>
        <p:spPr bwMode="auto">
          <a:xfrm>
            <a:off x="1795463" y="3648075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47" name="Text Box 7"/>
          <p:cNvSpPr txBox="1">
            <a:spLocks noChangeAspect="1" noChangeArrowheads="1"/>
          </p:cNvSpPr>
          <p:nvPr/>
        </p:nvSpPr>
        <p:spPr bwMode="auto">
          <a:xfrm>
            <a:off x="1258888" y="2808288"/>
            <a:ext cx="3365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A</a:t>
            </a:r>
          </a:p>
        </p:txBody>
      </p:sp>
      <p:sp>
        <p:nvSpPr>
          <p:cNvPr id="1264648" name="Text Box 8"/>
          <p:cNvSpPr txBox="1">
            <a:spLocks noChangeAspect="1" noChangeArrowheads="1"/>
          </p:cNvSpPr>
          <p:nvPr/>
        </p:nvSpPr>
        <p:spPr bwMode="auto">
          <a:xfrm>
            <a:off x="1662113" y="2808288"/>
            <a:ext cx="3349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B</a:t>
            </a:r>
          </a:p>
        </p:txBody>
      </p:sp>
      <p:sp>
        <p:nvSpPr>
          <p:cNvPr id="1264649" name="Text Box 9"/>
          <p:cNvSpPr txBox="1">
            <a:spLocks noChangeAspect="1" noChangeArrowheads="1"/>
          </p:cNvSpPr>
          <p:nvPr/>
        </p:nvSpPr>
        <p:spPr bwMode="auto">
          <a:xfrm>
            <a:off x="2066925" y="2808288"/>
            <a:ext cx="3365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B</a:t>
            </a:r>
          </a:p>
        </p:txBody>
      </p:sp>
      <p:sp>
        <p:nvSpPr>
          <p:cNvPr id="1264650" name="Text Box 10"/>
          <p:cNvSpPr txBox="1">
            <a:spLocks noChangeAspect="1" noChangeArrowheads="1"/>
          </p:cNvSpPr>
          <p:nvPr/>
        </p:nvSpPr>
        <p:spPr bwMode="auto">
          <a:xfrm>
            <a:off x="1258888" y="3648075"/>
            <a:ext cx="3365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B</a:t>
            </a:r>
          </a:p>
        </p:txBody>
      </p:sp>
      <p:sp>
        <p:nvSpPr>
          <p:cNvPr id="1264651" name="Text Box 11"/>
          <p:cNvSpPr txBox="1">
            <a:spLocks noChangeAspect="1" noChangeArrowheads="1"/>
          </p:cNvSpPr>
          <p:nvPr/>
        </p:nvSpPr>
        <p:spPr bwMode="auto">
          <a:xfrm>
            <a:off x="1663700" y="3648075"/>
            <a:ext cx="3365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0</a:t>
            </a:r>
          </a:p>
        </p:txBody>
      </p:sp>
      <p:sp>
        <p:nvSpPr>
          <p:cNvPr id="1264652" name="Text Box 12"/>
          <p:cNvSpPr txBox="1">
            <a:spLocks noChangeAspect="1" noChangeArrowheads="1"/>
          </p:cNvSpPr>
          <p:nvPr/>
        </p:nvSpPr>
        <p:spPr bwMode="auto">
          <a:xfrm>
            <a:off x="2066925" y="3648075"/>
            <a:ext cx="3365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A</a:t>
            </a:r>
          </a:p>
        </p:txBody>
      </p:sp>
      <p:sp>
        <p:nvSpPr>
          <p:cNvPr id="1264653" name="AutoShape 13"/>
          <p:cNvSpPr>
            <a:spLocks noChangeAspect="1" noChangeArrowheads="1"/>
          </p:cNvSpPr>
          <p:nvPr/>
        </p:nvSpPr>
        <p:spPr bwMode="auto">
          <a:xfrm>
            <a:off x="2803525" y="3055938"/>
            <a:ext cx="336550" cy="7381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4654" name="Freeform 14"/>
          <p:cNvSpPr>
            <a:spLocks noChangeAspect="1"/>
          </p:cNvSpPr>
          <p:nvPr/>
        </p:nvSpPr>
        <p:spPr bwMode="auto">
          <a:xfrm>
            <a:off x="4148138" y="2754313"/>
            <a:ext cx="265112" cy="1219200"/>
          </a:xfrm>
          <a:custGeom>
            <a:avLst/>
            <a:gdLst>
              <a:gd name="T0" fmla="*/ 0 w 180"/>
              <a:gd name="T1" fmla="*/ 0 h 823"/>
              <a:gd name="T2" fmla="*/ 45 w 180"/>
              <a:gd name="T3" fmla="*/ 26 h 823"/>
              <a:gd name="T4" fmla="*/ 82 w 180"/>
              <a:gd name="T5" fmla="*/ 59 h 823"/>
              <a:gd name="T6" fmla="*/ 112 w 180"/>
              <a:gd name="T7" fmla="*/ 97 h 823"/>
              <a:gd name="T8" fmla="*/ 135 w 180"/>
              <a:gd name="T9" fmla="*/ 142 h 823"/>
              <a:gd name="T10" fmla="*/ 153 w 180"/>
              <a:gd name="T11" fmla="*/ 187 h 823"/>
              <a:gd name="T12" fmla="*/ 165 w 180"/>
              <a:gd name="T13" fmla="*/ 236 h 823"/>
              <a:gd name="T14" fmla="*/ 176 w 180"/>
              <a:gd name="T15" fmla="*/ 285 h 823"/>
              <a:gd name="T16" fmla="*/ 180 w 180"/>
              <a:gd name="T17" fmla="*/ 350 h 823"/>
              <a:gd name="T18" fmla="*/ 176 w 180"/>
              <a:gd name="T19" fmla="*/ 417 h 823"/>
              <a:gd name="T20" fmla="*/ 163 w 180"/>
              <a:gd name="T21" fmla="*/ 486 h 823"/>
              <a:gd name="T22" fmla="*/ 147 w 180"/>
              <a:gd name="T23" fmla="*/ 556 h 823"/>
              <a:gd name="T24" fmla="*/ 125 w 180"/>
              <a:gd name="T25" fmla="*/ 623 h 823"/>
              <a:gd name="T26" fmla="*/ 98 w 180"/>
              <a:gd name="T27" fmla="*/ 684 h 823"/>
              <a:gd name="T28" fmla="*/ 70 w 180"/>
              <a:gd name="T29" fmla="*/ 741 h 823"/>
              <a:gd name="T30" fmla="*/ 39 w 180"/>
              <a:gd name="T31" fmla="*/ 788 h 823"/>
              <a:gd name="T32" fmla="*/ 8 w 180"/>
              <a:gd name="T33" fmla="*/ 823 h 823"/>
              <a:gd name="T34" fmla="*/ 13 w 180"/>
              <a:gd name="T35" fmla="*/ 816 h 823"/>
              <a:gd name="T36" fmla="*/ 17 w 180"/>
              <a:gd name="T37" fmla="*/ 806 h 823"/>
              <a:gd name="T38" fmla="*/ 23 w 180"/>
              <a:gd name="T39" fmla="*/ 796 h 823"/>
              <a:gd name="T40" fmla="*/ 25 w 180"/>
              <a:gd name="T41" fmla="*/ 79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" h="823">
                <a:moveTo>
                  <a:pt x="0" y="0"/>
                </a:moveTo>
                <a:lnTo>
                  <a:pt x="45" y="26"/>
                </a:lnTo>
                <a:lnTo>
                  <a:pt x="82" y="59"/>
                </a:lnTo>
                <a:lnTo>
                  <a:pt x="112" y="97"/>
                </a:lnTo>
                <a:lnTo>
                  <a:pt x="135" y="142"/>
                </a:lnTo>
                <a:lnTo>
                  <a:pt x="153" y="187"/>
                </a:lnTo>
                <a:lnTo>
                  <a:pt x="165" y="236"/>
                </a:lnTo>
                <a:lnTo>
                  <a:pt x="176" y="285"/>
                </a:lnTo>
                <a:lnTo>
                  <a:pt x="180" y="350"/>
                </a:lnTo>
                <a:lnTo>
                  <a:pt x="176" y="417"/>
                </a:lnTo>
                <a:lnTo>
                  <a:pt x="163" y="486"/>
                </a:lnTo>
                <a:lnTo>
                  <a:pt x="147" y="556"/>
                </a:lnTo>
                <a:lnTo>
                  <a:pt x="125" y="623"/>
                </a:lnTo>
                <a:lnTo>
                  <a:pt x="98" y="684"/>
                </a:lnTo>
                <a:lnTo>
                  <a:pt x="70" y="741"/>
                </a:lnTo>
                <a:lnTo>
                  <a:pt x="39" y="788"/>
                </a:lnTo>
                <a:lnTo>
                  <a:pt x="8" y="823"/>
                </a:lnTo>
                <a:lnTo>
                  <a:pt x="13" y="816"/>
                </a:lnTo>
                <a:lnTo>
                  <a:pt x="17" y="806"/>
                </a:lnTo>
                <a:lnTo>
                  <a:pt x="23" y="796"/>
                </a:lnTo>
                <a:lnTo>
                  <a:pt x="25" y="79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55" name="Freeform 15"/>
          <p:cNvSpPr>
            <a:spLocks noChangeAspect="1"/>
          </p:cNvSpPr>
          <p:nvPr/>
        </p:nvSpPr>
        <p:spPr bwMode="auto">
          <a:xfrm>
            <a:off x="3484563" y="2735263"/>
            <a:ext cx="290512" cy="1252537"/>
          </a:xfrm>
          <a:custGeom>
            <a:avLst/>
            <a:gdLst>
              <a:gd name="T0" fmla="*/ 189 w 196"/>
              <a:gd name="T1" fmla="*/ 0 h 846"/>
              <a:gd name="T2" fmla="*/ 143 w 196"/>
              <a:gd name="T3" fmla="*/ 27 h 846"/>
              <a:gd name="T4" fmla="*/ 104 w 196"/>
              <a:gd name="T5" fmla="*/ 66 h 846"/>
              <a:gd name="T6" fmla="*/ 69 w 196"/>
              <a:gd name="T7" fmla="*/ 110 h 846"/>
              <a:gd name="T8" fmla="*/ 41 w 196"/>
              <a:gd name="T9" fmla="*/ 165 h 846"/>
              <a:gd name="T10" fmla="*/ 18 w 196"/>
              <a:gd name="T11" fmla="*/ 226 h 846"/>
              <a:gd name="T12" fmla="*/ 4 w 196"/>
              <a:gd name="T13" fmla="*/ 292 h 846"/>
              <a:gd name="T14" fmla="*/ 0 w 196"/>
              <a:gd name="T15" fmla="*/ 363 h 846"/>
              <a:gd name="T16" fmla="*/ 4 w 196"/>
              <a:gd name="T17" fmla="*/ 436 h 846"/>
              <a:gd name="T18" fmla="*/ 18 w 196"/>
              <a:gd name="T19" fmla="*/ 512 h 846"/>
              <a:gd name="T20" fmla="*/ 39 w 196"/>
              <a:gd name="T21" fmla="*/ 589 h 846"/>
              <a:gd name="T22" fmla="*/ 69 w 196"/>
              <a:gd name="T23" fmla="*/ 662 h 846"/>
              <a:gd name="T24" fmla="*/ 104 w 196"/>
              <a:gd name="T25" fmla="*/ 730 h 846"/>
              <a:gd name="T26" fmla="*/ 147 w 196"/>
              <a:gd name="T27" fmla="*/ 793 h 846"/>
              <a:gd name="T28" fmla="*/ 196 w 196"/>
              <a:gd name="T29" fmla="*/ 846 h 846"/>
              <a:gd name="T30" fmla="*/ 191 w 196"/>
              <a:gd name="T31" fmla="*/ 842 h 846"/>
              <a:gd name="T32" fmla="*/ 183 w 196"/>
              <a:gd name="T33" fmla="*/ 831 h 846"/>
              <a:gd name="T34" fmla="*/ 175 w 196"/>
              <a:gd name="T35" fmla="*/ 821 h 846"/>
              <a:gd name="T36" fmla="*/ 165 w 196"/>
              <a:gd name="T37" fmla="*/ 811 h 846"/>
              <a:gd name="T38" fmla="*/ 157 w 196"/>
              <a:gd name="T39" fmla="*/ 801 h 846"/>
              <a:gd name="T40" fmla="*/ 155 w 196"/>
              <a:gd name="T41" fmla="*/ 797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6" h="846">
                <a:moveTo>
                  <a:pt x="189" y="0"/>
                </a:moveTo>
                <a:lnTo>
                  <a:pt x="143" y="27"/>
                </a:lnTo>
                <a:lnTo>
                  <a:pt x="104" y="66"/>
                </a:lnTo>
                <a:lnTo>
                  <a:pt x="69" y="110"/>
                </a:lnTo>
                <a:lnTo>
                  <a:pt x="41" y="165"/>
                </a:lnTo>
                <a:lnTo>
                  <a:pt x="18" y="226"/>
                </a:lnTo>
                <a:lnTo>
                  <a:pt x="4" y="292"/>
                </a:lnTo>
                <a:lnTo>
                  <a:pt x="0" y="363"/>
                </a:lnTo>
                <a:lnTo>
                  <a:pt x="4" y="436"/>
                </a:lnTo>
                <a:lnTo>
                  <a:pt x="18" y="512"/>
                </a:lnTo>
                <a:lnTo>
                  <a:pt x="39" y="589"/>
                </a:lnTo>
                <a:lnTo>
                  <a:pt x="69" y="662"/>
                </a:lnTo>
                <a:lnTo>
                  <a:pt x="104" y="730"/>
                </a:lnTo>
                <a:lnTo>
                  <a:pt x="147" y="793"/>
                </a:lnTo>
                <a:lnTo>
                  <a:pt x="196" y="846"/>
                </a:lnTo>
                <a:lnTo>
                  <a:pt x="191" y="842"/>
                </a:lnTo>
                <a:lnTo>
                  <a:pt x="183" y="831"/>
                </a:lnTo>
                <a:lnTo>
                  <a:pt x="175" y="821"/>
                </a:lnTo>
                <a:lnTo>
                  <a:pt x="165" y="811"/>
                </a:lnTo>
                <a:lnTo>
                  <a:pt x="157" y="801"/>
                </a:lnTo>
                <a:lnTo>
                  <a:pt x="155" y="797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56" name="Oval 16"/>
          <p:cNvSpPr>
            <a:spLocks noChangeAspect="1" noChangeArrowheads="1"/>
          </p:cNvSpPr>
          <p:nvPr/>
        </p:nvSpPr>
        <p:spPr bwMode="auto">
          <a:xfrm>
            <a:off x="3683000" y="2371725"/>
            <a:ext cx="503238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4657" name="Text Box 17"/>
          <p:cNvSpPr txBox="1">
            <a:spLocks noChangeAspect="1" noChangeArrowheads="1"/>
          </p:cNvSpPr>
          <p:nvPr/>
        </p:nvSpPr>
        <p:spPr bwMode="auto">
          <a:xfrm>
            <a:off x="3779838" y="2438400"/>
            <a:ext cx="5048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A</a:t>
            </a:r>
          </a:p>
        </p:txBody>
      </p:sp>
      <p:sp>
        <p:nvSpPr>
          <p:cNvPr id="1264658" name="Oval 18"/>
          <p:cNvSpPr>
            <a:spLocks noChangeAspect="1" noChangeArrowheads="1"/>
          </p:cNvSpPr>
          <p:nvPr/>
        </p:nvSpPr>
        <p:spPr bwMode="auto">
          <a:xfrm>
            <a:off x="3749675" y="3849688"/>
            <a:ext cx="504825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4659" name="Text Box 19"/>
          <p:cNvSpPr txBox="1">
            <a:spLocks noChangeAspect="1" noChangeArrowheads="1"/>
          </p:cNvSpPr>
          <p:nvPr/>
        </p:nvSpPr>
        <p:spPr bwMode="auto">
          <a:xfrm>
            <a:off x="3843338" y="3948113"/>
            <a:ext cx="5048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B</a:t>
            </a:r>
          </a:p>
        </p:txBody>
      </p:sp>
      <p:sp>
        <p:nvSpPr>
          <p:cNvPr id="1264660" name="Freeform 20"/>
          <p:cNvSpPr>
            <a:spLocks noChangeAspect="1"/>
          </p:cNvSpPr>
          <p:nvPr/>
        </p:nvSpPr>
        <p:spPr bwMode="auto">
          <a:xfrm>
            <a:off x="3633788" y="3813175"/>
            <a:ext cx="144462" cy="165100"/>
          </a:xfrm>
          <a:custGeom>
            <a:avLst/>
            <a:gdLst>
              <a:gd name="T0" fmla="*/ 98 w 98"/>
              <a:gd name="T1" fmla="*/ 112 h 112"/>
              <a:gd name="T2" fmla="*/ 61 w 98"/>
              <a:gd name="T3" fmla="*/ 0 h 112"/>
              <a:gd name="T4" fmla="*/ 0 w 98"/>
              <a:gd name="T5" fmla="*/ 57 h 112"/>
              <a:gd name="T6" fmla="*/ 98 w 98"/>
              <a:gd name="T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12">
                <a:moveTo>
                  <a:pt x="98" y="112"/>
                </a:moveTo>
                <a:lnTo>
                  <a:pt x="61" y="0"/>
                </a:lnTo>
                <a:lnTo>
                  <a:pt x="0" y="57"/>
                </a:lnTo>
                <a:lnTo>
                  <a:pt x="98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661" name="Freeform 21"/>
          <p:cNvSpPr>
            <a:spLocks noChangeAspect="1"/>
          </p:cNvSpPr>
          <p:nvPr/>
        </p:nvSpPr>
        <p:spPr bwMode="auto">
          <a:xfrm>
            <a:off x="4141788" y="2741613"/>
            <a:ext cx="157162" cy="144462"/>
          </a:xfrm>
          <a:custGeom>
            <a:avLst/>
            <a:gdLst>
              <a:gd name="T0" fmla="*/ 0 w 106"/>
              <a:gd name="T1" fmla="*/ 0 h 98"/>
              <a:gd name="T2" fmla="*/ 63 w 106"/>
              <a:gd name="T3" fmla="*/ 98 h 98"/>
              <a:gd name="T4" fmla="*/ 106 w 106"/>
              <a:gd name="T5" fmla="*/ 29 h 98"/>
              <a:gd name="T6" fmla="*/ 0 w 106"/>
              <a:gd name="T7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98">
                <a:moveTo>
                  <a:pt x="0" y="0"/>
                </a:moveTo>
                <a:lnTo>
                  <a:pt x="63" y="98"/>
                </a:lnTo>
                <a:lnTo>
                  <a:pt x="106" y="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662" name="AutoShape 22"/>
          <p:cNvSpPr>
            <a:spLocks noChangeAspect="1" noChangeArrowheads="1"/>
          </p:cNvSpPr>
          <p:nvPr/>
        </p:nvSpPr>
        <p:spPr bwMode="auto">
          <a:xfrm>
            <a:off x="4752975" y="3044825"/>
            <a:ext cx="336550" cy="7366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4663" name="Line 23"/>
          <p:cNvSpPr>
            <a:spLocks noChangeAspect="1" noChangeShapeType="1"/>
          </p:cNvSpPr>
          <p:nvPr/>
        </p:nvSpPr>
        <p:spPr bwMode="auto">
          <a:xfrm>
            <a:off x="5422900" y="4259263"/>
            <a:ext cx="1687513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64" name="Line 24"/>
          <p:cNvSpPr>
            <a:spLocks noChangeAspect="1" noChangeShapeType="1"/>
          </p:cNvSpPr>
          <p:nvPr/>
        </p:nvSpPr>
        <p:spPr bwMode="auto">
          <a:xfrm>
            <a:off x="5422900" y="2571750"/>
            <a:ext cx="1687513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65" name="Rectangle 25"/>
          <p:cNvSpPr>
            <a:spLocks noChangeAspect="1" noChangeArrowheads="1"/>
          </p:cNvSpPr>
          <p:nvPr/>
        </p:nvSpPr>
        <p:spPr bwMode="auto">
          <a:xfrm>
            <a:off x="6526213" y="3278188"/>
            <a:ext cx="282575" cy="112077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666" name="Rectangle 26"/>
          <p:cNvSpPr>
            <a:spLocks noChangeAspect="1" noChangeArrowheads="1"/>
          </p:cNvSpPr>
          <p:nvPr/>
        </p:nvSpPr>
        <p:spPr bwMode="auto">
          <a:xfrm>
            <a:off x="6526213" y="3278188"/>
            <a:ext cx="282575" cy="11207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67" name="Rectangle 27"/>
          <p:cNvSpPr>
            <a:spLocks noChangeAspect="1" noChangeArrowheads="1"/>
          </p:cNvSpPr>
          <p:nvPr/>
        </p:nvSpPr>
        <p:spPr bwMode="auto">
          <a:xfrm>
            <a:off x="6526213" y="4116388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68" name="Rectangle 28"/>
          <p:cNvSpPr>
            <a:spLocks noChangeAspect="1" noChangeArrowheads="1"/>
          </p:cNvSpPr>
          <p:nvPr/>
        </p:nvSpPr>
        <p:spPr bwMode="auto">
          <a:xfrm>
            <a:off x="5692775" y="2430463"/>
            <a:ext cx="284163" cy="113030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669" name="Rectangle 29"/>
          <p:cNvSpPr>
            <a:spLocks noChangeAspect="1" noChangeArrowheads="1"/>
          </p:cNvSpPr>
          <p:nvPr/>
        </p:nvSpPr>
        <p:spPr bwMode="auto">
          <a:xfrm>
            <a:off x="5692775" y="2430463"/>
            <a:ext cx="284163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70" name="Rectangle 30"/>
          <p:cNvSpPr>
            <a:spLocks noChangeAspect="1" noChangeArrowheads="1"/>
          </p:cNvSpPr>
          <p:nvPr/>
        </p:nvSpPr>
        <p:spPr bwMode="auto">
          <a:xfrm>
            <a:off x="5692775" y="3702050"/>
            <a:ext cx="284163" cy="696913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671" name="Rectangle 31"/>
          <p:cNvSpPr>
            <a:spLocks noChangeAspect="1" noChangeArrowheads="1"/>
          </p:cNvSpPr>
          <p:nvPr/>
        </p:nvSpPr>
        <p:spPr bwMode="auto">
          <a:xfrm>
            <a:off x="5692775" y="3702050"/>
            <a:ext cx="284163" cy="6969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72" name="Rectangle 32"/>
          <p:cNvSpPr>
            <a:spLocks noChangeAspect="1" noChangeArrowheads="1"/>
          </p:cNvSpPr>
          <p:nvPr/>
        </p:nvSpPr>
        <p:spPr bwMode="auto">
          <a:xfrm>
            <a:off x="5692775" y="4116388"/>
            <a:ext cx="284163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73" name="Rectangle 33"/>
          <p:cNvSpPr>
            <a:spLocks noChangeAspect="1" noChangeArrowheads="1"/>
          </p:cNvSpPr>
          <p:nvPr/>
        </p:nvSpPr>
        <p:spPr bwMode="auto">
          <a:xfrm>
            <a:off x="5692775" y="3702050"/>
            <a:ext cx="284163" cy="27305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674" name="Rectangle 34"/>
          <p:cNvSpPr>
            <a:spLocks noChangeAspect="1" noChangeArrowheads="1"/>
          </p:cNvSpPr>
          <p:nvPr/>
        </p:nvSpPr>
        <p:spPr bwMode="auto">
          <a:xfrm>
            <a:off x="5692775" y="3702050"/>
            <a:ext cx="284163" cy="27305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75" name="Rectangle 35"/>
          <p:cNvSpPr>
            <a:spLocks noChangeAspect="1" noChangeArrowheads="1"/>
          </p:cNvSpPr>
          <p:nvPr/>
        </p:nvSpPr>
        <p:spPr bwMode="auto">
          <a:xfrm>
            <a:off x="5765800" y="3767138"/>
            <a:ext cx="142875" cy="1428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676" name="Rectangle 36"/>
          <p:cNvSpPr>
            <a:spLocks noChangeAspect="1" noChangeArrowheads="1"/>
          </p:cNvSpPr>
          <p:nvPr/>
        </p:nvSpPr>
        <p:spPr bwMode="auto">
          <a:xfrm>
            <a:off x="5765800" y="3767138"/>
            <a:ext cx="142875" cy="1428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77" name="Rectangle 37"/>
          <p:cNvSpPr>
            <a:spLocks noChangeAspect="1" noChangeArrowheads="1"/>
          </p:cNvSpPr>
          <p:nvPr/>
        </p:nvSpPr>
        <p:spPr bwMode="auto">
          <a:xfrm>
            <a:off x="6162675" y="2897188"/>
            <a:ext cx="644525" cy="179387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678" name="Rectangle 38"/>
          <p:cNvSpPr>
            <a:spLocks noChangeAspect="1" noChangeArrowheads="1"/>
          </p:cNvSpPr>
          <p:nvPr/>
        </p:nvSpPr>
        <p:spPr bwMode="auto">
          <a:xfrm>
            <a:off x="6162675" y="2897188"/>
            <a:ext cx="603250" cy="1793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79" name="Rectangle 39"/>
          <p:cNvSpPr>
            <a:spLocks noChangeAspect="1" noChangeArrowheads="1"/>
          </p:cNvSpPr>
          <p:nvPr/>
        </p:nvSpPr>
        <p:spPr bwMode="auto">
          <a:xfrm>
            <a:off x="6096000" y="3143250"/>
            <a:ext cx="282575" cy="563563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680" name="Rectangle 40"/>
          <p:cNvSpPr>
            <a:spLocks noChangeAspect="1" noChangeArrowheads="1"/>
          </p:cNvSpPr>
          <p:nvPr/>
        </p:nvSpPr>
        <p:spPr bwMode="auto">
          <a:xfrm>
            <a:off x="6096000" y="3143250"/>
            <a:ext cx="282575" cy="56356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81" name="Text Box 41"/>
          <p:cNvSpPr txBox="1">
            <a:spLocks noChangeAspect="1" noChangeArrowheads="1"/>
          </p:cNvSpPr>
          <p:nvPr/>
        </p:nvSpPr>
        <p:spPr bwMode="auto">
          <a:xfrm>
            <a:off x="5726113" y="4445000"/>
            <a:ext cx="3381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B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64682" name="Text Box 42"/>
          <p:cNvSpPr txBox="1">
            <a:spLocks noChangeAspect="1" noChangeArrowheads="1"/>
          </p:cNvSpPr>
          <p:nvPr/>
        </p:nvSpPr>
        <p:spPr bwMode="auto">
          <a:xfrm>
            <a:off x="6497638" y="4446588"/>
            <a:ext cx="3381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A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64683" name="Text Box 43"/>
          <p:cNvSpPr txBox="1">
            <a:spLocks noChangeAspect="1" noChangeArrowheads="1"/>
          </p:cNvSpPr>
          <p:nvPr/>
        </p:nvSpPr>
        <p:spPr bwMode="auto">
          <a:xfrm>
            <a:off x="5678488" y="2093913"/>
            <a:ext cx="3381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A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64684" name="Text Box 44"/>
          <p:cNvSpPr txBox="1">
            <a:spLocks noChangeAspect="1" noChangeArrowheads="1"/>
          </p:cNvSpPr>
          <p:nvPr/>
        </p:nvSpPr>
        <p:spPr bwMode="auto">
          <a:xfrm>
            <a:off x="6081713" y="2093913"/>
            <a:ext cx="3381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B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64685" name="Rectangle 45"/>
          <p:cNvSpPr>
            <a:spLocks noChangeAspect="1" noChangeArrowheads="1"/>
          </p:cNvSpPr>
          <p:nvPr/>
        </p:nvSpPr>
        <p:spPr bwMode="auto">
          <a:xfrm>
            <a:off x="5991225" y="3371850"/>
            <a:ext cx="557213" cy="1428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686" name="Rectangle 46"/>
          <p:cNvSpPr>
            <a:spLocks noChangeAspect="1" noChangeArrowheads="1"/>
          </p:cNvSpPr>
          <p:nvPr/>
        </p:nvSpPr>
        <p:spPr bwMode="auto">
          <a:xfrm>
            <a:off x="5956300" y="3363913"/>
            <a:ext cx="600075" cy="16986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87" name="Rectangle 47"/>
          <p:cNvSpPr>
            <a:spLocks noChangeAspect="1" noChangeArrowheads="1"/>
          </p:cNvSpPr>
          <p:nvPr/>
        </p:nvSpPr>
        <p:spPr bwMode="auto">
          <a:xfrm>
            <a:off x="5692775" y="2430463"/>
            <a:ext cx="284163" cy="11303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88" name="Rectangle 48"/>
          <p:cNvSpPr>
            <a:spLocks noChangeAspect="1" noChangeArrowheads="1"/>
          </p:cNvSpPr>
          <p:nvPr/>
        </p:nvSpPr>
        <p:spPr bwMode="auto">
          <a:xfrm>
            <a:off x="5692775" y="3278188"/>
            <a:ext cx="284163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689" name="Rectangle 49"/>
          <p:cNvSpPr>
            <a:spLocks noChangeAspect="1" noChangeArrowheads="1"/>
          </p:cNvSpPr>
          <p:nvPr/>
        </p:nvSpPr>
        <p:spPr bwMode="auto">
          <a:xfrm>
            <a:off x="5692775" y="3278188"/>
            <a:ext cx="284163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90" name="Rectangle 50"/>
          <p:cNvSpPr>
            <a:spLocks noChangeAspect="1" noChangeArrowheads="1"/>
          </p:cNvSpPr>
          <p:nvPr/>
        </p:nvSpPr>
        <p:spPr bwMode="auto">
          <a:xfrm>
            <a:off x="5765800" y="3343275"/>
            <a:ext cx="142875" cy="1428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691" name="Rectangle 51"/>
          <p:cNvSpPr>
            <a:spLocks noChangeAspect="1" noChangeArrowheads="1"/>
          </p:cNvSpPr>
          <p:nvPr/>
        </p:nvSpPr>
        <p:spPr bwMode="auto">
          <a:xfrm>
            <a:off x="5765800" y="3343275"/>
            <a:ext cx="142875" cy="1428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92" name="Rectangle 52"/>
          <p:cNvSpPr>
            <a:spLocks noChangeAspect="1" noChangeArrowheads="1"/>
          </p:cNvSpPr>
          <p:nvPr/>
        </p:nvSpPr>
        <p:spPr bwMode="auto">
          <a:xfrm>
            <a:off x="5976938" y="3767138"/>
            <a:ext cx="139700" cy="1428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693" name="Rectangle 53"/>
          <p:cNvSpPr>
            <a:spLocks noChangeAspect="1" noChangeArrowheads="1"/>
          </p:cNvSpPr>
          <p:nvPr/>
        </p:nvSpPr>
        <p:spPr bwMode="auto">
          <a:xfrm>
            <a:off x="5976938" y="3767138"/>
            <a:ext cx="139700" cy="1428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94" name="Rectangle 54"/>
          <p:cNvSpPr>
            <a:spLocks noChangeAspect="1" noChangeArrowheads="1"/>
          </p:cNvSpPr>
          <p:nvPr/>
        </p:nvSpPr>
        <p:spPr bwMode="auto">
          <a:xfrm>
            <a:off x="6096000" y="3679825"/>
            <a:ext cx="282575" cy="274638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695" name="Rectangle 55"/>
          <p:cNvSpPr>
            <a:spLocks noChangeAspect="1" noChangeArrowheads="1"/>
          </p:cNvSpPr>
          <p:nvPr/>
        </p:nvSpPr>
        <p:spPr bwMode="auto">
          <a:xfrm>
            <a:off x="6096000" y="3679825"/>
            <a:ext cx="282575" cy="27463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96" name="Rectangle 56"/>
          <p:cNvSpPr>
            <a:spLocks noChangeAspect="1" noChangeArrowheads="1"/>
          </p:cNvSpPr>
          <p:nvPr/>
        </p:nvSpPr>
        <p:spPr bwMode="auto">
          <a:xfrm>
            <a:off x="6170613" y="3748088"/>
            <a:ext cx="133350" cy="14128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697" name="Rectangle 57"/>
          <p:cNvSpPr>
            <a:spLocks noChangeAspect="1" noChangeArrowheads="1"/>
          </p:cNvSpPr>
          <p:nvPr/>
        </p:nvSpPr>
        <p:spPr bwMode="auto">
          <a:xfrm>
            <a:off x="6170613" y="3746500"/>
            <a:ext cx="133350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698" name="Rectangle 58"/>
          <p:cNvSpPr>
            <a:spLocks noChangeAspect="1" noChangeArrowheads="1"/>
          </p:cNvSpPr>
          <p:nvPr/>
        </p:nvSpPr>
        <p:spPr bwMode="auto">
          <a:xfrm>
            <a:off x="6510338" y="2430463"/>
            <a:ext cx="284162" cy="7064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699" name="Rectangle 59"/>
          <p:cNvSpPr>
            <a:spLocks noChangeAspect="1" noChangeArrowheads="1"/>
          </p:cNvSpPr>
          <p:nvPr/>
        </p:nvSpPr>
        <p:spPr bwMode="auto">
          <a:xfrm>
            <a:off x="6510338" y="2430463"/>
            <a:ext cx="284162" cy="70643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700" name="Rectangle 60"/>
          <p:cNvSpPr>
            <a:spLocks noChangeAspect="1" noChangeArrowheads="1"/>
          </p:cNvSpPr>
          <p:nvPr/>
        </p:nvSpPr>
        <p:spPr bwMode="auto">
          <a:xfrm>
            <a:off x="6510338" y="2430463"/>
            <a:ext cx="284162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701" name="Rectangle 61"/>
          <p:cNvSpPr>
            <a:spLocks noChangeAspect="1" noChangeArrowheads="1"/>
          </p:cNvSpPr>
          <p:nvPr/>
        </p:nvSpPr>
        <p:spPr bwMode="auto">
          <a:xfrm>
            <a:off x="6510338" y="2854325"/>
            <a:ext cx="284162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702" name="Rectangle 62"/>
          <p:cNvSpPr>
            <a:spLocks noChangeAspect="1" noChangeArrowheads="1"/>
          </p:cNvSpPr>
          <p:nvPr/>
        </p:nvSpPr>
        <p:spPr bwMode="auto">
          <a:xfrm>
            <a:off x="6510338" y="2854325"/>
            <a:ext cx="284162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703" name="Rectangle 63"/>
          <p:cNvSpPr>
            <a:spLocks noChangeAspect="1" noChangeArrowheads="1"/>
          </p:cNvSpPr>
          <p:nvPr/>
        </p:nvSpPr>
        <p:spPr bwMode="auto">
          <a:xfrm>
            <a:off x="6578600" y="2927350"/>
            <a:ext cx="141288" cy="1412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704" name="Rectangle 64"/>
          <p:cNvSpPr>
            <a:spLocks noChangeAspect="1" noChangeArrowheads="1"/>
          </p:cNvSpPr>
          <p:nvPr/>
        </p:nvSpPr>
        <p:spPr bwMode="auto">
          <a:xfrm>
            <a:off x="6578600" y="2927350"/>
            <a:ext cx="141288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705" name="Text Box 65"/>
          <p:cNvSpPr txBox="1">
            <a:spLocks noChangeAspect="1" noChangeArrowheads="1"/>
          </p:cNvSpPr>
          <p:nvPr/>
        </p:nvSpPr>
        <p:spPr bwMode="auto">
          <a:xfrm>
            <a:off x="6497638" y="2093913"/>
            <a:ext cx="3381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B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64706" name="Rectangle 66"/>
          <p:cNvSpPr>
            <a:spLocks noChangeAspect="1" noChangeArrowheads="1"/>
          </p:cNvSpPr>
          <p:nvPr/>
        </p:nvSpPr>
        <p:spPr bwMode="auto">
          <a:xfrm>
            <a:off x="6096000" y="2430463"/>
            <a:ext cx="282575" cy="7064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707" name="Rectangle 67"/>
          <p:cNvSpPr>
            <a:spLocks noChangeAspect="1" noChangeArrowheads="1"/>
          </p:cNvSpPr>
          <p:nvPr/>
        </p:nvSpPr>
        <p:spPr bwMode="auto">
          <a:xfrm>
            <a:off x="6096000" y="2430463"/>
            <a:ext cx="282575" cy="70643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708" name="Rectangle 68"/>
          <p:cNvSpPr>
            <a:spLocks noChangeAspect="1" noChangeArrowheads="1"/>
          </p:cNvSpPr>
          <p:nvPr/>
        </p:nvSpPr>
        <p:spPr bwMode="auto">
          <a:xfrm>
            <a:off x="6096000" y="2430463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709" name="Rectangle 69"/>
          <p:cNvSpPr>
            <a:spLocks noChangeAspect="1" noChangeArrowheads="1"/>
          </p:cNvSpPr>
          <p:nvPr/>
        </p:nvSpPr>
        <p:spPr bwMode="auto">
          <a:xfrm>
            <a:off x="6096000" y="2854325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710" name="Rectangle 70"/>
          <p:cNvSpPr>
            <a:spLocks noChangeAspect="1" noChangeArrowheads="1"/>
          </p:cNvSpPr>
          <p:nvPr/>
        </p:nvSpPr>
        <p:spPr bwMode="auto">
          <a:xfrm>
            <a:off x="6096000" y="2854325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711" name="Rectangle 71"/>
          <p:cNvSpPr>
            <a:spLocks noChangeAspect="1" noChangeArrowheads="1"/>
          </p:cNvSpPr>
          <p:nvPr/>
        </p:nvSpPr>
        <p:spPr bwMode="auto">
          <a:xfrm>
            <a:off x="6162675" y="2927350"/>
            <a:ext cx="139700" cy="1412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712" name="Rectangle 72"/>
          <p:cNvSpPr>
            <a:spLocks noChangeAspect="1" noChangeArrowheads="1"/>
          </p:cNvSpPr>
          <p:nvPr/>
        </p:nvSpPr>
        <p:spPr bwMode="auto">
          <a:xfrm>
            <a:off x="6162675" y="2927350"/>
            <a:ext cx="139700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713" name="Rectangle 73"/>
          <p:cNvSpPr>
            <a:spLocks noChangeAspect="1" noChangeArrowheads="1"/>
          </p:cNvSpPr>
          <p:nvPr/>
        </p:nvSpPr>
        <p:spPr bwMode="auto">
          <a:xfrm>
            <a:off x="6526213" y="3278188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714" name="Rectangle 74"/>
          <p:cNvSpPr>
            <a:spLocks noChangeAspect="1" noChangeArrowheads="1"/>
          </p:cNvSpPr>
          <p:nvPr/>
        </p:nvSpPr>
        <p:spPr bwMode="auto">
          <a:xfrm>
            <a:off x="6526213" y="3278188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715" name="Rectangle 75"/>
          <p:cNvSpPr>
            <a:spLocks noChangeAspect="1" noChangeArrowheads="1"/>
          </p:cNvSpPr>
          <p:nvPr/>
        </p:nvSpPr>
        <p:spPr bwMode="auto">
          <a:xfrm>
            <a:off x="6592888" y="3343275"/>
            <a:ext cx="139700" cy="1428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4716" name="Rectangle 76"/>
          <p:cNvSpPr>
            <a:spLocks noChangeAspect="1" noChangeArrowheads="1"/>
          </p:cNvSpPr>
          <p:nvPr/>
        </p:nvSpPr>
        <p:spPr bwMode="auto">
          <a:xfrm>
            <a:off x="6592888" y="3343275"/>
            <a:ext cx="139700" cy="1428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4717" name="Text Box 77"/>
          <p:cNvSpPr txBox="1">
            <a:spLocks noChangeArrowheads="1"/>
          </p:cNvSpPr>
          <p:nvPr/>
        </p:nvSpPr>
        <p:spPr bwMode="auto">
          <a:xfrm>
            <a:off x="1317625" y="4687888"/>
            <a:ext cx="1670050" cy="3540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Cyclic conflict</a:t>
            </a:r>
          </a:p>
        </p:txBody>
      </p:sp>
      <p:grpSp>
        <p:nvGrpSpPr>
          <p:cNvPr id="1264718" name="Group 78"/>
          <p:cNvGrpSpPr>
            <a:grpSpLocks/>
          </p:cNvGrpSpPr>
          <p:nvPr/>
        </p:nvGrpSpPr>
        <p:grpSpPr bwMode="auto">
          <a:xfrm>
            <a:off x="6403975" y="3160713"/>
            <a:ext cx="2060575" cy="655637"/>
            <a:chOff x="4034" y="1991"/>
            <a:chExt cx="1298" cy="413"/>
          </a:xfrm>
        </p:grpSpPr>
        <p:sp>
          <p:nvSpPr>
            <p:cNvPr id="1264719" name="Text Box 79"/>
            <p:cNvSpPr txBox="1">
              <a:spLocks noChangeArrowheads="1"/>
            </p:cNvSpPr>
            <p:nvPr/>
          </p:nvSpPr>
          <p:spPr bwMode="auto">
            <a:xfrm>
              <a:off x="4443" y="2061"/>
              <a:ext cx="889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350"/>
                </a:lnSpc>
              </a:pPr>
              <a:r>
                <a:rPr lang="de-DE" altLang="de-DE"/>
                <a:t>Net splitting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64720" name="Line 80"/>
            <p:cNvSpPr>
              <a:spLocks noChangeShapeType="1"/>
            </p:cNvSpPr>
            <p:nvPr/>
          </p:nvSpPr>
          <p:spPr bwMode="auto">
            <a:xfrm flipH="1">
              <a:off x="4034" y="2236"/>
              <a:ext cx="43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264721" name="Line 81"/>
            <p:cNvSpPr>
              <a:spLocks noChangeShapeType="1"/>
            </p:cNvSpPr>
            <p:nvPr/>
          </p:nvSpPr>
          <p:spPr bwMode="auto">
            <a:xfrm flipH="1" flipV="1">
              <a:off x="4314" y="1991"/>
              <a:ext cx="154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</p:grpSp>
      <p:sp>
        <p:nvSpPr>
          <p:cNvPr id="1264723" name="Rectangle 8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6.3.2	Vertical Constraint Graphs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6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6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6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6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6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6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6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6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6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6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6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6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6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6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6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6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6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6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6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6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6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6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6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26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26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6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26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6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6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26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26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26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26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26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26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26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26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26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26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26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26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26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26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26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26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26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26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26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26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26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26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26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26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26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26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26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26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26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26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26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26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26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26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126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126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657" grpId="0"/>
      <p:bldP spid="1264659" grpId="0"/>
      <p:bldP spid="1264681" grpId="0"/>
      <p:bldP spid="1264682" grpId="0"/>
      <p:bldP spid="1264683" grpId="0"/>
      <p:bldP spid="1264684" grpId="0"/>
      <p:bldP spid="1264705" grpId="0"/>
      <p:bldP spid="12647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F1EC1-B97A-402B-B636-8F97C7401171}" type="slidenum">
              <a:rPr lang="en-US" altLang="de-DE"/>
              <a:pPr/>
              <a:t>34</a:t>
            </a:fld>
            <a:endParaRPr lang="en-US" altLang="de-DE"/>
          </a:p>
        </p:txBody>
      </p:sp>
      <p:sp>
        <p:nvSpPr>
          <p:cNvPr id="133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6.3	Channel Routing Algorithms</a:t>
            </a:r>
          </a:p>
        </p:txBody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0403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</a:rPr>
              <a:t>6.1 	Terminology</a:t>
            </a:r>
          </a:p>
          <a:p>
            <a:pPr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</a:rPr>
              <a:t>6.2 	</a:t>
            </a: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Horizontal and Vertical Constraint Graphs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6.2.1 Horizontal Constraint Graphs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6.2.2 Vertical Constraint Graphs</a:t>
            </a:r>
          </a:p>
          <a:p>
            <a:pPr algn="just"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6.3 	Channel Routing Algorithms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6.3.1 Left-Edge Algorithm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6.3.2 Dogleg Routing</a:t>
            </a:r>
          </a:p>
          <a:p>
            <a:pPr algn="just"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6.4 	Switchbox Routing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6.4.1 Terminology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6.4.2 Switchbox Routing Algorithms</a:t>
            </a:r>
          </a:p>
          <a:p>
            <a:pPr algn="just"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6.5 	Over-the-Cell Routing Algorithms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6.5.1 OTC Routing Methodology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6.5.2 OTC Routing Algorithms</a:t>
            </a:r>
            <a:endParaRPr lang="en-US" altLang="zh-CN" sz="1500">
              <a:solidFill>
                <a:srgbClr val="C0C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6.6 	Modern Challenges in Detailed Routing</a:t>
            </a:r>
            <a:r>
              <a:rPr lang="en-US" altLang="zh-CN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331204" name="Line 4"/>
          <p:cNvSpPr>
            <a:spLocks noChangeShapeType="1"/>
          </p:cNvSpPr>
          <p:nvPr/>
        </p:nvSpPr>
        <p:spPr bwMode="auto">
          <a:xfrm>
            <a:off x="228600" y="2708275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01557-6875-4392-8F17-3BC04D79C3F8}" type="slidenum">
              <a:rPr lang="en-US" altLang="de-DE"/>
              <a:pPr/>
              <a:t>35</a:t>
            </a:fld>
            <a:endParaRPr lang="en-US" altLang="de-DE"/>
          </a:p>
        </p:txBody>
      </p:sp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6.3.1	 Left-Edge Algorithm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11288"/>
            <a:ext cx="7924800" cy="4381500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de-DE" altLang="de-DE"/>
              <a:t>B</a:t>
            </a:r>
            <a:r>
              <a:rPr lang="en-US" altLang="zh-CN">
                <a:ea typeface="宋体" panose="02010600030101010101" pitchFamily="2" charset="-122"/>
              </a:rPr>
              <a:t>ased on the VCG and the zone representation,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greedily maximizes the usage of each track 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VCG: assignment order of nets to tracks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Zone representation: determines which nets may share the same track</a:t>
            </a:r>
            <a:br>
              <a:rPr lang="en-US" altLang="zh-CN">
                <a:ea typeface="宋体" panose="02010600030101010101" pitchFamily="2" charset="-122"/>
              </a:rPr>
            </a:br>
            <a:endParaRPr lang="en-US" altLang="zh-CN"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Each net uses only one horizontal segment (trunk)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7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7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70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98600-3A27-4220-BC91-CD0CE835D0D9}" type="slidenum">
              <a:rPr lang="en-US" altLang="de-DE"/>
              <a:pPr/>
              <a:t>36</a:t>
            </a:fld>
            <a:endParaRPr lang="en-US" altLang="de-DE"/>
          </a:p>
        </p:txBody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135063"/>
            <a:ext cx="8193087" cy="5318125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spcBef>
                <a:spcPct val="1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z="1600" b="1">
                <a:ea typeface="宋体" panose="02010600030101010101" pitchFamily="2" charset="-122"/>
              </a:rPr>
              <a:t>Input:</a:t>
            </a:r>
            <a:r>
              <a:rPr lang="en-US" altLang="zh-CN" sz="1600">
                <a:ea typeface="宋体" panose="02010600030101010101" pitchFamily="2" charset="-122"/>
              </a:rPr>
              <a:t> 	channel routing instance </a:t>
            </a:r>
            <a:r>
              <a:rPr lang="en-US" altLang="zh-CN" sz="1600" i="1">
                <a:ea typeface="宋体" panose="02010600030101010101" pitchFamily="2" charset="-122"/>
              </a:rPr>
              <a:t>CR</a:t>
            </a:r>
            <a:endParaRPr lang="en-US" altLang="zh-CN" sz="1600" b="1">
              <a:ea typeface="宋体" panose="02010600030101010101" pitchFamily="2" charset="-122"/>
            </a:endParaRPr>
          </a:p>
          <a:p>
            <a:pPr marL="323850" indent="-323850" defTabSz="849313">
              <a:spcBef>
                <a:spcPct val="1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z="1600" b="1">
                <a:ea typeface="宋体" panose="02010600030101010101" pitchFamily="2" charset="-122"/>
              </a:rPr>
              <a:t>Output:</a:t>
            </a:r>
            <a:r>
              <a:rPr lang="en-US" altLang="zh-CN" sz="1600">
                <a:ea typeface="宋体" panose="02010600030101010101" pitchFamily="2" charset="-122"/>
              </a:rPr>
              <a:t> 	track assignments for each net</a:t>
            </a:r>
            <a:br>
              <a:rPr lang="en-US" altLang="zh-CN" sz="1600">
                <a:ea typeface="宋体" panose="02010600030101010101" pitchFamily="2" charset="-122"/>
              </a:rPr>
            </a:br>
            <a:endParaRPr lang="en-US" altLang="zh-CN" sz="1600" i="1">
              <a:ea typeface="宋体" panose="02010600030101010101" pitchFamily="2" charset="-122"/>
            </a:endParaRPr>
          </a:p>
          <a:p>
            <a:pPr marL="323850" indent="-323850" defTabSz="849313">
              <a:spcBef>
                <a:spcPct val="1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z="1600" i="1">
                <a:ea typeface="宋体" panose="02010600030101010101" pitchFamily="2" charset="-122"/>
              </a:rPr>
              <a:t>curr_track</a:t>
            </a:r>
            <a:r>
              <a:rPr lang="en-US" altLang="zh-CN" sz="1600">
                <a:ea typeface="宋体" panose="02010600030101010101" pitchFamily="2" charset="-122"/>
              </a:rPr>
              <a:t> = 1				// start with topmost track</a:t>
            </a:r>
            <a:endParaRPr lang="en-US" altLang="zh-CN" sz="1600" i="1">
              <a:ea typeface="宋体" panose="02010600030101010101" pitchFamily="2" charset="-122"/>
            </a:endParaRPr>
          </a:p>
          <a:p>
            <a:pPr marL="323850" indent="-323850" defTabSz="849313">
              <a:spcBef>
                <a:spcPct val="1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z="1600" i="1">
                <a:ea typeface="宋体" panose="02010600030101010101" pitchFamily="2" charset="-122"/>
              </a:rPr>
              <a:t>nets_unassigned</a:t>
            </a:r>
            <a:r>
              <a:rPr lang="en-US" altLang="zh-CN" sz="1600">
                <a:ea typeface="宋体" panose="02010600030101010101" pitchFamily="2" charset="-122"/>
              </a:rPr>
              <a:t> = </a:t>
            </a:r>
            <a:r>
              <a:rPr lang="en-US" altLang="zh-CN" sz="1600" i="1">
                <a:ea typeface="宋体" panose="02010600030101010101" pitchFamily="2" charset="-122"/>
              </a:rPr>
              <a:t>Netlist</a:t>
            </a:r>
            <a:endParaRPr lang="en-US" altLang="zh-CN" sz="1600" b="1">
              <a:ea typeface="宋体" panose="02010600030101010101" pitchFamily="2" charset="-122"/>
            </a:endParaRPr>
          </a:p>
          <a:p>
            <a:pPr marL="323850" indent="-323850" defTabSz="849313">
              <a:spcBef>
                <a:spcPct val="1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z="1600" b="1">
                <a:ea typeface="宋体" panose="02010600030101010101" pitchFamily="2" charset="-122"/>
              </a:rPr>
              <a:t>while</a:t>
            </a:r>
            <a:r>
              <a:rPr lang="en-US" altLang="zh-CN" sz="1600">
                <a:ea typeface="宋体" panose="02010600030101010101" pitchFamily="2" charset="-122"/>
              </a:rPr>
              <a:t> (</a:t>
            </a:r>
            <a:r>
              <a:rPr lang="en-US" altLang="zh-CN" sz="1600" i="1">
                <a:ea typeface="宋体" panose="02010600030101010101" pitchFamily="2" charset="-122"/>
              </a:rPr>
              <a:t>nets_unassigned</a:t>
            </a:r>
            <a:r>
              <a:rPr lang="en-US" altLang="zh-CN" sz="1600">
                <a:ea typeface="宋体" panose="02010600030101010101" pitchFamily="2" charset="-122"/>
              </a:rPr>
              <a:t> != Ø)		// while nets still unassigned</a:t>
            </a:r>
            <a:endParaRPr lang="en-US" altLang="zh-CN" sz="1600" b="1">
              <a:ea typeface="宋体" panose="02010600030101010101" pitchFamily="2" charset="-122"/>
            </a:endParaRPr>
          </a:p>
          <a:p>
            <a:pPr marL="323850" indent="-323850" defTabSz="849313">
              <a:spcBef>
                <a:spcPct val="1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z="1600" b="1">
                <a:ea typeface="宋体" panose="02010600030101010101" pitchFamily="2" charset="-122"/>
              </a:rPr>
              <a:t>  	</a:t>
            </a:r>
            <a:r>
              <a:rPr lang="en-US" altLang="zh-CN" sz="1600" i="1">
                <a:ea typeface="宋体" panose="02010600030101010101" pitchFamily="2" charset="-122"/>
              </a:rPr>
              <a:t>VCG</a:t>
            </a:r>
            <a:r>
              <a:rPr lang="en-US" altLang="zh-CN" sz="1600">
                <a:ea typeface="宋体" panose="02010600030101010101" pitchFamily="2" charset="-122"/>
              </a:rPr>
              <a:t> = VCG(</a:t>
            </a:r>
            <a:r>
              <a:rPr lang="en-US" altLang="zh-CN" sz="1600" i="1">
                <a:ea typeface="宋体" panose="02010600030101010101" pitchFamily="2" charset="-122"/>
              </a:rPr>
              <a:t>CR</a:t>
            </a:r>
            <a:r>
              <a:rPr lang="en-US" altLang="zh-CN" sz="1600">
                <a:ea typeface="宋体" panose="02010600030101010101" pitchFamily="2" charset="-122"/>
              </a:rPr>
              <a:t>)			// generate VCG and zone</a:t>
            </a:r>
            <a:endParaRPr lang="en-US" altLang="zh-CN" sz="1600" b="1">
              <a:ea typeface="宋体" panose="02010600030101010101" pitchFamily="2" charset="-122"/>
            </a:endParaRPr>
          </a:p>
          <a:p>
            <a:pPr marL="323850" indent="-323850" defTabSz="849313">
              <a:spcBef>
                <a:spcPct val="1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z="1600" b="1">
                <a:ea typeface="宋体" panose="02010600030101010101" pitchFamily="2" charset="-122"/>
              </a:rPr>
              <a:t>  	</a:t>
            </a:r>
            <a:r>
              <a:rPr lang="en-US" altLang="zh-CN" sz="1600" i="1">
                <a:ea typeface="宋体" panose="02010600030101010101" pitchFamily="2" charset="-122"/>
              </a:rPr>
              <a:t>ZR</a:t>
            </a:r>
            <a:r>
              <a:rPr lang="en-US" altLang="zh-CN" sz="1600">
                <a:ea typeface="宋体" panose="02010600030101010101" pitchFamily="2" charset="-122"/>
              </a:rPr>
              <a:t> = ZONE_REP(</a:t>
            </a:r>
            <a:r>
              <a:rPr lang="en-US" altLang="zh-CN" sz="1600" i="1">
                <a:ea typeface="宋体" panose="02010600030101010101" pitchFamily="2" charset="-122"/>
              </a:rPr>
              <a:t>CR</a:t>
            </a:r>
            <a:r>
              <a:rPr lang="en-US" altLang="zh-CN" sz="1600">
                <a:ea typeface="宋体" panose="02010600030101010101" pitchFamily="2" charset="-122"/>
              </a:rPr>
              <a:t>)			//   representation</a:t>
            </a:r>
            <a:endParaRPr lang="en-US" altLang="zh-CN" sz="1600" b="1">
              <a:ea typeface="宋体" panose="02010600030101010101" pitchFamily="2" charset="-122"/>
            </a:endParaRPr>
          </a:p>
          <a:p>
            <a:pPr marL="323850" indent="-323850" defTabSz="849313">
              <a:spcBef>
                <a:spcPct val="1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z="1600" b="1">
                <a:ea typeface="宋体" panose="02010600030101010101" pitchFamily="2" charset="-122"/>
              </a:rPr>
              <a:t>  	</a:t>
            </a:r>
            <a:r>
              <a:rPr lang="en-US" altLang="zh-CN" sz="1600">
                <a:ea typeface="宋体" panose="02010600030101010101" pitchFamily="2" charset="-122"/>
              </a:rPr>
              <a:t>SORT(</a:t>
            </a:r>
            <a:r>
              <a:rPr lang="en-US" altLang="zh-CN" sz="1600" i="1">
                <a:ea typeface="宋体" panose="02010600030101010101" pitchFamily="2" charset="-122"/>
              </a:rPr>
              <a:t>nets_unassigned</a:t>
            </a:r>
            <a:r>
              <a:rPr lang="en-US" altLang="zh-CN" sz="1600">
                <a:ea typeface="宋体" panose="02010600030101010101" pitchFamily="2" charset="-122"/>
              </a:rPr>
              <a:t>,start column)	// find left-to-right ordering</a:t>
            </a:r>
          </a:p>
          <a:p>
            <a:pPr marL="323850" indent="-323850" defTabSz="849313">
              <a:spcBef>
                <a:spcPct val="1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z="1600">
                <a:ea typeface="宋体" panose="02010600030101010101" pitchFamily="2" charset="-122"/>
              </a:rPr>
              <a:t>								//   of all unassigned nets</a:t>
            </a:r>
            <a:endParaRPr lang="en-US" altLang="zh-CN" sz="1600" b="1">
              <a:ea typeface="宋体" panose="02010600030101010101" pitchFamily="2" charset="-122"/>
            </a:endParaRPr>
          </a:p>
          <a:p>
            <a:pPr marL="323850" indent="-323850" defTabSz="849313">
              <a:spcBef>
                <a:spcPct val="1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z="1600" b="1">
                <a:ea typeface="宋体" panose="02010600030101010101" pitchFamily="2" charset="-122"/>
              </a:rPr>
              <a:t>  	for</a:t>
            </a:r>
            <a:r>
              <a:rPr lang="en-US" altLang="zh-CN" sz="1600">
                <a:ea typeface="宋体" panose="02010600030101010101" pitchFamily="2" charset="-122"/>
              </a:rPr>
              <a:t> (</a:t>
            </a:r>
            <a:r>
              <a:rPr lang="en-US" altLang="zh-CN" sz="1600" i="1">
                <a:ea typeface="宋体" panose="02010600030101010101" pitchFamily="2" charset="-122"/>
              </a:rPr>
              <a:t>i</a:t>
            </a:r>
            <a:r>
              <a:rPr lang="en-US" altLang="zh-CN" sz="1600">
                <a:ea typeface="宋体" panose="02010600030101010101" pitchFamily="2" charset="-122"/>
              </a:rPr>
              <a:t> =1 to |</a:t>
            </a:r>
            <a:r>
              <a:rPr lang="en-US" altLang="zh-CN" sz="1600" i="1">
                <a:ea typeface="宋体" panose="02010600030101010101" pitchFamily="2" charset="-122"/>
              </a:rPr>
              <a:t>nets_unassigned</a:t>
            </a:r>
            <a:r>
              <a:rPr lang="en-US" altLang="zh-CN" sz="1600">
                <a:ea typeface="宋体" panose="02010600030101010101" pitchFamily="2" charset="-122"/>
              </a:rPr>
              <a:t>|)</a:t>
            </a:r>
            <a:endParaRPr lang="en-US" altLang="zh-CN" sz="1600" b="1">
              <a:ea typeface="宋体" panose="02010600030101010101" pitchFamily="2" charset="-122"/>
            </a:endParaRPr>
          </a:p>
          <a:p>
            <a:pPr marL="323850" indent="-323850" defTabSz="849313">
              <a:spcBef>
                <a:spcPct val="1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z="1600" b="1">
                <a:ea typeface="宋体" panose="02010600030101010101" pitchFamily="2" charset="-122"/>
              </a:rPr>
              <a:t>    			</a:t>
            </a:r>
            <a:r>
              <a:rPr lang="en-US" altLang="zh-CN" sz="1600" i="1">
                <a:ea typeface="宋体" panose="02010600030101010101" pitchFamily="2" charset="-122"/>
              </a:rPr>
              <a:t>curr_net</a:t>
            </a:r>
            <a:r>
              <a:rPr lang="en-US" altLang="zh-CN" sz="1600">
                <a:ea typeface="宋体" panose="02010600030101010101" pitchFamily="2" charset="-122"/>
              </a:rPr>
              <a:t> = </a:t>
            </a:r>
            <a:r>
              <a:rPr lang="en-US" altLang="zh-CN" sz="1600" i="1">
                <a:ea typeface="宋体" panose="02010600030101010101" pitchFamily="2" charset="-122"/>
              </a:rPr>
              <a:t>nets_unassigned</a:t>
            </a:r>
            <a:r>
              <a:rPr lang="en-US" altLang="zh-CN" sz="1600">
                <a:ea typeface="宋体" panose="02010600030101010101" pitchFamily="2" charset="-122"/>
              </a:rPr>
              <a:t>[</a:t>
            </a:r>
            <a:r>
              <a:rPr lang="en-US" altLang="zh-CN" sz="1600" i="1">
                <a:ea typeface="宋体" panose="02010600030101010101" pitchFamily="2" charset="-122"/>
              </a:rPr>
              <a:t>i</a:t>
            </a:r>
            <a:r>
              <a:rPr lang="en-US" altLang="zh-CN" sz="1600">
                <a:ea typeface="宋体" panose="02010600030101010101" pitchFamily="2" charset="-122"/>
              </a:rPr>
              <a:t>]</a:t>
            </a:r>
            <a:endParaRPr lang="en-US" altLang="zh-CN" sz="1600" b="1">
              <a:ea typeface="宋体" panose="02010600030101010101" pitchFamily="2" charset="-122"/>
            </a:endParaRPr>
          </a:p>
          <a:p>
            <a:pPr marL="323850" indent="-323850" defTabSz="849313">
              <a:spcBef>
                <a:spcPct val="1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z="1600" b="1">
                <a:ea typeface="宋体" panose="02010600030101010101" pitchFamily="2" charset="-122"/>
              </a:rPr>
              <a:t>    			if</a:t>
            </a:r>
            <a:r>
              <a:rPr lang="en-US" altLang="zh-CN" sz="1600">
                <a:ea typeface="宋体" panose="02010600030101010101" pitchFamily="2" charset="-122"/>
              </a:rPr>
              <a:t> (PARENTS(</a:t>
            </a:r>
            <a:r>
              <a:rPr lang="en-US" altLang="zh-CN" sz="1600" i="1">
                <a:ea typeface="宋体" panose="02010600030101010101" pitchFamily="2" charset="-122"/>
              </a:rPr>
              <a:t>curr_net</a:t>
            </a:r>
            <a:r>
              <a:rPr lang="en-US" altLang="zh-CN" sz="1600">
                <a:ea typeface="宋体" panose="02010600030101010101" pitchFamily="2" charset="-122"/>
              </a:rPr>
              <a:t>) == Ø &amp;&amp;	// if </a:t>
            </a:r>
            <a:r>
              <a:rPr lang="en-US" altLang="zh-CN" sz="1600" i="1">
                <a:ea typeface="宋体" panose="02010600030101010101" pitchFamily="2" charset="-122"/>
              </a:rPr>
              <a:t>curr_net</a:t>
            </a:r>
            <a:r>
              <a:rPr lang="en-US" altLang="zh-CN" sz="1600">
                <a:ea typeface="宋体" panose="02010600030101010101" pitchFamily="2" charset="-122"/>
              </a:rPr>
              <a:t> has no parent</a:t>
            </a:r>
          </a:p>
          <a:p>
            <a:pPr marL="323850" indent="-323850" defTabSz="849313">
              <a:spcBef>
                <a:spcPct val="1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z="1600">
                <a:ea typeface="宋体" panose="02010600030101010101" pitchFamily="2" charset="-122"/>
              </a:rPr>
              <a:t>      		(TRY_ASSIGN(</a:t>
            </a:r>
            <a:r>
              <a:rPr lang="en-US" altLang="zh-CN" sz="1600" i="1">
                <a:ea typeface="宋体" panose="02010600030101010101" pitchFamily="2" charset="-122"/>
              </a:rPr>
              <a:t>curr_net</a:t>
            </a:r>
            <a:r>
              <a:rPr lang="en-US" altLang="zh-CN" sz="1600">
                <a:ea typeface="宋体" panose="02010600030101010101" pitchFamily="2" charset="-122"/>
              </a:rPr>
              <a:t>,</a:t>
            </a:r>
            <a:r>
              <a:rPr lang="en-US" altLang="zh-CN" sz="1600" i="1">
                <a:ea typeface="宋体" panose="02010600030101010101" pitchFamily="2" charset="-122"/>
              </a:rPr>
              <a:t>curr_track</a:t>
            </a:r>
            <a:r>
              <a:rPr lang="en-US" altLang="zh-CN" sz="1600">
                <a:ea typeface="宋体" panose="02010600030101010101" pitchFamily="2" charset="-122"/>
              </a:rPr>
              <a:t>))	//   and does not cause</a:t>
            </a:r>
            <a:br>
              <a:rPr lang="en-US" altLang="zh-CN" sz="1600">
                <a:ea typeface="宋体" panose="02010600030101010101" pitchFamily="2" charset="-122"/>
              </a:rPr>
            </a:br>
            <a:r>
              <a:rPr lang="en-US" altLang="zh-CN" sz="1600">
                <a:ea typeface="宋体" panose="02010600030101010101" pitchFamily="2" charset="-122"/>
              </a:rPr>
              <a:t>						//   conflicts on </a:t>
            </a:r>
            <a:r>
              <a:rPr lang="en-US" altLang="zh-CN" sz="1600" i="1">
                <a:ea typeface="宋体" panose="02010600030101010101" pitchFamily="2" charset="-122"/>
              </a:rPr>
              <a:t>curr_track</a:t>
            </a:r>
            <a:r>
              <a:rPr lang="en-US" altLang="zh-CN" sz="1600">
                <a:ea typeface="宋体" panose="02010600030101010101" pitchFamily="2" charset="-122"/>
              </a:rPr>
              <a:t>,</a:t>
            </a:r>
          </a:p>
          <a:p>
            <a:pPr marL="323850" indent="-323850" defTabSz="849313">
              <a:spcBef>
                <a:spcPct val="1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z="1600">
                <a:ea typeface="宋体" panose="02010600030101010101" pitchFamily="2" charset="-122"/>
              </a:rPr>
              <a:t>      		ASSIGN(</a:t>
            </a:r>
            <a:r>
              <a:rPr lang="en-US" altLang="zh-CN" sz="1600" i="1">
                <a:ea typeface="宋体" panose="02010600030101010101" pitchFamily="2" charset="-122"/>
              </a:rPr>
              <a:t>curr_net</a:t>
            </a:r>
            <a:r>
              <a:rPr lang="en-US" altLang="zh-CN" sz="1600">
                <a:ea typeface="宋体" panose="02010600030101010101" pitchFamily="2" charset="-122"/>
              </a:rPr>
              <a:t>,</a:t>
            </a:r>
            <a:r>
              <a:rPr lang="en-US" altLang="zh-CN" sz="1600" i="1">
                <a:ea typeface="宋体" panose="02010600030101010101" pitchFamily="2" charset="-122"/>
              </a:rPr>
              <a:t>curr_track</a:t>
            </a:r>
            <a:r>
              <a:rPr lang="en-US" altLang="zh-CN" sz="1600">
                <a:ea typeface="宋体" panose="02010600030101010101" pitchFamily="2" charset="-122"/>
              </a:rPr>
              <a:t>)	//   assign </a:t>
            </a:r>
            <a:r>
              <a:rPr lang="en-US" altLang="zh-CN" sz="1600" i="1">
                <a:ea typeface="宋体" panose="02010600030101010101" pitchFamily="2" charset="-122"/>
              </a:rPr>
              <a:t>curr­_net</a:t>
            </a:r>
            <a:endParaRPr lang="en-US" altLang="zh-CN" sz="1600">
              <a:ea typeface="宋体" panose="02010600030101010101" pitchFamily="2" charset="-122"/>
            </a:endParaRPr>
          </a:p>
          <a:p>
            <a:pPr marL="323850" indent="-323850" defTabSz="849313">
              <a:spcBef>
                <a:spcPct val="1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z="1600">
                <a:ea typeface="宋体" panose="02010600030101010101" pitchFamily="2" charset="-122"/>
              </a:rPr>
              <a:t>      		REMOVE(</a:t>
            </a:r>
            <a:r>
              <a:rPr lang="en-US" altLang="zh-CN" sz="1600" i="1">
                <a:ea typeface="宋体" panose="02010600030101010101" pitchFamily="2" charset="-122"/>
              </a:rPr>
              <a:t>nets_unassigned</a:t>
            </a:r>
            <a:r>
              <a:rPr lang="en-US" altLang="zh-CN" sz="1600">
                <a:ea typeface="宋体" panose="02010600030101010101" pitchFamily="2" charset="-122"/>
              </a:rPr>
              <a:t>,</a:t>
            </a:r>
            <a:r>
              <a:rPr lang="en-US" altLang="zh-CN" sz="1600" i="1">
                <a:ea typeface="宋体" panose="02010600030101010101" pitchFamily="2" charset="-122"/>
              </a:rPr>
              <a:t>curr_net</a:t>
            </a:r>
            <a:r>
              <a:rPr lang="en-US" altLang="zh-CN" sz="1600">
                <a:ea typeface="宋体" panose="02010600030101010101" pitchFamily="2" charset="-122"/>
              </a:rPr>
              <a:t>)</a:t>
            </a:r>
            <a:endParaRPr lang="en-US" altLang="zh-CN" sz="1600" i="1">
              <a:ea typeface="宋体" panose="02010600030101010101" pitchFamily="2" charset="-122"/>
            </a:endParaRPr>
          </a:p>
          <a:p>
            <a:pPr marL="323850" indent="-323850" defTabSz="849313">
              <a:spcBef>
                <a:spcPct val="1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z="1600" i="1">
                <a:ea typeface="宋体" panose="02010600030101010101" pitchFamily="2" charset="-122"/>
              </a:rPr>
              <a:t>  	curr_track</a:t>
            </a:r>
            <a:r>
              <a:rPr lang="en-US" altLang="zh-CN" sz="1600">
                <a:ea typeface="宋体" panose="02010600030101010101" pitchFamily="2" charset="-122"/>
              </a:rPr>
              <a:t> = </a:t>
            </a:r>
            <a:r>
              <a:rPr lang="en-US" altLang="zh-CN" sz="1600" i="1">
                <a:ea typeface="宋体" panose="02010600030101010101" pitchFamily="2" charset="-122"/>
              </a:rPr>
              <a:t>curr_track</a:t>
            </a:r>
            <a:r>
              <a:rPr lang="en-US" altLang="zh-CN" sz="1600">
                <a:ea typeface="宋体" panose="02010600030101010101" pitchFamily="2" charset="-122"/>
              </a:rPr>
              <a:t> + 1		// consider next track </a:t>
            </a:r>
          </a:p>
        </p:txBody>
      </p:sp>
      <p:sp>
        <p:nvSpPr>
          <p:cNvPr id="127181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6.3.1	 Left-Edge Algorithm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7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7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7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71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71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71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71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71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71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71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71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718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718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E9F25-CB62-47AD-8478-9553EF11C702}" type="slidenum">
              <a:rPr lang="en-US" altLang="de-DE"/>
              <a:pPr/>
              <a:t>37</a:t>
            </a:fld>
            <a:endParaRPr lang="en-US" altLang="de-DE"/>
          </a:p>
        </p:txBody>
      </p:sp>
      <p:grpSp>
        <p:nvGrpSpPr>
          <p:cNvPr id="1272834" name="Group 2"/>
          <p:cNvGrpSpPr>
            <a:grpSpLocks/>
          </p:cNvGrpSpPr>
          <p:nvPr/>
        </p:nvGrpSpPr>
        <p:grpSpPr bwMode="auto">
          <a:xfrm>
            <a:off x="715963" y="1341438"/>
            <a:ext cx="4852987" cy="1214437"/>
            <a:chOff x="480" y="499"/>
            <a:chExt cx="3312" cy="765"/>
          </a:xfrm>
        </p:grpSpPr>
        <p:grpSp>
          <p:nvGrpSpPr>
            <p:cNvPr id="1272835" name="Group 3"/>
            <p:cNvGrpSpPr>
              <a:grpSpLocks/>
            </p:cNvGrpSpPr>
            <p:nvPr/>
          </p:nvGrpSpPr>
          <p:grpSpPr bwMode="auto">
            <a:xfrm>
              <a:off x="572" y="725"/>
              <a:ext cx="2993" cy="0"/>
              <a:chOff x="459" y="725"/>
              <a:chExt cx="2993" cy="0"/>
            </a:xfrm>
          </p:grpSpPr>
          <p:sp>
            <p:nvSpPr>
              <p:cNvPr id="1272836" name="Line 4"/>
              <p:cNvSpPr>
                <a:spLocks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37" name="Line 5"/>
              <p:cNvSpPr>
                <a:spLocks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38" name="Line 6"/>
              <p:cNvSpPr>
                <a:spLocks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39" name="Line 7"/>
              <p:cNvSpPr>
                <a:spLocks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40" name="Line 8"/>
              <p:cNvSpPr>
                <a:spLocks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41" name="Line 9"/>
              <p:cNvSpPr>
                <a:spLocks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42" name="Line 10"/>
              <p:cNvSpPr>
                <a:spLocks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43" name="Line 11"/>
              <p:cNvSpPr>
                <a:spLocks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44" name="Line 12"/>
              <p:cNvSpPr>
                <a:spLocks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45" name="Line 13"/>
              <p:cNvSpPr>
                <a:spLocks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46" name="Line 14"/>
              <p:cNvSpPr>
                <a:spLocks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72847" name="Group 15"/>
            <p:cNvGrpSpPr>
              <a:grpSpLocks/>
            </p:cNvGrpSpPr>
            <p:nvPr/>
          </p:nvGrpSpPr>
          <p:grpSpPr bwMode="auto">
            <a:xfrm>
              <a:off x="572" y="1066"/>
              <a:ext cx="2993" cy="0"/>
              <a:chOff x="459" y="725"/>
              <a:chExt cx="2993" cy="0"/>
            </a:xfrm>
          </p:grpSpPr>
          <p:sp>
            <p:nvSpPr>
              <p:cNvPr id="1272848" name="Line 16"/>
              <p:cNvSpPr>
                <a:spLocks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49" name="Line 17"/>
              <p:cNvSpPr>
                <a:spLocks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50" name="Line 18"/>
              <p:cNvSpPr>
                <a:spLocks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51" name="Line 19"/>
              <p:cNvSpPr>
                <a:spLocks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52" name="Line 20"/>
              <p:cNvSpPr>
                <a:spLocks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53" name="Line 21"/>
              <p:cNvSpPr>
                <a:spLocks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54" name="Line 22"/>
              <p:cNvSpPr>
                <a:spLocks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55" name="Line 23"/>
              <p:cNvSpPr>
                <a:spLocks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56" name="Line 24"/>
              <p:cNvSpPr>
                <a:spLocks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57" name="Line 25"/>
              <p:cNvSpPr>
                <a:spLocks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2858" name="Line 26"/>
              <p:cNvSpPr>
                <a:spLocks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72859" name="Text Box 27"/>
            <p:cNvSpPr txBox="1">
              <a:spLocks noChangeArrowheads="1"/>
            </p:cNvSpPr>
            <p:nvPr/>
          </p:nvSpPr>
          <p:spPr bwMode="auto">
            <a:xfrm>
              <a:off x="480" y="499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/>
                <a:t>0</a:t>
              </a:r>
            </a:p>
          </p:txBody>
        </p:sp>
        <p:sp>
          <p:nvSpPr>
            <p:cNvPr id="1272860" name="Text Box 28"/>
            <p:cNvSpPr txBox="1">
              <a:spLocks noChangeArrowheads="1"/>
            </p:cNvSpPr>
            <p:nvPr/>
          </p:nvSpPr>
          <p:spPr bwMode="auto">
            <a:xfrm>
              <a:off x="752" y="499"/>
              <a:ext cx="22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A</a:t>
              </a:r>
            </a:p>
          </p:txBody>
        </p:sp>
        <p:sp>
          <p:nvSpPr>
            <p:cNvPr id="1272861" name="Text Box 29"/>
            <p:cNvSpPr txBox="1">
              <a:spLocks noChangeArrowheads="1"/>
            </p:cNvSpPr>
            <p:nvPr/>
          </p:nvSpPr>
          <p:spPr bwMode="auto">
            <a:xfrm>
              <a:off x="1026" y="499"/>
              <a:ext cx="226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D</a:t>
              </a:r>
            </a:p>
          </p:txBody>
        </p:sp>
        <p:sp>
          <p:nvSpPr>
            <p:cNvPr id="1272862" name="Text Box 30"/>
            <p:cNvSpPr txBox="1">
              <a:spLocks noChangeArrowheads="1"/>
            </p:cNvSpPr>
            <p:nvPr/>
          </p:nvSpPr>
          <p:spPr bwMode="auto">
            <a:xfrm>
              <a:off x="1276" y="499"/>
              <a:ext cx="22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E</a:t>
              </a:r>
            </a:p>
          </p:txBody>
        </p:sp>
        <p:sp>
          <p:nvSpPr>
            <p:cNvPr id="1272863" name="Text Box 31"/>
            <p:cNvSpPr txBox="1">
              <a:spLocks noChangeArrowheads="1"/>
            </p:cNvSpPr>
            <p:nvPr/>
          </p:nvSpPr>
          <p:spPr bwMode="auto">
            <a:xfrm>
              <a:off x="1571" y="499"/>
              <a:ext cx="22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A</a:t>
              </a:r>
            </a:p>
          </p:txBody>
        </p:sp>
        <p:sp>
          <p:nvSpPr>
            <p:cNvPr id="1272864" name="Text Box 32"/>
            <p:cNvSpPr txBox="1">
              <a:spLocks noChangeArrowheads="1"/>
            </p:cNvSpPr>
            <p:nvPr/>
          </p:nvSpPr>
          <p:spPr bwMode="auto">
            <a:xfrm>
              <a:off x="2115" y="499"/>
              <a:ext cx="22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G</a:t>
              </a:r>
            </a:p>
          </p:txBody>
        </p:sp>
        <p:sp>
          <p:nvSpPr>
            <p:cNvPr id="1272865" name="Text Box 33"/>
            <p:cNvSpPr txBox="1">
              <a:spLocks noChangeArrowheads="1"/>
            </p:cNvSpPr>
            <p:nvPr/>
          </p:nvSpPr>
          <p:spPr bwMode="auto">
            <a:xfrm>
              <a:off x="1843" y="499"/>
              <a:ext cx="22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F</a:t>
              </a:r>
            </a:p>
          </p:txBody>
        </p:sp>
        <p:sp>
          <p:nvSpPr>
            <p:cNvPr id="1272866" name="Text Box 34"/>
            <p:cNvSpPr txBox="1">
              <a:spLocks noChangeArrowheads="1"/>
            </p:cNvSpPr>
            <p:nvPr/>
          </p:nvSpPr>
          <p:spPr bwMode="auto">
            <a:xfrm>
              <a:off x="2387" y="499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/>
                <a:t>0</a:t>
              </a:r>
            </a:p>
          </p:txBody>
        </p:sp>
        <p:sp>
          <p:nvSpPr>
            <p:cNvPr id="1272867" name="Text Box 35"/>
            <p:cNvSpPr txBox="1">
              <a:spLocks noChangeArrowheads="1"/>
            </p:cNvSpPr>
            <p:nvPr/>
          </p:nvSpPr>
          <p:spPr bwMode="auto">
            <a:xfrm>
              <a:off x="2659" y="499"/>
              <a:ext cx="22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D</a:t>
              </a:r>
            </a:p>
          </p:txBody>
        </p:sp>
        <p:sp>
          <p:nvSpPr>
            <p:cNvPr id="1272868" name="Text Box 36"/>
            <p:cNvSpPr txBox="1">
              <a:spLocks noChangeArrowheads="1"/>
            </p:cNvSpPr>
            <p:nvPr/>
          </p:nvSpPr>
          <p:spPr bwMode="auto">
            <a:xfrm>
              <a:off x="2931" y="499"/>
              <a:ext cx="22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I</a:t>
              </a:r>
            </a:p>
          </p:txBody>
        </p:sp>
        <p:sp>
          <p:nvSpPr>
            <p:cNvPr id="1272869" name="Text Box 37"/>
            <p:cNvSpPr txBox="1">
              <a:spLocks noChangeArrowheads="1"/>
            </p:cNvSpPr>
            <p:nvPr/>
          </p:nvSpPr>
          <p:spPr bwMode="auto">
            <a:xfrm>
              <a:off x="3157" y="499"/>
              <a:ext cx="340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J</a:t>
              </a:r>
            </a:p>
          </p:txBody>
        </p:sp>
        <p:sp>
          <p:nvSpPr>
            <p:cNvPr id="1272870" name="Text Box 38"/>
            <p:cNvSpPr txBox="1">
              <a:spLocks noChangeArrowheads="1"/>
            </p:cNvSpPr>
            <p:nvPr/>
          </p:nvSpPr>
          <p:spPr bwMode="auto">
            <a:xfrm>
              <a:off x="3452" y="499"/>
              <a:ext cx="340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J</a:t>
              </a:r>
            </a:p>
          </p:txBody>
        </p:sp>
        <p:sp>
          <p:nvSpPr>
            <p:cNvPr id="1272871" name="Text Box 39"/>
            <p:cNvSpPr txBox="1">
              <a:spLocks noChangeArrowheads="1"/>
            </p:cNvSpPr>
            <p:nvPr/>
          </p:nvSpPr>
          <p:spPr bwMode="auto">
            <a:xfrm>
              <a:off x="480" y="1066"/>
              <a:ext cx="22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B</a:t>
              </a:r>
            </a:p>
          </p:txBody>
        </p:sp>
        <p:sp>
          <p:nvSpPr>
            <p:cNvPr id="1272872" name="Text Box 40"/>
            <p:cNvSpPr txBox="1">
              <a:spLocks noChangeArrowheads="1"/>
            </p:cNvSpPr>
            <p:nvPr/>
          </p:nvSpPr>
          <p:spPr bwMode="auto">
            <a:xfrm>
              <a:off x="754" y="1066"/>
              <a:ext cx="22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C</a:t>
              </a:r>
            </a:p>
          </p:txBody>
        </p:sp>
        <p:sp>
          <p:nvSpPr>
            <p:cNvPr id="1272873" name="Text Box 41"/>
            <p:cNvSpPr txBox="1">
              <a:spLocks noChangeArrowheads="1"/>
            </p:cNvSpPr>
            <p:nvPr/>
          </p:nvSpPr>
          <p:spPr bwMode="auto">
            <a:xfrm>
              <a:off x="1026" y="1066"/>
              <a:ext cx="226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E</a:t>
              </a:r>
            </a:p>
          </p:txBody>
        </p:sp>
        <p:sp>
          <p:nvSpPr>
            <p:cNvPr id="1272874" name="Text Box 42"/>
            <p:cNvSpPr txBox="1">
              <a:spLocks noChangeArrowheads="1"/>
            </p:cNvSpPr>
            <p:nvPr/>
          </p:nvSpPr>
          <p:spPr bwMode="auto">
            <a:xfrm>
              <a:off x="1298" y="1066"/>
              <a:ext cx="22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C</a:t>
              </a:r>
            </a:p>
          </p:txBody>
        </p:sp>
        <p:sp>
          <p:nvSpPr>
            <p:cNvPr id="1272875" name="Text Box 43"/>
            <p:cNvSpPr txBox="1">
              <a:spLocks noChangeArrowheads="1"/>
            </p:cNvSpPr>
            <p:nvPr/>
          </p:nvSpPr>
          <p:spPr bwMode="auto">
            <a:xfrm>
              <a:off x="1571" y="1066"/>
              <a:ext cx="22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E</a:t>
              </a:r>
            </a:p>
          </p:txBody>
        </p:sp>
        <p:sp>
          <p:nvSpPr>
            <p:cNvPr id="1272876" name="Text Box 44"/>
            <p:cNvSpPr txBox="1">
              <a:spLocks noChangeArrowheads="1"/>
            </p:cNvSpPr>
            <p:nvPr/>
          </p:nvSpPr>
          <p:spPr bwMode="auto">
            <a:xfrm>
              <a:off x="1843" y="1066"/>
              <a:ext cx="22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B</a:t>
              </a:r>
            </a:p>
          </p:txBody>
        </p:sp>
        <p:sp>
          <p:nvSpPr>
            <p:cNvPr id="1272877" name="Text Box 45"/>
            <p:cNvSpPr txBox="1">
              <a:spLocks noChangeArrowheads="1"/>
            </p:cNvSpPr>
            <p:nvPr/>
          </p:nvSpPr>
          <p:spPr bwMode="auto">
            <a:xfrm>
              <a:off x="2115" y="1066"/>
              <a:ext cx="22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F</a:t>
              </a:r>
            </a:p>
          </p:txBody>
        </p:sp>
        <p:sp>
          <p:nvSpPr>
            <p:cNvPr id="1272878" name="Text Box 46"/>
            <p:cNvSpPr txBox="1">
              <a:spLocks noChangeArrowheads="1"/>
            </p:cNvSpPr>
            <p:nvPr/>
          </p:nvSpPr>
          <p:spPr bwMode="auto">
            <a:xfrm>
              <a:off x="2387" y="1066"/>
              <a:ext cx="22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H</a:t>
              </a:r>
            </a:p>
          </p:txBody>
        </p:sp>
        <p:sp>
          <p:nvSpPr>
            <p:cNvPr id="1272879" name="Text Box 47"/>
            <p:cNvSpPr txBox="1">
              <a:spLocks noChangeArrowheads="1"/>
            </p:cNvSpPr>
            <p:nvPr/>
          </p:nvSpPr>
          <p:spPr bwMode="auto">
            <a:xfrm>
              <a:off x="2659" y="1066"/>
              <a:ext cx="22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I</a:t>
              </a:r>
            </a:p>
          </p:txBody>
        </p:sp>
        <p:sp>
          <p:nvSpPr>
            <p:cNvPr id="1272880" name="Text Box 48"/>
            <p:cNvSpPr txBox="1">
              <a:spLocks noChangeArrowheads="1"/>
            </p:cNvSpPr>
            <p:nvPr/>
          </p:nvSpPr>
          <p:spPr bwMode="auto">
            <a:xfrm>
              <a:off x="2931" y="1066"/>
              <a:ext cx="22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H</a:t>
              </a:r>
            </a:p>
          </p:txBody>
        </p:sp>
        <p:sp>
          <p:nvSpPr>
            <p:cNvPr id="1272881" name="Text Box 49"/>
            <p:cNvSpPr txBox="1">
              <a:spLocks noChangeArrowheads="1"/>
            </p:cNvSpPr>
            <p:nvPr/>
          </p:nvSpPr>
          <p:spPr bwMode="auto">
            <a:xfrm>
              <a:off x="3203" y="1066"/>
              <a:ext cx="22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G</a:t>
              </a:r>
            </a:p>
          </p:txBody>
        </p:sp>
        <p:sp>
          <p:nvSpPr>
            <p:cNvPr id="1272882" name="Text Box 50"/>
            <p:cNvSpPr txBox="1">
              <a:spLocks noChangeArrowheads="1"/>
            </p:cNvSpPr>
            <p:nvPr/>
          </p:nvSpPr>
          <p:spPr bwMode="auto">
            <a:xfrm>
              <a:off x="3475" y="1066"/>
              <a:ext cx="22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500" i="1"/>
                <a:t>I</a:t>
              </a:r>
            </a:p>
          </p:txBody>
        </p:sp>
      </p:grpSp>
      <p:sp>
        <p:nvSpPr>
          <p:cNvPr id="1272885" name="Rectangle 5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6.3.1	 Left-Edge Algorithm – Example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C41EA-70E1-4A8C-A8F3-CED98302CFC0}" type="slidenum">
              <a:rPr lang="en-US" altLang="de-DE"/>
              <a:pPr/>
              <a:t>38</a:t>
            </a:fld>
            <a:endParaRPr lang="en-US" altLang="de-DE"/>
          </a:p>
        </p:txBody>
      </p:sp>
      <p:sp>
        <p:nvSpPr>
          <p:cNvPr id="1273907" name="Rectangle 51"/>
          <p:cNvSpPr>
            <a:spLocks noChangeArrowheads="1"/>
          </p:cNvSpPr>
          <p:nvPr/>
        </p:nvSpPr>
        <p:spPr bwMode="auto">
          <a:xfrm>
            <a:off x="698500" y="2887663"/>
            <a:ext cx="448786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marL="484188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20750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55725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3875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0438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76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48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0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92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  <a:buClr>
                <a:srgbClr val="CC0000"/>
              </a:buClr>
              <a:buFontTx/>
              <a:buAutoNum type="arabicPeriod"/>
            </a:pPr>
            <a:r>
              <a:rPr lang="de-DE" altLang="de-DE">
                <a:solidFill>
                  <a:srgbClr val="000000"/>
                </a:solidFill>
              </a:rPr>
              <a:t>G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enerate VCG and zone representation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273908" name="Oval 52"/>
          <p:cNvSpPr>
            <a:spLocks noChangeArrowheads="1"/>
          </p:cNvSpPr>
          <p:nvPr/>
        </p:nvSpPr>
        <p:spPr bwMode="auto">
          <a:xfrm>
            <a:off x="782638" y="3687763"/>
            <a:ext cx="415925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3909" name="Text Box 53"/>
          <p:cNvSpPr txBox="1">
            <a:spLocks noChangeArrowheads="1"/>
          </p:cNvSpPr>
          <p:nvPr/>
        </p:nvSpPr>
        <p:spPr bwMode="auto">
          <a:xfrm>
            <a:off x="858838" y="3773488"/>
            <a:ext cx="395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1273910" name="Oval 54"/>
          <p:cNvSpPr>
            <a:spLocks noChangeArrowheads="1"/>
          </p:cNvSpPr>
          <p:nvPr/>
        </p:nvSpPr>
        <p:spPr bwMode="auto">
          <a:xfrm>
            <a:off x="1311275" y="4262438"/>
            <a:ext cx="431800" cy="4540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3911" name="Text Box 55"/>
          <p:cNvSpPr txBox="1">
            <a:spLocks noChangeArrowheads="1"/>
          </p:cNvSpPr>
          <p:nvPr/>
        </p:nvSpPr>
        <p:spPr bwMode="auto">
          <a:xfrm>
            <a:off x="1385888" y="4348163"/>
            <a:ext cx="393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E</a:t>
            </a:r>
          </a:p>
        </p:txBody>
      </p:sp>
      <p:sp>
        <p:nvSpPr>
          <p:cNvPr id="1273912" name="Oval 56"/>
          <p:cNvSpPr>
            <a:spLocks noChangeArrowheads="1"/>
          </p:cNvSpPr>
          <p:nvPr/>
        </p:nvSpPr>
        <p:spPr bwMode="auto">
          <a:xfrm>
            <a:off x="1311275" y="4983163"/>
            <a:ext cx="431800" cy="4524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3913" name="Text Box 57"/>
          <p:cNvSpPr txBox="1">
            <a:spLocks noChangeArrowheads="1"/>
          </p:cNvSpPr>
          <p:nvPr/>
        </p:nvSpPr>
        <p:spPr bwMode="auto">
          <a:xfrm>
            <a:off x="1385888" y="5068888"/>
            <a:ext cx="393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1273914" name="Oval 58"/>
          <p:cNvSpPr>
            <a:spLocks noChangeArrowheads="1"/>
          </p:cNvSpPr>
          <p:nvPr/>
        </p:nvSpPr>
        <p:spPr bwMode="auto">
          <a:xfrm>
            <a:off x="2884488" y="3687763"/>
            <a:ext cx="411162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3915" name="Text Box 59"/>
          <p:cNvSpPr txBox="1">
            <a:spLocks noChangeArrowheads="1"/>
          </p:cNvSpPr>
          <p:nvPr/>
        </p:nvSpPr>
        <p:spPr bwMode="auto">
          <a:xfrm>
            <a:off x="2952750" y="3773488"/>
            <a:ext cx="395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J</a:t>
            </a:r>
          </a:p>
        </p:txBody>
      </p:sp>
      <p:sp>
        <p:nvSpPr>
          <p:cNvPr id="1273916" name="Oval 60"/>
          <p:cNvSpPr>
            <a:spLocks noChangeArrowheads="1"/>
          </p:cNvSpPr>
          <p:nvPr/>
        </p:nvSpPr>
        <p:spPr bwMode="auto">
          <a:xfrm>
            <a:off x="1833563" y="3687763"/>
            <a:ext cx="411162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3917" name="Text Box 61"/>
          <p:cNvSpPr txBox="1">
            <a:spLocks noChangeArrowheads="1"/>
          </p:cNvSpPr>
          <p:nvPr/>
        </p:nvSpPr>
        <p:spPr bwMode="auto">
          <a:xfrm>
            <a:off x="1911350" y="3773488"/>
            <a:ext cx="3921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D</a:t>
            </a:r>
          </a:p>
        </p:txBody>
      </p:sp>
      <p:sp>
        <p:nvSpPr>
          <p:cNvPr id="1273918" name="Oval 62"/>
          <p:cNvSpPr>
            <a:spLocks noChangeArrowheads="1"/>
          </p:cNvSpPr>
          <p:nvPr/>
        </p:nvSpPr>
        <p:spPr bwMode="auto">
          <a:xfrm>
            <a:off x="3541713" y="5703888"/>
            <a:ext cx="431800" cy="4524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3919" name="Text Box 63"/>
          <p:cNvSpPr txBox="1">
            <a:spLocks noChangeArrowheads="1"/>
          </p:cNvSpPr>
          <p:nvPr/>
        </p:nvSpPr>
        <p:spPr bwMode="auto">
          <a:xfrm>
            <a:off x="3616325" y="5789613"/>
            <a:ext cx="393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1273920" name="Oval 64"/>
          <p:cNvSpPr>
            <a:spLocks noChangeArrowheads="1"/>
          </p:cNvSpPr>
          <p:nvPr/>
        </p:nvSpPr>
        <p:spPr bwMode="auto">
          <a:xfrm>
            <a:off x="3541713" y="4983163"/>
            <a:ext cx="431800" cy="4524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3921" name="Text Box 65"/>
          <p:cNvSpPr txBox="1">
            <a:spLocks noChangeArrowheads="1"/>
          </p:cNvSpPr>
          <p:nvPr/>
        </p:nvSpPr>
        <p:spPr bwMode="auto">
          <a:xfrm>
            <a:off x="3616325" y="5068888"/>
            <a:ext cx="393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F</a:t>
            </a:r>
          </a:p>
        </p:txBody>
      </p:sp>
      <p:sp>
        <p:nvSpPr>
          <p:cNvPr id="1273922" name="Oval 66"/>
          <p:cNvSpPr>
            <a:spLocks noChangeArrowheads="1"/>
          </p:cNvSpPr>
          <p:nvPr/>
        </p:nvSpPr>
        <p:spPr bwMode="auto">
          <a:xfrm>
            <a:off x="3541713" y="4262438"/>
            <a:ext cx="431800" cy="4540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3923" name="Text Box 67"/>
          <p:cNvSpPr txBox="1">
            <a:spLocks noChangeArrowheads="1"/>
          </p:cNvSpPr>
          <p:nvPr/>
        </p:nvSpPr>
        <p:spPr bwMode="auto">
          <a:xfrm>
            <a:off x="3616325" y="4348163"/>
            <a:ext cx="393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G</a:t>
            </a:r>
          </a:p>
        </p:txBody>
      </p:sp>
      <p:sp>
        <p:nvSpPr>
          <p:cNvPr id="1273924" name="Oval 68"/>
          <p:cNvSpPr>
            <a:spLocks noChangeArrowheads="1"/>
          </p:cNvSpPr>
          <p:nvPr/>
        </p:nvSpPr>
        <p:spPr bwMode="auto">
          <a:xfrm>
            <a:off x="2359025" y="4983163"/>
            <a:ext cx="433388" cy="4524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3925" name="Text Box 69"/>
          <p:cNvSpPr txBox="1">
            <a:spLocks noChangeArrowheads="1"/>
          </p:cNvSpPr>
          <p:nvPr/>
        </p:nvSpPr>
        <p:spPr bwMode="auto">
          <a:xfrm>
            <a:off x="2433638" y="5068888"/>
            <a:ext cx="3968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H</a:t>
            </a:r>
          </a:p>
        </p:txBody>
      </p:sp>
      <p:sp>
        <p:nvSpPr>
          <p:cNvPr id="1273926" name="Oval 70"/>
          <p:cNvSpPr>
            <a:spLocks noChangeArrowheads="1"/>
          </p:cNvSpPr>
          <p:nvPr/>
        </p:nvSpPr>
        <p:spPr bwMode="auto">
          <a:xfrm>
            <a:off x="2359025" y="4262438"/>
            <a:ext cx="433388" cy="4540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3927" name="Text Box 71"/>
          <p:cNvSpPr txBox="1">
            <a:spLocks noChangeArrowheads="1"/>
          </p:cNvSpPr>
          <p:nvPr/>
        </p:nvSpPr>
        <p:spPr bwMode="auto">
          <a:xfrm>
            <a:off x="2433638" y="4348163"/>
            <a:ext cx="3968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I</a:t>
            </a:r>
          </a:p>
        </p:txBody>
      </p:sp>
      <p:sp>
        <p:nvSpPr>
          <p:cNvPr id="1273928" name="Line 72"/>
          <p:cNvSpPr>
            <a:spLocks noChangeShapeType="1"/>
          </p:cNvSpPr>
          <p:nvPr/>
        </p:nvSpPr>
        <p:spPr bwMode="auto">
          <a:xfrm>
            <a:off x="1177925" y="3975100"/>
            <a:ext cx="2619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29" name="Line 73"/>
          <p:cNvSpPr>
            <a:spLocks noChangeShapeType="1"/>
          </p:cNvSpPr>
          <p:nvPr/>
        </p:nvSpPr>
        <p:spPr bwMode="auto">
          <a:xfrm flipH="1">
            <a:off x="1571625" y="3975100"/>
            <a:ext cx="2619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30" name="Line 74"/>
          <p:cNvSpPr>
            <a:spLocks noChangeShapeType="1"/>
          </p:cNvSpPr>
          <p:nvPr/>
        </p:nvSpPr>
        <p:spPr bwMode="auto">
          <a:xfrm>
            <a:off x="2227263" y="3975100"/>
            <a:ext cx="2619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31" name="Line 75"/>
          <p:cNvSpPr>
            <a:spLocks noChangeShapeType="1"/>
          </p:cNvSpPr>
          <p:nvPr/>
        </p:nvSpPr>
        <p:spPr bwMode="auto">
          <a:xfrm flipH="1">
            <a:off x="2620963" y="3975100"/>
            <a:ext cx="2635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32" name="Line 76"/>
          <p:cNvSpPr>
            <a:spLocks noChangeShapeType="1"/>
          </p:cNvSpPr>
          <p:nvPr/>
        </p:nvSpPr>
        <p:spPr bwMode="auto">
          <a:xfrm>
            <a:off x="3278188" y="3975100"/>
            <a:ext cx="3937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33" name="Line 77"/>
          <p:cNvSpPr>
            <a:spLocks noChangeShapeType="1"/>
          </p:cNvSpPr>
          <p:nvPr/>
        </p:nvSpPr>
        <p:spPr bwMode="auto">
          <a:xfrm>
            <a:off x="1512888" y="46942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34" name="Line 78"/>
          <p:cNvSpPr>
            <a:spLocks noChangeShapeType="1"/>
          </p:cNvSpPr>
          <p:nvPr/>
        </p:nvSpPr>
        <p:spPr bwMode="auto">
          <a:xfrm>
            <a:off x="2570163" y="46942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35" name="Line 79"/>
          <p:cNvSpPr>
            <a:spLocks noChangeShapeType="1"/>
          </p:cNvSpPr>
          <p:nvPr/>
        </p:nvSpPr>
        <p:spPr bwMode="auto">
          <a:xfrm>
            <a:off x="3749675" y="46942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36" name="Line 80"/>
          <p:cNvSpPr>
            <a:spLocks noChangeShapeType="1"/>
          </p:cNvSpPr>
          <p:nvPr/>
        </p:nvSpPr>
        <p:spPr bwMode="auto">
          <a:xfrm>
            <a:off x="3749675" y="5413375"/>
            <a:ext cx="0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37" name="Rectangle 81"/>
          <p:cNvSpPr>
            <a:spLocks noChangeArrowheads="1"/>
          </p:cNvSpPr>
          <p:nvPr/>
        </p:nvSpPr>
        <p:spPr bwMode="auto">
          <a:xfrm>
            <a:off x="4745038" y="3573463"/>
            <a:ext cx="1966912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3938" name="Line 82"/>
          <p:cNvSpPr>
            <a:spLocks noChangeShapeType="1"/>
          </p:cNvSpPr>
          <p:nvPr/>
        </p:nvSpPr>
        <p:spPr bwMode="auto">
          <a:xfrm>
            <a:off x="5137150" y="3573463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39" name="Line 83"/>
          <p:cNvSpPr>
            <a:spLocks noChangeShapeType="1"/>
          </p:cNvSpPr>
          <p:nvPr/>
        </p:nvSpPr>
        <p:spPr bwMode="auto">
          <a:xfrm>
            <a:off x="5534025" y="3573463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40" name="Line 84"/>
          <p:cNvSpPr>
            <a:spLocks noChangeShapeType="1"/>
          </p:cNvSpPr>
          <p:nvPr/>
        </p:nvSpPr>
        <p:spPr bwMode="auto">
          <a:xfrm>
            <a:off x="5926138" y="3573463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41" name="Line 85"/>
          <p:cNvSpPr>
            <a:spLocks noChangeShapeType="1"/>
          </p:cNvSpPr>
          <p:nvPr/>
        </p:nvSpPr>
        <p:spPr bwMode="auto">
          <a:xfrm>
            <a:off x="6321425" y="3573463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42" name="Line 86"/>
          <p:cNvSpPr>
            <a:spLocks noChangeShapeType="1"/>
          </p:cNvSpPr>
          <p:nvPr/>
        </p:nvSpPr>
        <p:spPr bwMode="auto">
          <a:xfrm>
            <a:off x="4745038" y="4005263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43" name="Line 87"/>
          <p:cNvSpPr>
            <a:spLocks noChangeShapeType="1"/>
          </p:cNvSpPr>
          <p:nvPr/>
        </p:nvSpPr>
        <p:spPr bwMode="auto">
          <a:xfrm>
            <a:off x="4745038" y="4437063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44" name="Line 88"/>
          <p:cNvSpPr>
            <a:spLocks noChangeShapeType="1"/>
          </p:cNvSpPr>
          <p:nvPr/>
        </p:nvSpPr>
        <p:spPr bwMode="auto">
          <a:xfrm>
            <a:off x="4745038" y="4870450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45" name="Line 89"/>
          <p:cNvSpPr>
            <a:spLocks noChangeShapeType="1"/>
          </p:cNvSpPr>
          <p:nvPr/>
        </p:nvSpPr>
        <p:spPr bwMode="auto">
          <a:xfrm>
            <a:off x="4745038" y="5302250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46" name="Line 90"/>
          <p:cNvSpPr>
            <a:spLocks noChangeShapeType="1"/>
          </p:cNvSpPr>
          <p:nvPr/>
        </p:nvSpPr>
        <p:spPr bwMode="auto">
          <a:xfrm>
            <a:off x="4745038" y="5734050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47" name="Line 91"/>
          <p:cNvSpPr>
            <a:spLocks noChangeShapeType="1"/>
          </p:cNvSpPr>
          <p:nvPr/>
        </p:nvSpPr>
        <p:spPr bwMode="auto">
          <a:xfrm>
            <a:off x="4745038" y="4005263"/>
            <a:ext cx="392112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48" name="Line 92"/>
          <p:cNvSpPr>
            <a:spLocks noChangeShapeType="1"/>
          </p:cNvSpPr>
          <p:nvPr/>
        </p:nvSpPr>
        <p:spPr bwMode="auto">
          <a:xfrm>
            <a:off x="5534025" y="4005263"/>
            <a:ext cx="11779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49" name="Line 93"/>
          <p:cNvSpPr>
            <a:spLocks noChangeShapeType="1"/>
          </p:cNvSpPr>
          <p:nvPr/>
        </p:nvSpPr>
        <p:spPr bwMode="auto">
          <a:xfrm>
            <a:off x="4745038" y="4437063"/>
            <a:ext cx="7889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50" name="Line 94"/>
          <p:cNvSpPr>
            <a:spLocks noChangeShapeType="1"/>
          </p:cNvSpPr>
          <p:nvPr/>
        </p:nvSpPr>
        <p:spPr bwMode="auto">
          <a:xfrm>
            <a:off x="5926138" y="4437063"/>
            <a:ext cx="3952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51" name="Line 95"/>
          <p:cNvSpPr>
            <a:spLocks noChangeShapeType="1"/>
          </p:cNvSpPr>
          <p:nvPr/>
        </p:nvSpPr>
        <p:spPr bwMode="auto">
          <a:xfrm>
            <a:off x="4745038" y="4870450"/>
            <a:ext cx="392112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52" name="Line 96"/>
          <p:cNvSpPr>
            <a:spLocks noChangeShapeType="1"/>
          </p:cNvSpPr>
          <p:nvPr/>
        </p:nvSpPr>
        <p:spPr bwMode="auto">
          <a:xfrm>
            <a:off x="5926138" y="4870450"/>
            <a:ext cx="787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53" name="Line 97"/>
          <p:cNvSpPr>
            <a:spLocks noChangeShapeType="1"/>
          </p:cNvSpPr>
          <p:nvPr/>
        </p:nvSpPr>
        <p:spPr bwMode="auto">
          <a:xfrm flipV="1">
            <a:off x="4745038" y="5295900"/>
            <a:ext cx="1533525" cy="63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54" name="Line 98"/>
          <p:cNvSpPr>
            <a:spLocks noChangeShapeType="1"/>
          </p:cNvSpPr>
          <p:nvPr/>
        </p:nvSpPr>
        <p:spPr bwMode="auto">
          <a:xfrm flipV="1">
            <a:off x="6346825" y="5302250"/>
            <a:ext cx="3651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55" name="Line 99"/>
          <p:cNvSpPr>
            <a:spLocks noChangeShapeType="1"/>
          </p:cNvSpPr>
          <p:nvPr/>
        </p:nvSpPr>
        <p:spPr bwMode="auto">
          <a:xfrm flipV="1">
            <a:off x="4745038" y="5730875"/>
            <a:ext cx="369887" cy="31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56" name="Line 100"/>
          <p:cNvSpPr>
            <a:spLocks noChangeShapeType="1"/>
          </p:cNvSpPr>
          <p:nvPr/>
        </p:nvSpPr>
        <p:spPr bwMode="auto">
          <a:xfrm flipV="1">
            <a:off x="5200650" y="5734050"/>
            <a:ext cx="725488" cy="63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3957" name="Text Box 101"/>
          <p:cNvSpPr txBox="1">
            <a:spLocks noChangeArrowheads="1"/>
          </p:cNvSpPr>
          <p:nvPr/>
        </p:nvSpPr>
        <p:spPr bwMode="auto">
          <a:xfrm>
            <a:off x="4822825" y="3716338"/>
            <a:ext cx="263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1273958" name="Text Box 102"/>
          <p:cNvSpPr txBox="1">
            <a:spLocks noChangeArrowheads="1"/>
          </p:cNvSpPr>
          <p:nvPr/>
        </p:nvSpPr>
        <p:spPr bwMode="auto">
          <a:xfrm>
            <a:off x="6003925" y="3716338"/>
            <a:ext cx="263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G</a:t>
            </a:r>
          </a:p>
        </p:txBody>
      </p:sp>
      <p:sp>
        <p:nvSpPr>
          <p:cNvPr id="1273959" name="Text Box 103"/>
          <p:cNvSpPr txBox="1">
            <a:spLocks noChangeArrowheads="1"/>
          </p:cNvSpPr>
          <p:nvPr/>
        </p:nvSpPr>
        <p:spPr bwMode="auto">
          <a:xfrm>
            <a:off x="5035550" y="4111625"/>
            <a:ext cx="261938" cy="2841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1273960" name="Text Box 104"/>
          <p:cNvSpPr txBox="1">
            <a:spLocks noChangeArrowheads="1"/>
          </p:cNvSpPr>
          <p:nvPr/>
        </p:nvSpPr>
        <p:spPr bwMode="auto">
          <a:xfrm>
            <a:off x="6003925" y="4149725"/>
            <a:ext cx="263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H</a:t>
            </a:r>
          </a:p>
        </p:txBody>
      </p:sp>
      <p:sp>
        <p:nvSpPr>
          <p:cNvPr id="1273961" name="Text Box 105"/>
          <p:cNvSpPr txBox="1">
            <a:spLocks noChangeArrowheads="1"/>
          </p:cNvSpPr>
          <p:nvPr/>
        </p:nvSpPr>
        <p:spPr bwMode="auto">
          <a:xfrm>
            <a:off x="4821238" y="4581525"/>
            <a:ext cx="261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1273962" name="Text Box 106"/>
          <p:cNvSpPr txBox="1">
            <a:spLocks noChangeArrowheads="1"/>
          </p:cNvSpPr>
          <p:nvPr/>
        </p:nvSpPr>
        <p:spPr bwMode="auto">
          <a:xfrm>
            <a:off x="6215063" y="4551363"/>
            <a:ext cx="261937" cy="28416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I</a:t>
            </a:r>
          </a:p>
        </p:txBody>
      </p:sp>
      <p:sp>
        <p:nvSpPr>
          <p:cNvPr id="1273963" name="Text Box 107"/>
          <p:cNvSpPr txBox="1">
            <a:spLocks noChangeArrowheads="1"/>
          </p:cNvSpPr>
          <p:nvPr/>
        </p:nvSpPr>
        <p:spPr bwMode="auto">
          <a:xfrm>
            <a:off x="5427663" y="4975225"/>
            <a:ext cx="260350" cy="2841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D</a:t>
            </a:r>
          </a:p>
        </p:txBody>
      </p:sp>
      <p:sp>
        <p:nvSpPr>
          <p:cNvPr id="1273964" name="Text Box 108"/>
          <p:cNvSpPr txBox="1">
            <a:spLocks noChangeArrowheads="1"/>
          </p:cNvSpPr>
          <p:nvPr/>
        </p:nvSpPr>
        <p:spPr bwMode="auto">
          <a:xfrm>
            <a:off x="6370638" y="5013325"/>
            <a:ext cx="3952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J</a:t>
            </a:r>
          </a:p>
        </p:txBody>
      </p:sp>
      <p:sp>
        <p:nvSpPr>
          <p:cNvPr id="1273965" name="Text Box 109"/>
          <p:cNvSpPr txBox="1">
            <a:spLocks noChangeArrowheads="1"/>
          </p:cNvSpPr>
          <p:nvPr/>
        </p:nvSpPr>
        <p:spPr bwMode="auto">
          <a:xfrm>
            <a:off x="4795838" y="5445125"/>
            <a:ext cx="26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E</a:t>
            </a:r>
          </a:p>
        </p:txBody>
      </p:sp>
      <p:sp>
        <p:nvSpPr>
          <p:cNvPr id="1273966" name="Text Box 110"/>
          <p:cNvSpPr txBox="1">
            <a:spLocks noChangeArrowheads="1"/>
          </p:cNvSpPr>
          <p:nvPr/>
        </p:nvSpPr>
        <p:spPr bwMode="auto">
          <a:xfrm>
            <a:off x="5427663" y="5445125"/>
            <a:ext cx="260350" cy="2508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10309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F</a:t>
            </a:r>
          </a:p>
        </p:txBody>
      </p:sp>
      <p:grpSp>
        <p:nvGrpSpPr>
          <p:cNvPr id="1273971" name="Group 115"/>
          <p:cNvGrpSpPr>
            <a:grpSpLocks/>
          </p:cNvGrpSpPr>
          <p:nvPr/>
        </p:nvGrpSpPr>
        <p:grpSpPr bwMode="auto">
          <a:xfrm>
            <a:off x="850900" y="1700213"/>
            <a:ext cx="4384675" cy="0"/>
            <a:chOff x="459" y="725"/>
            <a:chExt cx="2993" cy="0"/>
          </a:xfrm>
        </p:grpSpPr>
        <p:sp>
          <p:nvSpPr>
            <p:cNvPr id="1273972" name="Line 116"/>
            <p:cNvSpPr>
              <a:spLocks noChangeShapeType="1"/>
            </p:cNvSpPr>
            <p:nvPr/>
          </p:nvSpPr>
          <p:spPr bwMode="auto">
            <a:xfrm>
              <a:off x="45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73" name="Line 117"/>
            <p:cNvSpPr>
              <a:spLocks noChangeShapeType="1"/>
            </p:cNvSpPr>
            <p:nvPr/>
          </p:nvSpPr>
          <p:spPr bwMode="auto">
            <a:xfrm>
              <a:off x="72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74" name="Line 118"/>
            <p:cNvSpPr>
              <a:spLocks noChangeShapeType="1"/>
            </p:cNvSpPr>
            <p:nvPr/>
          </p:nvSpPr>
          <p:spPr bwMode="auto">
            <a:xfrm>
              <a:off x="100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75" name="Line 119"/>
            <p:cNvSpPr>
              <a:spLocks noChangeShapeType="1"/>
            </p:cNvSpPr>
            <p:nvPr/>
          </p:nvSpPr>
          <p:spPr bwMode="auto">
            <a:xfrm>
              <a:off x="127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76" name="Line 120"/>
            <p:cNvSpPr>
              <a:spLocks noChangeShapeType="1"/>
            </p:cNvSpPr>
            <p:nvPr/>
          </p:nvSpPr>
          <p:spPr bwMode="auto">
            <a:xfrm>
              <a:off x="154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77" name="Line 121"/>
            <p:cNvSpPr>
              <a:spLocks noChangeShapeType="1"/>
            </p:cNvSpPr>
            <p:nvPr/>
          </p:nvSpPr>
          <p:spPr bwMode="auto">
            <a:xfrm>
              <a:off x="182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78" name="Line 122"/>
            <p:cNvSpPr>
              <a:spLocks noChangeShapeType="1"/>
            </p:cNvSpPr>
            <p:nvPr/>
          </p:nvSpPr>
          <p:spPr bwMode="auto">
            <a:xfrm>
              <a:off x="2092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79" name="Line 123"/>
            <p:cNvSpPr>
              <a:spLocks noChangeShapeType="1"/>
            </p:cNvSpPr>
            <p:nvPr/>
          </p:nvSpPr>
          <p:spPr bwMode="auto">
            <a:xfrm>
              <a:off x="236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80" name="Line 124"/>
            <p:cNvSpPr>
              <a:spLocks noChangeShapeType="1"/>
            </p:cNvSpPr>
            <p:nvPr/>
          </p:nvSpPr>
          <p:spPr bwMode="auto">
            <a:xfrm>
              <a:off x="263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81" name="Line 125"/>
            <p:cNvSpPr>
              <a:spLocks noChangeShapeType="1"/>
            </p:cNvSpPr>
            <p:nvPr/>
          </p:nvSpPr>
          <p:spPr bwMode="auto">
            <a:xfrm>
              <a:off x="290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82" name="Line 126"/>
            <p:cNvSpPr>
              <a:spLocks noChangeShapeType="1"/>
            </p:cNvSpPr>
            <p:nvPr/>
          </p:nvSpPr>
          <p:spPr bwMode="auto">
            <a:xfrm>
              <a:off x="318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73983" name="Group 127"/>
          <p:cNvGrpSpPr>
            <a:grpSpLocks/>
          </p:cNvGrpSpPr>
          <p:nvPr/>
        </p:nvGrpSpPr>
        <p:grpSpPr bwMode="auto">
          <a:xfrm>
            <a:off x="850900" y="2241550"/>
            <a:ext cx="4384675" cy="0"/>
            <a:chOff x="459" y="725"/>
            <a:chExt cx="2993" cy="0"/>
          </a:xfrm>
        </p:grpSpPr>
        <p:sp>
          <p:nvSpPr>
            <p:cNvPr id="1273984" name="Line 128"/>
            <p:cNvSpPr>
              <a:spLocks noChangeShapeType="1"/>
            </p:cNvSpPr>
            <p:nvPr/>
          </p:nvSpPr>
          <p:spPr bwMode="auto">
            <a:xfrm>
              <a:off x="45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85" name="Line 129"/>
            <p:cNvSpPr>
              <a:spLocks noChangeShapeType="1"/>
            </p:cNvSpPr>
            <p:nvPr/>
          </p:nvSpPr>
          <p:spPr bwMode="auto">
            <a:xfrm>
              <a:off x="72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86" name="Line 130"/>
            <p:cNvSpPr>
              <a:spLocks noChangeShapeType="1"/>
            </p:cNvSpPr>
            <p:nvPr/>
          </p:nvSpPr>
          <p:spPr bwMode="auto">
            <a:xfrm>
              <a:off x="100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87" name="Line 131"/>
            <p:cNvSpPr>
              <a:spLocks noChangeShapeType="1"/>
            </p:cNvSpPr>
            <p:nvPr/>
          </p:nvSpPr>
          <p:spPr bwMode="auto">
            <a:xfrm>
              <a:off x="127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88" name="Line 132"/>
            <p:cNvSpPr>
              <a:spLocks noChangeShapeType="1"/>
            </p:cNvSpPr>
            <p:nvPr/>
          </p:nvSpPr>
          <p:spPr bwMode="auto">
            <a:xfrm>
              <a:off x="154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89" name="Line 133"/>
            <p:cNvSpPr>
              <a:spLocks noChangeShapeType="1"/>
            </p:cNvSpPr>
            <p:nvPr/>
          </p:nvSpPr>
          <p:spPr bwMode="auto">
            <a:xfrm>
              <a:off x="182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90" name="Line 134"/>
            <p:cNvSpPr>
              <a:spLocks noChangeShapeType="1"/>
            </p:cNvSpPr>
            <p:nvPr/>
          </p:nvSpPr>
          <p:spPr bwMode="auto">
            <a:xfrm>
              <a:off x="2092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91" name="Line 135"/>
            <p:cNvSpPr>
              <a:spLocks noChangeShapeType="1"/>
            </p:cNvSpPr>
            <p:nvPr/>
          </p:nvSpPr>
          <p:spPr bwMode="auto">
            <a:xfrm>
              <a:off x="236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92" name="Line 136"/>
            <p:cNvSpPr>
              <a:spLocks noChangeShapeType="1"/>
            </p:cNvSpPr>
            <p:nvPr/>
          </p:nvSpPr>
          <p:spPr bwMode="auto">
            <a:xfrm>
              <a:off x="263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93" name="Line 137"/>
            <p:cNvSpPr>
              <a:spLocks noChangeShapeType="1"/>
            </p:cNvSpPr>
            <p:nvPr/>
          </p:nvSpPr>
          <p:spPr bwMode="auto">
            <a:xfrm>
              <a:off x="290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3994" name="Line 138"/>
            <p:cNvSpPr>
              <a:spLocks noChangeShapeType="1"/>
            </p:cNvSpPr>
            <p:nvPr/>
          </p:nvSpPr>
          <p:spPr bwMode="auto">
            <a:xfrm>
              <a:off x="318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73995" name="Text Box 139"/>
          <p:cNvSpPr txBox="1">
            <a:spLocks noChangeArrowheads="1"/>
          </p:cNvSpPr>
          <p:nvPr/>
        </p:nvSpPr>
        <p:spPr bwMode="auto">
          <a:xfrm>
            <a:off x="715963" y="1341438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/>
              <a:t>0</a:t>
            </a:r>
          </a:p>
        </p:txBody>
      </p:sp>
      <p:sp>
        <p:nvSpPr>
          <p:cNvPr id="1273996" name="Text Box 140"/>
          <p:cNvSpPr txBox="1">
            <a:spLocks noChangeArrowheads="1"/>
          </p:cNvSpPr>
          <p:nvPr/>
        </p:nvSpPr>
        <p:spPr bwMode="auto">
          <a:xfrm>
            <a:off x="1114425" y="1341438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A</a:t>
            </a:r>
          </a:p>
        </p:txBody>
      </p:sp>
      <p:sp>
        <p:nvSpPr>
          <p:cNvPr id="1273997" name="Text Box 141"/>
          <p:cNvSpPr txBox="1">
            <a:spLocks noChangeArrowheads="1"/>
          </p:cNvSpPr>
          <p:nvPr/>
        </p:nvSpPr>
        <p:spPr bwMode="auto">
          <a:xfrm>
            <a:off x="1516063" y="1341438"/>
            <a:ext cx="33178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D</a:t>
            </a:r>
          </a:p>
        </p:txBody>
      </p:sp>
      <p:sp>
        <p:nvSpPr>
          <p:cNvPr id="1273998" name="Text Box 142"/>
          <p:cNvSpPr txBox="1">
            <a:spLocks noChangeArrowheads="1"/>
          </p:cNvSpPr>
          <p:nvPr/>
        </p:nvSpPr>
        <p:spPr bwMode="auto">
          <a:xfrm>
            <a:off x="1882775" y="1341438"/>
            <a:ext cx="33178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E</a:t>
            </a:r>
          </a:p>
        </p:txBody>
      </p:sp>
      <p:sp>
        <p:nvSpPr>
          <p:cNvPr id="1273999" name="Text Box 143"/>
          <p:cNvSpPr txBox="1">
            <a:spLocks noChangeArrowheads="1"/>
          </p:cNvSpPr>
          <p:nvPr/>
        </p:nvSpPr>
        <p:spPr bwMode="auto">
          <a:xfrm>
            <a:off x="2314575" y="1341438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A</a:t>
            </a:r>
          </a:p>
        </p:txBody>
      </p:sp>
      <p:sp>
        <p:nvSpPr>
          <p:cNvPr id="1274000" name="Text Box 144"/>
          <p:cNvSpPr txBox="1">
            <a:spLocks noChangeArrowheads="1"/>
          </p:cNvSpPr>
          <p:nvPr/>
        </p:nvSpPr>
        <p:spPr bwMode="auto">
          <a:xfrm>
            <a:off x="3111500" y="1341438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G</a:t>
            </a:r>
          </a:p>
        </p:txBody>
      </p:sp>
      <p:sp>
        <p:nvSpPr>
          <p:cNvPr id="1274001" name="Text Box 145"/>
          <p:cNvSpPr txBox="1">
            <a:spLocks noChangeArrowheads="1"/>
          </p:cNvSpPr>
          <p:nvPr/>
        </p:nvSpPr>
        <p:spPr bwMode="auto">
          <a:xfrm>
            <a:off x="2713038" y="1341438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F</a:t>
            </a:r>
          </a:p>
        </p:txBody>
      </p:sp>
      <p:sp>
        <p:nvSpPr>
          <p:cNvPr id="1274002" name="Text Box 146"/>
          <p:cNvSpPr txBox="1">
            <a:spLocks noChangeArrowheads="1"/>
          </p:cNvSpPr>
          <p:nvPr/>
        </p:nvSpPr>
        <p:spPr bwMode="auto">
          <a:xfrm>
            <a:off x="3509963" y="1341438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/>
              <a:t>0</a:t>
            </a:r>
          </a:p>
        </p:txBody>
      </p:sp>
      <p:sp>
        <p:nvSpPr>
          <p:cNvPr id="1274003" name="Text Box 147"/>
          <p:cNvSpPr txBox="1">
            <a:spLocks noChangeArrowheads="1"/>
          </p:cNvSpPr>
          <p:nvPr/>
        </p:nvSpPr>
        <p:spPr bwMode="auto">
          <a:xfrm>
            <a:off x="3908425" y="1341438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D</a:t>
            </a:r>
          </a:p>
        </p:txBody>
      </p:sp>
      <p:sp>
        <p:nvSpPr>
          <p:cNvPr id="1274004" name="Text Box 148"/>
          <p:cNvSpPr txBox="1">
            <a:spLocks noChangeArrowheads="1"/>
          </p:cNvSpPr>
          <p:nvPr/>
        </p:nvSpPr>
        <p:spPr bwMode="auto">
          <a:xfrm>
            <a:off x="4306888" y="1341438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I</a:t>
            </a:r>
          </a:p>
        </p:txBody>
      </p:sp>
      <p:sp>
        <p:nvSpPr>
          <p:cNvPr id="1274005" name="Text Box 149"/>
          <p:cNvSpPr txBox="1">
            <a:spLocks noChangeArrowheads="1"/>
          </p:cNvSpPr>
          <p:nvPr/>
        </p:nvSpPr>
        <p:spPr bwMode="auto">
          <a:xfrm>
            <a:off x="4638675" y="1341438"/>
            <a:ext cx="4984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J</a:t>
            </a:r>
          </a:p>
        </p:txBody>
      </p:sp>
      <p:sp>
        <p:nvSpPr>
          <p:cNvPr id="1274006" name="Text Box 150"/>
          <p:cNvSpPr txBox="1">
            <a:spLocks noChangeArrowheads="1"/>
          </p:cNvSpPr>
          <p:nvPr/>
        </p:nvSpPr>
        <p:spPr bwMode="auto">
          <a:xfrm>
            <a:off x="5070475" y="1341438"/>
            <a:ext cx="4984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J</a:t>
            </a:r>
          </a:p>
        </p:txBody>
      </p:sp>
      <p:sp>
        <p:nvSpPr>
          <p:cNvPr id="1274007" name="Text Box 151"/>
          <p:cNvSpPr txBox="1">
            <a:spLocks noChangeArrowheads="1"/>
          </p:cNvSpPr>
          <p:nvPr/>
        </p:nvSpPr>
        <p:spPr bwMode="auto">
          <a:xfrm>
            <a:off x="715963" y="2241550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B</a:t>
            </a:r>
          </a:p>
        </p:txBody>
      </p:sp>
      <p:sp>
        <p:nvSpPr>
          <p:cNvPr id="1274008" name="Text Box 152"/>
          <p:cNvSpPr txBox="1">
            <a:spLocks noChangeArrowheads="1"/>
          </p:cNvSpPr>
          <p:nvPr/>
        </p:nvSpPr>
        <p:spPr bwMode="auto">
          <a:xfrm>
            <a:off x="1117600" y="2241550"/>
            <a:ext cx="33178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C</a:t>
            </a:r>
          </a:p>
        </p:txBody>
      </p:sp>
      <p:sp>
        <p:nvSpPr>
          <p:cNvPr id="1274009" name="Text Box 153"/>
          <p:cNvSpPr txBox="1">
            <a:spLocks noChangeArrowheads="1"/>
          </p:cNvSpPr>
          <p:nvPr/>
        </p:nvSpPr>
        <p:spPr bwMode="auto">
          <a:xfrm>
            <a:off x="1516063" y="2241550"/>
            <a:ext cx="33178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E</a:t>
            </a:r>
          </a:p>
        </p:txBody>
      </p:sp>
      <p:sp>
        <p:nvSpPr>
          <p:cNvPr id="1274010" name="Text Box 154"/>
          <p:cNvSpPr txBox="1">
            <a:spLocks noChangeArrowheads="1"/>
          </p:cNvSpPr>
          <p:nvPr/>
        </p:nvSpPr>
        <p:spPr bwMode="auto">
          <a:xfrm>
            <a:off x="1914525" y="2241550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C</a:t>
            </a:r>
          </a:p>
        </p:txBody>
      </p:sp>
      <p:sp>
        <p:nvSpPr>
          <p:cNvPr id="1274011" name="Text Box 155"/>
          <p:cNvSpPr txBox="1">
            <a:spLocks noChangeArrowheads="1"/>
          </p:cNvSpPr>
          <p:nvPr/>
        </p:nvSpPr>
        <p:spPr bwMode="auto">
          <a:xfrm>
            <a:off x="2314575" y="2241550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E</a:t>
            </a:r>
          </a:p>
        </p:txBody>
      </p:sp>
      <p:sp>
        <p:nvSpPr>
          <p:cNvPr id="1274012" name="Text Box 156"/>
          <p:cNvSpPr txBox="1">
            <a:spLocks noChangeArrowheads="1"/>
          </p:cNvSpPr>
          <p:nvPr/>
        </p:nvSpPr>
        <p:spPr bwMode="auto">
          <a:xfrm>
            <a:off x="2713038" y="2241550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B</a:t>
            </a:r>
          </a:p>
        </p:txBody>
      </p:sp>
      <p:sp>
        <p:nvSpPr>
          <p:cNvPr id="1274013" name="Text Box 157"/>
          <p:cNvSpPr txBox="1">
            <a:spLocks noChangeArrowheads="1"/>
          </p:cNvSpPr>
          <p:nvPr/>
        </p:nvSpPr>
        <p:spPr bwMode="auto">
          <a:xfrm>
            <a:off x="3111500" y="2241550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F</a:t>
            </a:r>
          </a:p>
        </p:txBody>
      </p:sp>
      <p:sp>
        <p:nvSpPr>
          <p:cNvPr id="1274014" name="Text Box 158"/>
          <p:cNvSpPr txBox="1">
            <a:spLocks noChangeArrowheads="1"/>
          </p:cNvSpPr>
          <p:nvPr/>
        </p:nvSpPr>
        <p:spPr bwMode="auto">
          <a:xfrm>
            <a:off x="3509963" y="2241550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H</a:t>
            </a:r>
          </a:p>
        </p:txBody>
      </p:sp>
      <p:sp>
        <p:nvSpPr>
          <p:cNvPr id="1274015" name="Text Box 159"/>
          <p:cNvSpPr txBox="1">
            <a:spLocks noChangeArrowheads="1"/>
          </p:cNvSpPr>
          <p:nvPr/>
        </p:nvSpPr>
        <p:spPr bwMode="auto">
          <a:xfrm>
            <a:off x="3908425" y="2241550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I</a:t>
            </a:r>
          </a:p>
        </p:txBody>
      </p:sp>
      <p:sp>
        <p:nvSpPr>
          <p:cNvPr id="1274016" name="Text Box 160"/>
          <p:cNvSpPr txBox="1">
            <a:spLocks noChangeArrowheads="1"/>
          </p:cNvSpPr>
          <p:nvPr/>
        </p:nvSpPr>
        <p:spPr bwMode="auto">
          <a:xfrm>
            <a:off x="4306888" y="2241550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H</a:t>
            </a:r>
          </a:p>
        </p:txBody>
      </p:sp>
      <p:sp>
        <p:nvSpPr>
          <p:cNvPr id="1274017" name="Text Box 161"/>
          <p:cNvSpPr txBox="1">
            <a:spLocks noChangeArrowheads="1"/>
          </p:cNvSpPr>
          <p:nvPr/>
        </p:nvSpPr>
        <p:spPr bwMode="auto">
          <a:xfrm>
            <a:off x="4705350" y="2241550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G</a:t>
            </a:r>
          </a:p>
        </p:txBody>
      </p:sp>
      <p:sp>
        <p:nvSpPr>
          <p:cNvPr id="1274018" name="Text Box 162"/>
          <p:cNvSpPr txBox="1">
            <a:spLocks noChangeArrowheads="1"/>
          </p:cNvSpPr>
          <p:nvPr/>
        </p:nvSpPr>
        <p:spPr bwMode="auto">
          <a:xfrm>
            <a:off x="5103813" y="2241550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500" i="1"/>
              <a:t>I</a:t>
            </a:r>
          </a:p>
        </p:txBody>
      </p:sp>
      <p:sp>
        <p:nvSpPr>
          <p:cNvPr id="1274020" name="Rectangle 16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6.3.1	 Left-Edge Algorithm – Example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7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7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7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7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7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7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7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7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7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7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7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7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7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7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7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7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7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7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7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7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7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7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7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27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27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7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27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7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7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27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27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7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27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27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27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27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27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27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27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27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27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27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27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27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27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27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27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27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27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27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2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27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27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27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27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27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127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127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127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3907" grpId="0"/>
      <p:bldP spid="1273909" grpId="0"/>
      <p:bldP spid="1273911" grpId="0"/>
      <p:bldP spid="1273913" grpId="0"/>
      <p:bldP spid="1273915" grpId="0"/>
      <p:bldP spid="1273917" grpId="0"/>
      <p:bldP spid="1273919" grpId="0"/>
      <p:bldP spid="1273921" grpId="0"/>
      <p:bldP spid="1273923" grpId="0"/>
      <p:bldP spid="1273925" grpId="0"/>
      <p:bldP spid="1273927" grpId="0"/>
      <p:bldP spid="1273957" grpId="0"/>
      <p:bldP spid="1273958" grpId="0"/>
      <p:bldP spid="1273959" grpId="0" animBg="1"/>
      <p:bldP spid="1273960" grpId="0"/>
      <p:bldP spid="1273961" grpId="0"/>
      <p:bldP spid="1273962" grpId="0" animBg="1"/>
      <p:bldP spid="1273963" grpId="0" animBg="1"/>
      <p:bldP spid="1273964" grpId="0"/>
      <p:bldP spid="1273965" grpId="0"/>
      <p:bldP spid="12739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BAEC-E11C-463B-BCB7-A79BF6874886}" type="slidenum">
              <a:rPr lang="en-US" altLang="de-DE"/>
              <a:pPr/>
              <a:t>39</a:t>
            </a:fld>
            <a:endParaRPr lang="en-US" altLang="de-DE"/>
          </a:p>
        </p:txBody>
      </p:sp>
      <p:sp>
        <p:nvSpPr>
          <p:cNvPr id="1274882" name="Rectangle 2"/>
          <p:cNvSpPr>
            <a:spLocks noChangeArrowheads="1"/>
          </p:cNvSpPr>
          <p:nvPr/>
        </p:nvSpPr>
        <p:spPr bwMode="auto">
          <a:xfrm>
            <a:off x="4745038" y="1196975"/>
            <a:ext cx="1968500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4883" name="Line 3"/>
          <p:cNvSpPr>
            <a:spLocks noChangeShapeType="1"/>
          </p:cNvSpPr>
          <p:nvPr/>
        </p:nvSpPr>
        <p:spPr bwMode="auto">
          <a:xfrm>
            <a:off x="5137150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884" name="Line 4"/>
          <p:cNvSpPr>
            <a:spLocks noChangeShapeType="1"/>
          </p:cNvSpPr>
          <p:nvPr/>
        </p:nvSpPr>
        <p:spPr bwMode="auto">
          <a:xfrm>
            <a:off x="5532438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885" name="Line 5"/>
          <p:cNvSpPr>
            <a:spLocks noChangeShapeType="1"/>
          </p:cNvSpPr>
          <p:nvPr/>
        </p:nvSpPr>
        <p:spPr bwMode="auto">
          <a:xfrm>
            <a:off x="5926138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886" name="Line 6"/>
          <p:cNvSpPr>
            <a:spLocks noChangeShapeType="1"/>
          </p:cNvSpPr>
          <p:nvPr/>
        </p:nvSpPr>
        <p:spPr bwMode="auto">
          <a:xfrm>
            <a:off x="6321425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887" name="Line 7"/>
          <p:cNvSpPr>
            <a:spLocks noChangeShapeType="1"/>
          </p:cNvSpPr>
          <p:nvPr/>
        </p:nvSpPr>
        <p:spPr bwMode="auto">
          <a:xfrm>
            <a:off x="4745038" y="1628775"/>
            <a:ext cx="196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888" name="Line 8"/>
          <p:cNvSpPr>
            <a:spLocks noChangeShapeType="1"/>
          </p:cNvSpPr>
          <p:nvPr/>
        </p:nvSpPr>
        <p:spPr bwMode="auto">
          <a:xfrm>
            <a:off x="4745038" y="2060575"/>
            <a:ext cx="196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889" name="Line 9"/>
          <p:cNvSpPr>
            <a:spLocks noChangeShapeType="1"/>
          </p:cNvSpPr>
          <p:nvPr/>
        </p:nvSpPr>
        <p:spPr bwMode="auto">
          <a:xfrm>
            <a:off x="4745038" y="2492375"/>
            <a:ext cx="196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890" name="Line 10"/>
          <p:cNvSpPr>
            <a:spLocks noChangeShapeType="1"/>
          </p:cNvSpPr>
          <p:nvPr/>
        </p:nvSpPr>
        <p:spPr bwMode="auto">
          <a:xfrm>
            <a:off x="4745038" y="2924175"/>
            <a:ext cx="196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891" name="Line 11"/>
          <p:cNvSpPr>
            <a:spLocks noChangeShapeType="1"/>
          </p:cNvSpPr>
          <p:nvPr/>
        </p:nvSpPr>
        <p:spPr bwMode="auto">
          <a:xfrm>
            <a:off x="4745038" y="3355975"/>
            <a:ext cx="196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892" name="Line 12"/>
          <p:cNvSpPr>
            <a:spLocks noChangeShapeType="1"/>
          </p:cNvSpPr>
          <p:nvPr/>
        </p:nvSpPr>
        <p:spPr bwMode="auto">
          <a:xfrm>
            <a:off x="4745038" y="1628775"/>
            <a:ext cx="392112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893" name="Line 13"/>
          <p:cNvSpPr>
            <a:spLocks noChangeShapeType="1"/>
          </p:cNvSpPr>
          <p:nvPr/>
        </p:nvSpPr>
        <p:spPr bwMode="auto">
          <a:xfrm>
            <a:off x="5532438" y="1628775"/>
            <a:ext cx="11811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894" name="Line 14"/>
          <p:cNvSpPr>
            <a:spLocks noChangeShapeType="1"/>
          </p:cNvSpPr>
          <p:nvPr/>
        </p:nvSpPr>
        <p:spPr bwMode="auto">
          <a:xfrm>
            <a:off x="4745038" y="2060575"/>
            <a:ext cx="787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895" name="Line 15"/>
          <p:cNvSpPr>
            <a:spLocks noChangeShapeType="1"/>
          </p:cNvSpPr>
          <p:nvPr/>
        </p:nvSpPr>
        <p:spPr bwMode="auto">
          <a:xfrm>
            <a:off x="5926138" y="2060575"/>
            <a:ext cx="3952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896" name="Line 16"/>
          <p:cNvSpPr>
            <a:spLocks noChangeShapeType="1"/>
          </p:cNvSpPr>
          <p:nvPr/>
        </p:nvSpPr>
        <p:spPr bwMode="auto">
          <a:xfrm>
            <a:off x="4745038" y="2492375"/>
            <a:ext cx="392112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897" name="Line 17"/>
          <p:cNvSpPr>
            <a:spLocks noChangeShapeType="1"/>
          </p:cNvSpPr>
          <p:nvPr/>
        </p:nvSpPr>
        <p:spPr bwMode="auto">
          <a:xfrm>
            <a:off x="5926138" y="2492375"/>
            <a:ext cx="787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898" name="Line 18"/>
          <p:cNvSpPr>
            <a:spLocks noChangeShapeType="1"/>
          </p:cNvSpPr>
          <p:nvPr/>
        </p:nvSpPr>
        <p:spPr bwMode="auto">
          <a:xfrm flipV="1">
            <a:off x="4745038" y="2919413"/>
            <a:ext cx="1533525" cy="47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899" name="Line 19"/>
          <p:cNvSpPr>
            <a:spLocks noChangeShapeType="1"/>
          </p:cNvSpPr>
          <p:nvPr/>
        </p:nvSpPr>
        <p:spPr bwMode="auto">
          <a:xfrm flipV="1">
            <a:off x="6346825" y="2924175"/>
            <a:ext cx="366713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900" name="Line 20"/>
          <p:cNvSpPr>
            <a:spLocks noChangeShapeType="1"/>
          </p:cNvSpPr>
          <p:nvPr/>
        </p:nvSpPr>
        <p:spPr bwMode="auto">
          <a:xfrm flipV="1">
            <a:off x="4745038" y="3352800"/>
            <a:ext cx="369887" cy="31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901" name="Line 21"/>
          <p:cNvSpPr>
            <a:spLocks noChangeShapeType="1"/>
          </p:cNvSpPr>
          <p:nvPr/>
        </p:nvSpPr>
        <p:spPr bwMode="auto">
          <a:xfrm flipV="1">
            <a:off x="5199063" y="3355975"/>
            <a:ext cx="727075" cy="79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902" name="Text Box 22"/>
          <p:cNvSpPr txBox="1">
            <a:spLocks noChangeArrowheads="1"/>
          </p:cNvSpPr>
          <p:nvPr/>
        </p:nvSpPr>
        <p:spPr bwMode="auto">
          <a:xfrm>
            <a:off x="4822825" y="1339850"/>
            <a:ext cx="263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1274903" name="Text Box 23"/>
          <p:cNvSpPr txBox="1">
            <a:spLocks noChangeArrowheads="1"/>
          </p:cNvSpPr>
          <p:nvPr/>
        </p:nvSpPr>
        <p:spPr bwMode="auto">
          <a:xfrm>
            <a:off x="6003925" y="1339850"/>
            <a:ext cx="263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G</a:t>
            </a:r>
          </a:p>
        </p:txBody>
      </p:sp>
      <p:sp>
        <p:nvSpPr>
          <p:cNvPr id="1274904" name="Text Box 24"/>
          <p:cNvSpPr txBox="1">
            <a:spLocks noChangeArrowheads="1"/>
          </p:cNvSpPr>
          <p:nvPr/>
        </p:nvSpPr>
        <p:spPr bwMode="auto">
          <a:xfrm>
            <a:off x="5035550" y="1739900"/>
            <a:ext cx="261938" cy="24447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381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1274905" name="Text Box 25"/>
          <p:cNvSpPr txBox="1">
            <a:spLocks noChangeArrowheads="1"/>
          </p:cNvSpPr>
          <p:nvPr/>
        </p:nvSpPr>
        <p:spPr bwMode="auto">
          <a:xfrm>
            <a:off x="6003925" y="1773238"/>
            <a:ext cx="263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H</a:t>
            </a:r>
          </a:p>
        </p:txBody>
      </p:sp>
      <p:sp>
        <p:nvSpPr>
          <p:cNvPr id="1274906" name="Text Box 26"/>
          <p:cNvSpPr txBox="1">
            <a:spLocks noChangeArrowheads="1"/>
          </p:cNvSpPr>
          <p:nvPr/>
        </p:nvSpPr>
        <p:spPr bwMode="auto">
          <a:xfrm>
            <a:off x="4819650" y="2205038"/>
            <a:ext cx="263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1274907" name="Text Box 27"/>
          <p:cNvSpPr txBox="1">
            <a:spLocks noChangeArrowheads="1"/>
          </p:cNvSpPr>
          <p:nvPr/>
        </p:nvSpPr>
        <p:spPr bwMode="auto">
          <a:xfrm>
            <a:off x="6215063" y="2174875"/>
            <a:ext cx="261937" cy="2841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I</a:t>
            </a:r>
          </a:p>
        </p:txBody>
      </p:sp>
      <p:sp>
        <p:nvSpPr>
          <p:cNvPr id="1274908" name="Text Box 28"/>
          <p:cNvSpPr txBox="1">
            <a:spLocks noChangeArrowheads="1"/>
          </p:cNvSpPr>
          <p:nvPr/>
        </p:nvSpPr>
        <p:spPr bwMode="auto">
          <a:xfrm>
            <a:off x="5427663" y="2598738"/>
            <a:ext cx="260350" cy="28416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D</a:t>
            </a:r>
          </a:p>
        </p:txBody>
      </p:sp>
      <p:sp>
        <p:nvSpPr>
          <p:cNvPr id="1274909" name="Text Box 29"/>
          <p:cNvSpPr txBox="1">
            <a:spLocks noChangeArrowheads="1"/>
          </p:cNvSpPr>
          <p:nvPr/>
        </p:nvSpPr>
        <p:spPr bwMode="auto">
          <a:xfrm>
            <a:off x="6370638" y="2635250"/>
            <a:ext cx="3952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J</a:t>
            </a:r>
          </a:p>
        </p:txBody>
      </p:sp>
      <p:sp>
        <p:nvSpPr>
          <p:cNvPr id="1274910" name="Text Box 30"/>
          <p:cNvSpPr txBox="1">
            <a:spLocks noChangeArrowheads="1"/>
          </p:cNvSpPr>
          <p:nvPr/>
        </p:nvSpPr>
        <p:spPr bwMode="auto">
          <a:xfrm>
            <a:off x="4795838" y="3067050"/>
            <a:ext cx="26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E</a:t>
            </a:r>
          </a:p>
        </p:txBody>
      </p:sp>
      <p:sp>
        <p:nvSpPr>
          <p:cNvPr id="1274911" name="Text Box 31"/>
          <p:cNvSpPr txBox="1">
            <a:spLocks noChangeArrowheads="1"/>
          </p:cNvSpPr>
          <p:nvPr/>
        </p:nvSpPr>
        <p:spPr bwMode="auto">
          <a:xfrm>
            <a:off x="5427663" y="3067050"/>
            <a:ext cx="260350" cy="2508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10309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F</a:t>
            </a:r>
          </a:p>
        </p:txBody>
      </p:sp>
      <p:sp>
        <p:nvSpPr>
          <p:cNvPr id="1274912" name="Rectangle 32"/>
          <p:cNvSpPr>
            <a:spLocks noChangeArrowheads="1"/>
          </p:cNvSpPr>
          <p:nvPr/>
        </p:nvSpPr>
        <p:spPr bwMode="auto">
          <a:xfrm>
            <a:off x="782638" y="3941763"/>
            <a:ext cx="7908925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marL="484188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20750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55725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3875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0438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76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48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0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92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30000"/>
              </a:spcBef>
              <a:buClr>
                <a:srgbClr val="CC0000"/>
              </a:buClr>
              <a:buFontTx/>
              <a:buAutoNum type="arabicPeriod" startAt="2"/>
            </a:pP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Consider next track</a:t>
            </a:r>
          </a:p>
          <a:p>
            <a:pPr>
              <a:lnSpc>
                <a:spcPct val="95000"/>
              </a:lnSpc>
              <a:spcBef>
                <a:spcPct val="30000"/>
              </a:spcBef>
              <a:buClr>
                <a:srgbClr val="CC0000"/>
              </a:buClr>
              <a:buFontTx/>
              <a:buAutoNum type="arabicPeriod" startAt="3"/>
            </a:pP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Find left-to-right ordering of all unassigned nets</a:t>
            </a:r>
            <a:b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If </a:t>
            </a:r>
            <a:r>
              <a:rPr lang="de-DE" altLang="de-DE" i="1">
                <a:solidFill>
                  <a:srgbClr val="000000"/>
                </a:solidFill>
                <a:cs typeface="Times New Roman" panose="02020603050405020304" pitchFamily="18" charset="0"/>
              </a:rPr>
              <a:t>curr_net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 has no parents and does not cause conflicts on </a:t>
            </a:r>
            <a:r>
              <a:rPr lang="de-DE" altLang="de-DE" i="1">
                <a:solidFill>
                  <a:srgbClr val="000000"/>
                </a:solidFill>
                <a:cs typeface="Times New Roman" panose="02020603050405020304" pitchFamily="18" charset="0"/>
              </a:rPr>
              <a:t>curr_track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assign </a:t>
            </a:r>
            <a:r>
              <a:rPr lang="de-DE" altLang="de-DE" i="1">
                <a:solidFill>
                  <a:srgbClr val="000000"/>
                </a:solidFill>
                <a:cs typeface="Times New Roman" panose="02020603050405020304" pitchFamily="18" charset="0"/>
              </a:rPr>
              <a:t>curr_net</a:t>
            </a:r>
            <a:endParaRPr lang="de-DE" altLang="de-DE" sz="1900" b="1" i="1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sp>
        <p:nvSpPr>
          <p:cNvPr id="1274913" name="Text Box 33"/>
          <p:cNvSpPr txBox="1">
            <a:spLocks noChangeArrowheads="1"/>
          </p:cNvSpPr>
          <p:nvPr/>
        </p:nvSpPr>
        <p:spPr bwMode="auto">
          <a:xfrm>
            <a:off x="850900" y="5564188"/>
            <a:ext cx="1562100" cy="344487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i="1">
                <a:solidFill>
                  <a:srgbClr val="000000"/>
                </a:solidFill>
              </a:rPr>
              <a:t>curr_track</a:t>
            </a:r>
            <a:r>
              <a:rPr lang="de-DE" altLang="de-DE"/>
              <a:t> = 1: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74914" name="Text Box 34"/>
          <p:cNvSpPr txBox="1">
            <a:spLocks noChangeArrowheads="1"/>
          </p:cNvSpPr>
          <p:nvPr/>
        </p:nvSpPr>
        <p:spPr bwMode="auto">
          <a:xfrm>
            <a:off x="3254375" y="5564188"/>
            <a:ext cx="679450" cy="344487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Net </a:t>
            </a:r>
            <a:r>
              <a:rPr lang="de-DE" altLang="de-DE" i="1"/>
              <a:t>J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74915" name="Text Box 35"/>
          <p:cNvSpPr txBox="1">
            <a:spLocks noChangeArrowheads="1"/>
          </p:cNvSpPr>
          <p:nvPr/>
        </p:nvSpPr>
        <p:spPr bwMode="auto">
          <a:xfrm>
            <a:off x="2484438" y="5564188"/>
            <a:ext cx="715962" cy="344487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Net </a:t>
            </a:r>
            <a:r>
              <a:rPr lang="de-DE" altLang="de-DE" i="1"/>
              <a:t>A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74917" name="Oval 37"/>
          <p:cNvSpPr>
            <a:spLocks noChangeArrowheads="1"/>
          </p:cNvSpPr>
          <p:nvPr/>
        </p:nvSpPr>
        <p:spPr bwMode="auto">
          <a:xfrm>
            <a:off x="1311275" y="1885950"/>
            <a:ext cx="411163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4918" name="Text Box 38"/>
          <p:cNvSpPr txBox="1">
            <a:spLocks noChangeArrowheads="1"/>
          </p:cNvSpPr>
          <p:nvPr/>
        </p:nvSpPr>
        <p:spPr bwMode="auto">
          <a:xfrm>
            <a:off x="1385888" y="1971675"/>
            <a:ext cx="39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E</a:t>
            </a:r>
          </a:p>
        </p:txBody>
      </p:sp>
      <p:sp>
        <p:nvSpPr>
          <p:cNvPr id="1274919" name="Oval 39"/>
          <p:cNvSpPr>
            <a:spLocks noChangeArrowheads="1"/>
          </p:cNvSpPr>
          <p:nvPr/>
        </p:nvSpPr>
        <p:spPr bwMode="auto">
          <a:xfrm>
            <a:off x="1311275" y="2606675"/>
            <a:ext cx="411163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4920" name="Text Box 40"/>
          <p:cNvSpPr txBox="1">
            <a:spLocks noChangeArrowheads="1"/>
          </p:cNvSpPr>
          <p:nvPr/>
        </p:nvSpPr>
        <p:spPr bwMode="auto">
          <a:xfrm>
            <a:off x="1385888" y="2692400"/>
            <a:ext cx="39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1274921" name="Oval 41"/>
          <p:cNvSpPr>
            <a:spLocks noChangeArrowheads="1"/>
          </p:cNvSpPr>
          <p:nvPr/>
        </p:nvSpPr>
        <p:spPr bwMode="auto">
          <a:xfrm>
            <a:off x="1833563" y="1311275"/>
            <a:ext cx="412750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4922" name="Text Box 42"/>
          <p:cNvSpPr txBox="1">
            <a:spLocks noChangeArrowheads="1"/>
          </p:cNvSpPr>
          <p:nvPr/>
        </p:nvSpPr>
        <p:spPr bwMode="auto">
          <a:xfrm>
            <a:off x="1879600" y="1370013"/>
            <a:ext cx="3921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D</a:t>
            </a:r>
          </a:p>
        </p:txBody>
      </p:sp>
      <p:sp>
        <p:nvSpPr>
          <p:cNvPr id="1274923" name="Oval 43"/>
          <p:cNvSpPr>
            <a:spLocks noChangeArrowheads="1"/>
          </p:cNvSpPr>
          <p:nvPr/>
        </p:nvSpPr>
        <p:spPr bwMode="auto">
          <a:xfrm>
            <a:off x="3541713" y="3327400"/>
            <a:ext cx="411162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4924" name="Text Box 44"/>
          <p:cNvSpPr txBox="1">
            <a:spLocks noChangeArrowheads="1"/>
          </p:cNvSpPr>
          <p:nvPr/>
        </p:nvSpPr>
        <p:spPr bwMode="auto">
          <a:xfrm>
            <a:off x="3616325" y="3413125"/>
            <a:ext cx="39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1274925" name="Oval 45"/>
          <p:cNvSpPr>
            <a:spLocks noChangeArrowheads="1"/>
          </p:cNvSpPr>
          <p:nvPr/>
        </p:nvSpPr>
        <p:spPr bwMode="auto">
          <a:xfrm>
            <a:off x="3541713" y="2606675"/>
            <a:ext cx="411162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4926" name="Text Box 46"/>
          <p:cNvSpPr txBox="1">
            <a:spLocks noChangeArrowheads="1"/>
          </p:cNvSpPr>
          <p:nvPr/>
        </p:nvSpPr>
        <p:spPr bwMode="auto">
          <a:xfrm>
            <a:off x="3616325" y="2692400"/>
            <a:ext cx="39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F</a:t>
            </a:r>
          </a:p>
        </p:txBody>
      </p:sp>
      <p:sp>
        <p:nvSpPr>
          <p:cNvPr id="1274927" name="Oval 47"/>
          <p:cNvSpPr>
            <a:spLocks noChangeArrowheads="1"/>
          </p:cNvSpPr>
          <p:nvPr/>
        </p:nvSpPr>
        <p:spPr bwMode="auto">
          <a:xfrm>
            <a:off x="3541713" y="1885950"/>
            <a:ext cx="411162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4928" name="Text Box 48"/>
          <p:cNvSpPr txBox="1">
            <a:spLocks noChangeArrowheads="1"/>
          </p:cNvSpPr>
          <p:nvPr/>
        </p:nvSpPr>
        <p:spPr bwMode="auto">
          <a:xfrm>
            <a:off x="3616325" y="1971675"/>
            <a:ext cx="39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G</a:t>
            </a:r>
          </a:p>
        </p:txBody>
      </p:sp>
      <p:sp>
        <p:nvSpPr>
          <p:cNvPr id="1274929" name="Oval 49"/>
          <p:cNvSpPr>
            <a:spLocks noChangeArrowheads="1"/>
          </p:cNvSpPr>
          <p:nvPr/>
        </p:nvSpPr>
        <p:spPr bwMode="auto">
          <a:xfrm>
            <a:off x="2359025" y="2606675"/>
            <a:ext cx="414338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4930" name="Text Box 50"/>
          <p:cNvSpPr txBox="1">
            <a:spLocks noChangeArrowheads="1"/>
          </p:cNvSpPr>
          <p:nvPr/>
        </p:nvSpPr>
        <p:spPr bwMode="auto">
          <a:xfrm>
            <a:off x="2433638" y="2692400"/>
            <a:ext cx="396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H</a:t>
            </a:r>
          </a:p>
        </p:txBody>
      </p:sp>
      <p:sp>
        <p:nvSpPr>
          <p:cNvPr id="1274931" name="Oval 51"/>
          <p:cNvSpPr>
            <a:spLocks noChangeArrowheads="1"/>
          </p:cNvSpPr>
          <p:nvPr/>
        </p:nvSpPr>
        <p:spPr bwMode="auto">
          <a:xfrm>
            <a:off x="2359025" y="1885950"/>
            <a:ext cx="414338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4932" name="Text Box 52"/>
          <p:cNvSpPr txBox="1">
            <a:spLocks noChangeArrowheads="1"/>
          </p:cNvSpPr>
          <p:nvPr/>
        </p:nvSpPr>
        <p:spPr bwMode="auto">
          <a:xfrm>
            <a:off x="2433638" y="1971675"/>
            <a:ext cx="396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I</a:t>
            </a:r>
          </a:p>
        </p:txBody>
      </p:sp>
      <p:sp>
        <p:nvSpPr>
          <p:cNvPr id="1274933" name="Line 53"/>
          <p:cNvSpPr>
            <a:spLocks noChangeShapeType="1"/>
          </p:cNvSpPr>
          <p:nvPr/>
        </p:nvSpPr>
        <p:spPr bwMode="auto">
          <a:xfrm flipH="1">
            <a:off x="1571625" y="1598613"/>
            <a:ext cx="2619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934" name="Line 54"/>
          <p:cNvSpPr>
            <a:spLocks noChangeShapeType="1"/>
          </p:cNvSpPr>
          <p:nvPr/>
        </p:nvSpPr>
        <p:spPr bwMode="auto">
          <a:xfrm>
            <a:off x="2227263" y="1598613"/>
            <a:ext cx="2619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935" name="Oval 55"/>
          <p:cNvSpPr>
            <a:spLocks noChangeArrowheads="1"/>
          </p:cNvSpPr>
          <p:nvPr/>
        </p:nvSpPr>
        <p:spPr bwMode="auto">
          <a:xfrm>
            <a:off x="2897188" y="1311275"/>
            <a:ext cx="411162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4936" name="Text Box 56"/>
          <p:cNvSpPr txBox="1">
            <a:spLocks noChangeArrowheads="1"/>
          </p:cNvSpPr>
          <p:nvPr/>
        </p:nvSpPr>
        <p:spPr bwMode="auto">
          <a:xfrm>
            <a:off x="2987675" y="1397000"/>
            <a:ext cx="414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J</a:t>
            </a:r>
          </a:p>
        </p:txBody>
      </p:sp>
      <p:sp>
        <p:nvSpPr>
          <p:cNvPr id="1274937" name="Line 57"/>
          <p:cNvSpPr>
            <a:spLocks noChangeShapeType="1"/>
          </p:cNvSpPr>
          <p:nvPr/>
        </p:nvSpPr>
        <p:spPr bwMode="auto">
          <a:xfrm flipH="1">
            <a:off x="2620963" y="1598613"/>
            <a:ext cx="2762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938" name="Line 58"/>
          <p:cNvSpPr>
            <a:spLocks noChangeShapeType="1"/>
          </p:cNvSpPr>
          <p:nvPr/>
        </p:nvSpPr>
        <p:spPr bwMode="auto">
          <a:xfrm>
            <a:off x="3309938" y="1598613"/>
            <a:ext cx="4143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939" name="Line 59"/>
          <p:cNvSpPr>
            <a:spLocks noChangeShapeType="1"/>
          </p:cNvSpPr>
          <p:nvPr/>
        </p:nvSpPr>
        <p:spPr bwMode="auto">
          <a:xfrm>
            <a:off x="1512888" y="23177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940" name="Line 60"/>
          <p:cNvSpPr>
            <a:spLocks noChangeShapeType="1"/>
          </p:cNvSpPr>
          <p:nvPr/>
        </p:nvSpPr>
        <p:spPr bwMode="auto">
          <a:xfrm>
            <a:off x="2570163" y="23177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941" name="Line 61"/>
          <p:cNvSpPr>
            <a:spLocks noChangeShapeType="1"/>
          </p:cNvSpPr>
          <p:nvPr/>
        </p:nvSpPr>
        <p:spPr bwMode="auto">
          <a:xfrm>
            <a:off x="3749675" y="23177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942" name="Line 62"/>
          <p:cNvSpPr>
            <a:spLocks noChangeShapeType="1"/>
          </p:cNvSpPr>
          <p:nvPr/>
        </p:nvSpPr>
        <p:spPr bwMode="auto">
          <a:xfrm>
            <a:off x="3749675" y="30384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4943" name="Oval 63"/>
          <p:cNvSpPr>
            <a:spLocks noChangeArrowheads="1"/>
          </p:cNvSpPr>
          <p:nvPr/>
        </p:nvSpPr>
        <p:spPr bwMode="auto">
          <a:xfrm>
            <a:off x="782638" y="1311275"/>
            <a:ext cx="415925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4944" name="Text Box 64"/>
          <p:cNvSpPr txBox="1">
            <a:spLocks noChangeArrowheads="1"/>
          </p:cNvSpPr>
          <p:nvPr/>
        </p:nvSpPr>
        <p:spPr bwMode="auto">
          <a:xfrm>
            <a:off x="862013" y="13970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A</a:t>
            </a:r>
          </a:p>
        </p:txBody>
      </p:sp>
      <p:sp>
        <p:nvSpPr>
          <p:cNvPr id="1274945" name="Line 65"/>
          <p:cNvSpPr>
            <a:spLocks noChangeShapeType="1"/>
          </p:cNvSpPr>
          <p:nvPr/>
        </p:nvSpPr>
        <p:spPr bwMode="auto">
          <a:xfrm>
            <a:off x="1198563" y="1598613"/>
            <a:ext cx="2746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74946" name="Group 66"/>
          <p:cNvGrpSpPr>
            <a:grpSpLocks/>
          </p:cNvGrpSpPr>
          <p:nvPr/>
        </p:nvGrpSpPr>
        <p:grpSpPr bwMode="auto">
          <a:xfrm>
            <a:off x="2762250" y="1195388"/>
            <a:ext cx="4143375" cy="2028825"/>
            <a:chOff x="1644" y="711"/>
            <a:chExt cx="2465" cy="1207"/>
          </a:xfrm>
        </p:grpSpPr>
        <p:sp>
          <p:nvSpPr>
            <p:cNvPr id="1274947" name="Oval 67"/>
            <p:cNvSpPr>
              <a:spLocks noChangeArrowheads="1"/>
            </p:cNvSpPr>
            <p:nvPr/>
          </p:nvSpPr>
          <p:spPr bwMode="auto">
            <a:xfrm>
              <a:off x="1644" y="711"/>
              <a:ext cx="411" cy="41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500" tIns="42449" rIns="84899" bIns="64178" anchor="ctr"/>
            <a:lstStyle/>
            <a:p>
              <a:endParaRPr lang="de-DE"/>
            </a:p>
          </p:txBody>
        </p:sp>
        <p:sp>
          <p:nvSpPr>
            <p:cNvPr id="1274948" name="Oval 68"/>
            <p:cNvSpPr>
              <a:spLocks noChangeArrowheads="1"/>
            </p:cNvSpPr>
            <p:nvPr/>
          </p:nvSpPr>
          <p:spPr bwMode="auto">
            <a:xfrm>
              <a:off x="3698" y="1508"/>
              <a:ext cx="411" cy="41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500" tIns="42449" rIns="84899" bIns="64178" anchor="ctr"/>
            <a:lstStyle/>
            <a:p>
              <a:endParaRPr lang="de-DE"/>
            </a:p>
          </p:txBody>
        </p:sp>
      </p:grpSp>
      <p:sp>
        <p:nvSpPr>
          <p:cNvPr id="1274949" name="Oval 69"/>
          <p:cNvSpPr>
            <a:spLocks noChangeArrowheads="1"/>
          </p:cNvSpPr>
          <p:nvPr/>
        </p:nvSpPr>
        <p:spPr bwMode="auto">
          <a:xfrm>
            <a:off x="658813" y="1181100"/>
            <a:ext cx="690562" cy="6889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274950" name="Oval 70"/>
          <p:cNvSpPr>
            <a:spLocks noChangeArrowheads="1"/>
          </p:cNvSpPr>
          <p:nvPr/>
        </p:nvSpPr>
        <p:spPr bwMode="auto">
          <a:xfrm>
            <a:off x="4643438" y="1216025"/>
            <a:ext cx="690562" cy="6889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274951" name="Rectangle 71"/>
          <p:cNvSpPr>
            <a:spLocks noChangeArrowheads="1"/>
          </p:cNvSpPr>
          <p:nvPr/>
        </p:nvSpPr>
        <p:spPr bwMode="auto">
          <a:xfrm>
            <a:off x="322263" y="6094413"/>
            <a:ext cx="83693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marL="436563" indent="-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1538" indent="-434975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4381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6250" indent="-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1225" indent="-434975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84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56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28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00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4.    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Delete placed nets </a:t>
            </a: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(</a:t>
            </a:r>
            <a:r>
              <a:rPr lang="de-DE" altLang="de-DE" i="1">
                <a:solidFill>
                  <a:srgbClr val="CC0000"/>
                </a:solidFill>
                <a:cs typeface="Times New Roman" panose="02020603050405020304" pitchFamily="18" charset="0"/>
              </a:rPr>
              <a:t>A</a:t>
            </a: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, </a:t>
            </a:r>
            <a:r>
              <a:rPr lang="de-DE" altLang="de-DE" i="1">
                <a:solidFill>
                  <a:srgbClr val="CC0000"/>
                </a:solidFill>
                <a:cs typeface="Times New Roman" panose="02020603050405020304" pitchFamily="18" charset="0"/>
              </a:rPr>
              <a:t>J</a:t>
            </a:r>
            <a:r>
              <a:rPr lang="de-DE" altLang="de-DE" i="1" baseline="3000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)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 in VCG and zone represenation</a:t>
            </a:r>
          </a:p>
        </p:txBody>
      </p:sp>
      <p:sp>
        <p:nvSpPr>
          <p:cNvPr id="1274955" name="Rectangle 7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6.3.1	 Left-Edge Algorithm – Example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4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74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7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7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7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7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7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7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7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74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74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74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74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74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74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74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74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7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7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7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7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74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7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74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74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74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74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74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74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74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74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7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74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74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74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274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74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902" grpId="0"/>
      <p:bldP spid="1274909" grpId="0"/>
      <p:bldP spid="1274913" grpId="0" animBg="1"/>
      <p:bldP spid="1274914" grpId="0" animBg="1"/>
      <p:bldP spid="1274915" grpId="0" animBg="1"/>
      <p:bldP spid="1274936" grpId="0"/>
      <p:bldP spid="1274944" grpId="0"/>
      <p:bldP spid="127495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BB03B-E07C-41AF-A37C-126A3B460FE7}" type="slidenum">
              <a:rPr lang="en-US" altLang="de-DE"/>
              <a:pPr/>
              <a:t>4</a:t>
            </a:fld>
            <a:endParaRPr lang="en-US" altLang="de-DE"/>
          </a:p>
        </p:txBody>
      </p:sp>
      <p:sp>
        <p:nvSpPr>
          <p:cNvPr id="1235987" name="Text Box 19"/>
          <p:cNvSpPr txBox="1">
            <a:spLocks noChangeArrowheads="1"/>
          </p:cNvSpPr>
          <p:nvPr/>
        </p:nvSpPr>
        <p:spPr bwMode="auto">
          <a:xfrm>
            <a:off x="3935413" y="3151188"/>
            <a:ext cx="1614487" cy="6429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87660" rIns="96808" bIns="87660" anchor="ctr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>
                <a:ea typeface="宋体" panose="02010600030101010101" pitchFamily="2" charset="-122"/>
              </a:rPr>
              <a:t>Timing-Driven Routing</a:t>
            </a:r>
          </a:p>
        </p:txBody>
      </p:sp>
      <p:sp>
        <p:nvSpPr>
          <p:cNvPr id="1235988" name="Text Box 20"/>
          <p:cNvSpPr txBox="1">
            <a:spLocks noChangeArrowheads="1"/>
          </p:cNvSpPr>
          <p:nvPr/>
        </p:nvSpPr>
        <p:spPr bwMode="auto">
          <a:xfrm>
            <a:off x="403225" y="3151188"/>
            <a:ext cx="1500188" cy="6429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87660" rIns="96808" bIns="87660" anchor="ctr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>
                <a:ea typeface="宋体" panose="02010600030101010101" pitchFamily="2" charset="-122"/>
              </a:rPr>
              <a:t>Global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Routing</a:t>
            </a:r>
          </a:p>
        </p:txBody>
      </p:sp>
      <p:sp>
        <p:nvSpPr>
          <p:cNvPr id="1235989" name="Text Box 21"/>
          <p:cNvSpPr txBox="1">
            <a:spLocks noChangeArrowheads="1"/>
          </p:cNvSpPr>
          <p:nvPr/>
        </p:nvSpPr>
        <p:spPr bwMode="auto">
          <a:xfrm>
            <a:off x="2220913" y="3151188"/>
            <a:ext cx="1392237" cy="6429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87660" rIns="96808" bIns="87660" anchor="ctr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Detailed</a:t>
            </a:r>
          </a:p>
          <a:p>
            <a:r>
              <a:rPr lang="de-DE" altLang="de-DE"/>
              <a:t>Routing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35990" name="Line 22"/>
          <p:cNvSpPr>
            <a:spLocks noChangeShapeType="1"/>
          </p:cNvSpPr>
          <p:nvPr/>
        </p:nvSpPr>
        <p:spPr bwMode="auto">
          <a:xfrm flipH="1">
            <a:off x="1257300" y="2767013"/>
            <a:ext cx="490538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82800" bIns="82800" anchor="ctr">
            <a:spAutoFit/>
          </a:bodyPr>
          <a:lstStyle/>
          <a:p>
            <a:endParaRPr lang="de-DE"/>
          </a:p>
        </p:txBody>
      </p:sp>
      <p:sp>
        <p:nvSpPr>
          <p:cNvPr id="1235991" name="Line 23"/>
          <p:cNvSpPr>
            <a:spLocks noChangeShapeType="1"/>
          </p:cNvSpPr>
          <p:nvPr/>
        </p:nvSpPr>
        <p:spPr bwMode="auto">
          <a:xfrm>
            <a:off x="2514600" y="2767013"/>
            <a:ext cx="0" cy="258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 bIns="82800" anchor="ctr">
            <a:spAutoFit/>
          </a:bodyPr>
          <a:lstStyle/>
          <a:p>
            <a:endParaRPr lang="de-DE"/>
          </a:p>
        </p:txBody>
      </p:sp>
      <p:sp>
        <p:nvSpPr>
          <p:cNvPr id="1235992" name="Text Box 24"/>
          <p:cNvSpPr txBox="1">
            <a:spLocks noChangeArrowheads="1"/>
          </p:cNvSpPr>
          <p:nvPr/>
        </p:nvSpPr>
        <p:spPr bwMode="auto">
          <a:xfrm>
            <a:off x="5681663" y="3151188"/>
            <a:ext cx="1482725" cy="6429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87660" rIns="96808" bIns="87660" anchor="ctr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>
                <a:ea typeface="宋体" panose="02010600030101010101" pitchFamily="2" charset="-122"/>
              </a:rPr>
              <a:t>Large Single- Net Routing</a:t>
            </a:r>
          </a:p>
        </p:txBody>
      </p:sp>
      <p:sp>
        <p:nvSpPr>
          <p:cNvPr id="1235993" name="Line 25"/>
          <p:cNvSpPr>
            <a:spLocks noChangeShapeType="1"/>
          </p:cNvSpPr>
          <p:nvPr/>
        </p:nvSpPr>
        <p:spPr bwMode="auto">
          <a:xfrm>
            <a:off x="5087938" y="1879600"/>
            <a:ext cx="923925" cy="1131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 bIns="82800" anchor="ctr">
            <a:spAutoFit/>
          </a:bodyPr>
          <a:lstStyle/>
          <a:p>
            <a:endParaRPr lang="de-DE"/>
          </a:p>
        </p:txBody>
      </p:sp>
      <p:sp>
        <p:nvSpPr>
          <p:cNvPr id="1235994" name="Line 26"/>
          <p:cNvSpPr>
            <a:spLocks noChangeShapeType="1"/>
          </p:cNvSpPr>
          <p:nvPr/>
        </p:nvSpPr>
        <p:spPr bwMode="auto">
          <a:xfrm>
            <a:off x="5703888" y="1879600"/>
            <a:ext cx="1892300" cy="1131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 bIns="82800" anchor="ctr">
            <a:spAutoFit/>
          </a:bodyPr>
          <a:lstStyle/>
          <a:p>
            <a:endParaRPr lang="de-DE"/>
          </a:p>
        </p:txBody>
      </p:sp>
      <p:sp>
        <p:nvSpPr>
          <p:cNvPr id="1235995" name="Text Box 27"/>
          <p:cNvSpPr txBox="1">
            <a:spLocks noChangeArrowheads="1"/>
          </p:cNvSpPr>
          <p:nvPr/>
        </p:nvSpPr>
        <p:spPr bwMode="auto">
          <a:xfrm>
            <a:off x="346075" y="3794125"/>
            <a:ext cx="1625600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Coarse-grain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assignment of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routes to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routing regions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de-DE" altLang="de-DE"/>
              <a:t>(Chap. 5)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35996" name="Text Box 28"/>
          <p:cNvSpPr txBox="1">
            <a:spLocks noChangeArrowheads="1"/>
          </p:cNvSpPr>
          <p:nvPr/>
        </p:nvSpPr>
        <p:spPr bwMode="auto">
          <a:xfrm>
            <a:off x="2195513" y="3794125"/>
            <a:ext cx="1492250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Fine-grain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assignment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of routes to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routing tracks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de-DE" altLang="de-DE"/>
              <a:t>(Chap. 6)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35997" name="Text Box 29"/>
          <p:cNvSpPr txBox="1">
            <a:spLocks noChangeArrowheads="1"/>
          </p:cNvSpPr>
          <p:nvPr/>
        </p:nvSpPr>
        <p:spPr bwMode="auto">
          <a:xfrm>
            <a:off x="3922713" y="3794125"/>
            <a:ext cx="15176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Net topology 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optimization 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and resource 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allocation to 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critical nets</a:t>
            </a:r>
            <a:endParaRPr lang="de-DE" altLang="de-DE"/>
          </a:p>
          <a:p>
            <a:pPr eaLnBrk="1" hangingPunct="1"/>
            <a:r>
              <a:rPr lang="de-DE" altLang="de-DE"/>
              <a:t>(Chap. 8)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35998" name="Text Box 30"/>
          <p:cNvSpPr txBox="1">
            <a:spLocks noChangeArrowheads="1"/>
          </p:cNvSpPr>
          <p:nvPr/>
        </p:nvSpPr>
        <p:spPr bwMode="auto">
          <a:xfrm>
            <a:off x="5651500" y="3794125"/>
            <a:ext cx="1525588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Power (VDD)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and Ground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(GND)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routing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de-DE" altLang="de-DE"/>
              <a:t>(Chap. 3)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35999" name="Text Box 31"/>
          <p:cNvSpPr txBox="1">
            <a:spLocks noChangeArrowheads="1"/>
          </p:cNvSpPr>
          <p:nvPr/>
        </p:nvSpPr>
        <p:spPr bwMode="auto">
          <a:xfrm>
            <a:off x="2951163" y="1522413"/>
            <a:ext cx="3130550" cy="35718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 anchor="ctr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/>
              <a:t>Routing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36000" name="Oval 32"/>
          <p:cNvSpPr>
            <a:spLocks noChangeArrowheads="1"/>
          </p:cNvSpPr>
          <p:nvPr/>
        </p:nvSpPr>
        <p:spPr bwMode="auto">
          <a:xfrm>
            <a:off x="1835150" y="2847975"/>
            <a:ext cx="2005013" cy="281305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236001" name="Text Box 33"/>
          <p:cNvSpPr txBox="1">
            <a:spLocks noChangeArrowheads="1"/>
          </p:cNvSpPr>
          <p:nvPr/>
        </p:nvSpPr>
        <p:spPr bwMode="auto">
          <a:xfrm>
            <a:off x="7410450" y="3141663"/>
            <a:ext cx="1482725" cy="6429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87660" rIns="96808" bIns="87660" anchor="ctr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>
                <a:ea typeface="宋体" panose="02010600030101010101" pitchFamily="2" charset="-122"/>
              </a:rPr>
              <a:t>Geometric Techniques</a:t>
            </a:r>
          </a:p>
        </p:txBody>
      </p:sp>
      <p:sp>
        <p:nvSpPr>
          <p:cNvPr id="1236002" name="Text Box 34"/>
          <p:cNvSpPr txBox="1">
            <a:spLocks noChangeArrowheads="1"/>
          </p:cNvSpPr>
          <p:nvPr/>
        </p:nvSpPr>
        <p:spPr bwMode="auto">
          <a:xfrm>
            <a:off x="7380288" y="3784600"/>
            <a:ext cx="1685925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Non-Manhattan</a:t>
            </a:r>
            <a:br>
              <a:rPr lang="de-DE" altLang="de-DE"/>
            </a:br>
            <a:r>
              <a:rPr lang="de-DE" altLang="de-DE"/>
              <a:t>and </a:t>
            </a:r>
            <a:br>
              <a:rPr lang="de-DE" altLang="de-DE"/>
            </a:br>
            <a:r>
              <a:rPr lang="de-DE" altLang="de-DE"/>
              <a:t>clock routing</a:t>
            </a:r>
          </a:p>
          <a:p>
            <a:r>
              <a:rPr lang="de-DE" altLang="de-DE"/>
              <a:t>(Chap. 7)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36003" name="Line 35"/>
          <p:cNvSpPr>
            <a:spLocks noChangeShapeType="1"/>
          </p:cNvSpPr>
          <p:nvPr/>
        </p:nvSpPr>
        <p:spPr bwMode="auto">
          <a:xfrm>
            <a:off x="3419475" y="2781300"/>
            <a:ext cx="430213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82800" bIns="82800" anchor="ctr">
            <a:spAutoFit/>
          </a:bodyPr>
          <a:lstStyle/>
          <a:p>
            <a:endParaRPr lang="de-DE"/>
          </a:p>
        </p:txBody>
      </p:sp>
      <p:sp>
        <p:nvSpPr>
          <p:cNvPr id="1236004" name="Freeform 36"/>
          <p:cNvSpPr>
            <a:spLocks/>
          </p:cNvSpPr>
          <p:nvPr/>
        </p:nvSpPr>
        <p:spPr bwMode="auto">
          <a:xfrm>
            <a:off x="3074988" y="1879600"/>
            <a:ext cx="481012" cy="252413"/>
          </a:xfrm>
          <a:custGeom>
            <a:avLst/>
            <a:gdLst>
              <a:gd name="T0" fmla="*/ 286 w 286"/>
              <a:gd name="T1" fmla="*/ 0 h 150"/>
              <a:gd name="T2" fmla="*/ 0 w 286"/>
              <a:gd name="T3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6" h="150">
                <a:moveTo>
                  <a:pt x="286" y="0"/>
                </a:moveTo>
                <a:lnTo>
                  <a:pt x="0" y="15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82800" bIns="82800" anchor="ctr">
            <a:spAutoFit/>
          </a:bodyPr>
          <a:lstStyle/>
          <a:p>
            <a:endParaRPr lang="de-DE"/>
          </a:p>
        </p:txBody>
      </p:sp>
      <p:sp>
        <p:nvSpPr>
          <p:cNvPr id="1236005" name="Text Box 37"/>
          <p:cNvSpPr txBox="1">
            <a:spLocks noChangeArrowheads="1"/>
          </p:cNvSpPr>
          <p:nvPr/>
        </p:nvSpPr>
        <p:spPr bwMode="auto">
          <a:xfrm>
            <a:off x="1390650" y="2160588"/>
            <a:ext cx="2317750" cy="6921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87660" rIns="96808" bIns="87660" anchor="ctr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Multi-Stage Routing of Signal Nets</a:t>
            </a:r>
          </a:p>
        </p:txBody>
      </p:sp>
      <p:sp>
        <p:nvSpPr>
          <p:cNvPr id="1236009" name="Rectangle 4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panose="02010600030101010101" pitchFamily="2" charset="-122"/>
              </a:rPr>
              <a:t>6 	Detailed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3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3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3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3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3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3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3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3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3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3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3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36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3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3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3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987" grpId="0" animBg="1"/>
      <p:bldP spid="1235988" grpId="0" animBg="1"/>
      <p:bldP spid="1235989" grpId="0" animBg="1"/>
      <p:bldP spid="1235992" grpId="0" animBg="1"/>
      <p:bldP spid="1235995" grpId="0"/>
      <p:bldP spid="1235996" grpId="0"/>
      <p:bldP spid="1235997" grpId="0"/>
      <p:bldP spid="1235998" grpId="0"/>
      <p:bldP spid="1236001" grpId="0" animBg="1"/>
      <p:bldP spid="1236002" grpId="0"/>
      <p:bldP spid="123600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CA1B-AD76-4BA9-B4E1-0D63901B3124}" type="slidenum">
              <a:rPr lang="en-US" altLang="de-DE"/>
              <a:pPr/>
              <a:t>40</a:t>
            </a:fld>
            <a:endParaRPr lang="en-US" altLang="de-DE"/>
          </a:p>
        </p:txBody>
      </p:sp>
      <p:sp>
        <p:nvSpPr>
          <p:cNvPr id="1364994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7BC9D1F-5717-411C-9A41-53175B05173B}" type="slidenum">
              <a:rPr lang="en-US" altLang="zh-CN" sz="1000">
                <a:solidFill>
                  <a:srgbClr val="C0C0C0"/>
                </a:solidFill>
                <a:ea typeface="ＭＳ Ｐゴシック" panose="020B0600070205080204" pitchFamily="34" charset="-128"/>
              </a:rPr>
              <a:pPr algn="r"/>
              <a:t>40</a:t>
            </a:fld>
            <a:endParaRPr lang="en-US" altLang="zh-CN" sz="1000">
              <a:solidFill>
                <a:srgbClr val="C0C0C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364995" name="Group 26"/>
          <p:cNvGrpSpPr>
            <a:grpSpLocks/>
          </p:cNvGrpSpPr>
          <p:nvPr/>
        </p:nvGrpSpPr>
        <p:grpSpPr bwMode="auto">
          <a:xfrm>
            <a:off x="2243138" y="4487863"/>
            <a:ext cx="5414962" cy="354012"/>
            <a:chOff x="480" y="1066"/>
            <a:chExt cx="3222" cy="210"/>
          </a:xfrm>
        </p:grpSpPr>
        <p:grpSp>
          <p:nvGrpSpPr>
            <p:cNvPr id="1364996" name="Group 27"/>
            <p:cNvGrpSpPr>
              <a:grpSpLocks/>
            </p:cNvGrpSpPr>
            <p:nvPr/>
          </p:nvGrpSpPr>
          <p:grpSpPr bwMode="auto">
            <a:xfrm>
              <a:off x="572" y="1066"/>
              <a:ext cx="2993" cy="0"/>
              <a:chOff x="459" y="725"/>
              <a:chExt cx="2993" cy="0"/>
            </a:xfrm>
          </p:grpSpPr>
          <p:sp>
            <p:nvSpPr>
              <p:cNvPr id="1364997" name="Line 28"/>
              <p:cNvSpPr>
                <a:spLocks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4998" name="Line 29"/>
              <p:cNvSpPr>
                <a:spLocks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4999" name="Line 30"/>
              <p:cNvSpPr>
                <a:spLocks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5000" name="Line 31"/>
              <p:cNvSpPr>
                <a:spLocks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5001" name="Line 32"/>
              <p:cNvSpPr>
                <a:spLocks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5002" name="Line 33"/>
              <p:cNvSpPr>
                <a:spLocks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5003" name="Line 34"/>
              <p:cNvSpPr>
                <a:spLocks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5004" name="Line 35"/>
              <p:cNvSpPr>
                <a:spLocks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5005" name="Line 36"/>
              <p:cNvSpPr>
                <a:spLocks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5006" name="Line 37"/>
              <p:cNvSpPr>
                <a:spLocks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5007" name="Line 38"/>
              <p:cNvSpPr>
                <a:spLocks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65008" name="Text Box 39"/>
            <p:cNvSpPr txBox="1">
              <a:spLocks noChangeArrowheads="1"/>
            </p:cNvSpPr>
            <p:nvPr/>
          </p:nvSpPr>
          <p:spPr bwMode="auto">
            <a:xfrm>
              <a:off x="480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B</a:t>
              </a:r>
            </a:p>
          </p:txBody>
        </p:sp>
        <p:sp>
          <p:nvSpPr>
            <p:cNvPr id="1365009" name="Text Box 40"/>
            <p:cNvSpPr txBox="1">
              <a:spLocks noChangeArrowheads="1"/>
            </p:cNvSpPr>
            <p:nvPr/>
          </p:nvSpPr>
          <p:spPr bwMode="auto">
            <a:xfrm>
              <a:off x="754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C</a:t>
              </a:r>
            </a:p>
          </p:txBody>
        </p:sp>
        <p:sp>
          <p:nvSpPr>
            <p:cNvPr id="1365010" name="Text Box 41"/>
            <p:cNvSpPr txBox="1">
              <a:spLocks noChangeArrowheads="1"/>
            </p:cNvSpPr>
            <p:nvPr/>
          </p:nvSpPr>
          <p:spPr bwMode="auto">
            <a:xfrm>
              <a:off x="1026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E</a:t>
              </a:r>
            </a:p>
          </p:txBody>
        </p:sp>
        <p:sp>
          <p:nvSpPr>
            <p:cNvPr id="1365011" name="Text Box 42"/>
            <p:cNvSpPr txBox="1">
              <a:spLocks noChangeArrowheads="1"/>
            </p:cNvSpPr>
            <p:nvPr/>
          </p:nvSpPr>
          <p:spPr bwMode="auto">
            <a:xfrm>
              <a:off x="1298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C</a:t>
              </a:r>
            </a:p>
          </p:txBody>
        </p:sp>
        <p:sp>
          <p:nvSpPr>
            <p:cNvPr id="1365012" name="Text Box 43"/>
            <p:cNvSpPr txBox="1">
              <a:spLocks noChangeArrowheads="1"/>
            </p:cNvSpPr>
            <p:nvPr/>
          </p:nvSpPr>
          <p:spPr bwMode="auto">
            <a:xfrm>
              <a:off x="1571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E</a:t>
              </a:r>
            </a:p>
          </p:txBody>
        </p:sp>
        <p:sp>
          <p:nvSpPr>
            <p:cNvPr id="1365013" name="Text Box 44"/>
            <p:cNvSpPr txBox="1">
              <a:spLocks noChangeArrowheads="1"/>
            </p:cNvSpPr>
            <p:nvPr/>
          </p:nvSpPr>
          <p:spPr bwMode="auto">
            <a:xfrm>
              <a:off x="1843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B</a:t>
              </a:r>
            </a:p>
          </p:txBody>
        </p:sp>
        <p:sp>
          <p:nvSpPr>
            <p:cNvPr id="1365014" name="Text Box 45"/>
            <p:cNvSpPr txBox="1">
              <a:spLocks noChangeArrowheads="1"/>
            </p:cNvSpPr>
            <p:nvPr/>
          </p:nvSpPr>
          <p:spPr bwMode="auto">
            <a:xfrm>
              <a:off x="2115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F</a:t>
              </a:r>
            </a:p>
          </p:txBody>
        </p:sp>
        <p:sp>
          <p:nvSpPr>
            <p:cNvPr id="1365015" name="Text Box 46"/>
            <p:cNvSpPr txBox="1">
              <a:spLocks noChangeArrowheads="1"/>
            </p:cNvSpPr>
            <p:nvPr/>
          </p:nvSpPr>
          <p:spPr bwMode="auto">
            <a:xfrm>
              <a:off x="2387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H</a:t>
              </a:r>
            </a:p>
          </p:txBody>
        </p:sp>
        <p:sp>
          <p:nvSpPr>
            <p:cNvPr id="1365016" name="Text Box 47"/>
            <p:cNvSpPr txBox="1">
              <a:spLocks noChangeArrowheads="1"/>
            </p:cNvSpPr>
            <p:nvPr/>
          </p:nvSpPr>
          <p:spPr bwMode="auto">
            <a:xfrm>
              <a:off x="2659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I</a:t>
              </a:r>
            </a:p>
          </p:txBody>
        </p:sp>
        <p:sp>
          <p:nvSpPr>
            <p:cNvPr id="1365017" name="Text Box 48"/>
            <p:cNvSpPr txBox="1">
              <a:spLocks noChangeArrowheads="1"/>
            </p:cNvSpPr>
            <p:nvPr/>
          </p:nvSpPr>
          <p:spPr bwMode="auto">
            <a:xfrm>
              <a:off x="2931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H</a:t>
              </a:r>
            </a:p>
          </p:txBody>
        </p:sp>
        <p:sp>
          <p:nvSpPr>
            <p:cNvPr id="1365018" name="Text Box 49"/>
            <p:cNvSpPr txBox="1">
              <a:spLocks noChangeArrowheads="1"/>
            </p:cNvSpPr>
            <p:nvPr/>
          </p:nvSpPr>
          <p:spPr bwMode="auto">
            <a:xfrm>
              <a:off x="3203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G</a:t>
              </a:r>
            </a:p>
          </p:txBody>
        </p:sp>
        <p:sp>
          <p:nvSpPr>
            <p:cNvPr id="1365019" name="Text Box 50"/>
            <p:cNvSpPr txBox="1">
              <a:spLocks noChangeArrowheads="1"/>
            </p:cNvSpPr>
            <p:nvPr/>
          </p:nvSpPr>
          <p:spPr bwMode="auto">
            <a:xfrm>
              <a:off x="3475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I</a:t>
              </a:r>
            </a:p>
          </p:txBody>
        </p:sp>
      </p:grpSp>
      <p:sp>
        <p:nvSpPr>
          <p:cNvPr id="1280051" name="Line 51"/>
          <p:cNvSpPr>
            <a:spLocks noChangeShapeType="1"/>
          </p:cNvSpPr>
          <p:nvPr/>
        </p:nvSpPr>
        <p:spPr bwMode="auto">
          <a:xfrm>
            <a:off x="2855913" y="2200275"/>
            <a:ext cx="0" cy="355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2" name="Line 52"/>
          <p:cNvSpPr>
            <a:spLocks noChangeShapeType="1"/>
          </p:cNvSpPr>
          <p:nvPr/>
        </p:nvSpPr>
        <p:spPr bwMode="auto">
          <a:xfrm>
            <a:off x="2855913" y="2555875"/>
            <a:ext cx="1371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3" name="Line 53"/>
          <p:cNvSpPr>
            <a:spLocks noChangeShapeType="1"/>
          </p:cNvSpPr>
          <p:nvPr/>
        </p:nvSpPr>
        <p:spPr bwMode="auto">
          <a:xfrm>
            <a:off x="4227513" y="2200275"/>
            <a:ext cx="0" cy="355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1" name="Line 71"/>
          <p:cNvSpPr>
            <a:spLocks noChangeShapeType="1"/>
          </p:cNvSpPr>
          <p:nvPr/>
        </p:nvSpPr>
        <p:spPr bwMode="auto">
          <a:xfrm>
            <a:off x="6972300" y="2200275"/>
            <a:ext cx="0" cy="355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2" name="Line 72"/>
          <p:cNvSpPr>
            <a:spLocks noChangeShapeType="1"/>
          </p:cNvSpPr>
          <p:nvPr/>
        </p:nvSpPr>
        <p:spPr bwMode="auto">
          <a:xfrm>
            <a:off x="7429500" y="2174875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3" name="Line 73"/>
          <p:cNvSpPr>
            <a:spLocks noChangeShapeType="1"/>
          </p:cNvSpPr>
          <p:nvPr/>
        </p:nvSpPr>
        <p:spPr bwMode="auto">
          <a:xfrm flipV="1">
            <a:off x="6972300" y="2555875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65026" name="Line 83"/>
          <p:cNvSpPr>
            <a:spLocks noChangeShapeType="1"/>
          </p:cNvSpPr>
          <p:nvPr/>
        </p:nvSpPr>
        <p:spPr bwMode="auto">
          <a:xfrm>
            <a:off x="2398713" y="2555875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5027" name="Line 84"/>
          <p:cNvSpPr>
            <a:spLocks noChangeShapeType="1"/>
          </p:cNvSpPr>
          <p:nvPr/>
        </p:nvSpPr>
        <p:spPr bwMode="auto">
          <a:xfrm>
            <a:off x="2398713" y="2936875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5028" name="Line 85"/>
          <p:cNvSpPr>
            <a:spLocks noChangeShapeType="1"/>
          </p:cNvSpPr>
          <p:nvPr/>
        </p:nvSpPr>
        <p:spPr bwMode="auto">
          <a:xfrm>
            <a:off x="2398713" y="3352800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5029" name="Line 86"/>
          <p:cNvSpPr>
            <a:spLocks noChangeShapeType="1"/>
          </p:cNvSpPr>
          <p:nvPr/>
        </p:nvSpPr>
        <p:spPr bwMode="auto">
          <a:xfrm>
            <a:off x="2398713" y="3733800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5030" name="Line 87"/>
          <p:cNvSpPr>
            <a:spLocks noChangeShapeType="1"/>
          </p:cNvSpPr>
          <p:nvPr/>
        </p:nvSpPr>
        <p:spPr bwMode="auto">
          <a:xfrm>
            <a:off x="2398713" y="4114800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5031" name="Text Box 88"/>
          <p:cNvSpPr txBox="1">
            <a:spLocks noChangeArrowheads="1"/>
          </p:cNvSpPr>
          <p:nvPr/>
        </p:nvSpPr>
        <p:spPr bwMode="auto">
          <a:xfrm>
            <a:off x="739775" y="2403475"/>
            <a:ext cx="15208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i="1">
                <a:solidFill>
                  <a:srgbClr val="000000"/>
                </a:solidFill>
                <a:ea typeface="ＭＳ Ｐゴシック" panose="020B0600070205080204" pitchFamily="34" charset="-128"/>
              </a:rPr>
              <a:t>curr_track</a:t>
            </a:r>
            <a:r>
              <a:rPr lang="de-DE" altLang="de-DE">
                <a:ea typeface="ＭＳ Ｐゴシック" panose="020B0600070205080204" pitchFamily="34" charset="-128"/>
              </a:rPr>
              <a:t> = 1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5032" name="Text Box 89"/>
          <p:cNvSpPr txBox="1">
            <a:spLocks noChangeArrowheads="1"/>
          </p:cNvSpPr>
          <p:nvPr/>
        </p:nvSpPr>
        <p:spPr bwMode="auto">
          <a:xfrm>
            <a:off x="1652588" y="2735263"/>
            <a:ext cx="615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     2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5033" name="Text Box 90"/>
          <p:cNvSpPr txBox="1">
            <a:spLocks noChangeArrowheads="1"/>
          </p:cNvSpPr>
          <p:nvPr/>
        </p:nvSpPr>
        <p:spPr bwMode="auto">
          <a:xfrm>
            <a:off x="1652588" y="3114675"/>
            <a:ext cx="615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     3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5034" name="Text Box 91"/>
          <p:cNvSpPr txBox="1">
            <a:spLocks noChangeArrowheads="1"/>
          </p:cNvSpPr>
          <p:nvPr/>
        </p:nvSpPr>
        <p:spPr bwMode="auto">
          <a:xfrm>
            <a:off x="1652588" y="3495675"/>
            <a:ext cx="6159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     4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5035" name="Text Box 92"/>
          <p:cNvSpPr txBox="1">
            <a:spLocks noChangeArrowheads="1"/>
          </p:cNvSpPr>
          <p:nvPr/>
        </p:nvSpPr>
        <p:spPr bwMode="auto">
          <a:xfrm>
            <a:off x="1652588" y="3930650"/>
            <a:ext cx="615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2"/>
                </a:solidFill>
                <a:ea typeface="ＭＳ Ｐゴシック" panose="020B0600070205080204" pitchFamily="34" charset="-128"/>
              </a:rPr>
              <a:t>     </a:t>
            </a:r>
            <a:r>
              <a:rPr lang="de-DE" altLang="de-DE">
                <a:ea typeface="ＭＳ Ｐゴシック" panose="020B0600070205080204" pitchFamily="34" charset="-128"/>
              </a:rPr>
              <a:t>5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grpSp>
        <p:nvGrpSpPr>
          <p:cNvPr id="1365036" name="Group 121"/>
          <p:cNvGrpSpPr>
            <a:grpSpLocks/>
          </p:cNvGrpSpPr>
          <p:nvPr/>
        </p:nvGrpSpPr>
        <p:grpSpPr bwMode="auto">
          <a:xfrm>
            <a:off x="2400300" y="2224088"/>
            <a:ext cx="5030788" cy="0"/>
            <a:chOff x="459" y="725"/>
            <a:chExt cx="2993" cy="0"/>
          </a:xfrm>
        </p:grpSpPr>
        <p:sp>
          <p:nvSpPr>
            <p:cNvPr id="1365037" name="Line 122"/>
            <p:cNvSpPr>
              <a:spLocks noChangeShapeType="1"/>
            </p:cNvSpPr>
            <p:nvPr/>
          </p:nvSpPr>
          <p:spPr bwMode="auto">
            <a:xfrm>
              <a:off x="45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5038" name="Line 123"/>
            <p:cNvSpPr>
              <a:spLocks noChangeShapeType="1"/>
            </p:cNvSpPr>
            <p:nvPr/>
          </p:nvSpPr>
          <p:spPr bwMode="auto">
            <a:xfrm>
              <a:off x="72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5039" name="Line 124"/>
            <p:cNvSpPr>
              <a:spLocks noChangeShapeType="1"/>
            </p:cNvSpPr>
            <p:nvPr/>
          </p:nvSpPr>
          <p:spPr bwMode="auto">
            <a:xfrm>
              <a:off x="100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5040" name="Line 125"/>
            <p:cNvSpPr>
              <a:spLocks noChangeShapeType="1"/>
            </p:cNvSpPr>
            <p:nvPr/>
          </p:nvSpPr>
          <p:spPr bwMode="auto">
            <a:xfrm>
              <a:off x="127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5041" name="Line 126"/>
            <p:cNvSpPr>
              <a:spLocks noChangeShapeType="1"/>
            </p:cNvSpPr>
            <p:nvPr/>
          </p:nvSpPr>
          <p:spPr bwMode="auto">
            <a:xfrm>
              <a:off x="154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5042" name="Line 127"/>
            <p:cNvSpPr>
              <a:spLocks noChangeShapeType="1"/>
            </p:cNvSpPr>
            <p:nvPr/>
          </p:nvSpPr>
          <p:spPr bwMode="auto">
            <a:xfrm>
              <a:off x="182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5043" name="Line 128"/>
            <p:cNvSpPr>
              <a:spLocks noChangeShapeType="1"/>
            </p:cNvSpPr>
            <p:nvPr/>
          </p:nvSpPr>
          <p:spPr bwMode="auto">
            <a:xfrm>
              <a:off x="2092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5044" name="Line 129"/>
            <p:cNvSpPr>
              <a:spLocks noChangeShapeType="1"/>
            </p:cNvSpPr>
            <p:nvPr/>
          </p:nvSpPr>
          <p:spPr bwMode="auto">
            <a:xfrm>
              <a:off x="236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5045" name="Line 130"/>
            <p:cNvSpPr>
              <a:spLocks noChangeShapeType="1"/>
            </p:cNvSpPr>
            <p:nvPr/>
          </p:nvSpPr>
          <p:spPr bwMode="auto">
            <a:xfrm>
              <a:off x="263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5046" name="Line 131"/>
            <p:cNvSpPr>
              <a:spLocks noChangeShapeType="1"/>
            </p:cNvSpPr>
            <p:nvPr/>
          </p:nvSpPr>
          <p:spPr bwMode="auto">
            <a:xfrm>
              <a:off x="290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5047" name="Line 132"/>
            <p:cNvSpPr>
              <a:spLocks noChangeShapeType="1"/>
            </p:cNvSpPr>
            <p:nvPr/>
          </p:nvSpPr>
          <p:spPr bwMode="auto">
            <a:xfrm>
              <a:off x="318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65048" name="Text Box 133"/>
          <p:cNvSpPr txBox="1">
            <a:spLocks noChangeArrowheads="1"/>
          </p:cNvSpPr>
          <p:nvPr/>
        </p:nvSpPr>
        <p:spPr bwMode="auto">
          <a:xfrm>
            <a:off x="2246313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0</a:t>
            </a:r>
          </a:p>
        </p:txBody>
      </p:sp>
      <p:sp>
        <p:nvSpPr>
          <p:cNvPr id="1365049" name="Text Box 134"/>
          <p:cNvSpPr txBox="1">
            <a:spLocks noChangeArrowheads="1"/>
          </p:cNvSpPr>
          <p:nvPr/>
        </p:nvSpPr>
        <p:spPr bwMode="auto">
          <a:xfrm>
            <a:off x="2703513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1365050" name="Text Box 135"/>
          <p:cNvSpPr txBox="1">
            <a:spLocks noChangeArrowheads="1"/>
          </p:cNvSpPr>
          <p:nvPr/>
        </p:nvSpPr>
        <p:spPr bwMode="auto">
          <a:xfrm>
            <a:off x="3163888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1365051" name="Text Box 136"/>
          <p:cNvSpPr txBox="1">
            <a:spLocks noChangeArrowheads="1"/>
          </p:cNvSpPr>
          <p:nvPr/>
        </p:nvSpPr>
        <p:spPr bwMode="auto">
          <a:xfrm>
            <a:off x="35845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E</a:t>
            </a:r>
          </a:p>
        </p:txBody>
      </p:sp>
      <p:sp>
        <p:nvSpPr>
          <p:cNvPr id="1365052" name="Text Box 137"/>
          <p:cNvSpPr txBox="1">
            <a:spLocks noChangeArrowheads="1"/>
          </p:cNvSpPr>
          <p:nvPr/>
        </p:nvSpPr>
        <p:spPr bwMode="auto">
          <a:xfrm>
            <a:off x="40798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1365053" name="Text Box 138"/>
          <p:cNvSpPr txBox="1">
            <a:spLocks noChangeArrowheads="1"/>
          </p:cNvSpPr>
          <p:nvPr/>
        </p:nvSpPr>
        <p:spPr bwMode="auto">
          <a:xfrm>
            <a:off x="49942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G</a:t>
            </a:r>
          </a:p>
        </p:txBody>
      </p:sp>
      <p:sp>
        <p:nvSpPr>
          <p:cNvPr id="1365054" name="Text Box 139"/>
          <p:cNvSpPr txBox="1">
            <a:spLocks noChangeArrowheads="1"/>
          </p:cNvSpPr>
          <p:nvPr/>
        </p:nvSpPr>
        <p:spPr bwMode="auto">
          <a:xfrm>
            <a:off x="45370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F</a:t>
            </a:r>
          </a:p>
        </p:txBody>
      </p:sp>
      <p:sp>
        <p:nvSpPr>
          <p:cNvPr id="1365055" name="Text Box 140"/>
          <p:cNvSpPr txBox="1">
            <a:spLocks noChangeArrowheads="1"/>
          </p:cNvSpPr>
          <p:nvPr/>
        </p:nvSpPr>
        <p:spPr bwMode="auto">
          <a:xfrm>
            <a:off x="54514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0</a:t>
            </a:r>
          </a:p>
        </p:txBody>
      </p:sp>
      <p:sp>
        <p:nvSpPr>
          <p:cNvPr id="1365056" name="Text Box 141"/>
          <p:cNvSpPr txBox="1">
            <a:spLocks noChangeArrowheads="1"/>
          </p:cNvSpPr>
          <p:nvPr/>
        </p:nvSpPr>
        <p:spPr bwMode="auto">
          <a:xfrm>
            <a:off x="59086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1365057" name="Text Box 142"/>
          <p:cNvSpPr txBox="1">
            <a:spLocks noChangeArrowheads="1"/>
          </p:cNvSpPr>
          <p:nvPr/>
        </p:nvSpPr>
        <p:spPr bwMode="auto">
          <a:xfrm>
            <a:off x="63658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I</a:t>
            </a:r>
          </a:p>
        </p:txBody>
      </p:sp>
      <p:sp>
        <p:nvSpPr>
          <p:cNvPr id="1365058" name="Text Box 143"/>
          <p:cNvSpPr txBox="1">
            <a:spLocks noChangeArrowheads="1"/>
          </p:cNvSpPr>
          <p:nvPr/>
        </p:nvSpPr>
        <p:spPr bwMode="auto">
          <a:xfrm>
            <a:off x="6745288" y="1844675"/>
            <a:ext cx="571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J</a:t>
            </a:r>
          </a:p>
        </p:txBody>
      </p:sp>
      <p:sp>
        <p:nvSpPr>
          <p:cNvPr id="1365059" name="Text Box 144"/>
          <p:cNvSpPr txBox="1">
            <a:spLocks noChangeArrowheads="1"/>
          </p:cNvSpPr>
          <p:nvPr/>
        </p:nvSpPr>
        <p:spPr bwMode="auto">
          <a:xfrm>
            <a:off x="7240588" y="1844675"/>
            <a:ext cx="571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J</a:t>
            </a:r>
          </a:p>
        </p:txBody>
      </p:sp>
      <p:sp>
        <p:nvSpPr>
          <p:cNvPr id="1365060" name="Rectangle 14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/>
            <a:r>
              <a:rPr lang="de-DE" altLang="de-DE"/>
              <a:t>6.3.1	 Left-Edge Algorithm – Example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8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8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8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8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D766C-4538-48B8-9809-4E65933A6D1D}" type="slidenum">
              <a:rPr lang="en-US" altLang="de-DE"/>
              <a:pPr/>
              <a:t>41</a:t>
            </a:fld>
            <a:endParaRPr lang="en-US" altLang="de-DE"/>
          </a:p>
        </p:txBody>
      </p:sp>
      <p:sp>
        <p:nvSpPr>
          <p:cNvPr id="1275907" name="Text Box 3"/>
          <p:cNvSpPr txBox="1">
            <a:spLocks noChangeArrowheads="1"/>
          </p:cNvSpPr>
          <p:nvPr/>
        </p:nvSpPr>
        <p:spPr bwMode="auto">
          <a:xfrm>
            <a:off x="850900" y="5564188"/>
            <a:ext cx="1562100" cy="344487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i="1">
                <a:solidFill>
                  <a:srgbClr val="000000"/>
                </a:solidFill>
              </a:rPr>
              <a:t>curr_track</a:t>
            </a:r>
            <a:r>
              <a:rPr lang="de-DE" altLang="de-DE"/>
              <a:t> = 2: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75909" name="Oval 5"/>
          <p:cNvSpPr>
            <a:spLocks noChangeArrowheads="1"/>
          </p:cNvSpPr>
          <p:nvPr/>
        </p:nvSpPr>
        <p:spPr bwMode="auto">
          <a:xfrm>
            <a:off x="1311275" y="1885950"/>
            <a:ext cx="411163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5910" name="Text Box 6"/>
          <p:cNvSpPr txBox="1">
            <a:spLocks noChangeArrowheads="1"/>
          </p:cNvSpPr>
          <p:nvPr/>
        </p:nvSpPr>
        <p:spPr bwMode="auto">
          <a:xfrm>
            <a:off x="1385888" y="1971675"/>
            <a:ext cx="39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E</a:t>
            </a:r>
          </a:p>
        </p:txBody>
      </p:sp>
      <p:sp>
        <p:nvSpPr>
          <p:cNvPr id="1275911" name="Oval 7"/>
          <p:cNvSpPr>
            <a:spLocks noChangeArrowheads="1"/>
          </p:cNvSpPr>
          <p:nvPr/>
        </p:nvSpPr>
        <p:spPr bwMode="auto">
          <a:xfrm>
            <a:off x="1311275" y="2606675"/>
            <a:ext cx="411163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5912" name="Text Box 8"/>
          <p:cNvSpPr txBox="1">
            <a:spLocks noChangeArrowheads="1"/>
          </p:cNvSpPr>
          <p:nvPr/>
        </p:nvSpPr>
        <p:spPr bwMode="auto">
          <a:xfrm>
            <a:off x="1385888" y="2692400"/>
            <a:ext cx="39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1275913" name="Oval 9"/>
          <p:cNvSpPr>
            <a:spLocks noChangeArrowheads="1"/>
          </p:cNvSpPr>
          <p:nvPr/>
        </p:nvSpPr>
        <p:spPr bwMode="auto">
          <a:xfrm>
            <a:off x="1833563" y="1311275"/>
            <a:ext cx="412750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5915" name="Oval 11"/>
          <p:cNvSpPr>
            <a:spLocks noChangeArrowheads="1"/>
          </p:cNvSpPr>
          <p:nvPr/>
        </p:nvSpPr>
        <p:spPr bwMode="auto">
          <a:xfrm>
            <a:off x="3541713" y="3327400"/>
            <a:ext cx="411162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5916" name="Text Box 12"/>
          <p:cNvSpPr txBox="1">
            <a:spLocks noChangeArrowheads="1"/>
          </p:cNvSpPr>
          <p:nvPr/>
        </p:nvSpPr>
        <p:spPr bwMode="auto">
          <a:xfrm>
            <a:off x="3616325" y="3413125"/>
            <a:ext cx="39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1275917" name="Oval 13"/>
          <p:cNvSpPr>
            <a:spLocks noChangeArrowheads="1"/>
          </p:cNvSpPr>
          <p:nvPr/>
        </p:nvSpPr>
        <p:spPr bwMode="auto">
          <a:xfrm>
            <a:off x="3541713" y="2606675"/>
            <a:ext cx="411162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5918" name="Text Box 14"/>
          <p:cNvSpPr txBox="1">
            <a:spLocks noChangeArrowheads="1"/>
          </p:cNvSpPr>
          <p:nvPr/>
        </p:nvSpPr>
        <p:spPr bwMode="auto">
          <a:xfrm>
            <a:off x="3616325" y="2692400"/>
            <a:ext cx="39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F</a:t>
            </a:r>
          </a:p>
        </p:txBody>
      </p:sp>
      <p:sp>
        <p:nvSpPr>
          <p:cNvPr id="1275919" name="Oval 15"/>
          <p:cNvSpPr>
            <a:spLocks noChangeArrowheads="1"/>
          </p:cNvSpPr>
          <p:nvPr/>
        </p:nvSpPr>
        <p:spPr bwMode="auto">
          <a:xfrm>
            <a:off x="3541713" y="1885950"/>
            <a:ext cx="411162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5920" name="Text Box 16"/>
          <p:cNvSpPr txBox="1">
            <a:spLocks noChangeArrowheads="1"/>
          </p:cNvSpPr>
          <p:nvPr/>
        </p:nvSpPr>
        <p:spPr bwMode="auto">
          <a:xfrm>
            <a:off x="3616325" y="1971675"/>
            <a:ext cx="39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G</a:t>
            </a:r>
          </a:p>
        </p:txBody>
      </p:sp>
      <p:sp>
        <p:nvSpPr>
          <p:cNvPr id="1275921" name="Oval 17"/>
          <p:cNvSpPr>
            <a:spLocks noChangeArrowheads="1"/>
          </p:cNvSpPr>
          <p:nvPr/>
        </p:nvSpPr>
        <p:spPr bwMode="auto">
          <a:xfrm>
            <a:off x="2359025" y="2606675"/>
            <a:ext cx="414338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5922" name="Text Box 18"/>
          <p:cNvSpPr txBox="1">
            <a:spLocks noChangeArrowheads="1"/>
          </p:cNvSpPr>
          <p:nvPr/>
        </p:nvSpPr>
        <p:spPr bwMode="auto">
          <a:xfrm>
            <a:off x="2433638" y="2692400"/>
            <a:ext cx="396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H</a:t>
            </a:r>
          </a:p>
        </p:txBody>
      </p:sp>
      <p:sp>
        <p:nvSpPr>
          <p:cNvPr id="1275923" name="Oval 19"/>
          <p:cNvSpPr>
            <a:spLocks noChangeArrowheads="1"/>
          </p:cNvSpPr>
          <p:nvPr/>
        </p:nvSpPr>
        <p:spPr bwMode="auto">
          <a:xfrm>
            <a:off x="2359025" y="1885950"/>
            <a:ext cx="414338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5924" name="Text Box 20"/>
          <p:cNvSpPr txBox="1">
            <a:spLocks noChangeArrowheads="1"/>
          </p:cNvSpPr>
          <p:nvPr/>
        </p:nvSpPr>
        <p:spPr bwMode="auto">
          <a:xfrm>
            <a:off x="2433638" y="1971675"/>
            <a:ext cx="396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I</a:t>
            </a:r>
          </a:p>
        </p:txBody>
      </p:sp>
      <p:sp>
        <p:nvSpPr>
          <p:cNvPr id="1275925" name="Line 21"/>
          <p:cNvSpPr>
            <a:spLocks noChangeShapeType="1"/>
          </p:cNvSpPr>
          <p:nvPr/>
        </p:nvSpPr>
        <p:spPr bwMode="auto">
          <a:xfrm flipH="1">
            <a:off x="1571625" y="1598613"/>
            <a:ext cx="2619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26" name="Line 22"/>
          <p:cNvSpPr>
            <a:spLocks noChangeShapeType="1"/>
          </p:cNvSpPr>
          <p:nvPr/>
        </p:nvSpPr>
        <p:spPr bwMode="auto">
          <a:xfrm>
            <a:off x="2227263" y="1598613"/>
            <a:ext cx="2619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27" name="Line 23"/>
          <p:cNvSpPr>
            <a:spLocks noChangeShapeType="1"/>
          </p:cNvSpPr>
          <p:nvPr/>
        </p:nvSpPr>
        <p:spPr bwMode="auto">
          <a:xfrm>
            <a:off x="1512888" y="23177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28" name="Line 24"/>
          <p:cNvSpPr>
            <a:spLocks noChangeShapeType="1"/>
          </p:cNvSpPr>
          <p:nvPr/>
        </p:nvSpPr>
        <p:spPr bwMode="auto">
          <a:xfrm>
            <a:off x="2570163" y="23177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29" name="Line 25"/>
          <p:cNvSpPr>
            <a:spLocks noChangeShapeType="1"/>
          </p:cNvSpPr>
          <p:nvPr/>
        </p:nvSpPr>
        <p:spPr bwMode="auto">
          <a:xfrm>
            <a:off x="3749675" y="23177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30" name="Line 26"/>
          <p:cNvSpPr>
            <a:spLocks noChangeShapeType="1"/>
          </p:cNvSpPr>
          <p:nvPr/>
        </p:nvSpPr>
        <p:spPr bwMode="auto">
          <a:xfrm>
            <a:off x="3749675" y="30384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31" name="Rectangle 27"/>
          <p:cNvSpPr>
            <a:spLocks noChangeArrowheads="1"/>
          </p:cNvSpPr>
          <p:nvPr/>
        </p:nvSpPr>
        <p:spPr bwMode="auto">
          <a:xfrm>
            <a:off x="4745038" y="1196975"/>
            <a:ext cx="1966912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5932" name="Line 28"/>
          <p:cNvSpPr>
            <a:spLocks noChangeShapeType="1"/>
          </p:cNvSpPr>
          <p:nvPr/>
        </p:nvSpPr>
        <p:spPr bwMode="auto">
          <a:xfrm>
            <a:off x="5137150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33" name="Line 29"/>
          <p:cNvSpPr>
            <a:spLocks noChangeShapeType="1"/>
          </p:cNvSpPr>
          <p:nvPr/>
        </p:nvSpPr>
        <p:spPr bwMode="auto">
          <a:xfrm>
            <a:off x="5534025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34" name="Line 30"/>
          <p:cNvSpPr>
            <a:spLocks noChangeShapeType="1"/>
          </p:cNvSpPr>
          <p:nvPr/>
        </p:nvSpPr>
        <p:spPr bwMode="auto">
          <a:xfrm>
            <a:off x="5926138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35" name="Line 31"/>
          <p:cNvSpPr>
            <a:spLocks noChangeShapeType="1"/>
          </p:cNvSpPr>
          <p:nvPr/>
        </p:nvSpPr>
        <p:spPr bwMode="auto">
          <a:xfrm>
            <a:off x="6321425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36" name="Line 32"/>
          <p:cNvSpPr>
            <a:spLocks noChangeShapeType="1"/>
          </p:cNvSpPr>
          <p:nvPr/>
        </p:nvSpPr>
        <p:spPr bwMode="auto">
          <a:xfrm>
            <a:off x="4745038" y="1628775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37" name="Line 33"/>
          <p:cNvSpPr>
            <a:spLocks noChangeShapeType="1"/>
          </p:cNvSpPr>
          <p:nvPr/>
        </p:nvSpPr>
        <p:spPr bwMode="auto">
          <a:xfrm>
            <a:off x="4745038" y="2060575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38" name="Line 34"/>
          <p:cNvSpPr>
            <a:spLocks noChangeShapeType="1"/>
          </p:cNvSpPr>
          <p:nvPr/>
        </p:nvSpPr>
        <p:spPr bwMode="auto">
          <a:xfrm>
            <a:off x="4745038" y="2493963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39" name="Line 35"/>
          <p:cNvSpPr>
            <a:spLocks noChangeShapeType="1"/>
          </p:cNvSpPr>
          <p:nvPr/>
        </p:nvSpPr>
        <p:spPr bwMode="auto">
          <a:xfrm>
            <a:off x="4745038" y="2925763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40" name="Line 36"/>
          <p:cNvSpPr>
            <a:spLocks noChangeShapeType="1"/>
          </p:cNvSpPr>
          <p:nvPr/>
        </p:nvSpPr>
        <p:spPr bwMode="auto">
          <a:xfrm>
            <a:off x="4745038" y="3355975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41" name="Line 37"/>
          <p:cNvSpPr>
            <a:spLocks noChangeShapeType="1"/>
          </p:cNvSpPr>
          <p:nvPr/>
        </p:nvSpPr>
        <p:spPr bwMode="auto">
          <a:xfrm>
            <a:off x="5534025" y="1628775"/>
            <a:ext cx="11779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42" name="Line 38"/>
          <p:cNvSpPr>
            <a:spLocks noChangeShapeType="1"/>
          </p:cNvSpPr>
          <p:nvPr/>
        </p:nvSpPr>
        <p:spPr bwMode="auto">
          <a:xfrm>
            <a:off x="4745038" y="2060575"/>
            <a:ext cx="7889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43" name="Line 39"/>
          <p:cNvSpPr>
            <a:spLocks noChangeShapeType="1"/>
          </p:cNvSpPr>
          <p:nvPr/>
        </p:nvSpPr>
        <p:spPr bwMode="auto">
          <a:xfrm>
            <a:off x="5926138" y="2060575"/>
            <a:ext cx="3952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44" name="Line 40"/>
          <p:cNvSpPr>
            <a:spLocks noChangeShapeType="1"/>
          </p:cNvSpPr>
          <p:nvPr/>
        </p:nvSpPr>
        <p:spPr bwMode="auto">
          <a:xfrm>
            <a:off x="4745038" y="2493963"/>
            <a:ext cx="392112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45" name="Line 41"/>
          <p:cNvSpPr>
            <a:spLocks noChangeShapeType="1"/>
          </p:cNvSpPr>
          <p:nvPr/>
        </p:nvSpPr>
        <p:spPr bwMode="auto">
          <a:xfrm>
            <a:off x="5926138" y="2493963"/>
            <a:ext cx="787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46" name="Line 42"/>
          <p:cNvSpPr>
            <a:spLocks noChangeShapeType="1"/>
          </p:cNvSpPr>
          <p:nvPr/>
        </p:nvSpPr>
        <p:spPr bwMode="auto">
          <a:xfrm flipV="1">
            <a:off x="4745038" y="2919413"/>
            <a:ext cx="1533525" cy="63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47" name="Line 43"/>
          <p:cNvSpPr>
            <a:spLocks noChangeShapeType="1"/>
          </p:cNvSpPr>
          <p:nvPr/>
        </p:nvSpPr>
        <p:spPr bwMode="auto">
          <a:xfrm flipV="1">
            <a:off x="4745038" y="3354388"/>
            <a:ext cx="369887" cy="15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48" name="Line 44"/>
          <p:cNvSpPr>
            <a:spLocks noChangeShapeType="1"/>
          </p:cNvSpPr>
          <p:nvPr/>
        </p:nvSpPr>
        <p:spPr bwMode="auto">
          <a:xfrm flipV="1">
            <a:off x="5200650" y="3355975"/>
            <a:ext cx="725488" cy="79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5949" name="Text Box 45"/>
          <p:cNvSpPr txBox="1">
            <a:spLocks noChangeArrowheads="1"/>
          </p:cNvSpPr>
          <p:nvPr/>
        </p:nvSpPr>
        <p:spPr bwMode="auto">
          <a:xfrm>
            <a:off x="6003925" y="1339850"/>
            <a:ext cx="263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G</a:t>
            </a:r>
          </a:p>
        </p:txBody>
      </p:sp>
      <p:sp>
        <p:nvSpPr>
          <p:cNvPr id="1275950" name="Text Box 46"/>
          <p:cNvSpPr txBox="1">
            <a:spLocks noChangeArrowheads="1"/>
          </p:cNvSpPr>
          <p:nvPr/>
        </p:nvSpPr>
        <p:spPr bwMode="auto">
          <a:xfrm>
            <a:off x="6003925" y="1773238"/>
            <a:ext cx="263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H</a:t>
            </a:r>
          </a:p>
        </p:txBody>
      </p:sp>
      <p:sp>
        <p:nvSpPr>
          <p:cNvPr id="1275951" name="Text Box 47"/>
          <p:cNvSpPr txBox="1">
            <a:spLocks noChangeArrowheads="1"/>
          </p:cNvSpPr>
          <p:nvPr/>
        </p:nvSpPr>
        <p:spPr bwMode="auto">
          <a:xfrm>
            <a:off x="4821238" y="2205038"/>
            <a:ext cx="2619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1275952" name="Text Box 48"/>
          <p:cNvSpPr txBox="1">
            <a:spLocks noChangeArrowheads="1"/>
          </p:cNvSpPr>
          <p:nvPr/>
        </p:nvSpPr>
        <p:spPr bwMode="auto">
          <a:xfrm>
            <a:off x="6215063" y="2174875"/>
            <a:ext cx="261937" cy="2841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I</a:t>
            </a:r>
          </a:p>
        </p:txBody>
      </p:sp>
      <p:sp>
        <p:nvSpPr>
          <p:cNvPr id="1275953" name="Text Box 49"/>
          <p:cNvSpPr txBox="1">
            <a:spLocks noChangeArrowheads="1"/>
          </p:cNvSpPr>
          <p:nvPr/>
        </p:nvSpPr>
        <p:spPr bwMode="auto">
          <a:xfrm>
            <a:off x="5427663" y="2598738"/>
            <a:ext cx="260350" cy="28416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D</a:t>
            </a:r>
          </a:p>
        </p:txBody>
      </p:sp>
      <p:sp>
        <p:nvSpPr>
          <p:cNvPr id="1275954" name="Text Box 50"/>
          <p:cNvSpPr txBox="1">
            <a:spLocks noChangeArrowheads="1"/>
          </p:cNvSpPr>
          <p:nvPr/>
        </p:nvSpPr>
        <p:spPr bwMode="auto">
          <a:xfrm>
            <a:off x="4795838" y="3068638"/>
            <a:ext cx="2603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E</a:t>
            </a:r>
          </a:p>
        </p:txBody>
      </p:sp>
      <p:sp>
        <p:nvSpPr>
          <p:cNvPr id="1275955" name="Text Box 51"/>
          <p:cNvSpPr txBox="1">
            <a:spLocks noChangeArrowheads="1"/>
          </p:cNvSpPr>
          <p:nvPr/>
        </p:nvSpPr>
        <p:spPr bwMode="auto">
          <a:xfrm>
            <a:off x="5427663" y="3068638"/>
            <a:ext cx="260350" cy="2508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10309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F</a:t>
            </a:r>
          </a:p>
        </p:txBody>
      </p:sp>
      <p:sp>
        <p:nvSpPr>
          <p:cNvPr id="1275956" name="Text Box 52"/>
          <p:cNvSpPr txBox="1">
            <a:spLocks noChangeArrowheads="1"/>
          </p:cNvSpPr>
          <p:nvPr/>
        </p:nvSpPr>
        <p:spPr bwMode="auto">
          <a:xfrm>
            <a:off x="2484438" y="5564188"/>
            <a:ext cx="727075" cy="344487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Net </a:t>
            </a:r>
            <a:r>
              <a:rPr lang="de-DE" altLang="de-DE" i="1"/>
              <a:t>D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75958" name="Oval 54"/>
          <p:cNvSpPr>
            <a:spLocks noChangeArrowheads="1"/>
          </p:cNvSpPr>
          <p:nvPr/>
        </p:nvSpPr>
        <p:spPr bwMode="auto">
          <a:xfrm>
            <a:off x="1674813" y="1181100"/>
            <a:ext cx="692150" cy="6889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275959" name="Oval 55"/>
          <p:cNvSpPr>
            <a:spLocks noChangeArrowheads="1"/>
          </p:cNvSpPr>
          <p:nvPr/>
        </p:nvSpPr>
        <p:spPr bwMode="auto">
          <a:xfrm>
            <a:off x="5181600" y="2435225"/>
            <a:ext cx="690563" cy="6889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275960" name="Rectangle 56"/>
          <p:cNvSpPr>
            <a:spLocks noChangeArrowheads="1"/>
          </p:cNvSpPr>
          <p:nvPr/>
        </p:nvSpPr>
        <p:spPr bwMode="auto">
          <a:xfrm>
            <a:off x="322263" y="6094413"/>
            <a:ext cx="83693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marL="436563" indent="-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1538" indent="-434975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4381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6250" indent="-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1225" indent="-434975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84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56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28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00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4.    </a:t>
            </a:r>
            <a:r>
              <a:rPr lang="de-DE" altLang="de-DE">
                <a:cs typeface="Times New Roman" panose="02020603050405020304" pitchFamily="18" charset="0"/>
              </a:rPr>
              <a:t>Delete placed nets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(</a:t>
            </a:r>
            <a:r>
              <a:rPr lang="de-DE" altLang="de-DE" i="1">
                <a:solidFill>
                  <a:srgbClr val="CC0000"/>
                </a:solidFill>
                <a:cs typeface="Times New Roman" panose="02020603050405020304" pitchFamily="18" charset="0"/>
              </a:rPr>
              <a:t>D</a:t>
            </a:r>
            <a:r>
              <a:rPr lang="de-DE" altLang="de-DE" i="1" baseline="3000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)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 in VCG and zone representation</a:t>
            </a:r>
          </a:p>
        </p:txBody>
      </p:sp>
      <p:sp>
        <p:nvSpPr>
          <p:cNvPr id="1275961" name="Text Box 57"/>
          <p:cNvSpPr txBox="1">
            <a:spLocks noChangeArrowheads="1"/>
          </p:cNvSpPr>
          <p:nvPr/>
        </p:nvSpPr>
        <p:spPr bwMode="auto">
          <a:xfrm>
            <a:off x="5035550" y="1739900"/>
            <a:ext cx="261938" cy="24447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381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1275964" name="Rectangle 60"/>
          <p:cNvSpPr>
            <a:spLocks noChangeArrowheads="1"/>
          </p:cNvSpPr>
          <p:nvPr/>
        </p:nvSpPr>
        <p:spPr bwMode="auto">
          <a:xfrm>
            <a:off x="782638" y="3941763"/>
            <a:ext cx="7908925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marL="484188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20750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55725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3875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0438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76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48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0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92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30000"/>
              </a:spcBef>
              <a:buClr>
                <a:srgbClr val="CC0000"/>
              </a:buClr>
              <a:buFontTx/>
              <a:buAutoNum type="arabicPeriod" startAt="2"/>
            </a:pP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Consider next track</a:t>
            </a:r>
          </a:p>
          <a:p>
            <a:pPr>
              <a:lnSpc>
                <a:spcPct val="95000"/>
              </a:lnSpc>
              <a:spcBef>
                <a:spcPct val="30000"/>
              </a:spcBef>
              <a:buClr>
                <a:srgbClr val="CC0000"/>
              </a:buClr>
              <a:buFontTx/>
              <a:buAutoNum type="arabicPeriod" startAt="3"/>
            </a:pP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Find left-to-right ordering of all unassigned nets</a:t>
            </a:r>
            <a:b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If </a:t>
            </a:r>
            <a:r>
              <a:rPr lang="de-DE" altLang="de-DE" i="1">
                <a:solidFill>
                  <a:srgbClr val="000000"/>
                </a:solidFill>
                <a:cs typeface="Times New Roman" panose="02020603050405020304" pitchFamily="18" charset="0"/>
              </a:rPr>
              <a:t>curr_net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 has no parents and does not cause conflicts on </a:t>
            </a:r>
            <a:r>
              <a:rPr lang="de-DE" altLang="de-DE" i="1">
                <a:solidFill>
                  <a:srgbClr val="000000"/>
                </a:solidFill>
                <a:cs typeface="Times New Roman" panose="02020603050405020304" pitchFamily="18" charset="0"/>
              </a:rPr>
              <a:t>curr_track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assign </a:t>
            </a:r>
            <a:r>
              <a:rPr lang="de-DE" altLang="de-DE" i="1">
                <a:solidFill>
                  <a:srgbClr val="000000"/>
                </a:solidFill>
                <a:cs typeface="Times New Roman" panose="02020603050405020304" pitchFamily="18" charset="0"/>
              </a:rPr>
              <a:t>curr_net</a:t>
            </a:r>
            <a:endParaRPr lang="de-DE" altLang="de-DE" sz="1900" b="1" i="1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sp>
        <p:nvSpPr>
          <p:cNvPr id="1275965" name="Text Box 61"/>
          <p:cNvSpPr txBox="1">
            <a:spLocks noChangeArrowheads="1"/>
          </p:cNvSpPr>
          <p:nvPr/>
        </p:nvSpPr>
        <p:spPr bwMode="auto">
          <a:xfrm>
            <a:off x="1879600" y="1370013"/>
            <a:ext cx="3921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D</a:t>
            </a:r>
          </a:p>
        </p:txBody>
      </p:sp>
      <p:sp>
        <p:nvSpPr>
          <p:cNvPr id="1275967" name="Rectangle 6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6.3.1	 Left-Edge Algorithm – Example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7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7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7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7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75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75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75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75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75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7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7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7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75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75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75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75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7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7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7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7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5907" grpId="0" animBg="1"/>
      <p:bldP spid="1275953" grpId="0" animBg="1"/>
      <p:bldP spid="1275956" grpId="0" animBg="1"/>
      <p:bldP spid="1275960" grpId="0" autoUpdateAnimBg="0"/>
      <p:bldP spid="127596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1FD83-0A0B-424F-819E-764B89F9AA31}" type="slidenum">
              <a:rPr lang="en-US" altLang="de-DE"/>
              <a:pPr/>
              <a:t>42</a:t>
            </a:fld>
            <a:endParaRPr lang="en-US" altLang="de-DE"/>
          </a:p>
        </p:txBody>
      </p:sp>
      <p:sp>
        <p:nvSpPr>
          <p:cNvPr id="1366018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2345329-BB43-40B3-B397-45FD9601DDA9}" type="slidenum">
              <a:rPr lang="en-US" altLang="zh-CN" sz="1000">
                <a:solidFill>
                  <a:srgbClr val="C0C0C0"/>
                </a:solidFill>
                <a:ea typeface="ＭＳ Ｐゴシック" panose="020B0600070205080204" pitchFamily="34" charset="-128"/>
              </a:rPr>
              <a:pPr algn="r"/>
              <a:t>42</a:t>
            </a:fld>
            <a:endParaRPr lang="en-US" altLang="zh-CN" sz="1000">
              <a:solidFill>
                <a:srgbClr val="C0C0C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366019" name="Group 26"/>
          <p:cNvGrpSpPr>
            <a:grpSpLocks/>
          </p:cNvGrpSpPr>
          <p:nvPr/>
        </p:nvGrpSpPr>
        <p:grpSpPr bwMode="auto">
          <a:xfrm>
            <a:off x="2243138" y="4487863"/>
            <a:ext cx="5414962" cy="354012"/>
            <a:chOff x="480" y="1066"/>
            <a:chExt cx="3222" cy="210"/>
          </a:xfrm>
        </p:grpSpPr>
        <p:grpSp>
          <p:nvGrpSpPr>
            <p:cNvPr id="1366020" name="Group 27"/>
            <p:cNvGrpSpPr>
              <a:grpSpLocks/>
            </p:cNvGrpSpPr>
            <p:nvPr/>
          </p:nvGrpSpPr>
          <p:grpSpPr bwMode="auto">
            <a:xfrm>
              <a:off x="572" y="1066"/>
              <a:ext cx="2993" cy="0"/>
              <a:chOff x="459" y="725"/>
              <a:chExt cx="2993" cy="0"/>
            </a:xfrm>
          </p:grpSpPr>
          <p:sp>
            <p:nvSpPr>
              <p:cNvPr id="1366021" name="Line 28"/>
              <p:cNvSpPr>
                <a:spLocks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6022" name="Line 29"/>
              <p:cNvSpPr>
                <a:spLocks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6023" name="Line 30"/>
              <p:cNvSpPr>
                <a:spLocks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6024" name="Line 31"/>
              <p:cNvSpPr>
                <a:spLocks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6025" name="Line 32"/>
              <p:cNvSpPr>
                <a:spLocks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6026" name="Line 33"/>
              <p:cNvSpPr>
                <a:spLocks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6027" name="Line 34"/>
              <p:cNvSpPr>
                <a:spLocks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6028" name="Line 35"/>
              <p:cNvSpPr>
                <a:spLocks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6029" name="Line 36"/>
              <p:cNvSpPr>
                <a:spLocks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6030" name="Line 37"/>
              <p:cNvSpPr>
                <a:spLocks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6031" name="Line 38"/>
              <p:cNvSpPr>
                <a:spLocks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66032" name="Text Box 39"/>
            <p:cNvSpPr txBox="1">
              <a:spLocks noChangeArrowheads="1"/>
            </p:cNvSpPr>
            <p:nvPr/>
          </p:nvSpPr>
          <p:spPr bwMode="auto">
            <a:xfrm>
              <a:off x="480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B</a:t>
              </a:r>
            </a:p>
          </p:txBody>
        </p:sp>
        <p:sp>
          <p:nvSpPr>
            <p:cNvPr id="1366033" name="Text Box 40"/>
            <p:cNvSpPr txBox="1">
              <a:spLocks noChangeArrowheads="1"/>
            </p:cNvSpPr>
            <p:nvPr/>
          </p:nvSpPr>
          <p:spPr bwMode="auto">
            <a:xfrm>
              <a:off x="754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C</a:t>
              </a:r>
            </a:p>
          </p:txBody>
        </p:sp>
        <p:sp>
          <p:nvSpPr>
            <p:cNvPr id="1366034" name="Text Box 41"/>
            <p:cNvSpPr txBox="1">
              <a:spLocks noChangeArrowheads="1"/>
            </p:cNvSpPr>
            <p:nvPr/>
          </p:nvSpPr>
          <p:spPr bwMode="auto">
            <a:xfrm>
              <a:off x="1026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E</a:t>
              </a:r>
            </a:p>
          </p:txBody>
        </p:sp>
        <p:sp>
          <p:nvSpPr>
            <p:cNvPr id="1366035" name="Text Box 42"/>
            <p:cNvSpPr txBox="1">
              <a:spLocks noChangeArrowheads="1"/>
            </p:cNvSpPr>
            <p:nvPr/>
          </p:nvSpPr>
          <p:spPr bwMode="auto">
            <a:xfrm>
              <a:off x="1298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C</a:t>
              </a:r>
            </a:p>
          </p:txBody>
        </p:sp>
        <p:sp>
          <p:nvSpPr>
            <p:cNvPr id="1366036" name="Text Box 43"/>
            <p:cNvSpPr txBox="1">
              <a:spLocks noChangeArrowheads="1"/>
            </p:cNvSpPr>
            <p:nvPr/>
          </p:nvSpPr>
          <p:spPr bwMode="auto">
            <a:xfrm>
              <a:off x="1571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E</a:t>
              </a:r>
            </a:p>
          </p:txBody>
        </p:sp>
        <p:sp>
          <p:nvSpPr>
            <p:cNvPr id="1366037" name="Text Box 44"/>
            <p:cNvSpPr txBox="1">
              <a:spLocks noChangeArrowheads="1"/>
            </p:cNvSpPr>
            <p:nvPr/>
          </p:nvSpPr>
          <p:spPr bwMode="auto">
            <a:xfrm>
              <a:off x="1843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B</a:t>
              </a:r>
            </a:p>
          </p:txBody>
        </p:sp>
        <p:sp>
          <p:nvSpPr>
            <p:cNvPr id="1366038" name="Text Box 45"/>
            <p:cNvSpPr txBox="1">
              <a:spLocks noChangeArrowheads="1"/>
            </p:cNvSpPr>
            <p:nvPr/>
          </p:nvSpPr>
          <p:spPr bwMode="auto">
            <a:xfrm>
              <a:off x="2115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F</a:t>
              </a:r>
            </a:p>
          </p:txBody>
        </p:sp>
        <p:sp>
          <p:nvSpPr>
            <p:cNvPr id="1366039" name="Text Box 46"/>
            <p:cNvSpPr txBox="1">
              <a:spLocks noChangeArrowheads="1"/>
            </p:cNvSpPr>
            <p:nvPr/>
          </p:nvSpPr>
          <p:spPr bwMode="auto">
            <a:xfrm>
              <a:off x="2387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H</a:t>
              </a:r>
            </a:p>
          </p:txBody>
        </p:sp>
        <p:sp>
          <p:nvSpPr>
            <p:cNvPr id="1366040" name="Text Box 47"/>
            <p:cNvSpPr txBox="1">
              <a:spLocks noChangeArrowheads="1"/>
            </p:cNvSpPr>
            <p:nvPr/>
          </p:nvSpPr>
          <p:spPr bwMode="auto">
            <a:xfrm>
              <a:off x="2659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I</a:t>
              </a:r>
            </a:p>
          </p:txBody>
        </p:sp>
        <p:sp>
          <p:nvSpPr>
            <p:cNvPr id="1366041" name="Text Box 48"/>
            <p:cNvSpPr txBox="1">
              <a:spLocks noChangeArrowheads="1"/>
            </p:cNvSpPr>
            <p:nvPr/>
          </p:nvSpPr>
          <p:spPr bwMode="auto">
            <a:xfrm>
              <a:off x="2931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H</a:t>
              </a:r>
            </a:p>
          </p:txBody>
        </p:sp>
        <p:sp>
          <p:nvSpPr>
            <p:cNvPr id="1366042" name="Text Box 49"/>
            <p:cNvSpPr txBox="1">
              <a:spLocks noChangeArrowheads="1"/>
            </p:cNvSpPr>
            <p:nvPr/>
          </p:nvSpPr>
          <p:spPr bwMode="auto">
            <a:xfrm>
              <a:off x="3203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G</a:t>
              </a:r>
            </a:p>
          </p:txBody>
        </p:sp>
        <p:sp>
          <p:nvSpPr>
            <p:cNvPr id="1366043" name="Text Box 50"/>
            <p:cNvSpPr txBox="1">
              <a:spLocks noChangeArrowheads="1"/>
            </p:cNvSpPr>
            <p:nvPr/>
          </p:nvSpPr>
          <p:spPr bwMode="auto">
            <a:xfrm>
              <a:off x="3475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I</a:t>
              </a:r>
            </a:p>
          </p:txBody>
        </p:sp>
      </p:grpSp>
      <p:sp>
        <p:nvSpPr>
          <p:cNvPr id="1280051" name="Line 51"/>
          <p:cNvSpPr>
            <a:spLocks noChangeShapeType="1"/>
          </p:cNvSpPr>
          <p:nvPr/>
        </p:nvSpPr>
        <p:spPr bwMode="auto">
          <a:xfrm>
            <a:off x="2855913" y="2200275"/>
            <a:ext cx="0" cy="355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2" name="Line 52"/>
          <p:cNvSpPr>
            <a:spLocks noChangeShapeType="1"/>
          </p:cNvSpPr>
          <p:nvPr/>
        </p:nvSpPr>
        <p:spPr bwMode="auto">
          <a:xfrm>
            <a:off x="2855913" y="2555875"/>
            <a:ext cx="1371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3" name="Line 53"/>
          <p:cNvSpPr>
            <a:spLocks noChangeShapeType="1"/>
          </p:cNvSpPr>
          <p:nvPr/>
        </p:nvSpPr>
        <p:spPr bwMode="auto">
          <a:xfrm>
            <a:off x="4227513" y="2200275"/>
            <a:ext cx="0" cy="355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4" name="Line 54"/>
          <p:cNvSpPr>
            <a:spLocks noChangeShapeType="1"/>
          </p:cNvSpPr>
          <p:nvPr/>
        </p:nvSpPr>
        <p:spPr bwMode="auto">
          <a:xfrm>
            <a:off x="3313113" y="2200275"/>
            <a:ext cx="0" cy="7381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5" name="Line 55"/>
          <p:cNvSpPr>
            <a:spLocks noChangeShapeType="1"/>
          </p:cNvSpPr>
          <p:nvPr/>
        </p:nvSpPr>
        <p:spPr bwMode="auto">
          <a:xfrm>
            <a:off x="6057900" y="2200275"/>
            <a:ext cx="0" cy="7381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6" name="Line 56"/>
          <p:cNvSpPr>
            <a:spLocks noChangeShapeType="1"/>
          </p:cNvSpPr>
          <p:nvPr/>
        </p:nvSpPr>
        <p:spPr bwMode="auto">
          <a:xfrm flipV="1">
            <a:off x="3313113" y="2938463"/>
            <a:ext cx="274478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1" name="Line 71"/>
          <p:cNvSpPr>
            <a:spLocks noChangeShapeType="1"/>
          </p:cNvSpPr>
          <p:nvPr/>
        </p:nvSpPr>
        <p:spPr bwMode="auto">
          <a:xfrm>
            <a:off x="6972300" y="2200275"/>
            <a:ext cx="0" cy="355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2" name="Line 72"/>
          <p:cNvSpPr>
            <a:spLocks noChangeShapeType="1"/>
          </p:cNvSpPr>
          <p:nvPr/>
        </p:nvSpPr>
        <p:spPr bwMode="auto">
          <a:xfrm>
            <a:off x="7429500" y="2174875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3" name="Line 73"/>
          <p:cNvSpPr>
            <a:spLocks noChangeShapeType="1"/>
          </p:cNvSpPr>
          <p:nvPr/>
        </p:nvSpPr>
        <p:spPr bwMode="auto">
          <a:xfrm flipV="1">
            <a:off x="6972300" y="2555875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66053" name="Line 83"/>
          <p:cNvSpPr>
            <a:spLocks noChangeShapeType="1"/>
          </p:cNvSpPr>
          <p:nvPr/>
        </p:nvSpPr>
        <p:spPr bwMode="auto">
          <a:xfrm>
            <a:off x="2398713" y="2555875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6054" name="Line 84"/>
          <p:cNvSpPr>
            <a:spLocks noChangeShapeType="1"/>
          </p:cNvSpPr>
          <p:nvPr/>
        </p:nvSpPr>
        <p:spPr bwMode="auto">
          <a:xfrm>
            <a:off x="2398713" y="2936875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6055" name="Line 85"/>
          <p:cNvSpPr>
            <a:spLocks noChangeShapeType="1"/>
          </p:cNvSpPr>
          <p:nvPr/>
        </p:nvSpPr>
        <p:spPr bwMode="auto">
          <a:xfrm>
            <a:off x="2398713" y="3352800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6056" name="Line 86"/>
          <p:cNvSpPr>
            <a:spLocks noChangeShapeType="1"/>
          </p:cNvSpPr>
          <p:nvPr/>
        </p:nvSpPr>
        <p:spPr bwMode="auto">
          <a:xfrm>
            <a:off x="2398713" y="3733800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6057" name="Line 87"/>
          <p:cNvSpPr>
            <a:spLocks noChangeShapeType="1"/>
          </p:cNvSpPr>
          <p:nvPr/>
        </p:nvSpPr>
        <p:spPr bwMode="auto">
          <a:xfrm>
            <a:off x="2398713" y="4114800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6058" name="Text Box 88"/>
          <p:cNvSpPr txBox="1">
            <a:spLocks noChangeArrowheads="1"/>
          </p:cNvSpPr>
          <p:nvPr/>
        </p:nvSpPr>
        <p:spPr bwMode="auto">
          <a:xfrm>
            <a:off x="1927225" y="2403475"/>
            <a:ext cx="2857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1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6059" name="Text Box 89"/>
          <p:cNvSpPr txBox="1">
            <a:spLocks noChangeArrowheads="1"/>
          </p:cNvSpPr>
          <p:nvPr/>
        </p:nvSpPr>
        <p:spPr bwMode="auto">
          <a:xfrm>
            <a:off x="384175" y="2735263"/>
            <a:ext cx="19034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      </a:t>
            </a:r>
            <a:r>
              <a:rPr lang="de-DE" altLang="de-DE" i="1">
                <a:solidFill>
                  <a:srgbClr val="000000"/>
                </a:solidFill>
                <a:ea typeface="ＭＳ Ｐゴシック" panose="020B0600070205080204" pitchFamily="34" charset="-128"/>
              </a:rPr>
              <a:t>curr_track</a:t>
            </a:r>
            <a:r>
              <a:rPr lang="de-DE" altLang="de-DE">
                <a:ea typeface="ＭＳ Ｐゴシック" panose="020B0600070205080204" pitchFamily="34" charset="-128"/>
              </a:rPr>
              <a:t> = 2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6060" name="Text Box 90"/>
          <p:cNvSpPr txBox="1">
            <a:spLocks noChangeArrowheads="1"/>
          </p:cNvSpPr>
          <p:nvPr/>
        </p:nvSpPr>
        <p:spPr bwMode="auto">
          <a:xfrm>
            <a:off x="1652588" y="3114675"/>
            <a:ext cx="615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     3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6061" name="Text Box 91"/>
          <p:cNvSpPr txBox="1">
            <a:spLocks noChangeArrowheads="1"/>
          </p:cNvSpPr>
          <p:nvPr/>
        </p:nvSpPr>
        <p:spPr bwMode="auto">
          <a:xfrm>
            <a:off x="1652588" y="3495675"/>
            <a:ext cx="6159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     4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6062" name="Text Box 92"/>
          <p:cNvSpPr txBox="1">
            <a:spLocks noChangeArrowheads="1"/>
          </p:cNvSpPr>
          <p:nvPr/>
        </p:nvSpPr>
        <p:spPr bwMode="auto">
          <a:xfrm>
            <a:off x="1652588" y="3930650"/>
            <a:ext cx="615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2"/>
                </a:solidFill>
                <a:ea typeface="ＭＳ Ｐゴシック" panose="020B0600070205080204" pitchFamily="34" charset="-128"/>
              </a:rPr>
              <a:t>     </a:t>
            </a:r>
            <a:r>
              <a:rPr lang="de-DE" altLang="de-DE">
                <a:ea typeface="ＭＳ Ｐゴシック" panose="020B0600070205080204" pitchFamily="34" charset="-128"/>
              </a:rPr>
              <a:t>5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grpSp>
        <p:nvGrpSpPr>
          <p:cNvPr id="1366063" name="Group 121"/>
          <p:cNvGrpSpPr>
            <a:grpSpLocks/>
          </p:cNvGrpSpPr>
          <p:nvPr/>
        </p:nvGrpSpPr>
        <p:grpSpPr bwMode="auto">
          <a:xfrm>
            <a:off x="2400300" y="2224088"/>
            <a:ext cx="5030788" cy="0"/>
            <a:chOff x="459" y="725"/>
            <a:chExt cx="2993" cy="0"/>
          </a:xfrm>
        </p:grpSpPr>
        <p:sp>
          <p:nvSpPr>
            <p:cNvPr id="1366064" name="Line 122"/>
            <p:cNvSpPr>
              <a:spLocks noChangeShapeType="1"/>
            </p:cNvSpPr>
            <p:nvPr/>
          </p:nvSpPr>
          <p:spPr bwMode="auto">
            <a:xfrm>
              <a:off x="45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6065" name="Line 123"/>
            <p:cNvSpPr>
              <a:spLocks noChangeShapeType="1"/>
            </p:cNvSpPr>
            <p:nvPr/>
          </p:nvSpPr>
          <p:spPr bwMode="auto">
            <a:xfrm>
              <a:off x="72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6066" name="Line 124"/>
            <p:cNvSpPr>
              <a:spLocks noChangeShapeType="1"/>
            </p:cNvSpPr>
            <p:nvPr/>
          </p:nvSpPr>
          <p:spPr bwMode="auto">
            <a:xfrm>
              <a:off x="100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6067" name="Line 125"/>
            <p:cNvSpPr>
              <a:spLocks noChangeShapeType="1"/>
            </p:cNvSpPr>
            <p:nvPr/>
          </p:nvSpPr>
          <p:spPr bwMode="auto">
            <a:xfrm>
              <a:off x="127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6068" name="Line 126"/>
            <p:cNvSpPr>
              <a:spLocks noChangeShapeType="1"/>
            </p:cNvSpPr>
            <p:nvPr/>
          </p:nvSpPr>
          <p:spPr bwMode="auto">
            <a:xfrm>
              <a:off x="154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6069" name="Line 127"/>
            <p:cNvSpPr>
              <a:spLocks noChangeShapeType="1"/>
            </p:cNvSpPr>
            <p:nvPr/>
          </p:nvSpPr>
          <p:spPr bwMode="auto">
            <a:xfrm>
              <a:off x="182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6070" name="Line 128"/>
            <p:cNvSpPr>
              <a:spLocks noChangeShapeType="1"/>
            </p:cNvSpPr>
            <p:nvPr/>
          </p:nvSpPr>
          <p:spPr bwMode="auto">
            <a:xfrm>
              <a:off x="2092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6071" name="Line 129"/>
            <p:cNvSpPr>
              <a:spLocks noChangeShapeType="1"/>
            </p:cNvSpPr>
            <p:nvPr/>
          </p:nvSpPr>
          <p:spPr bwMode="auto">
            <a:xfrm>
              <a:off x="236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6072" name="Line 130"/>
            <p:cNvSpPr>
              <a:spLocks noChangeShapeType="1"/>
            </p:cNvSpPr>
            <p:nvPr/>
          </p:nvSpPr>
          <p:spPr bwMode="auto">
            <a:xfrm>
              <a:off x="263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6073" name="Line 131"/>
            <p:cNvSpPr>
              <a:spLocks noChangeShapeType="1"/>
            </p:cNvSpPr>
            <p:nvPr/>
          </p:nvSpPr>
          <p:spPr bwMode="auto">
            <a:xfrm>
              <a:off x="290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6074" name="Line 132"/>
            <p:cNvSpPr>
              <a:spLocks noChangeShapeType="1"/>
            </p:cNvSpPr>
            <p:nvPr/>
          </p:nvSpPr>
          <p:spPr bwMode="auto">
            <a:xfrm>
              <a:off x="318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66075" name="Text Box 133"/>
          <p:cNvSpPr txBox="1">
            <a:spLocks noChangeArrowheads="1"/>
          </p:cNvSpPr>
          <p:nvPr/>
        </p:nvSpPr>
        <p:spPr bwMode="auto">
          <a:xfrm>
            <a:off x="2246313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0</a:t>
            </a:r>
          </a:p>
        </p:txBody>
      </p:sp>
      <p:sp>
        <p:nvSpPr>
          <p:cNvPr id="1366076" name="Text Box 134"/>
          <p:cNvSpPr txBox="1">
            <a:spLocks noChangeArrowheads="1"/>
          </p:cNvSpPr>
          <p:nvPr/>
        </p:nvSpPr>
        <p:spPr bwMode="auto">
          <a:xfrm>
            <a:off x="2703513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1366077" name="Text Box 135"/>
          <p:cNvSpPr txBox="1">
            <a:spLocks noChangeArrowheads="1"/>
          </p:cNvSpPr>
          <p:nvPr/>
        </p:nvSpPr>
        <p:spPr bwMode="auto">
          <a:xfrm>
            <a:off x="3163888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1366078" name="Text Box 136"/>
          <p:cNvSpPr txBox="1">
            <a:spLocks noChangeArrowheads="1"/>
          </p:cNvSpPr>
          <p:nvPr/>
        </p:nvSpPr>
        <p:spPr bwMode="auto">
          <a:xfrm>
            <a:off x="35845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E</a:t>
            </a:r>
          </a:p>
        </p:txBody>
      </p:sp>
      <p:sp>
        <p:nvSpPr>
          <p:cNvPr id="1366079" name="Text Box 137"/>
          <p:cNvSpPr txBox="1">
            <a:spLocks noChangeArrowheads="1"/>
          </p:cNvSpPr>
          <p:nvPr/>
        </p:nvSpPr>
        <p:spPr bwMode="auto">
          <a:xfrm>
            <a:off x="40798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1366080" name="Text Box 138"/>
          <p:cNvSpPr txBox="1">
            <a:spLocks noChangeArrowheads="1"/>
          </p:cNvSpPr>
          <p:nvPr/>
        </p:nvSpPr>
        <p:spPr bwMode="auto">
          <a:xfrm>
            <a:off x="49942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G</a:t>
            </a:r>
          </a:p>
        </p:txBody>
      </p:sp>
      <p:sp>
        <p:nvSpPr>
          <p:cNvPr id="1366081" name="Text Box 139"/>
          <p:cNvSpPr txBox="1">
            <a:spLocks noChangeArrowheads="1"/>
          </p:cNvSpPr>
          <p:nvPr/>
        </p:nvSpPr>
        <p:spPr bwMode="auto">
          <a:xfrm>
            <a:off x="45370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F</a:t>
            </a:r>
          </a:p>
        </p:txBody>
      </p:sp>
      <p:sp>
        <p:nvSpPr>
          <p:cNvPr id="1366082" name="Text Box 140"/>
          <p:cNvSpPr txBox="1">
            <a:spLocks noChangeArrowheads="1"/>
          </p:cNvSpPr>
          <p:nvPr/>
        </p:nvSpPr>
        <p:spPr bwMode="auto">
          <a:xfrm>
            <a:off x="54514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0</a:t>
            </a:r>
          </a:p>
        </p:txBody>
      </p:sp>
      <p:sp>
        <p:nvSpPr>
          <p:cNvPr id="1366083" name="Text Box 141"/>
          <p:cNvSpPr txBox="1">
            <a:spLocks noChangeArrowheads="1"/>
          </p:cNvSpPr>
          <p:nvPr/>
        </p:nvSpPr>
        <p:spPr bwMode="auto">
          <a:xfrm>
            <a:off x="59086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1366084" name="Text Box 142"/>
          <p:cNvSpPr txBox="1">
            <a:spLocks noChangeArrowheads="1"/>
          </p:cNvSpPr>
          <p:nvPr/>
        </p:nvSpPr>
        <p:spPr bwMode="auto">
          <a:xfrm>
            <a:off x="63658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I</a:t>
            </a:r>
          </a:p>
        </p:txBody>
      </p:sp>
      <p:sp>
        <p:nvSpPr>
          <p:cNvPr id="1366085" name="Text Box 143"/>
          <p:cNvSpPr txBox="1">
            <a:spLocks noChangeArrowheads="1"/>
          </p:cNvSpPr>
          <p:nvPr/>
        </p:nvSpPr>
        <p:spPr bwMode="auto">
          <a:xfrm>
            <a:off x="6745288" y="1844675"/>
            <a:ext cx="571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J</a:t>
            </a:r>
          </a:p>
        </p:txBody>
      </p:sp>
      <p:sp>
        <p:nvSpPr>
          <p:cNvPr id="1366086" name="Text Box 144"/>
          <p:cNvSpPr txBox="1">
            <a:spLocks noChangeArrowheads="1"/>
          </p:cNvSpPr>
          <p:nvPr/>
        </p:nvSpPr>
        <p:spPr bwMode="auto">
          <a:xfrm>
            <a:off x="7240588" y="1844675"/>
            <a:ext cx="571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J</a:t>
            </a:r>
          </a:p>
        </p:txBody>
      </p:sp>
      <p:sp>
        <p:nvSpPr>
          <p:cNvPr id="1366087" name="Rectangle 14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/>
            <a:r>
              <a:rPr lang="de-DE" altLang="de-DE"/>
              <a:t>6.3.1	 Left-Edge Algorithm – Example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8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A375-1390-4FBA-A626-12635829FDBC}" type="slidenum">
              <a:rPr lang="en-US" altLang="de-DE"/>
              <a:pPr/>
              <a:t>43</a:t>
            </a:fld>
            <a:endParaRPr lang="en-US" altLang="de-DE"/>
          </a:p>
        </p:txBody>
      </p:sp>
      <p:sp>
        <p:nvSpPr>
          <p:cNvPr id="1276931" name="Text Box 3"/>
          <p:cNvSpPr txBox="1">
            <a:spLocks noChangeArrowheads="1"/>
          </p:cNvSpPr>
          <p:nvPr/>
        </p:nvSpPr>
        <p:spPr bwMode="auto">
          <a:xfrm>
            <a:off x="850900" y="5564188"/>
            <a:ext cx="1562100" cy="344487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i="1">
                <a:solidFill>
                  <a:srgbClr val="000000"/>
                </a:solidFill>
              </a:rPr>
              <a:t>curr_track</a:t>
            </a:r>
            <a:r>
              <a:rPr lang="de-DE" altLang="de-DE"/>
              <a:t> = 3: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76933" name="Oval 5"/>
          <p:cNvSpPr>
            <a:spLocks noChangeArrowheads="1"/>
          </p:cNvSpPr>
          <p:nvPr/>
        </p:nvSpPr>
        <p:spPr bwMode="auto">
          <a:xfrm>
            <a:off x="1311275" y="1885950"/>
            <a:ext cx="411163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6934" name="Text Box 6"/>
          <p:cNvSpPr txBox="1">
            <a:spLocks noChangeArrowheads="1"/>
          </p:cNvSpPr>
          <p:nvPr/>
        </p:nvSpPr>
        <p:spPr bwMode="auto">
          <a:xfrm>
            <a:off x="1385888" y="1971675"/>
            <a:ext cx="39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E</a:t>
            </a:r>
          </a:p>
        </p:txBody>
      </p:sp>
      <p:sp>
        <p:nvSpPr>
          <p:cNvPr id="1276935" name="Oval 7"/>
          <p:cNvSpPr>
            <a:spLocks noChangeArrowheads="1"/>
          </p:cNvSpPr>
          <p:nvPr/>
        </p:nvSpPr>
        <p:spPr bwMode="auto">
          <a:xfrm>
            <a:off x="1311275" y="2606675"/>
            <a:ext cx="411163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6936" name="Text Box 8"/>
          <p:cNvSpPr txBox="1">
            <a:spLocks noChangeArrowheads="1"/>
          </p:cNvSpPr>
          <p:nvPr/>
        </p:nvSpPr>
        <p:spPr bwMode="auto">
          <a:xfrm>
            <a:off x="1385888" y="2692400"/>
            <a:ext cx="39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1276937" name="Oval 9"/>
          <p:cNvSpPr>
            <a:spLocks noChangeArrowheads="1"/>
          </p:cNvSpPr>
          <p:nvPr/>
        </p:nvSpPr>
        <p:spPr bwMode="auto">
          <a:xfrm>
            <a:off x="3541713" y="3327400"/>
            <a:ext cx="411162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6938" name="Text Box 10"/>
          <p:cNvSpPr txBox="1">
            <a:spLocks noChangeArrowheads="1"/>
          </p:cNvSpPr>
          <p:nvPr/>
        </p:nvSpPr>
        <p:spPr bwMode="auto">
          <a:xfrm>
            <a:off x="3616325" y="3413125"/>
            <a:ext cx="39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1276939" name="Oval 11"/>
          <p:cNvSpPr>
            <a:spLocks noChangeArrowheads="1"/>
          </p:cNvSpPr>
          <p:nvPr/>
        </p:nvSpPr>
        <p:spPr bwMode="auto">
          <a:xfrm>
            <a:off x="3541713" y="2606675"/>
            <a:ext cx="411162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6940" name="Text Box 12"/>
          <p:cNvSpPr txBox="1">
            <a:spLocks noChangeArrowheads="1"/>
          </p:cNvSpPr>
          <p:nvPr/>
        </p:nvSpPr>
        <p:spPr bwMode="auto">
          <a:xfrm>
            <a:off x="3616325" y="2692400"/>
            <a:ext cx="39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F</a:t>
            </a:r>
          </a:p>
        </p:txBody>
      </p:sp>
      <p:sp>
        <p:nvSpPr>
          <p:cNvPr id="1276941" name="Oval 13"/>
          <p:cNvSpPr>
            <a:spLocks noChangeArrowheads="1"/>
          </p:cNvSpPr>
          <p:nvPr/>
        </p:nvSpPr>
        <p:spPr bwMode="auto">
          <a:xfrm>
            <a:off x="3541713" y="1885950"/>
            <a:ext cx="411162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6942" name="Text Box 14"/>
          <p:cNvSpPr txBox="1">
            <a:spLocks noChangeArrowheads="1"/>
          </p:cNvSpPr>
          <p:nvPr/>
        </p:nvSpPr>
        <p:spPr bwMode="auto">
          <a:xfrm>
            <a:off x="3616325" y="1971675"/>
            <a:ext cx="39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G</a:t>
            </a:r>
          </a:p>
        </p:txBody>
      </p:sp>
      <p:sp>
        <p:nvSpPr>
          <p:cNvPr id="1276943" name="Oval 15"/>
          <p:cNvSpPr>
            <a:spLocks noChangeArrowheads="1"/>
          </p:cNvSpPr>
          <p:nvPr/>
        </p:nvSpPr>
        <p:spPr bwMode="auto">
          <a:xfrm>
            <a:off x="2359025" y="2606675"/>
            <a:ext cx="414338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6944" name="Text Box 16"/>
          <p:cNvSpPr txBox="1">
            <a:spLocks noChangeArrowheads="1"/>
          </p:cNvSpPr>
          <p:nvPr/>
        </p:nvSpPr>
        <p:spPr bwMode="auto">
          <a:xfrm>
            <a:off x="2433638" y="2692400"/>
            <a:ext cx="396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H</a:t>
            </a:r>
          </a:p>
        </p:txBody>
      </p:sp>
      <p:sp>
        <p:nvSpPr>
          <p:cNvPr id="1276945" name="Oval 17"/>
          <p:cNvSpPr>
            <a:spLocks noChangeArrowheads="1"/>
          </p:cNvSpPr>
          <p:nvPr/>
        </p:nvSpPr>
        <p:spPr bwMode="auto">
          <a:xfrm>
            <a:off x="2359025" y="1885950"/>
            <a:ext cx="414338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6946" name="Text Box 18"/>
          <p:cNvSpPr txBox="1">
            <a:spLocks noChangeArrowheads="1"/>
          </p:cNvSpPr>
          <p:nvPr/>
        </p:nvSpPr>
        <p:spPr bwMode="auto">
          <a:xfrm>
            <a:off x="2433638" y="1971675"/>
            <a:ext cx="396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I</a:t>
            </a:r>
          </a:p>
        </p:txBody>
      </p:sp>
      <p:sp>
        <p:nvSpPr>
          <p:cNvPr id="1276947" name="Line 19"/>
          <p:cNvSpPr>
            <a:spLocks noChangeShapeType="1"/>
          </p:cNvSpPr>
          <p:nvPr/>
        </p:nvSpPr>
        <p:spPr bwMode="auto">
          <a:xfrm>
            <a:off x="1512888" y="23177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48" name="Line 20"/>
          <p:cNvSpPr>
            <a:spLocks noChangeShapeType="1"/>
          </p:cNvSpPr>
          <p:nvPr/>
        </p:nvSpPr>
        <p:spPr bwMode="auto">
          <a:xfrm>
            <a:off x="2570163" y="23177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49" name="Line 21"/>
          <p:cNvSpPr>
            <a:spLocks noChangeShapeType="1"/>
          </p:cNvSpPr>
          <p:nvPr/>
        </p:nvSpPr>
        <p:spPr bwMode="auto">
          <a:xfrm>
            <a:off x="3749675" y="23177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50" name="Line 22"/>
          <p:cNvSpPr>
            <a:spLocks noChangeShapeType="1"/>
          </p:cNvSpPr>
          <p:nvPr/>
        </p:nvSpPr>
        <p:spPr bwMode="auto">
          <a:xfrm>
            <a:off x="3749675" y="30384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51" name="Rectangle 23"/>
          <p:cNvSpPr>
            <a:spLocks noChangeArrowheads="1"/>
          </p:cNvSpPr>
          <p:nvPr/>
        </p:nvSpPr>
        <p:spPr bwMode="auto">
          <a:xfrm>
            <a:off x="4745038" y="1196975"/>
            <a:ext cx="1966912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6952" name="Line 24"/>
          <p:cNvSpPr>
            <a:spLocks noChangeShapeType="1"/>
          </p:cNvSpPr>
          <p:nvPr/>
        </p:nvSpPr>
        <p:spPr bwMode="auto">
          <a:xfrm>
            <a:off x="5137150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53" name="Line 25"/>
          <p:cNvSpPr>
            <a:spLocks noChangeShapeType="1"/>
          </p:cNvSpPr>
          <p:nvPr/>
        </p:nvSpPr>
        <p:spPr bwMode="auto">
          <a:xfrm>
            <a:off x="5534025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54" name="Line 26"/>
          <p:cNvSpPr>
            <a:spLocks noChangeShapeType="1"/>
          </p:cNvSpPr>
          <p:nvPr/>
        </p:nvSpPr>
        <p:spPr bwMode="auto">
          <a:xfrm>
            <a:off x="5926138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55" name="Line 27"/>
          <p:cNvSpPr>
            <a:spLocks noChangeShapeType="1"/>
          </p:cNvSpPr>
          <p:nvPr/>
        </p:nvSpPr>
        <p:spPr bwMode="auto">
          <a:xfrm>
            <a:off x="6321425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56" name="Line 28"/>
          <p:cNvSpPr>
            <a:spLocks noChangeShapeType="1"/>
          </p:cNvSpPr>
          <p:nvPr/>
        </p:nvSpPr>
        <p:spPr bwMode="auto">
          <a:xfrm>
            <a:off x="4745038" y="1628775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57" name="Line 29"/>
          <p:cNvSpPr>
            <a:spLocks noChangeShapeType="1"/>
          </p:cNvSpPr>
          <p:nvPr/>
        </p:nvSpPr>
        <p:spPr bwMode="auto">
          <a:xfrm>
            <a:off x="4745038" y="2060575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58" name="Line 30"/>
          <p:cNvSpPr>
            <a:spLocks noChangeShapeType="1"/>
          </p:cNvSpPr>
          <p:nvPr/>
        </p:nvSpPr>
        <p:spPr bwMode="auto">
          <a:xfrm>
            <a:off x="4745038" y="2493963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59" name="Line 31"/>
          <p:cNvSpPr>
            <a:spLocks noChangeShapeType="1"/>
          </p:cNvSpPr>
          <p:nvPr/>
        </p:nvSpPr>
        <p:spPr bwMode="auto">
          <a:xfrm>
            <a:off x="4745038" y="2925763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60" name="Line 32"/>
          <p:cNvSpPr>
            <a:spLocks noChangeShapeType="1"/>
          </p:cNvSpPr>
          <p:nvPr/>
        </p:nvSpPr>
        <p:spPr bwMode="auto">
          <a:xfrm>
            <a:off x="4745038" y="3355975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61" name="Line 33"/>
          <p:cNvSpPr>
            <a:spLocks noChangeShapeType="1"/>
          </p:cNvSpPr>
          <p:nvPr/>
        </p:nvSpPr>
        <p:spPr bwMode="auto">
          <a:xfrm>
            <a:off x="5534025" y="1628775"/>
            <a:ext cx="11779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62" name="Line 34"/>
          <p:cNvSpPr>
            <a:spLocks noChangeShapeType="1"/>
          </p:cNvSpPr>
          <p:nvPr/>
        </p:nvSpPr>
        <p:spPr bwMode="auto">
          <a:xfrm>
            <a:off x="4745038" y="2060575"/>
            <a:ext cx="7889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63" name="Line 35"/>
          <p:cNvSpPr>
            <a:spLocks noChangeShapeType="1"/>
          </p:cNvSpPr>
          <p:nvPr/>
        </p:nvSpPr>
        <p:spPr bwMode="auto">
          <a:xfrm>
            <a:off x="5926138" y="2060575"/>
            <a:ext cx="3952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64" name="Line 36"/>
          <p:cNvSpPr>
            <a:spLocks noChangeShapeType="1"/>
          </p:cNvSpPr>
          <p:nvPr/>
        </p:nvSpPr>
        <p:spPr bwMode="auto">
          <a:xfrm>
            <a:off x="4745038" y="2493963"/>
            <a:ext cx="392112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65" name="Line 37"/>
          <p:cNvSpPr>
            <a:spLocks noChangeShapeType="1"/>
          </p:cNvSpPr>
          <p:nvPr/>
        </p:nvSpPr>
        <p:spPr bwMode="auto">
          <a:xfrm>
            <a:off x="5926138" y="2493963"/>
            <a:ext cx="787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66" name="Line 38"/>
          <p:cNvSpPr>
            <a:spLocks noChangeShapeType="1"/>
          </p:cNvSpPr>
          <p:nvPr/>
        </p:nvSpPr>
        <p:spPr bwMode="auto">
          <a:xfrm flipV="1">
            <a:off x="4745038" y="3354388"/>
            <a:ext cx="369887" cy="15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67" name="Line 39"/>
          <p:cNvSpPr>
            <a:spLocks noChangeShapeType="1"/>
          </p:cNvSpPr>
          <p:nvPr/>
        </p:nvSpPr>
        <p:spPr bwMode="auto">
          <a:xfrm flipV="1">
            <a:off x="5200650" y="3355975"/>
            <a:ext cx="725488" cy="79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6968" name="Text Box 40"/>
          <p:cNvSpPr txBox="1">
            <a:spLocks noChangeArrowheads="1"/>
          </p:cNvSpPr>
          <p:nvPr/>
        </p:nvSpPr>
        <p:spPr bwMode="auto">
          <a:xfrm>
            <a:off x="6003925" y="1339850"/>
            <a:ext cx="263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G</a:t>
            </a:r>
          </a:p>
        </p:txBody>
      </p:sp>
      <p:sp>
        <p:nvSpPr>
          <p:cNvPr id="1276969" name="Text Box 41"/>
          <p:cNvSpPr txBox="1">
            <a:spLocks noChangeArrowheads="1"/>
          </p:cNvSpPr>
          <p:nvPr/>
        </p:nvSpPr>
        <p:spPr bwMode="auto">
          <a:xfrm>
            <a:off x="6003925" y="1773238"/>
            <a:ext cx="263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H</a:t>
            </a:r>
          </a:p>
        </p:txBody>
      </p:sp>
      <p:sp>
        <p:nvSpPr>
          <p:cNvPr id="1276970" name="Text Box 42"/>
          <p:cNvSpPr txBox="1">
            <a:spLocks noChangeArrowheads="1"/>
          </p:cNvSpPr>
          <p:nvPr/>
        </p:nvSpPr>
        <p:spPr bwMode="auto">
          <a:xfrm>
            <a:off x="4821238" y="2205038"/>
            <a:ext cx="2619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1276971" name="Text Box 43"/>
          <p:cNvSpPr txBox="1">
            <a:spLocks noChangeArrowheads="1"/>
          </p:cNvSpPr>
          <p:nvPr/>
        </p:nvSpPr>
        <p:spPr bwMode="auto">
          <a:xfrm>
            <a:off x="6215063" y="2174875"/>
            <a:ext cx="261937" cy="2841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I</a:t>
            </a:r>
          </a:p>
        </p:txBody>
      </p:sp>
      <p:sp>
        <p:nvSpPr>
          <p:cNvPr id="1276972" name="Text Box 44"/>
          <p:cNvSpPr txBox="1">
            <a:spLocks noChangeArrowheads="1"/>
          </p:cNvSpPr>
          <p:nvPr/>
        </p:nvSpPr>
        <p:spPr bwMode="auto">
          <a:xfrm>
            <a:off x="4795838" y="3068638"/>
            <a:ext cx="2603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E</a:t>
            </a:r>
          </a:p>
        </p:txBody>
      </p:sp>
      <p:sp>
        <p:nvSpPr>
          <p:cNvPr id="1276973" name="Text Box 45"/>
          <p:cNvSpPr txBox="1">
            <a:spLocks noChangeArrowheads="1"/>
          </p:cNvSpPr>
          <p:nvPr/>
        </p:nvSpPr>
        <p:spPr bwMode="auto">
          <a:xfrm>
            <a:off x="5427663" y="3068638"/>
            <a:ext cx="260350" cy="2508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10309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F</a:t>
            </a:r>
          </a:p>
        </p:txBody>
      </p:sp>
      <p:sp>
        <p:nvSpPr>
          <p:cNvPr id="1276974" name="Text Box 46"/>
          <p:cNvSpPr txBox="1">
            <a:spLocks noChangeArrowheads="1"/>
          </p:cNvSpPr>
          <p:nvPr/>
        </p:nvSpPr>
        <p:spPr bwMode="auto">
          <a:xfrm>
            <a:off x="2484438" y="5564188"/>
            <a:ext cx="715962" cy="344487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Net </a:t>
            </a:r>
            <a:r>
              <a:rPr lang="de-DE" altLang="de-DE" i="1"/>
              <a:t>E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76975" name="Text Box 47"/>
          <p:cNvSpPr txBox="1">
            <a:spLocks noChangeArrowheads="1"/>
          </p:cNvSpPr>
          <p:nvPr/>
        </p:nvSpPr>
        <p:spPr bwMode="auto">
          <a:xfrm>
            <a:off x="3232150" y="5564188"/>
            <a:ext cx="739775" cy="344487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Net </a:t>
            </a:r>
            <a:r>
              <a:rPr lang="de-DE" altLang="de-DE" i="1"/>
              <a:t>G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76977" name="Oval 49"/>
          <p:cNvSpPr>
            <a:spLocks noChangeArrowheads="1"/>
          </p:cNvSpPr>
          <p:nvPr/>
        </p:nvSpPr>
        <p:spPr bwMode="auto">
          <a:xfrm>
            <a:off x="1181100" y="1762125"/>
            <a:ext cx="690563" cy="6889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276978" name="Oval 50"/>
          <p:cNvSpPr>
            <a:spLocks noChangeArrowheads="1"/>
          </p:cNvSpPr>
          <p:nvPr/>
        </p:nvSpPr>
        <p:spPr bwMode="auto">
          <a:xfrm>
            <a:off x="4573588" y="3005138"/>
            <a:ext cx="690562" cy="6889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276979" name="Oval 51"/>
          <p:cNvSpPr>
            <a:spLocks noChangeArrowheads="1"/>
          </p:cNvSpPr>
          <p:nvPr/>
        </p:nvSpPr>
        <p:spPr bwMode="auto">
          <a:xfrm>
            <a:off x="3424238" y="1751013"/>
            <a:ext cx="692150" cy="6889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276980" name="Oval 52"/>
          <p:cNvSpPr>
            <a:spLocks noChangeArrowheads="1"/>
          </p:cNvSpPr>
          <p:nvPr/>
        </p:nvSpPr>
        <p:spPr bwMode="auto">
          <a:xfrm>
            <a:off x="5791200" y="1216025"/>
            <a:ext cx="690563" cy="6889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276981" name="Rectangle 53"/>
          <p:cNvSpPr>
            <a:spLocks noChangeArrowheads="1"/>
          </p:cNvSpPr>
          <p:nvPr/>
        </p:nvSpPr>
        <p:spPr bwMode="auto">
          <a:xfrm>
            <a:off x="322263" y="6094413"/>
            <a:ext cx="83693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marL="436563" indent="-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1538" indent="-434975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4381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6250" indent="-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1225" indent="-434975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84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56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28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00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4.</a:t>
            </a:r>
            <a:r>
              <a:rPr lang="de-DE" altLang="de-DE">
                <a:cs typeface="Times New Roman" panose="02020603050405020304" pitchFamily="18" charset="0"/>
              </a:rPr>
              <a:t>    Delete placed nets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(</a:t>
            </a:r>
            <a:r>
              <a:rPr lang="de-DE" altLang="de-DE" i="1">
                <a:solidFill>
                  <a:srgbClr val="CC0000"/>
                </a:solidFill>
                <a:cs typeface="Times New Roman" panose="02020603050405020304" pitchFamily="18" charset="0"/>
              </a:rPr>
              <a:t>E</a:t>
            </a: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, </a:t>
            </a:r>
            <a:r>
              <a:rPr lang="de-DE" altLang="de-DE" i="1">
                <a:solidFill>
                  <a:srgbClr val="CC0000"/>
                </a:solidFill>
                <a:cs typeface="Times New Roman" panose="02020603050405020304" pitchFamily="18" charset="0"/>
              </a:rPr>
              <a:t>G</a:t>
            </a:r>
            <a:r>
              <a:rPr lang="de-DE" altLang="de-DE" baseline="3000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)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 in VCG and zone representation</a:t>
            </a:r>
          </a:p>
        </p:txBody>
      </p:sp>
      <p:sp>
        <p:nvSpPr>
          <p:cNvPr id="1276982" name="Text Box 54"/>
          <p:cNvSpPr txBox="1">
            <a:spLocks noChangeArrowheads="1"/>
          </p:cNvSpPr>
          <p:nvPr/>
        </p:nvSpPr>
        <p:spPr bwMode="auto">
          <a:xfrm>
            <a:off x="5035550" y="1739900"/>
            <a:ext cx="261938" cy="24447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381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1276985" name="Rectangle 57"/>
          <p:cNvSpPr>
            <a:spLocks noChangeArrowheads="1"/>
          </p:cNvSpPr>
          <p:nvPr/>
        </p:nvSpPr>
        <p:spPr bwMode="auto">
          <a:xfrm>
            <a:off x="782638" y="3941763"/>
            <a:ext cx="7908925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marL="484188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20750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55725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3875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0438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76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48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0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92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30000"/>
              </a:spcBef>
              <a:buClr>
                <a:srgbClr val="CC0000"/>
              </a:buClr>
              <a:buFontTx/>
              <a:buAutoNum type="arabicPeriod" startAt="2"/>
            </a:pP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Consider next track</a:t>
            </a:r>
          </a:p>
          <a:p>
            <a:pPr>
              <a:lnSpc>
                <a:spcPct val="95000"/>
              </a:lnSpc>
              <a:spcBef>
                <a:spcPct val="30000"/>
              </a:spcBef>
              <a:buClr>
                <a:srgbClr val="CC0000"/>
              </a:buClr>
              <a:buFontTx/>
              <a:buAutoNum type="arabicPeriod" startAt="3"/>
            </a:pP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Find left-to-right ordering of all unassigned nets</a:t>
            </a:r>
            <a:b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If </a:t>
            </a:r>
            <a:r>
              <a:rPr lang="de-DE" altLang="de-DE" i="1">
                <a:solidFill>
                  <a:srgbClr val="000000"/>
                </a:solidFill>
                <a:cs typeface="Times New Roman" panose="02020603050405020304" pitchFamily="18" charset="0"/>
              </a:rPr>
              <a:t>curr_net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 has no parents and does not cause conflicts on </a:t>
            </a:r>
            <a:r>
              <a:rPr lang="de-DE" altLang="de-DE" i="1">
                <a:solidFill>
                  <a:srgbClr val="000000"/>
                </a:solidFill>
                <a:cs typeface="Times New Roman" panose="02020603050405020304" pitchFamily="18" charset="0"/>
              </a:rPr>
              <a:t>curr_track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assign </a:t>
            </a:r>
            <a:r>
              <a:rPr lang="de-DE" altLang="de-DE" i="1">
                <a:solidFill>
                  <a:srgbClr val="000000"/>
                </a:solidFill>
                <a:cs typeface="Times New Roman" panose="02020603050405020304" pitchFamily="18" charset="0"/>
              </a:rPr>
              <a:t>curr_net</a:t>
            </a:r>
            <a:endParaRPr lang="de-DE" altLang="de-DE" sz="1900" b="1" i="1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sp>
        <p:nvSpPr>
          <p:cNvPr id="1276987" name="Rectangle 5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6.3.1	 Left-Edge Algorithm – Example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7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7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7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7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7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7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7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76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76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76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76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76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76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76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76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76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76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7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7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76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76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7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7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76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76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76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76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7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7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76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7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76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76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7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7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931" grpId="0" animBg="1"/>
      <p:bldP spid="1276934" grpId="0"/>
      <p:bldP spid="1276942" grpId="0"/>
      <p:bldP spid="1276968" grpId="0"/>
      <p:bldP spid="1276972" grpId="0"/>
      <p:bldP spid="1276974" grpId="0" animBg="1"/>
      <p:bldP spid="1276975" grpId="0" animBg="1"/>
      <p:bldP spid="127698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8CD8E-87C6-4577-8654-3F9F534B7438}" type="slidenum">
              <a:rPr lang="en-US" altLang="de-DE"/>
              <a:pPr/>
              <a:t>44</a:t>
            </a:fld>
            <a:endParaRPr lang="en-US" altLang="de-DE"/>
          </a:p>
        </p:txBody>
      </p:sp>
      <p:sp>
        <p:nvSpPr>
          <p:cNvPr id="1367042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034E580-E7A6-4B99-A6DF-D61CC5D65386}" type="slidenum">
              <a:rPr lang="en-US" altLang="zh-CN" sz="1000">
                <a:solidFill>
                  <a:srgbClr val="C0C0C0"/>
                </a:solidFill>
                <a:ea typeface="ＭＳ Ｐゴシック" panose="020B0600070205080204" pitchFamily="34" charset="-128"/>
              </a:rPr>
              <a:pPr algn="r"/>
              <a:t>44</a:t>
            </a:fld>
            <a:endParaRPr lang="en-US" altLang="zh-CN" sz="1000">
              <a:solidFill>
                <a:srgbClr val="C0C0C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367043" name="Group 26"/>
          <p:cNvGrpSpPr>
            <a:grpSpLocks/>
          </p:cNvGrpSpPr>
          <p:nvPr/>
        </p:nvGrpSpPr>
        <p:grpSpPr bwMode="auto">
          <a:xfrm>
            <a:off x="2243138" y="4487863"/>
            <a:ext cx="5414962" cy="354012"/>
            <a:chOff x="480" y="1066"/>
            <a:chExt cx="3222" cy="210"/>
          </a:xfrm>
        </p:grpSpPr>
        <p:grpSp>
          <p:nvGrpSpPr>
            <p:cNvPr id="1367044" name="Group 27"/>
            <p:cNvGrpSpPr>
              <a:grpSpLocks/>
            </p:cNvGrpSpPr>
            <p:nvPr/>
          </p:nvGrpSpPr>
          <p:grpSpPr bwMode="auto">
            <a:xfrm>
              <a:off x="572" y="1066"/>
              <a:ext cx="2993" cy="0"/>
              <a:chOff x="459" y="725"/>
              <a:chExt cx="2993" cy="0"/>
            </a:xfrm>
          </p:grpSpPr>
          <p:sp>
            <p:nvSpPr>
              <p:cNvPr id="1367045" name="Line 28"/>
              <p:cNvSpPr>
                <a:spLocks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7046" name="Line 29"/>
              <p:cNvSpPr>
                <a:spLocks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7047" name="Line 30"/>
              <p:cNvSpPr>
                <a:spLocks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7048" name="Line 31"/>
              <p:cNvSpPr>
                <a:spLocks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7049" name="Line 32"/>
              <p:cNvSpPr>
                <a:spLocks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7050" name="Line 33"/>
              <p:cNvSpPr>
                <a:spLocks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7051" name="Line 34"/>
              <p:cNvSpPr>
                <a:spLocks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7052" name="Line 35"/>
              <p:cNvSpPr>
                <a:spLocks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7053" name="Line 36"/>
              <p:cNvSpPr>
                <a:spLocks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7054" name="Line 37"/>
              <p:cNvSpPr>
                <a:spLocks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7055" name="Line 38"/>
              <p:cNvSpPr>
                <a:spLocks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67056" name="Text Box 39"/>
            <p:cNvSpPr txBox="1">
              <a:spLocks noChangeArrowheads="1"/>
            </p:cNvSpPr>
            <p:nvPr/>
          </p:nvSpPr>
          <p:spPr bwMode="auto">
            <a:xfrm>
              <a:off x="480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B</a:t>
              </a:r>
            </a:p>
          </p:txBody>
        </p:sp>
        <p:sp>
          <p:nvSpPr>
            <p:cNvPr id="1367057" name="Text Box 40"/>
            <p:cNvSpPr txBox="1">
              <a:spLocks noChangeArrowheads="1"/>
            </p:cNvSpPr>
            <p:nvPr/>
          </p:nvSpPr>
          <p:spPr bwMode="auto">
            <a:xfrm>
              <a:off x="754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C</a:t>
              </a:r>
            </a:p>
          </p:txBody>
        </p:sp>
        <p:sp>
          <p:nvSpPr>
            <p:cNvPr id="1367058" name="Text Box 41"/>
            <p:cNvSpPr txBox="1">
              <a:spLocks noChangeArrowheads="1"/>
            </p:cNvSpPr>
            <p:nvPr/>
          </p:nvSpPr>
          <p:spPr bwMode="auto">
            <a:xfrm>
              <a:off x="1026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E</a:t>
              </a:r>
            </a:p>
          </p:txBody>
        </p:sp>
        <p:sp>
          <p:nvSpPr>
            <p:cNvPr id="1367059" name="Text Box 42"/>
            <p:cNvSpPr txBox="1">
              <a:spLocks noChangeArrowheads="1"/>
            </p:cNvSpPr>
            <p:nvPr/>
          </p:nvSpPr>
          <p:spPr bwMode="auto">
            <a:xfrm>
              <a:off x="1298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C</a:t>
              </a:r>
            </a:p>
          </p:txBody>
        </p:sp>
        <p:sp>
          <p:nvSpPr>
            <p:cNvPr id="1367060" name="Text Box 43"/>
            <p:cNvSpPr txBox="1">
              <a:spLocks noChangeArrowheads="1"/>
            </p:cNvSpPr>
            <p:nvPr/>
          </p:nvSpPr>
          <p:spPr bwMode="auto">
            <a:xfrm>
              <a:off x="1571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E</a:t>
              </a:r>
            </a:p>
          </p:txBody>
        </p:sp>
        <p:sp>
          <p:nvSpPr>
            <p:cNvPr id="1367061" name="Text Box 44"/>
            <p:cNvSpPr txBox="1">
              <a:spLocks noChangeArrowheads="1"/>
            </p:cNvSpPr>
            <p:nvPr/>
          </p:nvSpPr>
          <p:spPr bwMode="auto">
            <a:xfrm>
              <a:off x="1843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B</a:t>
              </a:r>
            </a:p>
          </p:txBody>
        </p:sp>
        <p:sp>
          <p:nvSpPr>
            <p:cNvPr id="1367062" name="Text Box 45"/>
            <p:cNvSpPr txBox="1">
              <a:spLocks noChangeArrowheads="1"/>
            </p:cNvSpPr>
            <p:nvPr/>
          </p:nvSpPr>
          <p:spPr bwMode="auto">
            <a:xfrm>
              <a:off x="2115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F</a:t>
              </a:r>
            </a:p>
          </p:txBody>
        </p:sp>
        <p:sp>
          <p:nvSpPr>
            <p:cNvPr id="1367063" name="Text Box 46"/>
            <p:cNvSpPr txBox="1">
              <a:spLocks noChangeArrowheads="1"/>
            </p:cNvSpPr>
            <p:nvPr/>
          </p:nvSpPr>
          <p:spPr bwMode="auto">
            <a:xfrm>
              <a:off x="2387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H</a:t>
              </a:r>
            </a:p>
          </p:txBody>
        </p:sp>
        <p:sp>
          <p:nvSpPr>
            <p:cNvPr id="1367064" name="Text Box 47"/>
            <p:cNvSpPr txBox="1">
              <a:spLocks noChangeArrowheads="1"/>
            </p:cNvSpPr>
            <p:nvPr/>
          </p:nvSpPr>
          <p:spPr bwMode="auto">
            <a:xfrm>
              <a:off x="2659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I</a:t>
              </a:r>
            </a:p>
          </p:txBody>
        </p:sp>
        <p:sp>
          <p:nvSpPr>
            <p:cNvPr id="1367065" name="Text Box 48"/>
            <p:cNvSpPr txBox="1">
              <a:spLocks noChangeArrowheads="1"/>
            </p:cNvSpPr>
            <p:nvPr/>
          </p:nvSpPr>
          <p:spPr bwMode="auto">
            <a:xfrm>
              <a:off x="2931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H</a:t>
              </a:r>
            </a:p>
          </p:txBody>
        </p:sp>
        <p:sp>
          <p:nvSpPr>
            <p:cNvPr id="1367066" name="Text Box 49"/>
            <p:cNvSpPr txBox="1">
              <a:spLocks noChangeArrowheads="1"/>
            </p:cNvSpPr>
            <p:nvPr/>
          </p:nvSpPr>
          <p:spPr bwMode="auto">
            <a:xfrm>
              <a:off x="3203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G</a:t>
              </a:r>
            </a:p>
          </p:txBody>
        </p:sp>
        <p:sp>
          <p:nvSpPr>
            <p:cNvPr id="1367067" name="Text Box 50"/>
            <p:cNvSpPr txBox="1">
              <a:spLocks noChangeArrowheads="1"/>
            </p:cNvSpPr>
            <p:nvPr/>
          </p:nvSpPr>
          <p:spPr bwMode="auto">
            <a:xfrm>
              <a:off x="3475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I</a:t>
              </a:r>
            </a:p>
          </p:txBody>
        </p:sp>
      </p:grpSp>
      <p:sp>
        <p:nvSpPr>
          <p:cNvPr id="1280051" name="Line 51"/>
          <p:cNvSpPr>
            <a:spLocks noChangeShapeType="1"/>
          </p:cNvSpPr>
          <p:nvPr/>
        </p:nvSpPr>
        <p:spPr bwMode="auto">
          <a:xfrm>
            <a:off x="2855913" y="2200275"/>
            <a:ext cx="0" cy="355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2" name="Line 52"/>
          <p:cNvSpPr>
            <a:spLocks noChangeShapeType="1"/>
          </p:cNvSpPr>
          <p:nvPr/>
        </p:nvSpPr>
        <p:spPr bwMode="auto">
          <a:xfrm>
            <a:off x="2855913" y="2555875"/>
            <a:ext cx="1371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3" name="Line 53"/>
          <p:cNvSpPr>
            <a:spLocks noChangeShapeType="1"/>
          </p:cNvSpPr>
          <p:nvPr/>
        </p:nvSpPr>
        <p:spPr bwMode="auto">
          <a:xfrm>
            <a:off x="4227513" y="2200275"/>
            <a:ext cx="0" cy="355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4" name="Line 54"/>
          <p:cNvSpPr>
            <a:spLocks noChangeShapeType="1"/>
          </p:cNvSpPr>
          <p:nvPr/>
        </p:nvSpPr>
        <p:spPr bwMode="auto">
          <a:xfrm>
            <a:off x="3313113" y="2200275"/>
            <a:ext cx="0" cy="7381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5" name="Line 55"/>
          <p:cNvSpPr>
            <a:spLocks noChangeShapeType="1"/>
          </p:cNvSpPr>
          <p:nvPr/>
        </p:nvSpPr>
        <p:spPr bwMode="auto">
          <a:xfrm>
            <a:off x="6057900" y="2200275"/>
            <a:ext cx="0" cy="7381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6" name="Line 56"/>
          <p:cNvSpPr>
            <a:spLocks noChangeShapeType="1"/>
          </p:cNvSpPr>
          <p:nvPr/>
        </p:nvSpPr>
        <p:spPr bwMode="auto">
          <a:xfrm flipV="1">
            <a:off x="3313113" y="2938463"/>
            <a:ext cx="27447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7" name="Line 57"/>
          <p:cNvSpPr>
            <a:spLocks noChangeShapeType="1"/>
          </p:cNvSpPr>
          <p:nvPr/>
        </p:nvSpPr>
        <p:spPr bwMode="auto">
          <a:xfrm>
            <a:off x="3770313" y="2200275"/>
            <a:ext cx="0" cy="1143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8" name="Line 58"/>
          <p:cNvSpPr>
            <a:spLocks noChangeShapeType="1"/>
          </p:cNvSpPr>
          <p:nvPr/>
        </p:nvSpPr>
        <p:spPr bwMode="auto">
          <a:xfrm>
            <a:off x="3306763" y="3344863"/>
            <a:ext cx="0" cy="1143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9" name="Line 59"/>
          <p:cNvSpPr>
            <a:spLocks noChangeShapeType="1"/>
          </p:cNvSpPr>
          <p:nvPr/>
        </p:nvSpPr>
        <p:spPr bwMode="auto">
          <a:xfrm>
            <a:off x="4225925" y="3344863"/>
            <a:ext cx="0" cy="1143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0" name="Line 60"/>
          <p:cNvSpPr>
            <a:spLocks noChangeShapeType="1"/>
          </p:cNvSpPr>
          <p:nvPr/>
        </p:nvSpPr>
        <p:spPr bwMode="auto">
          <a:xfrm>
            <a:off x="3284538" y="3344863"/>
            <a:ext cx="96043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4" name="Line 64"/>
          <p:cNvSpPr>
            <a:spLocks noChangeShapeType="1"/>
          </p:cNvSpPr>
          <p:nvPr/>
        </p:nvSpPr>
        <p:spPr bwMode="auto">
          <a:xfrm>
            <a:off x="5143500" y="2200275"/>
            <a:ext cx="0" cy="1143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5" name="Line 65"/>
          <p:cNvSpPr>
            <a:spLocks noChangeShapeType="1"/>
          </p:cNvSpPr>
          <p:nvPr/>
        </p:nvSpPr>
        <p:spPr bwMode="auto">
          <a:xfrm>
            <a:off x="6969125" y="3344863"/>
            <a:ext cx="0" cy="1143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6" name="Line 66"/>
          <p:cNvSpPr>
            <a:spLocks noChangeShapeType="1"/>
          </p:cNvSpPr>
          <p:nvPr/>
        </p:nvSpPr>
        <p:spPr bwMode="auto">
          <a:xfrm>
            <a:off x="5143500" y="3344863"/>
            <a:ext cx="1828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1" name="Line 71"/>
          <p:cNvSpPr>
            <a:spLocks noChangeShapeType="1"/>
          </p:cNvSpPr>
          <p:nvPr/>
        </p:nvSpPr>
        <p:spPr bwMode="auto">
          <a:xfrm>
            <a:off x="6972300" y="2200275"/>
            <a:ext cx="0" cy="355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2" name="Line 72"/>
          <p:cNvSpPr>
            <a:spLocks noChangeShapeType="1"/>
          </p:cNvSpPr>
          <p:nvPr/>
        </p:nvSpPr>
        <p:spPr bwMode="auto">
          <a:xfrm>
            <a:off x="7429500" y="2174875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3" name="Line 73"/>
          <p:cNvSpPr>
            <a:spLocks noChangeShapeType="1"/>
          </p:cNvSpPr>
          <p:nvPr/>
        </p:nvSpPr>
        <p:spPr bwMode="auto">
          <a:xfrm flipV="1">
            <a:off x="6972300" y="2555875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67084" name="Line 83"/>
          <p:cNvSpPr>
            <a:spLocks noChangeShapeType="1"/>
          </p:cNvSpPr>
          <p:nvPr/>
        </p:nvSpPr>
        <p:spPr bwMode="auto">
          <a:xfrm>
            <a:off x="2398713" y="2555875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7085" name="Line 84"/>
          <p:cNvSpPr>
            <a:spLocks noChangeShapeType="1"/>
          </p:cNvSpPr>
          <p:nvPr/>
        </p:nvSpPr>
        <p:spPr bwMode="auto">
          <a:xfrm>
            <a:off x="2398713" y="2936875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7086" name="Line 85"/>
          <p:cNvSpPr>
            <a:spLocks noChangeShapeType="1"/>
          </p:cNvSpPr>
          <p:nvPr/>
        </p:nvSpPr>
        <p:spPr bwMode="auto">
          <a:xfrm>
            <a:off x="2398713" y="3352800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7087" name="Line 86"/>
          <p:cNvSpPr>
            <a:spLocks noChangeShapeType="1"/>
          </p:cNvSpPr>
          <p:nvPr/>
        </p:nvSpPr>
        <p:spPr bwMode="auto">
          <a:xfrm>
            <a:off x="2398713" y="3733800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7088" name="Line 87"/>
          <p:cNvSpPr>
            <a:spLocks noChangeShapeType="1"/>
          </p:cNvSpPr>
          <p:nvPr/>
        </p:nvSpPr>
        <p:spPr bwMode="auto">
          <a:xfrm>
            <a:off x="2398713" y="4114800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7089" name="Text Box 88"/>
          <p:cNvSpPr txBox="1">
            <a:spLocks noChangeArrowheads="1"/>
          </p:cNvSpPr>
          <p:nvPr/>
        </p:nvSpPr>
        <p:spPr bwMode="auto">
          <a:xfrm>
            <a:off x="1951038" y="2376488"/>
            <a:ext cx="317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1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7090" name="Text Box 89"/>
          <p:cNvSpPr txBox="1">
            <a:spLocks noChangeArrowheads="1"/>
          </p:cNvSpPr>
          <p:nvPr/>
        </p:nvSpPr>
        <p:spPr bwMode="auto">
          <a:xfrm>
            <a:off x="1652588" y="2735263"/>
            <a:ext cx="615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     2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7091" name="Text Box 90"/>
          <p:cNvSpPr txBox="1">
            <a:spLocks noChangeArrowheads="1"/>
          </p:cNvSpPr>
          <p:nvPr/>
        </p:nvSpPr>
        <p:spPr bwMode="auto">
          <a:xfrm>
            <a:off x="695325" y="3114675"/>
            <a:ext cx="15954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 </a:t>
            </a:r>
            <a:r>
              <a:rPr lang="de-DE" altLang="de-DE" i="1">
                <a:solidFill>
                  <a:srgbClr val="000000"/>
                </a:solidFill>
                <a:ea typeface="ＭＳ Ｐゴシック" panose="020B0600070205080204" pitchFamily="34" charset="-128"/>
              </a:rPr>
              <a:t>curr_track</a:t>
            </a:r>
            <a:r>
              <a:rPr lang="de-DE" altLang="de-DE">
                <a:ea typeface="ＭＳ Ｐゴシック" panose="020B0600070205080204" pitchFamily="34" charset="-128"/>
              </a:rPr>
              <a:t> = 3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7092" name="Text Box 91"/>
          <p:cNvSpPr txBox="1">
            <a:spLocks noChangeArrowheads="1"/>
          </p:cNvSpPr>
          <p:nvPr/>
        </p:nvSpPr>
        <p:spPr bwMode="auto">
          <a:xfrm>
            <a:off x="1652588" y="3495675"/>
            <a:ext cx="6159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     4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7093" name="Text Box 92"/>
          <p:cNvSpPr txBox="1">
            <a:spLocks noChangeArrowheads="1"/>
          </p:cNvSpPr>
          <p:nvPr/>
        </p:nvSpPr>
        <p:spPr bwMode="auto">
          <a:xfrm>
            <a:off x="1652588" y="3930650"/>
            <a:ext cx="615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2"/>
                </a:solidFill>
                <a:ea typeface="ＭＳ Ｐゴシック" panose="020B0600070205080204" pitchFamily="34" charset="-128"/>
              </a:rPr>
              <a:t>     </a:t>
            </a:r>
            <a:r>
              <a:rPr lang="de-DE" altLang="de-DE">
                <a:ea typeface="ＭＳ Ｐゴシック" panose="020B0600070205080204" pitchFamily="34" charset="-128"/>
              </a:rPr>
              <a:t>5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grpSp>
        <p:nvGrpSpPr>
          <p:cNvPr id="1367094" name="Group 121"/>
          <p:cNvGrpSpPr>
            <a:grpSpLocks/>
          </p:cNvGrpSpPr>
          <p:nvPr/>
        </p:nvGrpSpPr>
        <p:grpSpPr bwMode="auto">
          <a:xfrm>
            <a:off x="2400300" y="2224088"/>
            <a:ext cx="5030788" cy="0"/>
            <a:chOff x="459" y="725"/>
            <a:chExt cx="2993" cy="0"/>
          </a:xfrm>
        </p:grpSpPr>
        <p:sp>
          <p:nvSpPr>
            <p:cNvPr id="1367095" name="Line 122"/>
            <p:cNvSpPr>
              <a:spLocks noChangeShapeType="1"/>
            </p:cNvSpPr>
            <p:nvPr/>
          </p:nvSpPr>
          <p:spPr bwMode="auto">
            <a:xfrm>
              <a:off x="45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7096" name="Line 123"/>
            <p:cNvSpPr>
              <a:spLocks noChangeShapeType="1"/>
            </p:cNvSpPr>
            <p:nvPr/>
          </p:nvSpPr>
          <p:spPr bwMode="auto">
            <a:xfrm>
              <a:off x="72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7097" name="Line 124"/>
            <p:cNvSpPr>
              <a:spLocks noChangeShapeType="1"/>
            </p:cNvSpPr>
            <p:nvPr/>
          </p:nvSpPr>
          <p:spPr bwMode="auto">
            <a:xfrm>
              <a:off x="100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7098" name="Line 125"/>
            <p:cNvSpPr>
              <a:spLocks noChangeShapeType="1"/>
            </p:cNvSpPr>
            <p:nvPr/>
          </p:nvSpPr>
          <p:spPr bwMode="auto">
            <a:xfrm>
              <a:off x="127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7099" name="Line 126"/>
            <p:cNvSpPr>
              <a:spLocks noChangeShapeType="1"/>
            </p:cNvSpPr>
            <p:nvPr/>
          </p:nvSpPr>
          <p:spPr bwMode="auto">
            <a:xfrm>
              <a:off x="154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7100" name="Line 127"/>
            <p:cNvSpPr>
              <a:spLocks noChangeShapeType="1"/>
            </p:cNvSpPr>
            <p:nvPr/>
          </p:nvSpPr>
          <p:spPr bwMode="auto">
            <a:xfrm>
              <a:off x="182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7101" name="Line 128"/>
            <p:cNvSpPr>
              <a:spLocks noChangeShapeType="1"/>
            </p:cNvSpPr>
            <p:nvPr/>
          </p:nvSpPr>
          <p:spPr bwMode="auto">
            <a:xfrm>
              <a:off x="2092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7102" name="Line 129"/>
            <p:cNvSpPr>
              <a:spLocks noChangeShapeType="1"/>
            </p:cNvSpPr>
            <p:nvPr/>
          </p:nvSpPr>
          <p:spPr bwMode="auto">
            <a:xfrm>
              <a:off x="236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7103" name="Line 130"/>
            <p:cNvSpPr>
              <a:spLocks noChangeShapeType="1"/>
            </p:cNvSpPr>
            <p:nvPr/>
          </p:nvSpPr>
          <p:spPr bwMode="auto">
            <a:xfrm>
              <a:off x="263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7104" name="Line 131"/>
            <p:cNvSpPr>
              <a:spLocks noChangeShapeType="1"/>
            </p:cNvSpPr>
            <p:nvPr/>
          </p:nvSpPr>
          <p:spPr bwMode="auto">
            <a:xfrm>
              <a:off x="290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7105" name="Line 132"/>
            <p:cNvSpPr>
              <a:spLocks noChangeShapeType="1"/>
            </p:cNvSpPr>
            <p:nvPr/>
          </p:nvSpPr>
          <p:spPr bwMode="auto">
            <a:xfrm>
              <a:off x="318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67106" name="Text Box 133"/>
          <p:cNvSpPr txBox="1">
            <a:spLocks noChangeArrowheads="1"/>
          </p:cNvSpPr>
          <p:nvPr/>
        </p:nvSpPr>
        <p:spPr bwMode="auto">
          <a:xfrm>
            <a:off x="2246313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0</a:t>
            </a:r>
          </a:p>
        </p:txBody>
      </p:sp>
      <p:sp>
        <p:nvSpPr>
          <p:cNvPr id="1367107" name="Text Box 134"/>
          <p:cNvSpPr txBox="1">
            <a:spLocks noChangeArrowheads="1"/>
          </p:cNvSpPr>
          <p:nvPr/>
        </p:nvSpPr>
        <p:spPr bwMode="auto">
          <a:xfrm>
            <a:off x="2703513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1367108" name="Text Box 135"/>
          <p:cNvSpPr txBox="1">
            <a:spLocks noChangeArrowheads="1"/>
          </p:cNvSpPr>
          <p:nvPr/>
        </p:nvSpPr>
        <p:spPr bwMode="auto">
          <a:xfrm>
            <a:off x="3163888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1367109" name="Text Box 136"/>
          <p:cNvSpPr txBox="1">
            <a:spLocks noChangeArrowheads="1"/>
          </p:cNvSpPr>
          <p:nvPr/>
        </p:nvSpPr>
        <p:spPr bwMode="auto">
          <a:xfrm>
            <a:off x="35845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E</a:t>
            </a:r>
          </a:p>
        </p:txBody>
      </p:sp>
      <p:sp>
        <p:nvSpPr>
          <p:cNvPr id="1367110" name="Text Box 137"/>
          <p:cNvSpPr txBox="1">
            <a:spLocks noChangeArrowheads="1"/>
          </p:cNvSpPr>
          <p:nvPr/>
        </p:nvSpPr>
        <p:spPr bwMode="auto">
          <a:xfrm>
            <a:off x="40798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1367111" name="Text Box 138"/>
          <p:cNvSpPr txBox="1">
            <a:spLocks noChangeArrowheads="1"/>
          </p:cNvSpPr>
          <p:nvPr/>
        </p:nvSpPr>
        <p:spPr bwMode="auto">
          <a:xfrm>
            <a:off x="49942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G</a:t>
            </a:r>
          </a:p>
        </p:txBody>
      </p:sp>
      <p:sp>
        <p:nvSpPr>
          <p:cNvPr id="1367112" name="Text Box 139"/>
          <p:cNvSpPr txBox="1">
            <a:spLocks noChangeArrowheads="1"/>
          </p:cNvSpPr>
          <p:nvPr/>
        </p:nvSpPr>
        <p:spPr bwMode="auto">
          <a:xfrm>
            <a:off x="45370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F</a:t>
            </a:r>
          </a:p>
        </p:txBody>
      </p:sp>
      <p:sp>
        <p:nvSpPr>
          <p:cNvPr id="1367113" name="Text Box 140"/>
          <p:cNvSpPr txBox="1">
            <a:spLocks noChangeArrowheads="1"/>
          </p:cNvSpPr>
          <p:nvPr/>
        </p:nvSpPr>
        <p:spPr bwMode="auto">
          <a:xfrm>
            <a:off x="54514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0</a:t>
            </a:r>
          </a:p>
        </p:txBody>
      </p:sp>
      <p:sp>
        <p:nvSpPr>
          <p:cNvPr id="1367114" name="Text Box 141"/>
          <p:cNvSpPr txBox="1">
            <a:spLocks noChangeArrowheads="1"/>
          </p:cNvSpPr>
          <p:nvPr/>
        </p:nvSpPr>
        <p:spPr bwMode="auto">
          <a:xfrm>
            <a:off x="59086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1367115" name="Text Box 142"/>
          <p:cNvSpPr txBox="1">
            <a:spLocks noChangeArrowheads="1"/>
          </p:cNvSpPr>
          <p:nvPr/>
        </p:nvSpPr>
        <p:spPr bwMode="auto">
          <a:xfrm>
            <a:off x="63658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I</a:t>
            </a:r>
          </a:p>
        </p:txBody>
      </p:sp>
      <p:sp>
        <p:nvSpPr>
          <p:cNvPr id="1367116" name="Text Box 143"/>
          <p:cNvSpPr txBox="1">
            <a:spLocks noChangeArrowheads="1"/>
          </p:cNvSpPr>
          <p:nvPr/>
        </p:nvSpPr>
        <p:spPr bwMode="auto">
          <a:xfrm>
            <a:off x="6745288" y="1844675"/>
            <a:ext cx="571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J</a:t>
            </a:r>
          </a:p>
        </p:txBody>
      </p:sp>
      <p:sp>
        <p:nvSpPr>
          <p:cNvPr id="1367117" name="Text Box 144"/>
          <p:cNvSpPr txBox="1">
            <a:spLocks noChangeArrowheads="1"/>
          </p:cNvSpPr>
          <p:nvPr/>
        </p:nvSpPr>
        <p:spPr bwMode="auto">
          <a:xfrm>
            <a:off x="7240588" y="1844675"/>
            <a:ext cx="571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J</a:t>
            </a:r>
          </a:p>
        </p:txBody>
      </p:sp>
      <p:sp>
        <p:nvSpPr>
          <p:cNvPr id="1367118" name="Rectangle 14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/>
            <a:r>
              <a:rPr lang="de-DE" altLang="de-DE"/>
              <a:t>6.3.1	 Left-Edge Algorithm – Example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8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8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8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8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8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D3C74-CE42-4BAF-805C-B116B34F6240}" type="slidenum">
              <a:rPr lang="en-US" altLang="de-DE"/>
              <a:pPr/>
              <a:t>45</a:t>
            </a:fld>
            <a:endParaRPr lang="en-US" altLang="de-DE"/>
          </a:p>
        </p:txBody>
      </p:sp>
      <p:sp>
        <p:nvSpPr>
          <p:cNvPr id="1277955" name="Text Box 3"/>
          <p:cNvSpPr txBox="1">
            <a:spLocks noChangeArrowheads="1"/>
          </p:cNvSpPr>
          <p:nvPr/>
        </p:nvSpPr>
        <p:spPr bwMode="auto">
          <a:xfrm>
            <a:off x="850900" y="5564188"/>
            <a:ext cx="1562100" cy="344487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i="1">
                <a:solidFill>
                  <a:srgbClr val="000000"/>
                </a:solidFill>
              </a:rPr>
              <a:t>curr_track</a:t>
            </a:r>
            <a:r>
              <a:rPr lang="de-DE" altLang="de-DE"/>
              <a:t> = 4: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77957" name="Oval 5"/>
          <p:cNvSpPr>
            <a:spLocks noChangeArrowheads="1"/>
          </p:cNvSpPr>
          <p:nvPr/>
        </p:nvSpPr>
        <p:spPr bwMode="auto">
          <a:xfrm>
            <a:off x="1311275" y="2606675"/>
            <a:ext cx="411163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7958" name="Text Box 6"/>
          <p:cNvSpPr txBox="1">
            <a:spLocks noChangeArrowheads="1"/>
          </p:cNvSpPr>
          <p:nvPr/>
        </p:nvSpPr>
        <p:spPr bwMode="auto">
          <a:xfrm>
            <a:off x="1385888" y="2692400"/>
            <a:ext cx="39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1277959" name="Oval 7"/>
          <p:cNvSpPr>
            <a:spLocks noChangeArrowheads="1"/>
          </p:cNvSpPr>
          <p:nvPr/>
        </p:nvSpPr>
        <p:spPr bwMode="auto">
          <a:xfrm>
            <a:off x="3541713" y="3327400"/>
            <a:ext cx="411162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7960" name="Text Box 8"/>
          <p:cNvSpPr txBox="1">
            <a:spLocks noChangeArrowheads="1"/>
          </p:cNvSpPr>
          <p:nvPr/>
        </p:nvSpPr>
        <p:spPr bwMode="auto">
          <a:xfrm>
            <a:off x="3616325" y="3413125"/>
            <a:ext cx="39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1277961" name="Oval 9"/>
          <p:cNvSpPr>
            <a:spLocks noChangeArrowheads="1"/>
          </p:cNvSpPr>
          <p:nvPr/>
        </p:nvSpPr>
        <p:spPr bwMode="auto">
          <a:xfrm>
            <a:off x="3541713" y="2606675"/>
            <a:ext cx="411162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7962" name="Text Box 10"/>
          <p:cNvSpPr txBox="1">
            <a:spLocks noChangeArrowheads="1"/>
          </p:cNvSpPr>
          <p:nvPr/>
        </p:nvSpPr>
        <p:spPr bwMode="auto">
          <a:xfrm>
            <a:off x="3616325" y="2692400"/>
            <a:ext cx="39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F</a:t>
            </a:r>
          </a:p>
        </p:txBody>
      </p:sp>
      <p:sp>
        <p:nvSpPr>
          <p:cNvPr id="1277963" name="Oval 11"/>
          <p:cNvSpPr>
            <a:spLocks noChangeArrowheads="1"/>
          </p:cNvSpPr>
          <p:nvPr/>
        </p:nvSpPr>
        <p:spPr bwMode="auto">
          <a:xfrm>
            <a:off x="2359025" y="2606675"/>
            <a:ext cx="414338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7964" name="Text Box 12"/>
          <p:cNvSpPr txBox="1">
            <a:spLocks noChangeArrowheads="1"/>
          </p:cNvSpPr>
          <p:nvPr/>
        </p:nvSpPr>
        <p:spPr bwMode="auto">
          <a:xfrm>
            <a:off x="2433638" y="2692400"/>
            <a:ext cx="396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H</a:t>
            </a:r>
          </a:p>
        </p:txBody>
      </p:sp>
      <p:sp>
        <p:nvSpPr>
          <p:cNvPr id="1277965" name="Oval 13"/>
          <p:cNvSpPr>
            <a:spLocks noChangeArrowheads="1"/>
          </p:cNvSpPr>
          <p:nvPr/>
        </p:nvSpPr>
        <p:spPr bwMode="auto">
          <a:xfrm>
            <a:off x="2359025" y="1885950"/>
            <a:ext cx="414338" cy="431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7966" name="Text Box 14"/>
          <p:cNvSpPr txBox="1">
            <a:spLocks noChangeArrowheads="1"/>
          </p:cNvSpPr>
          <p:nvPr/>
        </p:nvSpPr>
        <p:spPr bwMode="auto">
          <a:xfrm>
            <a:off x="2433638" y="1971675"/>
            <a:ext cx="396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I</a:t>
            </a:r>
          </a:p>
        </p:txBody>
      </p:sp>
      <p:sp>
        <p:nvSpPr>
          <p:cNvPr id="1277967" name="Line 15"/>
          <p:cNvSpPr>
            <a:spLocks noChangeShapeType="1"/>
          </p:cNvSpPr>
          <p:nvPr/>
        </p:nvSpPr>
        <p:spPr bwMode="auto">
          <a:xfrm>
            <a:off x="2570163" y="23177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7968" name="Line 16"/>
          <p:cNvSpPr>
            <a:spLocks noChangeShapeType="1"/>
          </p:cNvSpPr>
          <p:nvPr/>
        </p:nvSpPr>
        <p:spPr bwMode="auto">
          <a:xfrm>
            <a:off x="3749675" y="30384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7969" name="Rectangle 17"/>
          <p:cNvSpPr>
            <a:spLocks noChangeArrowheads="1"/>
          </p:cNvSpPr>
          <p:nvPr/>
        </p:nvSpPr>
        <p:spPr bwMode="auto">
          <a:xfrm>
            <a:off x="4745038" y="1196975"/>
            <a:ext cx="1966912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7970" name="Line 18"/>
          <p:cNvSpPr>
            <a:spLocks noChangeShapeType="1"/>
          </p:cNvSpPr>
          <p:nvPr/>
        </p:nvSpPr>
        <p:spPr bwMode="auto">
          <a:xfrm>
            <a:off x="5137150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7971" name="Line 19"/>
          <p:cNvSpPr>
            <a:spLocks noChangeShapeType="1"/>
          </p:cNvSpPr>
          <p:nvPr/>
        </p:nvSpPr>
        <p:spPr bwMode="auto">
          <a:xfrm>
            <a:off x="5534025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7972" name="Line 20"/>
          <p:cNvSpPr>
            <a:spLocks noChangeShapeType="1"/>
          </p:cNvSpPr>
          <p:nvPr/>
        </p:nvSpPr>
        <p:spPr bwMode="auto">
          <a:xfrm>
            <a:off x="5926138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7973" name="Line 21"/>
          <p:cNvSpPr>
            <a:spLocks noChangeShapeType="1"/>
          </p:cNvSpPr>
          <p:nvPr/>
        </p:nvSpPr>
        <p:spPr bwMode="auto">
          <a:xfrm>
            <a:off x="6321425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7974" name="Line 22"/>
          <p:cNvSpPr>
            <a:spLocks noChangeShapeType="1"/>
          </p:cNvSpPr>
          <p:nvPr/>
        </p:nvSpPr>
        <p:spPr bwMode="auto">
          <a:xfrm>
            <a:off x="4745038" y="1628775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7975" name="Line 23"/>
          <p:cNvSpPr>
            <a:spLocks noChangeShapeType="1"/>
          </p:cNvSpPr>
          <p:nvPr/>
        </p:nvSpPr>
        <p:spPr bwMode="auto">
          <a:xfrm>
            <a:off x="4745038" y="2060575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7976" name="Line 24"/>
          <p:cNvSpPr>
            <a:spLocks noChangeShapeType="1"/>
          </p:cNvSpPr>
          <p:nvPr/>
        </p:nvSpPr>
        <p:spPr bwMode="auto">
          <a:xfrm>
            <a:off x="4745038" y="2493963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7977" name="Line 25"/>
          <p:cNvSpPr>
            <a:spLocks noChangeShapeType="1"/>
          </p:cNvSpPr>
          <p:nvPr/>
        </p:nvSpPr>
        <p:spPr bwMode="auto">
          <a:xfrm>
            <a:off x="4745038" y="2925763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7978" name="Line 26"/>
          <p:cNvSpPr>
            <a:spLocks noChangeShapeType="1"/>
          </p:cNvSpPr>
          <p:nvPr/>
        </p:nvSpPr>
        <p:spPr bwMode="auto">
          <a:xfrm>
            <a:off x="4745038" y="3355975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7979" name="Line 27"/>
          <p:cNvSpPr>
            <a:spLocks noChangeShapeType="1"/>
          </p:cNvSpPr>
          <p:nvPr/>
        </p:nvSpPr>
        <p:spPr bwMode="auto">
          <a:xfrm>
            <a:off x="4745038" y="2060575"/>
            <a:ext cx="7889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7980" name="Line 28"/>
          <p:cNvSpPr>
            <a:spLocks noChangeShapeType="1"/>
          </p:cNvSpPr>
          <p:nvPr/>
        </p:nvSpPr>
        <p:spPr bwMode="auto">
          <a:xfrm>
            <a:off x="5926138" y="2060575"/>
            <a:ext cx="3952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7981" name="Line 29"/>
          <p:cNvSpPr>
            <a:spLocks noChangeShapeType="1"/>
          </p:cNvSpPr>
          <p:nvPr/>
        </p:nvSpPr>
        <p:spPr bwMode="auto">
          <a:xfrm>
            <a:off x="4745038" y="2493963"/>
            <a:ext cx="392112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7982" name="Line 30"/>
          <p:cNvSpPr>
            <a:spLocks noChangeShapeType="1"/>
          </p:cNvSpPr>
          <p:nvPr/>
        </p:nvSpPr>
        <p:spPr bwMode="auto">
          <a:xfrm>
            <a:off x="5926138" y="2493963"/>
            <a:ext cx="787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7983" name="Line 31"/>
          <p:cNvSpPr>
            <a:spLocks noChangeShapeType="1"/>
          </p:cNvSpPr>
          <p:nvPr/>
        </p:nvSpPr>
        <p:spPr bwMode="auto">
          <a:xfrm flipV="1">
            <a:off x="5200650" y="3355975"/>
            <a:ext cx="725488" cy="79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7984" name="Text Box 32"/>
          <p:cNvSpPr txBox="1">
            <a:spLocks noChangeArrowheads="1"/>
          </p:cNvSpPr>
          <p:nvPr/>
        </p:nvSpPr>
        <p:spPr bwMode="auto">
          <a:xfrm>
            <a:off x="6003925" y="1773238"/>
            <a:ext cx="263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H</a:t>
            </a:r>
          </a:p>
        </p:txBody>
      </p:sp>
      <p:sp>
        <p:nvSpPr>
          <p:cNvPr id="1277985" name="Text Box 33"/>
          <p:cNvSpPr txBox="1">
            <a:spLocks noChangeArrowheads="1"/>
          </p:cNvSpPr>
          <p:nvPr/>
        </p:nvSpPr>
        <p:spPr bwMode="auto">
          <a:xfrm>
            <a:off x="4821238" y="2205038"/>
            <a:ext cx="2619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C</a:t>
            </a:r>
          </a:p>
        </p:txBody>
      </p:sp>
      <p:sp>
        <p:nvSpPr>
          <p:cNvPr id="1277986" name="Text Box 34"/>
          <p:cNvSpPr txBox="1">
            <a:spLocks noChangeArrowheads="1"/>
          </p:cNvSpPr>
          <p:nvPr/>
        </p:nvSpPr>
        <p:spPr bwMode="auto">
          <a:xfrm>
            <a:off x="6215063" y="2174875"/>
            <a:ext cx="261937" cy="2841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I</a:t>
            </a:r>
          </a:p>
        </p:txBody>
      </p:sp>
      <p:sp>
        <p:nvSpPr>
          <p:cNvPr id="1277987" name="Text Box 35"/>
          <p:cNvSpPr txBox="1">
            <a:spLocks noChangeArrowheads="1"/>
          </p:cNvSpPr>
          <p:nvPr/>
        </p:nvSpPr>
        <p:spPr bwMode="auto">
          <a:xfrm>
            <a:off x="5427663" y="3068638"/>
            <a:ext cx="260350" cy="2508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10309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F</a:t>
            </a:r>
          </a:p>
        </p:txBody>
      </p:sp>
      <p:sp>
        <p:nvSpPr>
          <p:cNvPr id="1277988" name="Text Box 36"/>
          <p:cNvSpPr txBox="1">
            <a:spLocks noChangeArrowheads="1"/>
          </p:cNvSpPr>
          <p:nvPr/>
        </p:nvSpPr>
        <p:spPr bwMode="auto">
          <a:xfrm>
            <a:off x="2476500" y="5564188"/>
            <a:ext cx="727075" cy="344487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Net </a:t>
            </a:r>
            <a:r>
              <a:rPr lang="de-DE" altLang="de-DE" i="1"/>
              <a:t>C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77989" name="Text Box 37"/>
          <p:cNvSpPr txBox="1">
            <a:spLocks noChangeArrowheads="1"/>
          </p:cNvSpPr>
          <p:nvPr/>
        </p:nvSpPr>
        <p:spPr bwMode="auto">
          <a:xfrm>
            <a:off x="3271838" y="5564188"/>
            <a:ext cx="703262" cy="344487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Net </a:t>
            </a:r>
            <a:r>
              <a:rPr lang="de-DE" altLang="de-DE" i="1"/>
              <a:t>F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77990" name="Text Box 38"/>
          <p:cNvSpPr txBox="1">
            <a:spLocks noChangeArrowheads="1"/>
          </p:cNvSpPr>
          <p:nvPr/>
        </p:nvSpPr>
        <p:spPr bwMode="auto">
          <a:xfrm>
            <a:off x="4067175" y="5564188"/>
            <a:ext cx="631825" cy="344487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Net </a:t>
            </a:r>
            <a:r>
              <a:rPr lang="de-DE" altLang="de-DE" i="1"/>
              <a:t>I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77992" name="Oval 40"/>
          <p:cNvSpPr>
            <a:spLocks noChangeArrowheads="1"/>
          </p:cNvSpPr>
          <p:nvPr/>
        </p:nvSpPr>
        <p:spPr bwMode="auto">
          <a:xfrm>
            <a:off x="1181100" y="2487613"/>
            <a:ext cx="690563" cy="6889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277993" name="Oval 41"/>
          <p:cNvSpPr>
            <a:spLocks noChangeArrowheads="1"/>
          </p:cNvSpPr>
          <p:nvPr/>
        </p:nvSpPr>
        <p:spPr bwMode="auto">
          <a:xfrm>
            <a:off x="4573588" y="2130425"/>
            <a:ext cx="690562" cy="6889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277994" name="Oval 42"/>
          <p:cNvSpPr>
            <a:spLocks noChangeArrowheads="1"/>
          </p:cNvSpPr>
          <p:nvPr/>
        </p:nvSpPr>
        <p:spPr bwMode="auto">
          <a:xfrm>
            <a:off x="3394075" y="2487613"/>
            <a:ext cx="692150" cy="6889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277995" name="Oval 43"/>
          <p:cNvSpPr>
            <a:spLocks noChangeArrowheads="1"/>
          </p:cNvSpPr>
          <p:nvPr/>
        </p:nvSpPr>
        <p:spPr bwMode="auto">
          <a:xfrm>
            <a:off x="5181600" y="2968625"/>
            <a:ext cx="690563" cy="6889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277996" name="Oval 44"/>
          <p:cNvSpPr>
            <a:spLocks noChangeArrowheads="1"/>
          </p:cNvSpPr>
          <p:nvPr/>
        </p:nvSpPr>
        <p:spPr bwMode="auto">
          <a:xfrm>
            <a:off x="2228850" y="1762125"/>
            <a:ext cx="690563" cy="6889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277997" name="Oval 45"/>
          <p:cNvSpPr>
            <a:spLocks noChangeArrowheads="1"/>
          </p:cNvSpPr>
          <p:nvPr/>
        </p:nvSpPr>
        <p:spPr bwMode="auto">
          <a:xfrm>
            <a:off x="5986463" y="2074863"/>
            <a:ext cx="690562" cy="6889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277998" name="Rectangle 46"/>
          <p:cNvSpPr>
            <a:spLocks noChangeArrowheads="1"/>
          </p:cNvSpPr>
          <p:nvPr/>
        </p:nvSpPr>
        <p:spPr bwMode="auto">
          <a:xfrm>
            <a:off x="322263" y="6094413"/>
            <a:ext cx="83693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marL="436563" indent="-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1538" indent="-434975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4381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6250" indent="-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1225" indent="-434975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84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56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28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00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4.    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Delete placed nets </a:t>
            </a: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(</a:t>
            </a:r>
            <a:r>
              <a:rPr lang="de-DE" altLang="de-DE" i="1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, </a:t>
            </a:r>
            <a:r>
              <a:rPr lang="de-DE" altLang="de-DE" i="1">
                <a:solidFill>
                  <a:srgbClr val="CC0000"/>
                </a:solidFill>
                <a:cs typeface="Times New Roman" panose="02020603050405020304" pitchFamily="18" charset="0"/>
              </a:rPr>
              <a:t>F</a:t>
            </a: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, </a:t>
            </a:r>
            <a:r>
              <a:rPr lang="de-DE" altLang="de-DE" i="1">
                <a:solidFill>
                  <a:srgbClr val="CC0000"/>
                </a:solidFill>
                <a:cs typeface="Times New Roman" panose="02020603050405020304" pitchFamily="18" charset="0"/>
              </a:rPr>
              <a:t>I</a:t>
            </a:r>
            <a:r>
              <a:rPr lang="de-DE" altLang="de-DE" baseline="3000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)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 in VCG and zone representation</a:t>
            </a:r>
          </a:p>
        </p:txBody>
      </p:sp>
      <p:sp>
        <p:nvSpPr>
          <p:cNvPr id="1277999" name="Text Box 47"/>
          <p:cNvSpPr txBox="1">
            <a:spLocks noChangeArrowheads="1"/>
          </p:cNvSpPr>
          <p:nvPr/>
        </p:nvSpPr>
        <p:spPr bwMode="auto">
          <a:xfrm>
            <a:off x="5035550" y="1739900"/>
            <a:ext cx="261938" cy="24447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381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1278002" name="Rectangle 50"/>
          <p:cNvSpPr>
            <a:spLocks noChangeArrowheads="1"/>
          </p:cNvSpPr>
          <p:nvPr/>
        </p:nvSpPr>
        <p:spPr bwMode="auto">
          <a:xfrm>
            <a:off x="782638" y="3941763"/>
            <a:ext cx="7908925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marL="484188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20750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55725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3875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0438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76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48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0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92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30000"/>
              </a:spcBef>
              <a:buClr>
                <a:srgbClr val="CC0000"/>
              </a:buClr>
              <a:buFontTx/>
              <a:buAutoNum type="arabicPeriod" startAt="2"/>
            </a:pP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Consider next track</a:t>
            </a:r>
          </a:p>
          <a:p>
            <a:pPr>
              <a:lnSpc>
                <a:spcPct val="95000"/>
              </a:lnSpc>
              <a:spcBef>
                <a:spcPct val="30000"/>
              </a:spcBef>
              <a:buClr>
                <a:srgbClr val="CC0000"/>
              </a:buClr>
              <a:buFontTx/>
              <a:buAutoNum type="arabicPeriod" startAt="3"/>
            </a:pP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Find left-to-right ordering of all unassigned nets</a:t>
            </a:r>
            <a:b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If </a:t>
            </a:r>
            <a:r>
              <a:rPr lang="de-DE" altLang="de-DE" i="1">
                <a:solidFill>
                  <a:srgbClr val="000000"/>
                </a:solidFill>
                <a:cs typeface="Times New Roman" panose="02020603050405020304" pitchFamily="18" charset="0"/>
              </a:rPr>
              <a:t>curr_net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 has no parents and does not cause conflicts on </a:t>
            </a:r>
            <a:r>
              <a:rPr lang="de-DE" altLang="de-DE" i="1">
                <a:solidFill>
                  <a:srgbClr val="000000"/>
                </a:solidFill>
                <a:cs typeface="Times New Roman" panose="02020603050405020304" pitchFamily="18" charset="0"/>
              </a:rPr>
              <a:t>curr_track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assign </a:t>
            </a:r>
            <a:r>
              <a:rPr lang="de-DE" altLang="de-DE" i="1">
                <a:solidFill>
                  <a:srgbClr val="000000"/>
                </a:solidFill>
                <a:cs typeface="Times New Roman" panose="02020603050405020304" pitchFamily="18" charset="0"/>
              </a:rPr>
              <a:t>curr_net</a:t>
            </a:r>
            <a:endParaRPr lang="de-DE" altLang="de-DE" sz="1900" b="1" i="1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sp>
        <p:nvSpPr>
          <p:cNvPr id="1278004" name="Rectangle 5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6.3.1	 Left-Edge Algorithm – Example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7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7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7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7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7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7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7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7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7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7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77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77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77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77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77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7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77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77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77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77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77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77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77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77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77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77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77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77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277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77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277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277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77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277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277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277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277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277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277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277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27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27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277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277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55" grpId="0" animBg="1"/>
      <p:bldP spid="1277958" grpId="0"/>
      <p:bldP spid="1277962" grpId="0"/>
      <p:bldP spid="1277966" grpId="0"/>
      <p:bldP spid="1277985" grpId="0"/>
      <p:bldP spid="1277986" grpId="0" animBg="1"/>
      <p:bldP spid="1277987" grpId="0" animBg="1"/>
      <p:bldP spid="1277988" grpId="0" animBg="1"/>
      <p:bldP spid="1277989" grpId="0" animBg="1"/>
      <p:bldP spid="1277990" grpId="0" animBg="1"/>
      <p:bldP spid="1277998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FD993-AD35-4B0E-90D0-FCE4559DE1B6}" type="slidenum">
              <a:rPr lang="en-US" altLang="de-DE"/>
              <a:pPr/>
              <a:t>46</a:t>
            </a:fld>
            <a:endParaRPr lang="en-US" altLang="de-DE"/>
          </a:p>
        </p:txBody>
      </p:sp>
      <p:sp>
        <p:nvSpPr>
          <p:cNvPr id="1368066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C3931EA-8D9A-4B7A-B659-924CF00458B4}" type="slidenum">
              <a:rPr lang="en-US" altLang="zh-CN" sz="1000">
                <a:solidFill>
                  <a:srgbClr val="C0C0C0"/>
                </a:solidFill>
                <a:ea typeface="ＭＳ Ｐゴシック" panose="020B0600070205080204" pitchFamily="34" charset="-128"/>
              </a:rPr>
              <a:pPr algn="r"/>
              <a:t>46</a:t>
            </a:fld>
            <a:endParaRPr lang="en-US" altLang="zh-CN" sz="1000">
              <a:solidFill>
                <a:srgbClr val="C0C0C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368067" name="Group 26"/>
          <p:cNvGrpSpPr>
            <a:grpSpLocks/>
          </p:cNvGrpSpPr>
          <p:nvPr/>
        </p:nvGrpSpPr>
        <p:grpSpPr bwMode="auto">
          <a:xfrm>
            <a:off x="2243138" y="4487863"/>
            <a:ext cx="5414962" cy="354012"/>
            <a:chOff x="480" y="1066"/>
            <a:chExt cx="3222" cy="210"/>
          </a:xfrm>
        </p:grpSpPr>
        <p:grpSp>
          <p:nvGrpSpPr>
            <p:cNvPr id="1368068" name="Group 27"/>
            <p:cNvGrpSpPr>
              <a:grpSpLocks/>
            </p:cNvGrpSpPr>
            <p:nvPr/>
          </p:nvGrpSpPr>
          <p:grpSpPr bwMode="auto">
            <a:xfrm>
              <a:off x="572" y="1066"/>
              <a:ext cx="2993" cy="0"/>
              <a:chOff x="459" y="725"/>
              <a:chExt cx="2993" cy="0"/>
            </a:xfrm>
          </p:grpSpPr>
          <p:sp>
            <p:nvSpPr>
              <p:cNvPr id="1368069" name="Line 28"/>
              <p:cNvSpPr>
                <a:spLocks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8070" name="Line 29"/>
              <p:cNvSpPr>
                <a:spLocks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8071" name="Line 30"/>
              <p:cNvSpPr>
                <a:spLocks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8072" name="Line 31"/>
              <p:cNvSpPr>
                <a:spLocks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8073" name="Line 32"/>
              <p:cNvSpPr>
                <a:spLocks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8074" name="Line 33"/>
              <p:cNvSpPr>
                <a:spLocks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8075" name="Line 34"/>
              <p:cNvSpPr>
                <a:spLocks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8076" name="Line 35"/>
              <p:cNvSpPr>
                <a:spLocks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8077" name="Line 36"/>
              <p:cNvSpPr>
                <a:spLocks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8078" name="Line 37"/>
              <p:cNvSpPr>
                <a:spLocks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8079" name="Line 38"/>
              <p:cNvSpPr>
                <a:spLocks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68080" name="Text Box 39"/>
            <p:cNvSpPr txBox="1">
              <a:spLocks noChangeArrowheads="1"/>
            </p:cNvSpPr>
            <p:nvPr/>
          </p:nvSpPr>
          <p:spPr bwMode="auto">
            <a:xfrm>
              <a:off x="480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B</a:t>
              </a:r>
            </a:p>
          </p:txBody>
        </p:sp>
        <p:sp>
          <p:nvSpPr>
            <p:cNvPr id="1368081" name="Text Box 40"/>
            <p:cNvSpPr txBox="1">
              <a:spLocks noChangeArrowheads="1"/>
            </p:cNvSpPr>
            <p:nvPr/>
          </p:nvSpPr>
          <p:spPr bwMode="auto">
            <a:xfrm>
              <a:off x="754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C</a:t>
              </a:r>
            </a:p>
          </p:txBody>
        </p:sp>
        <p:sp>
          <p:nvSpPr>
            <p:cNvPr id="1368082" name="Text Box 41"/>
            <p:cNvSpPr txBox="1">
              <a:spLocks noChangeArrowheads="1"/>
            </p:cNvSpPr>
            <p:nvPr/>
          </p:nvSpPr>
          <p:spPr bwMode="auto">
            <a:xfrm>
              <a:off x="1026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E</a:t>
              </a:r>
            </a:p>
          </p:txBody>
        </p:sp>
        <p:sp>
          <p:nvSpPr>
            <p:cNvPr id="1368083" name="Text Box 42"/>
            <p:cNvSpPr txBox="1">
              <a:spLocks noChangeArrowheads="1"/>
            </p:cNvSpPr>
            <p:nvPr/>
          </p:nvSpPr>
          <p:spPr bwMode="auto">
            <a:xfrm>
              <a:off x="1298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C</a:t>
              </a:r>
            </a:p>
          </p:txBody>
        </p:sp>
        <p:sp>
          <p:nvSpPr>
            <p:cNvPr id="1368084" name="Text Box 43"/>
            <p:cNvSpPr txBox="1">
              <a:spLocks noChangeArrowheads="1"/>
            </p:cNvSpPr>
            <p:nvPr/>
          </p:nvSpPr>
          <p:spPr bwMode="auto">
            <a:xfrm>
              <a:off x="1571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E</a:t>
              </a:r>
            </a:p>
          </p:txBody>
        </p:sp>
        <p:sp>
          <p:nvSpPr>
            <p:cNvPr id="1368085" name="Text Box 44"/>
            <p:cNvSpPr txBox="1">
              <a:spLocks noChangeArrowheads="1"/>
            </p:cNvSpPr>
            <p:nvPr/>
          </p:nvSpPr>
          <p:spPr bwMode="auto">
            <a:xfrm>
              <a:off x="1843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B</a:t>
              </a:r>
            </a:p>
          </p:txBody>
        </p:sp>
        <p:sp>
          <p:nvSpPr>
            <p:cNvPr id="1368086" name="Text Box 45"/>
            <p:cNvSpPr txBox="1">
              <a:spLocks noChangeArrowheads="1"/>
            </p:cNvSpPr>
            <p:nvPr/>
          </p:nvSpPr>
          <p:spPr bwMode="auto">
            <a:xfrm>
              <a:off x="2115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F</a:t>
              </a:r>
            </a:p>
          </p:txBody>
        </p:sp>
        <p:sp>
          <p:nvSpPr>
            <p:cNvPr id="1368087" name="Text Box 46"/>
            <p:cNvSpPr txBox="1">
              <a:spLocks noChangeArrowheads="1"/>
            </p:cNvSpPr>
            <p:nvPr/>
          </p:nvSpPr>
          <p:spPr bwMode="auto">
            <a:xfrm>
              <a:off x="2387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H</a:t>
              </a:r>
            </a:p>
          </p:txBody>
        </p:sp>
        <p:sp>
          <p:nvSpPr>
            <p:cNvPr id="1368088" name="Text Box 47"/>
            <p:cNvSpPr txBox="1">
              <a:spLocks noChangeArrowheads="1"/>
            </p:cNvSpPr>
            <p:nvPr/>
          </p:nvSpPr>
          <p:spPr bwMode="auto">
            <a:xfrm>
              <a:off x="2659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I</a:t>
              </a:r>
            </a:p>
          </p:txBody>
        </p:sp>
        <p:sp>
          <p:nvSpPr>
            <p:cNvPr id="1368089" name="Text Box 48"/>
            <p:cNvSpPr txBox="1">
              <a:spLocks noChangeArrowheads="1"/>
            </p:cNvSpPr>
            <p:nvPr/>
          </p:nvSpPr>
          <p:spPr bwMode="auto">
            <a:xfrm>
              <a:off x="2931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H</a:t>
              </a:r>
            </a:p>
          </p:txBody>
        </p:sp>
        <p:sp>
          <p:nvSpPr>
            <p:cNvPr id="1368090" name="Text Box 49"/>
            <p:cNvSpPr txBox="1">
              <a:spLocks noChangeArrowheads="1"/>
            </p:cNvSpPr>
            <p:nvPr/>
          </p:nvSpPr>
          <p:spPr bwMode="auto">
            <a:xfrm>
              <a:off x="3203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G</a:t>
              </a:r>
            </a:p>
          </p:txBody>
        </p:sp>
        <p:sp>
          <p:nvSpPr>
            <p:cNvPr id="1368091" name="Text Box 50"/>
            <p:cNvSpPr txBox="1">
              <a:spLocks noChangeArrowheads="1"/>
            </p:cNvSpPr>
            <p:nvPr/>
          </p:nvSpPr>
          <p:spPr bwMode="auto">
            <a:xfrm>
              <a:off x="3475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I</a:t>
              </a:r>
            </a:p>
          </p:txBody>
        </p:sp>
      </p:grpSp>
      <p:sp>
        <p:nvSpPr>
          <p:cNvPr id="1280051" name="Line 51"/>
          <p:cNvSpPr>
            <a:spLocks noChangeShapeType="1"/>
          </p:cNvSpPr>
          <p:nvPr/>
        </p:nvSpPr>
        <p:spPr bwMode="auto">
          <a:xfrm>
            <a:off x="2855913" y="2200275"/>
            <a:ext cx="0" cy="355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2" name="Line 52"/>
          <p:cNvSpPr>
            <a:spLocks noChangeShapeType="1"/>
          </p:cNvSpPr>
          <p:nvPr/>
        </p:nvSpPr>
        <p:spPr bwMode="auto">
          <a:xfrm>
            <a:off x="2855913" y="2555875"/>
            <a:ext cx="1371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3" name="Line 53"/>
          <p:cNvSpPr>
            <a:spLocks noChangeShapeType="1"/>
          </p:cNvSpPr>
          <p:nvPr/>
        </p:nvSpPr>
        <p:spPr bwMode="auto">
          <a:xfrm>
            <a:off x="4227513" y="2200275"/>
            <a:ext cx="0" cy="355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4" name="Line 54"/>
          <p:cNvSpPr>
            <a:spLocks noChangeShapeType="1"/>
          </p:cNvSpPr>
          <p:nvPr/>
        </p:nvSpPr>
        <p:spPr bwMode="auto">
          <a:xfrm>
            <a:off x="3313113" y="2200275"/>
            <a:ext cx="0" cy="7381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5" name="Line 55"/>
          <p:cNvSpPr>
            <a:spLocks noChangeShapeType="1"/>
          </p:cNvSpPr>
          <p:nvPr/>
        </p:nvSpPr>
        <p:spPr bwMode="auto">
          <a:xfrm>
            <a:off x="6057900" y="2200275"/>
            <a:ext cx="0" cy="7381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6" name="Line 56"/>
          <p:cNvSpPr>
            <a:spLocks noChangeShapeType="1"/>
          </p:cNvSpPr>
          <p:nvPr/>
        </p:nvSpPr>
        <p:spPr bwMode="auto">
          <a:xfrm flipV="1">
            <a:off x="3313113" y="2938463"/>
            <a:ext cx="27447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7" name="Line 57"/>
          <p:cNvSpPr>
            <a:spLocks noChangeShapeType="1"/>
          </p:cNvSpPr>
          <p:nvPr/>
        </p:nvSpPr>
        <p:spPr bwMode="auto">
          <a:xfrm>
            <a:off x="3770313" y="2200275"/>
            <a:ext cx="0" cy="114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8" name="Line 58"/>
          <p:cNvSpPr>
            <a:spLocks noChangeShapeType="1"/>
          </p:cNvSpPr>
          <p:nvPr/>
        </p:nvSpPr>
        <p:spPr bwMode="auto">
          <a:xfrm>
            <a:off x="3306763" y="3344863"/>
            <a:ext cx="0" cy="114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9" name="Line 59"/>
          <p:cNvSpPr>
            <a:spLocks noChangeShapeType="1"/>
          </p:cNvSpPr>
          <p:nvPr/>
        </p:nvSpPr>
        <p:spPr bwMode="auto">
          <a:xfrm>
            <a:off x="4225925" y="3344863"/>
            <a:ext cx="0" cy="114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0" name="Line 60"/>
          <p:cNvSpPr>
            <a:spLocks noChangeShapeType="1"/>
          </p:cNvSpPr>
          <p:nvPr/>
        </p:nvSpPr>
        <p:spPr bwMode="auto">
          <a:xfrm>
            <a:off x="3284538" y="3344863"/>
            <a:ext cx="9604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1" name="Line 61"/>
          <p:cNvSpPr>
            <a:spLocks noChangeShapeType="1"/>
          </p:cNvSpPr>
          <p:nvPr/>
        </p:nvSpPr>
        <p:spPr bwMode="auto">
          <a:xfrm>
            <a:off x="5140325" y="3725863"/>
            <a:ext cx="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2" name="Line 62"/>
          <p:cNvSpPr>
            <a:spLocks noChangeShapeType="1"/>
          </p:cNvSpPr>
          <p:nvPr/>
        </p:nvSpPr>
        <p:spPr bwMode="auto">
          <a:xfrm>
            <a:off x="4684713" y="2200275"/>
            <a:ext cx="0" cy="15255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3" name="Line 63"/>
          <p:cNvSpPr>
            <a:spLocks noChangeShapeType="1"/>
          </p:cNvSpPr>
          <p:nvPr/>
        </p:nvSpPr>
        <p:spPr bwMode="auto">
          <a:xfrm>
            <a:off x="4684713" y="3725863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4" name="Line 64"/>
          <p:cNvSpPr>
            <a:spLocks noChangeShapeType="1"/>
          </p:cNvSpPr>
          <p:nvPr/>
        </p:nvSpPr>
        <p:spPr bwMode="auto">
          <a:xfrm>
            <a:off x="5143500" y="2200275"/>
            <a:ext cx="0" cy="114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5" name="Line 65"/>
          <p:cNvSpPr>
            <a:spLocks noChangeShapeType="1"/>
          </p:cNvSpPr>
          <p:nvPr/>
        </p:nvSpPr>
        <p:spPr bwMode="auto">
          <a:xfrm>
            <a:off x="6969125" y="3344863"/>
            <a:ext cx="0" cy="114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6" name="Line 66"/>
          <p:cNvSpPr>
            <a:spLocks noChangeShapeType="1"/>
          </p:cNvSpPr>
          <p:nvPr/>
        </p:nvSpPr>
        <p:spPr bwMode="auto">
          <a:xfrm>
            <a:off x="5143500" y="3344863"/>
            <a:ext cx="1828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7" name="Line 67"/>
          <p:cNvSpPr>
            <a:spLocks noChangeShapeType="1"/>
          </p:cNvSpPr>
          <p:nvPr/>
        </p:nvSpPr>
        <p:spPr bwMode="auto">
          <a:xfrm>
            <a:off x="7426325" y="3725863"/>
            <a:ext cx="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8" name="Line 68"/>
          <p:cNvSpPr>
            <a:spLocks noChangeShapeType="1"/>
          </p:cNvSpPr>
          <p:nvPr/>
        </p:nvSpPr>
        <p:spPr bwMode="auto">
          <a:xfrm>
            <a:off x="6054725" y="3725863"/>
            <a:ext cx="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9" name="Line 69"/>
          <p:cNvSpPr>
            <a:spLocks noChangeShapeType="1"/>
          </p:cNvSpPr>
          <p:nvPr/>
        </p:nvSpPr>
        <p:spPr bwMode="auto">
          <a:xfrm>
            <a:off x="6042025" y="3725863"/>
            <a:ext cx="1401763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0" name="Line 70"/>
          <p:cNvSpPr>
            <a:spLocks noChangeShapeType="1"/>
          </p:cNvSpPr>
          <p:nvPr/>
        </p:nvSpPr>
        <p:spPr bwMode="auto">
          <a:xfrm>
            <a:off x="6515100" y="2200275"/>
            <a:ext cx="0" cy="15255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1" name="Line 71"/>
          <p:cNvSpPr>
            <a:spLocks noChangeShapeType="1"/>
          </p:cNvSpPr>
          <p:nvPr/>
        </p:nvSpPr>
        <p:spPr bwMode="auto">
          <a:xfrm>
            <a:off x="6972300" y="2200275"/>
            <a:ext cx="0" cy="355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2" name="Line 72"/>
          <p:cNvSpPr>
            <a:spLocks noChangeShapeType="1"/>
          </p:cNvSpPr>
          <p:nvPr/>
        </p:nvSpPr>
        <p:spPr bwMode="auto">
          <a:xfrm>
            <a:off x="7429500" y="2174875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3" name="Line 73"/>
          <p:cNvSpPr>
            <a:spLocks noChangeShapeType="1"/>
          </p:cNvSpPr>
          <p:nvPr/>
        </p:nvSpPr>
        <p:spPr bwMode="auto">
          <a:xfrm flipV="1">
            <a:off x="6972300" y="2555875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80" name="Line 80"/>
          <p:cNvSpPr>
            <a:spLocks noChangeShapeType="1"/>
          </p:cNvSpPr>
          <p:nvPr/>
        </p:nvSpPr>
        <p:spPr bwMode="auto">
          <a:xfrm>
            <a:off x="2849563" y="3725863"/>
            <a:ext cx="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81" name="Line 81"/>
          <p:cNvSpPr>
            <a:spLocks noChangeShapeType="1"/>
          </p:cNvSpPr>
          <p:nvPr/>
        </p:nvSpPr>
        <p:spPr bwMode="auto">
          <a:xfrm>
            <a:off x="3767138" y="3725863"/>
            <a:ext cx="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82" name="Line 82"/>
          <p:cNvSpPr>
            <a:spLocks noChangeShapeType="1"/>
          </p:cNvSpPr>
          <p:nvPr/>
        </p:nvSpPr>
        <p:spPr bwMode="auto">
          <a:xfrm>
            <a:off x="2830513" y="3725863"/>
            <a:ext cx="96043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68118" name="Line 83"/>
          <p:cNvSpPr>
            <a:spLocks noChangeShapeType="1"/>
          </p:cNvSpPr>
          <p:nvPr/>
        </p:nvSpPr>
        <p:spPr bwMode="auto">
          <a:xfrm>
            <a:off x="2398713" y="2555875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8119" name="Line 84"/>
          <p:cNvSpPr>
            <a:spLocks noChangeShapeType="1"/>
          </p:cNvSpPr>
          <p:nvPr/>
        </p:nvSpPr>
        <p:spPr bwMode="auto">
          <a:xfrm>
            <a:off x="2398713" y="2936875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8120" name="Line 85"/>
          <p:cNvSpPr>
            <a:spLocks noChangeShapeType="1"/>
          </p:cNvSpPr>
          <p:nvPr/>
        </p:nvSpPr>
        <p:spPr bwMode="auto">
          <a:xfrm>
            <a:off x="2398713" y="3352800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8121" name="Line 86"/>
          <p:cNvSpPr>
            <a:spLocks noChangeShapeType="1"/>
          </p:cNvSpPr>
          <p:nvPr/>
        </p:nvSpPr>
        <p:spPr bwMode="auto">
          <a:xfrm>
            <a:off x="2398713" y="3733800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8122" name="Line 87"/>
          <p:cNvSpPr>
            <a:spLocks noChangeShapeType="1"/>
          </p:cNvSpPr>
          <p:nvPr/>
        </p:nvSpPr>
        <p:spPr bwMode="auto">
          <a:xfrm>
            <a:off x="2398713" y="4114800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8123" name="Text Box 88"/>
          <p:cNvSpPr txBox="1">
            <a:spLocks noChangeArrowheads="1"/>
          </p:cNvSpPr>
          <p:nvPr/>
        </p:nvSpPr>
        <p:spPr bwMode="auto">
          <a:xfrm>
            <a:off x="1928813" y="2376488"/>
            <a:ext cx="317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1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8124" name="Text Box 89"/>
          <p:cNvSpPr txBox="1">
            <a:spLocks noChangeArrowheads="1"/>
          </p:cNvSpPr>
          <p:nvPr/>
        </p:nvSpPr>
        <p:spPr bwMode="auto">
          <a:xfrm>
            <a:off x="1652588" y="2735263"/>
            <a:ext cx="615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     2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8125" name="Text Box 90"/>
          <p:cNvSpPr txBox="1">
            <a:spLocks noChangeArrowheads="1"/>
          </p:cNvSpPr>
          <p:nvPr/>
        </p:nvSpPr>
        <p:spPr bwMode="auto">
          <a:xfrm>
            <a:off x="1652588" y="3114675"/>
            <a:ext cx="615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     3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8126" name="Text Box 91"/>
          <p:cNvSpPr txBox="1">
            <a:spLocks noChangeArrowheads="1"/>
          </p:cNvSpPr>
          <p:nvPr/>
        </p:nvSpPr>
        <p:spPr bwMode="auto">
          <a:xfrm>
            <a:off x="679450" y="3546475"/>
            <a:ext cx="1597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 </a:t>
            </a:r>
            <a:r>
              <a:rPr lang="de-DE" altLang="de-DE" i="1">
                <a:solidFill>
                  <a:srgbClr val="000000"/>
                </a:solidFill>
                <a:ea typeface="ＭＳ Ｐゴシック" panose="020B0600070205080204" pitchFamily="34" charset="-128"/>
              </a:rPr>
              <a:t>curr_track</a:t>
            </a:r>
            <a:r>
              <a:rPr lang="de-DE" altLang="de-DE">
                <a:ea typeface="ＭＳ Ｐゴシック" panose="020B0600070205080204" pitchFamily="34" charset="-128"/>
              </a:rPr>
              <a:t> = 4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8127" name="Text Box 92"/>
          <p:cNvSpPr txBox="1">
            <a:spLocks noChangeArrowheads="1"/>
          </p:cNvSpPr>
          <p:nvPr/>
        </p:nvSpPr>
        <p:spPr bwMode="auto">
          <a:xfrm>
            <a:off x="1652588" y="3930650"/>
            <a:ext cx="615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2"/>
                </a:solidFill>
                <a:ea typeface="ＭＳ Ｐゴシック" panose="020B0600070205080204" pitchFamily="34" charset="-128"/>
              </a:rPr>
              <a:t>     </a:t>
            </a:r>
            <a:r>
              <a:rPr lang="de-DE" altLang="de-DE">
                <a:ea typeface="ＭＳ Ｐゴシック" panose="020B0600070205080204" pitchFamily="34" charset="-128"/>
              </a:rPr>
              <a:t>5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grpSp>
        <p:nvGrpSpPr>
          <p:cNvPr id="1368128" name="Group 121"/>
          <p:cNvGrpSpPr>
            <a:grpSpLocks/>
          </p:cNvGrpSpPr>
          <p:nvPr/>
        </p:nvGrpSpPr>
        <p:grpSpPr bwMode="auto">
          <a:xfrm>
            <a:off x="2400300" y="2224088"/>
            <a:ext cx="5030788" cy="0"/>
            <a:chOff x="459" y="725"/>
            <a:chExt cx="2993" cy="0"/>
          </a:xfrm>
        </p:grpSpPr>
        <p:sp>
          <p:nvSpPr>
            <p:cNvPr id="1368129" name="Line 122"/>
            <p:cNvSpPr>
              <a:spLocks noChangeShapeType="1"/>
            </p:cNvSpPr>
            <p:nvPr/>
          </p:nvSpPr>
          <p:spPr bwMode="auto">
            <a:xfrm>
              <a:off x="45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8130" name="Line 123"/>
            <p:cNvSpPr>
              <a:spLocks noChangeShapeType="1"/>
            </p:cNvSpPr>
            <p:nvPr/>
          </p:nvSpPr>
          <p:spPr bwMode="auto">
            <a:xfrm>
              <a:off x="72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8131" name="Line 124"/>
            <p:cNvSpPr>
              <a:spLocks noChangeShapeType="1"/>
            </p:cNvSpPr>
            <p:nvPr/>
          </p:nvSpPr>
          <p:spPr bwMode="auto">
            <a:xfrm>
              <a:off x="100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8132" name="Line 125"/>
            <p:cNvSpPr>
              <a:spLocks noChangeShapeType="1"/>
            </p:cNvSpPr>
            <p:nvPr/>
          </p:nvSpPr>
          <p:spPr bwMode="auto">
            <a:xfrm>
              <a:off x="127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8133" name="Line 126"/>
            <p:cNvSpPr>
              <a:spLocks noChangeShapeType="1"/>
            </p:cNvSpPr>
            <p:nvPr/>
          </p:nvSpPr>
          <p:spPr bwMode="auto">
            <a:xfrm>
              <a:off x="154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8134" name="Line 127"/>
            <p:cNvSpPr>
              <a:spLocks noChangeShapeType="1"/>
            </p:cNvSpPr>
            <p:nvPr/>
          </p:nvSpPr>
          <p:spPr bwMode="auto">
            <a:xfrm>
              <a:off x="182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8135" name="Line 128"/>
            <p:cNvSpPr>
              <a:spLocks noChangeShapeType="1"/>
            </p:cNvSpPr>
            <p:nvPr/>
          </p:nvSpPr>
          <p:spPr bwMode="auto">
            <a:xfrm>
              <a:off x="2092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8136" name="Line 129"/>
            <p:cNvSpPr>
              <a:spLocks noChangeShapeType="1"/>
            </p:cNvSpPr>
            <p:nvPr/>
          </p:nvSpPr>
          <p:spPr bwMode="auto">
            <a:xfrm>
              <a:off x="236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8137" name="Line 130"/>
            <p:cNvSpPr>
              <a:spLocks noChangeShapeType="1"/>
            </p:cNvSpPr>
            <p:nvPr/>
          </p:nvSpPr>
          <p:spPr bwMode="auto">
            <a:xfrm>
              <a:off x="263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8138" name="Line 131"/>
            <p:cNvSpPr>
              <a:spLocks noChangeShapeType="1"/>
            </p:cNvSpPr>
            <p:nvPr/>
          </p:nvSpPr>
          <p:spPr bwMode="auto">
            <a:xfrm>
              <a:off x="290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8139" name="Line 132"/>
            <p:cNvSpPr>
              <a:spLocks noChangeShapeType="1"/>
            </p:cNvSpPr>
            <p:nvPr/>
          </p:nvSpPr>
          <p:spPr bwMode="auto">
            <a:xfrm>
              <a:off x="318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68140" name="Text Box 133"/>
          <p:cNvSpPr txBox="1">
            <a:spLocks noChangeArrowheads="1"/>
          </p:cNvSpPr>
          <p:nvPr/>
        </p:nvSpPr>
        <p:spPr bwMode="auto">
          <a:xfrm>
            <a:off x="2246313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0</a:t>
            </a:r>
          </a:p>
        </p:txBody>
      </p:sp>
      <p:sp>
        <p:nvSpPr>
          <p:cNvPr id="1368141" name="Text Box 134"/>
          <p:cNvSpPr txBox="1">
            <a:spLocks noChangeArrowheads="1"/>
          </p:cNvSpPr>
          <p:nvPr/>
        </p:nvSpPr>
        <p:spPr bwMode="auto">
          <a:xfrm>
            <a:off x="2703513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1368142" name="Text Box 135"/>
          <p:cNvSpPr txBox="1">
            <a:spLocks noChangeArrowheads="1"/>
          </p:cNvSpPr>
          <p:nvPr/>
        </p:nvSpPr>
        <p:spPr bwMode="auto">
          <a:xfrm>
            <a:off x="3163888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1368143" name="Text Box 136"/>
          <p:cNvSpPr txBox="1">
            <a:spLocks noChangeArrowheads="1"/>
          </p:cNvSpPr>
          <p:nvPr/>
        </p:nvSpPr>
        <p:spPr bwMode="auto">
          <a:xfrm>
            <a:off x="35845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E</a:t>
            </a:r>
          </a:p>
        </p:txBody>
      </p:sp>
      <p:sp>
        <p:nvSpPr>
          <p:cNvPr id="1368144" name="Text Box 137"/>
          <p:cNvSpPr txBox="1">
            <a:spLocks noChangeArrowheads="1"/>
          </p:cNvSpPr>
          <p:nvPr/>
        </p:nvSpPr>
        <p:spPr bwMode="auto">
          <a:xfrm>
            <a:off x="40798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1368145" name="Text Box 138"/>
          <p:cNvSpPr txBox="1">
            <a:spLocks noChangeArrowheads="1"/>
          </p:cNvSpPr>
          <p:nvPr/>
        </p:nvSpPr>
        <p:spPr bwMode="auto">
          <a:xfrm>
            <a:off x="49942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G</a:t>
            </a:r>
          </a:p>
        </p:txBody>
      </p:sp>
      <p:sp>
        <p:nvSpPr>
          <p:cNvPr id="1368146" name="Text Box 139"/>
          <p:cNvSpPr txBox="1">
            <a:spLocks noChangeArrowheads="1"/>
          </p:cNvSpPr>
          <p:nvPr/>
        </p:nvSpPr>
        <p:spPr bwMode="auto">
          <a:xfrm>
            <a:off x="45370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F</a:t>
            </a:r>
          </a:p>
        </p:txBody>
      </p:sp>
      <p:sp>
        <p:nvSpPr>
          <p:cNvPr id="1368147" name="Text Box 140"/>
          <p:cNvSpPr txBox="1">
            <a:spLocks noChangeArrowheads="1"/>
          </p:cNvSpPr>
          <p:nvPr/>
        </p:nvSpPr>
        <p:spPr bwMode="auto">
          <a:xfrm>
            <a:off x="54514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0</a:t>
            </a:r>
          </a:p>
        </p:txBody>
      </p:sp>
      <p:sp>
        <p:nvSpPr>
          <p:cNvPr id="1368148" name="Text Box 141"/>
          <p:cNvSpPr txBox="1">
            <a:spLocks noChangeArrowheads="1"/>
          </p:cNvSpPr>
          <p:nvPr/>
        </p:nvSpPr>
        <p:spPr bwMode="auto">
          <a:xfrm>
            <a:off x="59086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1368149" name="Text Box 142"/>
          <p:cNvSpPr txBox="1">
            <a:spLocks noChangeArrowheads="1"/>
          </p:cNvSpPr>
          <p:nvPr/>
        </p:nvSpPr>
        <p:spPr bwMode="auto">
          <a:xfrm>
            <a:off x="63658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I</a:t>
            </a:r>
          </a:p>
        </p:txBody>
      </p:sp>
      <p:sp>
        <p:nvSpPr>
          <p:cNvPr id="1368150" name="Text Box 143"/>
          <p:cNvSpPr txBox="1">
            <a:spLocks noChangeArrowheads="1"/>
          </p:cNvSpPr>
          <p:nvPr/>
        </p:nvSpPr>
        <p:spPr bwMode="auto">
          <a:xfrm>
            <a:off x="6745288" y="1844675"/>
            <a:ext cx="571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J</a:t>
            </a:r>
          </a:p>
        </p:txBody>
      </p:sp>
      <p:sp>
        <p:nvSpPr>
          <p:cNvPr id="1368151" name="Text Box 144"/>
          <p:cNvSpPr txBox="1">
            <a:spLocks noChangeArrowheads="1"/>
          </p:cNvSpPr>
          <p:nvPr/>
        </p:nvSpPr>
        <p:spPr bwMode="auto">
          <a:xfrm>
            <a:off x="7240588" y="1844675"/>
            <a:ext cx="571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J</a:t>
            </a:r>
          </a:p>
        </p:txBody>
      </p:sp>
      <p:sp>
        <p:nvSpPr>
          <p:cNvPr id="1368152" name="Rectangle 14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/>
            <a:r>
              <a:rPr lang="de-DE" altLang="de-DE"/>
              <a:t>6.3.1	 Left-Edge Algorithm – Example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8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8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8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8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8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8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8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8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B78C0-1FE9-4E7B-84FF-60A860EB4F04}" type="slidenum">
              <a:rPr lang="en-US" altLang="de-DE"/>
              <a:pPr/>
              <a:t>47</a:t>
            </a:fld>
            <a:endParaRPr lang="en-US" altLang="de-DE"/>
          </a:p>
        </p:txBody>
      </p:sp>
      <p:sp>
        <p:nvSpPr>
          <p:cNvPr id="1278979" name="Text Box 3"/>
          <p:cNvSpPr txBox="1">
            <a:spLocks noChangeArrowheads="1"/>
          </p:cNvSpPr>
          <p:nvPr/>
        </p:nvSpPr>
        <p:spPr bwMode="auto">
          <a:xfrm>
            <a:off x="850900" y="5564188"/>
            <a:ext cx="1562100" cy="344487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i="1">
                <a:solidFill>
                  <a:srgbClr val="000000"/>
                </a:solidFill>
              </a:rPr>
              <a:t>curr_track</a:t>
            </a:r>
            <a:r>
              <a:rPr lang="de-DE" altLang="de-DE"/>
              <a:t> = 5: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78981" name="Rectangle 5"/>
          <p:cNvSpPr>
            <a:spLocks noChangeArrowheads="1"/>
          </p:cNvSpPr>
          <p:nvPr/>
        </p:nvSpPr>
        <p:spPr bwMode="auto">
          <a:xfrm>
            <a:off x="4745038" y="1196975"/>
            <a:ext cx="1966912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8982" name="Line 6"/>
          <p:cNvSpPr>
            <a:spLocks noChangeShapeType="1"/>
          </p:cNvSpPr>
          <p:nvPr/>
        </p:nvSpPr>
        <p:spPr bwMode="auto">
          <a:xfrm>
            <a:off x="5137150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8983" name="Line 7"/>
          <p:cNvSpPr>
            <a:spLocks noChangeShapeType="1"/>
          </p:cNvSpPr>
          <p:nvPr/>
        </p:nvSpPr>
        <p:spPr bwMode="auto">
          <a:xfrm>
            <a:off x="5534025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8984" name="Line 8"/>
          <p:cNvSpPr>
            <a:spLocks noChangeShapeType="1"/>
          </p:cNvSpPr>
          <p:nvPr/>
        </p:nvSpPr>
        <p:spPr bwMode="auto">
          <a:xfrm>
            <a:off x="5926138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8985" name="Line 9"/>
          <p:cNvSpPr>
            <a:spLocks noChangeShapeType="1"/>
          </p:cNvSpPr>
          <p:nvPr/>
        </p:nvSpPr>
        <p:spPr bwMode="auto">
          <a:xfrm>
            <a:off x="6321425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8986" name="Line 10"/>
          <p:cNvSpPr>
            <a:spLocks noChangeShapeType="1"/>
          </p:cNvSpPr>
          <p:nvPr/>
        </p:nvSpPr>
        <p:spPr bwMode="auto">
          <a:xfrm>
            <a:off x="4745038" y="1628775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8987" name="Line 11"/>
          <p:cNvSpPr>
            <a:spLocks noChangeShapeType="1"/>
          </p:cNvSpPr>
          <p:nvPr/>
        </p:nvSpPr>
        <p:spPr bwMode="auto">
          <a:xfrm>
            <a:off x="4745038" y="2060575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8988" name="Line 12"/>
          <p:cNvSpPr>
            <a:spLocks noChangeShapeType="1"/>
          </p:cNvSpPr>
          <p:nvPr/>
        </p:nvSpPr>
        <p:spPr bwMode="auto">
          <a:xfrm>
            <a:off x="4745038" y="2493963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8989" name="Line 13"/>
          <p:cNvSpPr>
            <a:spLocks noChangeShapeType="1"/>
          </p:cNvSpPr>
          <p:nvPr/>
        </p:nvSpPr>
        <p:spPr bwMode="auto">
          <a:xfrm>
            <a:off x="4745038" y="2925763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8990" name="Line 14"/>
          <p:cNvSpPr>
            <a:spLocks noChangeShapeType="1"/>
          </p:cNvSpPr>
          <p:nvPr/>
        </p:nvSpPr>
        <p:spPr bwMode="auto">
          <a:xfrm>
            <a:off x="4745038" y="3355975"/>
            <a:ext cx="196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78991" name="Group 15"/>
          <p:cNvGrpSpPr>
            <a:grpSpLocks/>
          </p:cNvGrpSpPr>
          <p:nvPr/>
        </p:nvGrpSpPr>
        <p:grpSpPr bwMode="auto">
          <a:xfrm>
            <a:off x="2359025" y="2605088"/>
            <a:ext cx="1651000" cy="1154112"/>
            <a:chOff x="1404" y="1550"/>
            <a:chExt cx="982" cy="686"/>
          </a:xfrm>
        </p:grpSpPr>
        <p:sp>
          <p:nvSpPr>
            <p:cNvPr id="1278992" name="Oval 16"/>
            <p:cNvSpPr>
              <a:spLocks noChangeArrowheads="1"/>
            </p:cNvSpPr>
            <p:nvPr/>
          </p:nvSpPr>
          <p:spPr bwMode="auto">
            <a:xfrm>
              <a:off x="2107" y="1979"/>
              <a:ext cx="246" cy="25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8993" name="Text Box 17"/>
            <p:cNvSpPr txBox="1">
              <a:spLocks noChangeArrowheads="1"/>
            </p:cNvSpPr>
            <p:nvPr/>
          </p:nvSpPr>
          <p:spPr bwMode="auto">
            <a:xfrm>
              <a:off x="2152" y="2030"/>
              <a:ext cx="23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300" i="1"/>
                <a:t>B</a:t>
              </a:r>
            </a:p>
          </p:txBody>
        </p:sp>
        <p:sp>
          <p:nvSpPr>
            <p:cNvPr id="1278994" name="Oval 18"/>
            <p:cNvSpPr>
              <a:spLocks noChangeArrowheads="1"/>
            </p:cNvSpPr>
            <p:nvPr/>
          </p:nvSpPr>
          <p:spPr bwMode="auto">
            <a:xfrm>
              <a:off x="1404" y="1550"/>
              <a:ext cx="247" cy="25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8995" name="Text Box 19"/>
            <p:cNvSpPr txBox="1">
              <a:spLocks noChangeArrowheads="1"/>
            </p:cNvSpPr>
            <p:nvPr/>
          </p:nvSpPr>
          <p:spPr bwMode="auto">
            <a:xfrm>
              <a:off x="1448" y="1601"/>
              <a:ext cx="23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36563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7153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096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46250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34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06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178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75050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300" i="1"/>
                <a:t>H</a:t>
              </a:r>
            </a:p>
          </p:txBody>
        </p:sp>
      </p:grpSp>
      <p:sp>
        <p:nvSpPr>
          <p:cNvPr id="1278996" name="Line 20"/>
          <p:cNvSpPr>
            <a:spLocks noChangeShapeType="1"/>
          </p:cNvSpPr>
          <p:nvPr/>
        </p:nvSpPr>
        <p:spPr bwMode="auto">
          <a:xfrm>
            <a:off x="4746625" y="2060575"/>
            <a:ext cx="787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8997" name="Line 21"/>
          <p:cNvSpPr>
            <a:spLocks noChangeShapeType="1"/>
          </p:cNvSpPr>
          <p:nvPr/>
        </p:nvSpPr>
        <p:spPr bwMode="auto">
          <a:xfrm>
            <a:off x="5926138" y="2060575"/>
            <a:ext cx="3952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8998" name="Text Box 22"/>
          <p:cNvSpPr txBox="1">
            <a:spLocks noChangeArrowheads="1"/>
          </p:cNvSpPr>
          <p:nvPr/>
        </p:nvSpPr>
        <p:spPr bwMode="auto">
          <a:xfrm>
            <a:off x="5035550" y="1751013"/>
            <a:ext cx="261938" cy="24447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381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B</a:t>
            </a:r>
          </a:p>
        </p:txBody>
      </p:sp>
      <p:sp>
        <p:nvSpPr>
          <p:cNvPr id="1278999" name="Text Box 23"/>
          <p:cNvSpPr txBox="1">
            <a:spLocks noChangeArrowheads="1"/>
          </p:cNvSpPr>
          <p:nvPr/>
        </p:nvSpPr>
        <p:spPr bwMode="auto">
          <a:xfrm>
            <a:off x="6007100" y="1773238"/>
            <a:ext cx="2619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300" i="1"/>
              <a:t>H</a:t>
            </a:r>
          </a:p>
        </p:txBody>
      </p:sp>
      <p:sp>
        <p:nvSpPr>
          <p:cNvPr id="1279000" name="Text Box 24"/>
          <p:cNvSpPr txBox="1">
            <a:spLocks noChangeArrowheads="1"/>
          </p:cNvSpPr>
          <p:nvPr/>
        </p:nvSpPr>
        <p:spPr bwMode="auto">
          <a:xfrm>
            <a:off x="2484438" y="5564188"/>
            <a:ext cx="776287" cy="344487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 Net </a:t>
            </a:r>
            <a:r>
              <a:rPr lang="de-DE" altLang="de-DE" i="1"/>
              <a:t>B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79001" name="Text Box 25"/>
          <p:cNvSpPr txBox="1">
            <a:spLocks noChangeArrowheads="1"/>
          </p:cNvSpPr>
          <p:nvPr/>
        </p:nvSpPr>
        <p:spPr bwMode="auto">
          <a:xfrm>
            <a:off x="3314700" y="5564188"/>
            <a:ext cx="787400" cy="344487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 Net </a:t>
            </a:r>
            <a:r>
              <a:rPr lang="de-DE" altLang="de-DE" i="1"/>
              <a:t>H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79003" name="Oval 27"/>
          <p:cNvSpPr>
            <a:spLocks noChangeArrowheads="1"/>
          </p:cNvSpPr>
          <p:nvPr/>
        </p:nvSpPr>
        <p:spPr bwMode="auto">
          <a:xfrm>
            <a:off x="3398838" y="3197225"/>
            <a:ext cx="690562" cy="6889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279004" name="Oval 28"/>
          <p:cNvSpPr>
            <a:spLocks noChangeArrowheads="1"/>
          </p:cNvSpPr>
          <p:nvPr/>
        </p:nvSpPr>
        <p:spPr bwMode="auto">
          <a:xfrm>
            <a:off x="4802188" y="1598613"/>
            <a:ext cx="690562" cy="6889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279005" name="Oval 29"/>
          <p:cNvSpPr>
            <a:spLocks noChangeArrowheads="1"/>
          </p:cNvSpPr>
          <p:nvPr/>
        </p:nvSpPr>
        <p:spPr bwMode="auto">
          <a:xfrm>
            <a:off x="2228850" y="2478088"/>
            <a:ext cx="690563" cy="6889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279006" name="Oval 30"/>
          <p:cNvSpPr>
            <a:spLocks noChangeArrowheads="1"/>
          </p:cNvSpPr>
          <p:nvPr/>
        </p:nvSpPr>
        <p:spPr bwMode="auto">
          <a:xfrm>
            <a:off x="5786438" y="1598613"/>
            <a:ext cx="690562" cy="68897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279007" name="Rectangle 31"/>
          <p:cNvSpPr>
            <a:spLocks noChangeArrowheads="1"/>
          </p:cNvSpPr>
          <p:nvPr/>
        </p:nvSpPr>
        <p:spPr bwMode="auto">
          <a:xfrm>
            <a:off x="322263" y="6094413"/>
            <a:ext cx="83693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marL="436563" indent="-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1538" indent="-434975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4381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6250" indent="-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81225" indent="-434975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84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56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28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0025" indent="-434975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4.    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Delete placed nets </a:t>
            </a: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(</a:t>
            </a:r>
            <a:r>
              <a:rPr lang="de-DE" altLang="de-DE" i="1">
                <a:solidFill>
                  <a:srgbClr val="CC0000"/>
                </a:solidFill>
                <a:cs typeface="Times New Roman" panose="02020603050405020304" pitchFamily="18" charset="0"/>
              </a:rPr>
              <a:t>B</a:t>
            </a: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, </a:t>
            </a:r>
            <a:r>
              <a:rPr lang="de-DE" altLang="de-DE" i="1">
                <a:solidFill>
                  <a:srgbClr val="CC0000"/>
                </a:solidFill>
                <a:cs typeface="Times New Roman" panose="02020603050405020304" pitchFamily="18" charset="0"/>
              </a:rPr>
              <a:t>H</a:t>
            </a:r>
            <a:r>
              <a:rPr lang="de-DE" altLang="de-DE" baseline="3000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de-DE" altLang="de-DE">
                <a:solidFill>
                  <a:srgbClr val="CC0000"/>
                </a:solidFill>
                <a:cs typeface="Times New Roman" panose="02020603050405020304" pitchFamily="18" charset="0"/>
              </a:rPr>
              <a:t>)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 in VCG and zone representation</a:t>
            </a:r>
          </a:p>
        </p:txBody>
      </p:sp>
      <p:sp>
        <p:nvSpPr>
          <p:cNvPr id="1279010" name="Rectangle 34"/>
          <p:cNvSpPr>
            <a:spLocks noChangeArrowheads="1"/>
          </p:cNvSpPr>
          <p:nvPr/>
        </p:nvSpPr>
        <p:spPr bwMode="auto">
          <a:xfrm>
            <a:off x="782638" y="3941763"/>
            <a:ext cx="7908925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marL="484188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20750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55725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3875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0438" indent="-4841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76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48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0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9238" indent="-4841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30000"/>
              </a:spcBef>
              <a:buClr>
                <a:srgbClr val="CC0000"/>
              </a:buClr>
              <a:buFontTx/>
              <a:buAutoNum type="arabicPeriod" startAt="2"/>
            </a:pP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Consider next track</a:t>
            </a:r>
          </a:p>
          <a:p>
            <a:pPr>
              <a:lnSpc>
                <a:spcPct val="95000"/>
              </a:lnSpc>
              <a:spcBef>
                <a:spcPct val="30000"/>
              </a:spcBef>
              <a:buClr>
                <a:srgbClr val="CC0000"/>
              </a:buClr>
              <a:buFontTx/>
              <a:buAutoNum type="arabicPeriod" startAt="3"/>
            </a:pP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Find left-to-right ordering of all unassigned nets</a:t>
            </a:r>
            <a:b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If </a:t>
            </a:r>
            <a:r>
              <a:rPr lang="de-DE" altLang="de-DE" i="1">
                <a:solidFill>
                  <a:srgbClr val="000000"/>
                </a:solidFill>
                <a:cs typeface="Times New Roman" panose="02020603050405020304" pitchFamily="18" charset="0"/>
              </a:rPr>
              <a:t>curr_net 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has no parents and does not cause conflicts on </a:t>
            </a:r>
            <a:r>
              <a:rPr lang="de-DE" altLang="de-DE" i="1">
                <a:solidFill>
                  <a:srgbClr val="000000"/>
                </a:solidFill>
                <a:cs typeface="Times New Roman" panose="02020603050405020304" pitchFamily="18" charset="0"/>
              </a:rPr>
              <a:t>curr_track</a:t>
            </a: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de-DE" altLang="de-DE">
                <a:solidFill>
                  <a:srgbClr val="000000"/>
                </a:solidFill>
                <a:cs typeface="Times New Roman" panose="02020603050405020304" pitchFamily="18" charset="0"/>
              </a:rPr>
              <a:t>assign </a:t>
            </a:r>
            <a:r>
              <a:rPr lang="de-DE" altLang="de-DE" i="1">
                <a:solidFill>
                  <a:srgbClr val="000000"/>
                </a:solidFill>
                <a:cs typeface="Times New Roman" panose="02020603050405020304" pitchFamily="18" charset="0"/>
              </a:rPr>
              <a:t>curr_net</a:t>
            </a:r>
            <a:endParaRPr lang="de-DE" altLang="de-DE" sz="1900" b="1" i="1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sp>
        <p:nvSpPr>
          <p:cNvPr id="1279012" name="Rectangle 3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6.3.1	 Left-Edge Algorithm – Example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7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7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7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7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7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7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79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78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78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78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78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78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78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78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78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78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78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79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79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79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79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79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79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79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79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79" grpId="0" animBg="1"/>
      <p:bldP spid="1278998" grpId="0" animBg="1"/>
      <p:bldP spid="1278999" grpId="0"/>
      <p:bldP spid="1279000" grpId="0" animBg="1"/>
      <p:bldP spid="1279001" grpId="0" animBg="1"/>
      <p:bldP spid="1279007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20E2-4889-4CCD-B790-C21A7B28743E}" type="slidenum">
              <a:rPr lang="en-US" altLang="de-DE"/>
              <a:pPr/>
              <a:t>48</a:t>
            </a:fld>
            <a:endParaRPr lang="en-US" altLang="de-DE"/>
          </a:p>
        </p:txBody>
      </p:sp>
      <p:sp>
        <p:nvSpPr>
          <p:cNvPr id="1369090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2CAB56B-DD11-4B99-A9CE-242CFF33ECDD}" type="slidenum">
              <a:rPr lang="en-US" altLang="zh-CN" sz="1000">
                <a:solidFill>
                  <a:srgbClr val="C0C0C0"/>
                </a:solidFill>
                <a:ea typeface="ＭＳ Ｐゴシック" panose="020B0600070205080204" pitchFamily="34" charset="-128"/>
              </a:rPr>
              <a:pPr algn="r"/>
              <a:t>48</a:t>
            </a:fld>
            <a:endParaRPr lang="en-US" altLang="zh-CN" sz="1000">
              <a:solidFill>
                <a:srgbClr val="C0C0C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369091" name="Group 26"/>
          <p:cNvGrpSpPr>
            <a:grpSpLocks/>
          </p:cNvGrpSpPr>
          <p:nvPr/>
        </p:nvGrpSpPr>
        <p:grpSpPr bwMode="auto">
          <a:xfrm>
            <a:off x="2243138" y="4487863"/>
            <a:ext cx="5414962" cy="354012"/>
            <a:chOff x="480" y="1066"/>
            <a:chExt cx="3222" cy="210"/>
          </a:xfrm>
        </p:grpSpPr>
        <p:grpSp>
          <p:nvGrpSpPr>
            <p:cNvPr id="1369092" name="Group 27"/>
            <p:cNvGrpSpPr>
              <a:grpSpLocks/>
            </p:cNvGrpSpPr>
            <p:nvPr/>
          </p:nvGrpSpPr>
          <p:grpSpPr bwMode="auto">
            <a:xfrm>
              <a:off x="572" y="1066"/>
              <a:ext cx="2993" cy="0"/>
              <a:chOff x="459" y="725"/>
              <a:chExt cx="2993" cy="0"/>
            </a:xfrm>
          </p:grpSpPr>
          <p:sp>
            <p:nvSpPr>
              <p:cNvPr id="1369093" name="Line 28"/>
              <p:cNvSpPr>
                <a:spLocks noChangeShapeType="1"/>
              </p:cNvSpPr>
              <p:nvPr/>
            </p:nvSpPr>
            <p:spPr bwMode="auto">
              <a:xfrm>
                <a:off x="45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9094" name="Line 29"/>
              <p:cNvSpPr>
                <a:spLocks noChangeShapeType="1"/>
              </p:cNvSpPr>
              <p:nvPr/>
            </p:nvSpPr>
            <p:spPr bwMode="auto">
              <a:xfrm>
                <a:off x="729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9095" name="Line 30"/>
              <p:cNvSpPr>
                <a:spLocks noChangeShapeType="1"/>
              </p:cNvSpPr>
              <p:nvPr/>
            </p:nvSpPr>
            <p:spPr bwMode="auto">
              <a:xfrm>
                <a:off x="100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9096" name="Line 31"/>
              <p:cNvSpPr>
                <a:spLocks noChangeShapeType="1"/>
              </p:cNvSpPr>
              <p:nvPr/>
            </p:nvSpPr>
            <p:spPr bwMode="auto">
              <a:xfrm>
                <a:off x="127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9097" name="Line 32"/>
              <p:cNvSpPr>
                <a:spLocks noChangeShapeType="1"/>
              </p:cNvSpPr>
              <p:nvPr/>
            </p:nvSpPr>
            <p:spPr bwMode="auto">
              <a:xfrm>
                <a:off x="154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9098" name="Line 33"/>
              <p:cNvSpPr>
                <a:spLocks noChangeShapeType="1"/>
              </p:cNvSpPr>
              <p:nvPr/>
            </p:nvSpPr>
            <p:spPr bwMode="auto">
              <a:xfrm>
                <a:off x="182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9099" name="Line 34"/>
              <p:cNvSpPr>
                <a:spLocks noChangeShapeType="1"/>
              </p:cNvSpPr>
              <p:nvPr/>
            </p:nvSpPr>
            <p:spPr bwMode="auto">
              <a:xfrm>
                <a:off x="2092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9100" name="Line 35"/>
              <p:cNvSpPr>
                <a:spLocks noChangeShapeType="1"/>
              </p:cNvSpPr>
              <p:nvPr/>
            </p:nvSpPr>
            <p:spPr bwMode="auto">
              <a:xfrm>
                <a:off x="2364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9101" name="Line 36"/>
              <p:cNvSpPr>
                <a:spLocks noChangeShapeType="1"/>
              </p:cNvSpPr>
              <p:nvPr/>
            </p:nvSpPr>
            <p:spPr bwMode="auto">
              <a:xfrm>
                <a:off x="2636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9102" name="Line 37"/>
              <p:cNvSpPr>
                <a:spLocks noChangeShapeType="1"/>
              </p:cNvSpPr>
              <p:nvPr/>
            </p:nvSpPr>
            <p:spPr bwMode="auto">
              <a:xfrm>
                <a:off x="2908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9103" name="Line 38"/>
              <p:cNvSpPr>
                <a:spLocks noChangeShapeType="1"/>
              </p:cNvSpPr>
              <p:nvPr/>
            </p:nvSpPr>
            <p:spPr bwMode="auto">
              <a:xfrm>
                <a:off x="3180" y="72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69104" name="Text Box 39"/>
            <p:cNvSpPr txBox="1">
              <a:spLocks noChangeArrowheads="1"/>
            </p:cNvSpPr>
            <p:nvPr/>
          </p:nvSpPr>
          <p:spPr bwMode="auto">
            <a:xfrm>
              <a:off x="480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B</a:t>
              </a:r>
            </a:p>
          </p:txBody>
        </p:sp>
        <p:sp>
          <p:nvSpPr>
            <p:cNvPr id="1369105" name="Text Box 40"/>
            <p:cNvSpPr txBox="1">
              <a:spLocks noChangeArrowheads="1"/>
            </p:cNvSpPr>
            <p:nvPr/>
          </p:nvSpPr>
          <p:spPr bwMode="auto">
            <a:xfrm>
              <a:off x="754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C</a:t>
              </a:r>
            </a:p>
          </p:txBody>
        </p:sp>
        <p:sp>
          <p:nvSpPr>
            <p:cNvPr id="1369106" name="Text Box 41"/>
            <p:cNvSpPr txBox="1">
              <a:spLocks noChangeArrowheads="1"/>
            </p:cNvSpPr>
            <p:nvPr/>
          </p:nvSpPr>
          <p:spPr bwMode="auto">
            <a:xfrm>
              <a:off x="1026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E</a:t>
              </a:r>
            </a:p>
          </p:txBody>
        </p:sp>
        <p:sp>
          <p:nvSpPr>
            <p:cNvPr id="1369107" name="Text Box 42"/>
            <p:cNvSpPr txBox="1">
              <a:spLocks noChangeArrowheads="1"/>
            </p:cNvSpPr>
            <p:nvPr/>
          </p:nvSpPr>
          <p:spPr bwMode="auto">
            <a:xfrm>
              <a:off x="1298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C</a:t>
              </a:r>
            </a:p>
          </p:txBody>
        </p:sp>
        <p:sp>
          <p:nvSpPr>
            <p:cNvPr id="1369108" name="Text Box 43"/>
            <p:cNvSpPr txBox="1">
              <a:spLocks noChangeArrowheads="1"/>
            </p:cNvSpPr>
            <p:nvPr/>
          </p:nvSpPr>
          <p:spPr bwMode="auto">
            <a:xfrm>
              <a:off x="1571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E</a:t>
              </a:r>
            </a:p>
          </p:txBody>
        </p:sp>
        <p:sp>
          <p:nvSpPr>
            <p:cNvPr id="1369109" name="Text Box 44"/>
            <p:cNvSpPr txBox="1">
              <a:spLocks noChangeArrowheads="1"/>
            </p:cNvSpPr>
            <p:nvPr/>
          </p:nvSpPr>
          <p:spPr bwMode="auto">
            <a:xfrm>
              <a:off x="1843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B</a:t>
              </a:r>
            </a:p>
          </p:txBody>
        </p:sp>
        <p:sp>
          <p:nvSpPr>
            <p:cNvPr id="1369110" name="Text Box 45"/>
            <p:cNvSpPr txBox="1">
              <a:spLocks noChangeArrowheads="1"/>
            </p:cNvSpPr>
            <p:nvPr/>
          </p:nvSpPr>
          <p:spPr bwMode="auto">
            <a:xfrm>
              <a:off x="2115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F</a:t>
              </a:r>
            </a:p>
          </p:txBody>
        </p:sp>
        <p:sp>
          <p:nvSpPr>
            <p:cNvPr id="1369111" name="Text Box 46"/>
            <p:cNvSpPr txBox="1">
              <a:spLocks noChangeArrowheads="1"/>
            </p:cNvSpPr>
            <p:nvPr/>
          </p:nvSpPr>
          <p:spPr bwMode="auto">
            <a:xfrm>
              <a:off x="2387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H</a:t>
              </a:r>
            </a:p>
          </p:txBody>
        </p:sp>
        <p:sp>
          <p:nvSpPr>
            <p:cNvPr id="1369112" name="Text Box 47"/>
            <p:cNvSpPr txBox="1">
              <a:spLocks noChangeArrowheads="1"/>
            </p:cNvSpPr>
            <p:nvPr/>
          </p:nvSpPr>
          <p:spPr bwMode="auto">
            <a:xfrm>
              <a:off x="2659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I</a:t>
              </a:r>
            </a:p>
          </p:txBody>
        </p:sp>
        <p:sp>
          <p:nvSpPr>
            <p:cNvPr id="1369113" name="Text Box 48"/>
            <p:cNvSpPr txBox="1">
              <a:spLocks noChangeArrowheads="1"/>
            </p:cNvSpPr>
            <p:nvPr/>
          </p:nvSpPr>
          <p:spPr bwMode="auto">
            <a:xfrm>
              <a:off x="2931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H</a:t>
              </a:r>
            </a:p>
          </p:txBody>
        </p:sp>
        <p:sp>
          <p:nvSpPr>
            <p:cNvPr id="1369114" name="Text Box 49"/>
            <p:cNvSpPr txBox="1">
              <a:spLocks noChangeArrowheads="1"/>
            </p:cNvSpPr>
            <p:nvPr/>
          </p:nvSpPr>
          <p:spPr bwMode="auto">
            <a:xfrm>
              <a:off x="3203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G</a:t>
              </a:r>
            </a:p>
          </p:txBody>
        </p:sp>
        <p:sp>
          <p:nvSpPr>
            <p:cNvPr id="1369115" name="Text Box 50"/>
            <p:cNvSpPr txBox="1">
              <a:spLocks noChangeArrowheads="1"/>
            </p:cNvSpPr>
            <p:nvPr/>
          </p:nvSpPr>
          <p:spPr bwMode="auto">
            <a:xfrm>
              <a:off x="3475" y="1066"/>
              <a:ext cx="2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ea typeface="ＭＳ Ｐゴシック" panose="020B0600070205080204" pitchFamily="34" charset="-128"/>
                </a:rPr>
                <a:t>I</a:t>
              </a:r>
            </a:p>
          </p:txBody>
        </p:sp>
      </p:grpSp>
      <p:sp>
        <p:nvSpPr>
          <p:cNvPr id="1280051" name="Line 51"/>
          <p:cNvSpPr>
            <a:spLocks noChangeShapeType="1"/>
          </p:cNvSpPr>
          <p:nvPr/>
        </p:nvSpPr>
        <p:spPr bwMode="auto">
          <a:xfrm>
            <a:off x="2855913" y="2200275"/>
            <a:ext cx="0" cy="355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2" name="Line 52"/>
          <p:cNvSpPr>
            <a:spLocks noChangeShapeType="1"/>
          </p:cNvSpPr>
          <p:nvPr/>
        </p:nvSpPr>
        <p:spPr bwMode="auto">
          <a:xfrm>
            <a:off x="2855913" y="2555875"/>
            <a:ext cx="1371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3" name="Line 53"/>
          <p:cNvSpPr>
            <a:spLocks noChangeShapeType="1"/>
          </p:cNvSpPr>
          <p:nvPr/>
        </p:nvSpPr>
        <p:spPr bwMode="auto">
          <a:xfrm>
            <a:off x="4227513" y="2200275"/>
            <a:ext cx="0" cy="355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4" name="Line 54"/>
          <p:cNvSpPr>
            <a:spLocks noChangeShapeType="1"/>
          </p:cNvSpPr>
          <p:nvPr/>
        </p:nvSpPr>
        <p:spPr bwMode="auto">
          <a:xfrm>
            <a:off x="3313113" y="2200275"/>
            <a:ext cx="0" cy="7381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5" name="Line 55"/>
          <p:cNvSpPr>
            <a:spLocks noChangeShapeType="1"/>
          </p:cNvSpPr>
          <p:nvPr/>
        </p:nvSpPr>
        <p:spPr bwMode="auto">
          <a:xfrm>
            <a:off x="6057900" y="2200275"/>
            <a:ext cx="0" cy="7381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6" name="Line 56"/>
          <p:cNvSpPr>
            <a:spLocks noChangeShapeType="1"/>
          </p:cNvSpPr>
          <p:nvPr/>
        </p:nvSpPr>
        <p:spPr bwMode="auto">
          <a:xfrm flipV="1">
            <a:off x="3313113" y="2938463"/>
            <a:ext cx="27447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7" name="Line 57"/>
          <p:cNvSpPr>
            <a:spLocks noChangeShapeType="1"/>
          </p:cNvSpPr>
          <p:nvPr/>
        </p:nvSpPr>
        <p:spPr bwMode="auto">
          <a:xfrm>
            <a:off x="3770313" y="2200275"/>
            <a:ext cx="0" cy="114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8" name="Line 58"/>
          <p:cNvSpPr>
            <a:spLocks noChangeShapeType="1"/>
          </p:cNvSpPr>
          <p:nvPr/>
        </p:nvSpPr>
        <p:spPr bwMode="auto">
          <a:xfrm>
            <a:off x="3306763" y="3344863"/>
            <a:ext cx="0" cy="114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59" name="Line 59"/>
          <p:cNvSpPr>
            <a:spLocks noChangeShapeType="1"/>
          </p:cNvSpPr>
          <p:nvPr/>
        </p:nvSpPr>
        <p:spPr bwMode="auto">
          <a:xfrm>
            <a:off x="4225925" y="3344863"/>
            <a:ext cx="0" cy="114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0" name="Line 60"/>
          <p:cNvSpPr>
            <a:spLocks noChangeShapeType="1"/>
          </p:cNvSpPr>
          <p:nvPr/>
        </p:nvSpPr>
        <p:spPr bwMode="auto">
          <a:xfrm>
            <a:off x="3284538" y="3344863"/>
            <a:ext cx="9604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1" name="Line 61"/>
          <p:cNvSpPr>
            <a:spLocks noChangeShapeType="1"/>
          </p:cNvSpPr>
          <p:nvPr/>
        </p:nvSpPr>
        <p:spPr bwMode="auto">
          <a:xfrm>
            <a:off x="5140325" y="3725863"/>
            <a:ext cx="0" cy="762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2" name="Line 62"/>
          <p:cNvSpPr>
            <a:spLocks noChangeShapeType="1"/>
          </p:cNvSpPr>
          <p:nvPr/>
        </p:nvSpPr>
        <p:spPr bwMode="auto">
          <a:xfrm>
            <a:off x="4684713" y="2200275"/>
            <a:ext cx="0" cy="1525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3" name="Line 63"/>
          <p:cNvSpPr>
            <a:spLocks noChangeShapeType="1"/>
          </p:cNvSpPr>
          <p:nvPr/>
        </p:nvSpPr>
        <p:spPr bwMode="auto">
          <a:xfrm>
            <a:off x="4684713" y="3725863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4" name="Line 64"/>
          <p:cNvSpPr>
            <a:spLocks noChangeShapeType="1"/>
          </p:cNvSpPr>
          <p:nvPr/>
        </p:nvSpPr>
        <p:spPr bwMode="auto">
          <a:xfrm>
            <a:off x="5143500" y="2200275"/>
            <a:ext cx="0" cy="114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5" name="Line 65"/>
          <p:cNvSpPr>
            <a:spLocks noChangeShapeType="1"/>
          </p:cNvSpPr>
          <p:nvPr/>
        </p:nvSpPr>
        <p:spPr bwMode="auto">
          <a:xfrm>
            <a:off x="6969125" y="3344863"/>
            <a:ext cx="0" cy="114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6" name="Line 66"/>
          <p:cNvSpPr>
            <a:spLocks noChangeShapeType="1"/>
          </p:cNvSpPr>
          <p:nvPr/>
        </p:nvSpPr>
        <p:spPr bwMode="auto">
          <a:xfrm>
            <a:off x="5143500" y="3344863"/>
            <a:ext cx="1828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7" name="Line 67"/>
          <p:cNvSpPr>
            <a:spLocks noChangeShapeType="1"/>
          </p:cNvSpPr>
          <p:nvPr/>
        </p:nvSpPr>
        <p:spPr bwMode="auto">
          <a:xfrm>
            <a:off x="7426325" y="3725863"/>
            <a:ext cx="0" cy="762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8" name="Line 68"/>
          <p:cNvSpPr>
            <a:spLocks noChangeShapeType="1"/>
          </p:cNvSpPr>
          <p:nvPr/>
        </p:nvSpPr>
        <p:spPr bwMode="auto">
          <a:xfrm>
            <a:off x="6054725" y="3725863"/>
            <a:ext cx="0" cy="762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69" name="Line 69"/>
          <p:cNvSpPr>
            <a:spLocks noChangeShapeType="1"/>
          </p:cNvSpPr>
          <p:nvPr/>
        </p:nvSpPr>
        <p:spPr bwMode="auto">
          <a:xfrm>
            <a:off x="6042025" y="3725863"/>
            <a:ext cx="14017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0" name="Line 70"/>
          <p:cNvSpPr>
            <a:spLocks noChangeShapeType="1"/>
          </p:cNvSpPr>
          <p:nvPr/>
        </p:nvSpPr>
        <p:spPr bwMode="auto">
          <a:xfrm>
            <a:off x="6515100" y="2200275"/>
            <a:ext cx="0" cy="1525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1" name="Line 71"/>
          <p:cNvSpPr>
            <a:spLocks noChangeShapeType="1"/>
          </p:cNvSpPr>
          <p:nvPr/>
        </p:nvSpPr>
        <p:spPr bwMode="auto">
          <a:xfrm>
            <a:off x="6972300" y="2200275"/>
            <a:ext cx="0" cy="355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2" name="Line 72"/>
          <p:cNvSpPr>
            <a:spLocks noChangeShapeType="1"/>
          </p:cNvSpPr>
          <p:nvPr/>
        </p:nvSpPr>
        <p:spPr bwMode="auto">
          <a:xfrm>
            <a:off x="7429500" y="2174875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3" name="Line 73"/>
          <p:cNvSpPr>
            <a:spLocks noChangeShapeType="1"/>
          </p:cNvSpPr>
          <p:nvPr/>
        </p:nvSpPr>
        <p:spPr bwMode="auto">
          <a:xfrm flipV="1">
            <a:off x="6972300" y="2555875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4" name="Line 74"/>
          <p:cNvSpPr>
            <a:spLocks noChangeShapeType="1"/>
          </p:cNvSpPr>
          <p:nvPr/>
        </p:nvSpPr>
        <p:spPr bwMode="auto">
          <a:xfrm>
            <a:off x="4683125" y="410686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5" name="Line 75"/>
          <p:cNvSpPr>
            <a:spLocks noChangeShapeType="1"/>
          </p:cNvSpPr>
          <p:nvPr/>
        </p:nvSpPr>
        <p:spPr bwMode="auto">
          <a:xfrm>
            <a:off x="2392363" y="410686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6" name="Line 76"/>
          <p:cNvSpPr>
            <a:spLocks noChangeShapeType="1"/>
          </p:cNvSpPr>
          <p:nvPr/>
        </p:nvSpPr>
        <p:spPr bwMode="auto">
          <a:xfrm>
            <a:off x="6511925" y="410686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7" name="Line 77"/>
          <p:cNvSpPr>
            <a:spLocks noChangeShapeType="1"/>
          </p:cNvSpPr>
          <p:nvPr/>
        </p:nvSpPr>
        <p:spPr bwMode="auto">
          <a:xfrm>
            <a:off x="5597525" y="410686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8" name="Line 78"/>
          <p:cNvSpPr>
            <a:spLocks noChangeShapeType="1"/>
          </p:cNvSpPr>
          <p:nvPr/>
        </p:nvSpPr>
        <p:spPr bwMode="auto">
          <a:xfrm>
            <a:off x="2381250" y="4114800"/>
            <a:ext cx="23082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79" name="Line 79"/>
          <p:cNvSpPr>
            <a:spLocks noChangeShapeType="1"/>
          </p:cNvSpPr>
          <p:nvPr/>
        </p:nvSpPr>
        <p:spPr bwMode="auto">
          <a:xfrm>
            <a:off x="5576888" y="4106863"/>
            <a:ext cx="94138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80" name="Line 80"/>
          <p:cNvSpPr>
            <a:spLocks noChangeShapeType="1"/>
          </p:cNvSpPr>
          <p:nvPr/>
        </p:nvSpPr>
        <p:spPr bwMode="auto">
          <a:xfrm>
            <a:off x="2849563" y="3725863"/>
            <a:ext cx="0" cy="762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81" name="Line 81"/>
          <p:cNvSpPr>
            <a:spLocks noChangeShapeType="1"/>
          </p:cNvSpPr>
          <p:nvPr/>
        </p:nvSpPr>
        <p:spPr bwMode="auto">
          <a:xfrm>
            <a:off x="3767138" y="3725863"/>
            <a:ext cx="0" cy="762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82" name="Line 82"/>
          <p:cNvSpPr>
            <a:spLocks noChangeShapeType="1"/>
          </p:cNvSpPr>
          <p:nvPr/>
        </p:nvSpPr>
        <p:spPr bwMode="auto">
          <a:xfrm>
            <a:off x="2830513" y="3725863"/>
            <a:ext cx="9604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69148" name="Line 83"/>
          <p:cNvSpPr>
            <a:spLocks noChangeShapeType="1"/>
          </p:cNvSpPr>
          <p:nvPr/>
        </p:nvSpPr>
        <p:spPr bwMode="auto">
          <a:xfrm>
            <a:off x="2398713" y="2555875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9149" name="Line 84"/>
          <p:cNvSpPr>
            <a:spLocks noChangeShapeType="1"/>
          </p:cNvSpPr>
          <p:nvPr/>
        </p:nvSpPr>
        <p:spPr bwMode="auto">
          <a:xfrm>
            <a:off x="2398713" y="2936875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9150" name="Line 85"/>
          <p:cNvSpPr>
            <a:spLocks noChangeShapeType="1"/>
          </p:cNvSpPr>
          <p:nvPr/>
        </p:nvSpPr>
        <p:spPr bwMode="auto">
          <a:xfrm>
            <a:off x="2398713" y="3352800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9151" name="Line 86"/>
          <p:cNvSpPr>
            <a:spLocks noChangeShapeType="1"/>
          </p:cNvSpPr>
          <p:nvPr/>
        </p:nvSpPr>
        <p:spPr bwMode="auto">
          <a:xfrm>
            <a:off x="2398713" y="3733800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9152" name="Line 87"/>
          <p:cNvSpPr>
            <a:spLocks noChangeShapeType="1"/>
          </p:cNvSpPr>
          <p:nvPr/>
        </p:nvSpPr>
        <p:spPr bwMode="auto">
          <a:xfrm>
            <a:off x="2398713" y="4114800"/>
            <a:ext cx="50307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69153" name="Text Box 88"/>
          <p:cNvSpPr txBox="1">
            <a:spLocks noChangeArrowheads="1"/>
          </p:cNvSpPr>
          <p:nvPr/>
        </p:nvSpPr>
        <p:spPr bwMode="auto">
          <a:xfrm>
            <a:off x="1928813" y="2389188"/>
            <a:ext cx="317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1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9154" name="Text Box 89"/>
          <p:cNvSpPr txBox="1">
            <a:spLocks noChangeArrowheads="1"/>
          </p:cNvSpPr>
          <p:nvPr/>
        </p:nvSpPr>
        <p:spPr bwMode="auto">
          <a:xfrm>
            <a:off x="1652588" y="2735263"/>
            <a:ext cx="615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     2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9155" name="Text Box 90"/>
          <p:cNvSpPr txBox="1">
            <a:spLocks noChangeArrowheads="1"/>
          </p:cNvSpPr>
          <p:nvPr/>
        </p:nvSpPr>
        <p:spPr bwMode="auto">
          <a:xfrm>
            <a:off x="1652588" y="3114675"/>
            <a:ext cx="615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     3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9156" name="Text Box 91"/>
          <p:cNvSpPr txBox="1">
            <a:spLocks noChangeArrowheads="1"/>
          </p:cNvSpPr>
          <p:nvPr/>
        </p:nvSpPr>
        <p:spPr bwMode="auto">
          <a:xfrm>
            <a:off x="1652588" y="3495675"/>
            <a:ext cx="6159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     4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9157" name="Text Box 92"/>
          <p:cNvSpPr txBox="1">
            <a:spLocks noChangeArrowheads="1"/>
          </p:cNvSpPr>
          <p:nvPr/>
        </p:nvSpPr>
        <p:spPr bwMode="auto">
          <a:xfrm>
            <a:off x="696913" y="3916363"/>
            <a:ext cx="1597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2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i="1">
                <a:solidFill>
                  <a:srgbClr val="000000"/>
                </a:solidFill>
                <a:ea typeface="ＭＳ Ｐゴシック" panose="020B0600070205080204" pitchFamily="34" charset="-128"/>
              </a:rPr>
              <a:t>curr_track</a:t>
            </a:r>
            <a:r>
              <a:rPr lang="de-DE" altLang="de-DE">
                <a:ea typeface="ＭＳ Ｐゴシック" panose="020B0600070205080204" pitchFamily="34" charset="-128"/>
              </a:rPr>
              <a:t> = 5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1369158" name="Text Box 94"/>
          <p:cNvSpPr txBox="1">
            <a:spLocks noChangeArrowheads="1"/>
          </p:cNvSpPr>
          <p:nvPr/>
        </p:nvSpPr>
        <p:spPr bwMode="auto">
          <a:xfrm>
            <a:off x="850900" y="5564188"/>
            <a:ext cx="1509713" cy="344487"/>
          </a:xfrm>
          <a:prstGeom prst="rect">
            <a:avLst/>
          </a:prstGeom>
          <a:solidFill>
            <a:srgbClr val="EDD1D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Routing result</a:t>
            </a:r>
            <a:endParaRPr lang="en-US" altLang="zh-CN">
              <a:ea typeface="ＭＳ Ｐゴシック" panose="020B0600070205080204" pitchFamily="34" charset="-128"/>
            </a:endParaRPr>
          </a:p>
        </p:txBody>
      </p:sp>
      <p:grpSp>
        <p:nvGrpSpPr>
          <p:cNvPr id="1369159" name="Group 121"/>
          <p:cNvGrpSpPr>
            <a:grpSpLocks/>
          </p:cNvGrpSpPr>
          <p:nvPr/>
        </p:nvGrpSpPr>
        <p:grpSpPr bwMode="auto">
          <a:xfrm>
            <a:off x="2400300" y="2224088"/>
            <a:ext cx="5030788" cy="0"/>
            <a:chOff x="459" y="725"/>
            <a:chExt cx="2993" cy="0"/>
          </a:xfrm>
        </p:grpSpPr>
        <p:sp>
          <p:nvSpPr>
            <p:cNvPr id="1369160" name="Line 122"/>
            <p:cNvSpPr>
              <a:spLocks noChangeShapeType="1"/>
            </p:cNvSpPr>
            <p:nvPr/>
          </p:nvSpPr>
          <p:spPr bwMode="auto">
            <a:xfrm>
              <a:off x="45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9161" name="Line 123"/>
            <p:cNvSpPr>
              <a:spLocks noChangeShapeType="1"/>
            </p:cNvSpPr>
            <p:nvPr/>
          </p:nvSpPr>
          <p:spPr bwMode="auto">
            <a:xfrm>
              <a:off x="729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9162" name="Line 124"/>
            <p:cNvSpPr>
              <a:spLocks noChangeShapeType="1"/>
            </p:cNvSpPr>
            <p:nvPr/>
          </p:nvSpPr>
          <p:spPr bwMode="auto">
            <a:xfrm>
              <a:off x="100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9163" name="Line 125"/>
            <p:cNvSpPr>
              <a:spLocks noChangeShapeType="1"/>
            </p:cNvSpPr>
            <p:nvPr/>
          </p:nvSpPr>
          <p:spPr bwMode="auto">
            <a:xfrm>
              <a:off x="127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9164" name="Line 126"/>
            <p:cNvSpPr>
              <a:spLocks noChangeShapeType="1"/>
            </p:cNvSpPr>
            <p:nvPr/>
          </p:nvSpPr>
          <p:spPr bwMode="auto">
            <a:xfrm>
              <a:off x="154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9165" name="Line 127"/>
            <p:cNvSpPr>
              <a:spLocks noChangeShapeType="1"/>
            </p:cNvSpPr>
            <p:nvPr/>
          </p:nvSpPr>
          <p:spPr bwMode="auto">
            <a:xfrm>
              <a:off x="182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9166" name="Line 128"/>
            <p:cNvSpPr>
              <a:spLocks noChangeShapeType="1"/>
            </p:cNvSpPr>
            <p:nvPr/>
          </p:nvSpPr>
          <p:spPr bwMode="auto">
            <a:xfrm>
              <a:off x="2092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9167" name="Line 129"/>
            <p:cNvSpPr>
              <a:spLocks noChangeShapeType="1"/>
            </p:cNvSpPr>
            <p:nvPr/>
          </p:nvSpPr>
          <p:spPr bwMode="auto">
            <a:xfrm>
              <a:off x="2364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9168" name="Line 130"/>
            <p:cNvSpPr>
              <a:spLocks noChangeShapeType="1"/>
            </p:cNvSpPr>
            <p:nvPr/>
          </p:nvSpPr>
          <p:spPr bwMode="auto">
            <a:xfrm>
              <a:off x="2636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9169" name="Line 131"/>
            <p:cNvSpPr>
              <a:spLocks noChangeShapeType="1"/>
            </p:cNvSpPr>
            <p:nvPr/>
          </p:nvSpPr>
          <p:spPr bwMode="auto">
            <a:xfrm>
              <a:off x="2908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9170" name="Line 132"/>
            <p:cNvSpPr>
              <a:spLocks noChangeShapeType="1"/>
            </p:cNvSpPr>
            <p:nvPr/>
          </p:nvSpPr>
          <p:spPr bwMode="auto">
            <a:xfrm>
              <a:off x="3180" y="72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69171" name="Text Box 133"/>
          <p:cNvSpPr txBox="1">
            <a:spLocks noChangeArrowheads="1"/>
          </p:cNvSpPr>
          <p:nvPr/>
        </p:nvSpPr>
        <p:spPr bwMode="auto">
          <a:xfrm>
            <a:off x="2246313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0</a:t>
            </a:r>
          </a:p>
        </p:txBody>
      </p:sp>
      <p:sp>
        <p:nvSpPr>
          <p:cNvPr id="1369172" name="Text Box 134"/>
          <p:cNvSpPr txBox="1">
            <a:spLocks noChangeArrowheads="1"/>
          </p:cNvSpPr>
          <p:nvPr/>
        </p:nvSpPr>
        <p:spPr bwMode="auto">
          <a:xfrm>
            <a:off x="2703513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1369173" name="Text Box 135"/>
          <p:cNvSpPr txBox="1">
            <a:spLocks noChangeArrowheads="1"/>
          </p:cNvSpPr>
          <p:nvPr/>
        </p:nvSpPr>
        <p:spPr bwMode="auto">
          <a:xfrm>
            <a:off x="3163888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1369174" name="Text Box 136"/>
          <p:cNvSpPr txBox="1">
            <a:spLocks noChangeArrowheads="1"/>
          </p:cNvSpPr>
          <p:nvPr/>
        </p:nvSpPr>
        <p:spPr bwMode="auto">
          <a:xfrm>
            <a:off x="35845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E</a:t>
            </a:r>
          </a:p>
        </p:txBody>
      </p:sp>
      <p:sp>
        <p:nvSpPr>
          <p:cNvPr id="1369175" name="Text Box 137"/>
          <p:cNvSpPr txBox="1">
            <a:spLocks noChangeArrowheads="1"/>
          </p:cNvSpPr>
          <p:nvPr/>
        </p:nvSpPr>
        <p:spPr bwMode="auto">
          <a:xfrm>
            <a:off x="40798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1369176" name="Text Box 138"/>
          <p:cNvSpPr txBox="1">
            <a:spLocks noChangeArrowheads="1"/>
          </p:cNvSpPr>
          <p:nvPr/>
        </p:nvSpPr>
        <p:spPr bwMode="auto">
          <a:xfrm>
            <a:off x="49942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G</a:t>
            </a:r>
          </a:p>
        </p:txBody>
      </p:sp>
      <p:sp>
        <p:nvSpPr>
          <p:cNvPr id="1369177" name="Text Box 139"/>
          <p:cNvSpPr txBox="1">
            <a:spLocks noChangeArrowheads="1"/>
          </p:cNvSpPr>
          <p:nvPr/>
        </p:nvSpPr>
        <p:spPr bwMode="auto">
          <a:xfrm>
            <a:off x="45370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F</a:t>
            </a:r>
          </a:p>
        </p:txBody>
      </p:sp>
      <p:sp>
        <p:nvSpPr>
          <p:cNvPr id="1369178" name="Text Box 140"/>
          <p:cNvSpPr txBox="1">
            <a:spLocks noChangeArrowheads="1"/>
          </p:cNvSpPr>
          <p:nvPr/>
        </p:nvSpPr>
        <p:spPr bwMode="auto">
          <a:xfrm>
            <a:off x="54514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ea typeface="ＭＳ Ｐゴシック" panose="020B0600070205080204" pitchFamily="34" charset="-128"/>
              </a:rPr>
              <a:t>0</a:t>
            </a:r>
          </a:p>
        </p:txBody>
      </p:sp>
      <p:sp>
        <p:nvSpPr>
          <p:cNvPr id="1369179" name="Text Box 141"/>
          <p:cNvSpPr txBox="1">
            <a:spLocks noChangeArrowheads="1"/>
          </p:cNvSpPr>
          <p:nvPr/>
        </p:nvSpPr>
        <p:spPr bwMode="auto">
          <a:xfrm>
            <a:off x="59086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1369180" name="Text Box 142"/>
          <p:cNvSpPr txBox="1">
            <a:spLocks noChangeArrowheads="1"/>
          </p:cNvSpPr>
          <p:nvPr/>
        </p:nvSpPr>
        <p:spPr bwMode="auto">
          <a:xfrm>
            <a:off x="6365875" y="1844675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I</a:t>
            </a:r>
          </a:p>
        </p:txBody>
      </p:sp>
      <p:sp>
        <p:nvSpPr>
          <p:cNvPr id="1369181" name="Text Box 143"/>
          <p:cNvSpPr txBox="1">
            <a:spLocks noChangeArrowheads="1"/>
          </p:cNvSpPr>
          <p:nvPr/>
        </p:nvSpPr>
        <p:spPr bwMode="auto">
          <a:xfrm>
            <a:off x="6745288" y="1844675"/>
            <a:ext cx="571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J</a:t>
            </a:r>
          </a:p>
        </p:txBody>
      </p:sp>
      <p:sp>
        <p:nvSpPr>
          <p:cNvPr id="1369182" name="Text Box 144"/>
          <p:cNvSpPr txBox="1">
            <a:spLocks noChangeArrowheads="1"/>
          </p:cNvSpPr>
          <p:nvPr/>
        </p:nvSpPr>
        <p:spPr bwMode="auto">
          <a:xfrm>
            <a:off x="7240588" y="1844675"/>
            <a:ext cx="571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ＭＳ Ｐゴシック" panose="020B0600070205080204" pitchFamily="34" charset="-128"/>
              </a:rPr>
              <a:t>J</a:t>
            </a:r>
          </a:p>
        </p:txBody>
      </p:sp>
      <p:sp>
        <p:nvSpPr>
          <p:cNvPr id="1369183" name="Rectangle 14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/>
            <a:r>
              <a:rPr lang="de-DE" altLang="de-DE"/>
              <a:t>6.3.1	 Left-Edge Algorithm – Example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8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8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8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8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5C197-24C7-456B-8CD4-8BBD69F44E17}" type="slidenum">
              <a:rPr lang="en-US" altLang="de-DE"/>
              <a:pPr/>
              <a:t>49</a:t>
            </a:fld>
            <a:endParaRPr lang="en-US" altLang="de-DE"/>
          </a:p>
        </p:txBody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438275"/>
            <a:ext cx="7631113" cy="2782888"/>
          </a:xfrm>
          <a:noFill/>
          <a:ln/>
        </p:spPr>
        <p:txBody>
          <a:bodyPr lIns="191095" tIns="44941" rIns="89883" bIns="44941"/>
          <a:lstStyle/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Improving left-edge algorithm by net splitting</a:t>
            </a: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Two advantages:</a:t>
            </a:r>
          </a:p>
          <a:p>
            <a:pPr marL="800100" lvl="1" indent="-342900" defTabSz="762000">
              <a:tabLst/>
            </a:pPr>
            <a:r>
              <a:rPr lang="en-US" altLang="zh-CN" sz="1700">
                <a:ea typeface="宋体" panose="02010600030101010101" pitchFamily="2" charset="-122"/>
              </a:rPr>
              <a:t>Alleviates conflicts in VCG</a:t>
            </a:r>
          </a:p>
          <a:p>
            <a:pPr marL="800100" lvl="1" indent="-342900" defTabSz="762000">
              <a:tabLst/>
            </a:pPr>
            <a:r>
              <a:rPr lang="en-US" altLang="zh-CN" sz="1700">
                <a:ea typeface="宋体" panose="02010600030101010101" pitchFamily="2" charset="-122"/>
              </a:rPr>
              <a:t>Number of tracks can often be reduced</a:t>
            </a:r>
          </a:p>
        </p:txBody>
      </p:sp>
      <p:sp>
        <p:nvSpPr>
          <p:cNvPr id="1282052" name="Line 4"/>
          <p:cNvSpPr>
            <a:spLocks noChangeAspect="1" noChangeShapeType="1"/>
          </p:cNvSpPr>
          <p:nvPr/>
        </p:nvSpPr>
        <p:spPr bwMode="auto">
          <a:xfrm>
            <a:off x="1900238" y="42703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2053" name="Line 5"/>
          <p:cNvSpPr>
            <a:spLocks noChangeAspect="1" noChangeShapeType="1"/>
          </p:cNvSpPr>
          <p:nvPr/>
        </p:nvSpPr>
        <p:spPr bwMode="auto">
          <a:xfrm>
            <a:off x="2300288" y="4270375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2054" name="Line 6"/>
          <p:cNvSpPr>
            <a:spLocks noChangeAspect="1" noChangeShapeType="1"/>
          </p:cNvSpPr>
          <p:nvPr/>
        </p:nvSpPr>
        <p:spPr bwMode="auto">
          <a:xfrm>
            <a:off x="1900238" y="56118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2055" name="Line 7"/>
          <p:cNvSpPr>
            <a:spLocks noChangeAspect="1" noChangeShapeType="1"/>
          </p:cNvSpPr>
          <p:nvPr/>
        </p:nvSpPr>
        <p:spPr bwMode="auto">
          <a:xfrm>
            <a:off x="2300288" y="5611813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2056" name="Text Box 8"/>
          <p:cNvSpPr txBox="1">
            <a:spLocks noChangeAspect="1" noChangeArrowheads="1"/>
          </p:cNvSpPr>
          <p:nvPr/>
        </p:nvSpPr>
        <p:spPr bwMode="auto">
          <a:xfrm>
            <a:off x="1763713" y="3933825"/>
            <a:ext cx="3365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A</a:t>
            </a:r>
          </a:p>
        </p:txBody>
      </p:sp>
      <p:sp>
        <p:nvSpPr>
          <p:cNvPr id="1282057" name="Text Box 9"/>
          <p:cNvSpPr txBox="1">
            <a:spLocks noChangeAspect="1" noChangeArrowheads="1"/>
          </p:cNvSpPr>
          <p:nvPr/>
        </p:nvSpPr>
        <p:spPr bwMode="auto">
          <a:xfrm>
            <a:off x="2166938" y="3933825"/>
            <a:ext cx="3349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B</a:t>
            </a:r>
          </a:p>
        </p:txBody>
      </p:sp>
      <p:sp>
        <p:nvSpPr>
          <p:cNvPr id="1282058" name="Text Box 10"/>
          <p:cNvSpPr txBox="1">
            <a:spLocks noChangeAspect="1" noChangeArrowheads="1"/>
          </p:cNvSpPr>
          <p:nvPr/>
        </p:nvSpPr>
        <p:spPr bwMode="auto">
          <a:xfrm>
            <a:off x="2571750" y="3933825"/>
            <a:ext cx="3365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B</a:t>
            </a:r>
          </a:p>
        </p:txBody>
      </p:sp>
      <p:sp>
        <p:nvSpPr>
          <p:cNvPr id="1282059" name="Text Box 11"/>
          <p:cNvSpPr txBox="1">
            <a:spLocks noChangeAspect="1" noChangeArrowheads="1"/>
          </p:cNvSpPr>
          <p:nvPr/>
        </p:nvSpPr>
        <p:spPr bwMode="auto">
          <a:xfrm>
            <a:off x="1763713" y="5611813"/>
            <a:ext cx="3365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B</a:t>
            </a:r>
          </a:p>
        </p:txBody>
      </p:sp>
      <p:sp>
        <p:nvSpPr>
          <p:cNvPr id="1282060" name="Text Box 12"/>
          <p:cNvSpPr txBox="1">
            <a:spLocks noChangeAspect="1" noChangeArrowheads="1"/>
          </p:cNvSpPr>
          <p:nvPr/>
        </p:nvSpPr>
        <p:spPr bwMode="auto">
          <a:xfrm>
            <a:off x="2168525" y="5611813"/>
            <a:ext cx="3365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0</a:t>
            </a:r>
          </a:p>
        </p:txBody>
      </p:sp>
      <p:sp>
        <p:nvSpPr>
          <p:cNvPr id="1282061" name="Text Box 13"/>
          <p:cNvSpPr txBox="1">
            <a:spLocks noChangeAspect="1" noChangeArrowheads="1"/>
          </p:cNvSpPr>
          <p:nvPr/>
        </p:nvSpPr>
        <p:spPr bwMode="auto">
          <a:xfrm>
            <a:off x="2571750" y="5611813"/>
            <a:ext cx="3365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A</a:t>
            </a:r>
          </a:p>
        </p:txBody>
      </p:sp>
      <p:sp>
        <p:nvSpPr>
          <p:cNvPr id="1282062" name="Line 14"/>
          <p:cNvSpPr>
            <a:spLocks noChangeAspect="1" noChangeShapeType="1"/>
          </p:cNvSpPr>
          <p:nvPr/>
        </p:nvSpPr>
        <p:spPr bwMode="auto">
          <a:xfrm>
            <a:off x="1898650" y="4268788"/>
            <a:ext cx="0" cy="6699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2063" name="Line 15"/>
          <p:cNvSpPr>
            <a:spLocks noChangeAspect="1" noChangeShapeType="1"/>
          </p:cNvSpPr>
          <p:nvPr/>
        </p:nvSpPr>
        <p:spPr bwMode="auto">
          <a:xfrm>
            <a:off x="1898650" y="4938713"/>
            <a:ext cx="804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2064" name="Line 16"/>
          <p:cNvSpPr>
            <a:spLocks noChangeAspect="1" noChangeShapeType="1"/>
          </p:cNvSpPr>
          <p:nvPr/>
        </p:nvSpPr>
        <p:spPr bwMode="auto">
          <a:xfrm flipV="1">
            <a:off x="2703513" y="4938713"/>
            <a:ext cx="0" cy="6731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2065" name="Line 17"/>
          <p:cNvSpPr>
            <a:spLocks noChangeAspect="1" noChangeShapeType="1"/>
          </p:cNvSpPr>
          <p:nvPr/>
        </p:nvSpPr>
        <p:spPr bwMode="auto">
          <a:xfrm>
            <a:off x="2703513" y="4268788"/>
            <a:ext cx="0" cy="3349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2066" name="Line 18"/>
          <p:cNvSpPr>
            <a:spLocks noChangeAspect="1" noChangeShapeType="1"/>
          </p:cNvSpPr>
          <p:nvPr/>
        </p:nvSpPr>
        <p:spPr bwMode="auto">
          <a:xfrm>
            <a:off x="2301875" y="4268788"/>
            <a:ext cx="17463" cy="6016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2067" name="Line 19"/>
          <p:cNvSpPr>
            <a:spLocks noChangeAspect="1" noChangeShapeType="1"/>
          </p:cNvSpPr>
          <p:nvPr/>
        </p:nvSpPr>
        <p:spPr bwMode="auto">
          <a:xfrm flipV="1">
            <a:off x="1898650" y="5275263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2068" name="Line 20"/>
          <p:cNvSpPr>
            <a:spLocks noChangeAspect="1" noChangeShapeType="1"/>
          </p:cNvSpPr>
          <p:nvPr/>
        </p:nvSpPr>
        <p:spPr bwMode="auto">
          <a:xfrm>
            <a:off x="2301875" y="4603750"/>
            <a:ext cx="401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82069" name="Group 21"/>
          <p:cNvGrpSpPr>
            <a:grpSpLocks/>
          </p:cNvGrpSpPr>
          <p:nvPr/>
        </p:nvGrpSpPr>
        <p:grpSpPr bwMode="auto">
          <a:xfrm>
            <a:off x="2339975" y="4652963"/>
            <a:ext cx="2060575" cy="655637"/>
            <a:chOff x="4034" y="1991"/>
            <a:chExt cx="1298" cy="413"/>
          </a:xfrm>
        </p:grpSpPr>
        <p:sp>
          <p:nvSpPr>
            <p:cNvPr id="1282070" name="Text Box 22"/>
            <p:cNvSpPr txBox="1">
              <a:spLocks noChangeArrowheads="1"/>
            </p:cNvSpPr>
            <p:nvPr/>
          </p:nvSpPr>
          <p:spPr bwMode="auto">
            <a:xfrm>
              <a:off x="4443" y="2061"/>
              <a:ext cx="889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350"/>
                </a:lnSpc>
              </a:pPr>
              <a:r>
                <a:rPr lang="de-DE" altLang="de-DE"/>
                <a:t>Net splitting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82071" name="Line 23"/>
            <p:cNvSpPr>
              <a:spLocks noChangeShapeType="1"/>
            </p:cNvSpPr>
            <p:nvPr/>
          </p:nvSpPr>
          <p:spPr bwMode="auto">
            <a:xfrm flipH="1">
              <a:off x="4034" y="2236"/>
              <a:ext cx="43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282072" name="Line 24"/>
            <p:cNvSpPr>
              <a:spLocks noChangeShapeType="1"/>
            </p:cNvSpPr>
            <p:nvPr/>
          </p:nvSpPr>
          <p:spPr bwMode="auto">
            <a:xfrm flipH="1" flipV="1">
              <a:off x="4314" y="1991"/>
              <a:ext cx="154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</p:grpSp>
      <p:sp>
        <p:nvSpPr>
          <p:cNvPr id="1282073" name="Line 25"/>
          <p:cNvSpPr>
            <a:spLocks noChangeShapeType="1"/>
          </p:cNvSpPr>
          <p:nvPr/>
        </p:nvSpPr>
        <p:spPr bwMode="auto">
          <a:xfrm flipV="1">
            <a:off x="1898650" y="5272088"/>
            <a:ext cx="4127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282074" name="Line 26"/>
          <p:cNvSpPr>
            <a:spLocks noChangeShapeType="1"/>
          </p:cNvSpPr>
          <p:nvPr/>
        </p:nvSpPr>
        <p:spPr bwMode="auto">
          <a:xfrm flipV="1">
            <a:off x="2311400" y="5041900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  <p:grpSp>
        <p:nvGrpSpPr>
          <p:cNvPr id="1282075" name="Group 27"/>
          <p:cNvGrpSpPr>
            <a:grpSpLocks/>
          </p:cNvGrpSpPr>
          <p:nvPr/>
        </p:nvGrpSpPr>
        <p:grpSpPr bwMode="auto">
          <a:xfrm>
            <a:off x="1773238" y="4402138"/>
            <a:ext cx="2654300" cy="1485900"/>
            <a:chOff x="1117" y="2773"/>
            <a:chExt cx="1672" cy="936"/>
          </a:xfrm>
        </p:grpSpPr>
        <p:sp>
          <p:nvSpPr>
            <p:cNvPr id="1282076" name="Line 28"/>
            <p:cNvSpPr>
              <a:spLocks noChangeAspect="1" noChangeShapeType="1"/>
            </p:cNvSpPr>
            <p:nvPr/>
          </p:nvSpPr>
          <p:spPr bwMode="auto">
            <a:xfrm flipV="1">
              <a:off x="1196" y="3321"/>
              <a:ext cx="278" cy="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2077" name="Line 29"/>
            <p:cNvSpPr>
              <a:spLocks noChangeAspect="1" noChangeShapeType="1"/>
            </p:cNvSpPr>
            <p:nvPr/>
          </p:nvSpPr>
          <p:spPr bwMode="auto">
            <a:xfrm flipV="1">
              <a:off x="1455" y="3158"/>
              <a:ext cx="0" cy="17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2078" name="Freeform 30"/>
            <p:cNvSpPr>
              <a:spLocks noChangeAspect="1"/>
            </p:cNvSpPr>
            <p:nvPr/>
          </p:nvSpPr>
          <p:spPr bwMode="auto">
            <a:xfrm>
              <a:off x="1117" y="2773"/>
              <a:ext cx="438" cy="677"/>
            </a:xfrm>
            <a:custGeom>
              <a:avLst/>
              <a:gdLst>
                <a:gd name="T0" fmla="*/ 287 w 484"/>
                <a:gd name="T1" fmla="*/ 99 h 734"/>
                <a:gd name="T2" fmla="*/ 287 w 484"/>
                <a:gd name="T3" fmla="*/ 235 h 734"/>
                <a:gd name="T4" fmla="*/ 287 w 484"/>
                <a:gd name="T5" fmla="*/ 371 h 734"/>
                <a:gd name="T6" fmla="*/ 287 w 484"/>
                <a:gd name="T7" fmla="*/ 462 h 734"/>
                <a:gd name="T8" fmla="*/ 242 w 484"/>
                <a:gd name="T9" fmla="*/ 507 h 734"/>
                <a:gd name="T10" fmla="*/ 106 w 484"/>
                <a:gd name="T11" fmla="*/ 507 h 734"/>
                <a:gd name="T12" fmla="*/ 15 w 484"/>
                <a:gd name="T13" fmla="*/ 507 h 734"/>
                <a:gd name="T14" fmla="*/ 15 w 484"/>
                <a:gd name="T15" fmla="*/ 643 h 734"/>
                <a:gd name="T16" fmla="*/ 60 w 484"/>
                <a:gd name="T17" fmla="*/ 689 h 734"/>
                <a:gd name="T18" fmla="*/ 242 w 484"/>
                <a:gd name="T19" fmla="*/ 689 h 734"/>
                <a:gd name="T20" fmla="*/ 378 w 484"/>
                <a:gd name="T21" fmla="*/ 689 h 734"/>
                <a:gd name="T22" fmla="*/ 469 w 484"/>
                <a:gd name="T23" fmla="*/ 689 h 734"/>
                <a:gd name="T24" fmla="*/ 469 w 484"/>
                <a:gd name="T25" fmla="*/ 416 h 734"/>
                <a:gd name="T26" fmla="*/ 469 w 484"/>
                <a:gd name="T27" fmla="*/ 190 h 734"/>
                <a:gd name="T28" fmla="*/ 469 w 484"/>
                <a:gd name="T29" fmla="*/ 99 h 734"/>
                <a:gd name="T30" fmla="*/ 423 w 484"/>
                <a:gd name="T31" fmla="*/ 8 h 734"/>
                <a:gd name="T32" fmla="*/ 287 w 484"/>
                <a:gd name="T33" fmla="*/ 53 h 734"/>
                <a:gd name="T34" fmla="*/ 287 w 484"/>
                <a:gd name="T35" fmla="*/ 9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4" h="734">
                  <a:moveTo>
                    <a:pt x="287" y="99"/>
                  </a:moveTo>
                  <a:cubicBezTo>
                    <a:pt x="287" y="129"/>
                    <a:pt x="287" y="190"/>
                    <a:pt x="287" y="235"/>
                  </a:cubicBezTo>
                  <a:cubicBezTo>
                    <a:pt x="287" y="280"/>
                    <a:pt x="287" y="333"/>
                    <a:pt x="287" y="371"/>
                  </a:cubicBezTo>
                  <a:cubicBezTo>
                    <a:pt x="287" y="409"/>
                    <a:pt x="294" y="439"/>
                    <a:pt x="287" y="462"/>
                  </a:cubicBezTo>
                  <a:cubicBezTo>
                    <a:pt x="280" y="485"/>
                    <a:pt x="272" y="500"/>
                    <a:pt x="242" y="507"/>
                  </a:cubicBezTo>
                  <a:cubicBezTo>
                    <a:pt x="212" y="514"/>
                    <a:pt x="144" y="507"/>
                    <a:pt x="106" y="507"/>
                  </a:cubicBezTo>
                  <a:cubicBezTo>
                    <a:pt x="68" y="507"/>
                    <a:pt x="30" y="484"/>
                    <a:pt x="15" y="507"/>
                  </a:cubicBezTo>
                  <a:cubicBezTo>
                    <a:pt x="0" y="530"/>
                    <a:pt x="8" y="613"/>
                    <a:pt x="15" y="643"/>
                  </a:cubicBezTo>
                  <a:cubicBezTo>
                    <a:pt x="22" y="673"/>
                    <a:pt x="22" y="681"/>
                    <a:pt x="60" y="689"/>
                  </a:cubicBezTo>
                  <a:cubicBezTo>
                    <a:pt x="98" y="697"/>
                    <a:pt x="189" y="689"/>
                    <a:pt x="242" y="689"/>
                  </a:cubicBezTo>
                  <a:cubicBezTo>
                    <a:pt x="295" y="689"/>
                    <a:pt x="340" y="689"/>
                    <a:pt x="378" y="689"/>
                  </a:cubicBezTo>
                  <a:cubicBezTo>
                    <a:pt x="416" y="689"/>
                    <a:pt x="454" y="734"/>
                    <a:pt x="469" y="689"/>
                  </a:cubicBezTo>
                  <a:cubicBezTo>
                    <a:pt x="484" y="644"/>
                    <a:pt x="469" y="499"/>
                    <a:pt x="469" y="416"/>
                  </a:cubicBezTo>
                  <a:cubicBezTo>
                    <a:pt x="469" y="333"/>
                    <a:pt x="469" y="243"/>
                    <a:pt x="469" y="190"/>
                  </a:cubicBezTo>
                  <a:cubicBezTo>
                    <a:pt x="469" y="137"/>
                    <a:pt x="477" y="129"/>
                    <a:pt x="469" y="99"/>
                  </a:cubicBezTo>
                  <a:cubicBezTo>
                    <a:pt x="461" y="69"/>
                    <a:pt x="453" y="16"/>
                    <a:pt x="423" y="8"/>
                  </a:cubicBezTo>
                  <a:cubicBezTo>
                    <a:pt x="393" y="0"/>
                    <a:pt x="310" y="38"/>
                    <a:pt x="287" y="53"/>
                  </a:cubicBezTo>
                  <a:cubicBezTo>
                    <a:pt x="264" y="68"/>
                    <a:pt x="287" y="69"/>
                    <a:pt x="287" y="9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2079" name="Line 31"/>
            <p:cNvSpPr>
              <a:spLocks noChangeAspect="1" noChangeShapeType="1"/>
            </p:cNvSpPr>
            <p:nvPr/>
          </p:nvSpPr>
          <p:spPr bwMode="auto">
            <a:xfrm flipV="1">
              <a:off x="1456" y="2890"/>
              <a:ext cx="0" cy="17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2080" name="Text Box 32"/>
            <p:cNvSpPr txBox="1">
              <a:spLocks noChangeArrowheads="1"/>
            </p:cNvSpPr>
            <p:nvPr/>
          </p:nvSpPr>
          <p:spPr bwMode="auto">
            <a:xfrm>
              <a:off x="2109" y="3450"/>
              <a:ext cx="680" cy="25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350"/>
                </a:lnSpc>
              </a:pPr>
              <a:r>
                <a:rPr lang="de-DE" altLang="de-DE"/>
                <a:t>Dogleg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82081" name="Line 33"/>
            <p:cNvSpPr>
              <a:spLocks noChangeShapeType="1"/>
            </p:cNvSpPr>
            <p:nvPr/>
          </p:nvSpPr>
          <p:spPr bwMode="auto">
            <a:xfrm flipH="1" flipV="1">
              <a:off x="1578" y="3346"/>
              <a:ext cx="531" cy="189"/>
            </a:xfrm>
            <a:prstGeom prst="line">
              <a:avLst/>
            </a:prstGeom>
            <a:noFill/>
            <a:ln w="38100">
              <a:solidFill>
                <a:srgbClr val="CC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</p:grpSp>
      <p:sp>
        <p:nvSpPr>
          <p:cNvPr id="1282083" name="Rectangle 3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6.3.2	Dogleg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8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8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8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8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8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8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8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8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8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8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8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8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8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8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8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8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8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8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8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8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8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8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8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8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1" grpId="0" build="p"/>
      <p:bldP spid="1282056" grpId="0"/>
      <p:bldP spid="1282057" grpId="0"/>
      <p:bldP spid="1282058" grpId="0"/>
      <p:bldP spid="1282059" grpId="0"/>
      <p:bldP spid="1282060" grpId="0"/>
      <p:bldP spid="12820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23E1C-5406-4CB1-B72B-97B57FC93349}" type="slidenum">
              <a:rPr lang="en-US" altLang="de-DE"/>
              <a:pPr/>
              <a:t>5</a:t>
            </a:fld>
            <a:endParaRPr lang="en-US" altLang="de-DE"/>
          </a:p>
        </p:txBody>
      </p:sp>
      <p:pic>
        <p:nvPicPr>
          <p:cNvPr id="1093642" name="Picture 10" descr="Unbenannt1"/>
          <p:cNvPicPr>
            <a:picLocks noChangeAspect="1" noChangeArrowheads="1"/>
          </p:cNvPicPr>
          <p:nvPr/>
        </p:nvPicPr>
        <p:blipFill>
          <a:blip r:embed="rId2">
            <a:lum bright="24000" contrast="-3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413"/>
            <a:ext cx="9144000" cy="610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36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193087" cy="4319587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The objective of detailed routing is to assign route segments of signal nets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to specific routing tracks, vias, and metal layers in a manner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consistent with given global routes of those nets</a:t>
            </a:r>
          </a:p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Similar to global routing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Use physical wires to do connections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Estimating the wire resistance and capacitance, which determines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whether the design meets timing requirements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Detailed routing techniques are applied within routing regions, such as 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channels (Sec. 6.3), switchboxes (Sec. 6.4) , and global routing cells (Sec. 6.5)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Detailed routers must account for manufacturing rules and the impact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of manufacturing faults (Sec. 6.6)</a:t>
            </a:r>
          </a:p>
        </p:txBody>
      </p:sp>
      <p:sp>
        <p:nvSpPr>
          <p:cNvPr id="1093650" name="Rectangle 1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panose="02010600030101010101" pitchFamily="2" charset="-122"/>
              </a:rPr>
              <a:t>6 	Detailed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3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93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93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93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93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936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41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34-D0B9-4573-B163-D2CD12D8AFE6}" type="slidenum">
              <a:rPr lang="en-US" altLang="de-DE"/>
              <a:pPr/>
              <a:t>50</a:t>
            </a:fld>
            <a:endParaRPr lang="en-US" altLang="de-DE"/>
          </a:p>
        </p:txBody>
      </p:sp>
      <p:sp>
        <p:nvSpPr>
          <p:cNvPr id="1283075" name="Freeform 3"/>
          <p:cNvSpPr>
            <a:spLocks noChangeAspect="1"/>
          </p:cNvSpPr>
          <p:nvPr/>
        </p:nvSpPr>
        <p:spPr bwMode="auto">
          <a:xfrm>
            <a:off x="2006600" y="3040063"/>
            <a:ext cx="266700" cy="1217612"/>
          </a:xfrm>
          <a:custGeom>
            <a:avLst/>
            <a:gdLst>
              <a:gd name="T0" fmla="*/ 0 w 180"/>
              <a:gd name="T1" fmla="*/ 0 h 823"/>
              <a:gd name="T2" fmla="*/ 45 w 180"/>
              <a:gd name="T3" fmla="*/ 26 h 823"/>
              <a:gd name="T4" fmla="*/ 82 w 180"/>
              <a:gd name="T5" fmla="*/ 59 h 823"/>
              <a:gd name="T6" fmla="*/ 112 w 180"/>
              <a:gd name="T7" fmla="*/ 97 h 823"/>
              <a:gd name="T8" fmla="*/ 135 w 180"/>
              <a:gd name="T9" fmla="*/ 142 h 823"/>
              <a:gd name="T10" fmla="*/ 153 w 180"/>
              <a:gd name="T11" fmla="*/ 187 h 823"/>
              <a:gd name="T12" fmla="*/ 165 w 180"/>
              <a:gd name="T13" fmla="*/ 236 h 823"/>
              <a:gd name="T14" fmla="*/ 176 w 180"/>
              <a:gd name="T15" fmla="*/ 285 h 823"/>
              <a:gd name="T16" fmla="*/ 180 w 180"/>
              <a:gd name="T17" fmla="*/ 350 h 823"/>
              <a:gd name="T18" fmla="*/ 176 w 180"/>
              <a:gd name="T19" fmla="*/ 417 h 823"/>
              <a:gd name="T20" fmla="*/ 163 w 180"/>
              <a:gd name="T21" fmla="*/ 486 h 823"/>
              <a:gd name="T22" fmla="*/ 147 w 180"/>
              <a:gd name="T23" fmla="*/ 556 h 823"/>
              <a:gd name="T24" fmla="*/ 125 w 180"/>
              <a:gd name="T25" fmla="*/ 623 h 823"/>
              <a:gd name="T26" fmla="*/ 98 w 180"/>
              <a:gd name="T27" fmla="*/ 684 h 823"/>
              <a:gd name="T28" fmla="*/ 70 w 180"/>
              <a:gd name="T29" fmla="*/ 741 h 823"/>
              <a:gd name="T30" fmla="*/ 39 w 180"/>
              <a:gd name="T31" fmla="*/ 788 h 823"/>
              <a:gd name="T32" fmla="*/ 8 w 180"/>
              <a:gd name="T33" fmla="*/ 823 h 823"/>
              <a:gd name="T34" fmla="*/ 13 w 180"/>
              <a:gd name="T35" fmla="*/ 816 h 823"/>
              <a:gd name="T36" fmla="*/ 17 w 180"/>
              <a:gd name="T37" fmla="*/ 806 h 823"/>
              <a:gd name="T38" fmla="*/ 23 w 180"/>
              <a:gd name="T39" fmla="*/ 796 h 823"/>
              <a:gd name="T40" fmla="*/ 25 w 180"/>
              <a:gd name="T41" fmla="*/ 79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" h="823">
                <a:moveTo>
                  <a:pt x="0" y="0"/>
                </a:moveTo>
                <a:lnTo>
                  <a:pt x="45" y="26"/>
                </a:lnTo>
                <a:lnTo>
                  <a:pt x="82" y="59"/>
                </a:lnTo>
                <a:lnTo>
                  <a:pt x="112" y="97"/>
                </a:lnTo>
                <a:lnTo>
                  <a:pt x="135" y="142"/>
                </a:lnTo>
                <a:lnTo>
                  <a:pt x="153" y="187"/>
                </a:lnTo>
                <a:lnTo>
                  <a:pt x="165" y="236"/>
                </a:lnTo>
                <a:lnTo>
                  <a:pt x="176" y="285"/>
                </a:lnTo>
                <a:lnTo>
                  <a:pt x="180" y="350"/>
                </a:lnTo>
                <a:lnTo>
                  <a:pt x="176" y="417"/>
                </a:lnTo>
                <a:lnTo>
                  <a:pt x="163" y="486"/>
                </a:lnTo>
                <a:lnTo>
                  <a:pt x="147" y="556"/>
                </a:lnTo>
                <a:lnTo>
                  <a:pt x="125" y="623"/>
                </a:lnTo>
                <a:lnTo>
                  <a:pt x="98" y="684"/>
                </a:lnTo>
                <a:lnTo>
                  <a:pt x="70" y="741"/>
                </a:lnTo>
                <a:lnTo>
                  <a:pt x="39" y="788"/>
                </a:lnTo>
                <a:lnTo>
                  <a:pt x="8" y="823"/>
                </a:lnTo>
                <a:lnTo>
                  <a:pt x="13" y="816"/>
                </a:lnTo>
                <a:lnTo>
                  <a:pt x="17" y="806"/>
                </a:lnTo>
                <a:lnTo>
                  <a:pt x="23" y="796"/>
                </a:lnTo>
                <a:lnTo>
                  <a:pt x="25" y="79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076" name="Freeform 4"/>
          <p:cNvSpPr>
            <a:spLocks noChangeAspect="1"/>
          </p:cNvSpPr>
          <p:nvPr/>
        </p:nvSpPr>
        <p:spPr bwMode="auto">
          <a:xfrm>
            <a:off x="1344613" y="3021013"/>
            <a:ext cx="288925" cy="1250950"/>
          </a:xfrm>
          <a:custGeom>
            <a:avLst/>
            <a:gdLst>
              <a:gd name="T0" fmla="*/ 189 w 196"/>
              <a:gd name="T1" fmla="*/ 0 h 846"/>
              <a:gd name="T2" fmla="*/ 143 w 196"/>
              <a:gd name="T3" fmla="*/ 27 h 846"/>
              <a:gd name="T4" fmla="*/ 104 w 196"/>
              <a:gd name="T5" fmla="*/ 66 h 846"/>
              <a:gd name="T6" fmla="*/ 69 w 196"/>
              <a:gd name="T7" fmla="*/ 110 h 846"/>
              <a:gd name="T8" fmla="*/ 41 w 196"/>
              <a:gd name="T9" fmla="*/ 165 h 846"/>
              <a:gd name="T10" fmla="*/ 18 w 196"/>
              <a:gd name="T11" fmla="*/ 226 h 846"/>
              <a:gd name="T12" fmla="*/ 4 w 196"/>
              <a:gd name="T13" fmla="*/ 292 h 846"/>
              <a:gd name="T14" fmla="*/ 0 w 196"/>
              <a:gd name="T15" fmla="*/ 363 h 846"/>
              <a:gd name="T16" fmla="*/ 4 w 196"/>
              <a:gd name="T17" fmla="*/ 436 h 846"/>
              <a:gd name="T18" fmla="*/ 18 w 196"/>
              <a:gd name="T19" fmla="*/ 512 h 846"/>
              <a:gd name="T20" fmla="*/ 39 w 196"/>
              <a:gd name="T21" fmla="*/ 589 h 846"/>
              <a:gd name="T22" fmla="*/ 69 w 196"/>
              <a:gd name="T23" fmla="*/ 662 h 846"/>
              <a:gd name="T24" fmla="*/ 104 w 196"/>
              <a:gd name="T25" fmla="*/ 730 h 846"/>
              <a:gd name="T26" fmla="*/ 147 w 196"/>
              <a:gd name="T27" fmla="*/ 793 h 846"/>
              <a:gd name="T28" fmla="*/ 196 w 196"/>
              <a:gd name="T29" fmla="*/ 846 h 846"/>
              <a:gd name="T30" fmla="*/ 191 w 196"/>
              <a:gd name="T31" fmla="*/ 842 h 846"/>
              <a:gd name="T32" fmla="*/ 183 w 196"/>
              <a:gd name="T33" fmla="*/ 831 h 846"/>
              <a:gd name="T34" fmla="*/ 175 w 196"/>
              <a:gd name="T35" fmla="*/ 821 h 846"/>
              <a:gd name="T36" fmla="*/ 165 w 196"/>
              <a:gd name="T37" fmla="*/ 811 h 846"/>
              <a:gd name="T38" fmla="*/ 157 w 196"/>
              <a:gd name="T39" fmla="*/ 801 h 846"/>
              <a:gd name="T40" fmla="*/ 155 w 196"/>
              <a:gd name="T41" fmla="*/ 797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6" h="846">
                <a:moveTo>
                  <a:pt x="189" y="0"/>
                </a:moveTo>
                <a:lnTo>
                  <a:pt x="143" y="27"/>
                </a:lnTo>
                <a:lnTo>
                  <a:pt x="104" y="66"/>
                </a:lnTo>
                <a:lnTo>
                  <a:pt x="69" y="110"/>
                </a:lnTo>
                <a:lnTo>
                  <a:pt x="41" y="165"/>
                </a:lnTo>
                <a:lnTo>
                  <a:pt x="18" y="226"/>
                </a:lnTo>
                <a:lnTo>
                  <a:pt x="4" y="292"/>
                </a:lnTo>
                <a:lnTo>
                  <a:pt x="0" y="363"/>
                </a:lnTo>
                <a:lnTo>
                  <a:pt x="4" y="436"/>
                </a:lnTo>
                <a:lnTo>
                  <a:pt x="18" y="512"/>
                </a:lnTo>
                <a:lnTo>
                  <a:pt x="39" y="589"/>
                </a:lnTo>
                <a:lnTo>
                  <a:pt x="69" y="662"/>
                </a:lnTo>
                <a:lnTo>
                  <a:pt x="104" y="730"/>
                </a:lnTo>
                <a:lnTo>
                  <a:pt x="147" y="793"/>
                </a:lnTo>
                <a:lnTo>
                  <a:pt x="196" y="846"/>
                </a:lnTo>
                <a:lnTo>
                  <a:pt x="191" y="842"/>
                </a:lnTo>
                <a:lnTo>
                  <a:pt x="183" y="831"/>
                </a:lnTo>
                <a:lnTo>
                  <a:pt x="175" y="821"/>
                </a:lnTo>
                <a:lnTo>
                  <a:pt x="165" y="811"/>
                </a:lnTo>
                <a:lnTo>
                  <a:pt x="157" y="801"/>
                </a:lnTo>
                <a:lnTo>
                  <a:pt x="155" y="797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077" name="Oval 5"/>
          <p:cNvSpPr>
            <a:spLocks noChangeAspect="1" noChangeArrowheads="1"/>
          </p:cNvSpPr>
          <p:nvPr/>
        </p:nvSpPr>
        <p:spPr bwMode="auto">
          <a:xfrm>
            <a:off x="1543050" y="2657475"/>
            <a:ext cx="501650" cy="5016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83078" name="Text Box 6"/>
          <p:cNvSpPr txBox="1">
            <a:spLocks noChangeAspect="1" noChangeArrowheads="1"/>
          </p:cNvSpPr>
          <p:nvPr/>
        </p:nvSpPr>
        <p:spPr bwMode="auto">
          <a:xfrm>
            <a:off x="1619250" y="2724150"/>
            <a:ext cx="5032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A</a:t>
            </a:r>
          </a:p>
        </p:txBody>
      </p:sp>
      <p:sp>
        <p:nvSpPr>
          <p:cNvPr id="1283079" name="Oval 7"/>
          <p:cNvSpPr>
            <a:spLocks noChangeAspect="1" noChangeArrowheads="1"/>
          </p:cNvSpPr>
          <p:nvPr/>
        </p:nvSpPr>
        <p:spPr bwMode="auto">
          <a:xfrm>
            <a:off x="1609725" y="4132263"/>
            <a:ext cx="503238" cy="5032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83080" name="Text Box 8"/>
          <p:cNvSpPr txBox="1">
            <a:spLocks noChangeAspect="1" noChangeArrowheads="1"/>
          </p:cNvSpPr>
          <p:nvPr/>
        </p:nvSpPr>
        <p:spPr bwMode="auto">
          <a:xfrm>
            <a:off x="1708150" y="4227513"/>
            <a:ext cx="5016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B</a:t>
            </a:r>
          </a:p>
        </p:txBody>
      </p:sp>
      <p:sp>
        <p:nvSpPr>
          <p:cNvPr id="1283081" name="Freeform 9"/>
          <p:cNvSpPr>
            <a:spLocks noChangeAspect="1"/>
          </p:cNvSpPr>
          <p:nvPr/>
        </p:nvSpPr>
        <p:spPr bwMode="auto">
          <a:xfrm>
            <a:off x="1492250" y="4097338"/>
            <a:ext cx="144463" cy="165100"/>
          </a:xfrm>
          <a:custGeom>
            <a:avLst/>
            <a:gdLst>
              <a:gd name="T0" fmla="*/ 98 w 98"/>
              <a:gd name="T1" fmla="*/ 112 h 112"/>
              <a:gd name="T2" fmla="*/ 61 w 98"/>
              <a:gd name="T3" fmla="*/ 0 h 112"/>
              <a:gd name="T4" fmla="*/ 0 w 98"/>
              <a:gd name="T5" fmla="*/ 57 h 112"/>
              <a:gd name="T6" fmla="*/ 98 w 98"/>
              <a:gd name="T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12">
                <a:moveTo>
                  <a:pt x="98" y="112"/>
                </a:moveTo>
                <a:lnTo>
                  <a:pt x="61" y="0"/>
                </a:lnTo>
                <a:lnTo>
                  <a:pt x="0" y="57"/>
                </a:lnTo>
                <a:lnTo>
                  <a:pt x="98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082" name="Freeform 10"/>
          <p:cNvSpPr>
            <a:spLocks noChangeAspect="1"/>
          </p:cNvSpPr>
          <p:nvPr/>
        </p:nvSpPr>
        <p:spPr bwMode="auto">
          <a:xfrm>
            <a:off x="2001838" y="3027363"/>
            <a:ext cx="155575" cy="144462"/>
          </a:xfrm>
          <a:custGeom>
            <a:avLst/>
            <a:gdLst>
              <a:gd name="T0" fmla="*/ 0 w 106"/>
              <a:gd name="T1" fmla="*/ 0 h 98"/>
              <a:gd name="T2" fmla="*/ 63 w 106"/>
              <a:gd name="T3" fmla="*/ 98 h 98"/>
              <a:gd name="T4" fmla="*/ 106 w 106"/>
              <a:gd name="T5" fmla="*/ 29 h 98"/>
              <a:gd name="T6" fmla="*/ 0 w 106"/>
              <a:gd name="T7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98">
                <a:moveTo>
                  <a:pt x="0" y="0"/>
                </a:moveTo>
                <a:lnTo>
                  <a:pt x="63" y="98"/>
                </a:lnTo>
                <a:lnTo>
                  <a:pt x="106" y="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083" name="Line 11"/>
          <p:cNvSpPr>
            <a:spLocks noChangeAspect="1" noChangeShapeType="1"/>
          </p:cNvSpPr>
          <p:nvPr/>
        </p:nvSpPr>
        <p:spPr bwMode="auto">
          <a:xfrm>
            <a:off x="4062413" y="302736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084" name="Line 12"/>
          <p:cNvSpPr>
            <a:spLocks noChangeAspect="1" noChangeShapeType="1"/>
          </p:cNvSpPr>
          <p:nvPr/>
        </p:nvSpPr>
        <p:spPr bwMode="auto">
          <a:xfrm>
            <a:off x="4462463" y="3027363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085" name="Line 13"/>
          <p:cNvSpPr>
            <a:spLocks noChangeAspect="1" noChangeShapeType="1"/>
          </p:cNvSpPr>
          <p:nvPr/>
        </p:nvSpPr>
        <p:spPr bwMode="auto">
          <a:xfrm>
            <a:off x="4062413" y="43688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086" name="Line 14"/>
          <p:cNvSpPr>
            <a:spLocks noChangeAspect="1" noChangeShapeType="1"/>
          </p:cNvSpPr>
          <p:nvPr/>
        </p:nvSpPr>
        <p:spPr bwMode="auto">
          <a:xfrm>
            <a:off x="4462463" y="436880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087" name="Text Box 15"/>
          <p:cNvSpPr txBox="1">
            <a:spLocks noChangeAspect="1" noChangeArrowheads="1"/>
          </p:cNvSpPr>
          <p:nvPr/>
        </p:nvSpPr>
        <p:spPr bwMode="auto">
          <a:xfrm>
            <a:off x="3925888" y="2690813"/>
            <a:ext cx="3365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A</a:t>
            </a:r>
          </a:p>
        </p:txBody>
      </p:sp>
      <p:sp>
        <p:nvSpPr>
          <p:cNvPr id="1283088" name="Text Box 16"/>
          <p:cNvSpPr txBox="1">
            <a:spLocks noChangeAspect="1" noChangeArrowheads="1"/>
          </p:cNvSpPr>
          <p:nvPr/>
        </p:nvSpPr>
        <p:spPr bwMode="auto">
          <a:xfrm>
            <a:off x="4329113" y="2690813"/>
            <a:ext cx="3349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B</a:t>
            </a:r>
          </a:p>
        </p:txBody>
      </p:sp>
      <p:sp>
        <p:nvSpPr>
          <p:cNvPr id="1283089" name="Text Box 17"/>
          <p:cNvSpPr txBox="1">
            <a:spLocks noChangeAspect="1" noChangeArrowheads="1"/>
          </p:cNvSpPr>
          <p:nvPr/>
        </p:nvSpPr>
        <p:spPr bwMode="auto">
          <a:xfrm>
            <a:off x="4733925" y="2690813"/>
            <a:ext cx="3365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B</a:t>
            </a:r>
          </a:p>
        </p:txBody>
      </p:sp>
      <p:sp>
        <p:nvSpPr>
          <p:cNvPr id="1283090" name="Text Box 18"/>
          <p:cNvSpPr txBox="1">
            <a:spLocks noChangeAspect="1" noChangeArrowheads="1"/>
          </p:cNvSpPr>
          <p:nvPr/>
        </p:nvSpPr>
        <p:spPr bwMode="auto">
          <a:xfrm>
            <a:off x="3925888" y="4368800"/>
            <a:ext cx="3365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B</a:t>
            </a:r>
          </a:p>
        </p:txBody>
      </p:sp>
      <p:sp>
        <p:nvSpPr>
          <p:cNvPr id="1283091" name="Text Box 19"/>
          <p:cNvSpPr txBox="1">
            <a:spLocks noChangeAspect="1" noChangeArrowheads="1"/>
          </p:cNvSpPr>
          <p:nvPr/>
        </p:nvSpPr>
        <p:spPr bwMode="auto">
          <a:xfrm>
            <a:off x="4330700" y="4368800"/>
            <a:ext cx="3365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0</a:t>
            </a:r>
          </a:p>
        </p:txBody>
      </p:sp>
      <p:sp>
        <p:nvSpPr>
          <p:cNvPr id="1283092" name="Text Box 20"/>
          <p:cNvSpPr txBox="1">
            <a:spLocks noChangeAspect="1" noChangeArrowheads="1"/>
          </p:cNvSpPr>
          <p:nvPr/>
        </p:nvSpPr>
        <p:spPr bwMode="auto">
          <a:xfrm>
            <a:off x="4733925" y="4368800"/>
            <a:ext cx="3365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A</a:t>
            </a:r>
          </a:p>
        </p:txBody>
      </p:sp>
      <p:sp>
        <p:nvSpPr>
          <p:cNvPr id="1283093" name="Line 21"/>
          <p:cNvSpPr>
            <a:spLocks noChangeAspect="1" noChangeShapeType="1"/>
          </p:cNvSpPr>
          <p:nvPr/>
        </p:nvSpPr>
        <p:spPr bwMode="auto">
          <a:xfrm>
            <a:off x="4060825" y="3025775"/>
            <a:ext cx="0" cy="6699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094" name="Line 22"/>
          <p:cNvSpPr>
            <a:spLocks noChangeAspect="1" noChangeShapeType="1"/>
          </p:cNvSpPr>
          <p:nvPr/>
        </p:nvSpPr>
        <p:spPr bwMode="auto">
          <a:xfrm>
            <a:off x="4060825" y="3695700"/>
            <a:ext cx="804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095" name="Line 23"/>
          <p:cNvSpPr>
            <a:spLocks noChangeAspect="1" noChangeShapeType="1"/>
          </p:cNvSpPr>
          <p:nvPr/>
        </p:nvSpPr>
        <p:spPr bwMode="auto">
          <a:xfrm flipV="1">
            <a:off x="4865688" y="3695700"/>
            <a:ext cx="0" cy="6731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096" name="Line 24"/>
          <p:cNvSpPr>
            <a:spLocks noChangeAspect="1" noChangeShapeType="1"/>
          </p:cNvSpPr>
          <p:nvPr/>
        </p:nvSpPr>
        <p:spPr bwMode="auto">
          <a:xfrm>
            <a:off x="4865688" y="3025775"/>
            <a:ext cx="0" cy="3349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097" name="Line 25"/>
          <p:cNvSpPr>
            <a:spLocks noChangeAspect="1" noChangeShapeType="1"/>
          </p:cNvSpPr>
          <p:nvPr/>
        </p:nvSpPr>
        <p:spPr bwMode="auto">
          <a:xfrm>
            <a:off x="4464050" y="3025775"/>
            <a:ext cx="9525" cy="3349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098" name="Line 26"/>
          <p:cNvSpPr>
            <a:spLocks noChangeAspect="1" noChangeShapeType="1"/>
          </p:cNvSpPr>
          <p:nvPr/>
        </p:nvSpPr>
        <p:spPr bwMode="auto">
          <a:xfrm flipV="1">
            <a:off x="4060825" y="4032250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099" name="Line 27"/>
          <p:cNvSpPr>
            <a:spLocks noChangeAspect="1" noChangeShapeType="1"/>
          </p:cNvSpPr>
          <p:nvPr/>
        </p:nvSpPr>
        <p:spPr bwMode="auto">
          <a:xfrm flipV="1">
            <a:off x="4060825" y="4029075"/>
            <a:ext cx="441325" cy="31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00" name="Line 28"/>
          <p:cNvSpPr>
            <a:spLocks noChangeAspect="1" noChangeShapeType="1"/>
          </p:cNvSpPr>
          <p:nvPr/>
        </p:nvSpPr>
        <p:spPr bwMode="auto">
          <a:xfrm>
            <a:off x="4464050" y="3360738"/>
            <a:ext cx="401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01" name="Line 29"/>
          <p:cNvSpPr>
            <a:spLocks noChangeAspect="1" noChangeShapeType="1"/>
          </p:cNvSpPr>
          <p:nvPr/>
        </p:nvSpPr>
        <p:spPr bwMode="auto">
          <a:xfrm flipV="1">
            <a:off x="4471988" y="3770313"/>
            <a:ext cx="0" cy="2825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02" name="Line 30"/>
          <p:cNvSpPr>
            <a:spLocks noChangeAspect="1" noChangeShapeType="1"/>
          </p:cNvSpPr>
          <p:nvPr/>
        </p:nvSpPr>
        <p:spPr bwMode="auto">
          <a:xfrm>
            <a:off x="5838825" y="4543425"/>
            <a:ext cx="1685925" cy="158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03" name="Line 31"/>
          <p:cNvSpPr>
            <a:spLocks noChangeAspect="1" noChangeShapeType="1"/>
          </p:cNvSpPr>
          <p:nvPr/>
        </p:nvSpPr>
        <p:spPr bwMode="auto">
          <a:xfrm>
            <a:off x="5838825" y="2855913"/>
            <a:ext cx="1685925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04" name="Rectangle 32"/>
          <p:cNvSpPr>
            <a:spLocks noChangeAspect="1" noChangeArrowheads="1"/>
          </p:cNvSpPr>
          <p:nvPr/>
        </p:nvSpPr>
        <p:spPr bwMode="auto">
          <a:xfrm>
            <a:off x="6940550" y="3560763"/>
            <a:ext cx="282575" cy="1122362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05" name="Rectangle 33"/>
          <p:cNvSpPr>
            <a:spLocks noChangeAspect="1" noChangeArrowheads="1"/>
          </p:cNvSpPr>
          <p:nvPr/>
        </p:nvSpPr>
        <p:spPr bwMode="auto">
          <a:xfrm>
            <a:off x="6940550" y="3560763"/>
            <a:ext cx="282575" cy="112236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06" name="Rectangle 34"/>
          <p:cNvSpPr>
            <a:spLocks noChangeAspect="1" noChangeArrowheads="1"/>
          </p:cNvSpPr>
          <p:nvPr/>
        </p:nvSpPr>
        <p:spPr bwMode="auto">
          <a:xfrm>
            <a:off x="6940550" y="4400550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07" name="Rectangle 35"/>
          <p:cNvSpPr>
            <a:spLocks noChangeAspect="1" noChangeArrowheads="1"/>
          </p:cNvSpPr>
          <p:nvPr/>
        </p:nvSpPr>
        <p:spPr bwMode="auto">
          <a:xfrm>
            <a:off x="6108700" y="2716213"/>
            <a:ext cx="282575" cy="112712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08" name="Rectangle 36"/>
          <p:cNvSpPr>
            <a:spLocks noChangeAspect="1" noChangeArrowheads="1"/>
          </p:cNvSpPr>
          <p:nvPr/>
        </p:nvSpPr>
        <p:spPr bwMode="auto">
          <a:xfrm>
            <a:off x="6108700" y="2716213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09" name="Rectangle 37"/>
          <p:cNvSpPr>
            <a:spLocks noChangeAspect="1" noChangeArrowheads="1"/>
          </p:cNvSpPr>
          <p:nvPr/>
        </p:nvSpPr>
        <p:spPr bwMode="auto">
          <a:xfrm>
            <a:off x="6108700" y="3984625"/>
            <a:ext cx="282575" cy="69850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10" name="Rectangle 38"/>
          <p:cNvSpPr>
            <a:spLocks noChangeAspect="1" noChangeArrowheads="1"/>
          </p:cNvSpPr>
          <p:nvPr/>
        </p:nvSpPr>
        <p:spPr bwMode="auto">
          <a:xfrm>
            <a:off x="6108700" y="3984625"/>
            <a:ext cx="282575" cy="6985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11" name="Rectangle 39"/>
          <p:cNvSpPr>
            <a:spLocks noChangeAspect="1" noChangeArrowheads="1"/>
          </p:cNvSpPr>
          <p:nvPr/>
        </p:nvSpPr>
        <p:spPr bwMode="auto">
          <a:xfrm>
            <a:off x="6108700" y="4400550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12" name="Rectangle 40"/>
          <p:cNvSpPr>
            <a:spLocks noChangeAspect="1" noChangeArrowheads="1"/>
          </p:cNvSpPr>
          <p:nvPr/>
        </p:nvSpPr>
        <p:spPr bwMode="auto">
          <a:xfrm>
            <a:off x="6108700" y="3984625"/>
            <a:ext cx="282575" cy="27622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13" name="Rectangle 41"/>
          <p:cNvSpPr>
            <a:spLocks noChangeAspect="1" noChangeArrowheads="1"/>
          </p:cNvSpPr>
          <p:nvPr/>
        </p:nvSpPr>
        <p:spPr bwMode="auto">
          <a:xfrm>
            <a:off x="6108700" y="3984625"/>
            <a:ext cx="282575" cy="2762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14" name="Rectangle 42"/>
          <p:cNvSpPr>
            <a:spLocks noChangeAspect="1" noChangeArrowheads="1"/>
          </p:cNvSpPr>
          <p:nvPr/>
        </p:nvSpPr>
        <p:spPr bwMode="auto">
          <a:xfrm>
            <a:off x="6181725" y="4052888"/>
            <a:ext cx="141288" cy="14128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15" name="Rectangle 43"/>
          <p:cNvSpPr>
            <a:spLocks noChangeAspect="1" noChangeArrowheads="1"/>
          </p:cNvSpPr>
          <p:nvPr/>
        </p:nvSpPr>
        <p:spPr bwMode="auto">
          <a:xfrm>
            <a:off x="6181725" y="4052888"/>
            <a:ext cx="141288" cy="1412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16" name="Rectangle 44"/>
          <p:cNvSpPr>
            <a:spLocks noChangeAspect="1" noChangeArrowheads="1"/>
          </p:cNvSpPr>
          <p:nvPr/>
        </p:nvSpPr>
        <p:spPr bwMode="auto">
          <a:xfrm>
            <a:off x="6577013" y="3182938"/>
            <a:ext cx="644525" cy="1778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17" name="Rectangle 45"/>
          <p:cNvSpPr>
            <a:spLocks noChangeAspect="1" noChangeArrowheads="1"/>
          </p:cNvSpPr>
          <p:nvPr/>
        </p:nvSpPr>
        <p:spPr bwMode="auto">
          <a:xfrm>
            <a:off x="6577013" y="3182938"/>
            <a:ext cx="603250" cy="1778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18" name="Rectangle 46"/>
          <p:cNvSpPr>
            <a:spLocks noChangeAspect="1" noChangeArrowheads="1"/>
          </p:cNvSpPr>
          <p:nvPr/>
        </p:nvSpPr>
        <p:spPr bwMode="auto">
          <a:xfrm>
            <a:off x="6510338" y="3427413"/>
            <a:ext cx="282575" cy="5651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19" name="Rectangle 47"/>
          <p:cNvSpPr>
            <a:spLocks noChangeAspect="1" noChangeArrowheads="1"/>
          </p:cNvSpPr>
          <p:nvPr/>
        </p:nvSpPr>
        <p:spPr bwMode="auto">
          <a:xfrm>
            <a:off x="6510338" y="3427413"/>
            <a:ext cx="282575" cy="56515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20" name="Text Box 48"/>
          <p:cNvSpPr txBox="1">
            <a:spLocks noChangeAspect="1" noChangeArrowheads="1"/>
          </p:cNvSpPr>
          <p:nvPr/>
        </p:nvSpPr>
        <p:spPr bwMode="auto">
          <a:xfrm>
            <a:off x="6084888" y="4729163"/>
            <a:ext cx="3381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B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83121" name="Text Box 49"/>
          <p:cNvSpPr txBox="1">
            <a:spLocks noChangeAspect="1" noChangeArrowheads="1"/>
          </p:cNvSpPr>
          <p:nvPr/>
        </p:nvSpPr>
        <p:spPr bwMode="auto">
          <a:xfrm>
            <a:off x="6913563" y="4729163"/>
            <a:ext cx="3381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A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83122" name="Text Box 50"/>
          <p:cNvSpPr txBox="1">
            <a:spLocks noChangeAspect="1" noChangeArrowheads="1"/>
          </p:cNvSpPr>
          <p:nvPr/>
        </p:nvSpPr>
        <p:spPr bwMode="auto">
          <a:xfrm>
            <a:off x="6094413" y="2379663"/>
            <a:ext cx="3381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A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83123" name="Text Box 51"/>
          <p:cNvSpPr txBox="1">
            <a:spLocks noChangeAspect="1" noChangeArrowheads="1"/>
          </p:cNvSpPr>
          <p:nvPr/>
        </p:nvSpPr>
        <p:spPr bwMode="auto">
          <a:xfrm>
            <a:off x="6496050" y="2379663"/>
            <a:ext cx="3381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B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83124" name="Rectangle 52"/>
          <p:cNvSpPr>
            <a:spLocks noChangeAspect="1" noChangeArrowheads="1"/>
          </p:cNvSpPr>
          <p:nvPr/>
        </p:nvSpPr>
        <p:spPr bwMode="auto">
          <a:xfrm>
            <a:off x="6407150" y="3657600"/>
            <a:ext cx="557213" cy="141288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25" name="Rectangle 53"/>
          <p:cNvSpPr>
            <a:spLocks noChangeAspect="1" noChangeArrowheads="1"/>
          </p:cNvSpPr>
          <p:nvPr/>
        </p:nvSpPr>
        <p:spPr bwMode="auto">
          <a:xfrm>
            <a:off x="6372225" y="3646488"/>
            <a:ext cx="598488" cy="17145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26" name="Rectangle 54"/>
          <p:cNvSpPr>
            <a:spLocks noChangeAspect="1" noChangeArrowheads="1"/>
          </p:cNvSpPr>
          <p:nvPr/>
        </p:nvSpPr>
        <p:spPr bwMode="auto">
          <a:xfrm>
            <a:off x="6108700" y="2716213"/>
            <a:ext cx="282575" cy="11271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27" name="Rectangle 55"/>
          <p:cNvSpPr>
            <a:spLocks noChangeAspect="1" noChangeArrowheads="1"/>
          </p:cNvSpPr>
          <p:nvPr/>
        </p:nvSpPr>
        <p:spPr bwMode="auto">
          <a:xfrm>
            <a:off x="6108700" y="3560763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28" name="Rectangle 56"/>
          <p:cNvSpPr>
            <a:spLocks noChangeAspect="1" noChangeArrowheads="1"/>
          </p:cNvSpPr>
          <p:nvPr/>
        </p:nvSpPr>
        <p:spPr bwMode="auto">
          <a:xfrm>
            <a:off x="6108700" y="3560763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29" name="Rectangle 57"/>
          <p:cNvSpPr>
            <a:spLocks noChangeAspect="1" noChangeArrowheads="1"/>
          </p:cNvSpPr>
          <p:nvPr/>
        </p:nvSpPr>
        <p:spPr bwMode="auto">
          <a:xfrm>
            <a:off x="6181725" y="3629025"/>
            <a:ext cx="141288" cy="1412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30" name="Rectangle 58"/>
          <p:cNvSpPr>
            <a:spLocks noChangeAspect="1" noChangeArrowheads="1"/>
          </p:cNvSpPr>
          <p:nvPr/>
        </p:nvSpPr>
        <p:spPr bwMode="auto">
          <a:xfrm>
            <a:off x="6181725" y="3629025"/>
            <a:ext cx="141288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31" name="Rectangle 59"/>
          <p:cNvSpPr>
            <a:spLocks noChangeAspect="1" noChangeArrowheads="1"/>
          </p:cNvSpPr>
          <p:nvPr/>
        </p:nvSpPr>
        <p:spPr bwMode="auto">
          <a:xfrm>
            <a:off x="6391275" y="4052888"/>
            <a:ext cx="141288" cy="141287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32" name="Rectangle 60"/>
          <p:cNvSpPr>
            <a:spLocks noChangeAspect="1" noChangeArrowheads="1"/>
          </p:cNvSpPr>
          <p:nvPr/>
        </p:nvSpPr>
        <p:spPr bwMode="auto">
          <a:xfrm>
            <a:off x="6391275" y="4052888"/>
            <a:ext cx="141288" cy="1412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33" name="Rectangle 61"/>
          <p:cNvSpPr>
            <a:spLocks noChangeAspect="1" noChangeArrowheads="1"/>
          </p:cNvSpPr>
          <p:nvPr/>
        </p:nvSpPr>
        <p:spPr bwMode="auto">
          <a:xfrm>
            <a:off x="6510338" y="3965575"/>
            <a:ext cx="282575" cy="27305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34" name="Rectangle 62"/>
          <p:cNvSpPr>
            <a:spLocks noChangeAspect="1" noChangeArrowheads="1"/>
          </p:cNvSpPr>
          <p:nvPr/>
        </p:nvSpPr>
        <p:spPr bwMode="auto">
          <a:xfrm>
            <a:off x="6510338" y="3965575"/>
            <a:ext cx="282575" cy="27305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35" name="Rectangle 63"/>
          <p:cNvSpPr>
            <a:spLocks noChangeAspect="1" noChangeArrowheads="1"/>
          </p:cNvSpPr>
          <p:nvPr/>
        </p:nvSpPr>
        <p:spPr bwMode="auto">
          <a:xfrm>
            <a:off x="6584950" y="4032250"/>
            <a:ext cx="133350" cy="1428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36" name="Rectangle 64"/>
          <p:cNvSpPr>
            <a:spLocks noChangeAspect="1" noChangeArrowheads="1"/>
          </p:cNvSpPr>
          <p:nvPr/>
        </p:nvSpPr>
        <p:spPr bwMode="auto">
          <a:xfrm>
            <a:off x="6584950" y="4030663"/>
            <a:ext cx="133350" cy="1428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37" name="Rectangle 65"/>
          <p:cNvSpPr>
            <a:spLocks noChangeAspect="1" noChangeArrowheads="1"/>
          </p:cNvSpPr>
          <p:nvPr/>
        </p:nvSpPr>
        <p:spPr bwMode="auto">
          <a:xfrm>
            <a:off x="6926263" y="2716213"/>
            <a:ext cx="282575" cy="7064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38" name="Rectangle 66"/>
          <p:cNvSpPr>
            <a:spLocks noChangeAspect="1" noChangeArrowheads="1"/>
          </p:cNvSpPr>
          <p:nvPr/>
        </p:nvSpPr>
        <p:spPr bwMode="auto">
          <a:xfrm>
            <a:off x="6926263" y="2716213"/>
            <a:ext cx="282575" cy="70643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39" name="Rectangle 67"/>
          <p:cNvSpPr>
            <a:spLocks noChangeAspect="1" noChangeArrowheads="1"/>
          </p:cNvSpPr>
          <p:nvPr/>
        </p:nvSpPr>
        <p:spPr bwMode="auto">
          <a:xfrm>
            <a:off x="6926263" y="2716213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40" name="Rectangle 68"/>
          <p:cNvSpPr>
            <a:spLocks noChangeAspect="1" noChangeArrowheads="1"/>
          </p:cNvSpPr>
          <p:nvPr/>
        </p:nvSpPr>
        <p:spPr bwMode="auto">
          <a:xfrm>
            <a:off x="6926263" y="3140075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41" name="Rectangle 69"/>
          <p:cNvSpPr>
            <a:spLocks noChangeAspect="1" noChangeArrowheads="1"/>
          </p:cNvSpPr>
          <p:nvPr/>
        </p:nvSpPr>
        <p:spPr bwMode="auto">
          <a:xfrm>
            <a:off x="6926263" y="3140075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42" name="Rectangle 70"/>
          <p:cNvSpPr>
            <a:spLocks noChangeAspect="1" noChangeArrowheads="1"/>
          </p:cNvSpPr>
          <p:nvPr/>
        </p:nvSpPr>
        <p:spPr bwMode="auto">
          <a:xfrm>
            <a:off x="6992938" y="3213100"/>
            <a:ext cx="139700" cy="1412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43" name="Rectangle 71"/>
          <p:cNvSpPr>
            <a:spLocks noChangeAspect="1" noChangeArrowheads="1"/>
          </p:cNvSpPr>
          <p:nvPr/>
        </p:nvSpPr>
        <p:spPr bwMode="auto">
          <a:xfrm>
            <a:off x="6992938" y="3213100"/>
            <a:ext cx="139700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44" name="Text Box 72"/>
          <p:cNvSpPr txBox="1">
            <a:spLocks noChangeAspect="1" noChangeArrowheads="1"/>
          </p:cNvSpPr>
          <p:nvPr/>
        </p:nvSpPr>
        <p:spPr bwMode="auto">
          <a:xfrm>
            <a:off x="6913563" y="2379663"/>
            <a:ext cx="3381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B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83145" name="Rectangle 73"/>
          <p:cNvSpPr>
            <a:spLocks noChangeAspect="1" noChangeArrowheads="1"/>
          </p:cNvSpPr>
          <p:nvPr/>
        </p:nvSpPr>
        <p:spPr bwMode="auto">
          <a:xfrm>
            <a:off x="6510338" y="2716213"/>
            <a:ext cx="282575" cy="7064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46" name="Rectangle 74"/>
          <p:cNvSpPr>
            <a:spLocks noChangeAspect="1" noChangeArrowheads="1"/>
          </p:cNvSpPr>
          <p:nvPr/>
        </p:nvSpPr>
        <p:spPr bwMode="auto">
          <a:xfrm>
            <a:off x="6510338" y="2716213"/>
            <a:ext cx="282575" cy="70643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47" name="Rectangle 75"/>
          <p:cNvSpPr>
            <a:spLocks noChangeAspect="1" noChangeArrowheads="1"/>
          </p:cNvSpPr>
          <p:nvPr/>
        </p:nvSpPr>
        <p:spPr bwMode="auto">
          <a:xfrm>
            <a:off x="6510338" y="2716213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48" name="Rectangle 76"/>
          <p:cNvSpPr>
            <a:spLocks noChangeAspect="1" noChangeArrowheads="1"/>
          </p:cNvSpPr>
          <p:nvPr/>
        </p:nvSpPr>
        <p:spPr bwMode="auto">
          <a:xfrm>
            <a:off x="6510338" y="3140075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49" name="Rectangle 77"/>
          <p:cNvSpPr>
            <a:spLocks noChangeAspect="1" noChangeArrowheads="1"/>
          </p:cNvSpPr>
          <p:nvPr/>
        </p:nvSpPr>
        <p:spPr bwMode="auto">
          <a:xfrm>
            <a:off x="6510338" y="3140075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50" name="Rectangle 78"/>
          <p:cNvSpPr>
            <a:spLocks noChangeAspect="1" noChangeArrowheads="1"/>
          </p:cNvSpPr>
          <p:nvPr/>
        </p:nvSpPr>
        <p:spPr bwMode="auto">
          <a:xfrm>
            <a:off x="6577013" y="3213100"/>
            <a:ext cx="139700" cy="1412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51" name="Rectangle 79"/>
          <p:cNvSpPr>
            <a:spLocks noChangeAspect="1" noChangeArrowheads="1"/>
          </p:cNvSpPr>
          <p:nvPr/>
        </p:nvSpPr>
        <p:spPr bwMode="auto">
          <a:xfrm>
            <a:off x="6577013" y="3213100"/>
            <a:ext cx="139700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52" name="Rectangle 80"/>
          <p:cNvSpPr>
            <a:spLocks noChangeAspect="1" noChangeArrowheads="1"/>
          </p:cNvSpPr>
          <p:nvPr/>
        </p:nvSpPr>
        <p:spPr bwMode="auto">
          <a:xfrm>
            <a:off x="6940550" y="3560763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53" name="Rectangle 81"/>
          <p:cNvSpPr>
            <a:spLocks noChangeAspect="1" noChangeArrowheads="1"/>
          </p:cNvSpPr>
          <p:nvPr/>
        </p:nvSpPr>
        <p:spPr bwMode="auto">
          <a:xfrm>
            <a:off x="6940550" y="3560763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54" name="Rectangle 82"/>
          <p:cNvSpPr>
            <a:spLocks noChangeAspect="1" noChangeArrowheads="1"/>
          </p:cNvSpPr>
          <p:nvPr/>
        </p:nvSpPr>
        <p:spPr bwMode="auto">
          <a:xfrm>
            <a:off x="7007225" y="3629025"/>
            <a:ext cx="141288" cy="1412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3155" name="Rectangle 83"/>
          <p:cNvSpPr>
            <a:spLocks noChangeAspect="1" noChangeArrowheads="1"/>
          </p:cNvSpPr>
          <p:nvPr/>
        </p:nvSpPr>
        <p:spPr bwMode="auto">
          <a:xfrm>
            <a:off x="7007225" y="3629025"/>
            <a:ext cx="141288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56" name="Line 84"/>
          <p:cNvSpPr>
            <a:spLocks noChangeAspect="1" noChangeShapeType="1"/>
          </p:cNvSpPr>
          <p:nvPr/>
        </p:nvSpPr>
        <p:spPr bwMode="auto">
          <a:xfrm flipV="1">
            <a:off x="4473575" y="3344863"/>
            <a:ext cx="0" cy="2825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3157" name="Text Box 85"/>
          <p:cNvSpPr txBox="1">
            <a:spLocks noChangeArrowheads="1"/>
          </p:cNvSpPr>
          <p:nvPr/>
        </p:nvSpPr>
        <p:spPr bwMode="auto">
          <a:xfrm>
            <a:off x="850900" y="1268413"/>
            <a:ext cx="36830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ea typeface="宋体" panose="02010600030101010101" pitchFamily="2" charset="-122"/>
              </a:rPr>
              <a:t>Conflict alleviation using a dogleg</a:t>
            </a:r>
          </a:p>
        </p:txBody>
      </p:sp>
      <p:sp>
        <p:nvSpPr>
          <p:cNvPr id="1283158" name="AutoShape 86"/>
          <p:cNvSpPr>
            <a:spLocks noChangeAspect="1" noChangeArrowheads="1"/>
          </p:cNvSpPr>
          <p:nvPr/>
        </p:nvSpPr>
        <p:spPr bwMode="auto">
          <a:xfrm>
            <a:off x="2916238" y="3267075"/>
            <a:ext cx="334962" cy="7381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83160" name="Rectangle 8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6.3.2	Dogleg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8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8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8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8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8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8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8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8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8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8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8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8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8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8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8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8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8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8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8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8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8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8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8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8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8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8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28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8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28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8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28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28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28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28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28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28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28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28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28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8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28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28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28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28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28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28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28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28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28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28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28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28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28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128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128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128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28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128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28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28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28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28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28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28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28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28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28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28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128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28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128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128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128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087" grpId="0"/>
      <p:bldP spid="1283088" grpId="0"/>
      <p:bldP spid="1283089" grpId="0"/>
      <p:bldP spid="1283090" grpId="0"/>
      <p:bldP spid="1283091" grpId="0"/>
      <p:bldP spid="1283092" grpId="0"/>
      <p:bldP spid="1283120" grpId="0"/>
      <p:bldP spid="1283121" grpId="0"/>
      <p:bldP spid="1283122" grpId="0"/>
      <p:bldP spid="1283123" grpId="0"/>
      <p:bldP spid="128314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EC7F1-7720-4B31-BFD0-3C92AB1B8C03}" type="slidenum">
              <a:rPr lang="en-US" altLang="de-DE"/>
              <a:pPr/>
              <a:t>51</a:t>
            </a:fld>
            <a:endParaRPr lang="en-US" altLang="de-DE"/>
          </a:p>
        </p:txBody>
      </p:sp>
      <p:sp>
        <p:nvSpPr>
          <p:cNvPr id="1284099" name="Line 3"/>
          <p:cNvSpPr>
            <a:spLocks noChangeAspect="1" noChangeShapeType="1"/>
          </p:cNvSpPr>
          <p:nvPr/>
        </p:nvSpPr>
        <p:spPr bwMode="auto">
          <a:xfrm>
            <a:off x="1125538" y="28130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00" name="Line 4"/>
          <p:cNvSpPr>
            <a:spLocks noChangeAspect="1" noChangeShapeType="1"/>
          </p:cNvSpPr>
          <p:nvPr/>
        </p:nvSpPr>
        <p:spPr bwMode="auto">
          <a:xfrm>
            <a:off x="1525588" y="28130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01" name="Line 5"/>
          <p:cNvSpPr>
            <a:spLocks noChangeAspect="1" noChangeShapeType="1"/>
          </p:cNvSpPr>
          <p:nvPr/>
        </p:nvSpPr>
        <p:spPr bwMode="auto">
          <a:xfrm>
            <a:off x="1125538" y="4154488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02" name="Line 6"/>
          <p:cNvSpPr>
            <a:spLocks noChangeAspect="1" noChangeShapeType="1"/>
          </p:cNvSpPr>
          <p:nvPr/>
        </p:nvSpPr>
        <p:spPr bwMode="auto">
          <a:xfrm>
            <a:off x="1525588" y="4154488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03" name="Text Box 7"/>
          <p:cNvSpPr txBox="1">
            <a:spLocks noChangeAspect="1" noChangeArrowheads="1"/>
          </p:cNvSpPr>
          <p:nvPr/>
        </p:nvSpPr>
        <p:spPr bwMode="auto">
          <a:xfrm>
            <a:off x="971550" y="2476500"/>
            <a:ext cx="3349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A</a:t>
            </a:r>
          </a:p>
        </p:txBody>
      </p:sp>
      <p:sp>
        <p:nvSpPr>
          <p:cNvPr id="1284104" name="Text Box 8"/>
          <p:cNvSpPr txBox="1">
            <a:spLocks noChangeAspect="1" noChangeArrowheads="1"/>
          </p:cNvSpPr>
          <p:nvPr/>
        </p:nvSpPr>
        <p:spPr bwMode="auto">
          <a:xfrm>
            <a:off x="1373188" y="2476500"/>
            <a:ext cx="3349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A</a:t>
            </a:r>
          </a:p>
        </p:txBody>
      </p:sp>
      <p:sp>
        <p:nvSpPr>
          <p:cNvPr id="1284105" name="Text Box 9"/>
          <p:cNvSpPr txBox="1">
            <a:spLocks noChangeAspect="1" noChangeArrowheads="1"/>
          </p:cNvSpPr>
          <p:nvPr/>
        </p:nvSpPr>
        <p:spPr bwMode="auto">
          <a:xfrm>
            <a:off x="1779588" y="2476500"/>
            <a:ext cx="3333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B</a:t>
            </a:r>
          </a:p>
        </p:txBody>
      </p:sp>
      <p:sp>
        <p:nvSpPr>
          <p:cNvPr id="1284106" name="Text Box 10"/>
          <p:cNvSpPr txBox="1">
            <a:spLocks noChangeAspect="1" noChangeArrowheads="1"/>
          </p:cNvSpPr>
          <p:nvPr/>
        </p:nvSpPr>
        <p:spPr bwMode="auto">
          <a:xfrm>
            <a:off x="990600" y="4154488"/>
            <a:ext cx="3349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0</a:t>
            </a:r>
          </a:p>
        </p:txBody>
      </p:sp>
      <p:sp>
        <p:nvSpPr>
          <p:cNvPr id="1284107" name="Text Box 11"/>
          <p:cNvSpPr txBox="1">
            <a:spLocks noChangeAspect="1" noChangeArrowheads="1"/>
          </p:cNvSpPr>
          <p:nvPr/>
        </p:nvSpPr>
        <p:spPr bwMode="auto">
          <a:xfrm>
            <a:off x="1376363" y="4154488"/>
            <a:ext cx="33496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B</a:t>
            </a:r>
          </a:p>
        </p:txBody>
      </p:sp>
      <p:sp>
        <p:nvSpPr>
          <p:cNvPr id="1284108" name="Text Box 12"/>
          <p:cNvSpPr txBox="1">
            <a:spLocks noChangeAspect="1" noChangeArrowheads="1"/>
          </p:cNvSpPr>
          <p:nvPr/>
        </p:nvSpPr>
        <p:spPr bwMode="auto">
          <a:xfrm>
            <a:off x="1798638" y="4154488"/>
            <a:ext cx="333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0</a:t>
            </a:r>
          </a:p>
        </p:txBody>
      </p:sp>
      <p:sp>
        <p:nvSpPr>
          <p:cNvPr id="1284109" name="Line 13"/>
          <p:cNvSpPr>
            <a:spLocks noChangeAspect="1" noChangeShapeType="1"/>
          </p:cNvSpPr>
          <p:nvPr/>
        </p:nvSpPr>
        <p:spPr bwMode="auto">
          <a:xfrm>
            <a:off x="1928813" y="2811463"/>
            <a:ext cx="0" cy="6715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10" name="Line 14"/>
          <p:cNvSpPr>
            <a:spLocks noChangeAspect="1" noChangeShapeType="1"/>
          </p:cNvSpPr>
          <p:nvPr/>
        </p:nvSpPr>
        <p:spPr bwMode="auto">
          <a:xfrm>
            <a:off x="1527175" y="3482975"/>
            <a:ext cx="804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11" name="Line 15"/>
          <p:cNvSpPr>
            <a:spLocks noChangeAspect="1" noChangeShapeType="1"/>
          </p:cNvSpPr>
          <p:nvPr/>
        </p:nvSpPr>
        <p:spPr bwMode="auto">
          <a:xfrm flipV="1">
            <a:off x="1525588" y="3482975"/>
            <a:ext cx="0" cy="6715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12" name="Line 16"/>
          <p:cNvSpPr>
            <a:spLocks noChangeAspect="1" noChangeShapeType="1"/>
          </p:cNvSpPr>
          <p:nvPr/>
        </p:nvSpPr>
        <p:spPr bwMode="auto">
          <a:xfrm>
            <a:off x="1525588" y="2811463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13" name="Line 17"/>
          <p:cNvSpPr>
            <a:spLocks noChangeAspect="1" noChangeShapeType="1"/>
          </p:cNvSpPr>
          <p:nvPr/>
        </p:nvSpPr>
        <p:spPr bwMode="auto">
          <a:xfrm>
            <a:off x="1123950" y="2811463"/>
            <a:ext cx="11113" cy="336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14" name="Line 18"/>
          <p:cNvSpPr>
            <a:spLocks noChangeAspect="1" noChangeShapeType="1"/>
          </p:cNvSpPr>
          <p:nvPr/>
        </p:nvSpPr>
        <p:spPr bwMode="auto">
          <a:xfrm flipV="1">
            <a:off x="2332038" y="3817938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15" name="Line 19"/>
          <p:cNvSpPr>
            <a:spLocks noChangeAspect="1" noChangeShapeType="1"/>
          </p:cNvSpPr>
          <p:nvPr/>
        </p:nvSpPr>
        <p:spPr bwMode="auto">
          <a:xfrm>
            <a:off x="1123950" y="3148013"/>
            <a:ext cx="401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16" name="Line 20"/>
          <p:cNvSpPr>
            <a:spLocks noChangeAspect="1" noChangeShapeType="1"/>
          </p:cNvSpPr>
          <p:nvPr/>
        </p:nvSpPr>
        <p:spPr bwMode="auto">
          <a:xfrm>
            <a:off x="1930400" y="2811463"/>
            <a:ext cx="401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17" name="Line 21"/>
          <p:cNvSpPr>
            <a:spLocks noChangeAspect="1" noChangeShapeType="1"/>
          </p:cNvSpPr>
          <p:nvPr/>
        </p:nvSpPr>
        <p:spPr bwMode="auto">
          <a:xfrm>
            <a:off x="2332038" y="281146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18" name="Line 22"/>
          <p:cNvSpPr>
            <a:spLocks noChangeAspect="1" noChangeShapeType="1"/>
          </p:cNvSpPr>
          <p:nvPr/>
        </p:nvSpPr>
        <p:spPr bwMode="auto">
          <a:xfrm>
            <a:off x="1928813" y="4154488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19" name="Line 23"/>
          <p:cNvSpPr>
            <a:spLocks noChangeAspect="1" noChangeShapeType="1"/>
          </p:cNvSpPr>
          <p:nvPr/>
        </p:nvSpPr>
        <p:spPr bwMode="auto">
          <a:xfrm>
            <a:off x="2330450" y="41544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20" name="Text Box 24"/>
          <p:cNvSpPr txBox="1">
            <a:spLocks noChangeAspect="1" noChangeArrowheads="1"/>
          </p:cNvSpPr>
          <p:nvPr/>
        </p:nvSpPr>
        <p:spPr bwMode="auto">
          <a:xfrm>
            <a:off x="2179638" y="2476500"/>
            <a:ext cx="3349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B</a:t>
            </a:r>
          </a:p>
        </p:txBody>
      </p:sp>
      <p:sp>
        <p:nvSpPr>
          <p:cNvPr id="1284121" name="Text Box 25"/>
          <p:cNvSpPr txBox="1">
            <a:spLocks noChangeAspect="1" noChangeArrowheads="1"/>
          </p:cNvSpPr>
          <p:nvPr/>
        </p:nvSpPr>
        <p:spPr bwMode="auto">
          <a:xfrm>
            <a:off x="2600325" y="2476500"/>
            <a:ext cx="3349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0</a:t>
            </a:r>
          </a:p>
        </p:txBody>
      </p:sp>
      <p:sp>
        <p:nvSpPr>
          <p:cNvPr id="1284122" name="Text Box 26"/>
          <p:cNvSpPr txBox="1">
            <a:spLocks noChangeAspect="1" noChangeArrowheads="1"/>
          </p:cNvSpPr>
          <p:nvPr/>
        </p:nvSpPr>
        <p:spPr bwMode="auto">
          <a:xfrm>
            <a:off x="2179638" y="4154488"/>
            <a:ext cx="33496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C</a:t>
            </a:r>
          </a:p>
        </p:txBody>
      </p:sp>
      <p:sp>
        <p:nvSpPr>
          <p:cNvPr id="1284123" name="Text Box 27"/>
          <p:cNvSpPr txBox="1">
            <a:spLocks noChangeAspect="1" noChangeArrowheads="1"/>
          </p:cNvSpPr>
          <p:nvPr/>
        </p:nvSpPr>
        <p:spPr bwMode="auto">
          <a:xfrm>
            <a:off x="2581275" y="4154488"/>
            <a:ext cx="3349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C</a:t>
            </a:r>
          </a:p>
        </p:txBody>
      </p:sp>
      <p:sp>
        <p:nvSpPr>
          <p:cNvPr id="1284124" name="Line 28"/>
          <p:cNvSpPr>
            <a:spLocks noChangeAspect="1" noChangeShapeType="1"/>
          </p:cNvSpPr>
          <p:nvPr/>
        </p:nvSpPr>
        <p:spPr bwMode="auto">
          <a:xfrm>
            <a:off x="2332038" y="2811463"/>
            <a:ext cx="0" cy="6715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25" name="Line 29"/>
          <p:cNvSpPr>
            <a:spLocks noChangeAspect="1" noChangeShapeType="1"/>
          </p:cNvSpPr>
          <p:nvPr/>
        </p:nvSpPr>
        <p:spPr bwMode="auto">
          <a:xfrm>
            <a:off x="2332038" y="3817938"/>
            <a:ext cx="403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26" name="Line 30"/>
          <p:cNvSpPr>
            <a:spLocks noChangeAspect="1" noChangeShapeType="1"/>
          </p:cNvSpPr>
          <p:nvPr/>
        </p:nvSpPr>
        <p:spPr bwMode="auto">
          <a:xfrm flipV="1">
            <a:off x="2735263" y="3817938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27" name="Line 31"/>
          <p:cNvSpPr>
            <a:spLocks noChangeAspect="1" noChangeShapeType="1"/>
          </p:cNvSpPr>
          <p:nvPr/>
        </p:nvSpPr>
        <p:spPr bwMode="auto">
          <a:xfrm>
            <a:off x="4275138" y="2968625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28" name="Line 32"/>
          <p:cNvSpPr>
            <a:spLocks noChangeAspect="1" noChangeShapeType="1"/>
          </p:cNvSpPr>
          <p:nvPr/>
        </p:nvSpPr>
        <p:spPr bwMode="auto">
          <a:xfrm>
            <a:off x="4673600" y="29686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29" name="Line 33"/>
          <p:cNvSpPr>
            <a:spLocks noChangeAspect="1" noChangeShapeType="1"/>
          </p:cNvSpPr>
          <p:nvPr/>
        </p:nvSpPr>
        <p:spPr bwMode="auto">
          <a:xfrm>
            <a:off x="4275138" y="397510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30" name="Line 34"/>
          <p:cNvSpPr>
            <a:spLocks noChangeAspect="1" noChangeShapeType="1"/>
          </p:cNvSpPr>
          <p:nvPr/>
        </p:nvSpPr>
        <p:spPr bwMode="auto">
          <a:xfrm>
            <a:off x="4673600" y="39751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31" name="Text Box 35"/>
          <p:cNvSpPr txBox="1">
            <a:spLocks noChangeAspect="1" noChangeArrowheads="1"/>
          </p:cNvSpPr>
          <p:nvPr/>
        </p:nvSpPr>
        <p:spPr bwMode="auto">
          <a:xfrm>
            <a:off x="4121150" y="2632075"/>
            <a:ext cx="3349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A</a:t>
            </a:r>
          </a:p>
        </p:txBody>
      </p:sp>
      <p:sp>
        <p:nvSpPr>
          <p:cNvPr id="1284132" name="Text Box 36"/>
          <p:cNvSpPr txBox="1">
            <a:spLocks noChangeAspect="1" noChangeArrowheads="1"/>
          </p:cNvSpPr>
          <p:nvPr/>
        </p:nvSpPr>
        <p:spPr bwMode="auto">
          <a:xfrm>
            <a:off x="4522788" y="2632075"/>
            <a:ext cx="3349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A</a:t>
            </a:r>
          </a:p>
        </p:txBody>
      </p:sp>
      <p:sp>
        <p:nvSpPr>
          <p:cNvPr id="1284133" name="Text Box 37"/>
          <p:cNvSpPr txBox="1">
            <a:spLocks noChangeAspect="1" noChangeArrowheads="1"/>
          </p:cNvSpPr>
          <p:nvPr/>
        </p:nvSpPr>
        <p:spPr bwMode="auto">
          <a:xfrm>
            <a:off x="4927600" y="2632075"/>
            <a:ext cx="3349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B</a:t>
            </a:r>
          </a:p>
        </p:txBody>
      </p:sp>
      <p:sp>
        <p:nvSpPr>
          <p:cNvPr id="1284134" name="Text Box 38"/>
          <p:cNvSpPr txBox="1">
            <a:spLocks noChangeAspect="1" noChangeArrowheads="1"/>
          </p:cNvSpPr>
          <p:nvPr/>
        </p:nvSpPr>
        <p:spPr bwMode="auto">
          <a:xfrm>
            <a:off x="4140200" y="3973513"/>
            <a:ext cx="3349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0</a:t>
            </a:r>
          </a:p>
        </p:txBody>
      </p:sp>
      <p:sp>
        <p:nvSpPr>
          <p:cNvPr id="1284135" name="Text Box 39"/>
          <p:cNvSpPr txBox="1">
            <a:spLocks noChangeAspect="1" noChangeArrowheads="1"/>
          </p:cNvSpPr>
          <p:nvPr/>
        </p:nvSpPr>
        <p:spPr bwMode="auto">
          <a:xfrm>
            <a:off x="4525963" y="3973513"/>
            <a:ext cx="3349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B</a:t>
            </a:r>
          </a:p>
        </p:txBody>
      </p:sp>
      <p:sp>
        <p:nvSpPr>
          <p:cNvPr id="1284136" name="Text Box 40"/>
          <p:cNvSpPr txBox="1">
            <a:spLocks noChangeAspect="1" noChangeArrowheads="1"/>
          </p:cNvSpPr>
          <p:nvPr/>
        </p:nvSpPr>
        <p:spPr bwMode="auto">
          <a:xfrm>
            <a:off x="4946650" y="3973513"/>
            <a:ext cx="3349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0</a:t>
            </a:r>
          </a:p>
        </p:txBody>
      </p:sp>
      <p:sp>
        <p:nvSpPr>
          <p:cNvPr id="1284137" name="Line 41"/>
          <p:cNvSpPr>
            <a:spLocks noChangeAspect="1" noChangeShapeType="1"/>
          </p:cNvSpPr>
          <p:nvPr/>
        </p:nvSpPr>
        <p:spPr bwMode="auto">
          <a:xfrm>
            <a:off x="5078413" y="2965450"/>
            <a:ext cx="0" cy="6731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38" name="Line 42"/>
          <p:cNvSpPr>
            <a:spLocks noChangeAspect="1" noChangeShapeType="1"/>
          </p:cNvSpPr>
          <p:nvPr/>
        </p:nvSpPr>
        <p:spPr bwMode="auto">
          <a:xfrm>
            <a:off x="5078413" y="3302000"/>
            <a:ext cx="403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39" name="Line 43"/>
          <p:cNvSpPr>
            <a:spLocks noChangeAspect="1" noChangeShapeType="1"/>
          </p:cNvSpPr>
          <p:nvPr/>
        </p:nvSpPr>
        <p:spPr bwMode="auto">
          <a:xfrm flipV="1">
            <a:off x="4675188" y="3638550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40" name="Line 44"/>
          <p:cNvSpPr>
            <a:spLocks noChangeAspect="1" noChangeShapeType="1"/>
          </p:cNvSpPr>
          <p:nvPr/>
        </p:nvSpPr>
        <p:spPr bwMode="auto">
          <a:xfrm>
            <a:off x="4675188" y="2965450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41" name="Line 45"/>
          <p:cNvSpPr>
            <a:spLocks noChangeAspect="1" noChangeShapeType="1"/>
          </p:cNvSpPr>
          <p:nvPr/>
        </p:nvSpPr>
        <p:spPr bwMode="auto">
          <a:xfrm>
            <a:off x="4273550" y="2965450"/>
            <a:ext cx="11113" cy="336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42" name="Line 46"/>
          <p:cNvSpPr>
            <a:spLocks noChangeAspect="1" noChangeShapeType="1"/>
          </p:cNvSpPr>
          <p:nvPr/>
        </p:nvSpPr>
        <p:spPr bwMode="auto">
          <a:xfrm flipV="1">
            <a:off x="5481638" y="3638550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43" name="Line 47"/>
          <p:cNvSpPr>
            <a:spLocks noChangeAspect="1" noChangeShapeType="1"/>
          </p:cNvSpPr>
          <p:nvPr/>
        </p:nvSpPr>
        <p:spPr bwMode="auto">
          <a:xfrm>
            <a:off x="4273550" y="3302000"/>
            <a:ext cx="401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44" name="Line 48"/>
          <p:cNvSpPr>
            <a:spLocks noChangeAspect="1" noChangeShapeType="1"/>
          </p:cNvSpPr>
          <p:nvPr/>
        </p:nvSpPr>
        <p:spPr bwMode="auto">
          <a:xfrm>
            <a:off x="5080000" y="2965450"/>
            <a:ext cx="401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45" name="Line 49"/>
          <p:cNvSpPr>
            <a:spLocks noChangeAspect="1" noChangeShapeType="1"/>
          </p:cNvSpPr>
          <p:nvPr/>
        </p:nvSpPr>
        <p:spPr bwMode="auto">
          <a:xfrm>
            <a:off x="5481638" y="29654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46" name="Line 50"/>
          <p:cNvSpPr>
            <a:spLocks noChangeAspect="1" noChangeShapeType="1"/>
          </p:cNvSpPr>
          <p:nvPr/>
        </p:nvSpPr>
        <p:spPr bwMode="auto">
          <a:xfrm>
            <a:off x="5078413" y="397510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47" name="Line 51"/>
          <p:cNvSpPr>
            <a:spLocks noChangeAspect="1" noChangeShapeType="1"/>
          </p:cNvSpPr>
          <p:nvPr/>
        </p:nvSpPr>
        <p:spPr bwMode="auto">
          <a:xfrm>
            <a:off x="5480050" y="3975100"/>
            <a:ext cx="401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48" name="Text Box 52"/>
          <p:cNvSpPr txBox="1">
            <a:spLocks noChangeAspect="1" noChangeArrowheads="1"/>
          </p:cNvSpPr>
          <p:nvPr/>
        </p:nvSpPr>
        <p:spPr bwMode="auto">
          <a:xfrm>
            <a:off x="5329238" y="2632075"/>
            <a:ext cx="3349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B</a:t>
            </a:r>
          </a:p>
        </p:txBody>
      </p:sp>
      <p:sp>
        <p:nvSpPr>
          <p:cNvPr id="1284149" name="Text Box 53"/>
          <p:cNvSpPr txBox="1">
            <a:spLocks noChangeAspect="1" noChangeArrowheads="1"/>
          </p:cNvSpPr>
          <p:nvPr/>
        </p:nvSpPr>
        <p:spPr bwMode="auto">
          <a:xfrm>
            <a:off x="5749925" y="2632075"/>
            <a:ext cx="3349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0</a:t>
            </a:r>
          </a:p>
        </p:txBody>
      </p:sp>
      <p:sp>
        <p:nvSpPr>
          <p:cNvPr id="1284150" name="Text Box 54"/>
          <p:cNvSpPr txBox="1">
            <a:spLocks noChangeAspect="1" noChangeArrowheads="1"/>
          </p:cNvSpPr>
          <p:nvPr/>
        </p:nvSpPr>
        <p:spPr bwMode="auto">
          <a:xfrm>
            <a:off x="5329238" y="3973513"/>
            <a:ext cx="3349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C</a:t>
            </a:r>
          </a:p>
        </p:txBody>
      </p:sp>
      <p:sp>
        <p:nvSpPr>
          <p:cNvPr id="1284151" name="Text Box 55"/>
          <p:cNvSpPr txBox="1">
            <a:spLocks noChangeAspect="1" noChangeArrowheads="1"/>
          </p:cNvSpPr>
          <p:nvPr/>
        </p:nvSpPr>
        <p:spPr bwMode="auto">
          <a:xfrm>
            <a:off x="5730875" y="3973513"/>
            <a:ext cx="3349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/>
              <a:t>C</a:t>
            </a:r>
          </a:p>
        </p:txBody>
      </p:sp>
      <p:sp>
        <p:nvSpPr>
          <p:cNvPr id="1284152" name="Line 56"/>
          <p:cNvSpPr>
            <a:spLocks noChangeAspect="1" noChangeShapeType="1"/>
          </p:cNvSpPr>
          <p:nvPr/>
        </p:nvSpPr>
        <p:spPr bwMode="auto">
          <a:xfrm flipH="1">
            <a:off x="5480050" y="2965450"/>
            <a:ext cx="1588" cy="336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53" name="Line 57"/>
          <p:cNvSpPr>
            <a:spLocks noChangeAspect="1" noChangeShapeType="1"/>
          </p:cNvSpPr>
          <p:nvPr/>
        </p:nvSpPr>
        <p:spPr bwMode="auto">
          <a:xfrm>
            <a:off x="5481638" y="3638550"/>
            <a:ext cx="4016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54" name="Line 58"/>
          <p:cNvSpPr>
            <a:spLocks noChangeAspect="1" noChangeShapeType="1"/>
          </p:cNvSpPr>
          <p:nvPr/>
        </p:nvSpPr>
        <p:spPr bwMode="auto">
          <a:xfrm flipV="1">
            <a:off x="5883275" y="3638550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55" name="Line 59"/>
          <p:cNvSpPr>
            <a:spLocks noChangeAspect="1" noChangeShapeType="1"/>
          </p:cNvSpPr>
          <p:nvPr/>
        </p:nvSpPr>
        <p:spPr bwMode="auto">
          <a:xfrm>
            <a:off x="4675188" y="3638550"/>
            <a:ext cx="403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56" name="AutoShape 60"/>
          <p:cNvSpPr>
            <a:spLocks noChangeAspect="1" noChangeArrowheads="1"/>
          </p:cNvSpPr>
          <p:nvPr/>
        </p:nvSpPr>
        <p:spPr bwMode="auto">
          <a:xfrm>
            <a:off x="3200400" y="3100388"/>
            <a:ext cx="334963" cy="7381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84157" name="Text Box 61"/>
          <p:cNvSpPr txBox="1">
            <a:spLocks noChangeArrowheads="1"/>
          </p:cNvSpPr>
          <p:nvPr/>
        </p:nvSpPr>
        <p:spPr bwMode="auto">
          <a:xfrm>
            <a:off x="850900" y="1268413"/>
            <a:ext cx="33829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ea typeface="宋体" panose="02010600030101010101" pitchFamily="2" charset="-122"/>
              </a:rPr>
              <a:t>Track reduction using a dogleg</a:t>
            </a:r>
          </a:p>
        </p:txBody>
      </p:sp>
      <p:sp>
        <p:nvSpPr>
          <p:cNvPr id="1284158" name="Line 62"/>
          <p:cNvSpPr>
            <a:spLocks noChangeAspect="1" noChangeShapeType="1"/>
          </p:cNvSpPr>
          <p:nvPr/>
        </p:nvSpPr>
        <p:spPr bwMode="auto">
          <a:xfrm flipV="1">
            <a:off x="4673600" y="3622675"/>
            <a:ext cx="420688" cy="158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59" name="Line 63"/>
          <p:cNvSpPr>
            <a:spLocks noChangeAspect="1" noChangeShapeType="1"/>
          </p:cNvSpPr>
          <p:nvPr/>
        </p:nvSpPr>
        <p:spPr bwMode="auto">
          <a:xfrm flipV="1">
            <a:off x="5078413" y="3309938"/>
            <a:ext cx="0" cy="3524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4161" name="Rectangle 6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6.3.2	Dogleg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8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8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8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8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8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8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8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8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8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8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8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8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8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8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8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8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8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8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8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8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8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8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8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8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8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8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28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8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28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8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131" grpId="0"/>
      <p:bldP spid="1284132" grpId="0"/>
      <p:bldP spid="1284133" grpId="0"/>
      <p:bldP spid="1284134" grpId="0"/>
      <p:bldP spid="1284135" grpId="0"/>
      <p:bldP spid="1284136" grpId="0"/>
      <p:bldP spid="1284148" grpId="0"/>
      <p:bldP spid="1284149" grpId="0"/>
      <p:bldP spid="1284150" grpId="0"/>
      <p:bldP spid="128415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470E7-1500-48C6-87D5-7C812BA513B5}" type="slidenum">
              <a:rPr lang="en-US" altLang="de-DE"/>
              <a:pPr/>
              <a:t>52</a:t>
            </a:fld>
            <a:endParaRPr lang="en-US" altLang="de-DE"/>
          </a:p>
        </p:txBody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455738"/>
            <a:ext cx="7631113" cy="1438275"/>
          </a:xfrm>
          <a:noFill/>
          <a:ln/>
        </p:spPr>
        <p:txBody>
          <a:bodyPr lIns="191095" tIns="44941" rIns="89883" bIns="44941"/>
          <a:lstStyle/>
          <a:p>
            <a:pPr marL="342900" indent="-342900" defTabSz="762000">
              <a:tabLst/>
            </a:pPr>
            <a:r>
              <a:rPr lang="de-DE" altLang="de-DE"/>
              <a:t>S</a:t>
            </a:r>
            <a:r>
              <a:rPr lang="en-US" altLang="zh-CN">
                <a:ea typeface="宋体" panose="02010600030101010101" pitchFamily="2" charset="-122"/>
              </a:rPr>
              <a:t>plitting </a:t>
            </a:r>
            <a:r>
              <a:rPr lang="en-US" altLang="zh-CN" i="1">
                <a:ea typeface="宋体" panose="02010600030101010101" pitchFamily="2" charset="-122"/>
              </a:rPr>
              <a:t>p</a:t>
            </a:r>
            <a:r>
              <a:rPr lang="en-US" altLang="zh-CN">
                <a:ea typeface="宋体" panose="02010600030101010101" pitchFamily="2" charset="-122"/>
              </a:rPr>
              <a:t>-pin nets (</a:t>
            </a:r>
            <a:r>
              <a:rPr lang="en-US" altLang="zh-CN" i="1">
                <a:ea typeface="宋体" panose="02010600030101010101" pitchFamily="2" charset="-122"/>
              </a:rPr>
              <a:t>p</a:t>
            </a:r>
            <a:r>
              <a:rPr lang="en-US" altLang="zh-CN">
                <a:ea typeface="宋体" panose="02010600030101010101" pitchFamily="2" charset="-122"/>
              </a:rPr>
              <a:t> &gt; 2) into </a:t>
            </a:r>
            <a:r>
              <a:rPr lang="en-US" altLang="zh-CN" i="1">
                <a:ea typeface="宋体" panose="02010600030101010101" pitchFamily="2" charset="-122"/>
              </a:rPr>
              <a:t>p</a:t>
            </a:r>
            <a:r>
              <a:rPr lang="en-US" altLang="zh-CN">
                <a:ea typeface="宋体" panose="02010600030101010101" pitchFamily="2" charset="-122"/>
              </a:rPr>
              <a:t>  1 horizontal segments </a:t>
            </a:r>
            <a:endParaRPr lang="de-DE" altLang="de-DE"/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Net splitting occurs only in columns that contain a pin of the given net</a:t>
            </a: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After net splitting, the algorithm follows the left-edge algorithm  </a:t>
            </a:r>
            <a:endParaRPr lang="de-DE" altLang="de-DE"/>
          </a:p>
        </p:txBody>
      </p:sp>
      <p:grpSp>
        <p:nvGrpSpPr>
          <p:cNvPr id="1285160" name="Group 40"/>
          <p:cNvGrpSpPr>
            <a:grpSpLocks/>
          </p:cNvGrpSpPr>
          <p:nvPr/>
        </p:nvGrpSpPr>
        <p:grpSpPr bwMode="auto">
          <a:xfrm>
            <a:off x="1208088" y="3024188"/>
            <a:ext cx="4049712" cy="2128837"/>
            <a:chOff x="761" y="1905"/>
            <a:chExt cx="2551" cy="1341"/>
          </a:xfrm>
        </p:grpSpPr>
        <p:sp>
          <p:nvSpPr>
            <p:cNvPr id="1285125" name="Line 5"/>
            <p:cNvSpPr>
              <a:spLocks noChangeShapeType="1"/>
            </p:cNvSpPr>
            <p:nvPr/>
          </p:nvSpPr>
          <p:spPr bwMode="auto">
            <a:xfrm flipH="1">
              <a:off x="1374" y="2017"/>
              <a:ext cx="1266" cy="41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500" tIns="42449" rIns="84899" bIns="64178" anchor="ctr"/>
            <a:lstStyle/>
            <a:p>
              <a:endParaRPr lang="de-DE"/>
            </a:p>
          </p:txBody>
        </p:sp>
        <p:sp>
          <p:nvSpPr>
            <p:cNvPr id="1285126" name="Text Box 6"/>
            <p:cNvSpPr txBox="1">
              <a:spLocks noChangeAspect="1" noChangeArrowheads="1"/>
            </p:cNvSpPr>
            <p:nvPr/>
          </p:nvSpPr>
          <p:spPr bwMode="auto">
            <a:xfrm>
              <a:off x="1082" y="2391"/>
              <a:ext cx="29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solidFill>
                    <a:srgbClr val="CC0000"/>
                  </a:solidFill>
                </a:rPr>
                <a:t>B</a:t>
              </a:r>
              <a:r>
                <a:rPr lang="de-DE" altLang="de-DE" i="1" baseline="-25000">
                  <a:solidFill>
                    <a:srgbClr val="CC0000"/>
                  </a:solidFill>
                </a:rPr>
                <a:t>1</a:t>
              </a:r>
            </a:p>
          </p:txBody>
        </p:sp>
        <p:sp>
          <p:nvSpPr>
            <p:cNvPr id="1285127" name="Text Box 7"/>
            <p:cNvSpPr txBox="1">
              <a:spLocks noChangeAspect="1" noChangeArrowheads="1"/>
            </p:cNvSpPr>
            <p:nvPr/>
          </p:nvSpPr>
          <p:spPr bwMode="auto">
            <a:xfrm>
              <a:off x="1316" y="2391"/>
              <a:ext cx="293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solidFill>
                    <a:srgbClr val="CC0000"/>
                  </a:solidFill>
                </a:rPr>
                <a:t>B</a:t>
              </a:r>
              <a:r>
                <a:rPr lang="de-DE" altLang="de-DE" i="1" baseline="-25000">
                  <a:solidFill>
                    <a:srgbClr val="CC0000"/>
                  </a:solidFill>
                </a:rPr>
                <a:t>2</a:t>
              </a:r>
            </a:p>
          </p:txBody>
        </p:sp>
        <p:sp>
          <p:nvSpPr>
            <p:cNvPr id="1285128" name="Text Box 8"/>
            <p:cNvSpPr txBox="1">
              <a:spLocks noChangeAspect="1" noChangeArrowheads="1"/>
            </p:cNvSpPr>
            <p:nvPr/>
          </p:nvSpPr>
          <p:spPr bwMode="auto">
            <a:xfrm>
              <a:off x="2159" y="1905"/>
              <a:ext cx="1153" cy="229"/>
            </a:xfrm>
            <a:prstGeom prst="rect">
              <a:avLst/>
            </a:prstGeom>
            <a:solidFill>
              <a:srgbClr val="EDD1D1"/>
            </a:solidFill>
            <a:ln w="9525">
              <a:solidFill>
                <a:srgbClr val="EDD1D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/>
                <a:t>Net splitting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85129" name="Line 9"/>
            <p:cNvSpPr>
              <a:spLocks noChangeAspect="1" noChangeShapeType="1"/>
            </p:cNvSpPr>
            <p:nvPr/>
          </p:nvSpPr>
          <p:spPr bwMode="auto">
            <a:xfrm>
              <a:off x="860" y="2242"/>
              <a:ext cx="2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5130" name="Line 10"/>
            <p:cNvSpPr>
              <a:spLocks noChangeAspect="1" noChangeShapeType="1"/>
            </p:cNvSpPr>
            <p:nvPr/>
          </p:nvSpPr>
          <p:spPr bwMode="auto">
            <a:xfrm>
              <a:off x="1092" y="2242"/>
              <a:ext cx="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5131" name="Line 11"/>
            <p:cNvSpPr>
              <a:spLocks noChangeAspect="1" noChangeShapeType="1"/>
            </p:cNvSpPr>
            <p:nvPr/>
          </p:nvSpPr>
          <p:spPr bwMode="auto">
            <a:xfrm>
              <a:off x="860" y="3022"/>
              <a:ext cx="2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5132" name="Line 12"/>
            <p:cNvSpPr>
              <a:spLocks noChangeAspect="1" noChangeShapeType="1"/>
            </p:cNvSpPr>
            <p:nvPr/>
          </p:nvSpPr>
          <p:spPr bwMode="auto">
            <a:xfrm>
              <a:off x="1092" y="3022"/>
              <a:ext cx="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5133" name="Text Box 13"/>
            <p:cNvSpPr txBox="1">
              <a:spLocks noChangeAspect="1" noChangeArrowheads="1"/>
            </p:cNvSpPr>
            <p:nvPr/>
          </p:nvSpPr>
          <p:spPr bwMode="auto">
            <a:xfrm>
              <a:off x="761" y="2017"/>
              <a:ext cx="195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/>
                <a:t>A</a:t>
              </a:r>
            </a:p>
          </p:txBody>
        </p:sp>
        <p:sp>
          <p:nvSpPr>
            <p:cNvPr id="1285134" name="Text Box 14"/>
            <p:cNvSpPr txBox="1">
              <a:spLocks noChangeAspect="1" noChangeArrowheads="1"/>
            </p:cNvSpPr>
            <p:nvPr/>
          </p:nvSpPr>
          <p:spPr bwMode="auto">
            <a:xfrm>
              <a:off x="994" y="2017"/>
              <a:ext cx="19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/>
                <a:t>A</a:t>
              </a:r>
            </a:p>
          </p:txBody>
        </p:sp>
        <p:sp>
          <p:nvSpPr>
            <p:cNvPr id="1285135" name="Text Box 15"/>
            <p:cNvSpPr txBox="1">
              <a:spLocks noChangeAspect="1" noChangeArrowheads="1"/>
            </p:cNvSpPr>
            <p:nvPr/>
          </p:nvSpPr>
          <p:spPr bwMode="auto">
            <a:xfrm>
              <a:off x="1228" y="2017"/>
              <a:ext cx="195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solidFill>
                    <a:srgbClr val="CC0000"/>
                  </a:solidFill>
                </a:rPr>
                <a:t>B</a:t>
              </a:r>
            </a:p>
          </p:txBody>
        </p:sp>
        <p:sp>
          <p:nvSpPr>
            <p:cNvPr id="1285136" name="Text Box 16"/>
            <p:cNvSpPr txBox="1">
              <a:spLocks noChangeAspect="1" noChangeArrowheads="1"/>
            </p:cNvSpPr>
            <p:nvPr/>
          </p:nvSpPr>
          <p:spPr bwMode="auto">
            <a:xfrm>
              <a:off x="761" y="3022"/>
              <a:ext cx="195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/>
                <a:t>0</a:t>
              </a:r>
            </a:p>
          </p:txBody>
        </p:sp>
        <p:sp>
          <p:nvSpPr>
            <p:cNvPr id="1285137" name="Text Box 17"/>
            <p:cNvSpPr txBox="1">
              <a:spLocks noChangeAspect="1" noChangeArrowheads="1"/>
            </p:cNvSpPr>
            <p:nvPr/>
          </p:nvSpPr>
          <p:spPr bwMode="auto">
            <a:xfrm>
              <a:off x="994" y="3022"/>
              <a:ext cx="19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solidFill>
                    <a:srgbClr val="CC0000"/>
                  </a:solidFill>
                </a:rPr>
                <a:t>B</a:t>
              </a:r>
            </a:p>
          </p:txBody>
        </p:sp>
        <p:sp>
          <p:nvSpPr>
            <p:cNvPr id="1285138" name="Text Box 18"/>
            <p:cNvSpPr txBox="1">
              <a:spLocks noChangeAspect="1" noChangeArrowheads="1"/>
            </p:cNvSpPr>
            <p:nvPr/>
          </p:nvSpPr>
          <p:spPr bwMode="auto">
            <a:xfrm>
              <a:off x="1228" y="3022"/>
              <a:ext cx="195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/>
                <a:t>0</a:t>
              </a:r>
            </a:p>
          </p:txBody>
        </p:sp>
        <p:sp>
          <p:nvSpPr>
            <p:cNvPr id="1285139" name="Line 19"/>
            <p:cNvSpPr>
              <a:spLocks noChangeAspect="1" noChangeShapeType="1"/>
            </p:cNvSpPr>
            <p:nvPr/>
          </p:nvSpPr>
          <p:spPr bwMode="auto">
            <a:xfrm>
              <a:off x="1093" y="2631"/>
              <a:ext cx="468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5140" name="Line 20"/>
            <p:cNvSpPr>
              <a:spLocks noChangeAspect="1" noChangeShapeType="1"/>
            </p:cNvSpPr>
            <p:nvPr/>
          </p:nvSpPr>
          <p:spPr bwMode="auto">
            <a:xfrm>
              <a:off x="859" y="2435"/>
              <a:ext cx="2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5141" name="Line 21"/>
            <p:cNvSpPr>
              <a:spLocks noChangeAspect="1" noChangeShapeType="1"/>
            </p:cNvSpPr>
            <p:nvPr/>
          </p:nvSpPr>
          <p:spPr bwMode="auto">
            <a:xfrm>
              <a:off x="1327" y="2241"/>
              <a:ext cx="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5142" name="Line 22"/>
            <p:cNvSpPr>
              <a:spLocks noChangeAspect="1" noChangeShapeType="1"/>
            </p:cNvSpPr>
            <p:nvPr/>
          </p:nvSpPr>
          <p:spPr bwMode="auto">
            <a:xfrm>
              <a:off x="1561" y="2241"/>
              <a:ext cx="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5143" name="Line 23"/>
            <p:cNvSpPr>
              <a:spLocks noChangeAspect="1" noChangeShapeType="1"/>
            </p:cNvSpPr>
            <p:nvPr/>
          </p:nvSpPr>
          <p:spPr bwMode="auto">
            <a:xfrm>
              <a:off x="1327" y="3022"/>
              <a:ext cx="2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5144" name="Line 24"/>
            <p:cNvSpPr>
              <a:spLocks noChangeAspect="1" noChangeShapeType="1"/>
            </p:cNvSpPr>
            <p:nvPr/>
          </p:nvSpPr>
          <p:spPr bwMode="auto">
            <a:xfrm>
              <a:off x="1560" y="3022"/>
              <a:ext cx="2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5145" name="Text Box 25"/>
            <p:cNvSpPr txBox="1">
              <a:spLocks noChangeAspect="1" noChangeArrowheads="1"/>
            </p:cNvSpPr>
            <p:nvPr/>
          </p:nvSpPr>
          <p:spPr bwMode="auto">
            <a:xfrm>
              <a:off x="1462" y="2017"/>
              <a:ext cx="19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>
                  <a:solidFill>
                    <a:srgbClr val="CC0000"/>
                  </a:solidFill>
                </a:rPr>
                <a:t>B</a:t>
              </a:r>
            </a:p>
          </p:txBody>
        </p:sp>
        <p:sp>
          <p:nvSpPr>
            <p:cNvPr id="1285146" name="Text Box 26"/>
            <p:cNvSpPr txBox="1">
              <a:spLocks noChangeAspect="1" noChangeArrowheads="1"/>
            </p:cNvSpPr>
            <p:nvPr/>
          </p:nvSpPr>
          <p:spPr bwMode="auto">
            <a:xfrm>
              <a:off x="1697" y="2016"/>
              <a:ext cx="19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/>
                <a:t>0</a:t>
              </a:r>
            </a:p>
          </p:txBody>
        </p:sp>
        <p:sp>
          <p:nvSpPr>
            <p:cNvPr id="1285147" name="Text Box 27"/>
            <p:cNvSpPr txBox="1">
              <a:spLocks noChangeAspect="1" noChangeArrowheads="1"/>
            </p:cNvSpPr>
            <p:nvPr/>
          </p:nvSpPr>
          <p:spPr bwMode="auto">
            <a:xfrm>
              <a:off x="1462" y="3022"/>
              <a:ext cx="19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/>
                <a:t>C</a:t>
              </a:r>
            </a:p>
          </p:txBody>
        </p:sp>
        <p:sp>
          <p:nvSpPr>
            <p:cNvPr id="1285148" name="Text Box 28"/>
            <p:cNvSpPr txBox="1">
              <a:spLocks noChangeAspect="1" noChangeArrowheads="1"/>
            </p:cNvSpPr>
            <p:nvPr/>
          </p:nvSpPr>
          <p:spPr bwMode="auto">
            <a:xfrm>
              <a:off x="1697" y="3022"/>
              <a:ext cx="19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/>
                <a:t>C</a:t>
              </a:r>
            </a:p>
          </p:txBody>
        </p:sp>
        <p:sp>
          <p:nvSpPr>
            <p:cNvPr id="1285149" name="Line 29"/>
            <p:cNvSpPr>
              <a:spLocks noChangeAspect="1" noChangeShapeType="1"/>
            </p:cNvSpPr>
            <p:nvPr/>
          </p:nvSpPr>
          <p:spPr bwMode="auto">
            <a:xfrm>
              <a:off x="1561" y="2826"/>
              <a:ext cx="23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5150" name="Text Box 30"/>
            <p:cNvSpPr txBox="1">
              <a:spLocks noChangeAspect="1" noChangeArrowheads="1"/>
            </p:cNvSpPr>
            <p:nvPr/>
          </p:nvSpPr>
          <p:spPr bwMode="auto">
            <a:xfrm>
              <a:off x="870" y="2242"/>
              <a:ext cx="29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/>
                <a:t>A</a:t>
              </a:r>
            </a:p>
          </p:txBody>
        </p:sp>
        <p:sp>
          <p:nvSpPr>
            <p:cNvPr id="1285151" name="Line 31"/>
            <p:cNvSpPr>
              <a:spLocks noChangeAspect="1" noChangeShapeType="1"/>
            </p:cNvSpPr>
            <p:nvPr/>
          </p:nvSpPr>
          <p:spPr bwMode="auto">
            <a:xfrm>
              <a:off x="1093" y="2631"/>
              <a:ext cx="2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5152" name="Line 32"/>
            <p:cNvSpPr>
              <a:spLocks noChangeAspect="1" noChangeShapeType="1"/>
            </p:cNvSpPr>
            <p:nvPr/>
          </p:nvSpPr>
          <p:spPr bwMode="auto">
            <a:xfrm>
              <a:off x="1327" y="2631"/>
              <a:ext cx="2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5153" name="Line 33"/>
            <p:cNvSpPr>
              <a:spLocks noChangeAspect="1" noChangeShapeType="1"/>
            </p:cNvSpPr>
            <p:nvPr/>
          </p:nvSpPr>
          <p:spPr bwMode="auto">
            <a:xfrm>
              <a:off x="1561" y="2826"/>
              <a:ext cx="2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5154" name="Text Box 34"/>
            <p:cNvSpPr txBox="1">
              <a:spLocks noChangeAspect="1" noChangeArrowheads="1"/>
            </p:cNvSpPr>
            <p:nvPr/>
          </p:nvSpPr>
          <p:spPr bwMode="auto">
            <a:xfrm>
              <a:off x="1572" y="2631"/>
              <a:ext cx="29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/>
                <a:t>C</a:t>
              </a:r>
            </a:p>
          </p:txBody>
        </p:sp>
        <p:sp>
          <p:nvSpPr>
            <p:cNvPr id="1285155" name="Line 35"/>
            <p:cNvSpPr>
              <a:spLocks noChangeShapeType="1"/>
            </p:cNvSpPr>
            <p:nvPr/>
          </p:nvSpPr>
          <p:spPr bwMode="auto">
            <a:xfrm flipV="1">
              <a:off x="1092" y="2736"/>
              <a:ext cx="1" cy="2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500" tIns="42449" rIns="84899" bIns="64178" anchor="ctr"/>
            <a:lstStyle/>
            <a:p>
              <a:endParaRPr lang="de-DE"/>
            </a:p>
          </p:txBody>
        </p:sp>
        <p:sp>
          <p:nvSpPr>
            <p:cNvPr id="1285156" name="Line 36"/>
            <p:cNvSpPr>
              <a:spLocks noChangeShapeType="1"/>
            </p:cNvSpPr>
            <p:nvPr/>
          </p:nvSpPr>
          <p:spPr bwMode="auto">
            <a:xfrm flipH="1">
              <a:off x="1326" y="2242"/>
              <a:ext cx="1" cy="30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500" tIns="42449" rIns="84899" bIns="64178" anchor="ctr"/>
            <a:lstStyle/>
            <a:p>
              <a:endParaRPr lang="de-DE"/>
            </a:p>
          </p:txBody>
        </p:sp>
        <p:sp>
          <p:nvSpPr>
            <p:cNvPr id="1285157" name="Line 37"/>
            <p:cNvSpPr>
              <a:spLocks noChangeShapeType="1"/>
            </p:cNvSpPr>
            <p:nvPr/>
          </p:nvSpPr>
          <p:spPr bwMode="auto">
            <a:xfrm flipH="1">
              <a:off x="1562" y="2242"/>
              <a:ext cx="1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500" tIns="42449" rIns="84899" bIns="64178" anchor="ctr"/>
            <a:lstStyle/>
            <a:p>
              <a:endParaRPr lang="de-DE"/>
            </a:p>
          </p:txBody>
        </p:sp>
      </p:grpSp>
      <p:sp>
        <p:nvSpPr>
          <p:cNvPr id="1285159" name="Rectangle 3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6.3.2	Dogleg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8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512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6FF70-FBF0-40C9-B79F-077D9B9892D4}" type="slidenum">
              <a:rPr lang="en-US" altLang="de-DE"/>
              <a:pPr/>
              <a:t>53</a:t>
            </a:fld>
            <a:endParaRPr lang="en-US" altLang="de-DE"/>
          </a:p>
        </p:txBody>
      </p:sp>
      <p:grpSp>
        <p:nvGrpSpPr>
          <p:cNvPr id="1286427" name="Group 283"/>
          <p:cNvGrpSpPr>
            <a:grpSpLocks/>
          </p:cNvGrpSpPr>
          <p:nvPr/>
        </p:nvGrpSpPr>
        <p:grpSpPr bwMode="auto">
          <a:xfrm>
            <a:off x="514350" y="3916363"/>
            <a:ext cx="1990725" cy="2246312"/>
            <a:chOff x="324" y="2467"/>
            <a:chExt cx="1254" cy="1415"/>
          </a:xfrm>
        </p:grpSpPr>
        <p:sp>
          <p:nvSpPr>
            <p:cNvPr id="1286379" name="Line 235"/>
            <p:cNvSpPr>
              <a:spLocks noChangeShapeType="1"/>
            </p:cNvSpPr>
            <p:nvPr/>
          </p:nvSpPr>
          <p:spPr bwMode="auto">
            <a:xfrm>
              <a:off x="894" y="3098"/>
              <a:ext cx="1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286" name="Text Box 142"/>
            <p:cNvSpPr txBox="1">
              <a:spLocks noChangeArrowheads="1"/>
            </p:cNvSpPr>
            <p:nvPr/>
          </p:nvSpPr>
          <p:spPr bwMode="auto">
            <a:xfrm>
              <a:off x="397" y="3661"/>
              <a:ext cx="116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de-DE"/>
                <a:t>Net splitting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grpSp>
          <p:nvGrpSpPr>
            <p:cNvPr id="1286350" name="Group 206"/>
            <p:cNvGrpSpPr>
              <a:grpSpLocks/>
            </p:cNvGrpSpPr>
            <p:nvPr/>
          </p:nvGrpSpPr>
          <p:grpSpPr bwMode="auto">
            <a:xfrm>
              <a:off x="434" y="3487"/>
              <a:ext cx="1042" cy="1"/>
              <a:chOff x="877" y="999"/>
              <a:chExt cx="1089" cy="0"/>
            </a:xfrm>
          </p:grpSpPr>
          <p:sp>
            <p:nvSpPr>
              <p:cNvPr id="1286351" name="Line 207"/>
              <p:cNvSpPr>
                <a:spLocks noChangeShapeType="1"/>
              </p:cNvSpPr>
              <p:nvPr/>
            </p:nvSpPr>
            <p:spPr bwMode="auto">
              <a:xfrm>
                <a:off x="877" y="99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352" name="Line 208"/>
              <p:cNvSpPr>
                <a:spLocks noChangeShapeType="1"/>
              </p:cNvSpPr>
              <p:nvPr/>
            </p:nvSpPr>
            <p:spPr bwMode="auto">
              <a:xfrm>
                <a:off x="1147" y="99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353" name="Line 209"/>
              <p:cNvSpPr>
                <a:spLocks noChangeShapeType="1"/>
              </p:cNvSpPr>
              <p:nvPr/>
            </p:nvSpPr>
            <p:spPr bwMode="auto">
              <a:xfrm>
                <a:off x="1422" y="99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354" name="Line 210"/>
              <p:cNvSpPr>
                <a:spLocks noChangeShapeType="1"/>
              </p:cNvSpPr>
              <p:nvPr/>
            </p:nvSpPr>
            <p:spPr bwMode="auto">
              <a:xfrm>
                <a:off x="1694" y="99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86355" name="Group 211"/>
            <p:cNvGrpSpPr>
              <a:grpSpLocks/>
            </p:cNvGrpSpPr>
            <p:nvPr/>
          </p:nvGrpSpPr>
          <p:grpSpPr bwMode="auto">
            <a:xfrm>
              <a:off x="434" y="2686"/>
              <a:ext cx="1042" cy="2"/>
              <a:chOff x="877" y="659"/>
              <a:chExt cx="1089" cy="0"/>
            </a:xfrm>
          </p:grpSpPr>
          <p:sp>
            <p:nvSpPr>
              <p:cNvPr id="1286356" name="Line 212"/>
              <p:cNvSpPr>
                <a:spLocks noChangeShapeType="1"/>
              </p:cNvSpPr>
              <p:nvPr/>
            </p:nvSpPr>
            <p:spPr bwMode="auto">
              <a:xfrm>
                <a:off x="877" y="65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357" name="Line 213"/>
              <p:cNvSpPr>
                <a:spLocks noChangeShapeType="1"/>
              </p:cNvSpPr>
              <p:nvPr/>
            </p:nvSpPr>
            <p:spPr bwMode="auto">
              <a:xfrm>
                <a:off x="1147" y="65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358" name="Line 214"/>
              <p:cNvSpPr>
                <a:spLocks noChangeShapeType="1"/>
              </p:cNvSpPr>
              <p:nvPr/>
            </p:nvSpPr>
            <p:spPr bwMode="auto">
              <a:xfrm>
                <a:off x="1422" y="65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359" name="Line 215"/>
              <p:cNvSpPr>
                <a:spLocks noChangeShapeType="1"/>
              </p:cNvSpPr>
              <p:nvPr/>
            </p:nvSpPr>
            <p:spPr bwMode="auto">
              <a:xfrm>
                <a:off x="1694" y="65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86368" name="Text Box 224"/>
            <p:cNvSpPr txBox="1">
              <a:spLocks noChangeArrowheads="1"/>
            </p:cNvSpPr>
            <p:nvPr/>
          </p:nvSpPr>
          <p:spPr bwMode="auto">
            <a:xfrm>
              <a:off x="944" y="2981"/>
              <a:ext cx="29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de-DE" altLang="de-DE" i="1">
                  <a:solidFill>
                    <a:srgbClr val="CC0000"/>
                  </a:solidFill>
                </a:rPr>
                <a:t>B</a:t>
              </a:r>
              <a:r>
                <a:rPr lang="de-DE" altLang="de-DE" baseline="-25000">
                  <a:solidFill>
                    <a:srgbClr val="CC0000"/>
                  </a:solidFill>
                </a:rPr>
                <a:t>2</a:t>
              </a:r>
              <a:endParaRPr lang="de-DE" altLang="de-DE" i="1">
                <a:solidFill>
                  <a:srgbClr val="CC0000"/>
                </a:solidFill>
              </a:endParaRPr>
            </a:p>
          </p:txBody>
        </p:sp>
        <p:sp>
          <p:nvSpPr>
            <p:cNvPr id="1286369" name="Text Box 225"/>
            <p:cNvSpPr txBox="1">
              <a:spLocks noChangeArrowheads="1"/>
            </p:cNvSpPr>
            <p:nvPr/>
          </p:nvSpPr>
          <p:spPr bwMode="auto">
            <a:xfrm>
              <a:off x="671" y="2975"/>
              <a:ext cx="31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de-DE" altLang="de-DE" i="1">
                  <a:solidFill>
                    <a:srgbClr val="CC0000"/>
                  </a:solidFill>
                </a:rPr>
                <a:t>B</a:t>
              </a:r>
              <a:r>
                <a:rPr lang="de-DE" altLang="de-DE" baseline="-25000">
                  <a:solidFill>
                    <a:srgbClr val="CC0000"/>
                  </a:solidFill>
                </a:rPr>
                <a:t>1</a:t>
              </a:r>
              <a:endParaRPr lang="de-DE" altLang="de-DE" i="1">
                <a:solidFill>
                  <a:srgbClr val="CC0000"/>
                </a:solidFill>
              </a:endParaRPr>
            </a:p>
          </p:txBody>
        </p:sp>
        <p:sp>
          <p:nvSpPr>
            <p:cNvPr id="1286370" name="Text Box 226"/>
            <p:cNvSpPr txBox="1">
              <a:spLocks noChangeArrowheads="1"/>
            </p:cNvSpPr>
            <p:nvPr/>
          </p:nvSpPr>
          <p:spPr bwMode="auto">
            <a:xfrm>
              <a:off x="1232" y="3199"/>
              <a:ext cx="219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de-DE" altLang="de-DE" i="1"/>
                <a:t>C</a:t>
              </a:r>
            </a:p>
          </p:txBody>
        </p:sp>
        <p:sp>
          <p:nvSpPr>
            <p:cNvPr id="1286371" name="Oval 227"/>
            <p:cNvSpPr>
              <a:spLocks noChangeArrowheads="1"/>
            </p:cNvSpPr>
            <p:nvPr/>
          </p:nvSpPr>
          <p:spPr bwMode="auto">
            <a:xfrm>
              <a:off x="1188" y="328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6372" name="Oval 228"/>
            <p:cNvSpPr>
              <a:spLocks noChangeArrowheads="1"/>
            </p:cNvSpPr>
            <p:nvPr/>
          </p:nvSpPr>
          <p:spPr bwMode="auto">
            <a:xfrm>
              <a:off x="1446" y="328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6373" name="Line 229"/>
            <p:cNvSpPr>
              <a:spLocks noChangeShapeType="1"/>
            </p:cNvSpPr>
            <p:nvPr/>
          </p:nvSpPr>
          <p:spPr bwMode="auto">
            <a:xfrm>
              <a:off x="1216" y="3316"/>
              <a:ext cx="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74" name="Line 230"/>
            <p:cNvSpPr>
              <a:spLocks noChangeShapeType="1"/>
            </p:cNvSpPr>
            <p:nvPr/>
          </p:nvSpPr>
          <p:spPr bwMode="auto">
            <a:xfrm>
              <a:off x="1401" y="3317"/>
              <a:ext cx="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75" name="Oval 231"/>
            <p:cNvSpPr>
              <a:spLocks noChangeArrowheads="1"/>
            </p:cNvSpPr>
            <p:nvPr/>
          </p:nvSpPr>
          <p:spPr bwMode="auto">
            <a:xfrm>
              <a:off x="661" y="306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6376" name="Oval 232"/>
            <p:cNvSpPr>
              <a:spLocks noChangeArrowheads="1"/>
            </p:cNvSpPr>
            <p:nvPr/>
          </p:nvSpPr>
          <p:spPr bwMode="auto">
            <a:xfrm>
              <a:off x="919" y="3067"/>
              <a:ext cx="56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6377" name="Oval 233"/>
            <p:cNvSpPr>
              <a:spLocks noChangeArrowheads="1"/>
            </p:cNvSpPr>
            <p:nvPr/>
          </p:nvSpPr>
          <p:spPr bwMode="auto">
            <a:xfrm>
              <a:off x="1187" y="30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6378" name="Line 234"/>
            <p:cNvSpPr>
              <a:spLocks noChangeShapeType="1"/>
            </p:cNvSpPr>
            <p:nvPr/>
          </p:nvSpPr>
          <p:spPr bwMode="auto">
            <a:xfrm>
              <a:off x="1164" y="3098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80" name="Line 236"/>
            <p:cNvSpPr>
              <a:spLocks noChangeShapeType="1"/>
            </p:cNvSpPr>
            <p:nvPr/>
          </p:nvSpPr>
          <p:spPr bwMode="auto">
            <a:xfrm>
              <a:off x="697" y="3096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81" name="Text Box 237"/>
            <p:cNvSpPr txBox="1">
              <a:spLocks noChangeArrowheads="1"/>
            </p:cNvSpPr>
            <p:nvPr/>
          </p:nvSpPr>
          <p:spPr bwMode="auto">
            <a:xfrm>
              <a:off x="453" y="2762"/>
              <a:ext cx="219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de-DE" altLang="de-DE" i="1"/>
                <a:t>A</a:t>
              </a:r>
            </a:p>
          </p:txBody>
        </p:sp>
        <p:sp>
          <p:nvSpPr>
            <p:cNvPr id="1286382" name="Oval 238"/>
            <p:cNvSpPr>
              <a:spLocks noChangeArrowheads="1"/>
            </p:cNvSpPr>
            <p:nvPr/>
          </p:nvSpPr>
          <p:spPr bwMode="auto">
            <a:xfrm>
              <a:off x="403" y="285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6383" name="Oval 239"/>
            <p:cNvSpPr>
              <a:spLocks noChangeArrowheads="1"/>
            </p:cNvSpPr>
            <p:nvPr/>
          </p:nvSpPr>
          <p:spPr bwMode="auto">
            <a:xfrm>
              <a:off x="661" y="285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6384" name="Line 240"/>
            <p:cNvSpPr>
              <a:spLocks noChangeShapeType="1"/>
            </p:cNvSpPr>
            <p:nvPr/>
          </p:nvSpPr>
          <p:spPr bwMode="auto">
            <a:xfrm>
              <a:off x="431" y="2882"/>
              <a:ext cx="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85" name="Line 241"/>
            <p:cNvSpPr>
              <a:spLocks noChangeShapeType="1"/>
            </p:cNvSpPr>
            <p:nvPr/>
          </p:nvSpPr>
          <p:spPr bwMode="auto">
            <a:xfrm>
              <a:off x="616" y="2883"/>
              <a:ext cx="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401" name="Text Box 257"/>
            <p:cNvSpPr txBox="1">
              <a:spLocks noChangeArrowheads="1"/>
            </p:cNvSpPr>
            <p:nvPr/>
          </p:nvSpPr>
          <p:spPr bwMode="auto">
            <a:xfrm>
              <a:off x="331" y="2469"/>
              <a:ext cx="2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A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402" name="Text Box 258"/>
            <p:cNvSpPr txBox="1">
              <a:spLocks noChangeArrowheads="1"/>
            </p:cNvSpPr>
            <p:nvPr/>
          </p:nvSpPr>
          <p:spPr bwMode="auto">
            <a:xfrm>
              <a:off x="585" y="2467"/>
              <a:ext cx="21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A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403" name="Text Box 259"/>
            <p:cNvSpPr txBox="1">
              <a:spLocks noChangeArrowheads="1"/>
            </p:cNvSpPr>
            <p:nvPr/>
          </p:nvSpPr>
          <p:spPr bwMode="auto">
            <a:xfrm>
              <a:off x="844" y="2467"/>
              <a:ext cx="2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B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404" name="Text Box 260"/>
            <p:cNvSpPr txBox="1">
              <a:spLocks noChangeArrowheads="1"/>
            </p:cNvSpPr>
            <p:nvPr/>
          </p:nvSpPr>
          <p:spPr bwMode="auto">
            <a:xfrm>
              <a:off x="1109" y="2467"/>
              <a:ext cx="2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B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405" name="Text Box 261"/>
            <p:cNvSpPr txBox="1">
              <a:spLocks noChangeArrowheads="1"/>
            </p:cNvSpPr>
            <p:nvPr/>
          </p:nvSpPr>
          <p:spPr bwMode="auto">
            <a:xfrm>
              <a:off x="1363" y="2467"/>
              <a:ext cx="21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>
                  <a:ea typeface="宋体" panose="02010600030101010101" pitchFamily="2" charset="-122"/>
                </a:rPr>
                <a:t>0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86406" name="Text Box 262"/>
            <p:cNvSpPr txBox="1">
              <a:spLocks noChangeArrowheads="1"/>
            </p:cNvSpPr>
            <p:nvPr/>
          </p:nvSpPr>
          <p:spPr bwMode="auto">
            <a:xfrm>
              <a:off x="590" y="3483"/>
              <a:ext cx="2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B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407" name="Text Box 263"/>
            <p:cNvSpPr txBox="1">
              <a:spLocks noChangeArrowheads="1"/>
            </p:cNvSpPr>
            <p:nvPr/>
          </p:nvSpPr>
          <p:spPr bwMode="auto">
            <a:xfrm>
              <a:off x="841" y="3483"/>
              <a:ext cx="2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>
                  <a:ea typeface="宋体" panose="02010600030101010101" pitchFamily="2" charset="-122"/>
                </a:rPr>
                <a:t>0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86408" name="Text Box 264"/>
            <p:cNvSpPr txBox="1">
              <a:spLocks noChangeArrowheads="1"/>
            </p:cNvSpPr>
            <p:nvPr/>
          </p:nvSpPr>
          <p:spPr bwMode="auto">
            <a:xfrm>
              <a:off x="1103" y="3483"/>
              <a:ext cx="21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C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409" name="Text Box 265"/>
            <p:cNvSpPr txBox="1">
              <a:spLocks noChangeArrowheads="1"/>
            </p:cNvSpPr>
            <p:nvPr/>
          </p:nvSpPr>
          <p:spPr bwMode="auto">
            <a:xfrm>
              <a:off x="1360" y="3483"/>
              <a:ext cx="21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C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410" name="Text Box 266"/>
            <p:cNvSpPr txBox="1">
              <a:spLocks noChangeArrowheads="1"/>
            </p:cNvSpPr>
            <p:nvPr/>
          </p:nvSpPr>
          <p:spPr bwMode="auto">
            <a:xfrm>
              <a:off x="324" y="3483"/>
              <a:ext cx="2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>
                  <a:ea typeface="宋体" panose="02010600030101010101" pitchFamily="2" charset="-122"/>
                </a:rPr>
                <a:t>0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</p:grpSp>
      <p:sp>
        <p:nvSpPr>
          <p:cNvPr id="1286279" name="Rectangle 13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6.3.2	Dogleg Routing</a:t>
            </a:r>
          </a:p>
        </p:txBody>
      </p:sp>
      <p:grpSp>
        <p:nvGrpSpPr>
          <p:cNvPr id="1286423" name="Group 279"/>
          <p:cNvGrpSpPr>
            <a:grpSpLocks/>
          </p:cNvGrpSpPr>
          <p:nvPr/>
        </p:nvGrpSpPr>
        <p:grpSpPr bwMode="auto">
          <a:xfrm>
            <a:off x="179388" y="1446213"/>
            <a:ext cx="2808287" cy="2071687"/>
            <a:chOff x="113" y="975"/>
            <a:chExt cx="1769" cy="1305"/>
          </a:xfrm>
        </p:grpSpPr>
        <p:sp>
          <p:nvSpPr>
            <p:cNvPr id="1286284" name="Text Box 140"/>
            <p:cNvSpPr txBox="1">
              <a:spLocks noChangeArrowheads="1"/>
            </p:cNvSpPr>
            <p:nvPr/>
          </p:nvSpPr>
          <p:spPr bwMode="auto">
            <a:xfrm>
              <a:off x="113" y="2059"/>
              <a:ext cx="1769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de-DE"/>
                <a:t>Channel routing problem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grpSp>
          <p:nvGrpSpPr>
            <p:cNvPr id="1286290" name="Group 146"/>
            <p:cNvGrpSpPr>
              <a:grpSpLocks/>
            </p:cNvGrpSpPr>
            <p:nvPr/>
          </p:nvGrpSpPr>
          <p:grpSpPr bwMode="auto">
            <a:xfrm>
              <a:off x="432" y="1206"/>
              <a:ext cx="1032" cy="27"/>
              <a:chOff x="877" y="659"/>
              <a:chExt cx="1089" cy="0"/>
            </a:xfrm>
          </p:grpSpPr>
          <p:sp>
            <p:nvSpPr>
              <p:cNvPr id="1286291" name="Line 147"/>
              <p:cNvSpPr>
                <a:spLocks noChangeShapeType="1"/>
              </p:cNvSpPr>
              <p:nvPr/>
            </p:nvSpPr>
            <p:spPr bwMode="auto">
              <a:xfrm>
                <a:off x="877" y="65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292" name="Line 148"/>
              <p:cNvSpPr>
                <a:spLocks noChangeShapeType="1"/>
              </p:cNvSpPr>
              <p:nvPr/>
            </p:nvSpPr>
            <p:spPr bwMode="auto">
              <a:xfrm>
                <a:off x="1147" y="65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293" name="Line 149"/>
              <p:cNvSpPr>
                <a:spLocks noChangeShapeType="1"/>
              </p:cNvSpPr>
              <p:nvPr/>
            </p:nvSpPr>
            <p:spPr bwMode="auto">
              <a:xfrm>
                <a:off x="1422" y="65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294" name="Line 150"/>
              <p:cNvSpPr>
                <a:spLocks noChangeShapeType="1"/>
              </p:cNvSpPr>
              <p:nvPr/>
            </p:nvSpPr>
            <p:spPr bwMode="auto">
              <a:xfrm>
                <a:off x="1694" y="65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86295" name="Group 151"/>
            <p:cNvGrpSpPr>
              <a:grpSpLocks/>
            </p:cNvGrpSpPr>
            <p:nvPr/>
          </p:nvGrpSpPr>
          <p:grpSpPr bwMode="auto">
            <a:xfrm>
              <a:off x="432" y="1528"/>
              <a:ext cx="1032" cy="27"/>
              <a:chOff x="877" y="999"/>
              <a:chExt cx="1089" cy="0"/>
            </a:xfrm>
          </p:grpSpPr>
          <p:sp>
            <p:nvSpPr>
              <p:cNvPr id="1286296" name="Line 152"/>
              <p:cNvSpPr>
                <a:spLocks noChangeShapeType="1"/>
              </p:cNvSpPr>
              <p:nvPr/>
            </p:nvSpPr>
            <p:spPr bwMode="auto">
              <a:xfrm>
                <a:off x="877" y="99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297" name="Line 153"/>
              <p:cNvSpPr>
                <a:spLocks noChangeShapeType="1"/>
              </p:cNvSpPr>
              <p:nvPr/>
            </p:nvSpPr>
            <p:spPr bwMode="auto">
              <a:xfrm>
                <a:off x="1147" y="99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298" name="Line 154"/>
              <p:cNvSpPr>
                <a:spLocks noChangeShapeType="1"/>
              </p:cNvSpPr>
              <p:nvPr/>
            </p:nvSpPr>
            <p:spPr bwMode="auto">
              <a:xfrm>
                <a:off x="1422" y="99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299" name="Line 155"/>
              <p:cNvSpPr>
                <a:spLocks noChangeShapeType="1"/>
              </p:cNvSpPr>
              <p:nvPr/>
            </p:nvSpPr>
            <p:spPr bwMode="auto">
              <a:xfrm>
                <a:off x="1694" y="99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86300" name="Text Box 156"/>
            <p:cNvSpPr txBox="1">
              <a:spLocks noChangeArrowheads="1"/>
            </p:cNvSpPr>
            <p:nvPr/>
          </p:nvSpPr>
          <p:spPr bwMode="auto">
            <a:xfrm>
              <a:off x="321" y="977"/>
              <a:ext cx="2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A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301" name="Text Box 157"/>
            <p:cNvSpPr txBox="1">
              <a:spLocks noChangeArrowheads="1"/>
            </p:cNvSpPr>
            <p:nvPr/>
          </p:nvSpPr>
          <p:spPr bwMode="auto">
            <a:xfrm>
              <a:off x="575" y="975"/>
              <a:ext cx="21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A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302" name="Text Box 158"/>
            <p:cNvSpPr txBox="1">
              <a:spLocks noChangeArrowheads="1"/>
            </p:cNvSpPr>
            <p:nvPr/>
          </p:nvSpPr>
          <p:spPr bwMode="auto">
            <a:xfrm>
              <a:off x="834" y="975"/>
              <a:ext cx="2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B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303" name="Text Box 159"/>
            <p:cNvSpPr txBox="1">
              <a:spLocks noChangeArrowheads="1"/>
            </p:cNvSpPr>
            <p:nvPr/>
          </p:nvSpPr>
          <p:spPr bwMode="auto">
            <a:xfrm>
              <a:off x="1099" y="975"/>
              <a:ext cx="2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B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304" name="Text Box 160"/>
            <p:cNvSpPr txBox="1">
              <a:spLocks noChangeArrowheads="1"/>
            </p:cNvSpPr>
            <p:nvPr/>
          </p:nvSpPr>
          <p:spPr bwMode="auto">
            <a:xfrm>
              <a:off x="1353" y="975"/>
              <a:ext cx="21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>
                  <a:ea typeface="宋体" panose="02010600030101010101" pitchFamily="2" charset="-122"/>
                </a:rPr>
                <a:t>0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86305" name="Text Box 161"/>
            <p:cNvSpPr txBox="1">
              <a:spLocks noChangeArrowheads="1"/>
            </p:cNvSpPr>
            <p:nvPr/>
          </p:nvSpPr>
          <p:spPr bwMode="auto">
            <a:xfrm>
              <a:off x="583" y="1553"/>
              <a:ext cx="2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B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306" name="Text Box 162"/>
            <p:cNvSpPr txBox="1">
              <a:spLocks noChangeArrowheads="1"/>
            </p:cNvSpPr>
            <p:nvPr/>
          </p:nvSpPr>
          <p:spPr bwMode="auto">
            <a:xfrm>
              <a:off x="834" y="1553"/>
              <a:ext cx="2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>
                  <a:ea typeface="宋体" panose="02010600030101010101" pitchFamily="2" charset="-122"/>
                </a:rPr>
                <a:t>0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86307" name="Text Box 163"/>
            <p:cNvSpPr txBox="1">
              <a:spLocks noChangeArrowheads="1"/>
            </p:cNvSpPr>
            <p:nvPr/>
          </p:nvSpPr>
          <p:spPr bwMode="auto">
            <a:xfrm>
              <a:off x="1096" y="1553"/>
              <a:ext cx="21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C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308" name="Text Box 164"/>
            <p:cNvSpPr txBox="1">
              <a:spLocks noChangeArrowheads="1"/>
            </p:cNvSpPr>
            <p:nvPr/>
          </p:nvSpPr>
          <p:spPr bwMode="auto">
            <a:xfrm>
              <a:off x="1353" y="1553"/>
              <a:ext cx="21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C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309" name="Text Box 165"/>
            <p:cNvSpPr txBox="1">
              <a:spLocks noChangeArrowheads="1"/>
            </p:cNvSpPr>
            <p:nvPr/>
          </p:nvSpPr>
          <p:spPr bwMode="auto">
            <a:xfrm>
              <a:off x="317" y="1553"/>
              <a:ext cx="2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>
                  <a:ea typeface="宋体" panose="02010600030101010101" pitchFamily="2" charset="-122"/>
                </a:rPr>
                <a:t>0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</p:grpSp>
      <p:grpSp>
        <p:nvGrpSpPr>
          <p:cNvPr id="1286424" name="Group 280"/>
          <p:cNvGrpSpPr>
            <a:grpSpLocks/>
          </p:cNvGrpSpPr>
          <p:nvPr/>
        </p:nvGrpSpPr>
        <p:grpSpPr bwMode="auto">
          <a:xfrm>
            <a:off x="2787650" y="1052513"/>
            <a:ext cx="6105525" cy="2465387"/>
            <a:chOff x="1756" y="727"/>
            <a:chExt cx="3846" cy="1553"/>
          </a:xfrm>
        </p:grpSpPr>
        <p:sp>
          <p:nvSpPr>
            <p:cNvPr id="1286282" name="Line 138"/>
            <p:cNvSpPr>
              <a:spLocks noChangeShapeType="1"/>
            </p:cNvSpPr>
            <p:nvPr/>
          </p:nvSpPr>
          <p:spPr bwMode="auto">
            <a:xfrm>
              <a:off x="2749" y="951"/>
              <a:ext cx="0" cy="2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283" name="Line 139"/>
            <p:cNvSpPr>
              <a:spLocks noChangeShapeType="1"/>
            </p:cNvSpPr>
            <p:nvPr/>
          </p:nvSpPr>
          <p:spPr bwMode="auto">
            <a:xfrm>
              <a:off x="2747" y="1427"/>
              <a:ext cx="0" cy="2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285" name="Text Box 141"/>
            <p:cNvSpPr txBox="1">
              <a:spLocks noChangeArrowheads="1"/>
            </p:cNvSpPr>
            <p:nvPr/>
          </p:nvSpPr>
          <p:spPr bwMode="auto">
            <a:xfrm>
              <a:off x="1756" y="2059"/>
              <a:ext cx="195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folHlink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de-DE"/>
                <a:t>VCG without net splitting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86287" name="Text Box 143"/>
            <p:cNvSpPr txBox="1">
              <a:spLocks noChangeArrowheads="1"/>
            </p:cNvSpPr>
            <p:nvPr/>
          </p:nvSpPr>
          <p:spPr bwMode="auto">
            <a:xfrm>
              <a:off x="3762" y="2059"/>
              <a:ext cx="184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de-DE"/>
                <a:t>Channel routing solution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86310" name="Oval 166"/>
            <p:cNvSpPr>
              <a:spLocks noChangeArrowheads="1"/>
            </p:cNvSpPr>
            <p:nvPr/>
          </p:nvSpPr>
          <p:spPr bwMode="auto">
            <a:xfrm>
              <a:off x="2605" y="805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6311" name="Oval 167"/>
            <p:cNvSpPr>
              <a:spLocks noChangeArrowheads="1"/>
            </p:cNvSpPr>
            <p:nvPr/>
          </p:nvSpPr>
          <p:spPr bwMode="auto">
            <a:xfrm>
              <a:off x="2598" y="1243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6312" name="Oval 168"/>
            <p:cNvSpPr>
              <a:spLocks noChangeArrowheads="1"/>
            </p:cNvSpPr>
            <p:nvPr/>
          </p:nvSpPr>
          <p:spPr bwMode="auto">
            <a:xfrm>
              <a:off x="2604" y="1692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6313" name="Line 169"/>
            <p:cNvSpPr>
              <a:spLocks noChangeShapeType="1"/>
            </p:cNvSpPr>
            <p:nvPr/>
          </p:nvSpPr>
          <p:spPr bwMode="auto">
            <a:xfrm>
              <a:off x="4543" y="987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14" name="Line 170"/>
            <p:cNvSpPr>
              <a:spLocks noChangeShapeType="1"/>
            </p:cNvSpPr>
            <p:nvPr/>
          </p:nvSpPr>
          <p:spPr bwMode="auto">
            <a:xfrm>
              <a:off x="4276" y="1405"/>
              <a:ext cx="5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15" name="Line 171"/>
            <p:cNvSpPr>
              <a:spLocks noChangeShapeType="1"/>
            </p:cNvSpPr>
            <p:nvPr/>
          </p:nvSpPr>
          <p:spPr bwMode="auto">
            <a:xfrm flipV="1">
              <a:off x="4284" y="1419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16" name="Line 172"/>
            <p:cNvSpPr>
              <a:spLocks noChangeShapeType="1"/>
            </p:cNvSpPr>
            <p:nvPr/>
          </p:nvSpPr>
          <p:spPr bwMode="auto">
            <a:xfrm flipV="1">
              <a:off x="4802" y="1634"/>
              <a:ext cx="0" cy="2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17" name="Line 173"/>
            <p:cNvSpPr>
              <a:spLocks noChangeShapeType="1"/>
            </p:cNvSpPr>
            <p:nvPr/>
          </p:nvSpPr>
          <p:spPr bwMode="auto">
            <a:xfrm>
              <a:off x="4021" y="1198"/>
              <a:ext cx="2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18" name="Line 174"/>
            <p:cNvSpPr>
              <a:spLocks noChangeShapeType="1"/>
            </p:cNvSpPr>
            <p:nvPr/>
          </p:nvSpPr>
          <p:spPr bwMode="auto">
            <a:xfrm>
              <a:off x="4802" y="987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19" name="Line 175"/>
            <p:cNvSpPr>
              <a:spLocks noChangeShapeType="1"/>
            </p:cNvSpPr>
            <p:nvPr/>
          </p:nvSpPr>
          <p:spPr bwMode="auto">
            <a:xfrm>
              <a:off x="4793" y="1646"/>
              <a:ext cx="27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20" name="Line 176"/>
            <p:cNvSpPr>
              <a:spLocks noChangeShapeType="1"/>
            </p:cNvSpPr>
            <p:nvPr/>
          </p:nvSpPr>
          <p:spPr bwMode="auto">
            <a:xfrm flipV="1">
              <a:off x="5061" y="1634"/>
              <a:ext cx="0" cy="2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86321" name="Group 177"/>
            <p:cNvGrpSpPr>
              <a:grpSpLocks/>
            </p:cNvGrpSpPr>
            <p:nvPr/>
          </p:nvGrpSpPr>
          <p:grpSpPr bwMode="auto">
            <a:xfrm>
              <a:off x="4022" y="938"/>
              <a:ext cx="1038" cy="1"/>
              <a:chOff x="877" y="659"/>
              <a:chExt cx="1089" cy="0"/>
            </a:xfrm>
          </p:grpSpPr>
          <p:sp>
            <p:nvSpPr>
              <p:cNvPr id="1286322" name="Line 178"/>
              <p:cNvSpPr>
                <a:spLocks noChangeShapeType="1"/>
              </p:cNvSpPr>
              <p:nvPr/>
            </p:nvSpPr>
            <p:spPr bwMode="auto">
              <a:xfrm>
                <a:off x="877" y="65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323" name="Line 179"/>
              <p:cNvSpPr>
                <a:spLocks noChangeShapeType="1"/>
              </p:cNvSpPr>
              <p:nvPr/>
            </p:nvSpPr>
            <p:spPr bwMode="auto">
              <a:xfrm>
                <a:off x="1147" y="65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324" name="Line 180"/>
              <p:cNvSpPr>
                <a:spLocks noChangeShapeType="1"/>
              </p:cNvSpPr>
              <p:nvPr/>
            </p:nvSpPr>
            <p:spPr bwMode="auto">
              <a:xfrm>
                <a:off x="1422" y="65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325" name="Line 181"/>
              <p:cNvSpPr>
                <a:spLocks noChangeShapeType="1"/>
              </p:cNvSpPr>
              <p:nvPr/>
            </p:nvSpPr>
            <p:spPr bwMode="auto">
              <a:xfrm>
                <a:off x="1694" y="65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86326" name="Group 182"/>
            <p:cNvGrpSpPr>
              <a:grpSpLocks/>
            </p:cNvGrpSpPr>
            <p:nvPr/>
          </p:nvGrpSpPr>
          <p:grpSpPr bwMode="auto">
            <a:xfrm>
              <a:off x="4022" y="1886"/>
              <a:ext cx="1038" cy="2"/>
              <a:chOff x="877" y="999"/>
              <a:chExt cx="1089" cy="0"/>
            </a:xfrm>
          </p:grpSpPr>
          <p:sp>
            <p:nvSpPr>
              <p:cNvPr id="1286327" name="Line 183"/>
              <p:cNvSpPr>
                <a:spLocks noChangeShapeType="1"/>
              </p:cNvSpPr>
              <p:nvPr/>
            </p:nvSpPr>
            <p:spPr bwMode="auto">
              <a:xfrm>
                <a:off x="877" y="99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328" name="Line 184"/>
              <p:cNvSpPr>
                <a:spLocks noChangeShapeType="1"/>
              </p:cNvSpPr>
              <p:nvPr/>
            </p:nvSpPr>
            <p:spPr bwMode="auto">
              <a:xfrm>
                <a:off x="1147" y="99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329" name="Line 185"/>
              <p:cNvSpPr>
                <a:spLocks noChangeShapeType="1"/>
              </p:cNvSpPr>
              <p:nvPr/>
            </p:nvSpPr>
            <p:spPr bwMode="auto">
              <a:xfrm>
                <a:off x="1422" y="99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330" name="Line 186"/>
              <p:cNvSpPr>
                <a:spLocks noChangeShapeType="1"/>
              </p:cNvSpPr>
              <p:nvPr/>
            </p:nvSpPr>
            <p:spPr bwMode="auto">
              <a:xfrm>
                <a:off x="1694" y="99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86386" name="Text Box 242"/>
            <p:cNvSpPr txBox="1">
              <a:spLocks noChangeArrowheads="1"/>
            </p:cNvSpPr>
            <p:nvPr/>
          </p:nvSpPr>
          <p:spPr bwMode="auto">
            <a:xfrm>
              <a:off x="2623" y="837"/>
              <a:ext cx="25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de-DE" altLang="de-DE" i="1">
                  <a:solidFill>
                    <a:srgbClr val="000000"/>
                  </a:solidFill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286387" name="Text Box 243"/>
            <p:cNvSpPr txBox="1">
              <a:spLocks noChangeArrowheads="1"/>
            </p:cNvSpPr>
            <p:nvPr/>
          </p:nvSpPr>
          <p:spPr bwMode="auto">
            <a:xfrm>
              <a:off x="2623" y="1271"/>
              <a:ext cx="251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de-DE" altLang="de-DE" i="1">
                  <a:solidFill>
                    <a:srgbClr val="000000"/>
                  </a:solidFill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286388" name="Text Box 244"/>
            <p:cNvSpPr txBox="1">
              <a:spLocks noChangeArrowheads="1"/>
            </p:cNvSpPr>
            <p:nvPr/>
          </p:nvSpPr>
          <p:spPr bwMode="auto">
            <a:xfrm>
              <a:off x="2623" y="1716"/>
              <a:ext cx="251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de-DE" altLang="de-DE" i="1">
                  <a:solidFill>
                    <a:srgbClr val="000000"/>
                  </a:solidFill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286389" name="Text Box 245"/>
            <p:cNvSpPr txBox="1">
              <a:spLocks noChangeArrowheads="1"/>
            </p:cNvSpPr>
            <p:nvPr/>
          </p:nvSpPr>
          <p:spPr bwMode="auto">
            <a:xfrm>
              <a:off x="3916" y="729"/>
              <a:ext cx="2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A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390" name="Text Box 246"/>
            <p:cNvSpPr txBox="1">
              <a:spLocks noChangeArrowheads="1"/>
            </p:cNvSpPr>
            <p:nvPr/>
          </p:nvSpPr>
          <p:spPr bwMode="auto">
            <a:xfrm>
              <a:off x="4170" y="727"/>
              <a:ext cx="21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A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391" name="Text Box 247"/>
            <p:cNvSpPr txBox="1">
              <a:spLocks noChangeArrowheads="1"/>
            </p:cNvSpPr>
            <p:nvPr/>
          </p:nvSpPr>
          <p:spPr bwMode="auto">
            <a:xfrm>
              <a:off x="4429" y="727"/>
              <a:ext cx="2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B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392" name="Text Box 248"/>
            <p:cNvSpPr txBox="1">
              <a:spLocks noChangeArrowheads="1"/>
            </p:cNvSpPr>
            <p:nvPr/>
          </p:nvSpPr>
          <p:spPr bwMode="auto">
            <a:xfrm>
              <a:off x="4694" y="727"/>
              <a:ext cx="2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B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393" name="Text Box 249"/>
            <p:cNvSpPr txBox="1">
              <a:spLocks noChangeArrowheads="1"/>
            </p:cNvSpPr>
            <p:nvPr/>
          </p:nvSpPr>
          <p:spPr bwMode="auto">
            <a:xfrm>
              <a:off x="4948" y="727"/>
              <a:ext cx="21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>
                  <a:ea typeface="宋体" panose="02010600030101010101" pitchFamily="2" charset="-122"/>
                </a:rPr>
                <a:t>0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86394" name="Text Box 250"/>
            <p:cNvSpPr txBox="1">
              <a:spLocks noChangeArrowheads="1"/>
            </p:cNvSpPr>
            <p:nvPr/>
          </p:nvSpPr>
          <p:spPr bwMode="auto">
            <a:xfrm>
              <a:off x="4181" y="1884"/>
              <a:ext cx="2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B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395" name="Text Box 251"/>
            <p:cNvSpPr txBox="1">
              <a:spLocks noChangeArrowheads="1"/>
            </p:cNvSpPr>
            <p:nvPr/>
          </p:nvSpPr>
          <p:spPr bwMode="auto">
            <a:xfrm>
              <a:off x="4432" y="1884"/>
              <a:ext cx="2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>
                  <a:ea typeface="宋体" panose="02010600030101010101" pitchFamily="2" charset="-122"/>
                </a:rPr>
                <a:t>0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86396" name="Text Box 252"/>
            <p:cNvSpPr txBox="1">
              <a:spLocks noChangeArrowheads="1"/>
            </p:cNvSpPr>
            <p:nvPr/>
          </p:nvSpPr>
          <p:spPr bwMode="auto">
            <a:xfrm>
              <a:off x="4694" y="1884"/>
              <a:ext cx="21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C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397" name="Text Box 253"/>
            <p:cNvSpPr txBox="1">
              <a:spLocks noChangeArrowheads="1"/>
            </p:cNvSpPr>
            <p:nvPr/>
          </p:nvSpPr>
          <p:spPr bwMode="auto">
            <a:xfrm>
              <a:off x="4951" y="1884"/>
              <a:ext cx="21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C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398" name="Text Box 254"/>
            <p:cNvSpPr txBox="1">
              <a:spLocks noChangeArrowheads="1"/>
            </p:cNvSpPr>
            <p:nvPr/>
          </p:nvSpPr>
          <p:spPr bwMode="auto">
            <a:xfrm>
              <a:off x="3915" y="1884"/>
              <a:ext cx="2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>
                  <a:ea typeface="宋体" panose="02010600030101010101" pitchFamily="2" charset="-122"/>
                </a:rPr>
                <a:t>0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86399" name="Line 255"/>
            <p:cNvSpPr>
              <a:spLocks noChangeShapeType="1"/>
            </p:cNvSpPr>
            <p:nvPr/>
          </p:nvSpPr>
          <p:spPr bwMode="auto">
            <a:xfrm>
              <a:off x="4023" y="944"/>
              <a:ext cx="0" cy="2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400" name="Line 256"/>
            <p:cNvSpPr>
              <a:spLocks noChangeShapeType="1"/>
            </p:cNvSpPr>
            <p:nvPr/>
          </p:nvSpPr>
          <p:spPr bwMode="auto">
            <a:xfrm>
              <a:off x="4279" y="942"/>
              <a:ext cx="0" cy="2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86428" name="Group 284"/>
          <p:cNvGrpSpPr>
            <a:grpSpLocks/>
          </p:cNvGrpSpPr>
          <p:nvPr/>
        </p:nvGrpSpPr>
        <p:grpSpPr bwMode="auto">
          <a:xfrm>
            <a:off x="2867025" y="4240213"/>
            <a:ext cx="2884488" cy="1922462"/>
            <a:chOff x="1806" y="2671"/>
            <a:chExt cx="1817" cy="1211"/>
          </a:xfrm>
        </p:grpSpPr>
        <p:sp>
          <p:nvSpPr>
            <p:cNvPr id="1286288" name="Text Box 144"/>
            <p:cNvSpPr txBox="1">
              <a:spLocks noChangeArrowheads="1"/>
            </p:cNvSpPr>
            <p:nvPr/>
          </p:nvSpPr>
          <p:spPr bwMode="auto">
            <a:xfrm>
              <a:off x="1806" y="3661"/>
              <a:ext cx="1817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de-DE"/>
                <a:t>VCG with net splitting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86280" name="Line 136"/>
            <p:cNvSpPr>
              <a:spLocks noChangeShapeType="1"/>
            </p:cNvSpPr>
            <p:nvPr/>
          </p:nvSpPr>
          <p:spPr bwMode="auto">
            <a:xfrm>
              <a:off x="2435" y="2823"/>
              <a:ext cx="0" cy="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281" name="Line 137"/>
            <p:cNvSpPr>
              <a:spLocks noChangeShapeType="1"/>
            </p:cNvSpPr>
            <p:nvPr/>
          </p:nvSpPr>
          <p:spPr bwMode="auto">
            <a:xfrm>
              <a:off x="3043" y="2781"/>
              <a:ext cx="0" cy="4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60" name="Oval 216"/>
            <p:cNvSpPr>
              <a:spLocks noChangeArrowheads="1"/>
            </p:cNvSpPr>
            <p:nvPr/>
          </p:nvSpPr>
          <p:spPr bwMode="auto">
            <a:xfrm>
              <a:off x="2291" y="2673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6361" name="Oval 217"/>
            <p:cNvSpPr>
              <a:spLocks noChangeArrowheads="1"/>
            </p:cNvSpPr>
            <p:nvPr/>
          </p:nvSpPr>
          <p:spPr bwMode="auto">
            <a:xfrm>
              <a:off x="2288" y="31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6362" name="Oval 218"/>
            <p:cNvSpPr>
              <a:spLocks noChangeArrowheads="1"/>
            </p:cNvSpPr>
            <p:nvPr/>
          </p:nvSpPr>
          <p:spPr bwMode="auto">
            <a:xfrm>
              <a:off x="2900" y="2671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6363" name="Oval 219"/>
            <p:cNvSpPr>
              <a:spLocks noChangeArrowheads="1"/>
            </p:cNvSpPr>
            <p:nvPr/>
          </p:nvSpPr>
          <p:spPr bwMode="auto">
            <a:xfrm>
              <a:off x="2897" y="3177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6364" name="Text Box 220"/>
            <p:cNvSpPr txBox="1">
              <a:spLocks noChangeArrowheads="1"/>
            </p:cNvSpPr>
            <p:nvPr/>
          </p:nvSpPr>
          <p:spPr bwMode="auto">
            <a:xfrm>
              <a:off x="2308" y="2705"/>
              <a:ext cx="25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de-DE" altLang="de-DE" i="1">
                  <a:solidFill>
                    <a:srgbClr val="000000"/>
                  </a:solidFill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286365" name="Text Box 221"/>
            <p:cNvSpPr txBox="1">
              <a:spLocks noChangeArrowheads="1"/>
            </p:cNvSpPr>
            <p:nvPr/>
          </p:nvSpPr>
          <p:spPr bwMode="auto">
            <a:xfrm>
              <a:off x="2273" y="3203"/>
              <a:ext cx="31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de-DE" altLang="de-DE" i="1">
                  <a:solidFill>
                    <a:srgbClr val="CC0000"/>
                  </a:solidFill>
                  <a:ea typeface="宋体" panose="02010600030101010101" pitchFamily="2" charset="-122"/>
                </a:rPr>
                <a:t>B</a:t>
              </a:r>
              <a:r>
                <a:rPr lang="de-DE" altLang="de-DE" baseline="-25000">
                  <a:solidFill>
                    <a:srgbClr val="CC0000"/>
                  </a:solidFill>
                  <a:ea typeface="宋体" panose="02010600030101010101" pitchFamily="2" charset="-122"/>
                </a:rPr>
                <a:t>1</a:t>
              </a:r>
              <a:endParaRPr lang="de-DE" altLang="de-DE" i="1">
                <a:solidFill>
                  <a:srgbClr val="CC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86366" name="Text Box 222"/>
            <p:cNvSpPr txBox="1">
              <a:spLocks noChangeArrowheads="1"/>
            </p:cNvSpPr>
            <p:nvPr/>
          </p:nvSpPr>
          <p:spPr bwMode="auto">
            <a:xfrm>
              <a:off x="2889" y="2703"/>
              <a:ext cx="327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de-DE" altLang="de-DE" i="1">
                  <a:solidFill>
                    <a:srgbClr val="CC0000"/>
                  </a:solidFill>
                  <a:ea typeface="宋体" panose="02010600030101010101" pitchFamily="2" charset="-122"/>
                </a:rPr>
                <a:t>B</a:t>
              </a:r>
              <a:r>
                <a:rPr lang="de-DE" altLang="de-DE" baseline="-25000">
                  <a:solidFill>
                    <a:srgbClr val="CC0000"/>
                  </a:solidFill>
                  <a:ea typeface="宋体" panose="02010600030101010101" pitchFamily="2" charset="-122"/>
                </a:rPr>
                <a:t>2</a:t>
              </a:r>
              <a:endParaRPr lang="de-DE" altLang="de-DE" i="1">
                <a:solidFill>
                  <a:srgbClr val="CC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86367" name="Text Box 223"/>
            <p:cNvSpPr txBox="1">
              <a:spLocks noChangeArrowheads="1"/>
            </p:cNvSpPr>
            <p:nvPr/>
          </p:nvSpPr>
          <p:spPr bwMode="auto">
            <a:xfrm>
              <a:off x="2922" y="3213"/>
              <a:ext cx="251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de-DE" altLang="de-DE" i="1">
                  <a:solidFill>
                    <a:srgbClr val="000000"/>
                  </a:solidFill>
                  <a:ea typeface="宋体" panose="02010600030101010101" pitchFamily="2" charset="-122"/>
                </a:rPr>
                <a:t>C</a:t>
              </a:r>
            </a:p>
          </p:txBody>
        </p:sp>
      </p:grpSp>
      <p:grpSp>
        <p:nvGrpSpPr>
          <p:cNvPr id="1286429" name="Group 285"/>
          <p:cNvGrpSpPr>
            <a:grpSpLocks/>
          </p:cNvGrpSpPr>
          <p:nvPr/>
        </p:nvGrpSpPr>
        <p:grpSpPr bwMode="auto">
          <a:xfrm>
            <a:off x="5756275" y="3875088"/>
            <a:ext cx="2946400" cy="2287587"/>
            <a:chOff x="3626" y="2441"/>
            <a:chExt cx="1856" cy="1441"/>
          </a:xfrm>
        </p:grpSpPr>
        <p:sp>
          <p:nvSpPr>
            <p:cNvPr id="1286289" name="Text Box 145"/>
            <p:cNvSpPr txBox="1">
              <a:spLocks noChangeArrowheads="1"/>
            </p:cNvSpPr>
            <p:nvPr/>
          </p:nvSpPr>
          <p:spPr bwMode="auto">
            <a:xfrm>
              <a:off x="3626" y="3661"/>
              <a:ext cx="185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de-DE"/>
                <a:t>Channel routing solution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86331" name="Line 187"/>
            <p:cNvSpPr>
              <a:spLocks noChangeShapeType="1"/>
            </p:cNvSpPr>
            <p:nvPr/>
          </p:nvSpPr>
          <p:spPr bwMode="auto">
            <a:xfrm>
              <a:off x="4549" y="2725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32" name="Line 188"/>
            <p:cNvSpPr>
              <a:spLocks noChangeShapeType="1"/>
            </p:cNvSpPr>
            <p:nvPr/>
          </p:nvSpPr>
          <p:spPr bwMode="auto">
            <a:xfrm>
              <a:off x="4543" y="2936"/>
              <a:ext cx="272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33" name="Line 189"/>
            <p:cNvSpPr>
              <a:spLocks noChangeShapeType="1"/>
            </p:cNvSpPr>
            <p:nvPr/>
          </p:nvSpPr>
          <p:spPr bwMode="auto">
            <a:xfrm flipV="1">
              <a:off x="4289" y="3157"/>
              <a:ext cx="0" cy="2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34" name="Line 190"/>
            <p:cNvSpPr>
              <a:spLocks noChangeShapeType="1"/>
            </p:cNvSpPr>
            <p:nvPr/>
          </p:nvSpPr>
          <p:spPr bwMode="auto">
            <a:xfrm flipV="1">
              <a:off x="4808" y="3157"/>
              <a:ext cx="0" cy="2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35" name="Line 191"/>
            <p:cNvSpPr>
              <a:spLocks noChangeShapeType="1"/>
            </p:cNvSpPr>
            <p:nvPr/>
          </p:nvSpPr>
          <p:spPr bwMode="auto">
            <a:xfrm>
              <a:off x="4022" y="2936"/>
              <a:ext cx="2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36" name="Line 192"/>
            <p:cNvSpPr>
              <a:spLocks noChangeShapeType="1"/>
            </p:cNvSpPr>
            <p:nvPr/>
          </p:nvSpPr>
          <p:spPr bwMode="auto">
            <a:xfrm flipH="1">
              <a:off x="4808" y="2725"/>
              <a:ext cx="0" cy="2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37" name="Line 193"/>
            <p:cNvSpPr>
              <a:spLocks noChangeShapeType="1"/>
            </p:cNvSpPr>
            <p:nvPr/>
          </p:nvSpPr>
          <p:spPr bwMode="auto">
            <a:xfrm>
              <a:off x="4798" y="3157"/>
              <a:ext cx="2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38" name="Line 194"/>
            <p:cNvSpPr>
              <a:spLocks noChangeShapeType="1"/>
            </p:cNvSpPr>
            <p:nvPr/>
          </p:nvSpPr>
          <p:spPr bwMode="auto">
            <a:xfrm flipV="1">
              <a:off x="5067" y="3157"/>
              <a:ext cx="0" cy="2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339" name="Line 195"/>
            <p:cNvSpPr>
              <a:spLocks noChangeShapeType="1"/>
            </p:cNvSpPr>
            <p:nvPr/>
          </p:nvSpPr>
          <p:spPr bwMode="auto">
            <a:xfrm>
              <a:off x="4279" y="3157"/>
              <a:ext cx="274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86340" name="Group 196"/>
            <p:cNvGrpSpPr>
              <a:grpSpLocks/>
            </p:cNvGrpSpPr>
            <p:nvPr/>
          </p:nvGrpSpPr>
          <p:grpSpPr bwMode="auto">
            <a:xfrm>
              <a:off x="4028" y="3411"/>
              <a:ext cx="1038" cy="2"/>
              <a:chOff x="877" y="999"/>
              <a:chExt cx="1089" cy="0"/>
            </a:xfrm>
          </p:grpSpPr>
          <p:sp>
            <p:nvSpPr>
              <p:cNvPr id="1286341" name="Line 197"/>
              <p:cNvSpPr>
                <a:spLocks noChangeShapeType="1"/>
              </p:cNvSpPr>
              <p:nvPr/>
            </p:nvSpPr>
            <p:spPr bwMode="auto">
              <a:xfrm>
                <a:off x="877" y="99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342" name="Line 198"/>
              <p:cNvSpPr>
                <a:spLocks noChangeShapeType="1"/>
              </p:cNvSpPr>
              <p:nvPr/>
            </p:nvSpPr>
            <p:spPr bwMode="auto">
              <a:xfrm>
                <a:off x="1147" y="99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343" name="Line 199"/>
              <p:cNvSpPr>
                <a:spLocks noChangeShapeType="1"/>
              </p:cNvSpPr>
              <p:nvPr/>
            </p:nvSpPr>
            <p:spPr bwMode="auto">
              <a:xfrm>
                <a:off x="1422" y="99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344" name="Line 200"/>
              <p:cNvSpPr>
                <a:spLocks noChangeShapeType="1"/>
              </p:cNvSpPr>
              <p:nvPr/>
            </p:nvSpPr>
            <p:spPr bwMode="auto">
              <a:xfrm>
                <a:off x="1694" y="99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86345" name="Group 201"/>
            <p:cNvGrpSpPr>
              <a:grpSpLocks/>
            </p:cNvGrpSpPr>
            <p:nvPr/>
          </p:nvGrpSpPr>
          <p:grpSpPr bwMode="auto">
            <a:xfrm>
              <a:off x="4028" y="2685"/>
              <a:ext cx="1038" cy="1"/>
              <a:chOff x="877" y="659"/>
              <a:chExt cx="1089" cy="0"/>
            </a:xfrm>
          </p:grpSpPr>
          <p:sp>
            <p:nvSpPr>
              <p:cNvPr id="1286346" name="Line 202"/>
              <p:cNvSpPr>
                <a:spLocks noChangeShapeType="1"/>
              </p:cNvSpPr>
              <p:nvPr/>
            </p:nvSpPr>
            <p:spPr bwMode="auto">
              <a:xfrm>
                <a:off x="877" y="65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347" name="Line 203"/>
              <p:cNvSpPr>
                <a:spLocks noChangeShapeType="1"/>
              </p:cNvSpPr>
              <p:nvPr/>
            </p:nvSpPr>
            <p:spPr bwMode="auto">
              <a:xfrm>
                <a:off x="1147" y="65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348" name="Line 204"/>
              <p:cNvSpPr>
                <a:spLocks noChangeShapeType="1"/>
              </p:cNvSpPr>
              <p:nvPr/>
            </p:nvSpPr>
            <p:spPr bwMode="auto">
              <a:xfrm>
                <a:off x="1422" y="65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6349" name="Line 205"/>
              <p:cNvSpPr>
                <a:spLocks noChangeShapeType="1"/>
              </p:cNvSpPr>
              <p:nvPr/>
            </p:nvSpPr>
            <p:spPr bwMode="auto">
              <a:xfrm>
                <a:off x="1694" y="65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86411" name="Text Box 267"/>
            <p:cNvSpPr txBox="1">
              <a:spLocks noChangeArrowheads="1"/>
            </p:cNvSpPr>
            <p:nvPr/>
          </p:nvSpPr>
          <p:spPr bwMode="auto">
            <a:xfrm>
              <a:off x="3926" y="2443"/>
              <a:ext cx="2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A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412" name="Text Box 268"/>
            <p:cNvSpPr txBox="1">
              <a:spLocks noChangeArrowheads="1"/>
            </p:cNvSpPr>
            <p:nvPr/>
          </p:nvSpPr>
          <p:spPr bwMode="auto">
            <a:xfrm>
              <a:off x="4180" y="2441"/>
              <a:ext cx="21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A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413" name="Text Box 269"/>
            <p:cNvSpPr txBox="1">
              <a:spLocks noChangeArrowheads="1"/>
            </p:cNvSpPr>
            <p:nvPr/>
          </p:nvSpPr>
          <p:spPr bwMode="auto">
            <a:xfrm>
              <a:off x="4439" y="2441"/>
              <a:ext cx="2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B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414" name="Text Box 270"/>
            <p:cNvSpPr txBox="1">
              <a:spLocks noChangeArrowheads="1"/>
            </p:cNvSpPr>
            <p:nvPr/>
          </p:nvSpPr>
          <p:spPr bwMode="auto">
            <a:xfrm>
              <a:off x="4704" y="2441"/>
              <a:ext cx="2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B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415" name="Text Box 271"/>
            <p:cNvSpPr txBox="1">
              <a:spLocks noChangeArrowheads="1"/>
            </p:cNvSpPr>
            <p:nvPr/>
          </p:nvSpPr>
          <p:spPr bwMode="auto">
            <a:xfrm>
              <a:off x="4958" y="2441"/>
              <a:ext cx="21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>
                  <a:ea typeface="宋体" panose="02010600030101010101" pitchFamily="2" charset="-122"/>
                </a:rPr>
                <a:t>0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86416" name="Text Box 272"/>
            <p:cNvSpPr txBox="1">
              <a:spLocks noChangeArrowheads="1"/>
            </p:cNvSpPr>
            <p:nvPr/>
          </p:nvSpPr>
          <p:spPr bwMode="auto">
            <a:xfrm>
              <a:off x="4185" y="3412"/>
              <a:ext cx="2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B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417" name="Text Box 273"/>
            <p:cNvSpPr txBox="1">
              <a:spLocks noChangeArrowheads="1"/>
            </p:cNvSpPr>
            <p:nvPr/>
          </p:nvSpPr>
          <p:spPr bwMode="auto">
            <a:xfrm>
              <a:off x="4436" y="3412"/>
              <a:ext cx="2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>
                  <a:ea typeface="宋体" panose="02010600030101010101" pitchFamily="2" charset="-122"/>
                </a:rPr>
                <a:t>0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86418" name="Text Box 274"/>
            <p:cNvSpPr txBox="1">
              <a:spLocks noChangeArrowheads="1"/>
            </p:cNvSpPr>
            <p:nvPr/>
          </p:nvSpPr>
          <p:spPr bwMode="auto">
            <a:xfrm>
              <a:off x="4698" y="3412"/>
              <a:ext cx="21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C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419" name="Text Box 275"/>
            <p:cNvSpPr txBox="1">
              <a:spLocks noChangeArrowheads="1"/>
            </p:cNvSpPr>
            <p:nvPr/>
          </p:nvSpPr>
          <p:spPr bwMode="auto">
            <a:xfrm>
              <a:off x="4955" y="3412"/>
              <a:ext cx="21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C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286420" name="Text Box 276"/>
            <p:cNvSpPr txBox="1">
              <a:spLocks noChangeArrowheads="1"/>
            </p:cNvSpPr>
            <p:nvPr/>
          </p:nvSpPr>
          <p:spPr bwMode="auto">
            <a:xfrm>
              <a:off x="3919" y="3412"/>
              <a:ext cx="2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zh-CN">
                  <a:ea typeface="宋体" panose="02010600030101010101" pitchFamily="2" charset="-122"/>
                </a:rPr>
                <a:t>0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286421" name="Line 277"/>
            <p:cNvSpPr>
              <a:spLocks noChangeShapeType="1"/>
            </p:cNvSpPr>
            <p:nvPr/>
          </p:nvSpPr>
          <p:spPr bwMode="auto">
            <a:xfrm>
              <a:off x="4029" y="2681"/>
              <a:ext cx="0" cy="2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6422" name="Line 278"/>
            <p:cNvSpPr>
              <a:spLocks noChangeShapeType="1"/>
            </p:cNvSpPr>
            <p:nvPr/>
          </p:nvSpPr>
          <p:spPr bwMode="auto">
            <a:xfrm>
              <a:off x="4288" y="2682"/>
              <a:ext cx="0" cy="2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3" name="Text Box 246"/>
          <p:cNvSpPr txBox="1">
            <a:spLocks noChangeArrowheads="1"/>
          </p:cNvSpPr>
          <p:nvPr/>
        </p:nvSpPr>
        <p:spPr bwMode="auto">
          <a:xfrm rot="162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8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8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8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C15F5-C0A3-4C92-836B-4331FD68E471}" type="slidenum">
              <a:rPr lang="en-US" altLang="de-DE"/>
              <a:pPr/>
              <a:t>54</a:t>
            </a:fld>
            <a:endParaRPr lang="en-US" altLang="de-DE"/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0403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</a:rPr>
              <a:t>6.1 	Terminology</a:t>
            </a:r>
          </a:p>
          <a:p>
            <a:pPr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</a:rPr>
              <a:t>6.2 	</a:t>
            </a: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Horizontal and Vertical Constraint Graphs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6.2.1 Horizontal Constraint Graphs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6.2.2 Vertical Constraint Graphs</a:t>
            </a:r>
          </a:p>
          <a:p>
            <a:pPr algn="just"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6.3 	Channel Routing Algorithms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6.3.1 Left-Edge Algorithm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6.3.2 Dogleg Routing</a:t>
            </a:r>
          </a:p>
          <a:p>
            <a:pPr algn="just"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6.4 	Switchbox Routing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6.4.1 Terminology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	6.4.2 Switchbox Routing Algorithms</a:t>
            </a:r>
          </a:p>
          <a:p>
            <a:pPr algn="just"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6.5 	Over-the-Cell Routing Algorithms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6.5.1 OTC Routing Methodology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6.5.2 OTC Routing Algorithms</a:t>
            </a:r>
            <a:endParaRPr lang="en-US" altLang="zh-CN" sz="1500">
              <a:solidFill>
                <a:srgbClr val="C0C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6.6 	Modern Challenges in Detailed Routing</a:t>
            </a:r>
            <a:r>
              <a:rPr lang="en-US" altLang="zh-CN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333252" name="Line 4"/>
          <p:cNvSpPr>
            <a:spLocks noChangeShapeType="1"/>
          </p:cNvSpPr>
          <p:nvPr/>
        </p:nvSpPr>
        <p:spPr bwMode="auto">
          <a:xfrm>
            <a:off x="228600" y="3644900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3325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6.4	Switchbox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79E34-601B-49AE-A47D-5FCEC191DE02}" type="slidenum">
              <a:rPr lang="en-US" altLang="de-DE"/>
              <a:pPr/>
              <a:t>55</a:t>
            </a:fld>
            <a:endParaRPr lang="en-US" altLang="de-DE"/>
          </a:p>
        </p:txBody>
      </p:sp>
      <p:sp>
        <p:nvSpPr>
          <p:cNvPr id="1301506" name="Rectangle 2"/>
          <p:cNvSpPr>
            <a:spLocks noChangeAspect="1" noChangeArrowheads="1"/>
          </p:cNvSpPr>
          <p:nvPr/>
        </p:nvSpPr>
        <p:spPr bwMode="auto">
          <a:xfrm>
            <a:off x="1339850" y="1984375"/>
            <a:ext cx="1816100" cy="1614488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1507" name="Rectangle 3"/>
          <p:cNvSpPr>
            <a:spLocks noChangeArrowheads="1"/>
          </p:cNvSpPr>
          <p:nvPr/>
        </p:nvSpPr>
        <p:spPr bwMode="auto">
          <a:xfrm>
            <a:off x="5748338" y="2617788"/>
            <a:ext cx="719137" cy="812800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endParaRPr lang="de-DE"/>
          </a:p>
        </p:txBody>
      </p:sp>
      <p:sp>
        <p:nvSpPr>
          <p:cNvPr id="1301509" name="Rectangle 5"/>
          <p:cNvSpPr>
            <a:spLocks noChangeAspect="1" noChangeArrowheads="1"/>
          </p:cNvSpPr>
          <p:nvPr/>
        </p:nvSpPr>
        <p:spPr bwMode="auto">
          <a:xfrm flipH="1" flipV="1">
            <a:off x="2093913" y="3060700"/>
            <a:ext cx="282575" cy="12763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10" name="Rectangle 6"/>
          <p:cNvSpPr>
            <a:spLocks noChangeAspect="1" noChangeArrowheads="1"/>
          </p:cNvSpPr>
          <p:nvPr/>
        </p:nvSpPr>
        <p:spPr bwMode="auto">
          <a:xfrm flipH="1" flipV="1">
            <a:off x="2767013" y="2230438"/>
            <a:ext cx="723900" cy="15716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11" name="Rectangle 7"/>
          <p:cNvSpPr>
            <a:spLocks noChangeAspect="1" noChangeArrowheads="1"/>
          </p:cNvSpPr>
          <p:nvPr/>
        </p:nvSpPr>
        <p:spPr bwMode="auto">
          <a:xfrm flipH="1" flipV="1">
            <a:off x="2093913" y="3060700"/>
            <a:ext cx="282575" cy="127635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12" name="Rectangle 8"/>
          <p:cNvSpPr>
            <a:spLocks noChangeAspect="1" noChangeArrowheads="1"/>
          </p:cNvSpPr>
          <p:nvPr/>
        </p:nvSpPr>
        <p:spPr bwMode="auto">
          <a:xfrm flipH="1" flipV="1">
            <a:off x="2484438" y="2578100"/>
            <a:ext cx="282575" cy="17589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13" name="Rectangle 9"/>
          <p:cNvSpPr>
            <a:spLocks noChangeAspect="1" noChangeArrowheads="1"/>
          </p:cNvSpPr>
          <p:nvPr/>
        </p:nvSpPr>
        <p:spPr bwMode="auto">
          <a:xfrm flipH="1" flipV="1">
            <a:off x="2484438" y="2578100"/>
            <a:ext cx="282575" cy="175895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14" name="Rectangle 10"/>
          <p:cNvSpPr>
            <a:spLocks noChangeAspect="1" noChangeArrowheads="1"/>
          </p:cNvSpPr>
          <p:nvPr/>
        </p:nvSpPr>
        <p:spPr bwMode="auto">
          <a:xfrm flipH="1" flipV="1">
            <a:off x="2484438" y="1311275"/>
            <a:ext cx="282575" cy="113347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15" name="Rectangle 11"/>
          <p:cNvSpPr>
            <a:spLocks noChangeAspect="1" noChangeArrowheads="1"/>
          </p:cNvSpPr>
          <p:nvPr/>
        </p:nvSpPr>
        <p:spPr bwMode="auto">
          <a:xfrm flipH="1" flipV="1">
            <a:off x="2484438" y="1311275"/>
            <a:ext cx="282575" cy="1133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16" name="Rectangle 12"/>
          <p:cNvSpPr>
            <a:spLocks noChangeAspect="1" noChangeArrowheads="1"/>
          </p:cNvSpPr>
          <p:nvPr/>
        </p:nvSpPr>
        <p:spPr bwMode="auto">
          <a:xfrm flipH="1" flipV="1">
            <a:off x="2068513" y="1311275"/>
            <a:ext cx="282575" cy="154940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17" name="Rectangle 13"/>
          <p:cNvSpPr>
            <a:spLocks noChangeAspect="1" noChangeArrowheads="1"/>
          </p:cNvSpPr>
          <p:nvPr/>
        </p:nvSpPr>
        <p:spPr bwMode="auto">
          <a:xfrm flipH="1" flipV="1">
            <a:off x="2068513" y="1311275"/>
            <a:ext cx="282575" cy="15494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18" name="Rectangle 14"/>
          <p:cNvSpPr>
            <a:spLocks noChangeAspect="1" noChangeArrowheads="1"/>
          </p:cNvSpPr>
          <p:nvPr/>
        </p:nvSpPr>
        <p:spPr bwMode="auto">
          <a:xfrm flipH="1" flipV="1">
            <a:off x="1644650" y="2162175"/>
            <a:ext cx="282575" cy="217487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19" name="Rectangle 15"/>
          <p:cNvSpPr>
            <a:spLocks noChangeAspect="1" noChangeArrowheads="1"/>
          </p:cNvSpPr>
          <p:nvPr/>
        </p:nvSpPr>
        <p:spPr bwMode="auto">
          <a:xfrm flipH="1" flipV="1">
            <a:off x="1644650" y="2162175"/>
            <a:ext cx="282575" cy="21748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20" name="Rectangle 16"/>
          <p:cNvSpPr>
            <a:spLocks noChangeAspect="1" noChangeArrowheads="1"/>
          </p:cNvSpPr>
          <p:nvPr/>
        </p:nvSpPr>
        <p:spPr bwMode="auto">
          <a:xfrm flipH="1" flipV="1">
            <a:off x="2484438" y="2578100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21" name="Rectangle 17"/>
          <p:cNvSpPr>
            <a:spLocks noChangeAspect="1" noChangeArrowheads="1"/>
          </p:cNvSpPr>
          <p:nvPr/>
        </p:nvSpPr>
        <p:spPr bwMode="auto">
          <a:xfrm flipH="1" flipV="1">
            <a:off x="2484438" y="2578100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22" name="Rectangle 18"/>
          <p:cNvSpPr>
            <a:spLocks noChangeAspect="1" noChangeArrowheads="1"/>
          </p:cNvSpPr>
          <p:nvPr/>
        </p:nvSpPr>
        <p:spPr bwMode="auto">
          <a:xfrm flipH="1" flipV="1">
            <a:off x="2484438" y="2162175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23" name="Rectangle 19"/>
          <p:cNvSpPr>
            <a:spLocks noChangeAspect="1" noChangeArrowheads="1"/>
          </p:cNvSpPr>
          <p:nvPr/>
        </p:nvSpPr>
        <p:spPr bwMode="auto">
          <a:xfrm flipH="1" flipV="1">
            <a:off x="2484438" y="2162175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24" name="Rectangle 20"/>
          <p:cNvSpPr>
            <a:spLocks noChangeAspect="1" noChangeArrowheads="1"/>
          </p:cNvSpPr>
          <p:nvPr/>
        </p:nvSpPr>
        <p:spPr bwMode="auto">
          <a:xfrm flipH="1" flipV="1">
            <a:off x="1644650" y="2162175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25" name="Rectangle 21"/>
          <p:cNvSpPr>
            <a:spLocks noChangeAspect="1" noChangeArrowheads="1"/>
          </p:cNvSpPr>
          <p:nvPr/>
        </p:nvSpPr>
        <p:spPr bwMode="auto">
          <a:xfrm flipH="1" flipV="1">
            <a:off x="1644650" y="2162175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26" name="Rectangle 22"/>
          <p:cNvSpPr>
            <a:spLocks noChangeAspect="1" noChangeArrowheads="1"/>
          </p:cNvSpPr>
          <p:nvPr/>
        </p:nvSpPr>
        <p:spPr bwMode="auto">
          <a:xfrm flipH="1" flipV="1">
            <a:off x="787400" y="3060700"/>
            <a:ext cx="1397000" cy="134938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27" name="Rectangle 23"/>
          <p:cNvSpPr>
            <a:spLocks noChangeAspect="1" noChangeArrowheads="1"/>
          </p:cNvSpPr>
          <p:nvPr/>
        </p:nvSpPr>
        <p:spPr bwMode="auto">
          <a:xfrm flipH="1" flipV="1">
            <a:off x="2776538" y="2655888"/>
            <a:ext cx="781050" cy="134937"/>
          </a:xfrm>
          <a:prstGeom prst="rect">
            <a:avLst/>
          </a:prstGeom>
          <a:solidFill>
            <a:srgbClr val="EAEAEA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28" name="Rectangle 24"/>
          <p:cNvSpPr>
            <a:spLocks noChangeAspect="1" noChangeArrowheads="1"/>
          </p:cNvSpPr>
          <p:nvPr/>
        </p:nvSpPr>
        <p:spPr bwMode="auto">
          <a:xfrm flipH="1" flipV="1">
            <a:off x="787400" y="2651125"/>
            <a:ext cx="1403350" cy="1397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29" name="Rectangle 25"/>
          <p:cNvSpPr>
            <a:spLocks noChangeAspect="1" noChangeArrowheads="1"/>
          </p:cNvSpPr>
          <p:nvPr/>
        </p:nvSpPr>
        <p:spPr bwMode="auto">
          <a:xfrm flipH="1" flipV="1">
            <a:off x="787400" y="2651125"/>
            <a:ext cx="1403350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30" name="Rectangle 26"/>
          <p:cNvSpPr>
            <a:spLocks noChangeAspect="1" noChangeArrowheads="1"/>
          </p:cNvSpPr>
          <p:nvPr/>
        </p:nvSpPr>
        <p:spPr bwMode="auto">
          <a:xfrm flipH="1" flipV="1">
            <a:off x="1927225" y="2230438"/>
            <a:ext cx="557213" cy="13811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31" name="Rectangle 27"/>
          <p:cNvSpPr>
            <a:spLocks noChangeAspect="1" noChangeArrowheads="1"/>
          </p:cNvSpPr>
          <p:nvPr/>
        </p:nvSpPr>
        <p:spPr bwMode="auto">
          <a:xfrm flipH="1" flipV="1">
            <a:off x="1927225" y="2230438"/>
            <a:ext cx="557213" cy="1381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32" name="Rectangle 28"/>
          <p:cNvSpPr>
            <a:spLocks noChangeAspect="1" noChangeArrowheads="1"/>
          </p:cNvSpPr>
          <p:nvPr/>
        </p:nvSpPr>
        <p:spPr bwMode="auto">
          <a:xfrm flipH="1" flipV="1">
            <a:off x="2767013" y="2230438"/>
            <a:ext cx="723900" cy="15716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33" name="Rectangle 29"/>
          <p:cNvSpPr>
            <a:spLocks noChangeAspect="1" noChangeArrowheads="1"/>
          </p:cNvSpPr>
          <p:nvPr/>
        </p:nvSpPr>
        <p:spPr bwMode="auto">
          <a:xfrm flipH="1" flipV="1">
            <a:off x="2557463" y="2651125"/>
            <a:ext cx="141287" cy="1412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34" name="Rectangle 30"/>
          <p:cNvSpPr>
            <a:spLocks noChangeAspect="1" noChangeArrowheads="1"/>
          </p:cNvSpPr>
          <p:nvPr/>
        </p:nvSpPr>
        <p:spPr bwMode="auto">
          <a:xfrm flipH="1" flipV="1">
            <a:off x="2557463" y="2651125"/>
            <a:ext cx="141287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35" name="Rectangle 31"/>
          <p:cNvSpPr>
            <a:spLocks noChangeAspect="1" noChangeArrowheads="1"/>
          </p:cNvSpPr>
          <p:nvPr/>
        </p:nvSpPr>
        <p:spPr bwMode="auto">
          <a:xfrm flipH="1" flipV="1">
            <a:off x="2557463" y="2230438"/>
            <a:ext cx="141287" cy="138112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36" name="Rectangle 32"/>
          <p:cNvSpPr>
            <a:spLocks noChangeAspect="1" noChangeArrowheads="1"/>
          </p:cNvSpPr>
          <p:nvPr/>
        </p:nvSpPr>
        <p:spPr bwMode="auto">
          <a:xfrm flipH="1" flipV="1">
            <a:off x="2557463" y="2230438"/>
            <a:ext cx="141287" cy="1381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37" name="Rectangle 33"/>
          <p:cNvSpPr>
            <a:spLocks noChangeAspect="1" noChangeArrowheads="1"/>
          </p:cNvSpPr>
          <p:nvPr/>
        </p:nvSpPr>
        <p:spPr bwMode="auto">
          <a:xfrm flipH="1" flipV="1">
            <a:off x="1719263" y="2230438"/>
            <a:ext cx="134937" cy="138112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38" name="Rectangle 34"/>
          <p:cNvSpPr>
            <a:spLocks noChangeAspect="1" noChangeArrowheads="1"/>
          </p:cNvSpPr>
          <p:nvPr/>
        </p:nvSpPr>
        <p:spPr bwMode="auto">
          <a:xfrm flipH="1" flipV="1">
            <a:off x="1719263" y="2230438"/>
            <a:ext cx="134937" cy="1381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39" name="Rectangle 35"/>
          <p:cNvSpPr>
            <a:spLocks noChangeAspect="1" noChangeArrowheads="1"/>
          </p:cNvSpPr>
          <p:nvPr/>
        </p:nvSpPr>
        <p:spPr bwMode="auto">
          <a:xfrm flipH="1" flipV="1">
            <a:off x="787400" y="3060700"/>
            <a:ext cx="1428750" cy="13493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40" name="Text Box 36"/>
          <p:cNvSpPr txBox="1">
            <a:spLocks noChangeAspect="1" noChangeArrowheads="1"/>
          </p:cNvSpPr>
          <p:nvPr/>
        </p:nvSpPr>
        <p:spPr bwMode="auto">
          <a:xfrm>
            <a:off x="2051050" y="3621088"/>
            <a:ext cx="3492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>
                <a:solidFill>
                  <a:srgbClr val="0C325C"/>
                </a:solidFill>
              </a:rPr>
              <a:t>D</a:t>
            </a:r>
            <a:endParaRPr lang="en-US" altLang="zh-CN" b="1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01541" name="Text Box 37"/>
          <p:cNvSpPr txBox="1">
            <a:spLocks noChangeAspect="1" noChangeArrowheads="1"/>
          </p:cNvSpPr>
          <p:nvPr/>
        </p:nvSpPr>
        <p:spPr bwMode="auto">
          <a:xfrm>
            <a:off x="2041525" y="1668463"/>
            <a:ext cx="3492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>
                <a:solidFill>
                  <a:srgbClr val="0C325C"/>
                </a:solidFill>
              </a:rPr>
              <a:t>B</a:t>
            </a:r>
            <a:endParaRPr lang="en-US" altLang="zh-CN" b="1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01542" name="Text Box 38"/>
          <p:cNvSpPr txBox="1">
            <a:spLocks noChangeAspect="1" noChangeArrowheads="1"/>
          </p:cNvSpPr>
          <p:nvPr/>
        </p:nvSpPr>
        <p:spPr bwMode="auto">
          <a:xfrm>
            <a:off x="2422525" y="3621088"/>
            <a:ext cx="3492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0C325C"/>
                </a:solidFill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301543" name="Text Box 39"/>
          <p:cNvSpPr txBox="1">
            <a:spLocks noChangeAspect="1" noChangeArrowheads="1"/>
          </p:cNvSpPr>
          <p:nvPr/>
        </p:nvSpPr>
        <p:spPr bwMode="auto">
          <a:xfrm>
            <a:off x="1619250" y="3621088"/>
            <a:ext cx="3381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0C325C"/>
                </a:solidFill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1301544" name="Text Box 40"/>
          <p:cNvSpPr txBox="1">
            <a:spLocks noChangeAspect="1" noChangeArrowheads="1"/>
          </p:cNvSpPr>
          <p:nvPr/>
        </p:nvSpPr>
        <p:spPr bwMode="auto">
          <a:xfrm>
            <a:off x="2444750" y="1668463"/>
            <a:ext cx="3381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>
                <a:solidFill>
                  <a:srgbClr val="0C325C"/>
                </a:solidFill>
              </a:rPr>
              <a:t>E</a:t>
            </a:r>
            <a:endParaRPr lang="en-US" altLang="zh-CN" b="1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01545" name="Rectangle 41"/>
          <p:cNvSpPr>
            <a:spLocks noChangeAspect="1" noChangeArrowheads="1"/>
          </p:cNvSpPr>
          <p:nvPr/>
        </p:nvSpPr>
        <p:spPr bwMode="auto">
          <a:xfrm>
            <a:off x="3275013" y="1989138"/>
            <a:ext cx="66675" cy="13779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1546" name="Rectangle 42"/>
          <p:cNvSpPr>
            <a:spLocks noChangeAspect="1" noChangeArrowheads="1"/>
          </p:cNvSpPr>
          <p:nvPr/>
        </p:nvSpPr>
        <p:spPr bwMode="auto">
          <a:xfrm>
            <a:off x="3214688" y="3490913"/>
            <a:ext cx="65087" cy="124936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1547" name="Freeform 43"/>
          <p:cNvSpPr>
            <a:spLocks noChangeAspect="1"/>
          </p:cNvSpPr>
          <p:nvPr/>
        </p:nvSpPr>
        <p:spPr bwMode="auto">
          <a:xfrm>
            <a:off x="633413" y="3935413"/>
            <a:ext cx="4017962" cy="804862"/>
          </a:xfrm>
          <a:custGeom>
            <a:avLst/>
            <a:gdLst>
              <a:gd name="T0" fmla="*/ 23 w 2711"/>
              <a:gd name="T1" fmla="*/ 57 h 259"/>
              <a:gd name="T2" fmla="*/ 177 w 2711"/>
              <a:gd name="T3" fmla="*/ 6 h 259"/>
              <a:gd name="T4" fmla="*/ 548 w 2711"/>
              <a:gd name="T5" fmla="*/ 46 h 259"/>
              <a:gd name="T6" fmla="*/ 719 w 2711"/>
              <a:gd name="T7" fmla="*/ 108 h 259"/>
              <a:gd name="T8" fmla="*/ 936 w 2711"/>
              <a:gd name="T9" fmla="*/ 80 h 259"/>
              <a:gd name="T10" fmla="*/ 1129 w 2711"/>
              <a:gd name="T11" fmla="*/ 51 h 259"/>
              <a:gd name="T12" fmla="*/ 1289 w 2711"/>
              <a:gd name="T13" fmla="*/ 6 h 259"/>
              <a:gd name="T14" fmla="*/ 1540 w 2711"/>
              <a:gd name="T15" fmla="*/ 11 h 259"/>
              <a:gd name="T16" fmla="*/ 1614 w 2711"/>
              <a:gd name="T17" fmla="*/ 46 h 259"/>
              <a:gd name="T18" fmla="*/ 1808 w 2711"/>
              <a:gd name="T19" fmla="*/ 91 h 259"/>
              <a:gd name="T20" fmla="*/ 1968 w 2711"/>
              <a:gd name="T21" fmla="*/ 74 h 259"/>
              <a:gd name="T22" fmla="*/ 2150 w 2711"/>
              <a:gd name="T23" fmla="*/ 23 h 259"/>
              <a:gd name="T24" fmla="*/ 2242 w 2711"/>
              <a:gd name="T25" fmla="*/ 11 h 259"/>
              <a:gd name="T26" fmla="*/ 2333 w 2711"/>
              <a:gd name="T27" fmla="*/ 0 h 259"/>
              <a:gd name="T28" fmla="*/ 2641 w 2711"/>
              <a:gd name="T29" fmla="*/ 28 h 259"/>
              <a:gd name="T30" fmla="*/ 2675 w 2711"/>
              <a:gd name="T31" fmla="*/ 194 h 259"/>
              <a:gd name="T32" fmla="*/ 2299 w 2711"/>
              <a:gd name="T33" fmla="*/ 222 h 259"/>
              <a:gd name="T34" fmla="*/ 1677 w 2711"/>
              <a:gd name="T35" fmla="*/ 228 h 259"/>
              <a:gd name="T36" fmla="*/ 1289 w 2711"/>
              <a:gd name="T37" fmla="*/ 194 h 259"/>
              <a:gd name="T38" fmla="*/ 1044 w 2711"/>
              <a:gd name="T39" fmla="*/ 165 h 259"/>
              <a:gd name="T40" fmla="*/ 953 w 2711"/>
              <a:gd name="T41" fmla="*/ 154 h 259"/>
              <a:gd name="T42" fmla="*/ 0 w 2711"/>
              <a:gd name="T43" fmla="*/ 120 h 259"/>
              <a:gd name="T44" fmla="*/ 23 w 2711"/>
              <a:gd name="T45" fmla="*/ 5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11" h="259">
                <a:moveTo>
                  <a:pt x="23" y="57"/>
                </a:moveTo>
                <a:cubicBezTo>
                  <a:pt x="75" y="39"/>
                  <a:pt x="124" y="22"/>
                  <a:pt x="177" y="6"/>
                </a:cubicBezTo>
                <a:cubicBezTo>
                  <a:pt x="300" y="10"/>
                  <a:pt x="427" y="20"/>
                  <a:pt x="548" y="46"/>
                </a:cubicBezTo>
                <a:cubicBezTo>
                  <a:pt x="608" y="59"/>
                  <a:pt x="657" y="97"/>
                  <a:pt x="719" y="108"/>
                </a:cubicBezTo>
                <a:cubicBezTo>
                  <a:pt x="793" y="103"/>
                  <a:pt x="862" y="86"/>
                  <a:pt x="936" y="80"/>
                </a:cubicBezTo>
                <a:cubicBezTo>
                  <a:pt x="1000" y="69"/>
                  <a:pt x="1066" y="66"/>
                  <a:pt x="1129" y="51"/>
                </a:cubicBezTo>
                <a:cubicBezTo>
                  <a:pt x="1194" y="35"/>
                  <a:pt x="1218" y="13"/>
                  <a:pt x="1289" y="6"/>
                </a:cubicBezTo>
                <a:cubicBezTo>
                  <a:pt x="1373" y="8"/>
                  <a:pt x="1457" y="3"/>
                  <a:pt x="1540" y="11"/>
                </a:cubicBezTo>
                <a:cubicBezTo>
                  <a:pt x="1605" y="17"/>
                  <a:pt x="1580" y="29"/>
                  <a:pt x="1614" y="46"/>
                </a:cubicBezTo>
                <a:cubicBezTo>
                  <a:pt x="1674" y="76"/>
                  <a:pt x="1742" y="85"/>
                  <a:pt x="1808" y="91"/>
                </a:cubicBezTo>
                <a:cubicBezTo>
                  <a:pt x="1860" y="87"/>
                  <a:pt x="1917" y="87"/>
                  <a:pt x="1968" y="74"/>
                </a:cubicBezTo>
                <a:cubicBezTo>
                  <a:pt x="2029" y="58"/>
                  <a:pt x="2088" y="35"/>
                  <a:pt x="2150" y="23"/>
                </a:cubicBezTo>
                <a:cubicBezTo>
                  <a:pt x="2194" y="14"/>
                  <a:pt x="2189" y="17"/>
                  <a:pt x="2242" y="11"/>
                </a:cubicBezTo>
                <a:cubicBezTo>
                  <a:pt x="2272" y="8"/>
                  <a:pt x="2333" y="0"/>
                  <a:pt x="2333" y="0"/>
                </a:cubicBezTo>
                <a:cubicBezTo>
                  <a:pt x="2440" y="4"/>
                  <a:pt x="2537" y="19"/>
                  <a:pt x="2641" y="28"/>
                </a:cubicBezTo>
                <a:cubicBezTo>
                  <a:pt x="2711" y="46"/>
                  <a:pt x="2659" y="134"/>
                  <a:pt x="2675" y="194"/>
                </a:cubicBezTo>
                <a:cubicBezTo>
                  <a:pt x="2572" y="230"/>
                  <a:pt x="2396" y="220"/>
                  <a:pt x="2299" y="222"/>
                </a:cubicBezTo>
                <a:cubicBezTo>
                  <a:pt x="2084" y="259"/>
                  <a:pt x="1965" y="231"/>
                  <a:pt x="1677" y="228"/>
                </a:cubicBezTo>
                <a:cubicBezTo>
                  <a:pt x="1547" y="221"/>
                  <a:pt x="1419" y="203"/>
                  <a:pt x="1289" y="194"/>
                </a:cubicBezTo>
                <a:cubicBezTo>
                  <a:pt x="1209" y="177"/>
                  <a:pt x="1125" y="173"/>
                  <a:pt x="1044" y="165"/>
                </a:cubicBezTo>
                <a:cubicBezTo>
                  <a:pt x="1014" y="162"/>
                  <a:pt x="953" y="154"/>
                  <a:pt x="953" y="154"/>
                </a:cubicBezTo>
                <a:cubicBezTo>
                  <a:pt x="627" y="158"/>
                  <a:pt x="320" y="151"/>
                  <a:pt x="0" y="120"/>
                </a:cubicBezTo>
                <a:cubicBezTo>
                  <a:pt x="17" y="96"/>
                  <a:pt x="9" y="57"/>
                  <a:pt x="23" y="57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48" name="Freeform 44"/>
          <p:cNvSpPr>
            <a:spLocks noChangeAspect="1"/>
          </p:cNvSpPr>
          <p:nvPr/>
        </p:nvSpPr>
        <p:spPr bwMode="auto">
          <a:xfrm rot="4866894">
            <a:off x="2124075" y="2281238"/>
            <a:ext cx="2617787" cy="554038"/>
          </a:xfrm>
          <a:custGeom>
            <a:avLst/>
            <a:gdLst>
              <a:gd name="T0" fmla="*/ 23 w 2711"/>
              <a:gd name="T1" fmla="*/ 57 h 259"/>
              <a:gd name="T2" fmla="*/ 177 w 2711"/>
              <a:gd name="T3" fmla="*/ 6 h 259"/>
              <a:gd name="T4" fmla="*/ 548 w 2711"/>
              <a:gd name="T5" fmla="*/ 46 h 259"/>
              <a:gd name="T6" fmla="*/ 719 w 2711"/>
              <a:gd name="T7" fmla="*/ 108 h 259"/>
              <a:gd name="T8" fmla="*/ 936 w 2711"/>
              <a:gd name="T9" fmla="*/ 80 h 259"/>
              <a:gd name="T10" fmla="*/ 1129 w 2711"/>
              <a:gd name="T11" fmla="*/ 51 h 259"/>
              <a:gd name="T12" fmla="*/ 1289 w 2711"/>
              <a:gd name="T13" fmla="*/ 6 h 259"/>
              <a:gd name="T14" fmla="*/ 1540 w 2711"/>
              <a:gd name="T15" fmla="*/ 11 h 259"/>
              <a:gd name="T16" fmla="*/ 1614 w 2711"/>
              <a:gd name="T17" fmla="*/ 46 h 259"/>
              <a:gd name="T18" fmla="*/ 1808 w 2711"/>
              <a:gd name="T19" fmla="*/ 91 h 259"/>
              <a:gd name="T20" fmla="*/ 1968 w 2711"/>
              <a:gd name="T21" fmla="*/ 74 h 259"/>
              <a:gd name="T22" fmla="*/ 2150 w 2711"/>
              <a:gd name="T23" fmla="*/ 23 h 259"/>
              <a:gd name="T24" fmla="*/ 2242 w 2711"/>
              <a:gd name="T25" fmla="*/ 11 h 259"/>
              <a:gd name="T26" fmla="*/ 2333 w 2711"/>
              <a:gd name="T27" fmla="*/ 0 h 259"/>
              <a:gd name="T28" fmla="*/ 2641 w 2711"/>
              <a:gd name="T29" fmla="*/ 28 h 259"/>
              <a:gd name="T30" fmla="*/ 2675 w 2711"/>
              <a:gd name="T31" fmla="*/ 194 h 259"/>
              <a:gd name="T32" fmla="*/ 2299 w 2711"/>
              <a:gd name="T33" fmla="*/ 222 h 259"/>
              <a:gd name="T34" fmla="*/ 1677 w 2711"/>
              <a:gd name="T35" fmla="*/ 228 h 259"/>
              <a:gd name="T36" fmla="*/ 1289 w 2711"/>
              <a:gd name="T37" fmla="*/ 194 h 259"/>
              <a:gd name="T38" fmla="*/ 1044 w 2711"/>
              <a:gd name="T39" fmla="*/ 165 h 259"/>
              <a:gd name="T40" fmla="*/ 953 w 2711"/>
              <a:gd name="T41" fmla="*/ 154 h 259"/>
              <a:gd name="T42" fmla="*/ 0 w 2711"/>
              <a:gd name="T43" fmla="*/ 120 h 259"/>
              <a:gd name="T44" fmla="*/ 23 w 2711"/>
              <a:gd name="T45" fmla="*/ 5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11" h="259">
                <a:moveTo>
                  <a:pt x="23" y="57"/>
                </a:moveTo>
                <a:cubicBezTo>
                  <a:pt x="75" y="39"/>
                  <a:pt x="124" y="22"/>
                  <a:pt x="177" y="6"/>
                </a:cubicBezTo>
                <a:cubicBezTo>
                  <a:pt x="300" y="10"/>
                  <a:pt x="427" y="20"/>
                  <a:pt x="548" y="46"/>
                </a:cubicBezTo>
                <a:cubicBezTo>
                  <a:pt x="608" y="59"/>
                  <a:pt x="657" y="97"/>
                  <a:pt x="719" y="108"/>
                </a:cubicBezTo>
                <a:cubicBezTo>
                  <a:pt x="793" y="103"/>
                  <a:pt x="862" y="86"/>
                  <a:pt x="936" y="80"/>
                </a:cubicBezTo>
                <a:cubicBezTo>
                  <a:pt x="1000" y="69"/>
                  <a:pt x="1066" y="66"/>
                  <a:pt x="1129" y="51"/>
                </a:cubicBezTo>
                <a:cubicBezTo>
                  <a:pt x="1194" y="35"/>
                  <a:pt x="1218" y="13"/>
                  <a:pt x="1289" y="6"/>
                </a:cubicBezTo>
                <a:cubicBezTo>
                  <a:pt x="1373" y="8"/>
                  <a:pt x="1457" y="3"/>
                  <a:pt x="1540" y="11"/>
                </a:cubicBezTo>
                <a:cubicBezTo>
                  <a:pt x="1605" y="17"/>
                  <a:pt x="1580" y="29"/>
                  <a:pt x="1614" y="46"/>
                </a:cubicBezTo>
                <a:cubicBezTo>
                  <a:pt x="1674" y="76"/>
                  <a:pt x="1742" y="85"/>
                  <a:pt x="1808" y="91"/>
                </a:cubicBezTo>
                <a:cubicBezTo>
                  <a:pt x="1860" y="87"/>
                  <a:pt x="1917" y="87"/>
                  <a:pt x="1968" y="74"/>
                </a:cubicBezTo>
                <a:cubicBezTo>
                  <a:pt x="2029" y="58"/>
                  <a:pt x="2088" y="35"/>
                  <a:pt x="2150" y="23"/>
                </a:cubicBezTo>
                <a:cubicBezTo>
                  <a:pt x="2194" y="14"/>
                  <a:pt x="2189" y="17"/>
                  <a:pt x="2242" y="11"/>
                </a:cubicBezTo>
                <a:cubicBezTo>
                  <a:pt x="2272" y="8"/>
                  <a:pt x="2333" y="0"/>
                  <a:pt x="2333" y="0"/>
                </a:cubicBezTo>
                <a:cubicBezTo>
                  <a:pt x="2440" y="4"/>
                  <a:pt x="2537" y="19"/>
                  <a:pt x="2641" y="28"/>
                </a:cubicBezTo>
                <a:cubicBezTo>
                  <a:pt x="2711" y="46"/>
                  <a:pt x="2659" y="134"/>
                  <a:pt x="2675" y="194"/>
                </a:cubicBezTo>
                <a:cubicBezTo>
                  <a:pt x="2572" y="230"/>
                  <a:pt x="2396" y="220"/>
                  <a:pt x="2299" y="222"/>
                </a:cubicBezTo>
                <a:cubicBezTo>
                  <a:pt x="2084" y="259"/>
                  <a:pt x="1965" y="231"/>
                  <a:pt x="1677" y="228"/>
                </a:cubicBezTo>
                <a:cubicBezTo>
                  <a:pt x="1547" y="221"/>
                  <a:pt x="1419" y="203"/>
                  <a:pt x="1289" y="194"/>
                </a:cubicBezTo>
                <a:cubicBezTo>
                  <a:pt x="1209" y="177"/>
                  <a:pt x="1125" y="173"/>
                  <a:pt x="1044" y="165"/>
                </a:cubicBezTo>
                <a:cubicBezTo>
                  <a:pt x="1014" y="162"/>
                  <a:pt x="953" y="154"/>
                  <a:pt x="953" y="154"/>
                </a:cubicBezTo>
                <a:cubicBezTo>
                  <a:pt x="627" y="158"/>
                  <a:pt x="320" y="151"/>
                  <a:pt x="0" y="120"/>
                </a:cubicBezTo>
                <a:cubicBezTo>
                  <a:pt x="17" y="96"/>
                  <a:pt x="9" y="57"/>
                  <a:pt x="23" y="57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49" name="Freeform 45"/>
          <p:cNvSpPr>
            <a:spLocks noChangeAspect="1"/>
          </p:cNvSpPr>
          <p:nvPr/>
        </p:nvSpPr>
        <p:spPr bwMode="auto">
          <a:xfrm rot="15266884">
            <a:off x="271463" y="2797175"/>
            <a:ext cx="1328738" cy="808037"/>
          </a:xfrm>
          <a:custGeom>
            <a:avLst/>
            <a:gdLst>
              <a:gd name="T0" fmla="*/ 23 w 2711"/>
              <a:gd name="T1" fmla="*/ 57 h 259"/>
              <a:gd name="T2" fmla="*/ 177 w 2711"/>
              <a:gd name="T3" fmla="*/ 6 h 259"/>
              <a:gd name="T4" fmla="*/ 548 w 2711"/>
              <a:gd name="T5" fmla="*/ 46 h 259"/>
              <a:gd name="T6" fmla="*/ 719 w 2711"/>
              <a:gd name="T7" fmla="*/ 108 h 259"/>
              <a:gd name="T8" fmla="*/ 936 w 2711"/>
              <a:gd name="T9" fmla="*/ 80 h 259"/>
              <a:gd name="T10" fmla="*/ 1129 w 2711"/>
              <a:gd name="T11" fmla="*/ 51 h 259"/>
              <a:gd name="T12" fmla="*/ 1289 w 2711"/>
              <a:gd name="T13" fmla="*/ 6 h 259"/>
              <a:gd name="T14" fmla="*/ 1540 w 2711"/>
              <a:gd name="T15" fmla="*/ 11 h 259"/>
              <a:gd name="T16" fmla="*/ 1614 w 2711"/>
              <a:gd name="T17" fmla="*/ 46 h 259"/>
              <a:gd name="T18" fmla="*/ 1808 w 2711"/>
              <a:gd name="T19" fmla="*/ 91 h 259"/>
              <a:gd name="T20" fmla="*/ 1968 w 2711"/>
              <a:gd name="T21" fmla="*/ 74 h 259"/>
              <a:gd name="T22" fmla="*/ 2150 w 2711"/>
              <a:gd name="T23" fmla="*/ 23 h 259"/>
              <a:gd name="T24" fmla="*/ 2242 w 2711"/>
              <a:gd name="T25" fmla="*/ 11 h 259"/>
              <a:gd name="T26" fmla="*/ 2333 w 2711"/>
              <a:gd name="T27" fmla="*/ 0 h 259"/>
              <a:gd name="T28" fmla="*/ 2641 w 2711"/>
              <a:gd name="T29" fmla="*/ 28 h 259"/>
              <a:gd name="T30" fmla="*/ 2675 w 2711"/>
              <a:gd name="T31" fmla="*/ 194 h 259"/>
              <a:gd name="T32" fmla="*/ 2299 w 2711"/>
              <a:gd name="T33" fmla="*/ 222 h 259"/>
              <a:gd name="T34" fmla="*/ 1677 w 2711"/>
              <a:gd name="T35" fmla="*/ 228 h 259"/>
              <a:gd name="T36" fmla="*/ 1289 w 2711"/>
              <a:gd name="T37" fmla="*/ 194 h 259"/>
              <a:gd name="T38" fmla="*/ 1044 w 2711"/>
              <a:gd name="T39" fmla="*/ 165 h 259"/>
              <a:gd name="T40" fmla="*/ 953 w 2711"/>
              <a:gd name="T41" fmla="*/ 154 h 259"/>
              <a:gd name="T42" fmla="*/ 0 w 2711"/>
              <a:gd name="T43" fmla="*/ 120 h 259"/>
              <a:gd name="T44" fmla="*/ 23 w 2711"/>
              <a:gd name="T45" fmla="*/ 5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11" h="259">
                <a:moveTo>
                  <a:pt x="23" y="57"/>
                </a:moveTo>
                <a:cubicBezTo>
                  <a:pt x="75" y="39"/>
                  <a:pt x="124" y="22"/>
                  <a:pt x="177" y="6"/>
                </a:cubicBezTo>
                <a:cubicBezTo>
                  <a:pt x="300" y="10"/>
                  <a:pt x="427" y="20"/>
                  <a:pt x="548" y="46"/>
                </a:cubicBezTo>
                <a:cubicBezTo>
                  <a:pt x="608" y="59"/>
                  <a:pt x="657" y="97"/>
                  <a:pt x="719" y="108"/>
                </a:cubicBezTo>
                <a:cubicBezTo>
                  <a:pt x="793" y="103"/>
                  <a:pt x="862" y="86"/>
                  <a:pt x="936" y="80"/>
                </a:cubicBezTo>
                <a:cubicBezTo>
                  <a:pt x="1000" y="69"/>
                  <a:pt x="1066" y="66"/>
                  <a:pt x="1129" y="51"/>
                </a:cubicBezTo>
                <a:cubicBezTo>
                  <a:pt x="1194" y="35"/>
                  <a:pt x="1218" y="13"/>
                  <a:pt x="1289" y="6"/>
                </a:cubicBezTo>
                <a:cubicBezTo>
                  <a:pt x="1373" y="8"/>
                  <a:pt x="1457" y="3"/>
                  <a:pt x="1540" y="11"/>
                </a:cubicBezTo>
                <a:cubicBezTo>
                  <a:pt x="1605" y="17"/>
                  <a:pt x="1580" y="29"/>
                  <a:pt x="1614" y="46"/>
                </a:cubicBezTo>
                <a:cubicBezTo>
                  <a:pt x="1674" y="76"/>
                  <a:pt x="1742" y="85"/>
                  <a:pt x="1808" y="91"/>
                </a:cubicBezTo>
                <a:cubicBezTo>
                  <a:pt x="1860" y="87"/>
                  <a:pt x="1917" y="87"/>
                  <a:pt x="1968" y="74"/>
                </a:cubicBezTo>
                <a:cubicBezTo>
                  <a:pt x="2029" y="58"/>
                  <a:pt x="2088" y="35"/>
                  <a:pt x="2150" y="23"/>
                </a:cubicBezTo>
                <a:cubicBezTo>
                  <a:pt x="2194" y="14"/>
                  <a:pt x="2189" y="17"/>
                  <a:pt x="2242" y="11"/>
                </a:cubicBezTo>
                <a:cubicBezTo>
                  <a:pt x="2272" y="8"/>
                  <a:pt x="2333" y="0"/>
                  <a:pt x="2333" y="0"/>
                </a:cubicBezTo>
                <a:cubicBezTo>
                  <a:pt x="2440" y="4"/>
                  <a:pt x="2537" y="19"/>
                  <a:pt x="2641" y="28"/>
                </a:cubicBezTo>
                <a:cubicBezTo>
                  <a:pt x="2711" y="46"/>
                  <a:pt x="2659" y="134"/>
                  <a:pt x="2675" y="194"/>
                </a:cubicBezTo>
                <a:cubicBezTo>
                  <a:pt x="2572" y="230"/>
                  <a:pt x="2396" y="220"/>
                  <a:pt x="2299" y="222"/>
                </a:cubicBezTo>
                <a:cubicBezTo>
                  <a:pt x="2084" y="259"/>
                  <a:pt x="1965" y="231"/>
                  <a:pt x="1677" y="228"/>
                </a:cubicBezTo>
                <a:cubicBezTo>
                  <a:pt x="1547" y="221"/>
                  <a:pt x="1419" y="203"/>
                  <a:pt x="1289" y="194"/>
                </a:cubicBezTo>
                <a:cubicBezTo>
                  <a:pt x="1209" y="177"/>
                  <a:pt x="1125" y="173"/>
                  <a:pt x="1044" y="165"/>
                </a:cubicBezTo>
                <a:cubicBezTo>
                  <a:pt x="1014" y="162"/>
                  <a:pt x="953" y="154"/>
                  <a:pt x="953" y="154"/>
                </a:cubicBezTo>
                <a:cubicBezTo>
                  <a:pt x="627" y="158"/>
                  <a:pt x="320" y="151"/>
                  <a:pt x="0" y="120"/>
                </a:cubicBezTo>
                <a:cubicBezTo>
                  <a:pt x="17" y="96"/>
                  <a:pt x="9" y="57"/>
                  <a:pt x="23" y="57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50" name="Text Box 46"/>
          <p:cNvSpPr txBox="1">
            <a:spLocks noChangeAspect="1" noChangeArrowheads="1"/>
          </p:cNvSpPr>
          <p:nvPr/>
        </p:nvSpPr>
        <p:spPr bwMode="auto">
          <a:xfrm>
            <a:off x="3295650" y="2141538"/>
            <a:ext cx="3381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>
                <a:solidFill>
                  <a:srgbClr val="0C325C"/>
                </a:solidFill>
              </a:rPr>
              <a:t>E</a:t>
            </a:r>
            <a:endParaRPr lang="en-US" altLang="zh-CN" b="1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01551" name="Text Box 47"/>
          <p:cNvSpPr txBox="1">
            <a:spLocks noChangeAspect="1" noChangeArrowheads="1"/>
          </p:cNvSpPr>
          <p:nvPr/>
        </p:nvSpPr>
        <p:spPr bwMode="auto">
          <a:xfrm>
            <a:off x="3275013" y="2609850"/>
            <a:ext cx="3492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>
                <a:solidFill>
                  <a:srgbClr val="0C325C"/>
                </a:solidFill>
              </a:rPr>
              <a:t>B</a:t>
            </a:r>
            <a:endParaRPr lang="en-US" altLang="zh-CN" b="1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01552" name="Text Box 48"/>
          <p:cNvSpPr txBox="1">
            <a:spLocks noChangeAspect="1" noChangeArrowheads="1"/>
          </p:cNvSpPr>
          <p:nvPr/>
        </p:nvSpPr>
        <p:spPr bwMode="auto">
          <a:xfrm>
            <a:off x="766763" y="3017838"/>
            <a:ext cx="3492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i="1">
                <a:solidFill>
                  <a:srgbClr val="0C325C"/>
                </a:solidFill>
              </a:rPr>
              <a:t>D</a:t>
            </a:r>
            <a:endParaRPr lang="en-US" altLang="zh-CN" b="1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01553" name="Text Box 49"/>
          <p:cNvSpPr txBox="1">
            <a:spLocks noChangeAspect="1" noChangeArrowheads="1"/>
          </p:cNvSpPr>
          <p:nvPr/>
        </p:nvSpPr>
        <p:spPr bwMode="auto">
          <a:xfrm>
            <a:off x="766763" y="2547938"/>
            <a:ext cx="3492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0C325C"/>
                </a:solidFill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301554" name="Rectangle 50"/>
          <p:cNvSpPr>
            <a:spLocks noChangeAspect="1" noChangeArrowheads="1"/>
          </p:cNvSpPr>
          <p:nvPr/>
        </p:nvSpPr>
        <p:spPr bwMode="auto">
          <a:xfrm flipH="1" flipV="1">
            <a:off x="2351088" y="2651125"/>
            <a:ext cx="133350" cy="141288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55" name="Rectangle 51"/>
          <p:cNvSpPr>
            <a:spLocks noChangeAspect="1" noChangeArrowheads="1"/>
          </p:cNvSpPr>
          <p:nvPr/>
        </p:nvSpPr>
        <p:spPr bwMode="auto">
          <a:xfrm flipH="1" flipV="1">
            <a:off x="2351088" y="2651125"/>
            <a:ext cx="133350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56" name="Rectangle 52"/>
          <p:cNvSpPr>
            <a:spLocks noChangeAspect="1" noChangeArrowheads="1"/>
          </p:cNvSpPr>
          <p:nvPr/>
        </p:nvSpPr>
        <p:spPr bwMode="auto">
          <a:xfrm flipH="1" flipV="1">
            <a:off x="2068513" y="2578100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57" name="Rectangle 53"/>
          <p:cNvSpPr>
            <a:spLocks noChangeAspect="1" noChangeArrowheads="1"/>
          </p:cNvSpPr>
          <p:nvPr/>
        </p:nvSpPr>
        <p:spPr bwMode="auto">
          <a:xfrm flipH="1" flipV="1">
            <a:off x="2133600" y="2651125"/>
            <a:ext cx="142875" cy="1412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58" name="Rectangle 54"/>
          <p:cNvSpPr>
            <a:spLocks noChangeAspect="1" noChangeArrowheads="1"/>
          </p:cNvSpPr>
          <p:nvPr/>
        </p:nvSpPr>
        <p:spPr bwMode="auto">
          <a:xfrm flipH="1" flipV="1">
            <a:off x="2133600" y="2651125"/>
            <a:ext cx="142875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59" name="Rectangle 55"/>
          <p:cNvSpPr>
            <a:spLocks noChangeAspect="1" noChangeArrowheads="1"/>
          </p:cNvSpPr>
          <p:nvPr/>
        </p:nvSpPr>
        <p:spPr bwMode="auto">
          <a:xfrm flipH="1" flipV="1">
            <a:off x="2068513" y="2578100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60" name="Rectangle 56"/>
          <p:cNvSpPr>
            <a:spLocks noChangeAspect="1" noChangeArrowheads="1"/>
          </p:cNvSpPr>
          <p:nvPr/>
        </p:nvSpPr>
        <p:spPr bwMode="auto">
          <a:xfrm flipH="1" flipV="1">
            <a:off x="2093913" y="2992438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61" name="Rectangle 57"/>
          <p:cNvSpPr>
            <a:spLocks noChangeAspect="1" noChangeArrowheads="1"/>
          </p:cNvSpPr>
          <p:nvPr/>
        </p:nvSpPr>
        <p:spPr bwMode="auto">
          <a:xfrm flipH="1" flipV="1">
            <a:off x="2101850" y="3005138"/>
            <a:ext cx="261938" cy="25082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62" name="Rectangle 58"/>
          <p:cNvSpPr>
            <a:spLocks noChangeAspect="1" noChangeArrowheads="1"/>
          </p:cNvSpPr>
          <p:nvPr/>
        </p:nvSpPr>
        <p:spPr bwMode="auto">
          <a:xfrm flipH="1" flipV="1">
            <a:off x="2168525" y="3060700"/>
            <a:ext cx="141288" cy="1412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01563" name="Rectangle 59"/>
          <p:cNvSpPr>
            <a:spLocks noChangeAspect="1" noChangeArrowheads="1"/>
          </p:cNvSpPr>
          <p:nvPr/>
        </p:nvSpPr>
        <p:spPr bwMode="auto">
          <a:xfrm flipH="1" flipV="1">
            <a:off x="2168525" y="3060700"/>
            <a:ext cx="141288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64" name="Line 60"/>
          <p:cNvSpPr>
            <a:spLocks noChangeAspect="1" noChangeShapeType="1"/>
          </p:cNvSpPr>
          <p:nvPr/>
        </p:nvSpPr>
        <p:spPr bwMode="auto">
          <a:xfrm flipV="1">
            <a:off x="4908550" y="3221038"/>
            <a:ext cx="0" cy="2032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65" name="Line 61"/>
          <p:cNvSpPr>
            <a:spLocks noChangeAspect="1" noChangeShapeType="1"/>
          </p:cNvSpPr>
          <p:nvPr/>
        </p:nvSpPr>
        <p:spPr bwMode="auto">
          <a:xfrm>
            <a:off x="4908550" y="3221038"/>
            <a:ext cx="269875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66" name="Line 62"/>
          <p:cNvSpPr>
            <a:spLocks noChangeAspect="1" noChangeShapeType="1"/>
          </p:cNvSpPr>
          <p:nvPr/>
        </p:nvSpPr>
        <p:spPr bwMode="auto">
          <a:xfrm>
            <a:off x="5178425" y="3221038"/>
            <a:ext cx="0" cy="2032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67" name="Line 63"/>
          <p:cNvSpPr>
            <a:spLocks noChangeAspect="1" noChangeShapeType="1"/>
          </p:cNvSpPr>
          <p:nvPr/>
        </p:nvSpPr>
        <p:spPr bwMode="auto">
          <a:xfrm>
            <a:off x="4908550" y="2617788"/>
            <a:ext cx="0" cy="403225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68" name="Line 64"/>
          <p:cNvSpPr>
            <a:spLocks noChangeAspect="1" noChangeShapeType="1"/>
          </p:cNvSpPr>
          <p:nvPr/>
        </p:nvSpPr>
        <p:spPr bwMode="auto">
          <a:xfrm>
            <a:off x="4908550" y="3021013"/>
            <a:ext cx="2049463" cy="63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69" name="Line 65"/>
          <p:cNvSpPr>
            <a:spLocks noChangeAspect="1" noChangeShapeType="1"/>
          </p:cNvSpPr>
          <p:nvPr/>
        </p:nvSpPr>
        <p:spPr bwMode="auto">
          <a:xfrm flipV="1">
            <a:off x="5043488" y="2819400"/>
            <a:ext cx="0" cy="60483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70" name="Line 66"/>
          <p:cNvSpPr>
            <a:spLocks noChangeAspect="1" noChangeShapeType="1"/>
          </p:cNvSpPr>
          <p:nvPr/>
        </p:nvSpPr>
        <p:spPr bwMode="auto">
          <a:xfrm>
            <a:off x="5043488" y="2819400"/>
            <a:ext cx="67310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71" name="Line 67"/>
          <p:cNvSpPr>
            <a:spLocks noChangeAspect="1" noChangeShapeType="1"/>
          </p:cNvSpPr>
          <p:nvPr/>
        </p:nvSpPr>
        <p:spPr bwMode="auto">
          <a:xfrm flipV="1">
            <a:off x="5178425" y="2617788"/>
            <a:ext cx="0" cy="403225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72" name="Line 68"/>
          <p:cNvSpPr>
            <a:spLocks noChangeAspect="1" noChangeShapeType="1"/>
          </p:cNvSpPr>
          <p:nvPr/>
        </p:nvSpPr>
        <p:spPr bwMode="auto">
          <a:xfrm flipV="1">
            <a:off x="5311775" y="2617788"/>
            <a:ext cx="0" cy="201612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73" name="Line 69"/>
          <p:cNvSpPr>
            <a:spLocks noChangeAspect="1" noChangeShapeType="1"/>
          </p:cNvSpPr>
          <p:nvPr/>
        </p:nvSpPr>
        <p:spPr bwMode="auto">
          <a:xfrm>
            <a:off x="5311775" y="3021013"/>
            <a:ext cx="0" cy="403225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74" name="Line 70"/>
          <p:cNvSpPr>
            <a:spLocks noChangeAspect="1" noChangeShapeType="1"/>
          </p:cNvSpPr>
          <p:nvPr/>
        </p:nvSpPr>
        <p:spPr bwMode="auto">
          <a:xfrm>
            <a:off x="5446713" y="2617788"/>
            <a:ext cx="0" cy="6032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75" name="Line 71"/>
          <p:cNvSpPr>
            <a:spLocks noChangeAspect="1" noChangeShapeType="1"/>
          </p:cNvSpPr>
          <p:nvPr/>
        </p:nvSpPr>
        <p:spPr bwMode="auto">
          <a:xfrm>
            <a:off x="5446713" y="3221038"/>
            <a:ext cx="638175" cy="63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76" name="Line 72"/>
          <p:cNvSpPr>
            <a:spLocks noChangeAspect="1" noChangeShapeType="1"/>
          </p:cNvSpPr>
          <p:nvPr/>
        </p:nvSpPr>
        <p:spPr bwMode="auto">
          <a:xfrm>
            <a:off x="5583238" y="2617788"/>
            <a:ext cx="0" cy="8064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77" name="Line 73"/>
          <p:cNvSpPr>
            <a:spLocks noChangeAspect="1" noChangeShapeType="1"/>
          </p:cNvSpPr>
          <p:nvPr/>
        </p:nvSpPr>
        <p:spPr bwMode="auto">
          <a:xfrm>
            <a:off x="5716588" y="2617788"/>
            <a:ext cx="0" cy="8064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78" name="Rectangle 74"/>
          <p:cNvSpPr>
            <a:spLocks noChangeAspect="1" noChangeArrowheads="1"/>
          </p:cNvSpPr>
          <p:nvPr/>
        </p:nvSpPr>
        <p:spPr bwMode="auto">
          <a:xfrm>
            <a:off x="4881563" y="1843088"/>
            <a:ext cx="866775" cy="788987"/>
          </a:xfrm>
          <a:prstGeom prst="rect">
            <a:avLst/>
          </a:prstGeom>
          <a:solidFill>
            <a:srgbClr val="B2B2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01579" name="Rectangle 75"/>
          <p:cNvSpPr>
            <a:spLocks noChangeAspect="1" noChangeArrowheads="1"/>
          </p:cNvSpPr>
          <p:nvPr/>
        </p:nvSpPr>
        <p:spPr bwMode="auto">
          <a:xfrm>
            <a:off x="6467475" y="3421063"/>
            <a:ext cx="865188" cy="788987"/>
          </a:xfrm>
          <a:prstGeom prst="rect">
            <a:avLst/>
          </a:prstGeom>
          <a:solidFill>
            <a:srgbClr val="B2B2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01580" name="Rectangle 76"/>
          <p:cNvSpPr>
            <a:spLocks noChangeAspect="1" noChangeArrowheads="1"/>
          </p:cNvSpPr>
          <p:nvPr/>
        </p:nvSpPr>
        <p:spPr bwMode="auto">
          <a:xfrm>
            <a:off x="4881563" y="3421063"/>
            <a:ext cx="866775" cy="788987"/>
          </a:xfrm>
          <a:prstGeom prst="rect">
            <a:avLst/>
          </a:prstGeom>
          <a:solidFill>
            <a:srgbClr val="B2B2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01581" name="Rectangle 77"/>
          <p:cNvSpPr>
            <a:spLocks noChangeAspect="1" noChangeArrowheads="1"/>
          </p:cNvSpPr>
          <p:nvPr/>
        </p:nvSpPr>
        <p:spPr bwMode="auto">
          <a:xfrm>
            <a:off x="6467475" y="1843088"/>
            <a:ext cx="865188" cy="788987"/>
          </a:xfrm>
          <a:prstGeom prst="rect">
            <a:avLst/>
          </a:prstGeom>
          <a:solidFill>
            <a:srgbClr val="B2B2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01582" name="Oval 78"/>
          <p:cNvSpPr>
            <a:spLocks noChangeAspect="1" noChangeArrowheads="1"/>
          </p:cNvSpPr>
          <p:nvPr/>
        </p:nvSpPr>
        <p:spPr bwMode="auto">
          <a:xfrm flipH="1">
            <a:off x="5543550" y="2489200"/>
            <a:ext cx="1079500" cy="1074738"/>
          </a:xfrm>
          <a:prstGeom prst="ellipse">
            <a:avLst/>
          </a:prstGeom>
          <a:noFill/>
          <a:ln w="33338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83" name="Line 79"/>
          <p:cNvSpPr>
            <a:spLocks noChangeAspect="1" noChangeShapeType="1"/>
          </p:cNvSpPr>
          <p:nvPr/>
        </p:nvSpPr>
        <p:spPr bwMode="auto">
          <a:xfrm flipV="1">
            <a:off x="5883275" y="2824163"/>
            <a:ext cx="0" cy="1076325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84" name="Line 80"/>
          <p:cNvSpPr>
            <a:spLocks noChangeAspect="1" noChangeShapeType="1"/>
          </p:cNvSpPr>
          <p:nvPr/>
        </p:nvSpPr>
        <p:spPr bwMode="auto">
          <a:xfrm>
            <a:off x="5883275" y="2824163"/>
            <a:ext cx="874713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85" name="Line 81"/>
          <p:cNvSpPr>
            <a:spLocks noChangeAspect="1" noChangeShapeType="1"/>
          </p:cNvSpPr>
          <p:nvPr/>
        </p:nvSpPr>
        <p:spPr bwMode="auto">
          <a:xfrm flipV="1">
            <a:off x="6284913" y="2152650"/>
            <a:ext cx="0" cy="67151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86" name="Line 82"/>
          <p:cNvSpPr>
            <a:spLocks noChangeAspect="1" noChangeShapeType="1"/>
          </p:cNvSpPr>
          <p:nvPr/>
        </p:nvSpPr>
        <p:spPr bwMode="auto">
          <a:xfrm flipV="1">
            <a:off x="6084888" y="1952625"/>
            <a:ext cx="0" cy="107473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87" name="Line 83"/>
          <p:cNvSpPr>
            <a:spLocks noChangeAspect="1" noChangeShapeType="1"/>
          </p:cNvSpPr>
          <p:nvPr/>
        </p:nvSpPr>
        <p:spPr bwMode="auto">
          <a:xfrm>
            <a:off x="6084888" y="3227388"/>
            <a:ext cx="0" cy="8763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88" name="Line 84"/>
          <p:cNvSpPr>
            <a:spLocks noChangeAspect="1" noChangeShapeType="1"/>
          </p:cNvSpPr>
          <p:nvPr/>
        </p:nvSpPr>
        <p:spPr bwMode="auto">
          <a:xfrm>
            <a:off x="6284913" y="3027363"/>
            <a:ext cx="0" cy="873125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89" name="Line 85"/>
          <p:cNvSpPr>
            <a:spLocks noChangeAspect="1" noChangeShapeType="1"/>
          </p:cNvSpPr>
          <p:nvPr/>
        </p:nvSpPr>
        <p:spPr bwMode="auto">
          <a:xfrm>
            <a:off x="6958013" y="3027363"/>
            <a:ext cx="0" cy="403225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90" name="Line 86"/>
          <p:cNvSpPr>
            <a:spLocks noChangeAspect="1" noChangeShapeType="1"/>
          </p:cNvSpPr>
          <p:nvPr/>
        </p:nvSpPr>
        <p:spPr bwMode="auto">
          <a:xfrm flipV="1">
            <a:off x="6757988" y="2622550"/>
            <a:ext cx="0" cy="20161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91" name="Line 87"/>
          <p:cNvSpPr>
            <a:spLocks noChangeAspect="1" noChangeShapeType="1"/>
          </p:cNvSpPr>
          <p:nvPr/>
        </p:nvSpPr>
        <p:spPr bwMode="auto">
          <a:xfrm>
            <a:off x="6284913" y="3900488"/>
            <a:ext cx="20320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92" name="Line 88"/>
          <p:cNvSpPr>
            <a:spLocks noChangeAspect="1" noChangeShapeType="1"/>
          </p:cNvSpPr>
          <p:nvPr/>
        </p:nvSpPr>
        <p:spPr bwMode="auto">
          <a:xfrm>
            <a:off x="5749925" y="4103688"/>
            <a:ext cx="738188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93" name="Line 89"/>
          <p:cNvSpPr>
            <a:spLocks noChangeAspect="1" noChangeShapeType="1"/>
          </p:cNvSpPr>
          <p:nvPr/>
        </p:nvSpPr>
        <p:spPr bwMode="auto">
          <a:xfrm flipH="1">
            <a:off x="5749925" y="3900488"/>
            <a:ext cx="1333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94" name="Line 90"/>
          <p:cNvSpPr>
            <a:spLocks noChangeAspect="1" noChangeShapeType="1"/>
          </p:cNvSpPr>
          <p:nvPr/>
        </p:nvSpPr>
        <p:spPr bwMode="auto">
          <a:xfrm>
            <a:off x="6284913" y="2152650"/>
            <a:ext cx="20320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95" name="Line 91"/>
          <p:cNvSpPr>
            <a:spLocks noChangeAspect="1" noChangeShapeType="1"/>
          </p:cNvSpPr>
          <p:nvPr/>
        </p:nvSpPr>
        <p:spPr bwMode="auto">
          <a:xfrm flipH="1">
            <a:off x="5749925" y="1952625"/>
            <a:ext cx="334963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96" name="Line 92"/>
          <p:cNvSpPr>
            <a:spLocks noChangeAspect="1" noChangeShapeType="1"/>
          </p:cNvSpPr>
          <p:nvPr/>
        </p:nvSpPr>
        <p:spPr bwMode="auto">
          <a:xfrm flipH="1">
            <a:off x="5749925" y="2152650"/>
            <a:ext cx="334963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97" name="Line 93"/>
          <p:cNvSpPr>
            <a:spLocks noChangeAspect="1" noChangeShapeType="1"/>
          </p:cNvSpPr>
          <p:nvPr/>
        </p:nvSpPr>
        <p:spPr bwMode="auto">
          <a:xfrm flipV="1">
            <a:off x="6757988" y="3227388"/>
            <a:ext cx="0" cy="2032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98" name="Line 94"/>
          <p:cNvSpPr>
            <a:spLocks noChangeAspect="1" noChangeShapeType="1"/>
          </p:cNvSpPr>
          <p:nvPr/>
        </p:nvSpPr>
        <p:spPr bwMode="auto">
          <a:xfrm>
            <a:off x="6757988" y="3227388"/>
            <a:ext cx="403225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599" name="Line 95"/>
          <p:cNvSpPr>
            <a:spLocks noChangeAspect="1" noChangeShapeType="1"/>
          </p:cNvSpPr>
          <p:nvPr/>
        </p:nvSpPr>
        <p:spPr bwMode="auto">
          <a:xfrm>
            <a:off x="7161213" y="2622550"/>
            <a:ext cx="0" cy="80803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600" name="Rectangle 96"/>
          <p:cNvSpPr>
            <a:spLocks noChangeAspect="1" noChangeArrowheads="1"/>
          </p:cNvSpPr>
          <p:nvPr/>
        </p:nvSpPr>
        <p:spPr bwMode="auto">
          <a:xfrm>
            <a:off x="4738688" y="1684338"/>
            <a:ext cx="2736850" cy="2682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01601" name="Line 97"/>
          <p:cNvSpPr>
            <a:spLocks noChangeAspect="1" noChangeShapeType="1"/>
          </p:cNvSpPr>
          <p:nvPr/>
        </p:nvSpPr>
        <p:spPr bwMode="auto">
          <a:xfrm flipV="1">
            <a:off x="3657600" y="3563938"/>
            <a:ext cx="2427288" cy="4191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1301602" name="Line 98"/>
          <p:cNvSpPr>
            <a:spLocks noChangeAspect="1" noChangeShapeType="1"/>
          </p:cNvSpPr>
          <p:nvPr/>
        </p:nvSpPr>
        <p:spPr bwMode="auto">
          <a:xfrm>
            <a:off x="3657600" y="1952625"/>
            <a:ext cx="2427288" cy="5365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1301603" name="Freeform 99"/>
          <p:cNvSpPr>
            <a:spLocks noChangeAspect="1"/>
          </p:cNvSpPr>
          <p:nvPr/>
        </p:nvSpPr>
        <p:spPr bwMode="auto">
          <a:xfrm>
            <a:off x="1927225" y="908050"/>
            <a:ext cx="946150" cy="804863"/>
          </a:xfrm>
          <a:custGeom>
            <a:avLst/>
            <a:gdLst>
              <a:gd name="T0" fmla="*/ 23 w 2711"/>
              <a:gd name="T1" fmla="*/ 57 h 259"/>
              <a:gd name="T2" fmla="*/ 177 w 2711"/>
              <a:gd name="T3" fmla="*/ 6 h 259"/>
              <a:gd name="T4" fmla="*/ 548 w 2711"/>
              <a:gd name="T5" fmla="*/ 46 h 259"/>
              <a:gd name="T6" fmla="*/ 719 w 2711"/>
              <a:gd name="T7" fmla="*/ 108 h 259"/>
              <a:gd name="T8" fmla="*/ 936 w 2711"/>
              <a:gd name="T9" fmla="*/ 80 h 259"/>
              <a:gd name="T10" fmla="*/ 1129 w 2711"/>
              <a:gd name="T11" fmla="*/ 51 h 259"/>
              <a:gd name="T12" fmla="*/ 1289 w 2711"/>
              <a:gd name="T13" fmla="*/ 6 h 259"/>
              <a:gd name="T14" fmla="*/ 1540 w 2711"/>
              <a:gd name="T15" fmla="*/ 11 h 259"/>
              <a:gd name="T16" fmla="*/ 1614 w 2711"/>
              <a:gd name="T17" fmla="*/ 46 h 259"/>
              <a:gd name="T18" fmla="*/ 1808 w 2711"/>
              <a:gd name="T19" fmla="*/ 91 h 259"/>
              <a:gd name="T20" fmla="*/ 1968 w 2711"/>
              <a:gd name="T21" fmla="*/ 74 h 259"/>
              <a:gd name="T22" fmla="*/ 2150 w 2711"/>
              <a:gd name="T23" fmla="*/ 23 h 259"/>
              <a:gd name="T24" fmla="*/ 2242 w 2711"/>
              <a:gd name="T25" fmla="*/ 11 h 259"/>
              <a:gd name="T26" fmla="*/ 2333 w 2711"/>
              <a:gd name="T27" fmla="*/ 0 h 259"/>
              <a:gd name="T28" fmla="*/ 2641 w 2711"/>
              <a:gd name="T29" fmla="*/ 28 h 259"/>
              <a:gd name="T30" fmla="*/ 2675 w 2711"/>
              <a:gd name="T31" fmla="*/ 194 h 259"/>
              <a:gd name="T32" fmla="*/ 2299 w 2711"/>
              <a:gd name="T33" fmla="*/ 222 h 259"/>
              <a:gd name="T34" fmla="*/ 1677 w 2711"/>
              <a:gd name="T35" fmla="*/ 228 h 259"/>
              <a:gd name="T36" fmla="*/ 1289 w 2711"/>
              <a:gd name="T37" fmla="*/ 194 h 259"/>
              <a:gd name="T38" fmla="*/ 1044 w 2711"/>
              <a:gd name="T39" fmla="*/ 165 h 259"/>
              <a:gd name="T40" fmla="*/ 953 w 2711"/>
              <a:gd name="T41" fmla="*/ 154 h 259"/>
              <a:gd name="T42" fmla="*/ 0 w 2711"/>
              <a:gd name="T43" fmla="*/ 120 h 259"/>
              <a:gd name="T44" fmla="*/ 23 w 2711"/>
              <a:gd name="T45" fmla="*/ 5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11" h="259">
                <a:moveTo>
                  <a:pt x="23" y="57"/>
                </a:moveTo>
                <a:cubicBezTo>
                  <a:pt x="75" y="39"/>
                  <a:pt x="124" y="22"/>
                  <a:pt x="177" y="6"/>
                </a:cubicBezTo>
                <a:cubicBezTo>
                  <a:pt x="300" y="10"/>
                  <a:pt x="427" y="20"/>
                  <a:pt x="548" y="46"/>
                </a:cubicBezTo>
                <a:cubicBezTo>
                  <a:pt x="608" y="59"/>
                  <a:pt x="657" y="97"/>
                  <a:pt x="719" y="108"/>
                </a:cubicBezTo>
                <a:cubicBezTo>
                  <a:pt x="793" y="103"/>
                  <a:pt x="862" y="86"/>
                  <a:pt x="936" y="80"/>
                </a:cubicBezTo>
                <a:cubicBezTo>
                  <a:pt x="1000" y="69"/>
                  <a:pt x="1066" y="66"/>
                  <a:pt x="1129" y="51"/>
                </a:cubicBezTo>
                <a:cubicBezTo>
                  <a:pt x="1194" y="35"/>
                  <a:pt x="1218" y="13"/>
                  <a:pt x="1289" y="6"/>
                </a:cubicBezTo>
                <a:cubicBezTo>
                  <a:pt x="1373" y="8"/>
                  <a:pt x="1457" y="3"/>
                  <a:pt x="1540" y="11"/>
                </a:cubicBezTo>
                <a:cubicBezTo>
                  <a:pt x="1605" y="17"/>
                  <a:pt x="1580" y="29"/>
                  <a:pt x="1614" y="46"/>
                </a:cubicBezTo>
                <a:cubicBezTo>
                  <a:pt x="1674" y="76"/>
                  <a:pt x="1742" y="85"/>
                  <a:pt x="1808" y="91"/>
                </a:cubicBezTo>
                <a:cubicBezTo>
                  <a:pt x="1860" y="87"/>
                  <a:pt x="1917" y="87"/>
                  <a:pt x="1968" y="74"/>
                </a:cubicBezTo>
                <a:cubicBezTo>
                  <a:pt x="2029" y="58"/>
                  <a:pt x="2088" y="35"/>
                  <a:pt x="2150" y="23"/>
                </a:cubicBezTo>
                <a:cubicBezTo>
                  <a:pt x="2194" y="14"/>
                  <a:pt x="2189" y="17"/>
                  <a:pt x="2242" y="11"/>
                </a:cubicBezTo>
                <a:cubicBezTo>
                  <a:pt x="2272" y="8"/>
                  <a:pt x="2333" y="0"/>
                  <a:pt x="2333" y="0"/>
                </a:cubicBezTo>
                <a:cubicBezTo>
                  <a:pt x="2440" y="4"/>
                  <a:pt x="2537" y="19"/>
                  <a:pt x="2641" y="28"/>
                </a:cubicBezTo>
                <a:cubicBezTo>
                  <a:pt x="2711" y="46"/>
                  <a:pt x="2659" y="134"/>
                  <a:pt x="2675" y="194"/>
                </a:cubicBezTo>
                <a:cubicBezTo>
                  <a:pt x="2572" y="230"/>
                  <a:pt x="2396" y="220"/>
                  <a:pt x="2299" y="222"/>
                </a:cubicBezTo>
                <a:cubicBezTo>
                  <a:pt x="2084" y="259"/>
                  <a:pt x="1965" y="231"/>
                  <a:pt x="1677" y="228"/>
                </a:cubicBezTo>
                <a:cubicBezTo>
                  <a:pt x="1547" y="221"/>
                  <a:pt x="1419" y="203"/>
                  <a:pt x="1289" y="194"/>
                </a:cubicBezTo>
                <a:cubicBezTo>
                  <a:pt x="1209" y="177"/>
                  <a:pt x="1125" y="173"/>
                  <a:pt x="1044" y="165"/>
                </a:cubicBezTo>
                <a:cubicBezTo>
                  <a:pt x="1014" y="162"/>
                  <a:pt x="953" y="154"/>
                  <a:pt x="953" y="154"/>
                </a:cubicBezTo>
                <a:cubicBezTo>
                  <a:pt x="627" y="158"/>
                  <a:pt x="320" y="151"/>
                  <a:pt x="0" y="120"/>
                </a:cubicBezTo>
                <a:cubicBezTo>
                  <a:pt x="17" y="96"/>
                  <a:pt x="9" y="57"/>
                  <a:pt x="23" y="57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1604" name="Rectangle 100"/>
          <p:cNvSpPr>
            <a:spLocks noGrp="1" noChangeArrowheads="1"/>
          </p:cNvSpPr>
          <p:nvPr>
            <p:ph type="body" idx="1"/>
          </p:nvPr>
        </p:nvSpPr>
        <p:spPr>
          <a:xfrm>
            <a:off x="608013" y="4797425"/>
            <a:ext cx="8385175" cy="1412875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tabLst/>
            </a:pPr>
            <a:r>
              <a:rPr lang="en-US" altLang="zh-CN">
                <a:ea typeface="宋体" panose="02010600030101010101" pitchFamily="2" charset="-122"/>
              </a:rPr>
              <a:t>Fixed dimensions and pin connections on all four sides </a:t>
            </a:r>
            <a:endParaRPr lang="de-DE" altLang="de-DE"/>
          </a:p>
          <a:p>
            <a:pPr marL="342900" indent="-342900" defTabSz="914400">
              <a:tabLst/>
            </a:pPr>
            <a:r>
              <a:rPr lang="de-DE" altLang="de-DE"/>
              <a:t>Defined by four vectors </a:t>
            </a:r>
            <a:r>
              <a:rPr lang="de-DE" altLang="de-DE" i="1"/>
              <a:t>TOP</a:t>
            </a:r>
            <a:r>
              <a:rPr lang="de-DE" altLang="de-DE"/>
              <a:t>, </a:t>
            </a:r>
            <a:r>
              <a:rPr lang="de-DE" altLang="de-DE" i="1"/>
              <a:t>BOT</a:t>
            </a:r>
            <a:r>
              <a:rPr lang="de-DE" altLang="de-DE"/>
              <a:t>, </a:t>
            </a:r>
            <a:r>
              <a:rPr lang="de-DE" altLang="de-DE" i="1"/>
              <a:t>LEFT</a:t>
            </a:r>
            <a:r>
              <a:rPr lang="de-DE" altLang="de-DE"/>
              <a:t>, </a:t>
            </a:r>
            <a:r>
              <a:rPr lang="de-DE" altLang="de-DE" i="1"/>
              <a:t>RIGHT</a:t>
            </a:r>
            <a:r>
              <a:rPr lang="de-DE" altLang="de-DE"/>
              <a:t> </a:t>
            </a:r>
          </a:p>
          <a:p>
            <a:pPr marL="342900" indent="-342900" defTabSz="914400">
              <a:tabLst/>
            </a:pPr>
            <a:r>
              <a:rPr lang="en-US" altLang="zh-CN">
                <a:ea typeface="宋体" panose="02010600030101010101" pitchFamily="2" charset="-122"/>
              </a:rPr>
              <a:t>Switchbox routing algorithms are usually derived from (greedy) channel routing algorithms</a:t>
            </a:r>
            <a:endParaRPr lang="de-DE" altLang="de-DE"/>
          </a:p>
          <a:p>
            <a:pPr marL="342900" indent="-342900" defTabSz="914400">
              <a:tabLst/>
            </a:pP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301606" name="Rectangle 10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6.4	Switchbox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0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0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0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0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0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0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0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0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0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0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0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0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0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0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0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0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0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0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0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0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0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0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30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0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30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30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30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30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0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0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30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30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30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30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30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30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30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30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30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30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30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30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30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30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30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30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30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30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30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30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30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30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30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30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30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30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30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30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30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30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30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30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130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30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130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30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130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30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130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130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130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130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130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130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130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130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130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130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130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130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130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130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30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130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130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130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0"/>
                                        <p:tgtEl>
                                          <p:spTgt spid="130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500"/>
                                        <p:tgtEl>
                                          <p:spTgt spid="130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130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130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130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130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130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130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500"/>
                                        <p:tgtEl>
                                          <p:spTgt spid="130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1301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0"/>
                                        <p:tgtEl>
                                          <p:spTgt spid="1301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540" grpId="0"/>
      <p:bldP spid="1301541" grpId="0"/>
      <p:bldP spid="1301542" grpId="0"/>
      <p:bldP spid="1301543" grpId="0"/>
      <p:bldP spid="1301544" grpId="0"/>
      <p:bldP spid="1301550" grpId="0"/>
      <p:bldP spid="1301551" grpId="0"/>
      <p:bldP spid="1301552" grpId="0"/>
      <p:bldP spid="1301553" grpId="0"/>
      <p:bldP spid="130160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7FE1-A1A2-4B1C-B4F6-E5D00A4B6ECB}" type="slidenum">
              <a:rPr lang="en-US" altLang="de-DE"/>
              <a:pPr/>
              <a:t>56</a:t>
            </a:fld>
            <a:endParaRPr lang="en-US" altLang="de-DE"/>
          </a:p>
        </p:txBody>
      </p:sp>
      <p:sp>
        <p:nvSpPr>
          <p:cNvPr id="1302559" name="Rectangle 31"/>
          <p:cNvSpPr>
            <a:spLocks noChangeArrowheads="1"/>
          </p:cNvSpPr>
          <p:nvPr/>
        </p:nvSpPr>
        <p:spPr bwMode="auto">
          <a:xfrm>
            <a:off x="227013" y="1225550"/>
            <a:ext cx="33416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CN" sz="1600" i="1">
                <a:ea typeface="宋体" panose="02010600030101010101" pitchFamily="2" charset="-122"/>
              </a:rPr>
              <a:t>R</a:t>
            </a:r>
            <a:r>
              <a:rPr lang="en-US" altLang="zh-CN" sz="1600">
                <a:ea typeface="宋体" panose="02010600030101010101" pitchFamily="2" charset="-122"/>
              </a:rPr>
              <a:t> = {0, 1, 2, …, 8} x {0, 1, 2, … , 7}</a:t>
            </a:r>
          </a:p>
        </p:txBody>
      </p:sp>
      <p:sp>
        <p:nvSpPr>
          <p:cNvPr id="1302591" name="AutoShape 63"/>
          <p:cNvSpPr>
            <a:spLocks noChangeAspect="1" noChangeArrowheads="1"/>
          </p:cNvSpPr>
          <p:nvPr/>
        </p:nvSpPr>
        <p:spPr bwMode="auto">
          <a:xfrm rot="5400000">
            <a:off x="2318544" y="1877219"/>
            <a:ext cx="485775" cy="563563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2592" name="Rectangle 64"/>
          <p:cNvSpPr>
            <a:spLocks noChangeArrowheads="1"/>
          </p:cNvSpPr>
          <p:nvPr/>
        </p:nvSpPr>
        <p:spPr bwMode="auto">
          <a:xfrm>
            <a:off x="4270375" y="1260475"/>
            <a:ext cx="44053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i="1">
                <a:ea typeface="宋体" panose="02010600030101010101" pitchFamily="2" charset="-122"/>
              </a:rPr>
              <a:t>TOP</a:t>
            </a:r>
            <a:r>
              <a:rPr lang="en-US" altLang="zh-CN" sz="1600">
                <a:ea typeface="宋体" panose="02010600030101010101" pitchFamily="2" charset="-122"/>
              </a:rPr>
              <a:t>	= (1, 2, … , 7) = [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0,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D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F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H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E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C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C</a:t>
            </a:r>
            <a:r>
              <a:rPr lang="en-US" altLang="zh-CN" sz="1600">
                <a:ea typeface="宋体" panose="02010600030101010101" pitchFamily="2" charset="-122"/>
              </a:rPr>
              <a:t>]</a:t>
            </a:r>
            <a:br>
              <a:rPr lang="en-US" altLang="zh-CN" sz="1600">
                <a:ea typeface="宋体" panose="02010600030101010101" pitchFamily="2" charset="-122"/>
              </a:rPr>
            </a:br>
            <a:r>
              <a:rPr lang="en-US" altLang="zh-CN" sz="1600" i="1">
                <a:ea typeface="宋体" panose="02010600030101010101" pitchFamily="2" charset="-122"/>
              </a:rPr>
              <a:t>BOT</a:t>
            </a:r>
            <a:r>
              <a:rPr lang="en-US" altLang="zh-CN" sz="1600">
                <a:ea typeface="宋体" panose="02010600030101010101" pitchFamily="2" charset="-122"/>
              </a:rPr>
              <a:t>	= (1, 2, … , 7) = [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0, 0,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G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H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B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B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H</a:t>
            </a:r>
            <a:r>
              <a:rPr lang="en-US" altLang="zh-CN" sz="1600">
                <a:ea typeface="宋体" panose="02010600030101010101" pitchFamily="2" charset="-122"/>
              </a:rPr>
              <a:t>]</a:t>
            </a:r>
            <a:br>
              <a:rPr lang="en-US" altLang="zh-CN" sz="1600">
                <a:ea typeface="宋体" panose="02010600030101010101" pitchFamily="2" charset="-122"/>
              </a:rPr>
            </a:br>
            <a:r>
              <a:rPr lang="en-US" altLang="zh-CN" sz="1600" i="1">
                <a:ea typeface="宋体" panose="02010600030101010101" pitchFamily="2" charset="-122"/>
              </a:rPr>
              <a:t>LEFT</a:t>
            </a:r>
            <a:r>
              <a:rPr lang="en-US" altLang="zh-CN" sz="1600">
                <a:ea typeface="宋体" panose="02010600030101010101" pitchFamily="2" charset="-122"/>
              </a:rPr>
              <a:t>	= (1, 2, … , 6) = [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A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0,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D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F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G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0</a:t>
            </a:r>
            <a:r>
              <a:rPr lang="en-US" altLang="zh-CN" sz="1600">
                <a:ea typeface="宋体" panose="02010600030101010101" pitchFamily="2" charset="-122"/>
              </a:rPr>
              <a:t>]</a:t>
            </a:r>
            <a:br>
              <a:rPr lang="en-US" altLang="zh-CN" sz="1600">
                <a:ea typeface="宋体" panose="02010600030101010101" pitchFamily="2" charset="-122"/>
              </a:rPr>
            </a:br>
            <a:r>
              <a:rPr lang="en-US" altLang="zh-CN" sz="1600" i="1">
                <a:ea typeface="宋体" panose="02010600030101010101" pitchFamily="2" charset="-122"/>
              </a:rPr>
              <a:t>RIGHT</a:t>
            </a:r>
            <a:r>
              <a:rPr lang="en-US" altLang="zh-CN" sz="1600">
                <a:ea typeface="宋体" panose="02010600030101010101" pitchFamily="2" charset="-122"/>
              </a:rPr>
              <a:t>	=</a:t>
            </a:r>
            <a:r>
              <a:rPr lang="en-US" altLang="zh-CN" sz="1600" b="1" i="1">
                <a:ea typeface="宋体" panose="02010600030101010101" pitchFamily="2" charset="-122"/>
              </a:rPr>
              <a:t> </a:t>
            </a:r>
            <a:r>
              <a:rPr lang="en-US" altLang="zh-CN" sz="1600">
                <a:ea typeface="宋体" panose="02010600030101010101" pitchFamily="2" charset="-122"/>
              </a:rPr>
              <a:t>(1, 2, … , 6) = [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B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H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A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C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E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C</a:t>
            </a:r>
            <a:r>
              <a:rPr lang="en-US" altLang="zh-CN" sz="1600">
                <a:ea typeface="宋体" panose="02010600030101010101" pitchFamily="2" charset="-122"/>
              </a:rPr>
              <a:t>]</a:t>
            </a:r>
          </a:p>
        </p:txBody>
      </p:sp>
      <p:sp>
        <p:nvSpPr>
          <p:cNvPr id="1302593" name="AutoShape 65"/>
          <p:cNvSpPr>
            <a:spLocks noChangeAspect="1" noChangeArrowheads="1"/>
          </p:cNvSpPr>
          <p:nvPr/>
        </p:nvSpPr>
        <p:spPr bwMode="auto">
          <a:xfrm rot="8416644">
            <a:off x="3768725" y="2173288"/>
            <a:ext cx="357188" cy="561975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rgbClr val="0C325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302594" name="Group 66"/>
          <p:cNvGrpSpPr>
            <a:grpSpLocks/>
          </p:cNvGrpSpPr>
          <p:nvPr/>
        </p:nvGrpSpPr>
        <p:grpSpPr bwMode="auto">
          <a:xfrm>
            <a:off x="4176713" y="3074988"/>
            <a:ext cx="4283075" cy="3084512"/>
            <a:chOff x="2487" y="1937"/>
            <a:chExt cx="2698" cy="1943"/>
          </a:xfrm>
        </p:grpSpPr>
        <p:grpSp>
          <p:nvGrpSpPr>
            <p:cNvPr id="1302595" name="Group 67"/>
            <p:cNvGrpSpPr>
              <a:grpSpLocks noChangeAspect="1"/>
            </p:cNvGrpSpPr>
            <p:nvPr/>
          </p:nvGrpSpPr>
          <p:grpSpPr bwMode="auto">
            <a:xfrm>
              <a:off x="3360" y="2166"/>
              <a:ext cx="1553" cy="1499"/>
              <a:chOff x="1519" y="799"/>
              <a:chExt cx="1815" cy="1588"/>
            </a:xfrm>
          </p:grpSpPr>
          <p:sp>
            <p:nvSpPr>
              <p:cNvPr id="1302596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1519" y="799"/>
                <a:ext cx="1815" cy="1588"/>
              </a:xfrm>
              <a:prstGeom prst="rect">
                <a:avLst/>
              </a:prstGeom>
              <a:noFill/>
              <a:ln w="158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02597" name="Line 69"/>
              <p:cNvSpPr>
                <a:spLocks noChangeAspect="1" noChangeShapeType="1"/>
              </p:cNvSpPr>
              <p:nvPr/>
            </p:nvSpPr>
            <p:spPr bwMode="auto">
              <a:xfrm>
                <a:off x="1746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598" name="Line 70"/>
              <p:cNvSpPr>
                <a:spLocks noChangeAspect="1" noChangeShapeType="1"/>
              </p:cNvSpPr>
              <p:nvPr/>
            </p:nvSpPr>
            <p:spPr bwMode="auto">
              <a:xfrm>
                <a:off x="1973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599" name="Line 71"/>
              <p:cNvSpPr>
                <a:spLocks noChangeAspect="1" noChangeShapeType="1"/>
              </p:cNvSpPr>
              <p:nvPr/>
            </p:nvSpPr>
            <p:spPr bwMode="auto">
              <a:xfrm>
                <a:off x="2200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600" name="Line 72"/>
              <p:cNvSpPr>
                <a:spLocks noChangeAspect="1" noChangeShapeType="1"/>
              </p:cNvSpPr>
              <p:nvPr/>
            </p:nvSpPr>
            <p:spPr bwMode="auto">
              <a:xfrm>
                <a:off x="2426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601" name="Line 73"/>
              <p:cNvSpPr>
                <a:spLocks noChangeAspect="1" noChangeShapeType="1"/>
              </p:cNvSpPr>
              <p:nvPr/>
            </p:nvSpPr>
            <p:spPr bwMode="auto">
              <a:xfrm>
                <a:off x="2653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602" name="Line 74"/>
              <p:cNvSpPr>
                <a:spLocks noChangeAspect="1" noChangeShapeType="1"/>
              </p:cNvSpPr>
              <p:nvPr/>
            </p:nvSpPr>
            <p:spPr bwMode="auto">
              <a:xfrm>
                <a:off x="2880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603" name="Line 75"/>
              <p:cNvSpPr>
                <a:spLocks noChangeAspect="1" noChangeShapeType="1"/>
              </p:cNvSpPr>
              <p:nvPr/>
            </p:nvSpPr>
            <p:spPr bwMode="auto">
              <a:xfrm>
                <a:off x="3107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604" name="Line 76"/>
              <p:cNvSpPr>
                <a:spLocks noChangeAspect="1" noChangeShapeType="1"/>
              </p:cNvSpPr>
              <p:nvPr/>
            </p:nvSpPr>
            <p:spPr bwMode="auto">
              <a:xfrm>
                <a:off x="1519" y="1026"/>
                <a:ext cx="18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605" name="Line 77"/>
              <p:cNvSpPr>
                <a:spLocks noChangeAspect="1" noChangeShapeType="1"/>
              </p:cNvSpPr>
              <p:nvPr/>
            </p:nvSpPr>
            <p:spPr bwMode="auto">
              <a:xfrm>
                <a:off x="1519" y="1253"/>
                <a:ext cx="18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606" name="Line 78"/>
              <p:cNvSpPr>
                <a:spLocks noChangeAspect="1" noChangeShapeType="1"/>
              </p:cNvSpPr>
              <p:nvPr/>
            </p:nvSpPr>
            <p:spPr bwMode="auto">
              <a:xfrm>
                <a:off x="1519" y="1480"/>
                <a:ext cx="18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607" name="Line 79"/>
              <p:cNvSpPr>
                <a:spLocks noChangeAspect="1" noChangeShapeType="1"/>
              </p:cNvSpPr>
              <p:nvPr/>
            </p:nvSpPr>
            <p:spPr bwMode="auto">
              <a:xfrm>
                <a:off x="1519" y="1706"/>
                <a:ext cx="18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608" name="Line 80"/>
              <p:cNvSpPr>
                <a:spLocks noChangeAspect="1" noChangeShapeType="1"/>
              </p:cNvSpPr>
              <p:nvPr/>
            </p:nvSpPr>
            <p:spPr bwMode="auto">
              <a:xfrm>
                <a:off x="1519" y="1933"/>
                <a:ext cx="18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609" name="Line 81"/>
              <p:cNvSpPr>
                <a:spLocks noChangeAspect="1" noChangeShapeType="1"/>
              </p:cNvSpPr>
              <p:nvPr/>
            </p:nvSpPr>
            <p:spPr bwMode="auto">
              <a:xfrm>
                <a:off x="1519" y="2160"/>
                <a:ext cx="18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02610" name="Line 82"/>
            <p:cNvSpPr>
              <a:spLocks noChangeAspect="1" noChangeShapeType="1"/>
            </p:cNvSpPr>
            <p:nvPr/>
          </p:nvSpPr>
          <p:spPr bwMode="auto">
            <a:xfrm flipV="1">
              <a:off x="3748" y="2166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11" name="Line 83"/>
            <p:cNvSpPr>
              <a:spLocks noChangeAspect="1" noChangeShapeType="1"/>
            </p:cNvSpPr>
            <p:nvPr/>
          </p:nvSpPr>
          <p:spPr bwMode="auto">
            <a:xfrm flipV="1">
              <a:off x="3551" y="2384"/>
              <a:ext cx="2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12" name="Line 84"/>
            <p:cNvSpPr>
              <a:spLocks noChangeAspect="1" noChangeShapeType="1"/>
            </p:cNvSpPr>
            <p:nvPr/>
          </p:nvSpPr>
          <p:spPr bwMode="auto">
            <a:xfrm>
              <a:off x="4328" y="2589"/>
              <a:ext cx="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13" name="Line 85"/>
            <p:cNvSpPr>
              <a:spLocks noChangeAspect="1" noChangeShapeType="1"/>
            </p:cNvSpPr>
            <p:nvPr/>
          </p:nvSpPr>
          <p:spPr bwMode="auto">
            <a:xfrm>
              <a:off x="4327" y="2166"/>
              <a:ext cx="1" cy="4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14" name="Line 86"/>
            <p:cNvSpPr>
              <a:spLocks noChangeAspect="1" noChangeShapeType="1"/>
            </p:cNvSpPr>
            <p:nvPr/>
          </p:nvSpPr>
          <p:spPr bwMode="auto">
            <a:xfrm flipV="1">
              <a:off x="3946" y="2166"/>
              <a:ext cx="0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15" name="Line 87"/>
            <p:cNvSpPr>
              <a:spLocks noChangeAspect="1" noChangeShapeType="1"/>
            </p:cNvSpPr>
            <p:nvPr/>
          </p:nvSpPr>
          <p:spPr bwMode="auto">
            <a:xfrm flipV="1">
              <a:off x="4135" y="2166"/>
              <a:ext cx="0" cy="14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16" name="Line 88"/>
            <p:cNvSpPr>
              <a:spLocks noChangeAspect="1" noChangeShapeType="1"/>
            </p:cNvSpPr>
            <p:nvPr/>
          </p:nvSpPr>
          <p:spPr bwMode="auto">
            <a:xfrm flipV="1">
              <a:off x="4527" y="2166"/>
              <a:ext cx="1" cy="2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17" name="Line 89"/>
            <p:cNvSpPr>
              <a:spLocks noChangeAspect="1" noChangeShapeType="1"/>
            </p:cNvSpPr>
            <p:nvPr/>
          </p:nvSpPr>
          <p:spPr bwMode="auto">
            <a:xfrm flipV="1">
              <a:off x="4719" y="2166"/>
              <a:ext cx="4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18" name="Line 90"/>
            <p:cNvSpPr>
              <a:spLocks noChangeAspect="1" noChangeShapeType="1"/>
            </p:cNvSpPr>
            <p:nvPr/>
          </p:nvSpPr>
          <p:spPr bwMode="auto">
            <a:xfrm flipV="1">
              <a:off x="4714" y="2807"/>
              <a:ext cx="1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19" name="Line 91"/>
            <p:cNvSpPr>
              <a:spLocks noChangeAspect="1" noChangeShapeType="1"/>
            </p:cNvSpPr>
            <p:nvPr/>
          </p:nvSpPr>
          <p:spPr bwMode="auto">
            <a:xfrm flipV="1">
              <a:off x="3554" y="2374"/>
              <a:ext cx="0" cy="6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20" name="Line 92"/>
            <p:cNvSpPr>
              <a:spLocks noChangeAspect="1" noChangeShapeType="1"/>
            </p:cNvSpPr>
            <p:nvPr/>
          </p:nvSpPr>
          <p:spPr bwMode="auto">
            <a:xfrm>
              <a:off x="3360" y="2589"/>
              <a:ext cx="3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21" name="Line 93"/>
            <p:cNvSpPr>
              <a:spLocks noChangeAspect="1" noChangeShapeType="1"/>
            </p:cNvSpPr>
            <p:nvPr/>
          </p:nvSpPr>
          <p:spPr bwMode="auto">
            <a:xfrm>
              <a:off x="3360" y="2807"/>
              <a:ext cx="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22" name="Line 94"/>
            <p:cNvSpPr>
              <a:spLocks noChangeAspect="1" noChangeShapeType="1"/>
            </p:cNvSpPr>
            <p:nvPr/>
          </p:nvSpPr>
          <p:spPr bwMode="auto">
            <a:xfrm>
              <a:off x="3360" y="3025"/>
              <a:ext cx="2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23" name="Line 95"/>
            <p:cNvSpPr>
              <a:spLocks noChangeAspect="1" noChangeShapeType="1"/>
            </p:cNvSpPr>
            <p:nvPr/>
          </p:nvSpPr>
          <p:spPr bwMode="auto">
            <a:xfrm flipV="1">
              <a:off x="3754" y="2580"/>
              <a:ext cx="0" cy="8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24" name="Line 96"/>
            <p:cNvSpPr>
              <a:spLocks noChangeAspect="1" noChangeShapeType="1"/>
            </p:cNvSpPr>
            <p:nvPr/>
          </p:nvSpPr>
          <p:spPr bwMode="auto">
            <a:xfrm>
              <a:off x="3741" y="3446"/>
              <a:ext cx="2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25" name="Line 97"/>
            <p:cNvSpPr>
              <a:spLocks noChangeAspect="1" noChangeShapeType="1"/>
            </p:cNvSpPr>
            <p:nvPr/>
          </p:nvSpPr>
          <p:spPr bwMode="auto">
            <a:xfrm flipV="1">
              <a:off x="3949" y="3446"/>
              <a:ext cx="0" cy="2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26" name="Line 98"/>
            <p:cNvSpPr>
              <a:spLocks noChangeAspect="1" noChangeShapeType="1"/>
            </p:cNvSpPr>
            <p:nvPr/>
          </p:nvSpPr>
          <p:spPr bwMode="auto">
            <a:xfrm>
              <a:off x="3551" y="3239"/>
              <a:ext cx="3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27" name="Line 99"/>
            <p:cNvSpPr>
              <a:spLocks noChangeAspect="1" noChangeShapeType="1"/>
            </p:cNvSpPr>
            <p:nvPr/>
          </p:nvSpPr>
          <p:spPr bwMode="auto">
            <a:xfrm flipV="1">
              <a:off x="3946" y="3014"/>
              <a:ext cx="0" cy="2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28" name="Line 100"/>
            <p:cNvSpPr>
              <a:spLocks noChangeAspect="1" noChangeShapeType="1"/>
            </p:cNvSpPr>
            <p:nvPr/>
          </p:nvSpPr>
          <p:spPr bwMode="auto">
            <a:xfrm>
              <a:off x="3932" y="3025"/>
              <a:ext cx="97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29" name="Line 101"/>
            <p:cNvSpPr>
              <a:spLocks noChangeAspect="1" noChangeShapeType="1"/>
            </p:cNvSpPr>
            <p:nvPr/>
          </p:nvSpPr>
          <p:spPr bwMode="auto">
            <a:xfrm>
              <a:off x="4142" y="3239"/>
              <a:ext cx="7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30" name="Line 102"/>
            <p:cNvSpPr>
              <a:spLocks noChangeAspect="1" noChangeShapeType="1"/>
            </p:cNvSpPr>
            <p:nvPr/>
          </p:nvSpPr>
          <p:spPr bwMode="auto">
            <a:xfrm flipH="1">
              <a:off x="4324" y="2589"/>
              <a:ext cx="4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31" name="Line 103"/>
            <p:cNvSpPr>
              <a:spLocks noChangeAspect="1" noChangeShapeType="1"/>
            </p:cNvSpPr>
            <p:nvPr/>
          </p:nvSpPr>
          <p:spPr bwMode="auto">
            <a:xfrm flipH="1" flipV="1">
              <a:off x="4525" y="3451"/>
              <a:ext cx="2" cy="2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32" name="Text Box 104"/>
            <p:cNvSpPr txBox="1">
              <a:spLocks noChangeAspect="1" noChangeArrowheads="1"/>
            </p:cNvSpPr>
            <p:nvPr/>
          </p:nvSpPr>
          <p:spPr bwMode="auto">
            <a:xfrm>
              <a:off x="4941" y="3129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H</a:t>
              </a:r>
            </a:p>
          </p:txBody>
        </p:sp>
        <p:sp>
          <p:nvSpPr>
            <p:cNvPr id="1302633" name="Text Box 105"/>
            <p:cNvSpPr txBox="1">
              <a:spLocks noChangeAspect="1" noChangeArrowheads="1"/>
            </p:cNvSpPr>
            <p:nvPr/>
          </p:nvSpPr>
          <p:spPr bwMode="auto">
            <a:xfrm>
              <a:off x="4941" y="2912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A</a:t>
              </a:r>
            </a:p>
          </p:txBody>
        </p:sp>
        <p:sp>
          <p:nvSpPr>
            <p:cNvPr id="1302634" name="Text Box 106"/>
            <p:cNvSpPr txBox="1">
              <a:spLocks noChangeAspect="1" noChangeArrowheads="1"/>
            </p:cNvSpPr>
            <p:nvPr/>
          </p:nvSpPr>
          <p:spPr bwMode="auto">
            <a:xfrm>
              <a:off x="4941" y="2694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C</a:t>
              </a:r>
            </a:p>
          </p:txBody>
        </p:sp>
        <p:sp>
          <p:nvSpPr>
            <p:cNvPr id="1302635" name="Text Box 107"/>
            <p:cNvSpPr txBox="1">
              <a:spLocks noChangeAspect="1" noChangeArrowheads="1"/>
            </p:cNvSpPr>
            <p:nvPr/>
          </p:nvSpPr>
          <p:spPr bwMode="auto">
            <a:xfrm>
              <a:off x="4941" y="2476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E</a:t>
              </a:r>
            </a:p>
          </p:txBody>
        </p:sp>
        <p:sp>
          <p:nvSpPr>
            <p:cNvPr id="1302636" name="Text Box 108"/>
            <p:cNvSpPr txBox="1">
              <a:spLocks noChangeAspect="1" noChangeArrowheads="1"/>
            </p:cNvSpPr>
            <p:nvPr/>
          </p:nvSpPr>
          <p:spPr bwMode="auto">
            <a:xfrm>
              <a:off x="3647" y="1937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D</a:t>
              </a:r>
            </a:p>
          </p:txBody>
        </p:sp>
        <p:sp>
          <p:nvSpPr>
            <p:cNvPr id="1302637" name="Text Box 109"/>
            <p:cNvSpPr txBox="1">
              <a:spLocks noChangeAspect="1" noChangeArrowheads="1"/>
            </p:cNvSpPr>
            <p:nvPr/>
          </p:nvSpPr>
          <p:spPr bwMode="auto">
            <a:xfrm>
              <a:off x="3849" y="1937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F</a:t>
              </a:r>
            </a:p>
          </p:txBody>
        </p:sp>
        <p:sp>
          <p:nvSpPr>
            <p:cNvPr id="1302638" name="Text Box 110"/>
            <p:cNvSpPr txBox="1">
              <a:spLocks noChangeAspect="1" noChangeArrowheads="1"/>
            </p:cNvSpPr>
            <p:nvPr/>
          </p:nvSpPr>
          <p:spPr bwMode="auto">
            <a:xfrm>
              <a:off x="4041" y="1937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H</a:t>
              </a:r>
            </a:p>
          </p:txBody>
        </p:sp>
        <p:sp>
          <p:nvSpPr>
            <p:cNvPr id="1302639" name="Text Box 111"/>
            <p:cNvSpPr txBox="1">
              <a:spLocks noChangeAspect="1" noChangeArrowheads="1"/>
            </p:cNvSpPr>
            <p:nvPr/>
          </p:nvSpPr>
          <p:spPr bwMode="auto">
            <a:xfrm>
              <a:off x="4232" y="1937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E</a:t>
              </a:r>
            </a:p>
          </p:txBody>
        </p:sp>
        <p:sp>
          <p:nvSpPr>
            <p:cNvPr id="1302640" name="Text Box 112"/>
            <p:cNvSpPr txBox="1">
              <a:spLocks noChangeAspect="1" noChangeArrowheads="1"/>
            </p:cNvSpPr>
            <p:nvPr/>
          </p:nvSpPr>
          <p:spPr bwMode="auto">
            <a:xfrm>
              <a:off x="4437" y="1937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C</a:t>
              </a:r>
            </a:p>
          </p:txBody>
        </p:sp>
        <p:sp>
          <p:nvSpPr>
            <p:cNvPr id="1302641" name="Text Box 113"/>
            <p:cNvSpPr txBox="1">
              <a:spLocks noChangeAspect="1" noChangeArrowheads="1"/>
            </p:cNvSpPr>
            <p:nvPr/>
          </p:nvSpPr>
          <p:spPr bwMode="auto">
            <a:xfrm>
              <a:off x="4627" y="1937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C</a:t>
              </a:r>
            </a:p>
          </p:txBody>
        </p:sp>
        <p:sp>
          <p:nvSpPr>
            <p:cNvPr id="1302642" name="Text Box 114"/>
            <p:cNvSpPr txBox="1">
              <a:spLocks noChangeAspect="1" noChangeArrowheads="1"/>
            </p:cNvSpPr>
            <p:nvPr/>
          </p:nvSpPr>
          <p:spPr bwMode="auto">
            <a:xfrm>
              <a:off x="3849" y="3665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G</a:t>
              </a:r>
            </a:p>
          </p:txBody>
        </p:sp>
        <p:sp>
          <p:nvSpPr>
            <p:cNvPr id="1302643" name="Text Box 115"/>
            <p:cNvSpPr txBox="1">
              <a:spLocks noChangeAspect="1" noChangeArrowheads="1"/>
            </p:cNvSpPr>
            <p:nvPr/>
          </p:nvSpPr>
          <p:spPr bwMode="auto">
            <a:xfrm>
              <a:off x="3652" y="3665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</a:p>
          </p:txBody>
        </p:sp>
        <p:sp>
          <p:nvSpPr>
            <p:cNvPr id="1302644" name="Text Box 116"/>
            <p:cNvSpPr txBox="1">
              <a:spLocks noChangeAspect="1" noChangeArrowheads="1"/>
            </p:cNvSpPr>
            <p:nvPr/>
          </p:nvSpPr>
          <p:spPr bwMode="auto">
            <a:xfrm>
              <a:off x="3168" y="3129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</a:p>
          </p:txBody>
        </p:sp>
        <p:sp>
          <p:nvSpPr>
            <p:cNvPr id="1302645" name="Text Box 117"/>
            <p:cNvSpPr txBox="1">
              <a:spLocks noChangeAspect="1" noChangeArrowheads="1"/>
            </p:cNvSpPr>
            <p:nvPr/>
          </p:nvSpPr>
          <p:spPr bwMode="auto">
            <a:xfrm>
              <a:off x="3168" y="2912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D</a:t>
              </a:r>
            </a:p>
          </p:txBody>
        </p:sp>
        <p:sp>
          <p:nvSpPr>
            <p:cNvPr id="1302646" name="Text Box 118"/>
            <p:cNvSpPr txBox="1">
              <a:spLocks noChangeAspect="1" noChangeArrowheads="1"/>
            </p:cNvSpPr>
            <p:nvPr/>
          </p:nvSpPr>
          <p:spPr bwMode="auto">
            <a:xfrm>
              <a:off x="3168" y="2693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F</a:t>
              </a:r>
            </a:p>
          </p:txBody>
        </p:sp>
        <p:sp>
          <p:nvSpPr>
            <p:cNvPr id="1302647" name="Text Box 119"/>
            <p:cNvSpPr txBox="1">
              <a:spLocks noChangeAspect="1" noChangeArrowheads="1"/>
            </p:cNvSpPr>
            <p:nvPr/>
          </p:nvSpPr>
          <p:spPr bwMode="auto">
            <a:xfrm>
              <a:off x="3168" y="2485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G</a:t>
              </a:r>
            </a:p>
          </p:txBody>
        </p:sp>
        <p:sp>
          <p:nvSpPr>
            <p:cNvPr id="1302648" name="Text Box 120"/>
            <p:cNvSpPr txBox="1">
              <a:spLocks noChangeAspect="1" noChangeArrowheads="1"/>
            </p:cNvSpPr>
            <p:nvPr/>
          </p:nvSpPr>
          <p:spPr bwMode="auto">
            <a:xfrm>
              <a:off x="4034" y="3665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H</a:t>
              </a:r>
            </a:p>
          </p:txBody>
        </p:sp>
        <p:sp>
          <p:nvSpPr>
            <p:cNvPr id="1302649" name="Text Box 121"/>
            <p:cNvSpPr txBox="1">
              <a:spLocks noChangeAspect="1" noChangeArrowheads="1"/>
            </p:cNvSpPr>
            <p:nvPr/>
          </p:nvSpPr>
          <p:spPr bwMode="auto">
            <a:xfrm>
              <a:off x="4232" y="3665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B</a:t>
              </a:r>
            </a:p>
          </p:txBody>
        </p:sp>
        <p:sp>
          <p:nvSpPr>
            <p:cNvPr id="1302650" name="Text Box 122"/>
            <p:cNvSpPr txBox="1">
              <a:spLocks noChangeAspect="1" noChangeArrowheads="1"/>
            </p:cNvSpPr>
            <p:nvPr/>
          </p:nvSpPr>
          <p:spPr bwMode="auto">
            <a:xfrm>
              <a:off x="4437" y="3665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B</a:t>
              </a:r>
            </a:p>
          </p:txBody>
        </p:sp>
        <p:sp>
          <p:nvSpPr>
            <p:cNvPr id="1302651" name="Text Box 123"/>
            <p:cNvSpPr txBox="1">
              <a:spLocks noChangeAspect="1" noChangeArrowheads="1"/>
            </p:cNvSpPr>
            <p:nvPr/>
          </p:nvSpPr>
          <p:spPr bwMode="auto">
            <a:xfrm>
              <a:off x="4627" y="3666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H</a:t>
              </a:r>
            </a:p>
          </p:txBody>
        </p:sp>
        <p:sp>
          <p:nvSpPr>
            <p:cNvPr id="1302652" name="Line 124"/>
            <p:cNvSpPr>
              <a:spLocks noChangeAspect="1" noChangeShapeType="1"/>
            </p:cNvSpPr>
            <p:nvPr/>
          </p:nvSpPr>
          <p:spPr bwMode="auto">
            <a:xfrm>
              <a:off x="4723" y="3245"/>
              <a:ext cx="0" cy="4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53" name="Text Box 125"/>
            <p:cNvSpPr txBox="1">
              <a:spLocks noChangeAspect="1" noChangeArrowheads="1"/>
            </p:cNvSpPr>
            <p:nvPr/>
          </p:nvSpPr>
          <p:spPr bwMode="auto">
            <a:xfrm>
              <a:off x="3456" y="3665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</a:p>
          </p:txBody>
        </p:sp>
        <p:sp>
          <p:nvSpPr>
            <p:cNvPr id="1302654" name="Text Box 126"/>
            <p:cNvSpPr txBox="1">
              <a:spLocks noChangeAspect="1" noChangeArrowheads="1"/>
            </p:cNvSpPr>
            <p:nvPr/>
          </p:nvSpPr>
          <p:spPr bwMode="auto">
            <a:xfrm>
              <a:off x="3456" y="1937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</a:p>
          </p:txBody>
        </p:sp>
        <p:sp>
          <p:nvSpPr>
            <p:cNvPr id="1302655" name="Text Box 127"/>
            <p:cNvSpPr txBox="1">
              <a:spLocks noChangeAspect="1" noChangeArrowheads="1"/>
            </p:cNvSpPr>
            <p:nvPr/>
          </p:nvSpPr>
          <p:spPr bwMode="auto">
            <a:xfrm>
              <a:off x="3168" y="2256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</a:p>
          </p:txBody>
        </p:sp>
        <p:sp>
          <p:nvSpPr>
            <p:cNvPr id="1302656" name="Text Box 128"/>
            <p:cNvSpPr txBox="1">
              <a:spLocks noChangeAspect="1" noChangeArrowheads="1"/>
            </p:cNvSpPr>
            <p:nvPr/>
          </p:nvSpPr>
          <p:spPr bwMode="auto">
            <a:xfrm>
              <a:off x="3168" y="3331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A</a:t>
              </a:r>
            </a:p>
          </p:txBody>
        </p:sp>
        <p:sp>
          <p:nvSpPr>
            <p:cNvPr id="1302657" name="Text Box 129"/>
            <p:cNvSpPr txBox="1">
              <a:spLocks noChangeAspect="1" noChangeArrowheads="1"/>
            </p:cNvSpPr>
            <p:nvPr/>
          </p:nvSpPr>
          <p:spPr bwMode="auto">
            <a:xfrm>
              <a:off x="4948" y="3331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B</a:t>
              </a:r>
            </a:p>
          </p:txBody>
        </p:sp>
        <p:sp>
          <p:nvSpPr>
            <p:cNvPr id="1302658" name="Text Box 130"/>
            <p:cNvSpPr txBox="1">
              <a:spLocks noChangeAspect="1" noChangeArrowheads="1"/>
            </p:cNvSpPr>
            <p:nvPr/>
          </p:nvSpPr>
          <p:spPr bwMode="auto">
            <a:xfrm>
              <a:off x="4948" y="2256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C</a:t>
              </a:r>
            </a:p>
          </p:txBody>
        </p:sp>
        <p:sp>
          <p:nvSpPr>
            <p:cNvPr id="1302659" name="Rectangle 131"/>
            <p:cNvSpPr>
              <a:spLocks noChangeAspect="1" noChangeArrowheads="1"/>
            </p:cNvSpPr>
            <p:nvPr/>
          </p:nvSpPr>
          <p:spPr bwMode="auto">
            <a:xfrm>
              <a:off x="4680" y="3202"/>
              <a:ext cx="83" cy="8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60" name="Rectangle 132"/>
            <p:cNvSpPr>
              <a:spLocks noChangeAspect="1" noChangeArrowheads="1"/>
            </p:cNvSpPr>
            <p:nvPr/>
          </p:nvSpPr>
          <p:spPr bwMode="auto">
            <a:xfrm>
              <a:off x="3712" y="3406"/>
              <a:ext cx="82" cy="8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61" name="Rectangle 133"/>
            <p:cNvSpPr>
              <a:spLocks noChangeAspect="1" noChangeArrowheads="1"/>
            </p:cNvSpPr>
            <p:nvPr/>
          </p:nvSpPr>
          <p:spPr bwMode="auto">
            <a:xfrm>
              <a:off x="3706" y="2561"/>
              <a:ext cx="82" cy="8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62" name="Rectangle 134"/>
            <p:cNvSpPr>
              <a:spLocks noChangeAspect="1" noChangeArrowheads="1"/>
            </p:cNvSpPr>
            <p:nvPr/>
          </p:nvSpPr>
          <p:spPr bwMode="auto">
            <a:xfrm>
              <a:off x="3513" y="2343"/>
              <a:ext cx="82" cy="8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63" name="Rectangle 135"/>
            <p:cNvSpPr>
              <a:spLocks noChangeAspect="1" noChangeArrowheads="1"/>
            </p:cNvSpPr>
            <p:nvPr/>
          </p:nvSpPr>
          <p:spPr bwMode="auto">
            <a:xfrm>
              <a:off x="4293" y="3416"/>
              <a:ext cx="82" cy="8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64" name="Rectangle 136"/>
            <p:cNvSpPr>
              <a:spLocks noChangeAspect="1" noChangeArrowheads="1"/>
            </p:cNvSpPr>
            <p:nvPr/>
          </p:nvSpPr>
          <p:spPr bwMode="auto">
            <a:xfrm>
              <a:off x="3706" y="2342"/>
              <a:ext cx="82" cy="8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65" name="Rectangle 137"/>
            <p:cNvSpPr>
              <a:spLocks noChangeAspect="1" noChangeArrowheads="1"/>
            </p:cNvSpPr>
            <p:nvPr/>
          </p:nvSpPr>
          <p:spPr bwMode="auto">
            <a:xfrm>
              <a:off x="3513" y="3202"/>
              <a:ext cx="82" cy="8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66" name="Rectangle 138"/>
            <p:cNvSpPr>
              <a:spLocks noChangeAspect="1" noChangeArrowheads="1"/>
            </p:cNvSpPr>
            <p:nvPr/>
          </p:nvSpPr>
          <p:spPr bwMode="auto">
            <a:xfrm>
              <a:off x="3901" y="3409"/>
              <a:ext cx="83" cy="8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67" name="Rectangle 139"/>
            <p:cNvSpPr>
              <a:spLocks noChangeAspect="1" noChangeArrowheads="1"/>
            </p:cNvSpPr>
            <p:nvPr/>
          </p:nvSpPr>
          <p:spPr bwMode="auto">
            <a:xfrm>
              <a:off x="3509" y="2974"/>
              <a:ext cx="82" cy="8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68" name="Rectangle 140"/>
            <p:cNvSpPr>
              <a:spLocks noChangeAspect="1" noChangeArrowheads="1"/>
            </p:cNvSpPr>
            <p:nvPr/>
          </p:nvSpPr>
          <p:spPr bwMode="auto">
            <a:xfrm>
              <a:off x="3901" y="3196"/>
              <a:ext cx="83" cy="8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69" name="Rectangle 141"/>
            <p:cNvSpPr>
              <a:spLocks noChangeAspect="1" noChangeArrowheads="1"/>
            </p:cNvSpPr>
            <p:nvPr/>
          </p:nvSpPr>
          <p:spPr bwMode="auto">
            <a:xfrm>
              <a:off x="3907" y="2985"/>
              <a:ext cx="83" cy="8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70" name="Rectangle 142"/>
            <p:cNvSpPr>
              <a:spLocks noChangeAspect="1" noChangeArrowheads="1"/>
            </p:cNvSpPr>
            <p:nvPr/>
          </p:nvSpPr>
          <p:spPr bwMode="auto">
            <a:xfrm>
              <a:off x="4485" y="3416"/>
              <a:ext cx="82" cy="8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71" name="Rectangle 143"/>
            <p:cNvSpPr>
              <a:spLocks noChangeAspect="1" noChangeArrowheads="1"/>
            </p:cNvSpPr>
            <p:nvPr/>
          </p:nvSpPr>
          <p:spPr bwMode="auto">
            <a:xfrm>
              <a:off x="3509" y="3409"/>
              <a:ext cx="82" cy="8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72" name="Rectangle 144"/>
            <p:cNvSpPr>
              <a:spLocks noChangeAspect="1" noChangeArrowheads="1"/>
            </p:cNvSpPr>
            <p:nvPr/>
          </p:nvSpPr>
          <p:spPr bwMode="auto">
            <a:xfrm>
              <a:off x="3903" y="2766"/>
              <a:ext cx="83" cy="8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73" name="Line 145"/>
            <p:cNvSpPr>
              <a:spLocks noChangeAspect="1" noChangeShapeType="1"/>
            </p:cNvSpPr>
            <p:nvPr/>
          </p:nvSpPr>
          <p:spPr bwMode="auto">
            <a:xfrm>
              <a:off x="4518" y="2382"/>
              <a:ext cx="3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74" name="Line 146"/>
            <p:cNvSpPr>
              <a:spLocks noChangeAspect="1" noChangeShapeType="1"/>
            </p:cNvSpPr>
            <p:nvPr/>
          </p:nvSpPr>
          <p:spPr bwMode="auto">
            <a:xfrm>
              <a:off x="3360" y="3451"/>
              <a:ext cx="2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75" name="Line 147"/>
            <p:cNvSpPr>
              <a:spLocks noChangeAspect="1" noChangeShapeType="1"/>
            </p:cNvSpPr>
            <p:nvPr/>
          </p:nvSpPr>
          <p:spPr bwMode="auto">
            <a:xfrm>
              <a:off x="4331" y="3451"/>
              <a:ext cx="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76" name="Line 148"/>
            <p:cNvSpPr>
              <a:spLocks noChangeAspect="1" noChangeShapeType="1"/>
            </p:cNvSpPr>
            <p:nvPr/>
          </p:nvSpPr>
          <p:spPr bwMode="auto">
            <a:xfrm flipV="1">
              <a:off x="3554" y="3227"/>
              <a:ext cx="0" cy="2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77" name="Line 149"/>
            <p:cNvSpPr>
              <a:spLocks noChangeAspect="1" noChangeShapeType="1"/>
            </p:cNvSpPr>
            <p:nvPr/>
          </p:nvSpPr>
          <p:spPr bwMode="auto">
            <a:xfrm flipV="1">
              <a:off x="4334" y="3446"/>
              <a:ext cx="0" cy="2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2678" name="Rectangle 150"/>
            <p:cNvSpPr>
              <a:spLocks noChangeAspect="1" noChangeArrowheads="1"/>
            </p:cNvSpPr>
            <p:nvPr/>
          </p:nvSpPr>
          <p:spPr bwMode="auto">
            <a:xfrm>
              <a:off x="4095" y="3202"/>
              <a:ext cx="82" cy="8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79" name="Rectangle 151"/>
            <p:cNvSpPr>
              <a:spLocks noChangeAspect="1" noChangeArrowheads="1"/>
            </p:cNvSpPr>
            <p:nvPr/>
          </p:nvSpPr>
          <p:spPr bwMode="auto">
            <a:xfrm>
              <a:off x="4293" y="2548"/>
              <a:ext cx="82" cy="8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80" name="Rectangle 152"/>
            <p:cNvSpPr>
              <a:spLocks noChangeAspect="1" noChangeArrowheads="1"/>
            </p:cNvSpPr>
            <p:nvPr/>
          </p:nvSpPr>
          <p:spPr bwMode="auto">
            <a:xfrm>
              <a:off x="4680" y="2768"/>
              <a:ext cx="83" cy="8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81" name="Rectangle 153"/>
            <p:cNvSpPr>
              <a:spLocks noChangeAspect="1" noChangeArrowheads="1"/>
            </p:cNvSpPr>
            <p:nvPr/>
          </p:nvSpPr>
          <p:spPr bwMode="auto">
            <a:xfrm>
              <a:off x="4486" y="2333"/>
              <a:ext cx="82" cy="8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82" name="Rectangle 154"/>
            <p:cNvSpPr>
              <a:spLocks noChangeAspect="1" noChangeArrowheads="1"/>
            </p:cNvSpPr>
            <p:nvPr/>
          </p:nvSpPr>
          <p:spPr bwMode="auto">
            <a:xfrm>
              <a:off x="4683" y="2335"/>
              <a:ext cx="83" cy="8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83" name="AutoShape 155"/>
            <p:cNvSpPr>
              <a:spLocks noChangeAspect="1" noChangeArrowheads="1"/>
            </p:cNvSpPr>
            <p:nvPr/>
          </p:nvSpPr>
          <p:spPr bwMode="auto">
            <a:xfrm>
              <a:off x="2608" y="2741"/>
              <a:ext cx="446" cy="355"/>
            </a:xfrm>
            <a:prstGeom prst="rightArrow">
              <a:avLst>
                <a:gd name="adj1" fmla="val 50000"/>
                <a:gd name="adj2" fmla="val 31408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684" name="Text Box 156"/>
            <p:cNvSpPr txBox="1">
              <a:spLocks noChangeArrowheads="1"/>
            </p:cNvSpPr>
            <p:nvPr/>
          </p:nvSpPr>
          <p:spPr bwMode="auto">
            <a:xfrm>
              <a:off x="2487" y="2532"/>
              <a:ext cx="529" cy="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7200" b="1">
                  <a:solidFill>
                    <a:srgbClr val="CC0000"/>
                  </a:solidFill>
                </a:rPr>
                <a:t>?</a:t>
              </a:r>
              <a:endParaRPr lang="en-US" altLang="zh-CN" sz="7200" b="1">
                <a:solidFill>
                  <a:srgbClr val="CC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302686" name="Rectangle 15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6.4	Switchbox Routing</a:t>
            </a:r>
          </a:p>
        </p:txBody>
      </p:sp>
      <p:grpSp>
        <p:nvGrpSpPr>
          <p:cNvPr id="1302746" name="Group 218"/>
          <p:cNvGrpSpPr>
            <a:grpSpLocks/>
          </p:cNvGrpSpPr>
          <p:nvPr/>
        </p:nvGrpSpPr>
        <p:grpSpPr bwMode="auto">
          <a:xfrm>
            <a:off x="534988" y="2492375"/>
            <a:ext cx="3749675" cy="3667125"/>
            <a:chOff x="337" y="1570"/>
            <a:chExt cx="2362" cy="2310"/>
          </a:xfrm>
        </p:grpSpPr>
        <p:grpSp>
          <p:nvGrpSpPr>
            <p:cNvPr id="1302747" name="Group 219"/>
            <p:cNvGrpSpPr>
              <a:grpSpLocks noChangeAspect="1"/>
            </p:cNvGrpSpPr>
            <p:nvPr/>
          </p:nvGrpSpPr>
          <p:grpSpPr bwMode="auto">
            <a:xfrm>
              <a:off x="871" y="2152"/>
              <a:ext cx="1585" cy="1529"/>
              <a:chOff x="1519" y="799"/>
              <a:chExt cx="1815" cy="1588"/>
            </a:xfrm>
          </p:grpSpPr>
          <p:sp>
            <p:nvSpPr>
              <p:cNvPr id="1302748" name="Rectangle 220"/>
              <p:cNvSpPr>
                <a:spLocks noChangeAspect="1" noChangeArrowheads="1"/>
              </p:cNvSpPr>
              <p:nvPr/>
            </p:nvSpPr>
            <p:spPr bwMode="auto">
              <a:xfrm>
                <a:off x="1519" y="799"/>
                <a:ext cx="1815" cy="1588"/>
              </a:xfrm>
              <a:prstGeom prst="rect">
                <a:avLst/>
              </a:prstGeom>
              <a:noFill/>
              <a:ln w="158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02749" name="Line 221"/>
              <p:cNvSpPr>
                <a:spLocks noChangeAspect="1" noChangeShapeType="1"/>
              </p:cNvSpPr>
              <p:nvPr/>
            </p:nvSpPr>
            <p:spPr bwMode="auto">
              <a:xfrm>
                <a:off x="1746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750" name="Line 222"/>
              <p:cNvSpPr>
                <a:spLocks noChangeAspect="1" noChangeShapeType="1"/>
              </p:cNvSpPr>
              <p:nvPr/>
            </p:nvSpPr>
            <p:spPr bwMode="auto">
              <a:xfrm>
                <a:off x="1973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751" name="Line 223"/>
              <p:cNvSpPr>
                <a:spLocks noChangeAspect="1" noChangeShapeType="1"/>
              </p:cNvSpPr>
              <p:nvPr/>
            </p:nvSpPr>
            <p:spPr bwMode="auto">
              <a:xfrm>
                <a:off x="2200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752" name="Line 224"/>
              <p:cNvSpPr>
                <a:spLocks noChangeAspect="1" noChangeShapeType="1"/>
              </p:cNvSpPr>
              <p:nvPr/>
            </p:nvSpPr>
            <p:spPr bwMode="auto">
              <a:xfrm>
                <a:off x="2426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753" name="Line 225"/>
              <p:cNvSpPr>
                <a:spLocks noChangeAspect="1" noChangeShapeType="1"/>
              </p:cNvSpPr>
              <p:nvPr/>
            </p:nvSpPr>
            <p:spPr bwMode="auto">
              <a:xfrm>
                <a:off x="2653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754" name="Line 226"/>
              <p:cNvSpPr>
                <a:spLocks noChangeAspect="1" noChangeShapeType="1"/>
              </p:cNvSpPr>
              <p:nvPr/>
            </p:nvSpPr>
            <p:spPr bwMode="auto">
              <a:xfrm>
                <a:off x="2880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755" name="Line 227"/>
              <p:cNvSpPr>
                <a:spLocks noChangeAspect="1" noChangeShapeType="1"/>
              </p:cNvSpPr>
              <p:nvPr/>
            </p:nvSpPr>
            <p:spPr bwMode="auto">
              <a:xfrm>
                <a:off x="3107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756" name="Line 228"/>
              <p:cNvSpPr>
                <a:spLocks noChangeAspect="1" noChangeShapeType="1"/>
              </p:cNvSpPr>
              <p:nvPr/>
            </p:nvSpPr>
            <p:spPr bwMode="auto">
              <a:xfrm>
                <a:off x="1519" y="1026"/>
                <a:ext cx="18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757" name="Line 229"/>
              <p:cNvSpPr>
                <a:spLocks noChangeAspect="1" noChangeShapeType="1"/>
              </p:cNvSpPr>
              <p:nvPr/>
            </p:nvSpPr>
            <p:spPr bwMode="auto">
              <a:xfrm>
                <a:off x="1519" y="1253"/>
                <a:ext cx="18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758" name="Line 230"/>
              <p:cNvSpPr>
                <a:spLocks noChangeAspect="1" noChangeShapeType="1"/>
              </p:cNvSpPr>
              <p:nvPr/>
            </p:nvSpPr>
            <p:spPr bwMode="auto">
              <a:xfrm>
                <a:off x="1519" y="1480"/>
                <a:ext cx="18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759" name="Line 231"/>
              <p:cNvSpPr>
                <a:spLocks noChangeAspect="1" noChangeShapeType="1"/>
              </p:cNvSpPr>
              <p:nvPr/>
            </p:nvSpPr>
            <p:spPr bwMode="auto">
              <a:xfrm>
                <a:off x="1519" y="1706"/>
                <a:ext cx="18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760" name="Line 232"/>
              <p:cNvSpPr>
                <a:spLocks noChangeAspect="1" noChangeShapeType="1"/>
              </p:cNvSpPr>
              <p:nvPr/>
            </p:nvSpPr>
            <p:spPr bwMode="auto">
              <a:xfrm>
                <a:off x="1519" y="1933"/>
                <a:ext cx="18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2761" name="Line 233"/>
              <p:cNvSpPr>
                <a:spLocks noChangeAspect="1" noChangeShapeType="1"/>
              </p:cNvSpPr>
              <p:nvPr/>
            </p:nvSpPr>
            <p:spPr bwMode="auto">
              <a:xfrm>
                <a:off x="1519" y="2160"/>
                <a:ext cx="18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02762" name="Text Box 234"/>
            <p:cNvSpPr txBox="1">
              <a:spLocks noChangeAspect="1" noChangeArrowheads="1"/>
            </p:cNvSpPr>
            <p:nvPr/>
          </p:nvSpPr>
          <p:spPr bwMode="auto">
            <a:xfrm>
              <a:off x="1153" y="1774"/>
              <a:ext cx="24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/>
                <a:t>b</a:t>
              </a:r>
              <a:endParaRPr lang="en-US" altLang="zh-CN" sz="1600" i="1">
                <a:ea typeface="宋体" panose="02010600030101010101" pitchFamily="2" charset="-122"/>
              </a:endParaRPr>
            </a:p>
          </p:txBody>
        </p:sp>
        <p:sp>
          <p:nvSpPr>
            <p:cNvPr id="1302763" name="Text Box 235"/>
            <p:cNvSpPr txBox="1">
              <a:spLocks noChangeAspect="1" noChangeArrowheads="1"/>
            </p:cNvSpPr>
            <p:nvPr/>
          </p:nvSpPr>
          <p:spPr bwMode="auto">
            <a:xfrm>
              <a:off x="1361" y="1774"/>
              <a:ext cx="24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/>
                <a:t>c</a:t>
              </a:r>
              <a:endParaRPr lang="en-US" altLang="zh-CN" sz="1600" i="1">
                <a:ea typeface="宋体" panose="02010600030101010101" pitchFamily="2" charset="-122"/>
              </a:endParaRPr>
            </a:p>
          </p:txBody>
        </p:sp>
        <p:sp>
          <p:nvSpPr>
            <p:cNvPr id="1302764" name="Text Box 236"/>
            <p:cNvSpPr txBox="1">
              <a:spLocks noChangeAspect="1" noChangeArrowheads="1"/>
            </p:cNvSpPr>
            <p:nvPr/>
          </p:nvSpPr>
          <p:spPr bwMode="auto">
            <a:xfrm>
              <a:off x="1555" y="1774"/>
              <a:ext cx="2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/>
                <a:t>d</a:t>
              </a:r>
              <a:endParaRPr lang="en-US" altLang="zh-CN" sz="1600" i="1">
                <a:ea typeface="宋体" panose="02010600030101010101" pitchFamily="2" charset="-122"/>
              </a:endParaRPr>
            </a:p>
          </p:txBody>
        </p:sp>
        <p:sp>
          <p:nvSpPr>
            <p:cNvPr id="1302765" name="Text Box 237"/>
            <p:cNvSpPr txBox="1">
              <a:spLocks noChangeAspect="1" noChangeArrowheads="1"/>
            </p:cNvSpPr>
            <p:nvPr/>
          </p:nvSpPr>
          <p:spPr bwMode="auto">
            <a:xfrm>
              <a:off x="1750" y="1774"/>
              <a:ext cx="2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/>
                <a:t>e</a:t>
              </a:r>
              <a:endParaRPr lang="en-US" altLang="zh-CN" sz="1600" i="1">
                <a:ea typeface="宋体" panose="02010600030101010101" pitchFamily="2" charset="-122"/>
              </a:endParaRPr>
            </a:p>
          </p:txBody>
        </p:sp>
        <p:sp>
          <p:nvSpPr>
            <p:cNvPr id="1302766" name="Text Box 238"/>
            <p:cNvSpPr txBox="1">
              <a:spLocks noChangeAspect="1" noChangeArrowheads="1"/>
            </p:cNvSpPr>
            <p:nvPr/>
          </p:nvSpPr>
          <p:spPr bwMode="auto">
            <a:xfrm>
              <a:off x="1960" y="1774"/>
              <a:ext cx="2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/>
                <a:t>f</a:t>
              </a:r>
              <a:endParaRPr lang="en-US" altLang="zh-CN" sz="1600" i="1">
                <a:ea typeface="宋体" panose="02010600030101010101" pitchFamily="2" charset="-122"/>
              </a:endParaRPr>
            </a:p>
          </p:txBody>
        </p:sp>
        <p:sp>
          <p:nvSpPr>
            <p:cNvPr id="1302767" name="Text Box 239"/>
            <p:cNvSpPr txBox="1">
              <a:spLocks noChangeAspect="1" noChangeArrowheads="1"/>
            </p:cNvSpPr>
            <p:nvPr/>
          </p:nvSpPr>
          <p:spPr bwMode="auto">
            <a:xfrm>
              <a:off x="2154" y="1774"/>
              <a:ext cx="2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/>
                <a:t>g</a:t>
              </a:r>
              <a:endParaRPr lang="en-US" altLang="zh-CN" sz="1600" i="1">
                <a:ea typeface="宋体" panose="02010600030101010101" pitchFamily="2" charset="-122"/>
              </a:endParaRPr>
            </a:p>
          </p:txBody>
        </p:sp>
        <p:sp>
          <p:nvSpPr>
            <p:cNvPr id="1302768" name="Text Box 240"/>
            <p:cNvSpPr txBox="1">
              <a:spLocks noChangeAspect="1" noChangeArrowheads="1"/>
            </p:cNvSpPr>
            <p:nvPr/>
          </p:nvSpPr>
          <p:spPr bwMode="auto">
            <a:xfrm>
              <a:off x="957" y="1774"/>
              <a:ext cx="2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/>
                <a:t>a</a:t>
              </a:r>
              <a:endParaRPr lang="en-US" altLang="zh-CN" sz="1600" i="1">
                <a:ea typeface="宋体" panose="02010600030101010101" pitchFamily="2" charset="-122"/>
              </a:endParaRPr>
            </a:p>
          </p:txBody>
        </p:sp>
        <p:sp>
          <p:nvSpPr>
            <p:cNvPr id="1302769" name="Text Box 241"/>
            <p:cNvSpPr txBox="1">
              <a:spLocks noChangeAspect="1" noChangeArrowheads="1"/>
            </p:cNvSpPr>
            <p:nvPr/>
          </p:nvSpPr>
          <p:spPr bwMode="auto">
            <a:xfrm>
              <a:off x="1382" y="1570"/>
              <a:ext cx="8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/>
                <a:t>Column</a:t>
              </a:r>
              <a:endParaRPr lang="en-US" altLang="zh-CN" sz="1600">
                <a:ea typeface="宋体" panose="02010600030101010101" pitchFamily="2" charset="-122"/>
              </a:endParaRPr>
            </a:p>
          </p:txBody>
        </p:sp>
        <p:sp>
          <p:nvSpPr>
            <p:cNvPr id="1302770" name="Text Box 242"/>
            <p:cNvSpPr txBox="1">
              <a:spLocks noChangeAspect="1" noChangeArrowheads="1"/>
            </p:cNvSpPr>
            <p:nvPr/>
          </p:nvSpPr>
          <p:spPr bwMode="auto">
            <a:xfrm>
              <a:off x="1152" y="1936"/>
              <a:ext cx="24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D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2771" name="Text Box 243"/>
            <p:cNvSpPr txBox="1">
              <a:spLocks noChangeAspect="1" noChangeArrowheads="1"/>
            </p:cNvSpPr>
            <p:nvPr/>
          </p:nvSpPr>
          <p:spPr bwMode="auto">
            <a:xfrm>
              <a:off x="1359" y="1936"/>
              <a:ext cx="2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F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2772" name="Text Box 244"/>
            <p:cNvSpPr txBox="1">
              <a:spLocks noChangeAspect="1" noChangeArrowheads="1"/>
            </p:cNvSpPr>
            <p:nvPr/>
          </p:nvSpPr>
          <p:spPr bwMode="auto">
            <a:xfrm>
              <a:off x="1555" y="1936"/>
              <a:ext cx="2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H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2773" name="Text Box 245"/>
            <p:cNvSpPr txBox="1">
              <a:spLocks noChangeAspect="1" noChangeArrowheads="1"/>
            </p:cNvSpPr>
            <p:nvPr/>
          </p:nvSpPr>
          <p:spPr bwMode="auto">
            <a:xfrm>
              <a:off x="1750" y="1936"/>
              <a:ext cx="24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E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2774" name="Text Box 246"/>
            <p:cNvSpPr txBox="1">
              <a:spLocks noChangeAspect="1" noChangeArrowheads="1"/>
            </p:cNvSpPr>
            <p:nvPr/>
          </p:nvSpPr>
          <p:spPr bwMode="auto">
            <a:xfrm>
              <a:off x="1957" y="1939"/>
              <a:ext cx="2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C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2775" name="Text Box 247"/>
            <p:cNvSpPr txBox="1">
              <a:spLocks noChangeAspect="1" noChangeArrowheads="1"/>
            </p:cNvSpPr>
            <p:nvPr/>
          </p:nvSpPr>
          <p:spPr bwMode="auto">
            <a:xfrm>
              <a:off x="2152" y="1942"/>
              <a:ext cx="2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C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2776" name="Text Box 248"/>
            <p:cNvSpPr txBox="1">
              <a:spLocks noChangeAspect="1" noChangeArrowheads="1"/>
            </p:cNvSpPr>
            <p:nvPr/>
          </p:nvSpPr>
          <p:spPr bwMode="auto">
            <a:xfrm>
              <a:off x="957" y="1936"/>
              <a:ext cx="2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  <a:endParaRPr lang="en-US" altLang="zh-CN" sz="1600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2777" name="Text Box 249"/>
            <p:cNvSpPr txBox="1">
              <a:spLocks noChangeAspect="1" noChangeArrowheads="1"/>
            </p:cNvSpPr>
            <p:nvPr/>
          </p:nvSpPr>
          <p:spPr bwMode="auto">
            <a:xfrm>
              <a:off x="668" y="3162"/>
              <a:ext cx="24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  <a:endParaRPr lang="en-US" altLang="zh-CN" sz="1600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2778" name="Text Box 250"/>
            <p:cNvSpPr txBox="1">
              <a:spLocks noChangeAspect="1" noChangeArrowheads="1"/>
            </p:cNvSpPr>
            <p:nvPr/>
          </p:nvSpPr>
          <p:spPr bwMode="auto">
            <a:xfrm>
              <a:off x="668" y="2938"/>
              <a:ext cx="24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D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2779" name="Text Box 251"/>
            <p:cNvSpPr txBox="1">
              <a:spLocks noChangeAspect="1" noChangeArrowheads="1"/>
            </p:cNvSpPr>
            <p:nvPr/>
          </p:nvSpPr>
          <p:spPr bwMode="auto">
            <a:xfrm>
              <a:off x="668" y="2718"/>
              <a:ext cx="24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F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2780" name="Text Box 252"/>
            <p:cNvSpPr txBox="1">
              <a:spLocks noChangeAspect="1" noChangeArrowheads="1"/>
            </p:cNvSpPr>
            <p:nvPr/>
          </p:nvSpPr>
          <p:spPr bwMode="auto">
            <a:xfrm>
              <a:off x="668" y="2505"/>
              <a:ext cx="24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G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2781" name="Text Box 253"/>
            <p:cNvSpPr txBox="1">
              <a:spLocks noChangeAspect="1" noChangeArrowheads="1"/>
            </p:cNvSpPr>
            <p:nvPr/>
          </p:nvSpPr>
          <p:spPr bwMode="auto">
            <a:xfrm>
              <a:off x="668" y="2272"/>
              <a:ext cx="24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  <a:endParaRPr lang="en-US" altLang="zh-CN" sz="1600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2782" name="Text Box 254"/>
            <p:cNvSpPr txBox="1">
              <a:spLocks noChangeAspect="1" noChangeArrowheads="1"/>
            </p:cNvSpPr>
            <p:nvPr/>
          </p:nvSpPr>
          <p:spPr bwMode="auto">
            <a:xfrm>
              <a:off x="668" y="3370"/>
              <a:ext cx="24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A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1302783" name="Group 255"/>
            <p:cNvGrpSpPr>
              <a:grpSpLocks noChangeAspect="1"/>
            </p:cNvGrpSpPr>
            <p:nvPr/>
          </p:nvGrpSpPr>
          <p:grpSpPr bwMode="auto">
            <a:xfrm>
              <a:off x="337" y="2251"/>
              <a:ext cx="385" cy="1289"/>
              <a:chOff x="122" y="1600"/>
              <a:chExt cx="640" cy="2146"/>
            </a:xfrm>
          </p:grpSpPr>
          <p:sp>
            <p:nvSpPr>
              <p:cNvPr id="1302784" name="Text Box 256"/>
              <p:cNvSpPr txBox="1">
                <a:spLocks noChangeAspect="1" noChangeArrowheads="1"/>
              </p:cNvSpPr>
              <p:nvPr/>
            </p:nvSpPr>
            <p:spPr bwMode="auto">
              <a:xfrm>
                <a:off x="202" y="1600"/>
                <a:ext cx="560" cy="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/>
                  <a:t>    6</a:t>
                </a:r>
                <a:endParaRPr lang="en-US" altLang="zh-CN" sz="1600">
                  <a:ea typeface="宋体" panose="02010600030101010101" pitchFamily="2" charset="-122"/>
                </a:endParaRPr>
              </a:p>
            </p:txBody>
          </p:sp>
          <p:sp>
            <p:nvSpPr>
              <p:cNvPr id="1302785" name="Text Box 257"/>
              <p:cNvSpPr txBox="1">
                <a:spLocks noChangeAspect="1" noChangeArrowheads="1"/>
              </p:cNvSpPr>
              <p:nvPr/>
            </p:nvSpPr>
            <p:spPr bwMode="auto">
              <a:xfrm>
                <a:off x="138" y="1986"/>
                <a:ext cx="621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/>
                  <a:t>     5</a:t>
                </a:r>
                <a:endParaRPr lang="en-US" altLang="zh-CN" sz="1600">
                  <a:ea typeface="宋体" panose="02010600030101010101" pitchFamily="2" charset="-122"/>
                </a:endParaRPr>
              </a:p>
            </p:txBody>
          </p:sp>
          <p:sp>
            <p:nvSpPr>
              <p:cNvPr id="1302786" name="Text Box 258"/>
              <p:cNvSpPr txBox="1">
                <a:spLocks noChangeAspect="1" noChangeArrowheads="1"/>
              </p:cNvSpPr>
              <p:nvPr/>
            </p:nvSpPr>
            <p:spPr bwMode="auto">
              <a:xfrm>
                <a:off x="138" y="2334"/>
                <a:ext cx="621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/>
                  <a:t>     4</a:t>
                </a:r>
                <a:endParaRPr lang="en-US" altLang="zh-CN" sz="1600">
                  <a:ea typeface="宋体" panose="02010600030101010101" pitchFamily="2" charset="-122"/>
                </a:endParaRPr>
              </a:p>
            </p:txBody>
          </p:sp>
          <p:sp>
            <p:nvSpPr>
              <p:cNvPr id="1302787" name="Text Box 259"/>
              <p:cNvSpPr txBox="1">
                <a:spLocks noChangeAspect="1" noChangeArrowheads="1"/>
              </p:cNvSpPr>
              <p:nvPr/>
            </p:nvSpPr>
            <p:spPr bwMode="auto">
              <a:xfrm>
                <a:off x="138" y="2697"/>
                <a:ext cx="621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/>
                  <a:t>     3</a:t>
                </a:r>
                <a:endParaRPr lang="en-US" altLang="zh-CN" sz="1600">
                  <a:ea typeface="宋体" panose="02010600030101010101" pitchFamily="2" charset="-122"/>
                </a:endParaRPr>
              </a:p>
            </p:txBody>
          </p:sp>
          <p:sp>
            <p:nvSpPr>
              <p:cNvPr id="1302788" name="Text Box 260"/>
              <p:cNvSpPr txBox="1">
                <a:spLocks noChangeAspect="1" noChangeArrowheads="1"/>
              </p:cNvSpPr>
              <p:nvPr/>
            </p:nvSpPr>
            <p:spPr bwMode="auto">
              <a:xfrm>
                <a:off x="138" y="3060"/>
                <a:ext cx="621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/>
                  <a:t>     2</a:t>
                </a:r>
                <a:endParaRPr lang="en-US" altLang="zh-CN" sz="1600">
                  <a:ea typeface="宋体" panose="02010600030101010101" pitchFamily="2" charset="-122"/>
                </a:endParaRPr>
              </a:p>
            </p:txBody>
          </p:sp>
          <p:sp>
            <p:nvSpPr>
              <p:cNvPr id="1302789" name="Text Box 261"/>
              <p:cNvSpPr txBox="1">
                <a:spLocks noChangeAspect="1" noChangeArrowheads="1"/>
              </p:cNvSpPr>
              <p:nvPr/>
            </p:nvSpPr>
            <p:spPr bwMode="auto">
              <a:xfrm>
                <a:off x="122" y="3390"/>
                <a:ext cx="620" cy="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/>
                  <a:t>     1</a:t>
                </a:r>
                <a:endParaRPr lang="en-US" altLang="zh-CN" sz="1600">
                  <a:ea typeface="宋体" panose="02010600030101010101" pitchFamily="2" charset="-122"/>
                </a:endParaRPr>
              </a:p>
            </p:txBody>
          </p:sp>
          <p:sp>
            <p:nvSpPr>
              <p:cNvPr id="1302790" name="Text Box 262"/>
              <p:cNvSpPr txBox="1">
                <a:spLocks noChangeAspect="1" noChangeArrowheads="1"/>
              </p:cNvSpPr>
              <p:nvPr/>
            </p:nvSpPr>
            <p:spPr bwMode="auto">
              <a:xfrm rot="16200000">
                <a:off x="-137" y="2319"/>
                <a:ext cx="947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de-DE" sz="1600"/>
                  <a:t>Track</a:t>
                </a:r>
              </a:p>
            </p:txBody>
          </p:sp>
        </p:grpSp>
        <p:sp>
          <p:nvSpPr>
            <p:cNvPr id="1302791" name="Text Box 263"/>
            <p:cNvSpPr txBox="1">
              <a:spLocks noChangeAspect="1" noChangeArrowheads="1"/>
            </p:cNvSpPr>
            <p:nvPr/>
          </p:nvSpPr>
          <p:spPr bwMode="auto">
            <a:xfrm>
              <a:off x="2454" y="3174"/>
              <a:ext cx="2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H</a:t>
              </a:r>
            </a:p>
          </p:txBody>
        </p:sp>
        <p:sp>
          <p:nvSpPr>
            <p:cNvPr id="1302792" name="Text Box 264"/>
            <p:cNvSpPr txBox="1">
              <a:spLocks noChangeAspect="1" noChangeArrowheads="1"/>
            </p:cNvSpPr>
            <p:nvPr/>
          </p:nvSpPr>
          <p:spPr bwMode="auto">
            <a:xfrm>
              <a:off x="2454" y="2957"/>
              <a:ext cx="2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A</a:t>
              </a:r>
            </a:p>
          </p:txBody>
        </p:sp>
        <p:sp>
          <p:nvSpPr>
            <p:cNvPr id="1302793" name="Text Box 265"/>
            <p:cNvSpPr txBox="1">
              <a:spLocks noChangeAspect="1" noChangeArrowheads="1"/>
            </p:cNvSpPr>
            <p:nvPr/>
          </p:nvSpPr>
          <p:spPr bwMode="auto">
            <a:xfrm>
              <a:off x="2454" y="2738"/>
              <a:ext cx="2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C</a:t>
              </a:r>
            </a:p>
          </p:txBody>
        </p:sp>
        <p:sp>
          <p:nvSpPr>
            <p:cNvPr id="1302794" name="Text Box 266"/>
            <p:cNvSpPr txBox="1">
              <a:spLocks noChangeAspect="1" noChangeArrowheads="1"/>
            </p:cNvSpPr>
            <p:nvPr/>
          </p:nvSpPr>
          <p:spPr bwMode="auto">
            <a:xfrm>
              <a:off x="2454" y="2521"/>
              <a:ext cx="2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E</a:t>
              </a:r>
            </a:p>
          </p:txBody>
        </p:sp>
        <p:sp>
          <p:nvSpPr>
            <p:cNvPr id="1302795" name="Text Box 267"/>
            <p:cNvSpPr txBox="1">
              <a:spLocks noChangeAspect="1" noChangeArrowheads="1"/>
            </p:cNvSpPr>
            <p:nvPr/>
          </p:nvSpPr>
          <p:spPr bwMode="auto">
            <a:xfrm>
              <a:off x="2462" y="3378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B</a:t>
              </a:r>
            </a:p>
          </p:txBody>
        </p:sp>
        <p:sp>
          <p:nvSpPr>
            <p:cNvPr id="1302796" name="Text Box 268"/>
            <p:cNvSpPr txBox="1">
              <a:spLocks noChangeAspect="1" noChangeArrowheads="1"/>
            </p:cNvSpPr>
            <p:nvPr/>
          </p:nvSpPr>
          <p:spPr bwMode="auto">
            <a:xfrm>
              <a:off x="2462" y="2302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C</a:t>
              </a:r>
            </a:p>
          </p:txBody>
        </p:sp>
        <p:sp>
          <p:nvSpPr>
            <p:cNvPr id="1302797" name="Text Box 269"/>
            <p:cNvSpPr txBox="1">
              <a:spLocks noChangeAspect="1" noChangeArrowheads="1"/>
            </p:cNvSpPr>
            <p:nvPr/>
          </p:nvSpPr>
          <p:spPr bwMode="auto">
            <a:xfrm>
              <a:off x="1361" y="3666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G</a:t>
              </a:r>
            </a:p>
          </p:txBody>
        </p:sp>
        <p:sp>
          <p:nvSpPr>
            <p:cNvPr id="1302798" name="Text Box 270"/>
            <p:cNvSpPr txBox="1">
              <a:spLocks noChangeAspect="1" noChangeArrowheads="1"/>
            </p:cNvSpPr>
            <p:nvPr/>
          </p:nvSpPr>
          <p:spPr bwMode="auto">
            <a:xfrm>
              <a:off x="1164" y="3666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</a:p>
          </p:txBody>
        </p:sp>
        <p:sp>
          <p:nvSpPr>
            <p:cNvPr id="1302799" name="Text Box 271"/>
            <p:cNvSpPr txBox="1">
              <a:spLocks noChangeAspect="1" noChangeArrowheads="1"/>
            </p:cNvSpPr>
            <p:nvPr/>
          </p:nvSpPr>
          <p:spPr bwMode="auto">
            <a:xfrm>
              <a:off x="1544" y="3666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H</a:t>
              </a:r>
            </a:p>
          </p:txBody>
        </p:sp>
        <p:sp>
          <p:nvSpPr>
            <p:cNvPr id="1302800" name="Text Box 272"/>
            <p:cNvSpPr txBox="1">
              <a:spLocks noChangeAspect="1" noChangeArrowheads="1"/>
            </p:cNvSpPr>
            <p:nvPr/>
          </p:nvSpPr>
          <p:spPr bwMode="auto">
            <a:xfrm>
              <a:off x="1743" y="3666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B</a:t>
              </a:r>
            </a:p>
          </p:txBody>
        </p:sp>
        <p:sp>
          <p:nvSpPr>
            <p:cNvPr id="1302801" name="Text Box 273"/>
            <p:cNvSpPr txBox="1">
              <a:spLocks noChangeAspect="1" noChangeArrowheads="1"/>
            </p:cNvSpPr>
            <p:nvPr/>
          </p:nvSpPr>
          <p:spPr bwMode="auto">
            <a:xfrm>
              <a:off x="1948" y="3666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B</a:t>
              </a:r>
            </a:p>
          </p:txBody>
        </p:sp>
        <p:sp>
          <p:nvSpPr>
            <p:cNvPr id="1302802" name="Text Box 274"/>
            <p:cNvSpPr txBox="1">
              <a:spLocks noChangeAspect="1" noChangeArrowheads="1"/>
            </p:cNvSpPr>
            <p:nvPr/>
          </p:nvSpPr>
          <p:spPr bwMode="auto">
            <a:xfrm>
              <a:off x="2137" y="3666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H</a:t>
              </a:r>
            </a:p>
          </p:txBody>
        </p:sp>
        <p:sp>
          <p:nvSpPr>
            <p:cNvPr id="1302803" name="Text Box 275"/>
            <p:cNvSpPr txBox="1">
              <a:spLocks noChangeAspect="1" noChangeArrowheads="1"/>
            </p:cNvSpPr>
            <p:nvPr/>
          </p:nvSpPr>
          <p:spPr bwMode="auto">
            <a:xfrm>
              <a:off x="967" y="3666"/>
              <a:ext cx="2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0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0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2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2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59" grpId="0"/>
      <p:bldP spid="130259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7505-FA25-443E-B436-E3980B17CF23}" type="slidenum">
              <a:rPr lang="en-US" altLang="de-DE"/>
              <a:pPr/>
              <a:t>57</a:t>
            </a:fld>
            <a:endParaRPr lang="en-US" altLang="de-DE"/>
          </a:p>
        </p:txBody>
      </p:sp>
      <p:sp>
        <p:nvSpPr>
          <p:cNvPr id="1306835" name="Rectangle 211"/>
          <p:cNvSpPr>
            <a:spLocks noChangeArrowheads="1"/>
          </p:cNvSpPr>
          <p:nvPr/>
        </p:nvSpPr>
        <p:spPr bwMode="auto">
          <a:xfrm>
            <a:off x="827088" y="1260475"/>
            <a:ext cx="44053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i="1">
                <a:ea typeface="宋体" panose="02010600030101010101" pitchFamily="2" charset="-122"/>
              </a:rPr>
              <a:t>TOP</a:t>
            </a:r>
            <a:r>
              <a:rPr lang="en-US" altLang="zh-CN" sz="1600">
                <a:ea typeface="宋体" panose="02010600030101010101" pitchFamily="2" charset="-122"/>
              </a:rPr>
              <a:t>	= (1, 2, … , 7) = [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0,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D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F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H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E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C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C</a:t>
            </a:r>
            <a:r>
              <a:rPr lang="en-US" altLang="zh-CN" sz="1600">
                <a:ea typeface="宋体" panose="02010600030101010101" pitchFamily="2" charset="-122"/>
              </a:rPr>
              <a:t>]</a:t>
            </a:r>
            <a:br>
              <a:rPr lang="en-US" altLang="zh-CN" sz="1600">
                <a:ea typeface="宋体" panose="02010600030101010101" pitchFamily="2" charset="-122"/>
              </a:rPr>
            </a:br>
            <a:r>
              <a:rPr lang="en-US" altLang="zh-CN" sz="1600" i="1">
                <a:ea typeface="宋体" panose="02010600030101010101" pitchFamily="2" charset="-122"/>
              </a:rPr>
              <a:t>BOT</a:t>
            </a:r>
            <a:r>
              <a:rPr lang="en-US" altLang="zh-CN" sz="1600">
                <a:ea typeface="宋体" panose="02010600030101010101" pitchFamily="2" charset="-122"/>
              </a:rPr>
              <a:t>	= (1, 2, … , 7) = [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0, 0,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G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H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B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B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H</a:t>
            </a:r>
            <a:r>
              <a:rPr lang="en-US" altLang="zh-CN" sz="1600">
                <a:ea typeface="宋体" panose="02010600030101010101" pitchFamily="2" charset="-122"/>
              </a:rPr>
              <a:t>]</a:t>
            </a:r>
            <a:br>
              <a:rPr lang="en-US" altLang="zh-CN" sz="1600">
                <a:ea typeface="宋体" panose="02010600030101010101" pitchFamily="2" charset="-122"/>
              </a:rPr>
            </a:br>
            <a:r>
              <a:rPr lang="en-US" altLang="zh-CN" sz="1600" i="1">
                <a:ea typeface="宋体" panose="02010600030101010101" pitchFamily="2" charset="-122"/>
              </a:rPr>
              <a:t>LEFT</a:t>
            </a:r>
            <a:r>
              <a:rPr lang="en-US" altLang="zh-CN" sz="1600">
                <a:ea typeface="宋体" panose="02010600030101010101" pitchFamily="2" charset="-122"/>
              </a:rPr>
              <a:t>	= (1, 2, … , 6) = [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A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0,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D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F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G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0</a:t>
            </a:r>
            <a:r>
              <a:rPr lang="en-US" altLang="zh-CN" sz="1600">
                <a:ea typeface="宋体" panose="02010600030101010101" pitchFamily="2" charset="-122"/>
              </a:rPr>
              <a:t>]</a:t>
            </a:r>
            <a:br>
              <a:rPr lang="en-US" altLang="zh-CN" sz="1600">
                <a:ea typeface="宋体" panose="02010600030101010101" pitchFamily="2" charset="-122"/>
              </a:rPr>
            </a:br>
            <a:r>
              <a:rPr lang="en-US" altLang="zh-CN" sz="1600" i="1">
                <a:ea typeface="宋体" panose="02010600030101010101" pitchFamily="2" charset="-122"/>
              </a:rPr>
              <a:t>RIGHT</a:t>
            </a:r>
            <a:r>
              <a:rPr lang="en-US" altLang="zh-CN" sz="1600">
                <a:ea typeface="宋体" panose="02010600030101010101" pitchFamily="2" charset="-122"/>
              </a:rPr>
              <a:t>	=</a:t>
            </a:r>
            <a:r>
              <a:rPr lang="en-US" altLang="zh-CN" sz="1600" b="1" i="1">
                <a:ea typeface="宋体" panose="02010600030101010101" pitchFamily="2" charset="-122"/>
              </a:rPr>
              <a:t> </a:t>
            </a:r>
            <a:r>
              <a:rPr lang="en-US" altLang="zh-CN" sz="1600">
                <a:ea typeface="宋体" panose="02010600030101010101" pitchFamily="2" charset="-122"/>
              </a:rPr>
              <a:t>(1, 2, … , 6) = [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B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H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A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C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E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C</a:t>
            </a:r>
            <a:r>
              <a:rPr lang="en-US" altLang="zh-CN" sz="1600">
                <a:ea typeface="宋体" panose="02010600030101010101" pitchFamily="2" charset="-122"/>
              </a:rPr>
              <a:t>]</a:t>
            </a:r>
          </a:p>
        </p:txBody>
      </p:sp>
      <p:grpSp>
        <p:nvGrpSpPr>
          <p:cNvPr id="1306857" name="Group 233"/>
          <p:cNvGrpSpPr>
            <a:grpSpLocks/>
          </p:cNvGrpSpPr>
          <p:nvPr/>
        </p:nvGrpSpPr>
        <p:grpSpPr bwMode="auto">
          <a:xfrm>
            <a:off x="534988" y="2492375"/>
            <a:ext cx="3749675" cy="3667125"/>
            <a:chOff x="337" y="1570"/>
            <a:chExt cx="2362" cy="2310"/>
          </a:xfrm>
        </p:grpSpPr>
        <p:grpSp>
          <p:nvGrpSpPr>
            <p:cNvPr id="1306627" name="Group 3"/>
            <p:cNvGrpSpPr>
              <a:grpSpLocks noChangeAspect="1"/>
            </p:cNvGrpSpPr>
            <p:nvPr/>
          </p:nvGrpSpPr>
          <p:grpSpPr bwMode="auto">
            <a:xfrm>
              <a:off x="871" y="2152"/>
              <a:ext cx="1585" cy="1529"/>
              <a:chOff x="1519" y="799"/>
              <a:chExt cx="1815" cy="1588"/>
            </a:xfrm>
          </p:grpSpPr>
          <p:sp>
            <p:nvSpPr>
              <p:cNvPr id="1306628" name="Rectangle 4"/>
              <p:cNvSpPr>
                <a:spLocks noChangeAspect="1" noChangeArrowheads="1"/>
              </p:cNvSpPr>
              <p:nvPr/>
            </p:nvSpPr>
            <p:spPr bwMode="auto">
              <a:xfrm>
                <a:off x="1519" y="799"/>
                <a:ext cx="1815" cy="1588"/>
              </a:xfrm>
              <a:prstGeom prst="rect">
                <a:avLst/>
              </a:prstGeom>
              <a:noFill/>
              <a:ln w="158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06629" name="Line 5"/>
              <p:cNvSpPr>
                <a:spLocks noChangeAspect="1" noChangeShapeType="1"/>
              </p:cNvSpPr>
              <p:nvPr/>
            </p:nvSpPr>
            <p:spPr bwMode="auto">
              <a:xfrm>
                <a:off x="1746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6630" name="Line 6"/>
              <p:cNvSpPr>
                <a:spLocks noChangeAspect="1" noChangeShapeType="1"/>
              </p:cNvSpPr>
              <p:nvPr/>
            </p:nvSpPr>
            <p:spPr bwMode="auto">
              <a:xfrm>
                <a:off x="1973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6631" name="Line 7"/>
              <p:cNvSpPr>
                <a:spLocks noChangeAspect="1" noChangeShapeType="1"/>
              </p:cNvSpPr>
              <p:nvPr/>
            </p:nvSpPr>
            <p:spPr bwMode="auto">
              <a:xfrm>
                <a:off x="2200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6632" name="Line 8"/>
              <p:cNvSpPr>
                <a:spLocks noChangeAspect="1" noChangeShapeType="1"/>
              </p:cNvSpPr>
              <p:nvPr/>
            </p:nvSpPr>
            <p:spPr bwMode="auto">
              <a:xfrm>
                <a:off x="2426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6633" name="Line 9"/>
              <p:cNvSpPr>
                <a:spLocks noChangeAspect="1" noChangeShapeType="1"/>
              </p:cNvSpPr>
              <p:nvPr/>
            </p:nvSpPr>
            <p:spPr bwMode="auto">
              <a:xfrm>
                <a:off x="2653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6634" name="Line 10"/>
              <p:cNvSpPr>
                <a:spLocks noChangeAspect="1" noChangeShapeType="1"/>
              </p:cNvSpPr>
              <p:nvPr/>
            </p:nvSpPr>
            <p:spPr bwMode="auto">
              <a:xfrm>
                <a:off x="2880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6635" name="Line 11"/>
              <p:cNvSpPr>
                <a:spLocks noChangeAspect="1" noChangeShapeType="1"/>
              </p:cNvSpPr>
              <p:nvPr/>
            </p:nvSpPr>
            <p:spPr bwMode="auto">
              <a:xfrm>
                <a:off x="3107" y="799"/>
                <a:ext cx="0" cy="1588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6636" name="Line 12"/>
              <p:cNvSpPr>
                <a:spLocks noChangeAspect="1" noChangeShapeType="1"/>
              </p:cNvSpPr>
              <p:nvPr/>
            </p:nvSpPr>
            <p:spPr bwMode="auto">
              <a:xfrm>
                <a:off x="1519" y="1026"/>
                <a:ext cx="18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6637" name="Line 13"/>
              <p:cNvSpPr>
                <a:spLocks noChangeAspect="1" noChangeShapeType="1"/>
              </p:cNvSpPr>
              <p:nvPr/>
            </p:nvSpPr>
            <p:spPr bwMode="auto">
              <a:xfrm>
                <a:off x="1519" y="1253"/>
                <a:ext cx="18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6638" name="Line 14"/>
              <p:cNvSpPr>
                <a:spLocks noChangeAspect="1" noChangeShapeType="1"/>
              </p:cNvSpPr>
              <p:nvPr/>
            </p:nvSpPr>
            <p:spPr bwMode="auto">
              <a:xfrm>
                <a:off x="1519" y="1480"/>
                <a:ext cx="18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6639" name="Line 15"/>
              <p:cNvSpPr>
                <a:spLocks noChangeAspect="1" noChangeShapeType="1"/>
              </p:cNvSpPr>
              <p:nvPr/>
            </p:nvSpPr>
            <p:spPr bwMode="auto">
              <a:xfrm>
                <a:off x="1519" y="1706"/>
                <a:ext cx="18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6640" name="Line 16"/>
              <p:cNvSpPr>
                <a:spLocks noChangeAspect="1" noChangeShapeType="1"/>
              </p:cNvSpPr>
              <p:nvPr/>
            </p:nvSpPr>
            <p:spPr bwMode="auto">
              <a:xfrm>
                <a:off x="1519" y="1933"/>
                <a:ext cx="18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6641" name="Line 17"/>
              <p:cNvSpPr>
                <a:spLocks noChangeAspect="1" noChangeShapeType="1"/>
              </p:cNvSpPr>
              <p:nvPr/>
            </p:nvSpPr>
            <p:spPr bwMode="auto">
              <a:xfrm>
                <a:off x="1519" y="2160"/>
                <a:ext cx="1815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06653" name="Text Box 29"/>
            <p:cNvSpPr txBox="1">
              <a:spLocks noChangeAspect="1" noChangeArrowheads="1"/>
            </p:cNvSpPr>
            <p:nvPr/>
          </p:nvSpPr>
          <p:spPr bwMode="auto">
            <a:xfrm>
              <a:off x="1153" y="1774"/>
              <a:ext cx="24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CC0000"/>
                  </a:solidFill>
                </a:rPr>
                <a:t>b</a:t>
              </a:r>
              <a:endParaRPr lang="en-US" altLang="zh-CN" sz="1600" i="1">
                <a:solidFill>
                  <a:srgbClr val="CC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54" name="Text Box 30"/>
            <p:cNvSpPr txBox="1">
              <a:spLocks noChangeAspect="1" noChangeArrowheads="1"/>
            </p:cNvSpPr>
            <p:nvPr/>
          </p:nvSpPr>
          <p:spPr bwMode="auto">
            <a:xfrm>
              <a:off x="1361" y="1774"/>
              <a:ext cx="24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CC0000"/>
                  </a:solidFill>
                </a:rPr>
                <a:t>c</a:t>
              </a:r>
              <a:endParaRPr lang="en-US" altLang="zh-CN" sz="1600" i="1">
                <a:solidFill>
                  <a:srgbClr val="CC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55" name="Text Box 31"/>
            <p:cNvSpPr txBox="1">
              <a:spLocks noChangeAspect="1" noChangeArrowheads="1"/>
            </p:cNvSpPr>
            <p:nvPr/>
          </p:nvSpPr>
          <p:spPr bwMode="auto">
            <a:xfrm>
              <a:off x="1555" y="1774"/>
              <a:ext cx="2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CC0000"/>
                  </a:solidFill>
                </a:rPr>
                <a:t>d</a:t>
              </a:r>
              <a:endParaRPr lang="en-US" altLang="zh-CN" sz="1600" i="1">
                <a:solidFill>
                  <a:srgbClr val="CC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56" name="Text Box 32"/>
            <p:cNvSpPr txBox="1">
              <a:spLocks noChangeAspect="1" noChangeArrowheads="1"/>
            </p:cNvSpPr>
            <p:nvPr/>
          </p:nvSpPr>
          <p:spPr bwMode="auto">
            <a:xfrm>
              <a:off x="1750" y="1774"/>
              <a:ext cx="2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CC0000"/>
                  </a:solidFill>
                </a:rPr>
                <a:t>e</a:t>
              </a:r>
              <a:endParaRPr lang="en-US" altLang="zh-CN" sz="1600" i="1">
                <a:solidFill>
                  <a:srgbClr val="CC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57" name="Text Box 33"/>
            <p:cNvSpPr txBox="1">
              <a:spLocks noChangeAspect="1" noChangeArrowheads="1"/>
            </p:cNvSpPr>
            <p:nvPr/>
          </p:nvSpPr>
          <p:spPr bwMode="auto">
            <a:xfrm>
              <a:off x="1960" y="1774"/>
              <a:ext cx="2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CC0000"/>
                  </a:solidFill>
                </a:rPr>
                <a:t>f</a:t>
              </a:r>
              <a:endParaRPr lang="en-US" altLang="zh-CN" sz="1600" i="1">
                <a:solidFill>
                  <a:srgbClr val="CC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58" name="Text Box 34"/>
            <p:cNvSpPr txBox="1">
              <a:spLocks noChangeAspect="1" noChangeArrowheads="1"/>
            </p:cNvSpPr>
            <p:nvPr/>
          </p:nvSpPr>
          <p:spPr bwMode="auto">
            <a:xfrm>
              <a:off x="2154" y="1774"/>
              <a:ext cx="2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CC0000"/>
                  </a:solidFill>
                </a:rPr>
                <a:t>g</a:t>
              </a:r>
              <a:endParaRPr lang="en-US" altLang="zh-CN" sz="1600" i="1">
                <a:solidFill>
                  <a:srgbClr val="CC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59" name="Text Box 35"/>
            <p:cNvSpPr txBox="1">
              <a:spLocks noChangeAspect="1" noChangeArrowheads="1"/>
            </p:cNvSpPr>
            <p:nvPr/>
          </p:nvSpPr>
          <p:spPr bwMode="auto">
            <a:xfrm>
              <a:off x="957" y="1774"/>
              <a:ext cx="2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CC0000"/>
                  </a:solidFill>
                </a:rPr>
                <a:t>a</a:t>
              </a:r>
              <a:endParaRPr lang="en-US" altLang="zh-CN" sz="1600" i="1">
                <a:solidFill>
                  <a:srgbClr val="CC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68" name="Text Box 44"/>
            <p:cNvSpPr txBox="1">
              <a:spLocks noChangeAspect="1" noChangeArrowheads="1"/>
            </p:cNvSpPr>
            <p:nvPr/>
          </p:nvSpPr>
          <p:spPr bwMode="auto">
            <a:xfrm>
              <a:off x="1382" y="1570"/>
              <a:ext cx="8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>
                  <a:solidFill>
                    <a:srgbClr val="CC0000"/>
                  </a:solidFill>
                </a:rPr>
                <a:t>Column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69" name="Text Box 45"/>
            <p:cNvSpPr txBox="1">
              <a:spLocks noChangeAspect="1" noChangeArrowheads="1"/>
            </p:cNvSpPr>
            <p:nvPr/>
          </p:nvSpPr>
          <p:spPr bwMode="auto">
            <a:xfrm>
              <a:off x="1152" y="1936"/>
              <a:ext cx="24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D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70" name="Text Box 46"/>
            <p:cNvSpPr txBox="1">
              <a:spLocks noChangeAspect="1" noChangeArrowheads="1"/>
            </p:cNvSpPr>
            <p:nvPr/>
          </p:nvSpPr>
          <p:spPr bwMode="auto">
            <a:xfrm>
              <a:off x="1359" y="1936"/>
              <a:ext cx="2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F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71" name="Text Box 47"/>
            <p:cNvSpPr txBox="1">
              <a:spLocks noChangeAspect="1" noChangeArrowheads="1"/>
            </p:cNvSpPr>
            <p:nvPr/>
          </p:nvSpPr>
          <p:spPr bwMode="auto">
            <a:xfrm>
              <a:off x="1555" y="1936"/>
              <a:ext cx="2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H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72" name="Text Box 48"/>
            <p:cNvSpPr txBox="1">
              <a:spLocks noChangeAspect="1" noChangeArrowheads="1"/>
            </p:cNvSpPr>
            <p:nvPr/>
          </p:nvSpPr>
          <p:spPr bwMode="auto">
            <a:xfrm>
              <a:off x="1750" y="1936"/>
              <a:ext cx="24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E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73" name="Text Box 49"/>
            <p:cNvSpPr txBox="1">
              <a:spLocks noChangeAspect="1" noChangeArrowheads="1"/>
            </p:cNvSpPr>
            <p:nvPr/>
          </p:nvSpPr>
          <p:spPr bwMode="auto">
            <a:xfrm>
              <a:off x="1957" y="1939"/>
              <a:ext cx="2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C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74" name="Text Box 50"/>
            <p:cNvSpPr txBox="1">
              <a:spLocks noChangeAspect="1" noChangeArrowheads="1"/>
            </p:cNvSpPr>
            <p:nvPr/>
          </p:nvSpPr>
          <p:spPr bwMode="auto">
            <a:xfrm>
              <a:off x="2152" y="1942"/>
              <a:ext cx="2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C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75" name="Text Box 51"/>
            <p:cNvSpPr txBox="1">
              <a:spLocks noChangeAspect="1" noChangeArrowheads="1"/>
            </p:cNvSpPr>
            <p:nvPr/>
          </p:nvSpPr>
          <p:spPr bwMode="auto">
            <a:xfrm>
              <a:off x="957" y="1936"/>
              <a:ext cx="2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  <a:endParaRPr lang="en-US" altLang="zh-CN" sz="1600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89" name="Text Box 65"/>
            <p:cNvSpPr txBox="1">
              <a:spLocks noChangeAspect="1" noChangeArrowheads="1"/>
            </p:cNvSpPr>
            <p:nvPr/>
          </p:nvSpPr>
          <p:spPr bwMode="auto">
            <a:xfrm>
              <a:off x="668" y="3162"/>
              <a:ext cx="24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  <a:endParaRPr lang="en-US" altLang="zh-CN" sz="1600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90" name="Text Box 66"/>
            <p:cNvSpPr txBox="1">
              <a:spLocks noChangeAspect="1" noChangeArrowheads="1"/>
            </p:cNvSpPr>
            <p:nvPr/>
          </p:nvSpPr>
          <p:spPr bwMode="auto">
            <a:xfrm>
              <a:off x="668" y="2938"/>
              <a:ext cx="24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D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91" name="Text Box 67"/>
            <p:cNvSpPr txBox="1">
              <a:spLocks noChangeAspect="1" noChangeArrowheads="1"/>
            </p:cNvSpPr>
            <p:nvPr/>
          </p:nvSpPr>
          <p:spPr bwMode="auto">
            <a:xfrm>
              <a:off x="668" y="2718"/>
              <a:ext cx="24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F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92" name="Text Box 68"/>
            <p:cNvSpPr txBox="1">
              <a:spLocks noChangeAspect="1" noChangeArrowheads="1"/>
            </p:cNvSpPr>
            <p:nvPr/>
          </p:nvSpPr>
          <p:spPr bwMode="auto">
            <a:xfrm>
              <a:off x="668" y="2505"/>
              <a:ext cx="24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G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93" name="Text Box 69"/>
            <p:cNvSpPr txBox="1">
              <a:spLocks noChangeAspect="1" noChangeArrowheads="1"/>
            </p:cNvSpPr>
            <p:nvPr/>
          </p:nvSpPr>
          <p:spPr bwMode="auto">
            <a:xfrm>
              <a:off x="668" y="2272"/>
              <a:ext cx="24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  <a:endParaRPr lang="en-US" altLang="zh-CN" sz="1600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6694" name="Text Box 70"/>
            <p:cNvSpPr txBox="1">
              <a:spLocks noChangeAspect="1" noChangeArrowheads="1"/>
            </p:cNvSpPr>
            <p:nvPr/>
          </p:nvSpPr>
          <p:spPr bwMode="auto">
            <a:xfrm>
              <a:off x="668" y="3370"/>
              <a:ext cx="24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solidFill>
                    <a:srgbClr val="0C325C"/>
                  </a:solidFill>
                </a:rPr>
                <a:t>A</a:t>
              </a:r>
              <a:endParaRPr lang="en-US" altLang="zh-CN" sz="1600" i="1">
                <a:solidFill>
                  <a:srgbClr val="0C325C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1306836" name="Group 212"/>
            <p:cNvGrpSpPr>
              <a:grpSpLocks noChangeAspect="1"/>
            </p:cNvGrpSpPr>
            <p:nvPr/>
          </p:nvGrpSpPr>
          <p:grpSpPr bwMode="auto">
            <a:xfrm>
              <a:off x="337" y="2251"/>
              <a:ext cx="385" cy="1289"/>
              <a:chOff x="122" y="1600"/>
              <a:chExt cx="640" cy="2146"/>
            </a:xfrm>
          </p:grpSpPr>
          <p:sp>
            <p:nvSpPr>
              <p:cNvPr id="1306837" name="Text Box 213"/>
              <p:cNvSpPr txBox="1">
                <a:spLocks noChangeAspect="1" noChangeArrowheads="1"/>
              </p:cNvSpPr>
              <p:nvPr/>
            </p:nvSpPr>
            <p:spPr bwMode="auto">
              <a:xfrm>
                <a:off x="202" y="1600"/>
                <a:ext cx="560" cy="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/>
                  <a:t>    6</a:t>
                </a:r>
                <a:endParaRPr lang="en-US" altLang="zh-CN" sz="1600">
                  <a:ea typeface="宋体" panose="02010600030101010101" pitchFamily="2" charset="-122"/>
                </a:endParaRPr>
              </a:p>
            </p:txBody>
          </p:sp>
          <p:sp>
            <p:nvSpPr>
              <p:cNvPr id="1306838" name="Text Box 214"/>
              <p:cNvSpPr txBox="1">
                <a:spLocks noChangeAspect="1" noChangeArrowheads="1"/>
              </p:cNvSpPr>
              <p:nvPr/>
            </p:nvSpPr>
            <p:spPr bwMode="auto">
              <a:xfrm>
                <a:off x="138" y="1986"/>
                <a:ext cx="621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/>
                  <a:t>     5</a:t>
                </a:r>
                <a:endParaRPr lang="en-US" altLang="zh-CN" sz="1600">
                  <a:ea typeface="宋体" panose="02010600030101010101" pitchFamily="2" charset="-122"/>
                </a:endParaRPr>
              </a:p>
            </p:txBody>
          </p:sp>
          <p:sp>
            <p:nvSpPr>
              <p:cNvPr id="1306839" name="Text Box 215"/>
              <p:cNvSpPr txBox="1">
                <a:spLocks noChangeAspect="1" noChangeArrowheads="1"/>
              </p:cNvSpPr>
              <p:nvPr/>
            </p:nvSpPr>
            <p:spPr bwMode="auto">
              <a:xfrm>
                <a:off x="138" y="2334"/>
                <a:ext cx="621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/>
                  <a:t>     4</a:t>
                </a:r>
                <a:endParaRPr lang="en-US" altLang="zh-CN" sz="1600">
                  <a:ea typeface="宋体" panose="02010600030101010101" pitchFamily="2" charset="-122"/>
                </a:endParaRPr>
              </a:p>
            </p:txBody>
          </p:sp>
          <p:sp>
            <p:nvSpPr>
              <p:cNvPr id="1306840" name="Text Box 216"/>
              <p:cNvSpPr txBox="1">
                <a:spLocks noChangeAspect="1" noChangeArrowheads="1"/>
              </p:cNvSpPr>
              <p:nvPr/>
            </p:nvSpPr>
            <p:spPr bwMode="auto">
              <a:xfrm>
                <a:off x="138" y="2697"/>
                <a:ext cx="621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/>
                  <a:t>     3</a:t>
                </a:r>
                <a:endParaRPr lang="en-US" altLang="zh-CN" sz="1600">
                  <a:ea typeface="宋体" panose="02010600030101010101" pitchFamily="2" charset="-122"/>
                </a:endParaRPr>
              </a:p>
            </p:txBody>
          </p:sp>
          <p:sp>
            <p:nvSpPr>
              <p:cNvPr id="1306841" name="Text Box 217"/>
              <p:cNvSpPr txBox="1">
                <a:spLocks noChangeAspect="1" noChangeArrowheads="1"/>
              </p:cNvSpPr>
              <p:nvPr/>
            </p:nvSpPr>
            <p:spPr bwMode="auto">
              <a:xfrm>
                <a:off x="138" y="3060"/>
                <a:ext cx="621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/>
                  <a:t>     2</a:t>
                </a:r>
                <a:endParaRPr lang="en-US" altLang="zh-CN" sz="1600">
                  <a:ea typeface="宋体" panose="02010600030101010101" pitchFamily="2" charset="-122"/>
                </a:endParaRPr>
              </a:p>
            </p:txBody>
          </p:sp>
          <p:sp>
            <p:nvSpPr>
              <p:cNvPr id="1306842" name="Text Box 218"/>
              <p:cNvSpPr txBox="1">
                <a:spLocks noChangeAspect="1" noChangeArrowheads="1"/>
              </p:cNvSpPr>
              <p:nvPr/>
            </p:nvSpPr>
            <p:spPr bwMode="auto">
              <a:xfrm>
                <a:off x="122" y="3390"/>
                <a:ext cx="620" cy="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600"/>
                  <a:t>     1</a:t>
                </a:r>
                <a:endParaRPr lang="en-US" altLang="zh-CN" sz="1600">
                  <a:ea typeface="宋体" panose="02010600030101010101" pitchFamily="2" charset="-122"/>
                </a:endParaRPr>
              </a:p>
            </p:txBody>
          </p:sp>
          <p:sp>
            <p:nvSpPr>
              <p:cNvPr id="1306843" name="Text Box 219"/>
              <p:cNvSpPr txBox="1">
                <a:spLocks noChangeAspect="1" noChangeArrowheads="1"/>
              </p:cNvSpPr>
              <p:nvPr/>
            </p:nvSpPr>
            <p:spPr bwMode="auto">
              <a:xfrm rot="16200000">
                <a:off x="-137" y="2319"/>
                <a:ext cx="947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de-DE" sz="1600"/>
                  <a:t>Track</a:t>
                </a:r>
              </a:p>
            </p:txBody>
          </p:sp>
        </p:grpSp>
        <p:sp>
          <p:nvSpPr>
            <p:cNvPr id="1306844" name="Text Box 220"/>
            <p:cNvSpPr txBox="1">
              <a:spLocks noChangeAspect="1" noChangeArrowheads="1"/>
            </p:cNvSpPr>
            <p:nvPr/>
          </p:nvSpPr>
          <p:spPr bwMode="auto">
            <a:xfrm>
              <a:off x="2454" y="3174"/>
              <a:ext cx="2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H</a:t>
              </a:r>
            </a:p>
          </p:txBody>
        </p:sp>
        <p:sp>
          <p:nvSpPr>
            <p:cNvPr id="1306845" name="Text Box 221"/>
            <p:cNvSpPr txBox="1">
              <a:spLocks noChangeAspect="1" noChangeArrowheads="1"/>
            </p:cNvSpPr>
            <p:nvPr/>
          </p:nvSpPr>
          <p:spPr bwMode="auto">
            <a:xfrm>
              <a:off x="2454" y="2957"/>
              <a:ext cx="2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A</a:t>
              </a:r>
            </a:p>
          </p:txBody>
        </p:sp>
        <p:sp>
          <p:nvSpPr>
            <p:cNvPr id="1306846" name="Text Box 222"/>
            <p:cNvSpPr txBox="1">
              <a:spLocks noChangeAspect="1" noChangeArrowheads="1"/>
            </p:cNvSpPr>
            <p:nvPr/>
          </p:nvSpPr>
          <p:spPr bwMode="auto">
            <a:xfrm>
              <a:off x="2454" y="2738"/>
              <a:ext cx="2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C</a:t>
              </a:r>
            </a:p>
          </p:txBody>
        </p:sp>
        <p:sp>
          <p:nvSpPr>
            <p:cNvPr id="1306847" name="Text Box 223"/>
            <p:cNvSpPr txBox="1">
              <a:spLocks noChangeAspect="1" noChangeArrowheads="1"/>
            </p:cNvSpPr>
            <p:nvPr/>
          </p:nvSpPr>
          <p:spPr bwMode="auto">
            <a:xfrm>
              <a:off x="2454" y="2521"/>
              <a:ext cx="2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E</a:t>
              </a:r>
            </a:p>
          </p:txBody>
        </p:sp>
        <p:sp>
          <p:nvSpPr>
            <p:cNvPr id="1306848" name="Text Box 224"/>
            <p:cNvSpPr txBox="1">
              <a:spLocks noChangeAspect="1" noChangeArrowheads="1"/>
            </p:cNvSpPr>
            <p:nvPr/>
          </p:nvSpPr>
          <p:spPr bwMode="auto">
            <a:xfrm>
              <a:off x="2462" y="3378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B</a:t>
              </a:r>
            </a:p>
          </p:txBody>
        </p:sp>
        <p:sp>
          <p:nvSpPr>
            <p:cNvPr id="1306849" name="Text Box 225"/>
            <p:cNvSpPr txBox="1">
              <a:spLocks noChangeAspect="1" noChangeArrowheads="1"/>
            </p:cNvSpPr>
            <p:nvPr/>
          </p:nvSpPr>
          <p:spPr bwMode="auto">
            <a:xfrm>
              <a:off x="2462" y="2302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C</a:t>
              </a:r>
            </a:p>
          </p:txBody>
        </p:sp>
        <p:sp>
          <p:nvSpPr>
            <p:cNvPr id="1306850" name="Text Box 226"/>
            <p:cNvSpPr txBox="1">
              <a:spLocks noChangeAspect="1" noChangeArrowheads="1"/>
            </p:cNvSpPr>
            <p:nvPr/>
          </p:nvSpPr>
          <p:spPr bwMode="auto">
            <a:xfrm>
              <a:off x="1361" y="3666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G</a:t>
              </a:r>
            </a:p>
          </p:txBody>
        </p:sp>
        <p:sp>
          <p:nvSpPr>
            <p:cNvPr id="1306851" name="Text Box 227"/>
            <p:cNvSpPr txBox="1">
              <a:spLocks noChangeAspect="1" noChangeArrowheads="1"/>
            </p:cNvSpPr>
            <p:nvPr/>
          </p:nvSpPr>
          <p:spPr bwMode="auto">
            <a:xfrm>
              <a:off x="1164" y="3666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</a:p>
          </p:txBody>
        </p:sp>
        <p:sp>
          <p:nvSpPr>
            <p:cNvPr id="1306852" name="Text Box 228"/>
            <p:cNvSpPr txBox="1">
              <a:spLocks noChangeAspect="1" noChangeArrowheads="1"/>
            </p:cNvSpPr>
            <p:nvPr/>
          </p:nvSpPr>
          <p:spPr bwMode="auto">
            <a:xfrm>
              <a:off x="1544" y="3666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H</a:t>
              </a:r>
            </a:p>
          </p:txBody>
        </p:sp>
        <p:sp>
          <p:nvSpPr>
            <p:cNvPr id="1306853" name="Text Box 229"/>
            <p:cNvSpPr txBox="1">
              <a:spLocks noChangeAspect="1" noChangeArrowheads="1"/>
            </p:cNvSpPr>
            <p:nvPr/>
          </p:nvSpPr>
          <p:spPr bwMode="auto">
            <a:xfrm>
              <a:off x="1743" y="3666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B</a:t>
              </a:r>
            </a:p>
          </p:txBody>
        </p:sp>
        <p:sp>
          <p:nvSpPr>
            <p:cNvPr id="1306854" name="Text Box 230"/>
            <p:cNvSpPr txBox="1">
              <a:spLocks noChangeAspect="1" noChangeArrowheads="1"/>
            </p:cNvSpPr>
            <p:nvPr/>
          </p:nvSpPr>
          <p:spPr bwMode="auto">
            <a:xfrm>
              <a:off x="1948" y="3666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B</a:t>
              </a:r>
            </a:p>
          </p:txBody>
        </p:sp>
        <p:sp>
          <p:nvSpPr>
            <p:cNvPr id="1306855" name="Text Box 231"/>
            <p:cNvSpPr txBox="1">
              <a:spLocks noChangeAspect="1" noChangeArrowheads="1"/>
            </p:cNvSpPr>
            <p:nvPr/>
          </p:nvSpPr>
          <p:spPr bwMode="auto">
            <a:xfrm>
              <a:off x="2137" y="3666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H</a:t>
              </a:r>
            </a:p>
          </p:txBody>
        </p:sp>
        <p:sp>
          <p:nvSpPr>
            <p:cNvPr id="1306856" name="Text Box 232"/>
            <p:cNvSpPr txBox="1">
              <a:spLocks noChangeAspect="1" noChangeArrowheads="1"/>
            </p:cNvSpPr>
            <p:nvPr/>
          </p:nvSpPr>
          <p:spPr bwMode="auto">
            <a:xfrm>
              <a:off x="967" y="3666"/>
              <a:ext cx="2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</a:p>
          </p:txBody>
        </p:sp>
      </p:grpSp>
      <p:sp>
        <p:nvSpPr>
          <p:cNvPr id="1306859" name="Rectangle 23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6.4	Switchbox Routing – Example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3ADC-186B-43C7-8E86-9FC6909F85A3}" type="slidenum">
              <a:rPr lang="en-US" altLang="de-DE"/>
              <a:pPr/>
              <a:t>58</a:t>
            </a:fld>
            <a:endParaRPr lang="en-US" altLang="de-DE"/>
          </a:p>
        </p:txBody>
      </p:sp>
      <p:grpSp>
        <p:nvGrpSpPr>
          <p:cNvPr id="1335298" name="Group 2"/>
          <p:cNvGrpSpPr>
            <a:grpSpLocks noChangeAspect="1"/>
          </p:cNvGrpSpPr>
          <p:nvPr/>
        </p:nvGrpSpPr>
        <p:grpSpPr bwMode="auto">
          <a:xfrm>
            <a:off x="1382713" y="3416300"/>
            <a:ext cx="2516187" cy="2427288"/>
            <a:chOff x="1519" y="799"/>
            <a:chExt cx="1815" cy="1588"/>
          </a:xfrm>
        </p:grpSpPr>
        <p:sp>
          <p:nvSpPr>
            <p:cNvPr id="1335299" name="Rectangle 3"/>
            <p:cNvSpPr>
              <a:spLocks noChangeAspect="1" noChangeArrowheads="1"/>
            </p:cNvSpPr>
            <p:nvPr/>
          </p:nvSpPr>
          <p:spPr bwMode="auto">
            <a:xfrm>
              <a:off x="1519" y="799"/>
              <a:ext cx="1815" cy="1588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300" name="Line 4"/>
            <p:cNvSpPr>
              <a:spLocks noChangeAspect="1" noChangeShapeType="1"/>
            </p:cNvSpPr>
            <p:nvPr/>
          </p:nvSpPr>
          <p:spPr bwMode="auto">
            <a:xfrm>
              <a:off x="1746" y="799"/>
              <a:ext cx="0" cy="1588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01" name="Line 5"/>
            <p:cNvSpPr>
              <a:spLocks noChangeAspect="1" noChangeShapeType="1"/>
            </p:cNvSpPr>
            <p:nvPr/>
          </p:nvSpPr>
          <p:spPr bwMode="auto">
            <a:xfrm>
              <a:off x="1973" y="799"/>
              <a:ext cx="0" cy="1588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02" name="Line 6"/>
            <p:cNvSpPr>
              <a:spLocks noChangeAspect="1" noChangeShapeType="1"/>
            </p:cNvSpPr>
            <p:nvPr/>
          </p:nvSpPr>
          <p:spPr bwMode="auto">
            <a:xfrm>
              <a:off x="2200" y="799"/>
              <a:ext cx="0" cy="1588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03" name="Line 7"/>
            <p:cNvSpPr>
              <a:spLocks noChangeAspect="1" noChangeShapeType="1"/>
            </p:cNvSpPr>
            <p:nvPr/>
          </p:nvSpPr>
          <p:spPr bwMode="auto">
            <a:xfrm>
              <a:off x="2426" y="799"/>
              <a:ext cx="0" cy="1588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04" name="Line 8"/>
            <p:cNvSpPr>
              <a:spLocks noChangeAspect="1" noChangeShapeType="1"/>
            </p:cNvSpPr>
            <p:nvPr/>
          </p:nvSpPr>
          <p:spPr bwMode="auto">
            <a:xfrm>
              <a:off x="2653" y="799"/>
              <a:ext cx="0" cy="1588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05" name="Line 9"/>
            <p:cNvSpPr>
              <a:spLocks noChangeAspect="1" noChangeShapeType="1"/>
            </p:cNvSpPr>
            <p:nvPr/>
          </p:nvSpPr>
          <p:spPr bwMode="auto">
            <a:xfrm>
              <a:off x="2880" y="799"/>
              <a:ext cx="0" cy="1588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06" name="Line 10"/>
            <p:cNvSpPr>
              <a:spLocks noChangeAspect="1" noChangeShapeType="1"/>
            </p:cNvSpPr>
            <p:nvPr/>
          </p:nvSpPr>
          <p:spPr bwMode="auto">
            <a:xfrm>
              <a:off x="3107" y="799"/>
              <a:ext cx="0" cy="1588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07" name="Line 11"/>
            <p:cNvSpPr>
              <a:spLocks noChangeAspect="1" noChangeShapeType="1"/>
            </p:cNvSpPr>
            <p:nvPr/>
          </p:nvSpPr>
          <p:spPr bwMode="auto">
            <a:xfrm>
              <a:off x="1519" y="1026"/>
              <a:ext cx="1815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08" name="Line 12"/>
            <p:cNvSpPr>
              <a:spLocks noChangeAspect="1" noChangeShapeType="1"/>
            </p:cNvSpPr>
            <p:nvPr/>
          </p:nvSpPr>
          <p:spPr bwMode="auto">
            <a:xfrm>
              <a:off x="1519" y="1253"/>
              <a:ext cx="1815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09" name="Line 13"/>
            <p:cNvSpPr>
              <a:spLocks noChangeAspect="1" noChangeShapeType="1"/>
            </p:cNvSpPr>
            <p:nvPr/>
          </p:nvSpPr>
          <p:spPr bwMode="auto">
            <a:xfrm>
              <a:off x="1519" y="1480"/>
              <a:ext cx="1815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10" name="Line 14"/>
            <p:cNvSpPr>
              <a:spLocks noChangeAspect="1" noChangeShapeType="1"/>
            </p:cNvSpPr>
            <p:nvPr/>
          </p:nvSpPr>
          <p:spPr bwMode="auto">
            <a:xfrm>
              <a:off x="1519" y="1706"/>
              <a:ext cx="1815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11" name="Line 15"/>
            <p:cNvSpPr>
              <a:spLocks noChangeAspect="1" noChangeShapeType="1"/>
            </p:cNvSpPr>
            <p:nvPr/>
          </p:nvSpPr>
          <p:spPr bwMode="auto">
            <a:xfrm>
              <a:off x="1519" y="1933"/>
              <a:ext cx="1815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12" name="Line 16"/>
            <p:cNvSpPr>
              <a:spLocks noChangeAspect="1" noChangeShapeType="1"/>
            </p:cNvSpPr>
            <p:nvPr/>
          </p:nvSpPr>
          <p:spPr bwMode="auto">
            <a:xfrm>
              <a:off x="1519" y="2160"/>
              <a:ext cx="1815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35313" name="Line 17"/>
          <p:cNvSpPr>
            <a:spLocks noChangeAspect="1" noChangeShapeType="1"/>
          </p:cNvSpPr>
          <p:nvPr/>
        </p:nvSpPr>
        <p:spPr bwMode="auto">
          <a:xfrm flipV="1">
            <a:off x="2009775" y="3416300"/>
            <a:ext cx="0" cy="349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314" name="Line 18"/>
          <p:cNvSpPr>
            <a:spLocks noChangeAspect="1" noChangeShapeType="1"/>
          </p:cNvSpPr>
          <p:nvPr/>
        </p:nvSpPr>
        <p:spPr bwMode="auto">
          <a:xfrm>
            <a:off x="2947988" y="3416300"/>
            <a:ext cx="0" cy="704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315" name="Line 19"/>
          <p:cNvSpPr>
            <a:spLocks noChangeAspect="1" noChangeShapeType="1"/>
          </p:cNvSpPr>
          <p:nvPr/>
        </p:nvSpPr>
        <p:spPr bwMode="auto">
          <a:xfrm flipV="1">
            <a:off x="2638425" y="3416300"/>
            <a:ext cx="0" cy="2416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316" name="Line 20"/>
          <p:cNvSpPr>
            <a:spLocks noChangeAspect="1" noChangeShapeType="1"/>
          </p:cNvSpPr>
          <p:nvPr/>
        </p:nvSpPr>
        <p:spPr bwMode="auto">
          <a:xfrm flipH="1" flipV="1">
            <a:off x="3273425" y="3416300"/>
            <a:ext cx="7938" cy="352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317" name="Line 21"/>
          <p:cNvSpPr>
            <a:spLocks noChangeAspect="1" noChangeShapeType="1"/>
          </p:cNvSpPr>
          <p:nvPr/>
        </p:nvSpPr>
        <p:spPr bwMode="auto">
          <a:xfrm flipV="1">
            <a:off x="3589338" y="3416300"/>
            <a:ext cx="0" cy="10144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318" name="Line 22"/>
          <p:cNvSpPr>
            <a:spLocks noChangeAspect="1" noChangeShapeType="1"/>
          </p:cNvSpPr>
          <p:nvPr/>
        </p:nvSpPr>
        <p:spPr bwMode="auto">
          <a:xfrm flipV="1">
            <a:off x="2022475" y="4086225"/>
            <a:ext cx="0" cy="1409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319" name="Line 23"/>
          <p:cNvSpPr>
            <a:spLocks noChangeAspect="1" noChangeShapeType="1"/>
          </p:cNvSpPr>
          <p:nvPr/>
        </p:nvSpPr>
        <p:spPr bwMode="auto">
          <a:xfrm flipV="1">
            <a:off x="2338388" y="5489575"/>
            <a:ext cx="0" cy="349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320" name="Line 24"/>
          <p:cNvSpPr>
            <a:spLocks noChangeAspect="1" noChangeShapeType="1"/>
          </p:cNvSpPr>
          <p:nvPr/>
        </p:nvSpPr>
        <p:spPr bwMode="auto">
          <a:xfrm flipV="1">
            <a:off x="2330450" y="3416300"/>
            <a:ext cx="0" cy="1055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321" name="Line 25"/>
          <p:cNvSpPr>
            <a:spLocks noChangeAspect="1" noChangeShapeType="1"/>
          </p:cNvSpPr>
          <p:nvPr/>
        </p:nvSpPr>
        <p:spPr bwMode="auto">
          <a:xfrm flipV="1">
            <a:off x="2330450" y="4791075"/>
            <a:ext cx="0" cy="3714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322" name="Line 26"/>
          <p:cNvSpPr>
            <a:spLocks noChangeAspect="1" noChangeShapeType="1"/>
          </p:cNvSpPr>
          <p:nvPr/>
        </p:nvSpPr>
        <p:spPr bwMode="auto">
          <a:xfrm flipV="1">
            <a:off x="2949575" y="5489575"/>
            <a:ext cx="0" cy="349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323" name="Line 27"/>
          <p:cNvSpPr>
            <a:spLocks noChangeAspect="1" noChangeShapeType="1"/>
          </p:cNvSpPr>
          <p:nvPr/>
        </p:nvSpPr>
        <p:spPr bwMode="auto">
          <a:xfrm flipV="1">
            <a:off x="3271838" y="5489575"/>
            <a:ext cx="0" cy="349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324" name="Text Box 28"/>
          <p:cNvSpPr txBox="1">
            <a:spLocks noChangeAspect="1" noChangeArrowheads="1"/>
          </p:cNvSpPr>
          <p:nvPr/>
        </p:nvSpPr>
        <p:spPr bwMode="auto">
          <a:xfrm>
            <a:off x="1830388" y="2816225"/>
            <a:ext cx="3825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solidFill>
                  <a:srgbClr val="CC0000"/>
                </a:solidFill>
              </a:rPr>
              <a:t>b</a:t>
            </a:r>
            <a:endParaRPr lang="en-US" altLang="zh-CN" sz="1600" i="1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  <p:sp>
        <p:nvSpPr>
          <p:cNvPr id="1335325" name="Text Box 29"/>
          <p:cNvSpPr txBox="1">
            <a:spLocks noChangeAspect="1" noChangeArrowheads="1"/>
          </p:cNvSpPr>
          <p:nvPr/>
        </p:nvSpPr>
        <p:spPr bwMode="auto">
          <a:xfrm>
            <a:off x="2160588" y="2816225"/>
            <a:ext cx="3825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solidFill>
                  <a:srgbClr val="CC0000"/>
                </a:solidFill>
              </a:rPr>
              <a:t>c</a:t>
            </a:r>
            <a:endParaRPr lang="en-US" altLang="zh-CN" sz="1600" i="1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  <p:sp>
        <p:nvSpPr>
          <p:cNvPr id="1335326" name="Text Box 30"/>
          <p:cNvSpPr txBox="1">
            <a:spLocks noChangeAspect="1" noChangeArrowheads="1"/>
          </p:cNvSpPr>
          <p:nvPr/>
        </p:nvSpPr>
        <p:spPr bwMode="auto">
          <a:xfrm>
            <a:off x="2468563" y="2816225"/>
            <a:ext cx="384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solidFill>
                  <a:srgbClr val="CC0000"/>
                </a:solidFill>
              </a:rPr>
              <a:t>d</a:t>
            </a:r>
            <a:endParaRPr lang="en-US" altLang="zh-CN" sz="1600" i="1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  <p:sp>
        <p:nvSpPr>
          <p:cNvPr id="1335327" name="Text Box 31"/>
          <p:cNvSpPr txBox="1">
            <a:spLocks noChangeAspect="1" noChangeArrowheads="1"/>
          </p:cNvSpPr>
          <p:nvPr/>
        </p:nvSpPr>
        <p:spPr bwMode="auto">
          <a:xfrm>
            <a:off x="2778125" y="2816225"/>
            <a:ext cx="385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solidFill>
                  <a:srgbClr val="CC0000"/>
                </a:solidFill>
              </a:rPr>
              <a:t>e</a:t>
            </a:r>
            <a:endParaRPr lang="en-US" altLang="zh-CN" sz="1600" i="1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  <p:sp>
        <p:nvSpPr>
          <p:cNvPr id="1335328" name="Text Box 32"/>
          <p:cNvSpPr txBox="1">
            <a:spLocks noChangeAspect="1" noChangeArrowheads="1"/>
          </p:cNvSpPr>
          <p:nvPr/>
        </p:nvSpPr>
        <p:spPr bwMode="auto">
          <a:xfrm>
            <a:off x="3111500" y="2816225"/>
            <a:ext cx="384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solidFill>
                  <a:srgbClr val="CC0000"/>
                </a:solidFill>
              </a:rPr>
              <a:t>f</a:t>
            </a:r>
            <a:endParaRPr lang="en-US" altLang="zh-CN" sz="1600" i="1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  <p:sp>
        <p:nvSpPr>
          <p:cNvPr id="1335329" name="Text Box 33"/>
          <p:cNvSpPr txBox="1">
            <a:spLocks noChangeAspect="1" noChangeArrowheads="1"/>
          </p:cNvSpPr>
          <p:nvPr/>
        </p:nvSpPr>
        <p:spPr bwMode="auto">
          <a:xfrm>
            <a:off x="3419475" y="2816225"/>
            <a:ext cx="384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solidFill>
                  <a:srgbClr val="CC0000"/>
                </a:solidFill>
              </a:rPr>
              <a:t>g</a:t>
            </a:r>
            <a:endParaRPr lang="en-US" altLang="zh-CN" sz="1600" i="1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  <p:sp>
        <p:nvSpPr>
          <p:cNvPr id="1335330" name="Text Box 34"/>
          <p:cNvSpPr txBox="1">
            <a:spLocks noChangeAspect="1" noChangeArrowheads="1"/>
          </p:cNvSpPr>
          <p:nvPr/>
        </p:nvSpPr>
        <p:spPr bwMode="auto">
          <a:xfrm>
            <a:off x="1519238" y="2816225"/>
            <a:ext cx="384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solidFill>
                  <a:srgbClr val="CC0000"/>
                </a:solidFill>
              </a:rPr>
              <a:t>a</a:t>
            </a:r>
            <a:endParaRPr lang="en-US" altLang="zh-CN" sz="1600" i="1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  <p:sp>
        <p:nvSpPr>
          <p:cNvPr id="1335331" name="Line 35"/>
          <p:cNvSpPr>
            <a:spLocks noChangeAspect="1" noChangeShapeType="1"/>
          </p:cNvSpPr>
          <p:nvPr/>
        </p:nvSpPr>
        <p:spPr bwMode="auto">
          <a:xfrm>
            <a:off x="3589338" y="5135563"/>
            <a:ext cx="0" cy="703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332" name="Text Box 36"/>
          <p:cNvSpPr txBox="1">
            <a:spLocks noChangeAspect="1" noChangeArrowheads="1"/>
          </p:cNvSpPr>
          <p:nvPr/>
        </p:nvSpPr>
        <p:spPr bwMode="auto">
          <a:xfrm>
            <a:off x="2193925" y="2492375"/>
            <a:ext cx="1314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>
                <a:solidFill>
                  <a:srgbClr val="CC0000"/>
                </a:solidFill>
              </a:rPr>
              <a:t>Column</a:t>
            </a:r>
            <a:endParaRPr lang="en-US" altLang="zh-CN" sz="1600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  <p:sp>
        <p:nvSpPr>
          <p:cNvPr id="1335333" name="Text Box 37"/>
          <p:cNvSpPr txBox="1">
            <a:spLocks noChangeAspect="1" noChangeArrowheads="1"/>
          </p:cNvSpPr>
          <p:nvPr/>
        </p:nvSpPr>
        <p:spPr bwMode="auto">
          <a:xfrm>
            <a:off x="1828800" y="3073400"/>
            <a:ext cx="3825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solidFill>
                  <a:srgbClr val="0C325C"/>
                </a:solidFill>
              </a:rPr>
              <a:t>D</a:t>
            </a:r>
            <a:endParaRPr lang="en-US" altLang="zh-CN" sz="1600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5334" name="Text Box 38"/>
          <p:cNvSpPr txBox="1">
            <a:spLocks noChangeAspect="1" noChangeArrowheads="1"/>
          </p:cNvSpPr>
          <p:nvPr/>
        </p:nvSpPr>
        <p:spPr bwMode="auto">
          <a:xfrm>
            <a:off x="2157413" y="3073400"/>
            <a:ext cx="385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solidFill>
                  <a:srgbClr val="0C325C"/>
                </a:solidFill>
              </a:rPr>
              <a:t>F</a:t>
            </a:r>
            <a:endParaRPr lang="en-US" altLang="zh-CN" sz="1600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5335" name="Text Box 39"/>
          <p:cNvSpPr txBox="1">
            <a:spLocks noChangeAspect="1" noChangeArrowheads="1"/>
          </p:cNvSpPr>
          <p:nvPr/>
        </p:nvSpPr>
        <p:spPr bwMode="auto">
          <a:xfrm>
            <a:off x="2468563" y="3073400"/>
            <a:ext cx="384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solidFill>
                  <a:srgbClr val="0C325C"/>
                </a:solidFill>
              </a:rPr>
              <a:t>H</a:t>
            </a:r>
            <a:endParaRPr lang="en-US" altLang="zh-CN" sz="1600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5336" name="Text Box 40"/>
          <p:cNvSpPr txBox="1">
            <a:spLocks noChangeAspect="1" noChangeArrowheads="1"/>
          </p:cNvSpPr>
          <p:nvPr/>
        </p:nvSpPr>
        <p:spPr bwMode="auto">
          <a:xfrm>
            <a:off x="2778125" y="3073400"/>
            <a:ext cx="3825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solidFill>
                  <a:srgbClr val="0C325C"/>
                </a:solidFill>
              </a:rPr>
              <a:t>E</a:t>
            </a:r>
            <a:endParaRPr lang="en-US" altLang="zh-CN" sz="1600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5337" name="Text Box 41"/>
          <p:cNvSpPr txBox="1">
            <a:spLocks noChangeAspect="1" noChangeArrowheads="1"/>
          </p:cNvSpPr>
          <p:nvPr/>
        </p:nvSpPr>
        <p:spPr bwMode="auto">
          <a:xfrm>
            <a:off x="3106738" y="3078163"/>
            <a:ext cx="385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solidFill>
                  <a:srgbClr val="0C325C"/>
                </a:solidFill>
              </a:rPr>
              <a:t>C</a:t>
            </a:r>
            <a:endParaRPr lang="en-US" altLang="zh-CN" sz="1600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5338" name="Text Box 42"/>
          <p:cNvSpPr txBox="1">
            <a:spLocks noChangeAspect="1" noChangeArrowheads="1"/>
          </p:cNvSpPr>
          <p:nvPr/>
        </p:nvSpPr>
        <p:spPr bwMode="auto">
          <a:xfrm>
            <a:off x="3416300" y="3082925"/>
            <a:ext cx="385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solidFill>
                  <a:srgbClr val="0C325C"/>
                </a:solidFill>
              </a:rPr>
              <a:t>C</a:t>
            </a:r>
            <a:endParaRPr lang="en-US" altLang="zh-CN" sz="1600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5339" name="Text Box 43"/>
          <p:cNvSpPr txBox="1">
            <a:spLocks noChangeAspect="1" noChangeArrowheads="1"/>
          </p:cNvSpPr>
          <p:nvPr/>
        </p:nvSpPr>
        <p:spPr bwMode="auto">
          <a:xfrm>
            <a:off x="1519238" y="3073400"/>
            <a:ext cx="384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>
                <a:solidFill>
                  <a:srgbClr val="0C325C"/>
                </a:solidFill>
              </a:rPr>
              <a:t>0</a:t>
            </a:r>
            <a:endParaRPr lang="en-US" altLang="zh-CN" sz="1600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5340" name="Text Box 44"/>
          <p:cNvSpPr txBox="1">
            <a:spLocks noChangeAspect="1" noChangeArrowheads="1"/>
          </p:cNvSpPr>
          <p:nvPr/>
        </p:nvSpPr>
        <p:spPr bwMode="auto">
          <a:xfrm>
            <a:off x="1060450" y="5019675"/>
            <a:ext cx="387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>
                <a:solidFill>
                  <a:srgbClr val="0C325C"/>
                </a:solidFill>
              </a:rPr>
              <a:t>0</a:t>
            </a:r>
            <a:endParaRPr lang="en-US" altLang="zh-CN" sz="1600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5341" name="Text Box 45"/>
          <p:cNvSpPr txBox="1">
            <a:spLocks noChangeAspect="1" noChangeArrowheads="1"/>
          </p:cNvSpPr>
          <p:nvPr/>
        </p:nvSpPr>
        <p:spPr bwMode="auto">
          <a:xfrm>
            <a:off x="1060450" y="4664075"/>
            <a:ext cx="387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solidFill>
                  <a:srgbClr val="0C325C"/>
                </a:solidFill>
              </a:rPr>
              <a:t>D</a:t>
            </a:r>
            <a:endParaRPr lang="en-US" altLang="zh-CN" sz="1600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5342" name="Text Box 46"/>
          <p:cNvSpPr txBox="1">
            <a:spLocks noChangeAspect="1" noChangeArrowheads="1"/>
          </p:cNvSpPr>
          <p:nvPr/>
        </p:nvSpPr>
        <p:spPr bwMode="auto">
          <a:xfrm>
            <a:off x="1060450" y="4314825"/>
            <a:ext cx="387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solidFill>
                  <a:srgbClr val="0C325C"/>
                </a:solidFill>
              </a:rPr>
              <a:t>F</a:t>
            </a:r>
            <a:endParaRPr lang="en-US" altLang="zh-CN" sz="1600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5343" name="Text Box 47"/>
          <p:cNvSpPr txBox="1">
            <a:spLocks noChangeAspect="1" noChangeArrowheads="1"/>
          </p:cNvSpPr>
          <p:nvPr/>
        </p:nvSpPr>
        <p:spPr bwMode="auto">
          <a:xfrm>
            <a:off x="1060450" y="3976688"/>
            <a:ext cx="387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solidFill>
                  <a:srgbClr val="0C325C"/>
                </a:solidFill>
              </a:rPr>
              <a:t>G</a:t>
            </a:r>
            <a:endParaRPr lang="en-US" altLang="zh-CN" sz="1600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5344" name="Text Box 48"/>
          <p:cNvSpPr txBox="1">
            <a:spLocks noChangeAspect="1" noChangeArrowheads="1"/>
          </p:cNvSpPr>
          <p:nvPr/>
        </p:nvSpPr>
        <p:spPr bwMode="auto">
          <a:xfrm>
            <a:off x="1060450" y="3606800"/>
            <a:ext cx="387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>
                <a:solidFill>
                  <a:srgbClr val="0C325C"/>
                </a:solidFill>
              </a:rPr>
              <a:t>0</a:t>
            </a:r>
            <a:endParaRPr lang="en-US" altLang="zh-CN" sz="1600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sp>
        <p:nvSpPr>
          <p:cNvPr id="1335345" name="Text Box 49"/>
          <p:cNvSpPr txBox="1">
            <a:spLocks noChangeAspect="1" noChangeArrowheads="1"/>
          </p:cNvSpPr>
          <p:nvPr/>
        </p:nvSpPr>
        <p:spPr bwMode="auto">
          <a:xfrm>
            <a:off x="1060450" y="5349875"/>
            <a:ext cx="387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solidFill>
                  <a:srgbClr val="0C325C"/>
                </a:solidFill>
              </a:rPr>
              <a:t>A</a:t>
            </a:r>
            <a:endParaRPr lang="en-US" altLang="zh-CN" sz="1600" i="1">
              <a:solidFill>
                <a:srgbClr val="0C325C"/>
              </a:solidFill>
              <a:ea typeface="宋体" panose="02010600030101010101" pitchFamily="2" charset="-122"/>
            </a:endParaRPr>
          </a:p>
        </p:txBody>
      </p:sp>
      <p:grpSp>
        <p:nvGrpSpPr>
          <p:cNvPr id="1335346" name="Group 50"/>
          <p:cNvGrpSpPr>
            <a:grpSpLocks/>
          </p:cNvGrpSpPr>
          <p:nvPr/>
        </p:nvGrpSpPr>
        <p:grpSpPr bwMode="auto">
          <a:xfrm>
            <a:off x="1692275" y="3751263"/>
            <a:ext cx="4763" cy="1733550"/>
            <a:chOff x="1105" y="1771"/>
            <a:chExt cx="3" cy="1092"/>
          </a:xfrm>
        </p:grpSpPr>
        <p:sp>
          <p:nvSpPr>
            <p:cNvPr id="1335347" name="Line 51"/>
            <p:cNvSpPr>
              <a:spLocks noChangeAspect="1" noChangeShapeType="1"/>
            </p:cNvSpPr>
            <p:nvPr/>
          </p:nvSpPr>
          <p:spPr bwMode="auto">
            <a:xfrm flipV="1">
              <a:off x="1108" y="1771"/>
              <a:ext cx="0" cy="66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48" name="Line 52"/>
            <p:cNvSpPr>
              <a:spLocks noChangeAspect="1" noChangeShapeType="1"/>
            </p:cNvSpPr>
            <p:nvPr/>
          </p:nvSpPr>
          <p:spPr bwMode="auto">
            <a:xfrm flipV="1">
              <a:off x="1105" y="2643"/>
              <a:ext cx="0" cy="2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35508" name="Group 212"/>
          <p:cNvGrpSpPr>
            <a:grpSpLocks/>
          </p:cNvGrpSpPr>
          <p:nvPr/>
        </p:nvGrpSpPr>
        <p:grpSpPr bwMode="auto">
          <a:xfrm>
            <a:off x="4573588" y="3068638"/>
            <a:ext cx="3886200" cy="3084512"/>
            <a:chOff x="2881" y="1933"/>
            <a:chExt cx="2448" cy="1943"/>
          </a:xfrm>
        </p:grpSpPr>
        <p:sp>
          <p:nvSpPr>
            <p:cNvPr id="1335351" name="Rectangle 55"/>
            <p:cNvSpPr>
              <a:spLocks noChangeAspect="1" noChangeArrowheads="1"/>
            </p:cNvSpPr>
            <p:nvPr/>
          </p:nvSpPr>
          <p:spPr bwMode="auto">
            <a:xfrm>
              <a:off x="3504" y="2162"/>
              <a:ext cx="1553" cy="1499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352" name="Line 56"/>
            <p:cNvSpPr>
              <a:spLocks noChangeAspect="1" noChangeShapeType="1"/>
            </p:cNvSpPr>
            <p:nvPr/>
          </p:nvSpPr>
          <p:spPr bwMode="auto">
            <a:xfrm>
              <a:off x="3698" y="2162"/>
              <a:ext cx="0" cy="1499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53" name="Line 57"/>
            <p:cNvSpPr>
              <a:spLocks noChangeAspect="1" noChangeShapeType="1"/>
            </p:cNvSpPr>
            <p:nvPr/>
          </p:nvSpPr>
          <p:spPr bwMode="auto">
            <a:xfrm>
              <a:off x="3892" y="2162"/>
              <a:ext cx="0" cy="1499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54" name="Line 58"/>
            <p:cNvSpPr>
              <a:spLocks noChangeAspect="1" noChangeShapeType="1"/>
            </p:cNvSpPr>
            <p:nvPr/>
          </p:nvSpPr>
          <p:spPr bwMode="auto">
            <a:xfrm>
              <a:off x="4087" y="2162"/>
              <a:ext cx="0" cy="1499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55" name="Line 59"/>
            <p:cNvSpPr>
              <a:spLocks noChangeAspect="1" noChangeShapeType="1"/>
            </p:cNvSpPr>
            <p:nvPr/>
          </p:nvSpPr>
          <p:spPr bwMode="auto">
            <a:xfrm>
              <a:off x="4280" y="2162"/>
              <a:ext cx="0" cy="1499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56" name="Line 60"/>
            <p:cNvSpPr>
              <a:spLocks noChangeAspect="1" noChangeShapeType="1"/>
            </p:cNvSpPr>
            <p:nvPr/>
          </p:nvSpPr>
          <p:spPr bwMode="auto">
            <a:xfrm>
              <a:off x="4474" y="2162"/>
              <a:ext cx="0" cy="1499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57" name="Line 61"/>
            <p:cNvSpPr>
              <a:spLocks noChangeAspect="1" noChangeShapeType="1"/>
            </p:cNvSpPr>
            <p:nvPr/>
          </p:nvSpPr>
          <p:spPr bwMode="auto">
            <a:xfrm>
              <a:off x="4669" y="2162"/>
              <a:ext cx="0" cy="1499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58" name="Line 62"/>
            <p:cNvSpPr>
              <a:spLocks noChangeAspect="1" noChangeShapeType="1"/>
            </p:cNvSpPr>
            <p:nvPr/>
          </p:nvSpPr>
          <p:spPr bwMode="auto">
            <a:xfrm>
              <a:off x="4863" y="2162"/>
              <a:ext cx="0" cy="1499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59" name="Line 63"/>
            <p:cNvSpPr>
              <a:spLocks noChangeAspect="1" noChangeShapeType="1"/>
            </p:cNvSpPr>
            <p:nvPr/>
          </p:nvSpPr>
          <p:spPr bwMode="auto">
            <a:xfrm>
              <a:off x="3504" y="2376"/>
              <a:ext cx="1553" cy="0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60" name="Line 64"/>
            <p:cNvSpPr>
              <a:spLocks noChangeAspect="1" noChangeShapeType="1"/>
            </p:cNvSpPr>
            <p:nvPr/>
          </p:nvSpPr>
          <p:spPr bwMode="auto">
            <a:xfrm>
              <a:off x="3504" y="2591"/>
              <a:ext cx="1553" cy="0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61" name="Line 65"/>
            <p:cNvSpPr>
              <a:spLocks noChangeAspect="1" noChangeShapeType="1"/>
            </p:cNvSpPr>
            <p:nvPr/>
          </p:nvSpPr>
          <p:spPr bwMode="auto">
            <a:xfrm>
              <a:off x="3504" y="2805"/>
              <a:ext cx="1553" cy="0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62" name="Line 66"/>
            <p:cNvSpPr>
              <a:spLocks noChangeAspect="1" noChangeShapeType="1"/>
            </p:cNvSpPr>
            <p:nvPr/>
          </p:nvSpPr>
          <p:spPr bwMode="auto">
            <a:xfrm>
              <a:off x="3504" y="3018"/>
              <a:ext cx="1553" cy="0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63" name="Line 67"/>
            <p:cNvSpPr>
              <a:spLocks noChangeAspect="1" noChangeShapeType="1"/>
            </p:cNvSpPr>
            <p:nvPr/>
          </p:nvSpPr>
          <p:spPr bwMode="auto">
            <a:xfrm>
              <a:off x="3504" y="3232"/>
              <a:ext cx="1553" cy="0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64" name="Line 68"/>
            <p:cNvSpPr>
              <a:spLocks noChangeAspect="1" noChangeShapeType="1"/>
            </p:cNvSpPr>
            <p:nvPr/>
          </p:nvSpPr>
          <p:spPr bwMode="auto">
            <a:xfrm>
              <a:off x="3504" y="3447"/>
              <a:ext cx="1553" cy="0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65" name="Line 69"/>
            <p:cNvSpPr>
              <a:spLocks noChangeAspect="1" noChangeShapeType="1"/>
            </p:cNvSpPr>
            <p:nvPr/>
          </p:nvSpPr>
          <p:spPr bwMode="auto">
            <a:xfrm flipV="1">
              <a:off x="3892" y="2162"/>
              <a:ext cx="0" cy="21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66" name="Line 70"/>
            <p:cNvSpPr>
              <a:spLocks noChangeAspect="1" noChangeShapeType="1"/>
            </p:cNvSpPr>
            <p:nvPr/>
          </p:nvSpPr>
          <p:spPr bwMode="auto">
            <a:xfrm flipV="1">
              <a:off x="3695" y="2380"/>
              <a:ext cx="209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67" name="Line 71"/>
            <p:cNvSpPr>
              <a:spLocks noChangeAspect="1" noChangeShapeType="1"/>
            </p:cNvSpPr>
            <p:nvPr/>
          </p:nvSpPr>
          <p:spPr bwMode="auto">
            <a:xfrm>
              <a:off x="4472" y="2585"/>
              <a:ext cx="5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68" name="Line 72"/>
            <p:cNvSpPr>
              <a:spLocks noChangeAspect="1" noChangeShapeType="1"/>
            </p:cNvSpPr>
            <p:nvPr/>
          </p:nvSpPr>
          <p:spPr bwMode="auto">
            <a:xfrm>
              <a:off x="4471" y="2162"/>
              <a:ext cx="1" cy="43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69" name="Line 73"/>
            <p:cNvSpPr>
              <a:spLocks noChangeAspect="1" noChangeShapeType="1"/>
            </p:cNvSpPr>
            <p:nvPr/>
          </p:nvSpPr>
          <p:spPr bwMode="auto">
            <a:xfrm flipV="1">
              <a:off x="4089" y="2162"/>
              <a:ext cx="0" cy="65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70" name="Line 74"/>
            <p:cNvSpPr>
              <a:spLocks noChangeAspect="1" noChangeShapeType="1"/>
            </p:cNvSpPr>
            <p:nvPr/>
          </p:nvSpPr>
          <p:spPr bwMode="auto">
            <a:xfrm flipV="1">
              <a:off x="4286" y="2162"/>
              <a:ext cx="0" cy="149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71" name="Line 75"/>
            <p:cNvSpPr>
              <a:spLocks noChangeAspect="1" noChangeShapeType="1"/>
            </p:cNvSpPr>
            <p:nvPr/>
          </p:nvSpPr>
          <p:spPr bwMode="auto">
            <a:xfrm flipV="1">
              <a:off x="4671" y="2162"/>
              <a:ext cx="1" cy="2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72" name="Line 76"/>
            <p:cNvSpPr>
              <a:spLocks noChangeAspect="1" noChangeShapeType="1"/>
            </p:cNvSpPr>
            <p:nvPr/>
          </p:nvSpPr>
          <p:spPr bwMode="auto">
            <a:xfrm flipV="1">
              <a:off x="4863" y="2162"/>
              <a:ext cx="4" cy="65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73" name="Line 77"/>
            <p:cNvSpPr>
              <a:spLocks noChangeAspect="1" noChangeShapeType="1"/>
            </p:cNvSpPr>
            <p:nvPr/>
          </p:nvSpPr>
          <p:spPr bwMode="auto">
            <a:xfrm flipV="1">
              <a:off x="4858" y="2803"/>
              <a:ext cx="1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74" name="Line 78"/>
            <p:cNvSpPr>
              <a:spLocks noChangeAspect="1" noChangeShapeType="1"/>
            </p:cNvSpPr>
            <p:nvPr/>
          </p:nvSpPr>
          <p:spPr bwMode="auto">
            <a:xfrm flipV="1">
              <a:off x="3698" y="2370"/>
              <a:ext cx="0" cy="65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75" name="Line 79"/>
            <p:cNvSpPr>
              <a:spLocks noChangeAspect="1" noChangeShapeType="1"/>
            </p:cNvSpPr>
            <p:nvPr/>
          </p:nvSpPr>
          <p:spPr bwMode="auto">
            <a:xfrm>
              <a:off x="3504" y="2585"/>
              <a:ext cx="39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76" name="Line 80"/>
            <p:cNvSpPr>
              <a:spLocks noChangeAspect="1" noChangeShapeType="1"/>
            </p:cNvSpPr>
            <p:nvPr/>
          </p:nvSpPr>
          <p:spPr bwMode="auto">
            <a:xfrm>
              <a:off x="3504" y="2803"/>
              <a:ext cx="5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77" name="Line 81"/>
            <p:cNvSpPr>
              <a:spLocks noChangeAspect="1" noChangeShapeType="1"/>
            </p:cNvSpPr>
            <p:nvPr/>
          </p:nvSpPr>
          <p:spPr bwMode="auto">
            <a:xfrm>
              <a:off x="3504" y="3021"/>
              <a:ext cx="20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78" name="Line 82"/>
            <p:cNvSpPr>
              <a:spLocks noChangeAspect="1" noChangeShapeType="1"/>
            </p:cNvSpPr>
            <p:nvPr/>
          </p:nvSpPr>
          <p:spPr bwMode="auto">
            <a:xfrm flipV="1">
              <a:off x="3898" y="2576"/>
              <a:ext cx="0" cy="8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79" name="Line 83"/>
            <p:cNvSpPr>
              <a:spLocks noChangeAspect="1" noChangeShapeType="1"/>
            </p:cNvSpPr>
            <p:nvPr/>
          </p:nvSpPr>
          <p:spPr bwMode="auto">
            <a:xfrm>
              <a:off x="3885" y="3442"/>
              <a:ext cx="21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80" name="Line 84"/>
            <p:cNvSpPr>
              <a:spLocks noChangeAspect="1" noChangeShapeType="1"/>
            </p:cNvSpPr>
            <p:nvPr/>
          </p:nvSpPr>
          <p:spPr bwMode="auto">
            <a:xfrm flipV="1">
              <a:off x="4093" y="3442"/>
              <a:ext cx="0" cy="21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81" name="Line 85"/>
            <p:cNvSpPr>
              <a:spLocks noChangeAspect="1" noChangeShapeType="1"/>
            </p:cNvSpPr>
            <p:nvPr/>
          </p:nvSpPr>
          <p:spPr bwMode="auto">
            <a:xfrm>
              <a:off x="3695" y="3235"/>
              <a:ext cx="393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82" name="Line 86"/>
            <p:cNvSpPr>
              <a:spLocks noChangeAspect="1" noChangeShapeType="1"/>
            </p:cNvSpPr>
            <p:nvPr/>
          </p:nvSpPr>
          <p:spPr bwMode="auto">
            <a:xfrm flipV="1">
              <a:off x="4089" y="3010"/>
              <a:ext cx="0" cy="23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83" name="Line 87"/>
            <p:cNvSpPr>
              <a:spLocks noChangeAspect="1" noChangeShapeType="1"/>
            </p:cNvSpPr>
            <p:nvPr/>
          </p:nvSpPr>
          <p:spPr bwMode="auto">
            <a:xfrm>
              <a:off x="4076" y="3021"/>
              <a:ext cx="979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84" name="Line 88"/>
            <p:cNvSpPr>
              <a:spLocks noChangeAspect="1" noChangeShapeType="1"/>
            </p:cNvSpPr>
            <p:nvPr/>
          </p:nvSpPr>
          <p:spPr bwMode="auto">
            <a:xfrm>
              <a:off x="4286" y="3235"/>
              <a:ext cx="7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85" name="Line 89"/>
            <p:cNvSpPr>
              <a:spLocks noChangeAspect="1" noChangeShapeType="1"/>
            </p:cNvSpPr>
            <p:nvPr/>
          </p:nvSpPr>
          <p:spPr bwMode="auto">
            <a:xfrm flipH="1">
              <a:off x="4468" y="2585"/>
              <a:ext cx="4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86" name="Line 90"/>
            <p:cNvSpPr>
              <a:spLocks noChangeAspect="1" noChangeShapeType="1"/>
            </p:cNvSpPr>
            <p:nvPr/>
          </p:nvSpPr>
          <p:spPr bwMode="auto">
            <a:xfrm flipH="1" flipV="1">
              <a:off x="4669" y="3447"/>
              <a:ext cx="2" cy="21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87" name="Text Box 91"/>
            <p:cNvSpPr txBox="1">
              <a:spLocks noChangeAspect="1" noChangeArrowheads="1"/>
            </p:cNvSpPr>
            <p:nvPr/>
          </p:nvSpPr>
          <p:spPr bwMode="auto">
            <a:xfrm>
              <a:off x="5085" y="3125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H</a:t>
              </a:r>
            </a:p>
          </p:txBody>
        </p:sp>
        <p:sp>
          <p:nvSpPr>
            <p:cNvPr id="1335388" name="Text Box 92"/>
            <p:cNvSpPr txBox="1">
              <a:spLocks noChangeAspect="1" noChangeArrowheads="1"/>
            </p:cNvSpPr>
            <p:nvPr/>
          </p:nvSpPr>
          <p:spPr bwMode="auto">
            <a:xfrm>
              <a:off x="5085" y="2908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A</a:t>
              </a:r>
            </a:p>
          </p:txBody>
        </p:sp>
        <p:sp>
          <p:nvSpPr>
            <p:cNvPr id="1335389" name="Text Box 93"/>
            <p:cNvSpPr txBox="1">
              <a:spLocks noChangeAspect="1" noChangeArrowheads="1"/>
            </p:cNvSpPr>
            <p:nvPr/>
          </p:nvSpPr>
          <p:spPr bwMode="auto">
            <a:xfrm>
              <a:off x="5085" y="2690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C</a:t>
              </a:r>
            </a:p>
          </p:txBody>
        </p:sp>
        <p:sp>
          <p:nvSpPr>
            <p:cNvPr id="1335390" name="Text Box 94"/>
            <p:cNvSpPr txBox="1">
              <a:spLocks noChangeAspect="1" noChangeArrowheads="1"/>
            </p:cNvSpPr>
            <p:nvPr/>
          </p:nvSpPr>
          <p:spPr bwMode="auto">
            <a:xfrm>
              <a:off x="5085" y="2471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E</a:t>
              </a:r>
            </a:p>
          </p:txBody>
        </p:sp>
        <p:sp>
          <p:nvSpPr>
            <p:cNvPr id="1335391" name="Text Box 95"/>
            <p:cNvSpPr txBox="1">
              <a:spLocks noChangeAspect="1" noChangeArrowheads="1"/>
            </p:cNvSpPr>
            <p:nvPr/>
          </p:nvSpPr>
          <p:spPr bwMode="auto">
            <a:xfrm>
              <a:off x="3791" y="1933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D</a:t>
              </a:r>
            </a:p>
          </p:txBody>
        </p:sp>
        <p:sp>
          <p:nvSpPr>
            <p:cNvPr id="1335392" name="Text Box 96"/>
            <p:cNvSpPr txBox="1">
              <a:spLocks noChangeAspect="1" noChangeArrowheads="1"/>
            </p:cNvSpPr>
            <p:nvPr/>
          </p:nvSpPr>
          <p:spPr bwMode="auto">
            <a:xfrm>
              <a:off x="3993" y="1933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F</a:t>
              </a:r>
            </a:p>
          </p:txBody>
        </p:sp>
        <p:sp>
          <p:nvSpPr>
            <p:cNvPr id="1335393" name="Text Box 97"/>
            <p:cNvSpPr txBox="1">
              <a:spLocks noChangeAspect="1" noChangeArrowheads="1"/>
            </p:cNvSpPr>
            <p:nvPr/>
          </p:nvSpPr>
          <p:spPr bwMode="auto">
            <a:xfrm>
              <a:off x="4185" y="1933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H</a:t>
              </a:r>
            </a:p>
          </p:txBody>
        </p:sp>
        <p:sp>
          <p:nvSpPr>
            <p:cNvPr id="1335394" name="Text Box 98"/>
            <p:cNvSpPr txBox="1">
              <a:spLocks noChangeAspect="1" noChangeArrowheads="1"/>
            </p:cNvSpPr>
            <p:nvPr/>
          </p:nvSpPr>
          <p:spPr bwMode="auto">
            <a:xfrm>
              <a:off x="4376" y="1933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E</a:t>
              </a:r>
            </a:p>
          </p:txBody>
        </p:sp>
        <p:sp>
          <p:nvSpPr>
            <p:cNvPr id="1335395" name="Text Box 99"/>
            <p:cNvSpPr txBox="1">
              <a:spLocks noChangeAspect="1" noChangeArrowheads="1"/>
            </p:cNvSpPr>
            <p:nvPr/>
          </p:nvSpPr>
          <p:spPr bwMode="auto">
            <a:xfrm>
              <a:off x="4581" y="1933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C</a:t>
              </a:r>
            </a:p>
          </p:txBody>
        </p:sp>
        <p:sp>
          <p:nvSpPr>
            <p:cNvPr id="1335396" name="Text Box 100"/>
            <p:cNvSpPr txBox="1">
              <a:spLocks noChangeAspect="1" noChangeArrowheads="1"/>
            </p:cNvSpPr>
            <p:nvPr/>
          </p:nvSpPr>
          <p:spPr bwMode="auto">
            <a:xfrm>
              <a:off x="4771" y="1933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C</a:t>
              </a:r>
            </a:p>
          </p:txBody>
        </p:sp>
        <p:sp>
          <p:nvSpPr>
            <p:cNvPr id="1335397" name="Text Box 101"/>
            <p:cNvSpPr txBox="1">
              <a:spLocks noChangeAspect="1" noChangeArrowheads="1"/>
            </p:cNvSpPr>
            <p:nvPr/>
          </p:nvSpPr>
          <p:spPr bwMode="auto">
            <a:xfrm>
              <a:off x="3993" y="3661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G</a:t>
              </a:r>
            </a:p>
          </p:txBody>
        </p:sp>
        <p:sp>
          <p:nvSpPr>
            <p:cNvPr id="1335398" name="Text Box 102"/>
            <p:cNvSpPr txBox="1">
              <a:spLocks noChangeAspect="1" noChangeArrowheads="1"/>
            </p:cNvSpPr>
            <p:nvPr/>
          </p:nvSpPr>
          <p:spPr bwMode="auto">
            <a:xfrm>
              <a:off x="3796" y="3661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</a:p>
          </p:txBody>
        </p:sp>
        <p:sp>
          <p:nvSpPr>
            <p:cNvPr id="1335399" name="Text Box 103"/>
            <p:cNvSpPr txBox="1">
              <a:spLocks noChangeAspect="1" noChangeArrowheads="1"/>
            </p:cNvSpPr>
            <p:nvPr/>
          </p:nvSpPr>
          <p:spPr bwMode="auto">
            <a:xfrm>
              <a:off x="3312" y="3125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</a:p>
          </p:txBody>
        </p:sp>
        <p:sp>
          <p:nvSpPr>
            <p:cNvPr id="1335400" name="Text Box 104"/>
            <p:cNvSpPr txBox="1">
              <a:spLocks noChangeAspect="1" noChangeArrowheads="1"/>
            </p:cNvSpPr>
            <p:nvPr/>
          </p:nvSpPr>
          <p:spPr bwMode="auto">
            <a:xfrm>
              <a:off x="3312" y="2908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D</a:t>
              </a:r>
            </a:p>
          </p:txBody>
        </p:sp>
        <p:sp>
          <p:nvSpPr>
            <p:cNvPr id="1335401" name="Text Box 105"/>
            <p:cNvSpPr txBox="1">
              <a:spLocks noChangeAspect="1" noChangeArrowheads="1"/>
            </p:cNvSpPr>
            <p:nvPr/>
          </p:nvSpPr>
          <p:spPr bwMode="auto">
            <a:xfrm>
              <a:off x="3312" y="2689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F</a:t>
              </a:r>
            </a:p>
          </p:txBody>
        </p:sp>
        <p:sp>
          <p:nvSpPr>
            <p:cNvPr id="1335402" name="Text Box 106"/>
            <p:cNvSpPr txBox="1">
              <a:spLocks noChangeAspect="1" noChangeArrowheads="1"/>
            </p:cNvSpPr>
            <p:nvPr/>
          </p:nvSpPr>
          <p:spPr bwMode="auto">
            <a:xfrm>
              <a:off x="3312" y="2481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G</a:t>
              </a:r>
            </a:p>
          </p:txBody>
        </p:sp>
        <p:sp>
          <p:nvSpPr>
            <p:cNvPr id="1335403" name="Text Box 107"/>
            <p:cNvSpPr txBox="1">
              <a:spLocks noChangeAspect="1" noChangeArrowheads="1"/>
            </p:cNvSpPr>
            <p:nvPr/>
          </p:nvSpPr>
          <p:spPr bwMode="auto">
            <a:xfrm>
              <a:off x="4178" y="3661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H</a:t>
              </a:r>
            </a:p>
          </p:txBody>
        </p:sp>
        <p:sp>
          <p:nvSpPr>
            <p:cNvPr id="1335404" name="Text Box 108"/>
            <p:cNvSpPr txBox="1">
              <a:spLocks noChangeAspect="1" noChangeArrowheads="1"/>
            </p:cNvSpPr>
            <p:nvPr/>
          </p:nvSpPr>
          <p:spPr bwMode="auto">
            <a:xfrm>
              <a:off x="4376" y="3661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B</a:t>
              </a:r>
            </a:p>
          </p:txBody>
        </p:sp>
        <p:sp>
          <p:nvSpPr>
            <p:cNvPr id="1335405" name="Text Box 109"/>
            <p:cNvSpPr txBox="1">
              <a:spLocks noChangeAspect="1" noChangeArrowheads="1"/>
            </p:cNvSpPr>
            <p:nvPr/>
          </p:nvSpPr>
          <p:spPr bwMode="auto">
            <a:xfrm>
              <a:off x="4581" y="3661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B</a:t>
              </a:r>
            </a:p>
          </p:txBody>
        </p:sp>
        <p:sp>
          <p:nvSpPr>
            <p:cNvPr id="1335406" name="Text Box 110"/>
            <p:cNvSpPr txBox="1">
              <a:spLocks noChangeAspect="1" noChangeArrowheads="1"/>
            </p:cNvSpPr>
            <p:nvPr/>
          </p:nvSpPr>
          <p:spPr bwMode="auto">
            <a:xfrm>
              <a:off x="4771" y="3662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H</a:t>
              </a:r>
            </a:p>
          </p:txBody>
        </p:sp>
        <p:sp>
          <p:nvSpPr>
            <p:cNvPr id="1335407" name="Line 111"/>
            <p:cNvSpPr>
              <a:spLocks noChangeAspect="1" noChangeShapeType="1"/>
            </p:cNvSpPr>
            <p:nvPr/>
          </p:nvSpPr>
          <p:spPr bwMode="auto">
            <a:xfrm>
              <a:off x="4867" y="3241"/>
              <a:ext cx="0" cy="41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08" name="Text Box 112"/>
            <p:cNvSpPr txBox="1">
              <a:spLocks noChangeAspect="1" noChangeArrowheads="1"/>
            </p:cNvSpPr>
            <p:nvPr/>
          </p:nvSpPr>
          <p:spPr bwMode="auto">
            <a:xfrm>
              <a:off x="3600" y="3661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</a:p>
          </p:txBody>
        </p:sp>
        <p:sp>
          <p:nvSpPr>
            <p:cNvPr id="1335409" name="Text Box 113"/>
            <p:cNvSpPr txBox="1">
              <a:spLocks noChangeAspect="1" noChangeArrowheads="1"/>
            </p:cNvSpPr>
            <p:nvPr/>
          </p:nvSpPr>
          <p:spPr bwMode="auto">
            <a:xfrm>
              <a:off x="3600" y="1933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</a:p>
          </p:txBody>
        </p:sp>
        <p:sp>
          <p:nvSpPr>
            <p:cNvPr id="1335410" name="Text Box 114"/>
            <p:cNvSpPr txBox="1">
              <a:spLocks noChangeAspect="1" noChangeArrowheads="1"/>
            </p:cNvSpPr>
            <p:nvPr/>
          </p:nvSpPr>
          <p:spPr bwMode="auto">
            <a:xfrm>
              <a:off x="3312" y="2252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>
                  <a:solidFill>
                    <a:srgbClr val="0C325C"/>
                  </a:solidFill>
                </a:rPr>
                <a:t>0</a:t>
              </a:r>
            </a:p>
          </p:txBody>
        </p:sp>
        <p:sp>
          <p:nvSpPr>
            <p:cNvPr id="1335411" name="Text Box 115"/>
            <p:cNvSpPr txBox="1">
              <a:spLocks noChangeAspect="1" noChangeArrowheads="1"/>
            </p:cNvSpPr>
            <p:nvPr/>
          </p:nvSpPr>
          <p:spPr bwMode="auto">
            <a:xfrm>
              <a:off x="3312" y="3327"/>
              <a:ext cx="2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A</a:t>
              </a:r>
            </a:p>
          </p:txBody>
        </p:sp>
        <p:sp>
          <p:nvSpPr>
            <p:cNvPr id="1335412" name="Text Box 116"/>
            <p:cNvSpPr txBox="1">
              <a:spLocks noChangeAspect="1" noChangeArrowheads="1"/>
            </p:cNvSpPr>
            <p:nvPr/>
          </p:nvSpPr>
          <p:spPr bwMode="auto">
            <a:xfrm>
              <a:off x="5092" y="3327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B</a:t>
              </a:r>
            </a:p>
          </p:txBody>
        </p:sp>
        <p:sp>
          <p:nvSpPr>
            <p:cNvPr id="1335413" name="Text Box 117"/>
            <p:cNvSpPr txBox="1">
              <a:spLocks noChangeAspect="1" noChangeArrowheads="1"/>
            </p:cNvSpPr>
            <p:nvPr/>
          </p:nvSpPr>
          <p:spPr bwMode="auto">
            <a:xfrm>
              <a:off x="5092" y="2252"/>
              <a:ext cx="2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solidFill>
                    <a:srgbClr val="0C325C"/>
                  </a:solidFill>
                </a:rPr>
                <a:t>C</a:t>
              </a:r>
            </a:p>
          </p:txBody>
        </p:sp>
        <p:sp>
          <p:nvSpPr>
            <p:cNvPr id="1335414" name="Rectangle 118"/>
            <p:cNvSpPr>
              <a:spLocks noChangeAspect="1" noChangeArrowheads="1"/>
            </p:cNvSpPr>
            <p:nvPr/>
          </p:nvSpPr>
          <p:spPr bwMode="auto">
            <a:xfrm>
              <a:off x="4824" y="3198"/>
              <a:ext cx="83" cy="81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15" name="Rectangle 119"/>
            <p:cNvSpPr>
              <a:spLocks noChangeAspect="1" noChangeArrowheads="1"/>
            </p:cNvSpPr>
            <p:nvPr/>
          </p:nvSpPr>
          <p:spPr bwMode="auto">
            <a:xfrm>
              <a:off x="3856" y="3402"/>
              <a:ext cx="82" cy="82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16" name="Rectangle 120"/>
            <p:cNvSpPr>
              <a:spLocks noChangeAspect="1" noChangeArrowheads="1"/>
            </p:cNvSpPr>
            <p:nvPr/>
          </p:nvSpPr>
          <p:spPr bwMode="auto">
            <a:xfrm>
              <a:off x="3850" y="2557"/>
              <a:ext cx="82" cy="82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17" name="Rectangle 121"/>
            <p:cNvSpPr>
              <a:spLocks noChangeAspect="1" noChangeArrowheads="1"/>
            </p:cNvSpPr>
            <p:nvPr/>
          </p:nvSpPr>
          <p:spPr bwMode="auto">
            <a:xfrm>
              <a:off x="3657" y="2339"/>
              <a:ext cx="82" cy="82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18" name="Rectangle 122"/>
            <p:cNvSpPr>
              <a:spLocks noChangeAspect="1" noChangeArrowheads="1"/>
            </p:cNvSpPr>
            <p:nvPr/>
          </p:nvSpPr>
          <p:spPr bwMode="auto">
            <a:xfrm>
              <a:off x="4437" y="3412"/>
              <a:ext cx="82" cy="82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19" name="Rectangle 123"/>
            <p:cNvSpPr>
              <a:spLocks noChangeAspect="1" noChangeArrowheads="1"/>
            </p:cNvSpPr>
            <p:nvPr/>
          </p:nvSpPr>
          <p:spPr bwMode="auto">
            <a:xfrm>
              <a:off x="3850" y="2338"/>
              <a:ext cx="82" cy="82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20" name="Rectangle 124"/>
            <p:cNvSpPr>
              <a:spLocks noChangeAspect="1" noChangeArrowheads="1"/>
            </p:cNvSpPr>
            <p:nvPr/>
          </p:nvSpPr>
          <p:spPr bwMode="auto">
            <a:xfrm>
              <a:off x="3657" y="3198"/>
              <a:ext cx="82" cy="81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21" name="Rectangle 125"/>
            <p:cNvSpPr>
              <a:spLocks noChangeAspect="1" noChangeArrowheads="1"/>
            </p:cNvSpPr>
            <p:nvPr/>
          </p:nvSpPr>
          <p:spPr bwMode="auto">
            <a:xfrm>
              <a:off x="4045" y="3405"/>
              <a:ext cx="83" cy="82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22" name="Rectangle 126"/>
            <p:cNvSpPr>
              <a:spLocks noChangeAspect="1" noChangeArrowheads="1"/>
            </p:cNvSpPr>
            <p:nvPr/>
          </p:nvSpPr>
          <p:spPr bwMode="auto">
            <a:xfrm>
              <a:off x="3653" y="2970"/>
              <a:ext cx="82" cy="82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23" name="Rectangle 127"/>
            <p:cNvSpPr>
              <a:spLocks noChangeAspect="1" noChangeArrowheads="1"/>
            </p:cNvSpPr>
            <p:nvPr/>
          </p:nvSpPr>
          <p:spPr bwMode="auto">
            <a:xfrm>
              <a:off x="4045" y="3191"/>
              <a:ext cx="83" cy="82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24" name="Rectangle 128"/>
            <p:cNvSpPr>
              <a:spLocks noChangeAspect="1" noChangeArrowheads="1"/>
            </p:cNvSpPr>
            <p:nvPr/>
          </p:nvSpPr>
          <p:spPr bwMode="auto">
            <a:xfrm>
              <a:off x="4051" y="2981"/>
              <a:ext cx="83" cy="81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25" name="Rectangle 129"/>
            <p:cNvSpPr>
              <a:spLocks noChangeAspect="1" noChangeArrowheads="1"/>
            </p:cNvSpPr>
            <p:nvPr/>
          </p:nvSpPr>
          <p:spPr bwMode="auto">
            <a:xfrm>
              <a:off x="4629" y="3412"/>
              <a:ext cx="82" cy="82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26" name="Rectangle 130"/>
            <p:cNvSpPr>
              <a:spLocks noChangeAspect="1" noChangeArrowheads="1"/>
            </p:cNvSpPr>
            <p:nvPr/>
          </p:nvSpPr>
          <p:spPr bwMode="auto">
            <a:xfrm>
              <a:off x="3653" y="3405"/>
              <a:ext cx="82" cy="82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27" name="Rectangle 131"/>
            <p:cNvSpPr>
              <a:spLocks noChangeAspect="1" noChangeArrowheads="1"/>
            </p:cNvSpPr>
            <p:nvPr/>
          </p:nvSpPr>
          <p:spPr bwMode="auto">
            <a:xfrm>
              <a:off x="4047" y="2762"/>
              <a:ext cx="83" cy="81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28" name="Line 132"/>
            <p:cNvSpPr>
              <a:spLocks noChangeAspect="1" noChangeShapeType="1"/>
            </p:cNvSpPr>
            <p:nvPr/>
          </p:nvSpPr>
          <p:spPr bwMode="auto">
            <a:xfrm>
              <a:off x="4662" y="2378"/>
              <a:ext cx="39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29" name="Line 133"/>
            <p:cNvSpPr>
              <a:spLocks noChangeAspect="1" noChangeShapeType="1"/>
            </p:cNvSpPr>
            <p:nvPr/>
          </p:nvSpPr>
          <p:spPr bwMode="auto">
            <a:xfrm>
              <a:off x="3504" y="3447"/>
              <a:ext cx="20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30" name="Line 134"/>
            <p:cNvSpPr>
              <a:spLocks noChangeAspect="1" noChangeShapeType="1"/>
            </p:cNvSpPr>
            <p:nvPr/>
          </p:nvSpPr>
          <p:spPr bwMode="auto">
            <a:xfrm>
              <a:off x="4475" y="3447"/>
              <a:ext cx="5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31" name="Line 135"/>
            <p:cNvSpPr>
              <a:spLocks noChangeAspect="1" noChangeShapeType="1"/>
            </p:cNvSpPr>
            <p:nvPr/>
          </p:nvSpPr>
          <p:spPr bwMode="auto">
            <a:xfrm flipV="1">
              <a:off x="3698" y="3223"/>
              <a:ext cx="0" cy="23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32" name="Line 136"/>
            <p:cNvSpPr>
              <a:spLocks noChangeAspect="1" noChangeShapeType="1"/>
            </p:cNvSpPr>
            <p:nvPr/>
          </p:nvSpPr>
          <p:spPr bwMode="auto">
            <a:xfrm flipV="1">
              <a:off x="4478" y="3442"/>
              <a:ext cx="0" cy="21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33" name="Rectangle 137"/>
            <p:cNvSpPr>
              <a:spLocks noChangeAspect="1" noChangeArrowheads="1"/>
            </p:cNvSpPr>
            <p:nvPr/>
          </p:nvSpPr>
          <p:spPr bwMode="auto">
            <a:xfrm>
              <a:off x="4239" y="3198"/>
              <a:ext cx="82" cy="81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34" name="Rectangle 138"/>
            <p:cNvSpPr>
              <a:spLocks noChangeAspect="1" noChangeArrowheads="1"/>
            </p:cNvSpPr>
            <p:nvPr/>
          </p:nvSpPr>
          <p:spPr bwMode="auto">
            <a:xfrm>
              <a:off x="4437" y="2543"/>
              <a:ext cx="82" cy="82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35" name="Rectangle 139"/>
            <p:cNvSpPr>
              <a:spLocks noChangeAspect="1" noChangeArrowheads="1"/>
            </p:cNvSpPr>
            <p:nvPr/>
          </p:nvSpPr>
          <p:spPr bwMode="auto">
            <a:xfrm>
              <a:off x="4824" y="2764"/>
              <a:ext cx="83" cy="81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36" name="Rectangle 140"/>
            <p:cNvSpPr>
              <a:spLocks noChangeAspect="1" noChangeArrowheads="1"/>
            </p:cNvSpPr>
            <p:nvPr/>
          </p:nvSpPr>
          <p:spPr bwMode="auto">
            <a:xfrm>
              <a:off x="4630" y="2329"/>
              <a:ext cx="82" cy="81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37" name="Rectangle 141"/>
            <p:cNvSpPr>
              <a:spLocks noChangeAspect="1" noChangeArrowheads="1"/>
            </p:cNvSpPr>
            <p:nvPr/>
          </p:nvSpPr>
          <p:spPr bwMode="auto">
            <a:xfrm>
              <a:off x="4827" y="2331"/>
              <a:ext cx="83" cy="81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5438" name="AutoShape 142"/>
            <p:cNvSpPr>
              <a:spLocks noChangeAspect="1" noChangeArrowheads="1"/>
            </p:cNvSpPr>
            <p:nvPr/>
          </p:nvSpPr>
          <p:spPr bwMode="auto">
            <a:xfrm>
              <a:off x="2881" y="2730"/>
              <a:ext cx="305" cy="355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35439" name="Group 143"/>
          <p:cNvGrpSpPr>
            <a:grpSpLocks/>
          </p:cNvGrpSpPr>
          <p:nvPr/>
        </p:nvGrpSpPr>
        <p:grpSpPr bwMode="auto">
          <a:xfrm>
            <a:off x="1370013" y="4081463"/>
            <a:ext cx="344487" cy="1406525"/>
            <a:chOff x="902" y="1979"/>
            <a:chExt cx="217" cy="886"/>
          </a:xfrm>
        </p:grpSpPr>
        <p:sp>
          <p:nvSpPr>
            <p:cNvPr id="1335440" name="Line 144"/>
            <p:cNvSpPr>
              <a:spLocks noChangeAspect="1" noChangeShapeType="1"/>
            </p:cNvSpPr>
            <p:nvPr/>
          </p:nvSpPr>
          <p:spPr bwMode="auto">
            <a:xfrm>
              <a:off x="910" y="2435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41" name="Line 145"/>
            <p:cNvSpPr>
              <a:spLocks noChangeAspect="1" noChangeShapeType="1"/>
            </p:cNvSpPr>
            <p:nvPr/>
          </p:nvSpPr>
          <p:spPr bwMode="auto">
            <a:xfrm>
              <a:off x="910" y="2865"/>
              <a:ext cx="1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42" name="Line 146"/>
            <p:cNvSpPr>
              <a:spLocks noChangeAspect="1" noChangeShapeType="1"/>
            </p:cNvSpPr>
            <p:nvPr/>
          </p:nvSpPr>
          <p:spPr bwMode="auto">
            <a:xfrm>
              <a:off x="902" y="2205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43" name="Line 147"/>
            <p:cNvSpPr>
              <a:spLocks noChangeAspect="1" noChangeShapeType="1"/>
            </p:cNvSpPr>
            <p:nvPr/>
          </p:nvSpPr>
          <p:spPr bwMode="auto">
            <a:xfrm>
              <a:off x="902" y="1979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35444" name="Group 148"/>
          <p:cNvGrpSpPr>
            <a:grpSpLocks/>
          </p:cNvGrpSpPr>
          <p:nvPr/>
        </p:nvGrpSpPr>
        <p:grpSpPr bwMode="auto">
          <a:xfrm>
            <a:off x="1989138" y="4440238"/>
            <a:ext cx="365125" cy="1049337"/>
            <a:chOff x="1292" y="2205"/>
            <a:chExt cx="230" cy="661"/>
          </a:xfrm>
        </p:grpSpPr>
        <p:sp>
          <p:nvSpPr>
            <p:cNvPr id="1335445" name="Line 149"/>
            <p:cNvSpPr>
              <a:spLocks noChangeAspect="1" noChangeShapeType="1"/>
            </p:cNvSpPr>
            <p:nvPr/>
          </p:nvSpPr>
          <p:spPr bwMode="auto">
            <a:xfrm>
              <a:off x="1300" y="2866"/>
              <a:ext cx="22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46" name="Line 150"/>
            <p:cNvSpPr>
              <a:spLocks noChangeAspect="1" noChangeShapeType="1"/>
            </p:cNvSpPr>
            <p:nvPr/>
          </p:nvSpPr>
          <p:spPr bwMode="auto">
            <a:xfrm>
              <a:off x="1292" y="2205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47" name="Line 151"/>
            <p:cNvSpPr>
              <a:spLocks noChangeAspect="1" noChangeShapeType="1"/>
            </p:cNvSpPr>
            <p:nvPr/>
          </p:nvSpPr>
          <p:spPr bwMode="auto">
            <a:xfrm>
              <a:off x="1292" y="2659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35448" name="Group 152"/>
          <p:cNvGrpSpPr>
            <a:grpSpLocks/>
          </p:cNvGrpSpPr>
          <p:nvPr/>
        </p:nvGrpSpPr>
        <p:grpSpPr bwMode="auto">
          <a:xfrm>
            <a:off x="1692275" y="3768725"/>
            <a:ext cx="341313" cy="1392238"/>
            <a:chOff x="1105" y="1782"/>
            <a:chExt cx="215" cy="877"/>
          </a:xfrm>
        </p:grpSpPr>
        <p:sp>
          <p:nvSpPr>
            <p:cNvPr id="1335449" name="Line 153"/>
            <p:cNvSpPr>
              <a:spLocks noChangeAspect="1" noChangeShapeType="1"/>
            </p:cNvSpPr>
            <p:nvPr/>
          </p:nvSpPr>
          <p:spPr bwMode="auto">
            <a:xfrm flipV="1">
              <a:off x="1105" y="1782"/>
              <a:ext cx="2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50" name="Line 154"/>
            <p:cNvSpPr>
              <a:spLocks noChangeAspect="1" noChangeShapeType="1"/>
            </p:cNvSpPr>
            <p:nvPr/>
          </p:nvSpPr>
          <p:spPr bwMode="auto">
            <a:xfrm>
              <a:off x="1111" y="1979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51" name="Line 155"/>
            <p:cNvSpPr>
              <a:spLocks noChangeAspect="1" noChangeShapeType="1"/>
            </p:cNvSpPr>
            <p:nvPr/>
          </p:nvSpPr>
          <p:spPr bwMode="auto">
            <a:xfrm>
              <a:off x="1111" y="2205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52" name="Line 156"/>
            <p:cNvSpPr>
              <a:spLocks noChangeAspect="1" noChangeShapeType="1"/>
            </p:cNvSpPr>
            <p:nvPr/>
          </p:nvSpPr>
          <p:spPr bwMode="auto">
            <a:xfrm>
              <a:off x="1111" y="2659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35453" name="Line 157"/>
          <p:cNvSpPr>
            <a:spLocks noChangeAspect="1" noChangeShapeType="1"/>
          </p:cNvSpPr>
          <p:nvPr/>
        </p:nvSpPr>
        <p:spPr bwMode="auto">
          <a:xfrm>
            <a:off x="2306638" y="4800600"/>
            <a:ext cx="3317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35454" name="Group 158"/>
          <p:cNvGrpSpPr>
            <a:grpSpLocks/>
          </p:cNvGrpSpPr>
          <p:nvPr/>
        </p:nvGrpSpPr>
        <p:grpSpPr bwMode="auto">
          <a:xfrm>
            <a:off x="2638425" y="4800600"/>
            <a:ext cx="331788" cy="360363"/>
            <a:chOff x="1701" y="2432"/>
            <a:chExt cx="209" cy="227"/>
          </a:xfrm>
        </p:grpSpPr>
        <p:sp>
          <p:nvSpPr>
            <p:cNvPr id="1335455" name="Line 159"/>
            <p:cNvSpPr>
              <a:spLocks noChangeAspect="1" noChangeShapeType="1"/>
            </p:cNvSpPr>
            <p:nvPr/>
          </p:nvSpPr>
          <p:spPr bwMode="auto">
            <a:xfrm>
              <a:off x="1701" y="2432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56" name="Line 160"/>
            <p:cNvSpPr>
              <a:spLocks noChangeAspect="1" noChangeShapeType="1"/>
            </p:cNvSpPr>
            <p:nvPr/>
          </p:nvSpPr>
          <p:spPr bwMode="auto">
            <a:xfrm>
              <a:off x="1701" y="2659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35457" name="Group 161"/>
          <p:cNvGrpSpPr>
            <a:grpSpLocks/>
          </p:cNvGrpSpPr>
          <p:nvPr/>
        </p:nvGrpSpPr>
        <p:grpSpPr bwMode="auto">
          <a:xfrm>
            <a:off x="2925763" y="4081463"/>
            <a:ext cx="360362" cy="1439862"/>
            <a:chOff x="1882" y="1979"/>
            <a:chExt cx="227" cy="907"/>
          </a:xfrm>
        </p:grpSpPr>
        <p:sp>
          <p:nvSpPr>
            <p:cNvPr id="1335458" name="Line 162"/>
            <p:cNvSpPr>
              <a:spLocks noChangeAspect="1" noChangeShapeType="1"/>
            </p:cNvSpPr>
            <p:nvPr/>
          </p:nvSpPr>
          <p:spPr bwMode="auto">
            <a:xfrm>
              <a:off x="1900" y="2432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59" name="Line 163"/>
            <p:cNvSpPr>
              <a:spLocks noChangeAspect="1" noChangeShapeType="1"/>
            </p:cNvSpPr>
            <p:nvPr/>
          </p:nvSpPr>
          <p:spPr bwMode="auto">
            <a:xfrm>
              <a:off x="1882" y="2659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60" name="Line 164"/>
            <p:cNvSpPr>
              <a:spLocks noChangeAspect="1" noChangeShapeType="1"/>
            </p:cNvSpPr>
            <p:nvPr/>
          </p:nvSpPr>
          <p:spPr bwMode="auto">
            <a:xfrm>
              <a:off x="1900" y="2886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61" name="Line 165"/>
            <p:cNvSpPr>
              <a:spLocks noChangeAspect="1" noChangeShapeType="1"/>
            </p:cNvSpPr>
            <p:nvPr/>
          </p:nvSpPr>
          <p:spPr bwMode="auto">
            <a:xfrm>
              <a:off x="1882" y="1979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35462" name="Group 166"/>
          <p:cNvGrpSpPr>
            <a:grpSpLocks/>
          </p:cNvGrpSpPr>
          <p:nvPr/>
        </p:nvGrpSpPr>
        <p:grpSpPr bwMode="auto">
          <a:xfrm>
            <a:off x="3241675" y="3751263"/>
            <a:ext cx="376238" cy="1770062"/>
            <a:chOff x="2081" y="1771"/>
            <a:chExt cx="237" cy="1115"/>
          </a:xfrm>
        </p:grpSpPr>
        <p:sp>
          <p:nvSpPr>
            <p:cNvPr id="1335463" name="Line 167"/>
            <p:cNvSpPr>
              <a:spLocks noChangeAspect="1" noChangeShapeType="1"/>
            </p:cNvSpPr>
            <p:nvPr/>
          </p:nvSpPr>
          <p:spPr bwMode="auto">
            <a:xfrm>
              <a:off x="2109" y="2432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64" name="Line 168"/>
            <p:cNvSpPr>
              <a:spLocks noChangeAspect="1" noChangeShapeType="1"/>
            </p:cNvSpPr>
            <p:nvPr/>
          </p:nvSpPr>
          <p:spPr bwMode="auto">
            <a:xfrm>
              <a:off x="2081" y="2659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65" name="Line 169"/>
            <p:cNvSpPr>
              <a:spLocks noChangeAspect="1" noChangeShapeType="1"/>
            </p:cNvSpPr>
            <p:nvPr/>
          </p:nvSpPr>
          <p:spPr bwMode="auto">
            <a:xfrm>
              <a:off x="2109" y="2886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66" name="Line 170"/>
            <p:cNvSpPr>
              <a:spLocks noChangeAspect="1" noChangeShapeType="1"/>
            </p:cNvSpPr>
            <p:nvPr/>
          </p:nvSpPr>
          <p:spPr bwMode="auto">
            <a:xfrm>
              <a:off x="2081" y="1979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67" name="Line 171"/>
            <p:cNvSpPr>
              <a:spLocks noChangeAspect="1" noChangeShapeType="1"/>
            </p:cNvSpPr>
            <p:nvPr/>
          </p:nvSpPr>
          <p:spPr bwMode="auto">
            <a:xfrm>
              <a:off x="2109" y="1771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35468" name="Group 172"/>
          <p:cNvGrpSpPr>
            <a:grpSpLocks/>
          </p:cNvGrpSpPr>
          <p:nvPr/>
        </p:nvGrpSpPr>
        <p:grpSpPr bwMode="auto">
          <a:xfrm>
            <a:off x="3573463" y="3752850"/>
            <a:ext cx="331787" cy="1768475"/>
            <a:chOff x="2290" y="1772"/>
            <a:chExt cx="209" cy="1114"/>
          </a:xfrm>
        </p:grpSpPr>
        <p:sp>
          <p:nvSpPr>
            <p:cNvPr id="1335469" name="Line 173"/>
            <p:cNvSpPr>
              <a:spLocks noChangeAspect="1" noChangeShapeType="1"/>
            </p:cNvSpPr>
            <p:nvPr/>
          </p:nvSpPr>
          <p:spPr bwMode="auto">
            <a:xfrm>
              <a:off x="2290" y="2213"/>
              <a:ext cx="2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70" name="Line 174"/>
            <p:cNvSpPr>
              <a:spLocks noChangeAspect="1" noChangeShapeType="1"/>
            </p:cNvSpPr>
            <p:nvPr/>
          </p:nvSpPr>
          <p:spPr bwMode="auto">
            <a:xfrm>
              <a:off x="2290" y="2432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71" name="Line 175"/>
            <p:cNvSpPr>
              <a:spLocks noChangeAspect="1" noChangeShapeType="1"/>
            </p:cNvSpPr>
            <p:nvPr/>
          </p:nvSpPr>
          <p:spPr bwMode="auto">
            <a:xfrm>
              <a:off x="2290" y="2659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72" name="Line 176"/>
            <p:cNvSpPr>
              <a:spLocks noChangeAspect="1" noChangeShapeType="1"/>
            </p:cNvSpPr>
            <p:nvPr/>
          </p:nvSpPr>
          <p:spPr bwMode="auto">
            <a:xfrm>
              <a:off x="2290" y="2886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73" name="Line 177"/>
            <p:cNvSpPr>
              <a:spLocks noChangeAspect="1" noChangeShapeType="1"/>
            </p:cNvSpPr>
            <p:nvPr/>
          </p:nvSpPr>
          <p:spPr bwMode="auto">
            <a:xfrm>
              <a:off x="2290" y="1979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74" name="Line 178"/>
            <p:cNvSpPr>
              <a:spLocks noChangeAspect="1" noChangeShapeType="1"/>
            </p:cNvSpPr>
            <p:nvPr/>
          </p:nvSpPr>
          <p:spPr bwMode="auto">
            <a:xfrm>
              <a:off x="2290" y="1772"/>
              <a:ext cx="2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35475" name="Oval 179"/>
          <p:cNvSpPr>
            <a:spLocks noChangeArrowheads="1"/>
          </p:cNvSpPr>
          <p:nvPr/>
        </p:nvSpPr>
        <p:spPr bwMode="auto">
          <a:xfrm>
            <a:off x="1519238" y="2800350"/>
            <a:ext cx="309562" cy="339725"/>
          </a:xfrm>
          <a:prstGeom prst="ellipse">
            <a:avLst/>
          </a:prstGeom>
          <a:noFill/>
          <a:ln w="952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35476" name="Oval 180"/>
          <p:cNvSpPr>
            <a:spLocks noChangeArrowheads="1"/>
          </p:cNvSpPr>
          <p:nvPr/>
        </p:nvSpPr>
        <p:spPr bwMode="auto">
          <a:xfrm>
            <a:off x="1824038" y="2800350"/>
            <a:ext cx="309562" cy="339725"/>
          </a:xfrm>
          <a:prstGeom prst="ellipse">
            <a:avLst/>
          </a:prstGeom>
          <a:noFill/>
          <a:ln w="952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35477" name="Oval 181"/>
          <p:cNvSpPr>
            <a:spLocks noChangeArrowheads="1"/>
          </p:cNvSpPr>
          <p:nvPr/>
        </p:nvSpPr>
        <p:spPr bwMode="auto">
          <a:xfrm>
            <a:off x="2143125" y="2813050"/>
            <a:ext cx="290513" cy="327025"/>
          </a:xfrm>
          <a:prstGeom prst="ellipse">
            <a:avLst/>
          </a:prstGeom>
          <a:noFill/>
          <a:ln w="952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/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350"/>
              </a:lnSpc>
            </a:pPr>
            <a:endParaRPr lang="de-DE" altLang="de-DE"/>
          </a:p>
        </p:txBody>
      </p:sp>
      <p:sp>
        <p:nvSpPr>
          <p:cNvPr id="1335478" name="Oval 182"/>
          <p:cNvSpPr>
            <a:spLocks noChangeArrowheads="1"/>
          </p:cNvSpPr>
          <p:nvPr/>
        </p:nvSpPr>
        <p:spPr bwMode="auto">
          <a:xfrm>
            <a:off x="2471738" y="2800350"/>
            <a:ext cx="309562" cy="339725"/>
          </a:xfrm>
          <a:prstGeom prst="ellipse">
            <a:avLst/>
          </a:prstGeom>
          <a:noFill/>
          <a:ln w="952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35479" name="Oval 183"/>
          <p:cNvSpPr>
            <a:spLocks noChangeArrowheads="1"/>
          </p:cNvSpPr>
          <p:nvPr/>
        </p:nvSpPr>
        <p:spPr bwMode="auto">
          <a:xfrm>
            <a:off x="2781300" y="2800350"/>
            <a:ext cx="309563" cy="339725"/>
          </a:xfrm>
          <a:prstGeom prst="ellipse">
            <a:avLst/>
          </a:prstGeom>
          <a:noFill/>
          <a:ln w="952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35480" name="Oval 184"/>
          <p:cNvSpPr>
            <a:spLocks noChangeArrowheads="1"/>
          </p:cNvSpPr>
          <p:nvPr/>
        </p:nvSpPr>
        <p:spPr bwMode="auto">
          <a:xfrm>
            <a:off x="3070225" y="2800350"/>
            <a:ext cx="309563" cy="339725"/>
          </a:xfrm>
          <a:prstGeom prst="ellipse">
            <a:avLst/>
          </a:prstGeom>
          <a:noFill/>
          <a:ln w="952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35481" name="Oval 185"/>
          <p:cNvSpPr>
            <a:spLocks noChangeArrowheads="1"/>
          </p:cNvSpPr>
          <p:nvPr/>
        </p:nvSpPr>
        <p:spPr bwMode="auto">
          <a:xfrm>
            <a:off x="3408363" y="2800350"/>
            <a:ext cx="309562" cy="339725"/>
          </a:xfrm>
          <a:prstGeom prst="ellipse">
            <a:avLst/>
          </a:prstGeom>
          <a:noFill/>
          <a:ln w="952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35482" name="Text Box 186"/>
          <p:cNvSpPr txBox="1">
            <a:spLocks noChangeArrowheads="1"/>
          </p:cNvSpPr>
          <p:nvPr/>
        </p:nvSpPr>
        <p:spPr bwMode="auto">
          <a:xfrm>
            <a:off x="1700213" y="3509963"/>
            <a:ext cx="280987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</a:pPr>
            <a:endParaRPr lang="de-DE" altLang="de-DE"/>
          </a:p>
        </p:txBody>
      </p:sp>
      <p:sp>
        <p:nvSpPr>
          <p:cNvPr id="1335484" name="Rectangle 188"/>
          <p:cNvSpPr>
            <a:spLocks noChangeArrowheads="1"/>
          </p:cNvSpPr>
          <p:nvPr/>
        </p:nvSpPr>
        <p:spPr bwMode="auto">
          <a:xfrm>
            <a:off x="827088" y="1260475"/>
            <a:ext cx="44053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i="1">
                <a:ea typeface="宋体" panose="02010600030101010101" pitchFamily="2" charset="-122"/>
              </a:rPr>
              <a:t>TOP</a:t>
            </a:r>
            <a:r>
              <a:rPr lang="en-US" altLang="zh-CN" sz="1600">
                <a:ea typeface="宋体" panose="02010600030101010101" pitchFamily="2" charset="-122"/>
              </a:rPr>
              <a:t>	= (1, 2, … , 7) = [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0,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D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F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H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E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C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C</a:t>
            </a:r>
            <a:r>
              <a:rPr lang="en-US" altLang="zh-CN" sz="1600">
                <a:ea typeface="宋体" panose="02010600030101010101" pitchFamily="2" charset="-122"/>
              </a:rPr>
              <a:t>]</a:t>
            </a:r>
            <a:br>
              <a:rPr lang="en-US" altLang="zh-CN" sz="1600">
                <a:ea typeface="宋体" panose="02010600030101010101" pitchFamily="2" charset="-122"/>
              </a:rPr>
            </a:br>
            <a:r>
              <a:rPr lang="en-US" altLang="zh-CN" sz="1600" i="1">
                <a:ea typeface="宋体" panose="02010600030101010101" pitchFamily="2" charset="-122"/>
              </a:rPr>
              <a:t>BOT</a:t>
            </a:r>
            <a:r>
              <a:rPr lang="en-US" altLang="zh-CN" sz="1600">
                <a:ea typeface="宋体" panose="02010600030101010101" pitchFamily="2" charset="-122"/>
              </a:rPr>
              <a:t>	= (1, 2, … , 7) = [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0, 0,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G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H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B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B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H</a:t>
            </a:r>
            <a:r>
              <a:rPr lang="en-US" altLang="zh-CN" sz="1600">
                <a:ea typeface="宋体" panose="02010600030101010101" pitchFamily="2" charset="-122"/>
              </a:rPr>
              <a:t>]</a:t>
            </a:r>
            <a:br>
              <a:rPr lang="en-US" altLang="zh-CN" sz="1600">
                <a:ea typeface="宋体" panose="02010600030101010101" pitchFamily="2" charset="-122"/>
              </a:rPr>
            </a:br>
            <a:r>
              <a:rPr lang="en-US" altLang="zh-CN" sz="1600" i="1">
                <a:ea typeface="宋体" panose="02010600030101010101" pitchFamily="2" charset="-122"/>
              </a:rPr>
              <a:t>LEFT</a:t>
            </a:r>
            <a:r>
              <a:rPr lang="en-US" altLang="zh-CN" sz="1600">
                <a:ea typeface="宋体" panose="02010600030101010101" pitchFamily="2" charset="-122"/>
              </a:rPr>
              <a:t>	= (1, 2, … , 6) = [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A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0,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D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F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G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0</a:t>
            </a:r>
            <a:r>
              <a:rPr lang="en-US" altLang="zh-CN" sz="1600">
                <a:ea typeface="宋体" panose="02010600030101010101" pitchFamily="2" charset="-122"/>
              </a:rPr>
              <a:t>]</a:t>
            </a:r>
            <a:br>
              <a:rPr lang="en-US" altLang="zh-CN" sz="1600">
                <a:ea typeface="宋体" panose="02010600030101010101" pitchFamily="2" charset="-122"/>
              </a:rPr>
            </a:br>
            <a:r>
              <a:rPr lang="en-US" altLang="zh-CN" sz="1600" i="1">
                <a:ea typeface="宋体" panose="02010600030101010101" pitchFamily="2" charset="-122"/>
              </a:rPr>
              <a:t>RIGHT</a:t>
            </a:r>
            <a:r>
              <a:rPr lang="en-US" altLang="zh-CN" sz="1600">
                <a:ea typeface="宋体" panose="02010600030101010101" pitchFamily="2" charset="-122"/>
              </a:rPr>
              <a:t>	=</a:t>
            </a:r>
            <a:r>
              <a:rPr lang="en-US" altLang="zh-CN" sz="1600" b="1" i="1">
                <a:ea typeface="宋体" panose="02010600030101010101" pitchFamily="2" charset="-122"/>
              </a:rPr>
              <a:t> </a:t>
            </a:r>
            <a:r>
              <a:rPr lang="en-US" altLang="zh-CN" sz="1600">
                <a:ea typeface="宋体" panose="02010600030101010101" pitchFamily="2" charset="-122"/>
              </a:rPr>
              <a:t>(1, 2, … , 6) = [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B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H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A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C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E</a:t>
            </a:r>
            <a:r>
              <a:rPr lang="en-US" altLang="zh-CN" sz="1600">
                <a:solidFill>
                  <a:srgbClr val="0C325C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0C325C"/>
                </a:solidFill>
                <a:ea typeface="宋体" panose="02010600030101010101" pitchFamily="2" charset="-122"/>
              </a:rPr>
              <a:t>C</a:t>
            </a:r>
            <a:r>
              <a:rPr lang="en-US" altLang="zh-CN" sz="1600">
                <a:ea typeface="宋体" panose="02010600030101010101" pitchFamily="2" charset="-122"/>
              </a:rPr>
              <a:t>]</a:t>
            </a:r>
          </a:p>
        </p:txBody>
      </p:sp>
      <p:grpSp>
        <p:nvGrpSpPr>
          <p:cNvPr id="1335485" name="Group 189"/>
          <p:cNvGrpSpPr>
            <a:grpSpLocks noChangeAspect="1"/>
          </p:cNvGrpSpPr>
          <p:nvPr/>
        </p:nvGrpSpPr>
        <p:grpSpPr bwMode="auto">
          <a:xfrm>
            <a:off x="534988" y="3573463"/>
            <a:ext cx="611187" cy="2046287"/>
            <a:chOff x="122" y="1600"/>
            <a:chExt cx="640" cy="2146"/>
          </a:xfrm>
        </p:grpSpPr>
        <p:sp>
          <p:nvSpPr>
            <p:cNvPr id="1335486" name="Text Box 190"/>
            <p:cNvSpPr txBox="1">
              <a:spLocks noChangeAspect="1" noChangeArrowheads="1"/>
            </p:cNvSpPr>
            <p:nvPr/>
          </p:nvSpPr>
          <p:spPr bwMode="auto">
            <a:xfrm>
              <a:off x="202" y="1600"/>
              <a:ext cx="560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1600"/>
                <a:t>    6</a:t>
              </a:r>
              <a:endParaRPr lang="en-US" altLang="zh-CN" sz="1600">
                <a:ea typeface="宋体" panose="02010600030101010101" pitchFamily="2" charset="-122"/>
              </a:endParaRPr>
            </a:p>
          </p:txBody>
        </p:sp>
        <p:sp>
          <p:nvSpPr>
            <p:cNvPr id="1335487" name="Text Box 191"/>
            <p:cNvSpPr txBox="1">
              <a:spLocks noChangeAspect="1" noChangeArrowheads="1"/>
            </p:cNvSpPr>
            <p:nvPr/>
          </p:nvSpPr>
          <p:spPr bwMode="auto">
            <a:xfrm>
              <a:off x="138" y="1986"/>
              <a:ext cx="621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1600"/>
                <a:t>     5</a:t>
              </a:r>
              <a:endParaRPr lang="en-US" altLang="zh-CN" sz="1600">
                <a:ea typeface="宋体" panose="02010600030101010101" pitchFamily="2" charset="-122"/>
              </a:endParaRPr>
            </a:p>
          </p:txBody>
        </p:sp>
        <p:sp>
          <p:nvSpPr>
            <p:cNvPr id="1335488" name="Text Box 192"/>
            <p:cNvSpPr txBox="1">
              <a:spLocks noChangeAspect="1" noChangeArrowheads="1"/>
            </p:cNvSpPr>
            <p:nvPr/>
          </p:nvSpPr>
          <p:spPr bwMode="auto">
            <a:xfrm>
              <a:off x="138" y="2334"/>
              <a:ext cx="621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1600"/>
                <a:t>     4</a:t>
              </a:r>
              <a:endParaRPr lang="en-US" altLang="zh-CN" sz="1600">
                <a:ea typeface="宋体" panose="02010600030101010101" pitchFamily="2" charset="-122"/>
              </a:endParaRPr>
            </a:p>
          </p:txBody>
        </p:sp>
        <p:sp>
          <p:nvSpPr>
            <p:cNvPr id="1335489" name="Text Box 193"/>
            <p:cNvSpPr txBox="1">
              <a:spLocks noChangeAspect="1" noChangeArrowheads="1"/>
            </p:cNvSpPr>
            <p:nvPr/>
          </p:nvSpPr>
          <p:spPr bwMode="auto">
            <a:xfrm>
              <a:off x="138" y="2697"/>
              <a:ext cx="621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1600"/>
                <a:t>     3</a:t>
              </a:r>
              <a:endParaRPr lang="en-US" altLang="zh-CN" sz="1600">
                <a:ea typeface="宋体" panose="02010600030101010101" pitchFamily="2" charset="-122"/>
              </a:endParaRPr>
            </a:p>
          </p:txBody>
        </p:sp>
        <p:sp>
          <p:nvSpPr>
            <p:cNvPr id="1335490" name="Text Box 194"/>
            <p:cNvSpPr txBox="1">
              <a:spLocks noChangeAspect="1" noChangeArrowheads="1"/>
            </p:cNvSpPr>
            <p:nvPr/>
          </p:nvSpPr>
          <p:spPr bwMode="auto">
            <a:xfrm>
              <a:off x="138" y="3060"/>
              <a:ext cx="621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1600"/>
                <a:t>     2</a:t>
              </a:r>
              <a:endParaRPr lang="en-US" altLang="zh-CN" sz="1600">
                <a:ea typeface="宋体" panose="02010600030101010101" pitchFamily="2" charset="-122"/>
              </a:endParaRPr>
            </a:p>
          </p:txBody>
        </p:sp>
        <p:sp>
          <p:nvSpPr>
            <p:cNvPr id="1335491" name="Text Box 195"/>
            <p:cNvSpPr txBox="1">
              <a:spLocks noChangeAspect="1" noChangeArrowheads="1"/>
            </p:cNvSpPr>
            <p:nvPr/>
          </p:nvSpPr>
          <p:spPr bwMode="auto">
            <a:xfrm>
              <a:off x="122" y="3390"/>
              <a:ext cx="620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1600"/>
                <a:t>     1</a:t>
              </a:r>
              <a:endParaRPr lang="en-US" altLang="zh-CN" sz="1600">
                <a:ea typeface="宋体" panose="02010600030101010101" pitchFamily="2" charset="-122"/>
              </a:endParaRPr>
            </a:p>
          </p:txBody>
        </p:sp>
        <p:sp>
          <p:nvSpPr>
            <p:cNvPr id="1335492" name="Text Box 196"/>
            <p:cNvSpPr txBox="1">
              <a:spLocks noChangeAspect="1" noChangeArrowheads="1"/>
            </p:cNvSpPr>
            <p:nvPr/>
          </p:nvSpPr>
          <p:spPr bwMode="auto">
            <a:xfrm rot="16200000">
              <a:off x="-137" y="2319"/>
              <a:ext cx="947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/>
                <a:t>Track</a:t>
              </a:r>
            </a:p>
          </p:txBody>
        </p:sp>
      </p:grpSp>
      <p:sp>
        <p:nvSpPr>
          <p:cNvPr id="1335493" name="Text Box 197"/>
          <p:cNvSpPr txBox="1">
            <a:spLocks noChangeAspect="1" noChangeArrowheads="1"/>
          </p:cNvSpPr>
          <p:nvPr/>
        </p:nvSpPr>
        <p:spPr bwMode="auto">
          <a:xfrm>
            <a:off x="3895725" y="5038725"/>
            <a:ext cx="374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solidFill>
                  <a:srgbClr val="0C325C"/>
                </a:solidFill>
              </a:rPr>
              <a:t>H</a:t>
            </a:r>
          </a:p>
        </p:txBody>
      </p:sp>
      <p:sp>
        <p:nvSpPr>
          <p:cNvPr id="1335494" name="Text Box 198"/>
          <p:cNvSpPr txBox="1">
            <a:spLocks noChangeAspect="1" noChangeArrowheads="1"/>
          </p:cNvSpPr>
          <p:nvPr/>
        </p:nvSpPr>
        <p:spPr bwMode="auto">
          <a:xfrm>
            <a:off x="3895725" y="4694238"/>
            <a:ext cx="374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solidFill>
                  <a:srgbClr val="0C325C"/>
                </a:solidFill>
              </a:rPr>
              <a:t>A</a:t>
            </a:r>
          </a:p>
        </p:txBody>
      </p:sp>
      <p:sp>
        <p:nvSpPr>
          <p:cNvPr id="1335495" name="Text Box 199"/>
          <p:cNvSpPr txBox="1">
            <a:spLocks noChangeAspect="1" noChangeArrowheads="1"/>
          </p:cNvSpPr>
          <p:nvPr/>
        </p:nvSpPr>
        <p:spPr bwMode="auto">
          <a:xfrm>
            <a:off x="3895725" y="4346575"/>
            <a:ext cx="374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solidFill>
                  <a:srgbClr val="0C325C"/>
                </a:solidFill>
              </a:rPr>
              <a:t>C</a:t>
            </a:r>
          </a:p>
        </p:txBody>
      </p:sp>
      <p:sp>
        <p:nvSpPr>
          <p:cNvPr id="1335496" name="Text Box 200"/>
          <p:cNvSpPr txBox="1">
            <a:spLocks noChangeAspect="1" noChangeArrowheads="1"/>
          </p:cNvSpPr>
          <p:nvPr/>
        </p:nvSpPr>
        <p:spPr bwMode="auto">
          <a:xfrm>
            <a:off x="3895725" y="4002088"/>
            <a:ext cx="374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solidFill>
                  <a:srgbClr val="0C325C"/>
                </a:solidFill>
              </a:rPr>
              <a:t>E</a:t>
            </a:r>
          </a:p>
        </p:txBody>
      </p:sp>
      <p:sp>
        <p:nvSpPr>
          <p:cNvPr id="1335497" name="Text Box 201"/>
          <p:cNvSpPr txBox="1">
            <a:spLocks noChangeAspect="1" noChangeArrowheads="1"/>
          </p:cNvSpPr>
          <p:nvPr/>
        </p:nvSpPr>
        <p:spPr bwMode="auto">
          <a:xfrm>
            <a:off x="3908425" y="5362575"/>
            <a:ext cx="3762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solidFill>
                  <a:srgbClr val="0C325C"/>
                </a:solidFill>
              </a:rPr>
              <a:t>B</a:t>
            </a:r>
          </a:p>
        </p:txBody>
      </p:sp>
      <p:sp>
        <p:nvSpPr>
          <p:cNvPr id="1335498" name="Text Box 202"/>
          <p:cNvSpPr txBox="1">
            <a:spLocks noChangeAspect="1" noChangeArrowheads="1"/>
          </p:cNvSpPr>
          <p:nvPr/>
        </p:nvSpPr>
        <p:spPr bwMode="auto">
          <a:xfrm>
            <a:off x="3908425" y="3654425"/>
            <a:ext cx="3762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solidFill>
                  <a:srgbClr val="0C325C"/>
                </a:solidFill>
              </a:rPr>
              <a:t>C</a:t>
            </a:r>
          </a:p>
        </p:txBody>
      </p:sp>
      <p:sp>
        <p:nvSpPr>
          <p:cNvPr id="1335499" name="Text Box 203"/>
          <p:cNvSpPr txBox="1">
            <a:spLocks noChangeAspect="1" noChangeArrowheads="1"/>
          </p:cNvSpPr>
          <p:nvPr/>
        </p:nvSpPr>
        <p:spPr bwMode="auto">
          <a:xfrm>
            <a:off x="2160588" y="5819775"/>
            <a:ext cx="3762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solidFill>
                  <a:srgbClr val="0C325C"/>
                </a:solidFill>
              </a:rPr>
              <a:t>G</a:t>
            </a:r>
          </a:p>
        </p:txBody>
      </p:sp>
      <p:sp>
        <p:nvSpPr>
          <p:cNvPr id="1335500" name="Text Box 204"/>
          <p:cNvSpPr txBox="1">
            <a:spLocks noChangeAspect="1" noChangeArrowheads="1"/>
          </p:cNvSpPr>
          <p:nvPr/>
        </p:nvSpPr>
        <p:spPr bwMode="auto">
          <a:xfrm>
            <a:off x="1847850" y="5819775"/>
            <a:ext cx="3762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>
                <a:solidFill>
                  <a:srgbClr val="0C325C"/>
                </a:solidFill>
              </a:rPr>
              <a:t>0</a:t>
            </a:r>
          </a:p>
        </p:txBody>
      </p:sp>
      <p:sp>
        <p:nvSpPr>
          <p:cNvPr id="1335501" name="Text Box 205"/>
          <p:cNvSpPr txBox="1">
            <a:spLocks noChangeAspect="1" noChangeArrowheads="1"/>
          </p:cNvSpPr>
          <p:nvPr/>
        </p:nvSpPr>
        <p:spPr bwMode="auto">
          <a:xfrm>
            <a:off x="2451100" y="5819775"/>
            <a:ext cx="3762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solidFill>
                  <a:srgbClr val="0C325C"/>
                </a:solidFill>
              </a:rPr>
              <a:t>H</a:t>
            </a:r>
          </a:p>
        </p:txBody>
      </p:sp>
      <p:sp>
        <p:nvSpPr>
          <p:cNvPr id="1335502" name="Text Box 206"/>
          <p:cNvSpPr txBox="1">
            <a:spLocks noChangeAspect="1" noChangeArrowheads="1"/>
          </p:cNvSpPr>
          <p:nvPr/>
        </p:nvSpPr>
        <p:spPr bwMode="auto">
          <a:xfrm>
            <a:off x="2767013" y="5819775"/>
            <a:ext cx="3762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solidFill>
                  <a:srgbClr val="0C325C"/>
                </a:solidFill>
              </a:rPr>
              <a:t>B</a:t>
            </a:r>
          </a:p>
        </p:txBody>
      </p:sp>
      <p:sp>
        <p:nvSpPr>
          <p:cNvPr id="1335503" name="Text Box 207"/>
          <p:cNvSpPr txBox="1">
            <a:spLocks noChangeAspect="1" noChangeArrowheads="1"/>
          </p:cNvSpPr>
          <p:nvPr/>
        </p:nvSpPr>
        <p:spPr bwMode="auto">
          <a:xfrm>
            <a:off x="3092450" y="5819775"/>
            <a:ext cx="3762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solidFill>
                  <a:srgbClr val="0C325C"/>
                </a:solidFill>
              </a:rPr>
              <a:t>B</a:t>
            </a:r>
          </a:p>
        </p:txBody>
      </p:sp>
      <p:sp>
        <p:nvSpPr>
          <p:cNvPr id="1335504" name="Text Box 208"/>
          <p:cNvSpPr txBox="1">
            <a:spLocks noChangeAspect="1" noChangeArrowheads="1"/>
          </p:cNvSpPr>
          <p:nvPr/>
        </p:nvSpPr>
        <p:spPr bwMode="auto">
          <a:xfrm>
            <a:off x="3392488" y="5819775"/>
            <a:ext cx="3762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solidFill>
                  <a:srgbClr val="0C325C"/>
                </a:solidFill>
              </a:rPr>
              <a:t>H</a:t>
            </a:r>
          </a:p>
        </p:txBody>
      </p:sp>
      <p:sp>
        <p:nvSpPr>
          <p:cNvPr id="1335505" name="Text Box 209"/>
          <p:cNvSpPr txBox="1">
            <a:spLocks noChangeAspect="1" noChangeArrowheads="1"/>
          </p:cNvSpPr>
          <p:nvPr/>
        </p:nvSpPr>
        <p:spPr bwMode="auto">
          <a:xfrm>
            <a:off x="1535113" y="5819775"/>
            <a:ext cx="374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>
                <a:solidFill>
                  <a:srgbClr val="0C325C"/>
                </a:solidFill>
              </a:rPr>
              <a:t>0</a:t>
            </a:r>
          </a:p>
        </p:txBody>
      </p:sp>
      <p:sp>
        <p:nvSpPr>
          <p:cNvPr id="1335507" name="Rectangle 2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6.4	Switchbox Routing – Example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5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5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5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5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5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5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5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5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5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5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335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3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5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5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5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5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5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5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335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3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5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35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5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5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5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35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335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33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3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3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3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3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35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3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35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35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335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33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3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3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35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35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3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3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35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35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35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35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35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35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335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33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3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3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35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35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3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3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35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35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3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3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335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335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133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33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35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35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35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35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3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3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335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35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3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3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335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35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133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335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335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335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335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47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261DF-A0CA-4113-948D-470B41FD30C9}" type="slidenum">
              <a:rPr lang="en-US" altLang="de-DE"/>
              <a:pPr/>
              <a:t>59</a:t>
            </a:fld>
            <a:endParaRPr lang="en-US" altLang="de-DE"/>
          </a:p>
        </p:txBody>
      </p:sp>
      <p:sp>
        <p:nvSpPr>
          <p:cNvPr id="133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0403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</a:rPr>
              <a:t>6.1 	Terminology</a:t>
            </a:r>
          </a:p>
          <a:p>
            <a:pPr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</a:rPr>
              <a:t>6.2 	</a:t>
            </a: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Horizontal and Vertical Constraint Graphs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6.2.1 Horizontal Constraint Graphs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6.2.2 Vertical Constraint Graphs</a:t>
            </a:r>
          </a:p>
          <a:p>
            <a:pPr algn="just"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6.3 	Channel Routing Algorithms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6.3.1 Left-Edge Algorithm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6.3.2 Dogleg Routing</a:t>
            </a:r>
          </a:p>
          <a:p>
            <a:pPr algn="just"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6.4 	Switchbox Routing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6.4.1 Terminology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6.4.2 Switchbox Routing Algorithms</a:t>
            </a:r>
          </a:p>
          <a:p>
            <a:pPr algn="just"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6.5 	Over-the-Cell Routing Algorithms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	6.5.1 OTC Routing Methodology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ea typeface="宋体" panose="02010600030101010101" pitchFamily="2" charset="-122"/>
                <a:cs typeface="Times New Roman" panose="02020603050405020304" pitchFamily="18" charset="0"/>
              </a:rPr>
              <a:t>	6.5.2 OTC Routing Algorithms</a:t>
            </a:r>
            <a:endParaRPr lang="en-US" altLang="zh-CN" sz="15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6.6 	Modern Challenges in Detailed Routing</a:t>
            </a:r>
            <a:r>
              <a:rPr lang="en-US" altLang="zh-CN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336323" name="Line 3"/>
          <p:cNvSpPr>
            <a:spLocks noChangeShapeType="1"/>
          </p:cNvSpPr>
          <p:nvPr/>
        </p:nvSpPr>
        <p:spPr bwMode="auto">
          <a:xfrm>
            <a:off x="246063" y="4618038"/>
            <a:ext cx="41116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3632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6.5	Over-the-Cell Routing 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4725-9EDF-4A99-8262-F74A220B519D}" type="slidenum">
              <a:rPr lang="en-US" altLang="de-DE"/>
              <a:pPr/>
              <a:t>6</a:t>
            </a:fld>
            <a:endParaRPr lang="en-US" altLang="de-DE"/>
          </a:p>
        </p:txBody>
      </p:sp>
      <p:sp>
        <p:nvSpPr>
          <p:cNvPr id="1354754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3F9E1E7-4ECA-4263-961F-D5AE1909BAE4}" type="slidenum">
              <a:rPr lang="en-US" altLang="zh-CN" sz="1000">
                <a:solidFill>
                  <a:srgbClr val="C0C0C0"/>
                </a:solidFill>
                <a:ea typeface="ＭＳ Ｐゴシック" panose="020B0600070205080204" pitchFamily="34" charset="-128"/>
              </a:rPr>
              <a:pPr algn="r"/>
              <a:t>6</a:t>
            </a:fld>
            <a:endParaRPr lang="en-US" altLang="zh-CN" sz="1000">
              <a:solidFill>
                <a:srgbClr val="C0C0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354755" name="Picture 10" descr="Unbenannt1"/>
          <p:cNvPicPr>
            <a:picLocks noChangeAspect="1" noChangeArrowheads="1"/>
          </p:cNvPicPr>
          <p:nvPr/>
        </p:nvPicPr>
        <p:blipFill>
          <a:blip r:embed="rId3">
            <a:lum bright="24000" contrast="-3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413"/>
            <a:ext cx="91440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3641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773238"/>
            <a:ext cx="8193087" cy="3960812"/>
          </a:xfrm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Detailed Routing Stages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Assign routing tracks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Perform entire routing – no open connection left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Search and repair – resolving all the physical design rules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panose="02010600030101010101" pitchFamily="2" charset="-122"/>
              </a:rPr>
              <a:t>Perform optimizations, e.g. add redundant vias (reduce resistivity, better yield)</a:t>
            </a:r>
          </a:p>
        </p:txBody>
      </p:sp>
      <p:sp>
        <p:nvSpPr>
          <p:cNvPr id="1354757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/>
            <a:r>
              <a:rPr lang="en-US" altLang="zh-CN">
                <a:ea typeface="宋体" panose="02010600030101010101" pitchFamily="2" charset="-122"/>
              </a:rPr>
              <a:t>6 	Detailed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3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93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3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93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4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B4DFD-841F-4212-93BF-0FE1980DA798}" type="slidenum">
              <a:rPr lang="en-US" altLang="de-DE"/>
              <a:pPr/>
              <a:t>60</a:t>
            </a:fld>
            <a:endParaRPr lang="en-US" altLang="de-DE"/>
          </a:p>
        </p:txBody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308975" cy="2873375"/>
          </a:xfrm>
          <a:noFill/>
          <a:ln/>
        </p:spPr>
        <p:txBody>
          <a:bodyPr lIns="191095" tIns="44941" rIns="89883" bIns="44941"/>
          <a:lstStyle/>
          <a:p>
            <a:pPr marL="342900" indent="-342900" defTabSz="762000">
              <a:tabLst/>
            </a:pPr>
            <a:r>
              <a:rPr lang="de-DE" altLang="de-DE"/>
              <a:t>Standard c</a:t>
            </a:r>
            <a:r>
              <a:rPr lang="en-US" altLang="zh-CN">
                <a:ea typeface="宋体" panose="02010600030101010101" pitchFamily="2" charset="-122"/>
              </a:rPr>
              <a:t>ells are placed back-to-back or without routing channels</a:t>
            </a: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Metal layers are usually represented by a coarse routing grid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made up of global routing cells (gcells) </a:t>
            </a:r>
          </a:p>
        </p:txBody>
      </p:sp>
      <p:sp>
        <p:nvSpPr>
          <p:cNvPr id="1308791" name="Rectangle 1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6.5	Over-the-Cell Routing Algorithms</a:t>
            </a:r>
          </a:p>
        </p:txBody>
      </p:sp>
      <p:grpSp>
        <p:nvGrpSpPr>
          <p:cNvPr id="1308868" name="Group 196"/>
          <p:cNvGrpSpPr>
            <a:grpSpLocks/>
          </p:cNvGrpSpPr>
          <p:nvPr/>
        </p:nvGrpSpPr>
        <p:grpSpPr bwMode="auto">
          <a:xfrm>
            <a:off x="900113" y="3614738"/>
            <a:ext cx="6321425" cy="2262187"/>
            <a:chOff x="567" y="2277"/>
            <a:chExt cx="3982" cy="1425"/>
          </a:xfrm>
        </p:grpSpPr>
        <p:grpSp>
          <p:nvGrpSpPr>
            <p:cNvPr id="1308749" name="Group 77"/>
            <p:cNvGrpSpPr>
              <a:grpSpLocks/>
            </p:cNvGrpSpPr>
            <p:nvPr/>
          </p:nvGrpSpPr>
          <p:grpSpPr bwMode="auto">
            <a:xfrm>
              <a:off x="2825" y="2304"/>
              <a:ext cx="1229" cy="1153"/>
              <a:chOff x="733" y="2071"/>
              <a:chExt cx="1229" cy="1153"/>
            </a:xfrm>
          </p:grpSpPr>
          <p:sp>
            <p:nvSpPr>
              <p:cNvPr id="1308750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736" y="2076"/>
                <a:ext cx="1222" cy="114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8985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8985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8985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8985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8985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ts val="2350"/>
                  </a:lnSpc>
                </a:pPr>
                <a:endParaRPr lang="de-DE" altLang="de-DE"/>
              </a:p>
            </p:txBody>
          </p:sp>
          <p:sp>
            <p:nvSpPr>
              <p:cNvPr id="1308751" name="Rectangle 79"/>
              <p:cNvSpPr>
                <a:spLocks noChangeAspect="1" noChangeArrowheads="1"/>
              </p:cNvSpPr>
              <p:nvPr/>
            </p:nvSpPr>
            <p:spPr bwMode="auto">
              <a:xfrm rot="16200000">
                <a:off x="1267" y="2524"/>
                <a:ext cx="134" cy="103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08752" name="Rectangle 80"/>
              <p:cNvSpPr>
                <a:spLocks noChangeAspect="1" noChangeArrowheads="1"/>
              </p:cNvSpPr>
              <p:nvPr/>
            </p:nvSpPr>
            <p:spPr bwMode="auto">
              <a:xfrm rot="16200000">
                <a:off x="1284" y="1963"/>
                <a:ext cx="134" cy="103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08753" name="Rectangle 81"/>
              <p:cNvSpPr>
                <a:spLocks noChangeAspect="1" noChangeArrowheads="1"/>
              </p:cNvSpPr>
              <p:nvPr/>
            </p:nvSpPr>
            <p:spPr bwMode="auto">
              <a:xfrm rot="16200000">
                <a:off x="1278" y="2146"/>
                <a:ext cx="133" cy="103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08754" name="Rectangle 82"/>
              <p:cNvSpPr>
                <a:spLocks noChangeAspect="1" noChangeArrowheads="1"/>
              </p:cNvSpPr>
              <p:nvPr/>
            </p:nvSpPr>
            <p:spPr bwMode="auto">
              <a:xfrm rot="16200000">
                <a:off x="1278" y="2342"/>
                <a:ext cx="134" cy="103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08755" name="Rectangle 83"/>
              <p:cNvSpPr>
                <a:spLocks noChangeAspect="1" noChangeArrowheads="1"/>
              </p:cNvSpPr>
              <p:nvPr/>
            </p:nvSpPr>
            <p:spPr bwMode="auto">
              <a:xfrm rot="16200000">
                <a:off x="1278" y="1764"/>
                <a:ext cx="134" cy="103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08756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1457" y="2148"/>
                <a:ext cx="23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08757" name="Line 85"/>
              <p:cNvSpPr>
                <a:spLocks noChangeAspect="1" noChangeShapeType="1"/>
              </p:cNvSpPr>
              <p:nvPr/>
            </p:nvSpPr>
            <p:spPr bwMode="auto">
              <a:xfrm flipV="1">
                <a:off x="733" y="2301"/>
                <a:ext cx="122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8758" name="Line 86"/>
              <p:cNvSpPr>
                <a:spLocks noChangeAspect="1" noChangeShapeType="1"/>
              </p:cNvSpPr>
              <p:nvPr/>
            </p:nvSpPr>
            <p:spPr bwMode="auto">
              <a:xfrm>
                <a:off x="1208" y="2071"/>
                <a:ext cx="0" cy="11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8759" name="Line 87"/>
              <p:cNvSpPr>
                <a:spLocks noChangeAspect="1" noChangeShapeType="1"/>
              </p:cNvSpPr>
              <p:nvPr/>
            </p:nvSpPr>
            <p:spPr bwMode="auto">
              <a:xfrm>
                <a:off x="1463" y="2071"/>
                <a:ext cx="0" cy="11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8760" name="Line 88"/>
              <p:cNvSpPr>
                <a:spLocks noChangeAspect="1" noChangeShapeType="1"/>
              </p:cNvSpPr>
              <p:nvPr/>
            </p:nvSpPr>
            <p:spPr bwMode="auto">
              <a:xfrm>
                <a:off x="1693" y="2071"/>
                <a:ext cx="0" cy="11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8761" name="Line 89"/>
              <p:cNvSpPr>
                <a:spLocks noChangeAspect="1" noChangeShapeType="1"/>
              </p:cNvSpPr>
              <p:nvPr/>
            </p:nvSpPr>
            <p:spPr bwMode="auto">
              <a:xfrm flipV="1">
                <a:off x="733" y="2532"/>
                <a:ext cx="122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8762" name="Line 90"/>
              <p:cNvSpPr>
                <a:spLocks noChangeAspect="1" noChangeShapeType="1"/>
              </p:cNvSpPr>
              <p:nvPr/>
            </p:nvSpPr>
            <p:spPr bwMode="auto">
              <a:xfrm>
                <a:off x="962" y="2071"/>
                <a:ext cx="0" cy="11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8763" name="Line 91"/>
              <p:cNvSpPr>
                <a:spLocks noChangeAspect="1" noChangeShapeType="1"/>
              </p:cNvSpPr>
              <p:nvPr/>
            </p:nvSpPr>
            <p:spPr bwMode="auto">
              <a:xfrm flipV="1">
                <a:off x="733" y="2993"/>
                <a:ext cx="122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8764" name="Line 92"/>
              <p:cNvSpPr>
                <a:spLocks noChangeAspect="1" noChangeShapeType="1"/>
              </p:cNvSpPr>
              <p:nvPr/>
            </p:nvSpPr>
            <p:spPr bwMode="auto">
              <a:xfrm flipV="1">
                <a:off x="733" y="2762"/>
                <a:ext cx="122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08765" name="Text Box 93"/>
            <p:cNvSpPr txBox="1">
              <a:spLocks noChangeAspect="1" noChangeArrowheads="1"/>
            </p:cNvSpPr>
            <p:nvPr/>
          </p:nvSpPr>
          <p:spPr bwMode="auto">
            <a:xfrm>
              <a:off x="2702" y="3468"/>
              <a:ext cx="184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Without routing channels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308789" name="Text Box 117"/>
            <p:cNvSpPr txBox="1">
              <a:spLocks noChangeAspect="1" noChangeArrowheads="1"/>
            </p:cNvSpPr>
            <p:nvPr/>
          </p:nvSpPr>
          <p:spPr bwMode="auto">
            <a:xfrm>
              <a:off x="567" y="3468"/>
              <a:ext cx="157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Back to back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grpSp>
          <p:nvGrpSpPr>
            <p:cNvPr id="1308830" name="Group 158"/>
            <p:cNvGrpSpPr>
              <a:grpSpLocks/>
            </p:cNvGrpSpPr>
            <p:nvPr/>
          </p:nvGrpSpPr>
          <p:grpSpPr bwMode="auto">
            <a:xfrm>
              <a:off x="690" y="2277"/>
              <a:ext cx="1246" cy="1155"/>
              <a:chOff x="690" y="2277"/>
              <a:chExt cx="1246" cy="1155"/>
            </a:xfrm>
          </p:grpSpPr>
          <p:grpSp>
            <p:nvGrpSpPr>
              <p:cNvPr id="1308831" name="Group 159"/>
              <p:cNvGrpSpPr>
                <a:grpSpLocks/>
              </p:cNvGrpSpPr>
              <p:nvPr/>
            </p:nvGrpSpPr>
            <p:grpSpPr bwMode="auto">
              <a:xfrm>
                <a:off x="690" y="2277"/>
                <a:ext cx="1229" cy="1153"/>
                <a:chOff x="733" y="2071"/>
                <a:chExt cx="1229" cy="1153"/>
              </a:xfrm>
            </p:grpSpPr>
            <p:sp>
              <p:nvSpPr>
                <p:cNvPr id="1308832" name="Rectangle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736" y="2076"/>
                  <a:ext cx="1222" cy="1146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defTabSz="898525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defTabSz="898525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defTabSz="898525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defTabSz="898525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defTabSz="898525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defTabSz="8985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defTabSz="8985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defTabSz="8985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defTabSz="89852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ts val="2350"/>
                    </a:lnSpc>
                  </a:pPr>
                  <a:endParaRPr lang="de-DE" altLang="de-DE"/>
                </a:p>
              </p:txBody>
            </p:sp>
            <p:sp>
              <p:nvSpPr>
                <p:cNvPr id="1308833" name="Rectangle 161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267" y="2524"/>
                  <a:ext cx="134" cy="1039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8834" name="Rectangle 162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284" y="1963"/>
                  <a:ext cx="134" cy="1039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8835" name="Rectangle 163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278" y="2146"/>
                  <a:ext cx="133" cy="1039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8836" name="Rectangle 164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278" y="2342"/>
                  <a:ext cx="134" cy="1039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8837" name="Rectangle 165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278" y="1764"/>
                  <a:ext cx="134" cy="1039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8838" name="Rectangle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" y="2148"/>
                  <a:ext cx="23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8839" name="Line 1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33" y="2301"/>
                  <a:ext cx="122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08840" name="Line 168"/>
                <p:cNvSpPr>
                  <a:spLocks noChangeAspect="1" noChangeShapeType="1"/>
                </p:cNvSpPr>
                <p:nvPr/>
              </p:nvSpPr>
              <p:spPr bwMode="auto">
                <a:xfrm>
                  <a:off x="1208" y="2071"/>
                  <a:ext cx="0" cy="115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08841" name="Line 169"/>
                <p:cNvSpPr>
                  <a:spLocks noChangeAspect="1" noChangeShapeType="1"/>
                </p:cNvSpPr>
                <p:nvPr/>
              </p:nvSpPr>
              <p:spPr bwMode="auto">
                <a:xfrm>
                  <a:off x="1463" y="2071"/>
                  <a:ext cx="0" cy="115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08842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1693" y="2071"/>
                  <a:ext cx="0" cy="115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08843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33" y="2532"/>
                  <a:ext cx="122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08844" name="Line 172"/>
                <p:cNvSpPr>
                  <a:spLocks noChangeAspect="1" noChangeShapeType="1"/>
                </p:cNvSpPr>
                <p:nvPr/>
              </p:nvSpPr>
              <p:spPr bwMode="auto">
                <a:xfrm>
                  <a:off x="962" y="2071"/>
                  <a:ext cx="0" cy="115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08845" name="Line 1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33" y="2993"/>
                  <a:ext cx="122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08846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33" y="2762"/>
                  <a:ext cx="122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08847" name="Rectangle 175"/>
              <p:cNvSpPr>
                <a:spLocks noChangeAspect="1" noChangeArrowheads="1"/>
              </p:cNvSpPr>
              <p:nvPr/>
            </p:nvSpPr>
            <p:spPr bwMode="auto">
              <a:xfrm>
                <a:off x="696" y="2282"/>
                <a:ext cx="1224" cy="114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308848" name="Group 176"/>
              <p:cNvGrpSpPr>
                <a:grpSpLocks noChangeAspect="1"/>
              </p:cNvGrpSpPr>
              <p:nvPr/>
            </p:nvGrpSpPr>
            <p:grpSpPr bwMode="auto">
              <a:xfrm>
                <a:off x="786" y="3092"/>
                <a:ext cx="1040" cy="265"/>
                <a:chOff x="884" y="1784"/>
                <a:chExt cx="1298" cy="331"/>
              </a:xfrm>
            </p:grpSpPr>
            <p:sp>
              <p:nvSpPr>
                <p:cNvPr id="1308849" name="Rectangle 177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449" y="1383"/>
                  <a:ext cx="167" cy="129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8850" name="Rectangle 178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449" y="1219"/>
                  <a:ext cx="167" cy="129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8851" name="Line 179"/>
                <p:cNvSpPr>
                  <a:spLocks noChangeAspect="1" noChangeShapeType="1"/>
                </p:cNvSpPr>
                <p:nvPr/>
              </p:nvSpPr>
              <p:spPr bwMode="auto">
                <a:xfrm>
                  <a:off x="884" y="1948"/>
                  <a:ext cx="129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1084" tIns="44939" rIns="89877" bIns="67941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308852" name="Group 180"/>
              <p:cNvGrpSpPr>
                <a:grpSpLocks noChangeAspect="1"/>
              </p:cNvGrpSpPr>
              <p:nvPr/>
            </p:nvGrpSpPr>
            <p:grpSpPr bwMode="auto">
              <a:xfrm>
                <a:off x="786" y="2739"/>
                <a:ext cx="1040" cy="266"/>
                <a:chOff x="884" y="1784"/>
                <a:chExt cx="1298" cy="331"/>
              </a:xfrm>
            </p:grpSpPr>
            <p:sp>
              <p:nvSpPr>
                <p:cNvPr id="1308853" name="Rectangle 181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449" y="1383"/>
                  <a:ext cx="167" cy="129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8854" name="Rectangle 182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449" y="1219"/>
                  <a:ext cx="167" cy="129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8855" name="Line 183"/>
                <p:cNvSpPr>
                  <a:spLocks noChangeAspect="1" noChangeShapeType="1"/>
                </p:cNvSpPr>
                <p:nvPr/>
              </p:nvSpPr>
              <p:spPr bwMode="auto">
                <a:xfrm>
                  <a:off x="884" y="1948"/>
                  <a:ext cx="129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1084" tIns="44939" rIns="89877" bIns="67941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308856" name="Group 184"/>
              <p:cNvGrpSpPr>
                <a:grpSpLocks noChangeAspect="1"/>
              </p:cNvGrpSpPr>
              <p:nvPr/>
            </p:nvGrpSpPr>
            <p:grpSpPr bwMode="auto">
              <a:xfrm>
                <a:off x="786" y="2412"/>
                <a:ext cx="1040" cy="266"/>
                <a:chOff x="884" y="1784"/>
                <a:chExt cx="1298" cy="331"/>
              </a:xfrm>
            </p:grpSpPr>
            <p:sp>
              <p:nvSpPr>
                <p:cNvPr id="1308857" name="Rectangle 185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449" y="1383"/>
                  <a:ext cx="167" cy="129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8858" name="Rectangle 186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449" y="1219"/>
                  <a:ext cx="167" cy="129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8859" name="Line 187"/>
                <p:cNvSpPr>
                  <a:spLocks noChangeAspect="1" noChangeShapeType="1"/>
                </p:cNvSpPr>
                <p:nvPr/>
              </p:nvSpPr>
              <p:spPr bwMode="auto">
                <a:xfrm>
                  <a:off x="884" y="1948"/>
                  <a:ext cx="129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1084" tIns="44939" rIns="89877" bIns="67941"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308860" name="Line 188"/>
              <p:cNvSpPr>
                <a:spLocks noChangeAspect="1" noChangeShapeType="1"/>
              </p:cNvSpPr>
              <p:nvPr/>
            </p:nvSpPr>
            <p:spPr bwMode="auto">
              <a:xfrm flipV="1">
                <a:off x="693" y="2508"/>
                <a:ext cx="123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8861" name="Line 189"/>
              <p:cNvSpPr>
                <a:spLocks noChangeAspect="1" noChangeShapeType="1"/>
              </p:cNvSpPr>
              <p:nvPr/>
            </p:nvSpPr>
            <p:spPr bwMode="auto">
              <a:xfrm>
                <a:off x="1169" y="2277"/>
                <a:ext cx="0" cy="11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8862" name="Line 190"/>
              <p:cNvSpPr>
                <a:spLocks noChangeAspect="1" noChangeShapeType="1"/>
              </p:cNvSpPr>
              <p:nvPr/>
            </p:nvSpPr>
            <p:spPr bwMode="auto">
              <a:xfrm>
                <a:off x="1424" y="2277"/>
                <a:ext cx="0" cy="11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8863" name="Line 191"/>
              <p:cNvSpPr>
                <a:spLocks noChangeAspect="1" noChangeShapeType="1"/>
              </p:cNvSpPr>
              <p:nvPr/>
            </p:nvSpPr>
            <p:spPr bwMode="auto">
              <a:xfrm>
                <a:off x="1655" y="2277"/>
                <a:ext cx="0" cy="11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8864" name="Line 192"/>
              <p:cNvSpPr>
                <a:spLocks noChangeAspect="1" noChangeShapeType="1"/>
              </p:cNvSpPr>
              <p:nvPr/>
            </p:nvSpPr>
            <p:spPr bwMode="auto">
              <a:xfrm flipV="1">
                <a:off x="693" y="2739"/>
                <a:ext cx="123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8865" name="Line 193"/>
              <p:cNvSpPr>
                <a:spLocks noChangeAspect="1" noChangeShapeType="1"/>
              </p:cNvSpPr>
              <p:nvPr/>
            </p:nvSpPr>
            <p:spPr bwMode="auto">
              <a:xfrm>
                <a:off x="923" y="2277"/>
                <a:ext cx="0" cy="11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8866" name="Line 194"/>
              <p:cNvSpPr>
                <a:spLocks noChangeAspect="1" noChangeShapeType="1"/>
              </p:cNvSpPr>
              <p:nvPr/>
            </p:nvSpPr>
            <p:spPr bwMode="auto">
              <a:xfrm flipV="1">
                <a:off x="693" y="3184"/>
                <a:ext cx="123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8867" name="Line 195"/>
              <p:cNvSpPr>
                <a:spLocks noChangeAspect="1" noChangeShapeType="1"/>
              </p:cNvSpPr>
              <p:nvPr/>
            </p:nvSpPr>
            <p:spPr bwMode="auto">
              <a:xfrm flipV="1">
                <a:off x="705" y="2950"/>
                <a:ext cx="123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0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0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5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5C3B4-C858-4243-9C86-CF1092B73D25}" type="slidenum">
              <a:rPr lang="en-US" altLang="de-DE"/>
              <a:pPr/>
              <a:t>61</a:t>
            </a:fld>
            <a:endParaRPr lang="en-US" altLang="de-DE"/>
          </a:p>
        </p:txBody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308975" cy="2873375"/>
          </a:xfrm>
          <a:noFill/>
          <a:ln/>
        </p:spPr>
        <p:txBody>
          <a:bodyPr lIns="191095" tIns="44941" rIns="89883" bIns="44941"/>
          <a:lstStyle/>
          <a:p>
            <a:pPr marL="342900" indent="-342900" defTabSz="762000">
              <a:tabLst/>
            </a:pPr>
            <a:r>
              <a:rPr lang="de-DE" altLang="de-DE"/>
              <a:t>Standard c</a:t>
            </a:r>
            <a:r>
              <a:rPr lang="en-US" altLang="zh-CN">
                <a:ea typeface="宋体" panose="02010600030101010101" pitchFamily="2" charset="-122"/>
              </a:rPr>
              <a:t>ells are placed back-to-back or without routing channels</a:t>
            </a: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Metal layers are usually represented by a coarse routing grid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made up of global routing cells (gcells) </a:t>
            </a:r>
          </a:p>
        </p:txBody>
      </p:sp>
      <p:sp>
        <p:nvSpPr>
          <p:cNvPr id="1341501" name="Text Box 61"/>
          <p:cNvSpPr txBox="1">
            <a:spLocks noChangeAspect="1" noChangeArrowheads="1"/>
          </p:cNvSpPr>
          <p:nvPr/>
        </p:nvSpPr>
        <p:spPr bwMode="auto">
          <a:xfrm>
            <a:off x="900113" y="5462588"/>
            <a:ext cx="250348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Metal1</a:t>
            </a:r>
            <a:br>
              <a:rPr lang="de-DE" altLang="de-DE"/>
            </a:br>
            <a:r>
              <a:rPr lang="de-DE" altLang="de-DE"/>
              <a:t>(</a:t>
            </a:r>
            <a:r>
              <a:rPr lang="de-DE" altLang="de-DE">
                <a:solidFill>
                  <a:srgbClr val="CC0000"/>
                </a:solidFill>
              </a:rPr>
              <a:t>Cells: Back to back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1341502" name="Group 62"/>
          <p:cNvGrpSpPr>
            <a:grpSpLocks noChangeAspect="1"/>
          </p:cNvGrpSpPr>
          <p:nvPr/>
        </p:nvGrpSpPr>
        <p:grpSpPr bwMode="auto">
          <a:xfrm>
            <a:off x="5286375" y="2852738"/>
            <a:ext cx="1952625" cy="2259012"/>
            <a:chOff x="2925" y="1581"/>
            <a:chExt cx="1536" cy="1778"/>
          </a:xfrm>
        </p:grpSpPr>
        <p:grpSp>
          <p:nvGrpSpPr>
            <p:cNvPr id="1341503" name="Group 63"/>
            <p:cNvGrpSpPr>
              <a:grpSpLocks noChangeAspect="1"/>
            </p:cNvGrpSpPr>
            <p:nvPr/>
          </p:nvGrpSpPr>
          <p:grpSpPr bwMode="auto">
            <a:xfrm>
              <a:off x="2925" y="1581"/>
              <a:ext cx="1536" cy="1441"/>
              <a:chOff x="3158" y="538"/>
              <a:chExt cx="1536" cy="1441"/>
            </a:xfrm>
          </p:grpSpPr>
          <p:sp>
            <p:nvSpPr>
              <p:cNvPr id="1341504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3162" y="544"/>
                <a:ext cx="1527" cy="143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1505" name="Line 65"/>
              <p:cNvSpPr>
                <a:spLocks noChangeAspect="1" noChangeShapeType="1"/>
              </p:cNvSpPr>
              <p:nvPr/>
            </p:nvSpPr>
            <p:spPr bwMode="auto">
              <a:xfrm flipV="1">
                <a:off x="3158" y="826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506" name="Line 66"/>
              <p:cNvSpPr>
                <a:spLocks noChangeAspect="1" noChangeShapeType="1"/>
              </p:cNvSpPr>
              <p:nvPr/>
            </p:nvSpPr>
            <p:spPr bwMode="auto">
              <a:xfrm>
                <a:off x="3752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507" name="Line 67"/>
              <p:cNvSpPr>
                <a:spLocks noChangeAspect="1" noChangeShapeType="1"/>
              </p:cNvSpPr>
              <p:nvPr/>
            </p:nvSpPr>
            <p:spPr bwMode="auto">
              <a:xfrm>
                <a:off x="4070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508" name="Line 68"/>
              <p:cNvSpPr>
                <a:spLocks noChangeAspect="1" noChangeShapeType="1"/>
              </p:cNvSpPr>
              <p:nvPr/>
            </p:nvSpPr>
            <p:spPr bwMode="auto">
              <a:xfrm>
                <a:off x="4358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509" name="Line 69"/>
              <p:cNvSpPr>
                <a:spLocks noChangeAspect="1" noChangeShapeType="1"/>
              </p:cNvSpPr>
              <p:nvPr/>
            </p:nvSpPr>
            <p:spPr bwMode="auto">
              <a:xfrm flipV="1">
                <a:off x="3158" y="1114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510" name="Line 70"/>
              <p:cNvSpPr>
                <a:spLocks noChangeAspect="1" noChangeShapeType="1"/>
              </p:cNvSpPr>
              <p:nvPr/>
            </p:nvSpPr>
            <p:spPr bwMode="auto">
              <a:xfrm>
                <a:off x="3445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511" name="Line 71"/>
              <p:cNvSpPr>
                <a:spLocks noChangeAspect="1" noChangeShapeType="1"/>
              </p:cNvSpPr>
              <p:nvPr/>
            </p:nvSpPr>
            <p:spPr bwMode="auto">
              <a:xfrm flipV="1">
                <a:off x="3158" y="1690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512" name="Line 72"/>
              <p:cNvSpPr>
                <a:spLocks noChangeAspect="1" noChangeShapeType="1"/>
              </p:cNvSpPr>
              <p:nvPr/>
            </p:nvSpPr>
            <p:spPr bwMode="auto">
              <a:xfrm flipV="1">
                <a:off x="3158" y="1401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41513" name="Text Box 73"/>
            <p:cNvSpPr txBox="1">
              <a:spLocks noChangeAspect="1" noChangeArrowheads="1"/>
            </p:cNvSpPr>
            <p:nvPr/>
          </p:nvSpPr>
          <p:spPr bwMode="auto">
            <a:xfrm>
              <a:off x="3110" y="3035"/>
              <a:ext cx="73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350"/>
                </a:lnSpc>
              </a:pPr>
              <a:r>
                <a:rPr lang="de-DE" altLang="de-DE"/>
                <a:t>Metal3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</p:grpSp>
      <p:grpSp>
        <p:nvGrpSpPr>
          <p:cNvPr id="1341514" name="Group 74"/>
          <p:cNvGrpSpPr>
            <a:grpSpLocks noChangeAspect="1"/>
          </p:cNvGrpSpPr>
          <p:nvPr/>
        </p:nvGrpSpPr>
        <p:grpSpPr bwMode="auto">
          <a:xfrm>
            <a:off x="6330950" y="3602038"/>
            <a:ext cx="2070100" cy="2259012"/>
            <a:chOff x="3746" y="2171"/>
            <a:chExt cx="1629" cy="1778"/>
          </a:xfrm>
        </p:grpSpPr>
        <p:grpSp>
          <p:nvGrpSpPr>
            <p:cNvPr id="1341515" name="Group 75"/>
            <p:cNvGrpSpPr>
              <a:grpSpLocks noChangeAspect="1"/>
            </p:cNvGrpSpPr>
            <p:nvPr/>
          </p:nvGrpSpPr>
          <p:grpSpPr bwMode="auto">
            <a:xfrm>
              <a:off x="3839" y="2171"/>
              <a:ext cx="1536" cy="1441"/>
              <a:chOff x="3839" y="2171"/>
              <a:chExt cx="1536" cy="1441"/>
            </a:xfrm>
          </p:grpSpPr>
          <p:sp>
            <p:nvSpPr>
              <p:cNvPr id="1341516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3843" y="2177"/>
                <a:ext cx="1527" cy="143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1517" name="Line 77"/>
              <p:cNvSpPr>
                <a:spLocks noChangeAspect="1" noChangeShapeType="1"/>
              </p:cNvSpPr>
              <p:nvPr/>
            </p:nvSpPr>
            <p:spPr bwMode="auto">
              <a:xfrm flipV="1">
                <a:off x="3839" y="2459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518" name="Line 78"/>
              <p:cNvSpPr>
                <a:spLocks noChangeAspect="1" noChangeShapeType="1"/>
              </p:cNvSpPr>
              <p:nvPr/>
            </p:nvSpPr>
            <p:spPr bwMode="auto">
              <a:xfrm>
                <a:off x="4433" y="2171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519" name="Line 79"/>
              <p:cNvSpPr>
                <a:spLocks noChangeAspect="1" noChangeShapeType="1"/>
              </p:cNvSpPr>
              <p:nvPr/>
            </p:nvSpPr>
            <p:spPr bwMode="auto">
              <a:xfrm>
                <a:off x="4751" y="2171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520" name="Line 80"/>
              <p:cNvSpPr>
                <a:spLocks noChangeAspect="1" noChangeShapeType="1"/>
              </p:cNvSpPr>
              <p:nvPr/>
            </p:nvSpPr>
            <p:spPr bwMode="auto">
              <a:xfrm>
                <a:off x="5039" y="2171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521" name="Line 81"/>
              <p:cNvSpPr>
                <a:spLocks noChangeAspect="1" noChangeShapeType="1"/>
              </p:cNvSpPr>
              <p:nvPr/>
            </p:nvSpPr>
            <p:spPr bwMode="auto">
              <a:xfrm flipV="1">
                <a:off x="3839" y="2747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522" name="Line 82"/>
              <p:cNvSpPr>
                <a:spLocks noChangeAspect="1" noChangeShapeType="1"/>
              </p:cNvSpPr>
              <p:nvPr/>
            </p:nvSpPr>
            <p:spPr bwMode="auto">
              <a:xfrm>
                <a:off x="4126" y="2171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523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3839" y="3323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524" name="Line 84"/>
              <p:cNvSpPr>
                <a:spLocks noChangeAspect="1" noChangeShapeType="1"/>
              </p:cNvSpPr>
              <p:nvPr/>
            </p:nvSpPr>
            <p:spPr bwMode="auto">
              <a:xfrm flipV="1">
                <a:off x="3839" y="3034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41525" name="Text Box 85"/>
            <p:cNvSpPr txBox="1">
              <a:spLocks noChangeAspect="1" noChangeArrowheads="1"/>
            </p:cNvSpPr>
            <p:nvPr/>
          </p:nvSpPr>
          <p:spPr bwMode="auto">
            <a:xfrm>
              <a:off x="3746" y="3626"/>
              <a:ext cx="732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350"/>
                </a:lnSpc>
              </a:pPr>
              <a:r>
                <a:rPr lang="de-DE" altLang="de-DE"/>
                <a:t>Metal4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</p:grpSp>
      <p:sp>
        <p:nvSpPr>
          <p:cNvPr id="1341526" name="Text Box 86"/>
          <p:cNvSpPr txBox="1">
            <a:spLocks noChangeAspect="1" noChangeArrowheads="1"/>
          </p:cNvSpPr>
          <p:nvPr/>
        </p:nvSpPr>
        <p:spPr bwMode="auto">
          <a:xfrm>
            <a:off x="7881938" y="5449888"/>
            <a:ext cx="630237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</a:pPr>
            <a:r>
              <a:rPr lang="de-DE" altLang="de-DE"/>
              <a:t>etc.</a:t>
            </a:r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1341619" name="Group 179"/>
          <p:cNvGrpSpPr>
            <a:grpSpLocks/>
          </p:cNvGrpSpPr>
          <p:nvPr/>
        </p:nvGrpSpPr>
        <p:grpSpPr bwMode="auto">
          <a:xfrm>
            <a:off x="1095375" y="3614738"/>
            <a:ext cx="1978025" cy="1833562"/>
            <a:chOff x="690" y="2277"/>
            <a:chExt cx="1246" cy="1155"/>
          </a:xfrm>
        </p:grpSpPr>
        <p:grpSp>
          <p:nvGrpSpPr>
            <p:cNvPr id="1341485" name="Group 45"/>
            <p:cNvGrpSpPr>
              <a:grpSpLocks/>
            </p:cNvGrpSpPr>
            <p:nvPr/>
          </p:nvGrpSpPr>
          <p:grpSpPr bwMode="auto">
            <a:xfrm>
              <a:off x="690" y="2277"/>
              <a:ext cx="1229" cy="1153"/>
              <a:chOff x="733" y="2071"/>
              <a:chExt cx="1229" cy="1153"/>
            </a:xfrm>
          </p:grpSpPr>
          <p:sp>
            <p:nvSpPr>
              <p:cNvPr id="1341486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736" y="2076"/>
                <a:ext cx="1222" cy="114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8985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8985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8985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8985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89852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8985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ts val="2350"/>
                  </a:lnSpc>
                </a:pPr>
                <a:endParaRPr lang="de-DE" altLang="de-DE"/>
              </a:p>
            </p:txBody>
          </p:sp>
          <p:sp>
            <p:nvSpPr>
              <p:cNvPr id="1341487" name="Rectangle 47"/>
              <p:cNvSpPr>
                <a:spLocks noChangeAspect="1" noChangeArrowheads="1"/>
              </p:cNvSpPr>
              <p:nvPr/>
            </p:nvSpPr>
            <p:spPr bwMode="auto">
              <a:xfrm rot="16200000">
                <a:off x="1267" y="2524"/>
                <a:ext cx="134" cy="103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1488" name="Rectangle 48"/>
              <p:cNvSpPr>
                <a:spLocks noChangeAspect="1" noChangeArrowheads="1"/>
              </p:cNvSpPr>
              <p:nvPr/>
            </p:nvSpPr>
            <p:spPr bwMode="auto">
              <a:xfrm rot="16200000">
                <a:off x="1284" y="1963"/>
                <a:ext cx="134" cy="103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1489" name="Rectangle 49"/>
              <p:cNvSpPr>
                <a:spLocks noChangeAspect="1" noChangeArrowheads="1"/>
              </p:cNvSpPr>
              <p:nvPr/>
            </p:nvSpPr>
            <p:spPr bwMode="auto">
              <a:xfrm rot="16200000">
                <a:off x="1278" y="2146"/>
                <a:ext cx="133" cy="103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1490" name="Rectangle 50"/>
              <p:cNvSpPr>
                <a:spLocks noChangeAspect="1" noChangeArrowheads="1"/>
              </p:cNvSpPr>
              <p:nvPr/>
            </p:nvSpPr>
            <p:spPr bwMode="auto">
              <a:xfrm rot="16200000">
                <a:off x="1278" y="2342"/>
                <a:ext cx="134" cy="103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1491" name="Rectangle 51"/>
              <p:cNvSpPr>
                <a:spLocks noChangeAspect="1" noChangeArrowheads="1"/>
              </p:cNvSpPr>
              <p:nvPr/>
            </p:nvSpPr>
            <p:spPr bwMode="auto">
              <a:xfrm rot="16200000">
                <a:off x="1278" y="1764"/>
                <a:ext cx="134" cy="103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1492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1457" y="2148"/>
                <a:ext cx="23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1493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733" y="2301"/>
                <a:ext cx="122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494" name="Line 54"/>
              <p:cNvSpPr>
                <a:spLocks noChangeAspect="1" noChangeShapeType="1"/>
              </p:cNvSpPr>
              <p:nvPr/>
            </p:nvSpPr>
            <p:spPr bwMode="auto">
              <a:xfrm>
                <a:off x="1208" y="2071"/>
                <a:ext cx="0" cy="11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495" name="Line 55"/>
              <p:cNvSpPr>
                <a:spLocks noChangeAspect="1" noChangeShapeType="1"/>
              </p:cNvSpPr>
              <p:nvPr/>
            </p:nvSpPr>
            <p:spPr bwMode="auto">
              <a:xfrm>
                <a:off x="1463" y="2071"/>
                <a:ext cx="0" cy="11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496" name="Line 56"/>
              <p:cNvSpPr>
                <a:spLocks noChangeAspect="1" noChangeShapeType="1"/>
              </p:cNvSpPr>
              <p:nvPr/>
            </p:nvSpPr>
            <p:spPr bwMode="auto">
              <a:xfrm>
                <a:off x="1693" y="2071"/>
                <a:ext cx="0" cy="11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497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733" y="2532"/>
                <a:ext cx="122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498" name="Line 58"/>
              <p:cNvSpPr>
                <a:spLocks noChangeAspect="1" noChangeShapeType="1"/>
              </p:cNvSpPr>
              <p:nvPr/>
            </p:nvSpPr>
            <p:spPr bwMode="auto">
              <a:xfrm>
                <a:off x="962" y="2071"/>
                <a:ext cx="0" cy="11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499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733" y="2993"/>
                <a:ext cx="122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1500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733" y="2762"/>
                <a:ext cx="122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41527" name="Rectangle 87"/>
            <p:cNvSpPr>
              <a:spLocks noChangeAspect="1" noChangeArrowheads="1"/>
            </p:cNvSpPr>
            <p:nvPr/>
          </p:nvSpPr>
          <p:spPr bwMode="auto">
            <a:xfrm>
              <a:off x="696" y="2282"/>
              <a:ext cx="1224" cy="114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341528" name="Group 88"/>
            <p:cNvGrpSpPr>
              <a:grpSpLocks noChangeAspect="1"/>
            </p:cNvGrpSpPr>
            <p:nvPr/>
          </p:nvGrpSpPr>
          <p:grpSpPr bwMode="auto">
            <a:xfrm>
              <a:off x="786" y="3092"/>
              <a:ext cx="1040" cy="265"/>
              <a:chOff x="884" y="1784"/>
              <a:chExt cx="1298" cy="331"/>
            </a:xfrm>
          </p:grpSpPr>
          <p:sp>
            <p:nvSpPr>
              <p:cNvPr id="1341529" name="Rectangle 89"/>
              <p:cNvSpPr>
                <a:spLocks noChangeAspect="1" noChangeArrowheads="1"/>
              </p:cNvSpPr>
              <p:nvPr/>
            </p:nvSpPr>
            <p:spPr bwMode="auto">
              <a:xfrm rot="16200000">
                <a:off x="1449" y="1383"/>
                <a:ext cx="167" cy="129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1530" name="Rectangle 90"/>
              <p:cNvSpPr>
                <a:spLocks noChangeAspect="1" noChangeArrowheads="1"/>
              </p:cNvSpPr>
              <p:nvPr/>
            </p:nvSpPr>
            <p:spPr bwMode="auto">
              <a:xfrm rot="16200000">
                <a:off x="1449" y="1219"/>
                <a:ext cx="167" cy="129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1531" name="Line 91"/>
              <p:cNvSpPr>
                <a:spLocks noChangeAspect="1" noChangeShapeType="1"/>
              </p:cNvSpPr>
              <p:nvPr/>
            </p:nvSpPr>
            <p:spPr bwMode="auto">
              <a:xfrm>
                <a:off x="884" y="1948"/>
                <a:ext cx="1298" cy="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341532" name="Group 92"/>
            <p:cNvGrpSpPr>
              <a:grpSpLocks noChangeAspect="1"/>
            </p:cNvGrpSpPr>
            <p:nvPr/>
          </p:nvGrpSpPr>
          <p:grpSpPr bwMode="auto">
            <a:xfrm>
              <a:off x="786" y="2739"/>
              <a:ext cx="1040" cy="266"/>
              <a:chOff x="884" y="1784"/>
              <a:chExt cx="1298" cy="331"/>
            </a:xfrm>
          </p:grpSpPr>
          <p:sp>
            <p:nvSpPr>
              <p:cNvPr id="1341533" name="Rectangle 93"/>
              <p:cNvSpPr>
                <a:spLocks noChangeAspect="1" noChangeArrowheads="1"/>
              </p:cNvSpPr>
              <p:nvPr/>
            </p:nvSpPr>
            <p:spPr bwMode="auto">
              <a:xfrm rot="16200000">
                <a:off x="1449" y="1383"/>
                <a:ext cx="167" cy="129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1534" name="Rectangle 94"/>
              <p:cNvSpPr>
                <a:spLocks noChangeAspect="1" noChangeArrowheads="1"/>
              </p:cNvSpPr>
              <p:nvPr/>
            </p:nvSpPr>
            <p:spPr bwMode="auto">
              <a:xfrm rot="16200000">
                <a:off x="1449" y="1219"/>
                <a:ext cx="167" cy="129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1535" name="Line 95"/>
              <p:cNvSpPr>
                <a:spLocks noChangeAspect="1" noChangeShapeType="1"/>
              </p:cNvSpPr>
              <p:nvPr/>
            </p:nvSpPr>
            <p:spPr bwMode="auto">
              <a:xfrm>
                <a:off x="884" y="1948"/>
                <a:ext cx="1298" cy="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341536" name="Group 96"/>
            <p:cNvGrpSpPr>
              <a:grpSpLocks noChangeAspect="1"/>
            </p:cNvGrpSpPr>
            <p:nvPr/>
          </p:nvGrpSpPr>
          <p:grpSpPr bwMode="auto">
            <a:xfrm>
              <a:off x="786" y="2412"/>
              <a:ext cx="1040" cy="266"/>
              <a:chOff x="884" y="1784"/>
              <a:chExt cx="1298" cy="331"/>
            </a:xfrm>
          </p:grpSpPr>
          <p:sp>
            <p:nvSpPr>
              <p:cNvPr id="1341537" name="Rectangle 97"/>
              <p:cNvSpPr>
                <a:spLocks noChangeAspect="1" noChangeArrowheads="1"/>
              </p:cNvSpPr>
              <p:nvPr/>
            </p:nvSpPr>
            <p:spPr bwMode="auto">
              <a:xfrm rot="16200000">
                <a:off x="1449" y="1383"/>
                <a:ext cx="167" cy="129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1538" name="Rectangle 98"/>
              <p:cNvSpPr>
                <a:spLocks noChangeAspect="1" noChangeArrowheads="1"/>
              </p:cNvSpPr>
              <p:nvPr/>
            </p:nvSpPr>
            <p:spPr bwMode="auto">
              <a:xfrm rot="16200000">
                <a:off x="1449" y="1219"/>
                <a:ext cx="167" cy="129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1539" name="Line 99"/>
              <p:cNvSpPr>
                <a:spLocks noChangeAspect="1" noChangeShapeType="1"/>
              </p:cNvSpPr>
              <p:nvPr/>
            </p:nvSpPr>
            <p:spPr bwMode="auto">
              <a:xfrm>
                <a:off x="884" y="1948"/>
                <a:ext cx="1298" cy="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341540" name="Line 100"/>
            <p:cNvSpPr>
              <a:spLocks noChangeAspect="1" noChangeShapeType="1"/>
            </p:cNvSpPr>
            <p:nvPr/>
          </p:nvSpPr>
          <p:spPr bwMode="auto">
            <a:xfrm flipV="1">
              <a:off x="693" y="2508"/>
              <a:ext cx="12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1541" name="Line 101"/>
            <p:cNvSpPr>
              <a:spLocks noChangeAspect="1" noChangeShapeType="1"/>
            </p:cNvSpPr>
            <p:nvPr/>
          </p:nvSpPr>
          <p:spPr bwMode="auto">
            <a:xfrm>
              <a:off x="1169" y="2277"/>
              <a:ext cx="0" cy="11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1542" name="Line 102"/>
            <p:cNvSpPr>
              <a:spLocks noChangeAspect="1" noChangeShapeType="1"/>
            </p:cNvSpPr>
            <p:nvPr/>
          </p:nvSpPr>
          <p:spPr bwMode="auto">
            <a:xfrm>
              <a:off x="1424" y="2277"/>
              <a:ext cx="0" cy="11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1543" name="Line 103"/>
            <p:cNvSpPr>
              <a:spLocks noChangeAspect="1" noChangeShapeType="1"/>
            </p:cNvSpPr>
            <p:nvPr/>
          </p:nvSpPr>
          <p:spPr bwMode="auto">
            <a:xfrm>
              <a:off x="1655" y="2277"/>
              <a:ext cx="0" cy="11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1544" name="Line 104"/>
            <p:cNvSpPr>
              <a:spLocks noChangeAspect="1" noChangeShapeType="1"/>
            </p:cNvSpPr>
            <p:nvPr/>
          </p:nvSpPr>
          <p:spPr bwMode="auto">
            <a:xfrm flipV="1">
              <a:off x="693" y="2739"/>
              <a:ext cx="12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1545" name="Line 105"/>
            <p:cNvSpPr>
              <a:spLocks noChangeAspect="1" noChangeShapeType="1"/>
            </p:cNvSpPr>
            <p:nvPr/>
          </p:nvSpPr>
          <p:spPr bwMode="auto">
            <a:xfrm>
              <a:off x="923" y="2277"/>
              <a:ext cx="0" cy="11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1546" name="Line 106"/>
            <p:cNvSpPr>
              <a:spLocks noChangeAspect="1" noChangeShapeType="1"/>
            </p:cNvSpPr>
            <p:nvPr/>
          </p:nvSpPr>
          <p:spPr bwMode="auto">
            <a:xfrm flipV="1">
              <a:off x="693" y="3184"/>
              <a:ext cx="12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1547" name="Line 107"/>
            <p:cNvSpPr>
              <a:spLocks noChangeAspect="1" noChangeShapeType="1"/>
            </p:cNvSpPr>
            <p:nvPr/>
          </p:nvSpPr>
          <p:spPr bwMode="auto">
            <a:xfrm flipV="1">
              <a:off x="705" y="2950"/>
              <a:ext cx="12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41548" name="Rectangle 108"/>
          <p:cNvSpPr>
            <a:spLocks noChangeAspect="1" noChangeArrowheads="1"/>
          </p:cNvSpPr>
          <p:nvPr/>
        </p:nvSpPr>
        <p:spPr bwMode="auto">
          <a:xfrm>
            <a:off x="3403600" y="3598863"/>
            <a:ext cx="1939925" cy="1817687"/>
          </a:xfrm>
          <a:prstGeom prst="rect">
            <a:avLst/>
          </a:prstGeom>
          <a:solidFill>
            <a:srgbClr val="DDDDDD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49" name="Line 109"/>
          <p:cNvSpPr>
            <a:spLocks noChangeAspect="1" noChangeShapeType="1"/>
          </p:cNvSpPr>
          <p:nvPr/>
        </p:nvSpPr>
        <p:spPr bwMode="auto">
          <a:xfrm rot="10800000">
            <a:off x="3562350" y="4699000"/>
            <a:ext cx="1630363" cy="0"/>
          </a:xfrm>
          <a:prstGeom prst="line">
            <a:avLst/>
          </a:prstGeom>
          <a:noFill/>
          <a:ln w="571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41550" name="Line 110"/>
          <p:cNvSpPr>
            <a:spLocks noChangeAspect="1" noChangeShapeType="1"/>
          </p:cNvSpPr>
          <p:nvPr/>
        </p:nvSpPr>
        <p:spPr bwMode="auto">
          <a:xfrm rot="10800000">
            <a:off x="3562350" y="4584700"/>
            <a:ext cx="1630363" cy="0"/>
          </a:xfrm>
          <a:prstGeom prst="line">
            <a:avLst/>
          </a:prstGeom>
          <a:noFill/>
          <a:ln w="571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41551" name="Rectangle 111"/>
          <p:cNvSpPr>
            <a:spLocks noChangeAspect="1" noChangeArrowheads="1"/>
          </p:cNvSpPr>
          <p:nvPr/>
        </p:nvSpPr>
        <p:spPr bwMode="auto">
          <a:xfrm rot="10800000">
            <a:off x="5019675" y="4640263"/>
            <a:ext cx="115888" cy="115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1552" name="Rectangle 112"/>
          <p:cNvSpPr>
            <a:spLocks noChangeAspect="1" noChangeArrowheads="1"/>
          </p:cNvSpPr>
          <p:nvPr/>
        </p:nvSpPr>
        <p:spPr bwMode="auto">
          <a:xfrm rot="10800000">
            <a:off x="4846638" y="4524375"/>
            <a:ext cx="115887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1553" name="Rectangle 113"/>
          <p:cNvSpPr>
            <a:spLocks noChangeAspect="1" noChangeArrowheads="1"/>
          </p:cNvSpPr>
          <p:nvPr/>
        </p:nvSpPr>
        <p:spPr bwMode="auto">
          <a:xfrm rot="10800000">
            <a:off x="4673600" y="4524375"/>
            <a:ext cx="101600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1554" name="Rectangle 114"/>
          <p:cNvSpPr>
            <a:spLocks noChangeAspect="1" noChangeArrowheads="1"/>
          </p:cNvSpPr>
          <p:nvPr/>
        </p:nvSpPr>
        <p:spPr bwMode="auto">
          <a:xfrm rot="10800000">
            <a:off x="4457700" y="4640263"/>
            <a:ext cx="101600" cy="115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1555" name="Rectangle 115"/>
          <p:cNvSpPr>
            <a:spLocks noChangeAspect="1" noChangeArrowheads="1"/>
          </p:cNvSpPr>
          <p:nvPr/>
        </p:nvSpPr>
        <p:spPr bwMode="auto">
          <a:xfrm rot="10800000">
            <a:off x="3997325" y="4640263"/>
            <a:ext cx="101600" cy="115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1556" name="Rectangle 116"/>
          <p:cNvSpPr>
            <a:spLocks noChangeAspect="1" noChangeArrowheads="1"/>
          </p:cNvSpPr>
          <p:nvPr/>
        </p:nvSpPr>
        <p:spPr bwMode="auto">
          <a:xfrm rot="10800000">
            <a:off x="3824288" y="4524375"/>
            <a:ext cx="101600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1557" name="Line 117"/>
          <p:cNvSpPr>
            <a:spLocks noChangeAspect="1" noChangeShapeType="1"/>
          </p:cNvSpPr>
          <p:nvPr/>
        </p:nvSpPr>
        <p:spPr bwMode="auto">
          <a:xfrm>
            <a:off x="3603625" y="4351338"/>
            <a:ext cx="1630363" cy="0"/>
          </a:xfrm>
          <a:prstGeom prst="line">
            <a:avLst/>
          </a:prstGeom>
          <a:noFill/>
          <a:ln w="571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41558" name="Line 118"/>
          <p:cNvSpPr>
            <a:spLocks noChangeAspect="1" noChangeShapeType="1"/>
          </p:cNvSpPr>
          <p:nvPr/>
        </p:nvSpPr>
        <p:spPr bwMode="auto">
          <a:xfrm>
            <a:off x="3603625" y="4465638"/>
            <a:ext cx="1630363" cy="0"/>
          </a:xfrm>
          <a:prstGeom prst="line">
            <a:avLst/>
          </a:prstGeom>
          <a:noFill/>
          <a:ln w="571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41559" name="Rectangle 119"/>
          <p:cNvSpPr>
            <a:spLocks noChangeAspect="1" noChangeArrowheads="1"/>
          </p:cNvSpPr>
          <p:nvPr/>
        </p:nvSpPr>
        <p:spPr bwMode="auto">
          <a:xfrm>
            <a:off x="3660775" y="4292600"/>
            <a:ext cx="114300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1560" name="Rectangle 120"/>
          <p:cNvSpPr>
            <a:spLocks noChangeAspect="1" noChangeArrowheads="1"/>
          </p:cNvSpPr>
          <p:nvPr/>
        </p:nvSpPr>
        <p:spPr bwMode="auto">
          <a:xfrm>
            <a:off x="3832225" y="4408488"/>
            <a:ext cx="115888" cy="115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1561" name="Rectangle 121"/>
          <p:cNvSpPr>
            <a:spLocks noChangeAspect="1" noChangeArrowheads="1"/>
          </p:cNvSpPr>
          <p:nvPr/>
        </p:nvSpPr>
        <p:spPr bwMode="auto">
          <a:xfrm>
            <a:off x="4021138" y="4408488"/>
            <a:ext cx="101600" cy="115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1562" name="Rectangle 122"/>
          <p:cNvSpPr>
            <a:spLocks noChangeAspect="1" noChangeArrowheads="1"/>
          </p:cNvSpPr>
          <p:nvPr/>
        </p:nvSpPr>
        <p:spPr bwMode="auto">
          <a:xfrm>
            <a:off x="4237038" y="4292600"/>
            <a:ext cx="101600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1563" name="Rectangle 123"/>
          <p:cNvSpPr>
            <a:spLocks noChangeAspect="1" noChangeArrowheads="1"/>
          </p:cNvSpPr>
          <p:nvPr/>
        </p:nvSpPr>
        <p:spPr bwMode="auto">
          <a:xfrm>
            <a:off x="4424363" y="4408488"/>
            <a:ext cx="101600" cy="115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1564" name="Rectangle 124"/>
          <p:cNvSpPr>
            <a:spLocks noChangeAspect="1" noChangeArrowheads="1"/>
          </p:cNvSpPr>
          <p:nvPr/>
        </p:nvSpPr>
        <p:spPr bwMode="auto">
          <a:xfrm>
            <a:off x="4697413" y="4292600"/>
            <a:ext cx="101600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1565" name="Line 125"/>
          <p:cNvSpPr>
            <a:spLocks noChangeAspect="1" noChangeShapeType="1"/>
          </p:cNvSpPr>
          <p:nvPr/>
        </p:nvSpPr>
        <p:spPr bwMode="auto">
          <a:xfrm rot="10800000">
            <a:off x="3562350" y="4192588"/>
            <a:ext cx="1630363" cy="0"/>
          </a:xfrm>
          <a:prstGeom prst="line">
            <a:avLst/>
          </a:prstGeom>
          <a:noFill/>
          <a:ln w="571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41566" name="Line 126"/>
          <p:cNvSpPr>
            <a:spLocks noChangeAspect="1" noChangeShapeType="1"/>
          </p:cNvSpPr>
          <p:nvPr/>
        </p:nvSpPr>
        <p:spPr bwMode="auto">
          <a:xfrm rot="10800000">
            <a:off x="3562350" y="4078288"/>
            <a:ext cx="1630363" cy="0"/>
          </a:xfrm>
          <a:prstGeom prst="line">
            <a:avLst/>
          </a:prstGeom>
          <a:noFill/>
          <a:ln w="571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41567" name="Rectangle 127"/>
          <p:cNvSpPr>
            <a:spLocks noChangeAspect="1" noChangeArrowheads="1"/>
          </p:cNvSpPr>
          <p:nvPr/>
        </p:nvSpPr>
        <p:spPr bwMode="auto">
          <a:xfrm rot="10800000">
            <a:off x="5019675" y="4135438"/>
            <a:ext cx="115888" cy="114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1568" name="Rectangle 128"/>
          <p:cNvSpPr>
            <a:spLocks noChangeAspect="1" noChangeArrowheads="1"/>
          </p:cNvSpPr>
          <p:nvPr/>
        </p:nvSpPr>
        <p:spPr bwMode="auto">
          <a:xfrm rot="10800000">
            <a:off x="4846638" y="4019550"/>
            <a:ext cx="115887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1569" name="Rectangle 129"/>
          <p:cNvSpPr>
            <a:spLocks noChangeAspect="1" noChangeArrowheads="1"/>
          </p:cNvSpPr>
          <p:nvPr/>
        </p:nvSpPr>
        <p:spPr bwMode="auto">
          <a:xfrm rot="10800000">
            <a:off x="4673600" y="4019550"/>
            <a:ext cx="101600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1570" name="Rectangle 130"/>
          <p:cNvSpPr>
            <a:spLocks noChangeAspect="1" noChangeArrowheads="1"/>
          </p:cNvSpPr>
          <p:nvPr/>
        </p:nvSpPr>
        <p:spPr bwMode="auto">
          <a:xfrm rot="10800000">
            <a:off x="4457700" y="4135438"/>
            <a:ext cx="101600" cy="114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1571" name="Rectangle 131"/>
          <p:cNvSpPr>
            <a:spLocks noChangeAspect="1" noChangeArrowheads="1"/>
          </p:cNvSpPr>
          <p:nvPr/>
        </p:nvSpPr>
        <p:spPr bwMode="auto">
          <a:xfrm rot="10800000">
            <a:off x="3824288" y="4019550"/>
            <a:ext cx="101600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grpSp>
        <p:nvGrpSpPr>
          <p:cNvPr id="1341572" name="Group 132"/>
          <p:cNvGrpSpPr>
            <a:grpSpLocks noChangeAspect="1"/>
          </p:cNvGrpSpPr>
          <p:nvPr/>
        </p:nvGrpSpPr>
        <p:grpSpPr bwMode="auto">
          <a:xfrm>
            <a:off x="3603625" y="3789363"/>
            <a:ext cx="1630363" cy="231775"/>
            <a:chOff x="748" y="1298"/>
            <a:chExt cx="1284" cy="182"/>
          </a:xfrm>
        </p:grpSpPr>
        <p:sp>
          <p:nvSpPr>
            <p:cNvPr id="1341573" name="Line 133"/>
            <p:cNvSpPr>
              <a:spLocks noChangeAspect="1" noChangeShapeType="1"/>
            </p:cNvSpPr>
            <p:nvPr/>
          </p:nvSpPr>
          <p:spPr bwMode="auto">
            <a:xfrm>
              <a:off x="748" y="1344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341574" name="Line 134"/>
            <p:cNvSpPr>
              <a:spLocks noChangeAspect="1" noChangeShapeType="1"/>
            </p:cNvSpPr>
            <p:nvPr/>
          </p:nvSpPr>
          <p:spPr bwMode="auto">
            <a:xfrm>
              <a:off x="748" y="1434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341575" name="Rectangle 135"/>
            <p:cNvSpPr>
              <a:spLocks noChangeAspect="1" noChangeArrowheads="1"/>
            </p:cNvSpPr>
            <p:nvPr/>
          </p:nvSpPr>
          <p:spPr bwMode="auto">
            <a:xfrm>
              <a:off x="793" y="1298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1576" name="Rectangle 136"/>
            <p:cNvSpPr>
              <a:spLocks noChangeAspect="1" noChangeArrowheads="1"/>
            </p:cNvSpPr>
            <p:nvPr/>
          </p:nvSpPr>
          <p:spPr bwMode="auto">
            <a:xfrm>
              <a:off x="929" y="1389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1577" name="Rectangle 137"/>
            <p:cNvSpPr>
              <a:spLocks noChangeAspect="1" noChangeArrowheads="1"/>
            </p:cNvSpPr>
            <p:nvPr/>
          </p:nvSpPr>
          <p:spPr bwMode="auto">
            <a:xfrm>
              <a:off x="1077" y="1389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1578" name="Rectangle 138"/>
            <p:cNvSpPr>
              <a:spLocks noChangeAspect="1" noChangeArrowheads="1"/>
            </p:cNvSpPr>
            <p:nvPr/>
          </p:nvSpPr>
          <p:spPr bwMode="auto">
            <a:xfrm>
              <a:off x="1247" y="1298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1579" name="Rectangle 139"/>
            <p:cNvSpPr>
              <a:spLocks noChangeAspect="1" noChangeArrowheads="1"/>
            </p:cNvSpPr>
            <p:nvPr/>
          </p:nvSpPr>
          <p:spPr bwMode="auto">
            <a:xfrm>
              <a:off x="1394" y="1389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1580" name="Rectangle 140"/>
            <p:cNvSpPr>
              <a:spLocks noChangeAspect="1" noChangeArrowheads="1"/>
            </p:cNvSpPr>
            <p:nvPr/>
          </p:nvSpPr>
          <p:spPr bwMode="auto">
            <a:xfrm>
              <a:off x="1610" y="1298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1581" name="Rectangle 141"/>
            <p:cNvSpPr>
              <a:spLocks noChangeAspect="1" noChangeArrowheads="1"/>
            </p:cNvSpPr>
            <p:nvPr/>
          </p:nvSpPr>
          <p:spPr bwMode="auto">
            <a:xfrm>
              <a:off x="1746" y="1389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1341582" name="Group 142"/>
          <p:cNvGrpSpPr>
            <a:grpSpLocks noChangeAspect="1"/>
          </p:cNvGrpSpPr>
          <p:nvPr/>
        </p:nvGrpSpPr>
        <p:grpSpPr bwMode="auto">
          <a:xfrm>
            <a:off x="3562350" y="4843463"/>
            <a:ext cx="1671638" cy="461962"/>
            <a:chOff x="2925" y="1388"/>
            <a:chExt cx="1316" cy="364"/>
          </a:xfrm>
        </p:grpSpPr>
        <p:sp>
          <p:nvSpPr>
            <p:cNvPr id="1341583" name="Line 143"/>
            <p:cNvSpPr>
              <a:spLocks noChangeAspect="1" noChangeShapeType="1"/>
            </p:cNvSpPr>
            <p:nvPr/>
          </p:nvSpPr>
          <p:spPr bwMode="auto">
            <a:xfrm rot="10800000">
              <a:off x="2925" y="1707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341584" name="Line 144"/>
            <p:cNvSpPr>
              <a:spLocks noChangeAspect="1" noChangeShapeType="1"/>
            </p:cNvSpPr>
            <p:nvPr/>
          </p:nvSpPr>
          <p:spPr bwMode="auto">
            <a:xfrm rot="10800000">
              <a:off x="2925" y="1617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341585" name="Rectangle 145"/>
            <p:cNvSpPr>
              <a:spLocks noChangeAspect="1" noChangeArrowheads="1"/>
            </p:cNvSpPr>
            <p:nvPr/>
          </p:nvSpPr>
          <p:spPr bwMode="auto">
            <a:xfrm rot="10800000">
              <a:off x="4072" y="1661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1586" name="Rectangle 146"/>
            <p:cNvSpPr>
              <a:spLocks noChangeAspect="1" noChangeArrowheads="1"/>
            </p:cNvSpPr>
            <p:nvPr/>
          </p:nvSpPr>
          <p:spPr bwMode="auto">
            <a:xfrm rot="10800000">
              <a:off x="3936" y="1570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1587" name="Rectangle 147"/>
            <p:cNvSpPr>
              <a:spLocks noChangeAspect="1" noChangeArrowheads="1"/>
            </p:cNvSpPr>
            <p:nvPr/>
          </p:nvSpPr>
          <p:spPr bwMode="auto">
            <a:xfrm rot="10800000">
              <a:off x="3800" y="1570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1588" name="Rectangle 148"/>
            <p:cNvSpPr>
              <a:spLocks noChangeAspect="1" noChangeArrowheads="1"/>
            </p:cNvSpPr>
            <p:nvPr/>
          </p:nvSpPr>
          <p:spPr bwMode="auto">
            <a:xfrm rot="10800000">
              <a:off x="3630" y="1661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1589" name="Rectangle 149"/>
            <p:cNvSpPr>
              <a:spLocks noChangeAspect="1" noChangeArrowheads="1"/>
            </p:cNvSpPr>
            <p:nvPr/>
          </p:nvSpPr>
          <p:spPr bwMode="auto">
            <a:xfrm rot="10800000">
              <a:off x="3267" y="1661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1590" name="Rectangle 150"/>
            <p:cNvSpPr>
              <a:spLocks noChangeAspect="1" noChangeArrowheads="1"/>
            </p:cNvSpPr>
            <p:nvPr/>
          </p:nvSpPr>
          <p:spPr bwMode="auto">
            <a:xfrm rot="10800000">
              <a:off x="3131" y="1570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1591" name="Line 151"/>
            <p:cNvSpPr>
              <a:spLocks noChangeAspect="1" noChangeShapeType="1"/>
            </p:cNvSpPr>
            <p:nvPr/>
          </p:nvSpPr>
          <p:spPr bwMode="auto">
            <a:xfrm>
              <a:off x="2957" y="1434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341592" name="Line 152"/>
            <p:cNvSpPr>
              <a:spLocks noChangeAspect="1" noChangeShapeType="1"/>
            </p:cNvSpPr>
            <p:nvPr/>
          </p:nvSpPr>
          <p:spPr bwMode="auto">
            <a:xfrm>
              <a:off x="2957" y="1524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341593" name="Rectangle 153"/>
            <p:cNvSpPr>
              <a:spLocks noChangeAspect="1" noChangeArrowheads="1"/>
            </p:cNvSpPr>
            <p:nvPr/>
          </p:nvSpPr>
          <p:spPr bwMode="auto">
            <a:xfrm>
              <a:off x="3002" y="1388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1594" name="Rectangle 154"/>
            <p:cNvSpPr>
              <a:spLocks noChangeAspect="1" noChangeArrowheads="1"/>
            </p:cNvSpPr>
            <p:nvPr/>
          </p:nvSpPr>
          <p:spPr bwMode="auto">
            <a:xfrm>
              <a:off x="3138" y="1479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1595" name="Rectangle 155"/>
            <p:cNvSpPr>
              <a:spLocks noChangeAspect="1" noChangeArrowheads="1"/>
            </p:cNvSpPr>
            <p:nvPr/>
          </p:nvSpPr>
          <p:spPr bwMode="auto">
            <a:xfrm>
              <a:off x="3286" y="1479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1596" name="Rectangle 156"/>
            <p:cNvSpPr>
              <a:spLocks noChangeAspect="1" noChangeArrowheads="1"/>
            </p:cNvSpPr>
            <p:nvPr/>
          </p:nvSpPr>
          <p:spPr bwMode="auto">
            <a:xfrm>
              <a:off x="3456" y="1388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1597" name="Rectangle 157"/>
            <p:cNvSpPr>
              <a:spLocks noChangeAspect="1" noChangeArrowheads="1"/>
            </p:cNvSpPr>
            <p:nvPr/>
          </p:nvSpPr>
          <p:spPr bwMode="auto">
            <a:xfrm>
              <a:off x="3603" y="1479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1598" name="Rectangle 158"/>
            <p:cNvSpPr>
              <a:spLocks noChangeAspect="1" noChangeArrowheads="1"/>
            </p:cNvSpPr>
            <p:nvPr/>
          </p:nvSpPr>
          <p:spPr bwMode="auto">
            <a:xfrm>
              <a:off x="3819" y="1388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341599" name="Rectangle 159"/>
          <p:cNvSpPr>
            <a:spLocks noChangeAspect="1" noChangeArrowheads="1"/>
          </p:cNvSpPr>
          <p:nvPr/>
        </p:nvSpPr>
        <p:spPr bwMode="auto">
          <a:xfrm>
            <a:off x="4548188" y="3810000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600" name="Line 160"/>
          <p:cNvSpPr>
            <a:spLocks noChangeAspect="1" noChangeShapeType="1"/>
          </p:cNvSpPr>
          <p:nvPr/>
        </p:nvSpPr>
        <p:spPr bwMode="auto">
          <a:xfrm flipV="1">
            <a:off x="3397250" y="3956050"/>
            <a:ext cx="19526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1601" name="Line 161"/>
          <p:cNvSpPr>
            <a:spLocks noChangeAspect="1" noChangeShapeType="1"/>
          </p:cNvSpPr>
          <p:nvPr/>
        </p:nvSpPr>
        <p:spPr bwMode="auto">
          <a:xfrm>
            <a:off x="4152900" y="3590925"/>
            <a:ext cx="0" cy="18303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1602" name="Line 162"/>
          <p:cNvSpPr>
            <a:spLocks noChangeAspect="1" noChangeShapeType="1"/>
          </p:cNvSpPr>
          <p:nvPr/>
        </p:nvSpPr>
        <p:spPr bwMode="auto">
          <a:xfrm>
            <a:off x="4556125" y="3590925"/>
            <a:ext cx="0" cy="18303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1603" name="Line 163"/>
          <p:cNvSpPr>
            <a:spLocks noChangeAspect="1" noChangeShapeType="1"/>
          </p:cNvSpPr>
          <p:nvPr/>
        </p:nvSpPr>
        <p:spPr bwMode="auto">
          <a:xfrm flipV="1">
            <a:off x="3397250" y="4322763"/>
            <a:ext cx="19526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1604" name="Line 164"/>
          <p:cNvSpPr>
            <a:spLocks noChangeAspect="1" noChangeShapeType="1"/>
          </p:cNvSpPr>
          <p:nvPr/>
        </p:nvSpPr>
        <p:spPr bwMode="auto">
          <a:xfrm>
            <a:off x="3762375" y="3590925"/>
            <a:ext cx="0" cy="18303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1605" name="Line 165"/>
          <p:cNvSpPr>
            <a:spLocks noChangeAspect="1" noChangeShapeType="1"/>
          </p:cNvSpPr>
          <p:nvPr/>
        </p:nvSpPr>
        <p:spPr bwMode="auto">
          <a:xfrm flipV="1">
            <a:off x="3397250" y="5054600"/>
            <a:ext cx="19526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1606" name="Line 166"/>
          <p:cNvSpPr>
            <a:spLocks noChangeAspect="1" noChangeShapeType="1"/>
          </p:cNvSpPr>
          <p:nvPr/>
        </p:nvSpPr>
        <p:spPr bwMode="auto">
          <a:xfrm flipV="1">
            <a:off x="3397250" y="4686300"/>
            <a:ext cx="19526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1607" name="Text Box 167"/>
          <p:cNvSpPr txBox="1">
            <a:spLocks noChangeAspect="1" noChangeArrowheads="1"/>
          </p:cNvSpPr>
          <p:nvPr/>
        </p:nvSpPr>
        <p:spPr bwMode="auto">
          <a:xfrm>
            <a:off x="3279775" y="5462588"/>
            <a:ext cx="20462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Metal2 (Cell ports)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341608" name="Line 168"/>
          <p:cNvSpPr>
            <a:spLocks noChangeAspect="1" noChangeShapeType="1"/>
          </p:cNvSpPr>
          <p:nvPr/>
        </p:nvSpPr>
        <p:spPr bwMode="auto">
          <a:xfrm>
            <a:off x="4922838" y="3590925"/>
            <a:ext cx="0" cy="18303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1610" name="Line 170"/>
          <p:cNvSpPr>
            <a:spLocks noChangeShapeType="1"/>
          </p:cNvSpPr>
          <p:nvPr/>
        </p:nvSpPr>
        <p:spPr bwMode="auto">
          <a:xfrm>
            <a:off x="3948113" y="2944813"/>
            <a:ext cx="0" cy="6778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1341611" name="Line 171"/>
          <p:cNvSpPr>
            <a:spLocks noChangeShapeType="1"/>
          </p:cNvSpPr>
          <p:nvPr/>
        </p:nvSpPr>
        <p:spPr bwMode="auto">
          <a:xfrm>
            <a:off x="4122738" y="2947988"/>
            <a:ext cx="1227137" cy="4286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1341612" name="Line 172"/>
          <p:cNvSpPr>
            <a:spLocks noChangeShapeType="1"/>
          </p:cNvSpPr>
          <p:nvPr/>
        </p:nvSpPr>
        <p:spPr bwMode="auto">
          <a:xfrm flipH="1">
            <a:off x="2873375" y="2947988"/>
            <a:ext cx="889000" cy="7889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1341609" name="Text Box 169"/>
          <p:cNvSpPr txBox="1">
            <a:spLocks noChangeArrowheads="1"/>
          </p:cNvSpPr>
          <p:nvPr/>
        </p:nvSpPr>
        <p:spPr bwMode="auto">
          <a:xfrm>
            <a:off x="3557588" y="2651125"/>
            <a:ext cx="727075" cy="344488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gcells</a:t>
            </a:r>
          </a:p>
        </p:txBody>
      </p:sp>
      <p:sp>
        <p:nvSpPr>
          <p:cNvPr id="1341618" name="Rectangle 17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6.5	Over-the-Cell Routing 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A8D4-E6CB-4D2E-9136-3F6E767E33EC}" type="slidenum">
              <a:rPr lang="en-US" altLang="de-DE"/>
              <a:pPr/>
              <a:t>62</a:t>
            </a:fld>
            <a:endParaRPr lang="en-US" altLang="de-DE"/>
          </a:p>
        </p:txBody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70000"/>
            <a:ext cx="8308975" cy="2873375"/>
          </a:xfrm>
          <a:noFill/>
          <a:ln/>
        </p:spPr>
        <p:txBody>
          <a:bodyPr lIns="191095" tIns="44941" rIns="89883" bIns="44941"/>
          <a:lstStyle/>
          <a:p>
            <a:pPr marL="342900" indent="-342900" defTabSz="762000">
              <a:tabLst/>
            </a:pPr>
            <a:r>
              <a:rPr lang="de-DE" altLang="de-DE"/>
              <a:t>Standard c</a:t>
            </a:r>
            <a:r>
              <a:rPr lang="en-US" altLang="zh-CN">
                <a:ea typeface="宋体" panose="02010600030101010101" pitchFamily="2" charset="-122"/>
              </a:rPr>
              <a:t>ells are placed back-to-back or without routing channels</a:t>
            </a: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Metal layers are usually represented by a coarse routing grid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made up of global routing cells (gcells) </a:t>
            </a:r>
          </a:p>
        </p:txBody>
      </p:sp>
      <p:grpSp>
        <p:nvGrpSpPr>
          <p:cNvPr id="1342510" name="Group 46"/>
          <p:cNvGrpSpPr>
            <a:grpSpLocks/>
          </p:cNvGrpSpPr>
          <p:nvPr/>
        </p:nvGrpSpPr>
        <p:grpSpPr bwMode="auto">
          <a:xfrm>
            <a:off x="1092200" y="3614738"/>
            <a:ext cx="1951038" cy="1830387"/>
            <a:chOff x="733" y="2071"/>
            <a:chExt cx="1229" cy="1153"/>
          </a:xfrm>
        </p:grpSpPr>
        <p:sp>
          <p:nvSpPr>
            <p:cNvPr id="1342511" name="Rectangle 47"/>
            <p:cNvSpPr>
              <a:spLocks noChangeAspect="1" noChangeArrowheads="1"/>
            </p:cNvSpPr>
            <p:nvPr/>
          </p:nvSpPr>
          <p:spPr bwMode="auto">
            <a:xfrm>
              <a:off x="736" y="2076"/>
              <a:ext cx="1222" cy="114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ts val="2350"/>
                </a:lnSpc>
              </a:pPr>
              <a:endParaRPr lang="de-DE" altLang="de-DE"/>
            </a:p>
          </p:txBody>
        </p:sp>
        <p:sp>
          <p:nvSpPr>
            <p:cNvPr id="1342512" name="Rectangle 48"/>
            <p:cNvSpPr>
              <a:spLocks noChangeAspect="1" noChangeArrowheads="1"/>
            </p:cNvSpPr>
            <p:nvPr/>
          </p:nvSpPr>
          <p:spPr bwMode="auto">
            <a:xfrm rot="16200000">
              <a:off x="1267" y="2524"/>
              <a:ext cx="134" cy="103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42513" name="Rectangle 49"/>
            <p:cNvSpPr>
              <a:spLocks noChangeAspect="1" noChangeArrowheads="1"/>
            </p:cNvSpPr>
            <p:nvPr/>
          </p:nvSpPr>
          <p:spPr bwMode="auto">
            <a:xfrm rot="16200000">
              <a:off x="1284" y="1963"/>
              <a:ext cx="134" cy="103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42514" name="Rectangle 50"/>
            <p:cNvSpPr>
              <a:spLocks noChangeAspect="1" noChangeArrowheads="1"/>
            </p:cNvSpPr>
            <p:nvPr/>
          </p:nvSpPr>
          <p:spPr bwMode="auto">
            <a:xfrm rot="16200000">
              <a:off x="1278" y="2146"/>
              <a:ext cx="133" cy="103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42515" name="Rectangle 51"/>
            <p:cNvSpPr>
              <a:spLocks noChangeAspect="1" noChangeArrowheads="1"/>
            </p:cNvSpPr>
            <p:nvPr/>
          </p:nvSpPr>
          <p:spPr bwMode="auto">
            <a:xfrm rot="16200000">
              <a:off x="1278" y="2342"/>
              <a:ext cx="134" cy="103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42516" name="Rectangle 52"/>
            <p:cNvSpPr>
              <a:spLocks noChangeAspect="1" noChangeArrowheads="1"/>
            </p:cNvSpPr>
            <p:nvPr/>
          </p:nvSpPr>
          <p:spPr bwMode="auto">
            <a:xfrm rot="16200000">
              <a:off x="1278" y="1764"/>
              <a:ext cx="134" cy="103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42517" name="Rectangle 53"/>
            <p:cNvSpPr>
              <a:spLocks noChangeAspect="1" noChangeArrowheads="1"/>
            </p:cNvSpPr>
            <p:nvPr/>
          </p:nvSpPr>
          <p:spPr bwMode="auto">
            <a:xfrm>
              <a:off x="1457" y="2148"/>
              <a:ext cx="23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42518" name="Line 54"/>
            <p:cNvSpPr>
              <a:spLocks noChangeAspect="1" noChangeShapeType="1"/>
            </p:cNvSpPr>
            <p:nvPr/>
          </p:nvSpPr>
          <p:spPr bwMode="auto">
            <a:xfrm flipV="1">
              <a:off x="733" y="2301"/>
              <a:ext cx="12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2519" name="Line 55"/>
            <p:cNvSpPr>
              <a:spLocks noChangeAspect="1" noChangeShapeType="1"/>
            </p:cNvSpPr>
            <p:nvPr/>
          </p:nvSpPr>
          <p:spPr bwMode="auto">
            <a:xfrm>
              <a:off x="1208" y="2071"/>
              <a:ext cx="0" cy="11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2520" name="Line 56"/>
            <p:cNvSpPr>
              <a:spLocks noChangeAspect="1" noChangeShapeType="1"/>
            </p:cNvSpPr>
            <p:nvPr/>
          </p:nvSpPr>
          <p:spPr bwMode="auto">
            <a:xfrm>
              <a:off x="1463" y="2071"/>
              <a:ext cx="0" cy="11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2521" name="Line 57"/>
            <p:cNvSpPr>
              <a:spLocks noChangeAspect="1" noChangeShapeType="1"/>
            </p:cNvSpPr>
            <p:nvPr/>
          </p:nvSpPr>
          <p:spPr bwMode="auto">
            <a:xfrm>
              <a:off x="1693" y="2071"/>
              <a:ext cx="0" cy="11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2522" name="Line 58"/>
            <p:cNvSpPr>
              <a:spLocks noChangeAspect="1" noChangeShapeType="1"/>
            </p:cNvSpPr>
            <p:nvPr/>
          </p:nvSpPr>
          <p:spPr bwMode="auto">
            <a:xfrm flipV="1">
              <a:off x="733" y="2532"/>
              <a:ext cx="12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2523" name="Line 59"/>
            <p:cNvSpPr>
              <a:spLocks noChangeAspect="1" noChangeShapeType="1"/>
            </p:cNvSpPr>
            <p:nvPr/>
          </p:nvSpPr>
          <p:spPr bwMode="auto">
            <a:xfrm>
              <a:off x="962" y="2071"/>
              <a:ext cx="0" cy="11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2524" name="Line 60"/>
            <p:cNvSpPr>
              <a:spLocks noChangeAspect="1" noChangeShapeType="1"/>
            </p:cNvSpPr>
            <p:nvPr/>
          </p:nvSpPr>
          <p:spPr bwMode="auto">
            <a:xfrm flipV="1">
              <a:off x="733" y="2993"/>
              <a:ext cx="12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2525" name="Line 61"/>
            <p:cNvSpPr>
              <a:spLocks noChangeAspect="1" noChangeShapeType="1"/>
            </p:cNvSpPr>
            <p:nvPr/>
          </p:nvSpPr>
          <p:spPr bwMode="auto">
            <a:xfrm flipV="1">
              <a:off x="733" y="2762"/>
              <a:ext cx="12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42526" name="Text Box 62"/>
          <p:cNvSpPr txBox="1">
            <a:spLocks noChangeAspect="1" noChangeArrowheads="1"/>
          </p:cNvSpPr>
          <p:nvPr/>
        </p:nvSpPr>
        <p:spPr bwMode="auto">
          <a:xfrm>
            <a:off x="896938" y="5462588"/>
            <a:ext cx="2932112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Metal1</a:t>
            </a:r>
            <a:br>
              <a:rPr lang="de-DE" altLang="de-DE"/>
            </a:br>
            <a:r>
              <a:rPr lang="de-DE" altLang="de-DE"/>
              <a:t>(</a:t>
            </a:r>
            <a:r>
              <a:rPr lang="de-DE" altLang="de-DE">
                <a:solidFill>
                  <a:srgbClr val="CC0000"/>
                </a:solidFill>
              </a:rPr>
              <a:t>Without routing channels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342528" name="Rectangle 64"/>
          <p:cNvSpPr>
            <a:spLocks noChangeAspect="1" noChangeArrowheads="1"/>
          </p:cNvSpPr>
          <p:nvPr/>
        </p:nvSpPr>
        <p:spPr bwMode="auto">
          <a:xfrm>
            <a:off x="3400425" y="3609975"/>
            <a:ext cx="1939925" cy="1819275"/>
          </a:xfrm>
          <a:prstGeom prst="rect">
            <a:avLst/>
          </a:prstGeom>
          <a:solidFill>
            <a:srgbClr val="DDDDDD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2529" name="Rectangle 65"/>
          <p:cNvSpPr>
            <a:spLocks noChangeAspect="1" noChangeArrowheads="1"/>
          </p:cNvSpPr>
          <p:nvPr/>
        </p:nvSpPr>
        <p:spPr bwMode="auto">
          <a:xfrm>
            <a:off x="4545013" y="3724275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2530" name="Line 66"/>
          <p:cNvSpPr>
            <a:spLocks noChangeAspect="1" noChangeShapeType="1"/>
          </p:cNvSpPr>
          <p:nvPr/>
        </p:nvSpPr>
        <p:spPr bwMode="auto">
          <a:xfrm>
            <a:off x="4149725" y="3602038"/>
            <a:ext cx="0" cy="1831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2531" name="Line 67"/>
          <p:cNvSpPr>
            <a:spLocks noChangeAspect="1" noChangeShapeType="1"/>
          </p:cNvSpPr>
          <p:nvPr/>
        </p:nvSpPr>
        <p:spPr bwMode="auto">
          <a:xfrm rot="10800000">
            <a:off x="3559175" y="5187950"/>
            <a:ext cx="1631950" cy="0"/>
          </a:xfrm>
          <a:prstGeom prst="line">
            <a:avLst/>
          </a:prstGeom>
          <a:noFill/>
          <a:ln w="571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42532" name="Line 68"/>
          <p:cNvSpPr>
            <a:spLocks noChangeAspect="1" noChangeShapeType="1"/>
          </p:cNvSpPr>
          <p:nvPr/>
        </p:nvSpPr>
        <p:spPr bwMode="auto">
          <a:xfrm rot="10800000">
            <a:off x="3559175" y="5073650"/>
            <a:ext cx="1631950" cy="0"/>
          </a:xfrm>
          <a:prstGeom prst="line">
            <a:avLst/>
          </a:prstGeom>
          <a:noFill/>
          <a:ln w="571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42533" name="Rectangle 69"/>
          <p:cNvSpPr>
            <a:spLocks noChangeAspect="1" noChangeArrowheads="1"/>
          </p:cNvSpPr>
          <p:nvPr/>
        </p:nvSpPr>
        <p:spPr bwMode="auto">
          <a:xfrm rot="10800000">
            <a:off x="5016500" y="5129213"/>
            <a:ext cx="115888" cy="115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534" name="Rectangle 70"/>
          <p:cNvSpPr>
            <a:spLocks noChangeAspect="1" noChangeArrowheads="1"/>
          </p:cNvSpPr>
          <p:nvPr/>
        </p:nvSpPr>
        <p:spPr bwMode="auto">
          <a:xfrm rot="10800000">
            <a:off x="4843463" y="5013325"/>
            <a:ext cx="115887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535" name="Rectangle 71"/>
          <p:cNvSpPr>
            <a:spLocks noChangeAspect="1" noChangeArrowheads="1"/>
          </p:cNvSpPr>
          <p:nvPr/>
        </p:nvSpPr>
        <p:spPr bwMode="auto">
          <a:xfrm rot="10800000">
            <a:off x="4670425" y="5013325"/>
            <a:ext cx="101600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536" name="Rectangle 72"/>
          <p:cNvSpPr>
            <a:spLocks noChangeAspect="1" noChangeArrowheads="1"/>
          </p:cNvSpPr>
          <p:nvPr/>
        </p:nvSpPr>
        <p:spPr bwMode="auto">
          <a:xfrm rot="10800000">
            <a:off x="4454525" y="5129213"/>
            <a:ext cx="101600" cy="115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537" name="Rectangle 73"/>
          <p:cNvSpPr>
            <a:spLocks noChangeAspect="1" noChangeArrowheads="1"/>
          </p:cNvSpPr>
          <p:nvPr/>
        </p:nvSpPr>
        <p:spPr bwMode="auto">
          <a:xfrm rot="10800000">
            <a:off x="3992563" y="5129213"/>
            <a:ext cx="103187" cy="115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538" name="Rectangle 74"/>
          <p:cNvSpPr>
            <a:spLocks noChangeAspect="1" noChangeArrowheads="1"/>
          </p:cNvSpPr>
          <p:nvPr/>
        </p:nvSpPr>
        <p:spPr bwMode="auto">
          <a:xfrm rot="10800000">
            <a:off x="3821113" y="5013325"/>
            <a:ext cx="101600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539" name="Line 75"/>
          <p:cNvSpPr>
            <a:spLocks noChangeAspect="1" noChangeShapeType="1"/>
          </p:cNvSpPr>
          <p:nvPr/>
        </p:nvSpPr>
        <p:spPr bwMode="auto">
          <a:xfrm>
            <a:off x="3598863" y="4495800"/>
            <a:ext cx="1631950" cy="0"/>
          </a:xfrm>
          <a:prstGeom prst="line">
            <a:avLst/>
          </a:prstGeom>
          <a:noFill/>
          <a:ln w="571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42540" name="Line 76"/>
          <p:cNvSpPr>
            <a:spLocks noChangeAspect="1" noChangeShapeType="1"/>
          </p:cNvSpPr>
          <p:nvPr/>
        </p:nvSpPr>
        <p:spPr bwMode="auto">
          <a:xfrm>
            <a:off x="3598863" y="4610100"/>
            <a:ext cx="1631950" cy="0"/>
          </a:xfrm>
          <a:prstGeom prst="line">
            <a:avLst/>
          </a:prstGeom>
          <a:noFill/>
          <a:ln w="571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42541" name="Rectangle 77"/>
          <p:cNvSpPr>
            <a:spLocks noChangeAspect="1" noChangeArrowheads="1"/>
          </p:cNvSpPr>
          <p:nvPr/>
        </p:nvSpPr>
        <p:spPr bwMode="auto">
          <a:xfrm>
            <a:off x="3656013" y="4437063"/>
            <a:ext cx="115887" cy="115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542" name="Rectangle 78"/>
          <p:cNvSpPr>
            <a:spLocks noChangeAspect="1" noChangeArrowheads="1"/>
          </p:cNvSpPr>
          <p:nvPr/>
        </p:nvSpPr>
        <p:spPr bwMode="auto">
          <a:xfrm>
            <a:off x="3829050" y="4552950"/>
            <a:ext cx="115888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543" name="Rectangle 79"/>
          <p:cNvSpPr>
            <a:spLocks noChangeAspect="1" noChangeArrowheads="1"/>
          </p:cNvSpPr>
          <p:nvPr/>
        </p:nvSpPr>
        <p:spPr bwMode="auto">
          <a:xfrm>
            <a:off x="4017963" y="4552950"/>
            <a:ext cx="101600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544" name="Rectangle 80"/>
          <p:cNvSpPr>
            <a:spLocks noChangeAspect="1" noChangeArrowheads="1"/>
          </p:cNvSpPr>
          <p:nvPr/>
        </p:nvSpPr>
        <p:spPr bwMode="auto">
          <a:xfrm>
            <a:off x="4233863" y="4437063"/>
            <a:ext cx="101600" cy="115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545" name="Rectangle 81"/>
          <p:cNvSpPr>
            <a:spLocks noChangeAspect="1" noChangeArrowheads="1"/>
          </p:cNvSpPr>
          <p:nvPr/>
        </p:nvSpPr>
        <p:spPr bwMode="auto">
          <a:xfrm>
            <a:off x="4419600" y="4552950"/>
            <a:ext cx="101600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546" name="Rectangle 82"/>
          <p:cNvSpPr>
            <a:spLocks noChangeAspect="1" noChangeArrowheads="1"/>
          </p:cNvSpPr>
          <p:nvPr/>
        </p:nvSpPr>
        <p:spPr bwMode="auto">
          <a:xfrm>
            <a:off x="4694238" y="4437063"/>
            <a:ext cx="101600" cy="115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547" name="Line 83"/>
          <p:cNvSpPr>
            <a:spLocks noChangeAspect="1" noChangeShapeType="1"/>
          </p:cNvSpPr>
          <p:nvPr/>
        </p:nvSpPr>
        <p:spPr bwMode="auto">
          <a:xfrm rot="10800000">
            <a:off x="3559175" y="4324350"/>
            <a:ext cx="1631950" cy="0"/>
          </a:xfrm>
          <a:prstGeom prst="line">
            <a:avLst/>
          </a:prstGeom>
          <a:noFill/>
          <a:ln w="571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42548" name="Line 84"/>
          <p:cNvSpPr>
            <a:spLocks noChangeAspect="1" noChangeShapeType="1"/>
          </p:cNvSpPr>
          <p:nvPr/>
        </p:nvSpPr>
        <p:spPr bwMode="auto">
          <a:xfrm rot="10800000">
            <a:off x="3559175" y="4210050"/>
            <a:ext cx="1631950" cy="0"/>
          </a:xfrm>
          <a:prstGeom prst="line">
            <a:avLst/>
          </a:prstGeom>
          <a:noFill/>
          <a:ln w="571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42549" name="Rectangle 85"/>
          <p:cNvSpPr>
            <a:spLocks noChangeAspect="1" noChangeArrowheads="1"/>
          </p:cNvSpPr>
          <p:nvPr/>
        </p:nvSpPr>
        <p:spPr bwMode="auto">
          <a:xfrm rot="10800000">
            <a:off x="5016500" y="4265613"/>
            <a:ext cx="115888" cy="115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550" name="Rectangle 86"/>
          <p:cNvSpPr>
            <a:spLocks noChangeAspect="1" noChangeArrowheads="1"/>
          </p:cNvSpPr>
          <p:nvPr/>
        </p:nvSpPr>
        <p:spPr bwMode="auto">
          <a:xfrm rot="10800000">
            <a:off x="4843463" y="4149725"/>
            <a:ext cx="115887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551" name="Rectangle 87"/>
          <p:cNvSpPr>
            <a:spLocks noChangeAspect="1" noChangeArrowheads="1"/>
          </p:cNvSpPr>
          <p:nvPr/>
        </p:nvSpPr>
        <p:spPr bwMode="auto">
          <a:xfrm rot="10800000">
            <a:off x="4670425" y="4149725"/>
            <a:ext cx="101600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552" name="Rectangle 88"/>
          <p:cNvSpPr>
            <a:spLocks noChangeAspect="1" noChangeArrowheads="1"/>
          </p:cNvSpPr>
          <p:nvPr/>
        </p:nvSpPr>
        <p:spPr bwMode="auto">
          <a:xfrm rot="10800000">
            <a:off x="4454525" y="4265613"/>
            <a:ext cx="101600" cy="115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553" name="Rectangle 89"/>
          <p:cNvSpPr>
            <a:spLocks noChangeAspect="1" noChangeArrowheads="1"/>
          </p:cNvSpPr>
          <p:nvPr/>
        </p:nvSpPr>
        <p:spPr bwMode="auto">
          <a:xfrm rot="10800000">
            <a:off x="3821113" y="4149725"/>
            <a:ext cx="101600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grpSp>
        <p:nvGrpSpPr>
          <p:cNvPr id="1342554" name="Group 90"/>
          <p:cNvGrpSpPr>
            <a:grpSpLocks noChangeAspect="1"/>
          </p:cNvGrpSpPr>
          <p:nvPr/>
        </p:nvGrpSpPr>
        <p:grpSpPr bwMode="auto">
          <a:xfrm>
            <a:off x="3598863" y="3817938"/>
            <a:ext cx="1631950" cy="231775"/>
            <a:chOff x="748" y="1298"/>
            <a:chExt cx="1284" cy="182"/>
          </a:xfrm>
        </p:grpSpPr>
        <p:sp>
          <p:nvSpPr>
            <p:cNvPr id="1342555" name="Line 91"/>
            <p:cNvSpPr>
              <a:spLocks noChangeAspect="1" noChangeShapeType="1"/>
            </p:cNvSpPr>
            <p:nvPr/>
          </p:nvSpPr>
          <p:spPr bwMode="auto">
            <a:xfrm>
              <a:off x="748" y="1344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342556" name="Line 92"/>
            <p:cNvSpPr>
              <a:spLocks noChangeAspect="1" noChangeShapeType="1"/>
            </p:cNvSpPr>
            <p:nvPr/>
          </p:nvSpPr>
          <p:spPr bwMode="auto">
            <a:xfrm>
              <a:off x="748" y="1434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342557" name="Rectangle 93"/>
            <p:cNvSpPr>
              <a:spLocks noChangeAspect="1" noChangeArrowheads="1"/>
            </p:cNvSpPr>
            <p:nvPr/>
          </p:nvSpPr>
          <p:spPr bwMode="auto">
            <a:xfrm>
              <a:off x="793" y="1298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2558" name="Rectangle 94"/>
            <p:cNvSpPr>
              <a:spLocks noChangeAspect="1" noChangeArrowheads="1"/>
            </p:cNvSpPr>
            <p:nvPr/>
          </p:nvSpPr>
          <p:spPr bwMode="auto">
            <a:xfrm>
              <a:off x="929" y="1389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2559" name="Rectangle 95"/>
            <p:cNvSpPr>
              <a:spLocks noChangeAspect="1" noChangeArrowheads="1"/>
            </p:cNvSpPr>
            <p:nvPr/>
          </p:nvSpPr>
          <p:spPr bwMode="auto">
            <a:xfrm>
              <a:off x="1077" y="1389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2560" name="Rectangle 96"/>
            <p:cNvSpPr>
              <a:spLocks noChangeAspect="1" noChangeArrowheads="1"/>
            </p:cNvSpPr>
            <p:nvPr/>
          </p:nvSpPr>
          <p:spPr bwMode="auto">
            <a:xfrm>
              <a:off x="1247" y="1298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2561" name="Rectangle 97"/>
            <p:cNvSpPr>
              <a:spLocks noChangeAspect="1" noChangeArrowheads="1"/>
            </p:cNvSpPr>
            <p:nvPr/>
          </p:nvSpPr>
          <p:spPr bwMode="auto">
            <a:xfrm>
              <a:off x="1394" y="1389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2562" name="Rectangle 98"/>
            <p:cNvSpPr>
              <a:spLocks noChangeAspect="1" noChangeArrowheads="1"/>
            </p:cNvSpPr>
            <p:nvPr/>
          </p:nvSpPr>
          <p:spPr bwMode="auto">
            <a:xfrm>
              <a:off x="1610" y="1298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42563" name="Rectangle 99"/>
            <p:cNvSpPr>
              <a:spLocks noChangeAspect="1" noChangeArrowheads="1"/>
            </p:cNvSpPr>
            <p:nvPr/>
          </p:nvSpPr>
          <p:spPr bwMode="auto">
            <a:xfrm>
              <a:off x="1746" y="1389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342564" name="Line 100"/>
          <p:cNvSpPr>
            <a:spLocks noChangeAspect="1" noChangeShapeType="1"/>
          </p:cNvSpPr>
          <p:nvPr/>
        </p:nvSpPr>
        <p:spPr bwMode="auto">
          <a:xfrm>
            <a:off x="3759200" y="3602038"/>
            <a:ext cx="0" cy="1831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2565" name="Line 101"/>
          <p:cNvSpPr>
            <a:spLocks noChangeAspect="1" noChangeShapeType="1"/>
          </p:cNvSpPr>
          <p:nvPr/>
        </p:nvSpPr>
        <p:spPr bwMode="auto">
          <a:xfrm>
            <a:off x="4552950" y="3602038"/>
            <a:ext cx="0" cy="1831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2566" name="Line 102"/>
          <p:cNvSpPr>
            <a:spLocks noChangeAspect="1" noChangeShapeType="1"/>
          </p:cNvSpPr>
          <p:nvPr/>
        </p:nvSpPr>
        <p:spPr bwMode="auto">
          <a:xfrm>
            <a:off x="4919663" y="3602038"/>
            <a:ext cx="0" cy="1831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2567" name="Line 103"/>
          <p:cNvSpPr>
            <a:spLocks noChangeAspect="1" noChangeShapeType="1"/>
          </p:cNvSpPr>
          <p:nvPr/>
        </p:nvSpPr>
        <p:spPr bwMode="auto">
          <a:xfrm flipV="1">
            <a:off x="3394075" y="5065713"/>
            <a:ext cx="19526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2568" name="Line 104"/>
          <p:cNvSpPr>
            <a:spLocks noChangeAspect="1" noChangeShapeType="1"/>
          </p:cNvSpPr>
          <p:nvPr/>
        </p:nvSpPr>
        <p:spPr bwMode="auto">
          <a:xfrm flipV="1">
            <a:off x="3394075" y="4699000"/>
            <a:ext cx="19526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2569" name="Line 105"/>
          <p:cNvSpPr>
            <a:spLocks noChangeAspect="1" noChangeShapeType="1"/>
          </p:cNvSpPr>
          <p:nvPr/>
        </p:nvSpPr>
        <p:spPr bwMode="auto">
          <a:xfrm flipV="1">
            <a:off x="3394075" y="4333875"/>
            <a:ext cx="19526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2570" name="Line 106"/>
          <p:cNvSpPr>
            <a:spLocks noChangeAspect="1" noChangeShapeType="1"/>
          </p:cNvSpPr>
          <p:nvPr/>
        </p:nvSpPr>
        <p:spPr bwMode="auto">
          <a:xfrm flipV="1">
            <a:off x="3394075" y="3968750"/>
            <a:ext cx="19526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42571" name="Group 107"/>
          <p:cNvGrpSpPr>
            <a:grpSpLocks noChangeAspect="1"/>
          </p:cNvGrpSpPr>
          <p:nvPr/>
        </p:nvGrpSpPr>
        <p:grpSpPr bwMode="auto">
          <a:xfrm>
            <a:off x="5283200" y="2852738"/>
            <a:ext cx="1952625" cy="2259012"/>
            <a:chOff x="2925" y="1581"/>
            <a:chExt cx="1536" cy="1778"/>
          </a:xfrm>
        </p:grpSpPr>
        <p:grpSp>
          <p:nvGrpSpPr>
            <p:cNvPr id="1342572" name="Group 108"/>
            <p:cNvGrpSpPr>
              <a:grpSpLocks noChangeAspect="1"/>
            </p:cNvGrpSpPr>
            <p:nvPr/>
          </p:nvGrpSpPr>
          <p:grpSpPr bwMode="auto">
            <a:xfrm>
              <a:off x="2925" y="1581"/>
              <a:ext cx="1536" cy="1441"/>
              <a:chOff x="3158" y="538"/>
              <a:chExt cx="1536" cy="1441"/>
            </a:xfrm>
          </p:grpSpPr>
          <p:sp>
            <p:nvSpPr>
              <p:cNvPr id="1342573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3162" y="544"/>
                <a:ext cx="1527" cy="143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2574" name="Line 110"/>
              <p:cNvSpPr>
                <a:spLocks noChangeAspect="1" noChangeShapeType="1"/>
              </p:cNvSpPr>
              <p:nvPr/>
            </p:nvSpPr>
            <p:spPr bwMode="auto">
              <a:xfrm flipV="1">
                <a:off x="3158" y="826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2575" name="Line 111"/>
              <p:cNvSpPr>
                <a:spLocks noChangeAspect="1" noChangeShapeType="1"/>
              </p:cNvSpPr>
              <p:nvPr/>
            </p:nvSpPr>
            <p:spPr bwMode="auto">
              <a:xfrm>
                <a:off x="3752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2576" name="Line 112"/>
              <p:cNvSpPr>
                <a:spLocks noChangeAspect="1" noChangeShapeType="1"/>
              </p:cNvSpPr>
              <p:nvPr/>
            </p:nvSpPr>
            <p:spPr bwMode="auto">
              <a:xfrm>
                <a:off x="4070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2577" name="Line 113"/>
              <p:cNvSpPr>
                <a:spLocks noChangeAspect="1" noChangeShapeType="1"/>
              </p:cNvSpPr>
              <p:nvPr/>
            </p:nvSpPr>
            <p:spPr bwMode="auto">
              <a:xfrm>
                <a:off x="4358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2578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3158" y="1114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2579" name="Line 115"/>
              <p:cNvSpPr>
                <a:spLocks noChangeAspect="1" noChangeShapeType="1"/>
              </p:cNvSpPr>
              <p:nvPr/>
            </p:nvSpPr>
            <p:spPr bwMode="auto">
              <a:xfrm>
                <a:off x="3445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2580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3158" y="1690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2581" name="Line 117"/>
              <p:cNvSpPr>
                <a:spLocks noChangeAspect="1" noChangeShapeType="1"/>
              </p:cNvSpPr>
              <p:nvPr/>
            </p:nvSpPr>
            <p:spPr bwMode="auto">
              <a:xfrm flipV="1">
                <a:off x="3158" y="1401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42582" name="Text Box 118"/>
            <p:cNvSpPr txBox="1">
              <a:spLocks noChangeAspect="1" noChangeArrowheads="1"/>
            </p:cNvSpPr>
            <p:nvPr/>
          </p:nvSpPr>
          <p:spPr bwMode="auto">
            <a:xfrm>
              <a:off x="3110" y="3035"/>
              <a:ext cx="73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350"/>
                </a:lnSpc>
              </a:pPr>
              <a:r>
                <a:rPr lang="de-DE" altLang="de-DE"/>
                <a:t>Metal3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</p:grpSp>
      <p:grpSp>
        <p:nvGrpSpPr>
          <p:cNvPr id="1342583" name="Group 119"/>
          <p:cNvGrpSpPr>
            <a:grpSpLocks noChangeAspect="1"/>
          </p:cNvGrpSpPr>
          <p:nvPr/>
        </p:nvGrpSpPr>
        <p:grpSpPr bwMode="auto">
          <a:xfrm>
            <a:off x="6327775" y="3602038"/>
            <a:ext cx="2070100" cy="2259012"/>
            <a:chOff x="3746" y="2171"/>
            <a:chExt cx="1629" cy="1778"/>
          </a:xfrm>
        </p:grpSpPr>
        <p:grpSp>
          <p:nvGrpSpPr>
            <p:cNvPr id="1342584" name="Group 120"/>
            <p:cNvGrpSpPr>
              <a:grpSpLocks noChangeAspect="1"/>
            </p:cNvGrpSpPr>
            <p:nvPr/>
          </p:nvGrpSpPr>
          <p:grpSpPr bwMode="auto">
            <a:xfrm>
              <a:off x="3839" y="2171"/>
              <a:ext cx="1536" cy="1441"/>
              <a:chOff x="3839" y="2171"/>
              <a:chExt cx="1536" cy="1441"/>
            </a:xfrm>
          </p:grpSpPr>
          <p:sp>
            <p:nvSpPr>
              <p:cNvPr id="1342585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3843" y="2177"/>
                <a:ext cx="1527" cy="143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2586" name="Line 122"/>
              <p:cNvSpPr>
                <a:spLocks noChangeAspect="1" noChangeShapeType="1"/>
              </p:cNvSpPr>
              <p:nvPr/>
            </p:nvSpPr>
            <p:spPr bwMode="auto">
              <a:xfrm flipV="1">
                <a:off x="3839" y="2459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2587" name="Line 123"/>
              <p:cNvSpPr>
                <a:spLocks noChangeAspect="1" noChangeShapeType="1"/>
              </p:cNvSpPr>
              <p:nvPr/>
            </p:nvSpPr>
            <p:spPr bwMode="auto">
              <a:xfrm>
                <a:off x="4433" y="2171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2588" name="Line 124"/>
              <p:cNvSpPr>
                <a:spLocks noChangeAspect="1" noChangeShapeType="1"/>
              </p:cNvSpPr>
              <p:nvPr/>
            </p:nvSpPr>
            <p:spPr bwMode="auto">
              <a:xfrm>
                <a:off x="4751" y="2171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2589" name="Line 125"/>
              <p:cNvSpPr>
                <a:spLocks noChangeAspect="1" noChangeShapeType="1"/>
              </p:cNvSpPr>
              <p:nvPr/>
            </p:nvSpPr>
            <p:spPr bwMode="auto">
              <a:xfrm>
                <a:off x="5039" y="2171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2590" name="Line 126"/>
              <p:cNvSpPr>
                <a:spLocks noChangeAspect="1" noChangeShapeType="1"/>
              </p:cNvSpPr>
              <p:nvPr/>
            </p:nvSpPr>
            <p:spPr bwMode="auto">
              <a:xfrm flipV="1">
                <a:off x="3839" y="2747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2591" name="Line 127"/>
              <p:cNvSpPr>
                <a:spLocks noChangeAspect="1" noChangeShapeType="1"/>
              </p:cNvSpPr>
              <p:nvPr/>
            </p:nvSpPr>
            <p:spPr bwMode="auto">
              <a:xfrm>
                <a:off x="4126" y="2171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2592" name="Line 128"/>
              <p:cNvSpPr>
                <a:spLocks noChangeAspect="1" noChangeShapeType="1"/>
              </p:cNvSpPr>
              <p:nvPr/>
            </p:nvSpPr>
            <p:spPr bwMode="auto">
              <a:xfrm flipV="1">
                <a:off x="3839" y="3323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2593" name="Line 129"/>
              <p:cNvSpPr>
                <a:spLocks noChangeAspect="1" noChangeShapeType="1"/>
              </p:cNvSpPr>
              <p:nvPr/>
            </p:nvSpPr>
            <p:spPr bwMode="auto">
              <a:xfrm flipV="1">
                <a:off x="3839" y="3034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42594" name="Text Box 130"/>
            <p:cNvSpPr txBox="1">
              <a:spLocks noChangeAspect="1" noChangeArrowheads="1"/>
            </p:cNvSpPr>
            <p:nvPr/>
          </p:nvSpPr>
          <p:spPr bwMode="auto">
            <a:xfrm>
              <a:off x="3746" y="3626"/>
              <a:ext cx="732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350"/>
                </a:lnSpc>
              </a:pPr>
              <a:r>
                <a:rPr lang="de-DE" altLang="de-DE"/>
                <a:t>Metal4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</p:grpSp>
      <p:sp>
        <p:nvSpPr>
          <p:cNvPr id="1342595" name="Text Box 131"/>
          <p:cNvSpPr txBox="1">
            <a:spLocks noChangeAspect="1" noChangeArrowheads="1"/>
          </p:cNvSpPr>
          <p:nvPr/>
        </p:nvSpPr>
        <p:spPr bwMode="auto">
          <a:xfrm>
            <a:off x="7878763" y="5449888"/>
            <a:ext cx="630237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</a:pPr>
            <a:r>
              <a:rPr lang="de-DE" altLang="de-DE"/>
              <a:t>etc.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342596" name="Line 132"/>
          <p:cNvSpPr>
            <a:spLocks noChangeAspect="1" noChangeShapeType="1"/>
          </p:cNvSpPr>
          <p:nvPr/>
        </p:nvSpPr>
        <p:spPr bwMode="auto">
          <a:xfrm>
            <a:off x="3589338" y="4827588"/>
            <a:ext cx="1631950" cy="0"/>
          </a:xfrm>
          <a:prstGeom prst="line">
            <a:avLst/>
          </a:prstGeom>
          <a:noFill/>
          <a:ln w="571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42597" name="Line 133"/>
          <p:cNvSpPr>
            <a:spLocks noChangeAspect="1" noChangeShapeType="1"/>
          </p:cNvSpPr>
          <p:nvPr/>
        </p:nvSpPr>
        <p:spPr bwMode="auto">
          <a:xfrm>
            <a:off x="3589338" y="4941888"/>
            <a:ext cx="1631950" cy="0"/>
          </a:xfrm>
          <a:prstGeom prst="line">
            <a:avLst/>
          </a:prstGeom>
          <a:noFill/>
          <a:ln w="571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42598" name="Rectangle 134"/>
          <p:cNvSpPr>
            <a:spLocks noChangeAspect="1" noChangeArrowheads="1"/>
          </p:cNvSpPr>
          <p:nvPr/>
        </p:nvSpPr>
        <p:spPr bwMode="auto">
          <a:xfrm>
            <a:off x="3646488" y="4768850"/>
            <a:ext cx="115887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599" name="Rectangle 135"/>
          <p:cNvSpPr>
            <a:spLocks noChangeAspect="1" noChangeArrowheads="1"/>
          </p:cNvSpPr>
          <p:nvPr/>
        </p:nvSpPr>
        <p:spPr bwMode="auto">
          <a:xfrm>
            <a:off x="3819525" y="4884738"/>
            <a:ext cx="115888" cy="115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600" name="Rectangle 136"/>
          <p:cNvSpPr>
            <a:spLocks noChangeAspect="1" noChangeArrowheads="1"/>
          </p:cNvSpPr>
          <p:nvPr/>
        </p:nvSpPr>
        <p:spPr bwMode="auto">
          <a:xfrm>
            <a:off x="4008438" y="4884738"/>
            <a:ext cx="101600" cy="115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601" name="Rectangle 137"/>
          <p:cNvSpPr>
            <a:spLocks noChangeAspect="1" noChangeArrowheads="1"/>
          </p:cNvSpPr>
          <p:nvPr/>
        </p:nvSpPr>
        <p:spPr bwMode="auto">
          <a:xfrm>
            <a:off x="4224338" y="4768850"/>
            <a:ext cx="101600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602" name="Rectangle 138"/>
          <p:cNvSpPr>
            <a:spLocks noChangeAspect="1" noChangeArrowheads="1"/>
          </p:cNvSpPr>
          <p:nvPr/>
        </p:nvSpPr>
        <p:spPr bwMode="auto">
          <a:xfrm>
            <a:off x="4410075" y="4884738"/>
            <a:ext cx="101600" cy="115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603" name="Rectangle 139"/>
          <p:cNvSpPr>
            <a:spLocks noChangeAspect="1" noChangeArrowheads="1"/>
          </p:cNvSpPr>
          <p:nvPr/>
        </p:nvSpPr>
        <p:spPr bwMode="auto">
          <a:xfrm>
            <a:off x="4684713" y="4768850"/>
            <a:ext cx="101600" cy="115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1342604" name="Line 140"/>
          <p:cNvSpPr>
            <a:spLocks noChangeShapeType="1"/>
          </p:cNvSpPr>
          <p:nvPr/>
        </p:nvSpPr>
        <p:spPr bwMode="auto">
          <a:xfrm>
            <a:off x="3948113" y="2946400"/>
            <a:ext cx="0" cy="67786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1342605" name="Line 141"/>
          <p:cNvSpPr>
            <a:spLocks noChangeShapeType="1"/>
          </p:cNvSpPr>
          <p:nvPr/>
        </p:nvSpPr>
        <p:spPr bwMode="auto">
          <a:xfrm>
            <a:off x="4122738" y="2949575"/>
            <a:ext cx="1227137" cy="4286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1342606" name="Line 142"/>
          <p:cNvSpPr>
            <a:spLocks noChangeShapeType="1"/>
          </p:cNvSpPr>
          <p:nvPr/>
        </p:nvSpPr>
        <p:spPr bwMode="auto">
          <a:xfrm flipH="1">
            <a:off x="2873375" y="2949575"/>
            <a:ext cx="889000" cy="7889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1342607" name="Text Box 143"/>
          <p:cNvSpPr txBox="1">
            <a:spLocks noChangeArrowheads="1"/>
          </p:cNvSpPr>
          <p:nvPr/>
        </p:nvSpPr>
        <p:spPr bwMode="auto">
          <a:xfrm>
            <a:off x="3557588" y="2652713"/>
            <a:ext cx="727075" cy="344487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gcells</a:t>
            </a:r>
          </a:p>
        </p:txBody>
      </p:sp>
      <p:sp>
        <p:nvSpPr>
          <p:cNvPr id="1342608" name="Text Box 144"/>
          <p:cNvSpPr txBox="1">
            <a:spLocks noChangeAspect="1" noChangeArrowheads="1"/>
          </p:cNvSpPr>
          <p:nvPr/>
        </p:nvSpPr>
        <p:spPr bwMode="auto">
          <a:xfrm>
            <a:off x="3279775" y="5464175"/>
            <a:ext cx="20462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Metal2 (Cell ports)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342610" name="Rectangle 14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6.5	Over-the-Cell Routing 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1DB3-842A-4C92-AF4A-8E7C6161F922}" type="slidenum">
              <a:rPr lang="en-US" altLang="de-DE"/>
              <a:pPr/>
              <a:t>63</a:t>
            </a:fld>
            <a:endParaRPr lang="en-US" altLang="de-DE"/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76350"/>
            <a:ext cx="8308975" cy="2873375"/>
          </a:xfrm>
          <a:noFill/>
          <a:ln/>
        </p:spPr>
        <p:txBody>
          <a:bodyPr lIns="191095" tIns="44941" rIns="89883" bIns="44941"/>
          <a:lstStyle/>
          <a:p>
            <a:pPr marL="342900" indent="-342900" defTabSz="762000">
              <a:tabLst/>
            </a:pPr>
            <a:r>
              <a:rPr lang="de-DE" altLang="de-DE"/>
              <a:t>Standard c</a:t>
            </a:r>
            <a:r>
              <a:rPr lang="en-US" altLang="zh-CN">
                <a:ea typeface="宋体" panose="02010600030101010101" pitchFamily="2" charset="-122"/>
              </a:rPr>
              <a:t>ells are placed back-to-back or without routing channels</a:t>
            </a: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Metal layers are usually represented by a coarse routing grid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made up of global routing cells (gcells)</a:t>
            </a: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Layers that are not obstructed by standard cells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are typically used for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over-the-cell (OTC) routing</a:t>
            </a:r>
            <a:r>
              <a:rPr lang="en-US" altLang="zh-CN">
                <a:ea typeface="宋体" panose="02010600030101010101" pitchFamily="2" charset="-122"/>
              </a:rPr>
              <a:t> </a:t>
            </a: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Nets are globally routed using gcells and then detail-routed  </a:t>
            </a:r>
          </a:p>
        </p:txBody>
      </p:sp>
      <p:sp>
        <p:nvSpPr>
          <p:cNvPr id="1343591" name="Rectangle 10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6.5	Over-the-Cell Routing 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3491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8424-5236-4A0A-90D4-BFBD0EE78279}" type="slidenum">
              <a:rPr lang="en-US" altLang="de-DE"/>
              <a:pPr/>
              <a:t>64</a:t>
            </a:fld>
            <a:endParaRPr lang="en-US" altLang="de-DE"/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76350"/>
            <a:ext cx="8308975" cy="2873375"/>
          </a:xfrm>
          <a:noFill/>
          <a:ln/>
        </p:spPr>
        <p:txBody>
          <a:bodyPr lIns="191095" tIns="44941" rIns="89883" bIns="44941"/>
          <a:lstStyle/>
          <a:p>
            <a:pPr marL="342900" indent="-342900" defTabSz="762000">
              <a:buFont typeface="Symbol" panose="05050102010706020507" pitchFamily="18" charset="2"/>
              <a:buNone/>
              <a:tabLst/>
            </a:pPr>
            <a:r>
              <a:rPr lang="de-DE" altLang="de-DE" b="1"/>
              <a:t>Three-layer approach</a:t>
            </a:r>
            <a:endParaRPr lang="en-US" altLang="zh-CN" b="1">
              <a:ea typeface="宋体" panose="02010600030101010101" pitchFamily="2" charset="-122"/>
            </a:endParaRP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Metal3 is used for over-the-cell (OTC) routing </a:t>
            </a:r>
          </a:p>
        </p:txBody>
      </p:sp>
      <p:grpSp>
        <p:nvGrpSpPr>
          <p:cNvPr id="1338372" name="Group 4"/>
          <p:cNvGrpSpPr>
            <a:grpSpLocks noChangeAspect="1"/>
          </p:cNvGrpSpPr>
          <p:nvPr/>
        </p:nvGrpSpPr>
        <p:grpSpPr bwMode="auto">
          <a:xfrm>
            <a:off x="1027113" y="3287713"/>
            <a:ext cx="2087562" cy="2500312"/>
            <a:chOff x="661" y="1583"/>
            <a:chExt cx="1643" cy="1968"/>
          </a:xfrm>
        </p:grpSpPr>
        <p:sp>
          <p:nvSpPr>
            <p:cNvPr id="1338373" name="Rectangle 5"/>
            <p:cNvSpPr>
              <a:spLocks noChangeAspect="1" noChangeArrowheads="1"/>
            </p:cNvSpPr>
            <p:nvPr/>
          </p:nvSpPr>
          <p:spPr bwMode="auto">
            <a:xfrm>
              <a:off x="772" y="1589"/>
              <a:ext cx="1527" cy="143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8374" name="Rectangle 6"/>
            <p:cNvSpPr>
              <a:spLocks noChangeAspect="1" noChangeArrowheads="1"/>
            </p:cNvSpPr>
            <p:nvPr/>
          </p:nvSpPr>
          <p:spPr bwMode="auto">
            <a:xfrm rot="16200000">
              <a:off x="1449" y="1519"/>
              <a:ext cx="167" cy="129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8375" name="Rectangle 7"/>
            <p:cNvSpPr>
              <a:spLocks noChangeAspect="1" noChangeArrowheads="1"/>
            </p:cNvSpPr>
            <p:nvPr/>
          </p:nvSpPr>
          <p:spPr bwMode="auto">
            <a:xfrm rot="16200000">
              <a:off x="1449" y="1836"/>
              <a:ext cx="167" cy="129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8376" name="Rectangle 8"/>
            <p:cNvSpPr>
              <a:spLocks noChangeAspect="1" noChangeArrowheads="1"/>
            </p:cNvSpPr>
            <p:nvPr/>
          </p:nvSpPr>
          <p:spPr bwMode="auto">
            <a:xfrm rot="16200000">
              <a:off x="1449" y="2139"/>
              <a:ext cx="167" cy="129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8377" name="Rectangle 9"/>
            <p:cNvSpPr>
              <a:spLocks noChangeAspect="1" noChangeArrowheads="1"/>
            </p:cNvSpPr>
            <p:nvPr/>
          </p:nvSpPr>
          <p:spPr bwMode="auto">
            <a:xfrm rot="16200000">
              <a:off x="1449" y="1201"/>
              <a:ext cx="167" cy="129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8378" name="Rectangle 10"/>
            <p:cNvSpPr>
              <a:spLocks noChangeAspect="1" noChangeArrowheads="1"/>
            </p:cNvSpPr>
            <p:nvPr/>
          </p:nvSpPr>
          <p:spPr bwMode="auto">
            <a:xfrm>
              <a:off x="1673" y="1679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8379" name="Line 11"/>
            <p:cNvSpPr>
              <a:spLocks noChangeAspect="1" noChangeShapeType="1"/>
            </p:cNvSpPr>
            <p:nvPr/>
          </p:nvSpPr>
          <p:spPr bwMode="auto">
            <a:xfrm flipV="1">
              <a:off x="768" y="1871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380" name="Line 12"/>
            <p:cNvSpPr>
              <a:spLocks noChangeAspect="1" noChangeShapeType="1"/>
            </p:cNvSpPr>
            <p:nvPr/>
          </p:nvSpPr>
          <p:spPr bwMode="auto">
            <a:xfrm>
              <a:off x="1362" y="1583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381" name="Line 13"/>
            <p:cNvSpPr>
              <a:spLocks noChangeAspect="1" noChangeShapeType="1"/>
            </p:cNvSpPr>
            <p:nvPr/>
          </p:nvSpPr>
          <p:spPr bwMode="auto">
            <a:xfrm>
              <a:off x="1680" y="1583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382" name="Line 14"/>
            <p:cNvSpPr>
              <a:spLocks noChangeAspect="1" noChangeShapeType="1"/>
            </p:cNvSpPr>
            <p:nvPr/>
          </p:nvSpPr>
          <p:spPr bwMode="auto">
            <a:xfrm>
              <a:off x="1968" y="1583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383" name="Line 15"/>
            <p:cNvSpPr>
              <a:spLocks noChangeAspect="1" noChangeShapeType="1"/>
            </p:cNvSpPr>
            <p:nvPr/>
          </p:nvSpPr>
          <p:spPr bwMode="auto">
            <a:xfrm flipV="1">
              <a:off x="768" y="2159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384" name="Line 16"/>
            <p:cNvSpPr>
              <a:spLocks noChangeAspect="1" noChangeShapeType="1"/>
            </p:cNvSpPr>
            <p:nvPr/>
          </p:nvSpPr>
          <p:spPr bwMode="auto">
            <a:xfrm>
              <a:off x="1055" y="1583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385" name="Line 17"/>
            <p:cNvSpPr>
              <a:spLocks noChangeAspect="1" noChangeShapeType="1"/>
            </p:cNvSpPr>
            <p:nvPr/>
          </p:nvSpPr>
          <p:spPr bwMode="auto">
            <a:xfrm flipV="1">
              <a:off x="768" y="2735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386" name="Line 18"/>
            <p:cNvSpPr>
              <a:spLocks noChangeAspect="1" noChangeShapeType="1"/>
            </p:cNvSpPr>
            <p:nvPr/>
          </p:nvSpPr>
          <p:spPr bwMode="auto">
            <a:xfrm flipV="1">
              <a:off x="768" y="2446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387" name="Text Box 19"/>
            <p:cNvSpPr txBox="1">
              <a:spLocks noChangeAspect="1" noChangeArrowheads="1"/>
            </p:cNvSpPr>
            <p:nvPr/>
          </p:nvSpPr>
          <p:spPr bwMode="auto">
            <a:xfrm>
              <a:off x="661" y="3055"/>
              <a:ext cx="732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Metal1</a:t>
              </a:r>
              <a:br>
                <a:rPr lang="de-DE" altLang="de-DE"/>
              </a:br>
              <a:r>
                <a:rPr lang="de-DE" altLang="de-DE"/>
                <a:t>(Cells)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</p:grpSp>
      <p:grpSp>
        <p:nvGrpSpPr>
          <p:cNvPr id="1338388" name="Group 20"/>
          <p:cNvGrpSpPr>
            <a:grpSpLocks noChangeAspect="1"/>
          </p:cNvGrpSpPr>
          <p:nvPr/>
        </p:nvGrpSpPr>
        <p:grpSpPr bwMode="auto">
          <a:xfrm>
            <a:off x="2312988" y="4033838"/>
            <a:ext cx="2070100" cy="2503487"/>
            <a:chOff x="1523" y="2171"/>
            <a:chExt cx="1629" cy="1970"/>
          </a:xfrm>
        </p:grpSpPr>
        <p:sp>
          <p:nvSpPr>
            <p:cNvPr id="1338389" name="Text Box 21"/>
            <p:cNvSpPr txBox="1">
              <a:spLocks noChangeAspect="1" noChangeArrowheads="1"/>
            </p:cNvSpPr>
            <p:nvPr/>
          </p:nvSpPr>
          <p:spPr bwMode="auto">
            <a:xfrm>
              <a:off x="1523" y="3645"/>
              <a:ext cx="732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Metal2</a:t>
              </a:r>
              <a:br>
                <a:rPr lang="de-DE" altLang="de-DE"/>
              </a:br>
              <a:r>
                <a:rPr lang="de-DE" altLang="de-DE"/>
                <a:t>(Ports)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338390" name="Rectangle 22"/>
            <p:cNvSpPr>
              <a:spLocks noChangeAspect="1" noChangeArrowheads="1"/>
            </p:cNvSpPr>
            <p:nvPr/>
          </p:nvSpPr>
          <p:spPr bwMode="auto">
            <a:xfrm>
              <a:off x="1620" y="2177"/>
              <a:ext cx="1527" cy="143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8391" name="Rectangle 23"/>
            <p:cNvSpPr>
              <a:spLocks noChangeAspect="1" noChangeArrowheads="1"/>
            </p:cNvSpPr>
            <p:nvPr/>
          </p:nvSpPr>
          <p:spPr bwMode="auto">
            <a:xfrm>
              <a:off x="2521" y="2267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8392" name="Line 24"/>
            <p:cNvSpPr>
              <a:spLocks noChangeAspect="1" noChangeShapeType="1"/>
            </p:cNvSpPr>
            <p:nvPr/>
          </p:nvSpPr>
          <p:spPr bwMode="auto">
            <a:xfrm>
              <a:off x="2210" y="2171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393" name="Line 25"/>
            <p:cNvSpPr>
              <a:spLocks noChangeAspect="1" noChangeShapeType="1"/>
            </p:cNvSpPr>
            <p:nvPr/>
          </p:nvSpPr>
          <p:spPr bwMode="auto">
            <a:xfrm rot="10800000">
              <a:off x="1745" y="3385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338394" name="Line 26"/>
            <p:cNvSpPr>
              <a:spLocks noChangeAspect="1" noChangeShapeType="1"/>
            </p:cNvSpPr>
            <p:nvPr/>
          </p:nvSpPr>
          <p:spPr bwMode="auto">
            <a:xfrm rot="10800000">
              <a:off x="1745" y="3295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338395" name="Rectangle 27"/>
            <p:cNvSpPr>
              <a:spLocks noChangeAspect="1" noChangeArrowheads="1"/>
            </p:cNvSpPr>
            <p:nvPr/>
          </p:nvSpPr>
          <p:spPr bwMode="auto">
            <a:xfrm rot="10800000">
              <a:off x="2892" y="3339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38396" name="Rectangle 28"/>
            <p:cNvSpPr>
              <a:spLocks noChangeAspect="1" noChangeArrowheads="1"/>
            </p:cNvSpPr>
            <p:nvPr/>
          </p:nvSpPr>
          <p:spPr bwMode="auto">
            <a:xfrm rot="10800000">
              <a:off x="2756" y="3248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38397" name="Rectangle 29"/>
            <p:cNvSpPr>
              <a:spLocks noChangeAspect="1" noChangeArrowheads="1"/>
            </p:cNvSpPr>
            <p:nvPr/>
          </p:nvSpPr>
          <p:spPr bwMode="auto">
            <a:xfrm rot="10800000">
              <a:off x="2620" y="3248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38398" name="Rectangle 30"/>
            <p:cNvSpPr>
              <a:spLocks noChangeAspect="1" noChangeArrowheads="1"/>
            </p:cNvSpPr>
            <p:nvPr/>
          </p:nvSpPr>
          <p:spPr bwMode="auto">
            <a:xfrm rot="10800000">
              <a:off x="2450" y="3339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38399" name="Rectangle 31"/>
            <p:cNvSpPr>
              <a:spLocks noChangeAspect="1" noChangeArrowheads="1"/>
            </p:cNvSpPr>
            <p:nvPr/>
          </p:nvSpPr>
          <p:spPr bwMode="auto">
            <a:xfrm rot="10800000">
              <a:off x="2087" y="3339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38400" name="Rectangle 32"/>
            <p:cNvSpPr>
              <a:spLocks noChangeAspect="1" noChangeArrowheads="1"/>
            </p:cNvSpPr>
            <p:nvPr/>
          </p:nvSpPr>
          <p:spPr bwMode="auto">
            <a:xfrm rot="10800000">
              <a:off x="1951" y="3248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38401" name="Line 33"/>
            <p:cNvSpPr>
              <a:spLocks noChangeAspect="1" noChangeShapeType="1"/>
            </p:cNvSpPr>
            <p:nvPr/>
          </p:nvSpPr>
          <p:spPr bwMode="auto">
            <a:xfrm>
              <a:off x="1777" y="2977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338402" name="Line 34"/>
            <p:cNvSpPr>
              <a:spLocks noChangeAspect="1" noChangeShapeType="1"/>
            </p:cNvSpPr>
            <p:nvPr/>
          </p:nvSpPr>
          <p:spPr bwMode="auto">
            <a:xfrm>
              <a:off x="1777" y="3067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338403" name="Rectangle 35"/>
            <p:cNvSpPr>
              <a:spLocks noChangeAspect="1" noChangeArrowheads="1"/>
            </p:cNvSpPr>
            <p:nvPr/>
          </p:nvSpPr>
          <p:spPr bwMode="auto">
            <a:xfrm>
              <a:off x="1822" y="2931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38404" name="Rectangle 36"/>
            <p:cNvSpPr>
              <a:spLocks noChangeAspect="1" noChangeArrowheads="1"/>
            </p:cNvSpPr>
            <p:nvPr/>
          </p:nvSpPr>
          <p:spPr bwMode="auto">
            <a:xfrm>
              <a:off x="1958" y="3022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38405" name="Rectangle 37"/>
            <p:cNvSpPr>
              <a:spLocks noChangeAspect="1" noChangeArrowheads="1"/>
            </p:cNvSpPr>
            <p:nvPr/>
          </p:nvSpPr>
          <p:spPr bwMode="auto">
            <a:xfrm>
              <a:off x="2106" y="3022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38406" name="Rectangle 38"/>
            <p:cNvSpPr>
              <a:spLocks noChangeAspect="1" noChangeArrowheads="1"/>
            </p:cNvSpPr>
            <p:nvPr/>
          </p:nvSpPr>
          <p:spPr bwMode="auto">
            <a:xfrm>
              <a:off x="2276" y="2931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38407" name="Rectangle 39"/>
            <p:cNvSpPr>
              <a:spLocks noChangeAspect="1" noChangeArrowheads="1"/>
            </p:cNvSpPr>
            <p:nvPr/>
          </p:nvSpPr>
          <p:spPr bwMode="auto">
            <a:xfrm>
              <a:off x="2423" y="3022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38408" name="Rectangle 40"/>
            <p:cNvSpPr>
              <a:spLocks noChangeAspect="1" noChangeArrowheads="1"/>
            </p:cNvSpPr>
            <p:nvPr/>
          </p:nvSpPr>
          <p:spPr bwMode="auto">
            <a:xfrm>
              <a:off x="2639" y="2931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38409" name="Line 41"/>
            <p:cNvSpPr>
              <a:spLocks noChangeAspect="1" noChangeShapeType="1"/>
            </p:cNvSpPr>
            <p:nvPr/>
          </p:nvSpPr>
          <p:spPr bwMode="auto">
            <a:xfrm rot="10800000">
              <a:off x="1745" y="2794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338410" name="Line 42"/>
            <p:cNvSpPr>
              <a:spLocks noChangeAspect="1" noChangeShapeType="1"/>
            </p:cNvSpPr>
            <p:nvPr/>
          </p:nvSpPr>
          <p:spPr bwMode="auto">
            <a:xfrm rot="10800000">
              <a:off x="1745" y="2704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338411" name="Rectangle 43"/>
            <p:cNvSpPr>
              <a:spLocks noChangeAspect="1" noChangeArrowheads="1"/>
            </p:cNvSpPr>
            <p:nvPr/>
          </p:nvSpPr>
          <p:spPr bwMode="auto">
            <a:xfrm rot="10800000">
              <a:off x="2892" y="2748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38412" name="Rectangle 44"/>
            <p:cNvSpPr>
              <a:spLocks noChangeAspect="1" noChangeArrowheads="1"/>
            </p:cNvSpPr>
            <p:nvPr/>
          </p:nvSpPr>
          <p:spPr bwMode="auto">
            <a:xfrm rot="10800000">
              <a:off x="2756" y="2657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38413" name="Rectangle 45"/>
            <p:cNvSpPr>
              <a:spLocks noChangeAspect="1" noChangeArrowheads="1"/>
            </p:cNvSpPr>
            <p:nvPr/>
          </p:nvSpPr>
          <p:spPr bwMode="auto">
            <a:xfrm rot="10800000">
              <a:off x="2620" y="2657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38414" name="Rectangle 46"/>
            <p:cNvSpPr>
              <a:spLocks noChangeAspect="1" noChangeArrowheads="1"/>
            </p:cNvSpPr>
            <p:nvPr/>
          </p:nvSpPr>
          <p:spPr bwMode="auto">
            <a:xfrm rot="10800000">
              <a:off x="2450" y="2748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sp>
          <p:nvSpPr>
            <p:cNvPr id="1338415" name="Rectangle 47"/>
            <p:cNvSpPr>
              <a:spLocks noChangeAspect="1" noChangeArrowheads="1"/>
            </p:cNvSpPr>
            <p:nvPr/>
          </p:nvSpPr>
          <p:spPr bwMode="auto">
            <a:xfrm rot="10800000">
              <a:off x="1951" y="2657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338416" name="Group 48"/>
            <p:cNvGrpSpPr>
              <a:grpSpLocks noChangeAspect="1"/>
            </p:cNvGrpSpPr>
            <p:nvPr/>
          </p:nvGrpSpPr>
          <p:grpSpPr bwMode="auto">
            <a:xfrm>
              <a:off x="1777" y="2341"/>
              <a:ext cx="1284" cy="182"/>
              <a:chOff x="748" y="1298"/>
              <a:chExt cx="1284" cy="182"/>
            </a:xfrm>
          </p:grpSpPr>
          <p:sp>
            <p:nvSpPr>
              <p:cNvPr id="1338417" name="Line 49"/>
              <p:cNvSpPr>
                <a:spLocks noChangeAspect="1" noChangeShapeType="1"/>
              </p:cNvSpPr>
              <p:nvPr/>
            </p:nvSpPr>
            <p:spPr bwMode="auto">
              <a:xfrm>
                <a:off x="748" y="1344"/>
                <a:ext cx="1284" cy="0"/>
              </a:xfrm>
              <a:prstGeom prst="line">
                <a:avLst/>
              </a:prstGeom>
              <a:noFill/>
              <a:ln w="57150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91084" tIns="44939" rIns="89877" bIns="67941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338418" name="Line 50"/>
              <p:cNvSpPr>
                <a:spLocks noChangeAspect="1" noChangeShapeType="1"/>
              </p:cNvSpPr>
              <p:nvPr/>
            </p:nvSpPr>
            <p:spPr bwMode="auto">
              <a:xfrm>
                <a:off x="748" y="1434"/>
                <a:ext cx="1284" cy="0"/>
              </a:xfrm>
              <a:prstGeom prst="line">
                <a:avLst/>
              </a:prstGeom>
              <a:noFill/>
              <a:ln w="57150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91084" tIns="44939" rIns="89877" bIns="67941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338419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793" y="1298"/>
                <a:ext cx="91" cy="9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338420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929" y="1389"/>
                <a:ext cx="91" cy="9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338421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1077" y="1389"/>
                <a:ext cx="80" cy="9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91084" tIns="44939" rIns="89877" bIns="67941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33842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1247" y="1298"/>
                <a:ext cx="80" cy="9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91084" tIns="44939" rIns="89877" bIns="67941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338423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1394" y="1389"/>
                <a:ext cx="80" cy="9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91084" tIns="44939" rIns="89877" bIns="67941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338424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1610" y="1298"/>
                <a:ext cx="80" cy="9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91084" tIns="44939" rIns="89877" bIns="67941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33842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1746" y="1389"/>
                <a:ext cx="80" cy="9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91084" tIns="44939" rIns="89877" bIns="67941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338426" name="Line 58"/>
            <p:cNvSpPr>
              <a:spLocks noChangeAspect="1" noChangeShapeType="1"/>
            </p:cNvSpPr>
            <p:nvPr/>
          </p:nvSpPr>
          <p:spPr bwMode="auto">
            <a:xfrm>
              <a:off x="1903" y="2171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427" name="Line 59"/>
            <p:cNvSpPr>
              <a:spLocks noChangeAspect="1" noChangeShapeType="1"/>
            </p:cNvSpPr>
            <p:nvPr/>
          </p:nvSpPr>
          <p:spPr bwMode="auto">
            <a:xfrm>
              <a:off x="2528" y="2171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428" name="Line 60"/>
            <p:cNvSpPr>
              <a:spLocks noChangeAspect="1" noChangeShapeType="1"/>
            </p:cNvSpPr>
            <p:nvPr/>
          </p:nvSpPr>
          <p:spPr bwMode="auto">
            <a:xfrm>
              <a:off x="2816" y="2171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429" name="Line 61"/>
            <p:cNvSpPr>
              <a:spLocks noChangeAspect="1" noChangeShapeType="1"/>
            </p:cNvSpPr>
            <p:nvPr/>
          </p:nvSpPr>
          <p:spPr bwMode="auto">
            <a:xfrm flipV="1">
              <a:off x="1616" y="3323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430" name="Line 62"/>
            <p:cNvSpPr>
              <a:spLocks noChangeAspect="1" noChangeShapeType="1"/>
            </p:cNvSpPr>
            <p:nvPr/>
          </p:nvSpPr>
          <p:spPr bwMode="auto">
            <a:xfrm flipV="1">
              <a:off x="1616" y="3034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431" name="Line 63"/>
            <p:cNvSpPr>
              <a:spLocks noChangeAspect="1" noChangeShapeType="1"/>
            </p:cNvSpPr>
            <p:nvPr/>
          </p:nvSpPr>
          <p:spPr bwMode="auto">
            <a:xfrm flipV="1">
              <a:off x="1616" y="2747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432" name="Line 64"/>
            <p:cNvSpPr>
              <a:spLocks noChangeAspect="1" noChangeShapeType="1"/>
            </p:cNvSpPr>
            <p:nvPr/>
          </p:nvSpPr>
          <p:spPr bwMode="auto">
            <a:xfrm flipV="1">
              <a:off x="1616" y="2459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38433" name="Group 65"/>
          <p:cNvGrpSpPr>
            <a:grpSpLocks noChangeAspect="1"/>
          </p:cNvGrpSpPr>
          <p:nvPr/>
        </p:nvGrpSpPr>
        <p:grpSpPr bwMode="auto">
          <a:xfrm>
            <a:off x="4094163" y="3284538"/>
            <a:ext cx="1952625" cy="2259012"/>
            <a:chOff x="2925" y="1581"/>
            <a:chExt cx="1536" cy="1778"/>
          </a:xfrm>
        </p:grpSpPr>
        <p:grpSp>
          <p:nvGrpSpPr>
            <p:cNvPr id="1338434" name="Group 66"/>
            <p:cNvGrpSpPr>
              <a:grpSpLocks noChangeAspect="1"/>
            </p:cNvGrpSpPr>
            <p:nvPr/>
          </p:nvGrpSpPr>
          <p:grpSpPr bwMode="auto">
            <a:xfrm>
              <a:off x="2925" y="1581"/>
              <a:ext cx="1536" cy="1441"/>
              <a:chOff x="3158" y="538"/>
              <a:chExt cx="1536" cy="1441"/>
            </a:xfrm>
          </p:grpSpPr>
          <p:sp>
            <p:nvSpPr>
              <p:cNvPr id="1338435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3162" y="544"/>
                <a:ext cx="1527" cy="143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38436" name="Line 68"/>
              <p:cNvSpPr>
                <a:spLocks noChangeAspect="1" noChangeShapeType="1"/>
              </p:cNvSpPr>
              <p:nvPr/>
            </p:nvSpPr>
            <p:spPr bwMode="auto">
              <a:xfrm flipV="1">
                <a:off x="3158" y="826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8437" name="Line 69"/>
              <p:cNvSpPr>
                <a:spLocks noChangeAspect="1" noChangeShapeType="1"/>
              </p:cNvSpPr>
              <p:nvPr/>
            </p:nvSpPr>
            <p:spPr bwMode="auto">
              <a:xfrm>
                <a:off x="3752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8438" name="Line 70"/>
              <p:cNvSpPr>
                <a:spLocks noChangeAspect="1" noChangeShapeType="1"/>
              </p:cNvSpPr>
              <p:nvPr/>
            </p:nvSpPr>
            <p:spPr bwMode="auto">
              <a:xfrm>
                <a:off x="4070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8439" name="Line 71"/>
              <p:cNvSpPr>
                <a:spLocks noChangeAspect="1" noChangeShapeType="1"/>
              </p:cNvSpPr>
              <p:nvPr/>
            </p:nvSpPr>
            <p:spPr bwMode="auto">
              <a:xfrm>
                <a:off x="4358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8440" name="Line 72"/>
              <p:cNvSpPr>
                <a:spLocks noChangeAspect="1" noChangeShapeType="1"/>
              </p:cNvSpPr>
              <p:nvPr/>
            </p:nvSpPr>
            <p:spPr bwMode="auto">
              <a:xfrm flipV="1">
                <a:off x="3158" y="1114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8441" name="Line 73"/>
              <p:cNvSpPr>
                <a:spLocks noChangeAspect="1" noChangeShapeType="1"/>
              </p:cNvSpPr>
              <p:nvPr/>
            </p:nvSpPr>
            <p:spPr bwMode="auto">
              <a:xfrm>
                <a:off x="3445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8442" name="Line 74"/>
              <p:cNvSpPr>
                <a:spLocks noChangeAspect="1" noChangeShapeType="1"/>
              </p:cNvSpPr>
              <p:nvPr/>
            </p:nvSpPr>
            <p:spPr bwMode="auto">
              <a:xfrm flipV="1">
                <a:off x="3158" y="1690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8443" name="Line 75"/>
              <p:cNvSpPr>
                <a:spLocks noChangeAspect="1" noChangeShapeType="1"/>
              </p:cNvSpPr>
              <p:nvPr/>
            </p:nvSpPr>
            <p:spPr bwMode="auto">
              <a:xfrm flipV="1">
                <a:off x="3158" y="1401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38444" name="Text Box 76"/>
            <p:cNvSpPr txBox="1">
              <a:spLocks noChangeAspect="1" noChangeArrowheads="1"/>
            </p:cNvSpPr>
            <p:nvPr/>
          </p:nvSpPr>
          <p:spPr bwMode="auto">
            <a:xfrm>
              <a:off x="3110" y="3035"/>
              <a:ext cx="73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350"/>
                </a:lnSpc>
              </a:pPr>
              <a:r>
                <a:rPr lang="de-DE" altLang="de-DE"/>
                <a:t>Metal3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</p:grpSp>
      <p:sp>
        <p:nvSpPr>
          <p:cNvPr id="1338446" name="Rectangle 7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6.5	Over-the-Cell Routing 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7C4C-D77D-484E-9207-8267B95F6C1B}" type="slidenum">
              <a:rPr lang="en-US" altLang="de-DE"/>
              <a:pPr/>
              <a:t>65</a:t>
            </a:fld>
            <a:endParaRPr lang="en-US" altLang="de-DE"/>
          </a:p>
        </p:txBody>
      </p:sp>
      <p:sp>
        <p:nvSpPr>
          <p:cNvPr id="1339829" name="Rectangle 437"/>
          <p:cNvSpPr>
            <a:spLocks noChangeAspect="1" noChangeArrowheads="1"/>
          </p:cNvSpPr>
          <p:nvPr/>
        </p:nvSpPr>
        <p:spPr bwMode="auto">
          <a:xfrm>
            <a:off x="4657725" y="2657475"/>
            <a:ext cx="3154363" cy="1419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9830" name="Line 438"/>
          <p:cNvSpPr>
            <a:spLocks noChangeAspect="1" noChangeShapeType="1"/>
          </p:cNvSpPr>
          <p:nvPr/>
        </p:nvSpPr>
        <p:spPr bwMode="auto">
          <a:xfrm flipH="1">
            <a:off x="4692650" y="4087813"/>
            <a:ext cx="3119438" cy="15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31" name="Rectangle 439"/>
          <p:cNvSpPr>
            <a:spLocks noChangeAspect="1" noChangeArrowheads="1"/>
          </p:cNvSpPr>
          <p:nvPr/>
        </p:nvSpPr>
        <p:spPr bwMode="auto">
          <a:xfrm flipH="1">
            <a:off x="6108700" y="3527425"/>
            <a:ext cx="280988" cy="104140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32" name="Text Box 440"/>
          <p:cNvSpPr txBox="1">
            <a:spLocks noChangeAspect="1" noChangeArrowheads="1"/>
          </p:cNvSpPr>
          <p:nvPr/>
        </p:nvSpPr>
        <p:spPr bwMode="auto">
          <a:xfrm>
            <a:off x="8089900" y="3684588"/>
            <a:ext cx="803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Metal3</a:t>
            </a:r>
            <a:endParaRPr lang="en-US" altLang="zh-CN" sz="1600">
              <a:ea typeface="宋体" panose="02010600030101010101" pitchFamily="2" charset="-122"/>
            </a:endParaRPr>
          </a:p>
        </p:txBody>
      </p:sp>
      <p:sp>
        <p:nvSpPr>
          <p:cNvPr id="1339833" name="Rectangle 441"/>
          <p:cNvSpPr>
            <a:spLocks noChangeAspect="1" noChangeArrowheads="1"/>
          </p:cNvSpPr>
          <p:nvPr/>
        </p:nvSpPr>
        <p:spPr bwMode="auto">
          <a:xfrm>
            <a:off x="4656138" y="5370513"/>
            <a:ext cx="3154362" cy="938212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9834" name="Text Box 442"/>
          <p:cNvSpPr txBox="1">
            <a:spLocks noChangeAspect="1" noChangeArrowheads="1"/>
          </p:cNvSpPr>
          <p:nvPr/>
        </p:nvSpPr>
        <p:spPr bwMode="auto">
          <a:xfrm>
            <a:off x="4791075" y="3505200"/>
            <a:ext cx="1027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>
                <a:solidFill>
                  <a:srgbClr val="777777"/>
                </a:solidFill>
              </a:rPr>
              <a:t>Cell Area</a:t>
            </a:r>
            <a:endParaRPr lang="en-US" altLang="zh-CN" sz="1600">
              <a:solidFill>
                <a:srgbClr val="777777"/>
              </a:solidFill>
              <a:ea typeface="宋体" panose="02010600030101010101" pitchFamily="2" charset="-122"/>
            </a:endParaRPr>
          </a:p>
        </p:txBody>
      </p:sp>
      <p:sp>
        <p:nvSpPr>
          <p:cNvPr id="1339835" name="Line 443"/>
          <p:cNvSpPr>
            <a:spLocks noChangeAspect="1" noChangeShapeType="1"/>
          </p:cNvSpPr>
          <p:nvPr/>
        </p:nvSpPr>
        <p:spPr bwMode="auto">
          <a:xfrm flipH="1">
            <a:off x="4699000" y="5349875"/>
            <a:ext cx="3113088" cy="1111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36" name="Rectangle 444"/>
          <p:cNvSpPr>
            <a:spLocks noChangeAspect="1" noChangeArrowheads="1"/>
          </p:cNvSpPr>
          <p:nvPr/>
        </p:nvSpPr>
        <p:spPr bwMode="auto">
          <a:xfrm flipH="1" flipV="1">
            <a:off x="7373938" y="3517900"/>
            <a:ext cx="282575" cy="195262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37" name="Rectangle 445"/>
          <p:cNvSpPr>
            <a:spLocks noChangeAspect="1" noChangeArrowheads="1"/>
          </p:cNvSpPr>
          <p:nvPr/>
        </p:nvSpPr>
        <p:spPr bwMode="auto">
          <a:xfrm flipH="1" flipV="1">
            <a:off x="7373938" y="3511550"/>
            <a:ext cx="282575" cy="19812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38" name="Rectangle 446"/>
          <p:cNvSpPr>
            <a:spLocks noChangeAspect="1" noChangeArrowheads="1"/>
          </p:cNvSpPr>
          <p:nvPr/>
        </p:nvSpPr>
        <p:spPr bwMode="auto">
          <a:xfrm flipH="1" flipV="1">
            <a:off x="6951663" y="3963988"/>
            <a:ext cx="280987" cy="152400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39" name="Rectangle 447"/>
          <p:cNvSpPr>
            <a:spLocks noChangeAspect="1" noChangeArrowheads="1"/>
          </p:cNvSpPr>
          <p:nvPr/>
        </p:nvSpPr>
        <p:spPr bwMode="auto">
          <a:xfrm flipH="1" flipV="1">
            <a:off x="6951663" y="3963988"/>
            <a:ext cx="280987" cy="153193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40" name="Rectangle 448"/>
          <p:cNvSpPr>
            <a:spLocks noChangeAspect="1" noChangeArrowheads="1"/>
          </p:cNvSpPr>
          <p:nvPr/>
        </p:nvSpPr>
        <p:spPr bwMode="auto">
          <a:xfrm flipH="1" flipV="1">
            <a:off x="6530975" y="3963988"/>
            <a:ext cx="280988" cy="66992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41" name="Rectangle 449"/>
          <p:cNvSpPr>
            <a:spLocks noChangeAspect="1" noChangeArrowheads="1"/>
          </p:cNvSpPr>
          <p:nvPr/>
        </p:nvSpPr>
        <p:spPr bwMode="auto">
          <a:xfrm flipH="1" flipV="1">
            <a:off x="6530975" y="3963988"/>
            <a:ext cx="280988" cy="6699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42" name="Rectangle 450"/>
          <p:cNvSpPr>
            <a:spLocks noChangeAspect="1" noChangeArrowheads="1"/>
          </p:cNvSpPr>
          <p:nvPr/>
        </p:nvSpPr>
        <p:spPr bwMode="auto">
          <a:xfrm flipH="1" flipV="1">
            <a:off x="6108700" y="4802188"/>
            <a:ext cx="280988" cy="703262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43" name="Rectangle 451"/>
          <p:cNvSpPr>
            <a:spLocks noChangeAspect="1" noChangeArrowheads="1"/>
          </p:cNvSpPr>
          <p:nvPr/>
        </p:nvSpPr>
        <p:spPr bwMode="auto">
          <a:xfrm flipH="1" flipV="1">
            <a:off x="6108700" y="4802188"/>
            <a:ext cx="280988" cy="69373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44" name="Rectangle 452"/>
          <p:cNvSpPr>
            <a:spLocks noChangeAspect="1" noChangeArrowheads="1"/>
          </p:cNvSpPr>
          <p:nvPr/>
        </p:nvSpPr>
        <p:spPr bwMode="auto">
          <a:xfrm flipH="1" flipV="1">
            <a:off x="5694363" y="3963988"/>
            <a:ext cx="280987" cy="111918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45" name="Rectangle 453"/>
          <p:cNvSpPr>
            <a:spLocks noChangeAspect="1" noChangeArrowheads="1"/>
          </p:cNvSpPr>
          <p:nvPr/>
        </p:nvSpPr>
        <p:spPr bwMode="auto">
          <a:xfrm flipH="1" flipV="1">
            <a:off x="5694363" y="3963988"/>
            <a:ext cx="280987" cy="11191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46" name="Rectangle 454"/>
          <p:cNvSpPr>
            <a:spLocks noChangeAspect="1" noChangeArrowheads="1"/>
          </p:cNvSpPr>
          <p:nvPr/>
        </p:nvSpPr>
        <p:spPr bwMode="auto">
          <a:xfrm flipH="1" flipV="1">
            <a:off x="5272088" y="4386263"/>
            <a:ext cx="282575" cy="1128712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47" name="Rectangle 455"/>
          <p:cNvSpPr>
            <a:spLocks noChangeAspect="1" noChangeArrowheads="1"/>
          </p:cNvSpPr>
          <p:nvPr/>
        </p:nvSpPr>
        <p:spPr bwMode="auto">
          <a:xfrm flipH="1" flipV="1">
            <a:off x="5272088" y="4386263"/>
            <a:ext cx="282575" cy="11191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48" name="Rectangle 456"/>
          <p:cNvSpPr>
            <a:spLocks noChangeAspect="1" noChangeArrowheads="1"/>
          </p:cNvSpPr>
          <p:nvPr/>
        </p:nvSpPr>
        <p:spPr bwMode="auto">
          <a:xfrm flipH="1" flipV="1">
            <a:off x="4849813" y="3963988"/>
            <a:ext cx="280987" cy="111918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49" name="Rectangle 457"/>
          <p:cNvSpPr>
            <a:spLocks noChangeAspect="1" noChangeArrowheads="1"/>
          </p:cNvSpPr>
          <p:nvPr/>
        </p:nvSpPr>
        <p:spPr bwMode="auto">
          <a:xfrm flipH="1" flipV="1">
            <a:off x="4849813" y="3963988"/>
            <a:ext cx="280987" cy="11191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50" name="Rectangle 458"/>
          <p:cNvSpPr>
            <a:spLocks noChangeAspect="1" noChangeArrowheads="1"/>
          </p:cNvSpPr>
          <p:nvPr/>
        </p:nvSpPr>
        <p:spPr bwMode="auto">
          <a:xfrm flipH="1" flipV="1">
            <a:off x="7385050" y="5214938"/>
            <a:ext cx="279400" cy="2698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51" name="Rectangle 459"/>
          <p:cNvSpPr>
            <a:spLocks noChangeAspect="1" noChangeArrowheads="1"/>
          </p:cNvSpPr>
          <p:nvPr/>
        </p:nvSpPr>
        <p:spPr bwMode="auto">
          <a:xfrm flipH="1" flipV="1">
            <a:off x="6951663" y="5211763"/>
            <a:ext cx="280987" cy="27305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52" name="Rectangle 460"/>
          <p:cNvSpPr>
            <a:spLocks noChangeAspect="1" noChangeArrowheads="1"/>
          </p:cNvSpPr>
          <p:nvPr/>
        </p:nvSpPr>
        <p:spPr bwMode="auto">
          <a:xfrm flipH="1" flipV="1">
            <a:off x="6108700" y="5214938"/>
            <a:ext cx="280988" cy="27463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53" name="Rectangle 461"/>
          <p:cNvSpPr>
            <a:spLocks noChangeAspect="1" noChangeArrowheads="1"/>
          </p:cNvSpPr>
          <p:nvPr/>
        </p:nvSpPr>
        <p:spPr bwMode="auto">
          <a:xfrm flipH="1" flipV="1">
            <a:off x="6951663" y="3963988"/>
            <a:ext cx="280987" cy="2809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54" name="Rectangle 462"/>
          <p:cNvSpPr>
            <a:spLocks noChangeAspect="1" noChangeArrowheads="1"/>
          </p:cNvSpPr>
          <p:nvPr/>
        </p:nvSpPr>
        <p:spPr bwMode="auto">
          <a:xfrm flipH="1" flipV="1">
            <a:off x="6530975" y="3963988"/>
            <a:ext cx="280988" cy="2809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55" name="Rectangle 463"/>
          <p:cNvSpPr>
            <a:spLocks noChangeAspect="1" noChangeArrowheads="1"/>
          </p:cNvSpPr>
          <p:nvPr/>
        </p:nvSpPr>
        <p:spPr bwMode="auto">
          <a:xfrm flipH="1" flipV="1">
            <a:off x="5694363" y="3963988"/>
            <a:ext cx="280987" cy="2809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56" name="Rectangle 464"/>
          <p:cNvSpPr>
            <a:spLocks noChangeAspect="1" noChangeArrowheads="1"/>
          </p:cNvSpPr>
          <p:nvPr/>
        </p:nvSpPr>
        <p:spPr bwMode="auto">
          <a:xfrm flipH="1" flipV="1">
            <a:off x="4849813" y="3963988"/>
            <a:ext cx="280987" cy="2809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57" name="Rectangle 465"/>
          <p:cNvSpPr>
            <a:spLocks noChangeAspect="1" noChangeArrowheads="1"/>
          </p:cNvSpPr>
          <p:nvPr/>
        </p:nvSpPr>
        <p:spPr bwMode="auto">
          <a:xfrm flipH="1" flipV="1">
            <a:off x="6530975" y="4365625"/>
            <a:ext cx="280988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58" name="Rectangle 466"/>
          <p:cNvSpPr>
            <a:spLocks noChangeAspect="1" noChangeArrowheads="1"/>
          </p:cNvSpPr>
          <p:nvPr/>
        </p:nvSpPr>
        <p:spPr bwMode="auto">
          <a:xfrm flipH="1" flipV="1">
            <a:off x="6530975" y="4365625"/>
            <a:ext cx="280988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59" name="Rectangle 467"/>
          <p:cNvSpPr>
            <a:spLocks noChangeAspect="1" noChangeArrowheads="1"/>
          </p:cNvSpPr>
          <p:nvPr/>
        </p:nvSpPr>
        <p:spPr bwMode="auto">
          <a:xfrm flipH="1" flipV="1">
            <a:off x="6951663" y="4802188"/>
            <a:ext cx="280987" cy="280987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60" name="Rectangle 468"/>
          <p:cNvSpPr>
            <a:spLocks noChangeAspect="1" noChangeArrowheads="1"/>
          </p:cNvSpPr>
          <p:nvPr/>
        </p:nvSpPr>
        <p:spPr bwMode="auto">
          <a:xfrm flipH="1" flipV="1">
            <a:off x="6951663" y="4802188"/>
            <a:ext cx="280987" cy="2809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61" name="Rectangle 469"/>
          <p:cNvSpPr>
            <a:spLocks noChangeAspect="1" noChangeArrowheads="1"/>
          </p:cNvSpPr>
          <p:nvPr/>
        </p:nvSpPr>
        <p:spPr bwMode="auto">
          <a:xfrm flipH="1" flipV="1">
            <a:off x="6108700" y="4802188"/>
            <a:ext cx="280988" cy="280987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62" name="Rectangle 470"/>
          <p:cNvSpPr>
            <a:spLocks noChangeAspect="1" noChangeArrowheads="1"/>
          </p:cNvSpPr>
          <p:nvPr/>
        </p:nvSpPr>
        <p:spPr bwMode="auto">
          <a:xfrm flipH="1" flipV="1">
            <a:off x="6108700" y="4802188"/>
            <a:ext cx="280988" cy="2809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63" name="Rectangle 471"/>
          <p:cNvSpPr>
            <a:spLocks noChangeAspect="1" noChangeArrowheads="1"/>
          </p:cNvSpPr>
          <p:nvPr/>
        </p:nvSpPr>
        <p:spPr bwMode="auto">
          <a:xfrm flipH="1" flipV="1">
            <a:off x="5694363" y="4802188"/>
            <a:ext cx="280987" cy="280987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64" name="Rectangle 472"/>
          <p:cNvSpPr>
            <a:spLocks noChangeAspect="1" noChangeArrowheads="1"/>
          </p:cNvSpPr>
          <p:nvPr/>
        </p:nvSpPr>
        <p:spPr bwMode="auto">
          <a:xfrm flipH="1" flipV="1">
            <a:off x="5694363" y="4802188"/>
            <a:ext cx="280987" cy="2809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65" name="Rectangle 473"/>
          <p:cNvSpPr>
            <a:spLocks noChangeAspect="1" noChangeArrowheads="1"/>
          </p:cNvSpPr>
          <p:nvPr/>
        </p:nvSpPr>
        <p:spPr bwMode="auto">
          <a:xfrm flipH="1" flipV="1">
            <a:off x="4849813" y="4802188"/>
            <a:ext cx="280987" cy="280987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66" name="Rectangle 474"/>
          <p:cNvSpPr>
            <a:spLocks noChangeAspect="1" noChangeArrowheads="1"/>
          </p:cNvSpPr>
          <p:nvPr/>
        </p:nvSpPr>
        <p:spPr bwMode="auto">
          <a:xfrm flipH="1" flipV="1">
            <a:off x="4849813" y="4802188"/>
            <a:ext cx="280987" cy="2809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67" name="Rectangle 475"/>
          <p:cNvSpPr>
            <a:spLocks noChangeAspect="1" noChangeArrowheads="1"/>
          </p:cNvSpPr>
          <p:nvPr/>
        </p:nvSpPr>
        <p:spPr bwMode="auto">
          <a:xfrm flipH="1" flipV="1">
            <a:off x="5272088" y="4386263"/>
            <a:ext cx="282575" cy="2825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68" name="Rectangle 476"/>
          <p:cNvSpPr>
            <a:spLocks noChangeAspect="1" noChangeArrowheads="1"/>
          </p:cNvSpPr>
          <p:nvPr/>
        </p:nvSpPr>
        <p:spPr bwMode="auto">
          <a:xfrm flipH="1" flipV="1">
            <a:off x="5272088" y="4386263"/>
            <a:ext cx="282575" cy="2825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69" name="Rectangle 477"/>
          <p:cNvSpPr>
            <a:spLocks noChangeAspect="1" noChangeArrowheads="1"/>
          </p:cNvSpPr>
          <p:nvPr/>
        </p:nvSpPr>
        <p:spPr bwMode="auto">
          <a:xfrm flipH="1" flipV="1">
            <a:off x="5975350" y="4875213"/>
            <a:ext cx="133350" cy="1397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70" name="Rectangle 478"/>
          <p:cNvSpPr>
            <a:spLocks noChangeAspect="1" noChangeArrowheads="1"/>
          </p:cNvSpPr>
          <p:nvPr/>
        </p:nvSpPr>
        <p:spPr bwMode="auto">
          <a:xfrm flipH="1" flipV="1">
            <a:off x="5975350" y="4875213"/>
            <a:ext cx="133350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71" name="Rectangle 479"/>
          <p:cNvSpPr>
            <a:spLocks noChangeAspect="1" noChangeArrowheads="1"/>
          </p:cNvSpPr>
          <p:nvPr/>
        </p:nvSpPr>
        <p:spPr bwMode="auto">
          <a:xfrm flipH="1" flipV="1">
            <a:off x="6811963" y="4440238"/>
            <a:ext cx="1203325" cy="13176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72" name="Rectangle 480"/>
          <p:cNvSpPr>
            <a:spLocks noChangeAspect="1" noChangeArrowheads="1"/>
          </p:cNvSpPr>
          <p:nvPr/>
        </p:nvSpPr>
        <p:spPr bwMode="auto">
          <a:xfrm flipH="1" flipV="1">
            <a:off x="6811963" y="4441825"/>
            <a:ext cx="1203325" cy="1412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73" name="Rectangle 481"/>
          <p:cNvSpPr>
            <a:spLocks noChangeAspect="1" noChangeArrowheads="1"/>
          </p:cNvSpPr>
          <p:nvPr/>
        </p:nvSpPr>
        <p:spPr bwMode="auto">
          <a:xfrm flipH="1" flipV="1">
            <a:off x="7232650" y="4875213"/>
            <a:ext cx="849313" cy="1397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74" name="Rectangle 482"/>
          <p:cNvSpPr>
            <a:spLocks noChangeAspect="1" noChangeArrowheads="1"/>
          </p:cNvSpPr>
          <p:nvPr/>
        </p:nvSpPr>
        <p:spPr bwMode="auto">
          <a:xfrm flipH="1" flipV="1">
            <a:off x="7232650" y="4875213"/>
            <a:ext cx="849313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75" name="Rectangle 483"/>
          <p:cNvSpPr>
            <a:spLocks noChangeAspect="1" noChangeArrowheads="1"/>
          </p:cNvSpPr>
          <p:nvPr/>
        </p:nvSpPr>
        <p:spPr bwMode="auto">
          <a:xfrm flipH="1" flipV="1">
            <a:off x="6389688" y="4875213"/>
            <a:ext cx="561975" cy="1397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76" name="Rectangle 484"/>
          <p:cNvSpPr>
            <a:spLocks noChangeAspect="1" noChangeArrowheads="1"/>
          </p:cNvSpPr>
          <p:nvPr/>
        </p:nvSpPr>
        <p:spPr bwMode="auto">
          <a:xfrm flipH="1" flipV="1">
            <a:off x="6389688" y="4875213"/>
            <a:ext cx="561975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77" name="Rectangle 485"/>
          <p:cNvSpPr>
            <a:spLocks noChangeAspect="1" noChangeArrowheads="1"/>
          </p:cNvSpPr>
          <p:nvPr/>
        </p:nvSpPr>
        <p:spPr bwMode="auto">
          <a:xfrm flipH="1" flipV="1">
            <a:off x="5130800" y="4875213"/>
            <a:ext cx="563563" cy="1397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78" name="Rectangle 486"/>
          <p:cNvSpPr>
            <a:spLocks noChangeAspect="1" noChangeArrowheads="1"/>
          </p:cNvSpPr>
          <p:nvPr/>
        </p:nvSpPr>
        <p:spPr bwMode="auto">
          <a:xfrm flipH="1" flipV="1">
            <a:off x="5130800" y="4875213"/>
            <a:ext cx="563563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79" name="Rectangle 487"/>
          <p:cNvSpPr>
            <a:spLocks noChangeAspect="1" noChangeArrowheads="1"/>
          </p:cNvSpPr>
          <p:nvPr/>
        </p:nvSpPr>
        <p:spPr bwMode="auto">
          <a:xfrm flipH="1" flipV="1">
            <a:off x="5554663" y="4454525"/>
            <a:ext cx="554037" cy="1397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80" name="Rectangle 488"/>
          <p:cNvSpPr>
            <a:spLocks noChangeAspect="1" noChangeArrowheads="1"/>
          </p:cNvSpPr>
          <p:nvPr/>
        </p:nvSpPr>
        <p:spPr bwMode="auto">
          <a:xfrm flipH="1" flipV="1">
            <a:off x="5554663" y="4454525"/>
            <a:ext cx="554037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81" name="Rectangle 489"/>
          <p:cNvSpPr>
            <a:spLocks noChangeAspect="1" noChangeArrowheads="1"/>
          </p:cNvSpPr>
          <p:nvPr/>
        </p:nvSpPr>
        <p:spPr bwMode="auto">
          <a:xfrm flipH="1" flipV="1">
            <a:off x="6604000" y="4440238"/>
            <a:ext cx="139700" cy="1428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82" name="Rectangle 490"/>
          <p:cNvSpPr>
            <a:spLocks noChangeAspect="1" noChangeArrowheads="1"/>
          </p:cNvSpPr>
          <p:nvPr/>
        </p:nvSpPr>
        <p:spPr bwMode="auto">
          <a:xfrm flipH="1" flipV="1">
            <a:off x="6604000" y="4440238"/>
            <a:ext cx="139700" cy="1428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83" name="Rectangle 491"/>
          <p:cNvSpPr>
            <a:spLocks noChangeAspect="1" noChangeArrowheads="1"/>
          </p:cNvSpPr>
          <p:nvPr/>
        </p:nvSpPr>
        <p:spPr bwMode="auto">
          <a:xfrm flipH="1" flipV="1">
            <a:off x="7018338" y="4875213"/>
            <a:ext cx="141287" cy="139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84" name="Rectangle 492"/>
          <p:cNvSpPr>
            <a:spLocks noChangeAspect="1" noChangeArrowheads="1"/>
          </p:cNvSpPr>
          <p:nvPr/>
        </p:nvSpPr>
        <p:spPr bwMode="auto">
          <a:xfrm flipH="1" flipV="1">
            <a:off x="7018338" y="4875213"/>
            <a:ext cx="141287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85" name="Rectangle 493"/>
          <p:cNvSpPr>
            <a:spLocks noChangeAspect="1" noChangeArrowheads="1"/>
          </p:cNvSpPr>
          <p:nvPr/>
        </p:nvSpPr>
        <p:spPr bwMode="auto">
          <a:xfrm flipH="1" flipV="1">
            <a:off x="6183313" y="4875213"/>
            <a:ext cx="138112" cy="139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86" name="Rectangle 494"/>
          <p:cNvSpPr>
            <a:spLocks noChangeAspect="1" noChangeArrowheads="1"/>
          </p:cNvSpPr>
          <p:nvPr/>
        </p:nvSpPr>
        <p:spPr bwMode="auto">
          <a:xfrm flipH="1" flipV="1">
            <a:off x="6183313" y="4875213"/>
            <a:ext cx="138112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87" name="Rectangle 495"/>
          <p:cNvSpPr>
            <a:spLocks noChangeAspect="1" noChangeArrowheads="1"/>
          </p:cNvSpPr>
          <p:nvPr/>
        </p:nvSpPr>
        <p:spPr bwMode="auto">
          <a:xfrm flipH="1" flipV="1">
            <a:off x="5761038" y="4875213"/>
            <a:ext cx="141287" cy="139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88" name="Rectangle 496"/>
          <p:cNvSpPr>
            <a:spLocks noChangeAspect="1" noChangeArrowheads="1"/>
          </p:cNvSpPr>
          <p:nvPr/>
        </p:nvSpPr>
        <p:spPr bwMode="auto">
          <a:xfrm flipH="1" flipV="1">
            <a:off x="5761038" y="4875213"/>
            <a:ext cx="141287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89" name="Rectangle 497"/>
          <p:cNvSpPr>
            <a:spLocks noChangeAspect="1" noChangeArrowheads="1"/>
          </p:cNvSpPr>
          <p:nvPr/>
        </p:nvSpPr>
        <p:spPr bwMode="auto">
          <a:xfrm flipH="1" flipV="1">
            <a:off x="4924425" y="4875213"/>
            <a:ext cx="139700" cy="139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90" name="Rectangle 498"/>
          <p:cNvSpPr>
            <a:spLocks noChangeAspect="1" noChangeArrowheads="1"/>
          </p:cNvSpPr>
          <p:nvPr/>
        </p:nvSpPr>
        <p:spPr bwMode="auto">
          <a:xfrm flipH="1" flipV="1">
            <a:off x="4924425" y="4875213"/>
            <a:ext cx="139700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91" name="Rectangle 499"/>
          <p:cNvSpPr>
            <a:spLocks noChangeAspect="1" noChangeArrowheads="1"/>
          </p:cNvSpPr>
          <p:nvPr/>
        </p:nvSpPr>
        <p:spPr bwMode="auto">
          <a:xfrm flipH="1">
            <a:off x="7373938" y="3951288"/>
            <a:ext cx="282575" cy="2809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92" name="Rectangle 500"/>
          <p:cNvSpPr>
            <a:spLocks noChangeAspect="1" noChangeArrowheads="1"/>
          </p:cNvSpPr>
          <p:nvPr/>
        </p:nvSpPr>
        <p:spPr bwMode="auto">
          <a:xfrm flipH="1">
            <a:off x="6108700" y="3951288"/>
            <a:ext cx="280988" cy="2809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93" name="Rectangle 501"/>
          <p:cNvSpPr>
            <a:spLocks noChangeAspect="1" noChangeArrowheads="1"/>
          </p:cNvSpPr>
          <p:nvPr/>
        </p:nvSpPr>
        <p:spPr bwMode="auto">
          <a:xfrm flipH="1" flipV="1">
            <a:off x="5345113" y="4454525"/>
            <a:ext cx="134937" cy="139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94" name="Rectangle 502"/>
          <p:cNvSpPr>
            <a:spLocks noChangeAspect="1" noChangeArrowheads="1"/>
          </p:cNvSpPr>
          <p:nvPr/>
        </p:nvSpPr>
        <p:spPr bwMode="auto">
          <a:xfrm flipH="1" flipV="1">
            <a:off x="5345113" y="4454525"/>
            <a:ext cx="134937" cy="1397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95" name="Rectangle 503"/>
          <p:cNvSpPr>
            <a:spLocks noChangeAspect="1" noChangeArrowheads="1"/>
          </p:cNvSpPr>
          <p:nvPr/>
        </p:nvSpPr>
        <p:spPr bwMode="auto">
          <a:xfrm flipH="1" flipV="1">
            <a:off x="5260975" y="5214938"/>
            <a:ext cx="282575" cy="27463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96" name="Rectangle 504"/>
          <p:cNvSpPr>
            <a:spLocks noChangeAspect="1" noChangeArrowheads="1"/>
          </p:cNvSpPr>
          <p:nvPr/>
        </p:nvSpPr>
        <p:spPr bwMode="auto">
          <a:xfrm flipH="1">
            <a:off x="5710238" y="5678488"/>
            <a:ext cx="280987" cy="280987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97" name="Rectangle 505"/>
          <p:cNvSpPr>
            <a:spLocks noChangeAspect="1" noChangeArrowheads="1"/>
          </p:cNvSpPr>
          <p:nvPr/>
        </p:nvSpPr>
        <p:spPr bwMode="auto">
          <a:xfrm flipH="1">
            <a:off x="5784850" y="5753100"/>
            <a:ext cx="141288" cy="139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898" name="Rectangle 506"/>
          <p:cNvSpPr>
            <a:spLocks noChangeAspect="1" noChangeArrowheads="1"/>
          </p:cNvSpPr>
          <p:nvPr/>
        </p:nvSpPr>
        <p:spPr bwMode="auto">
          <a:xfrm flipH="1">
            <a:off x="5122863" y="5702300"/>
            <a:ext cx="588962" cy="26035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99" name="Text Box 507"/>
          <p:cNvSpPr txBox="1">
            <a:spLocks noChangeAspect="1" noChangeArrowheads="1"/>
          </p:cNvSpPr>
          <p:nvPr/>
        </p:nvSpPr>
        <p:spPr bwMode="auto">
          <a:xfrm>
            <a:off x="4808538" y="393223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i="1"/>
              <a:t>B</a:t>
            </a:r>
            <a:endParaRPr lang="en-US" altLang="zh-CN" sz="1600" b="1" i="1">
              <a:ea typeface="宋体" panose="02010600030101010101" pitchFamily="2" charset="-122"/>
            </a:endParaRPr>
          </a:p>
        </p:txBody>
      </p:sp>
      <p:sp>
        <p:nvSpPr>
          <p:cNvPr id="1339900" name="Text Box 508"/>
          <p:cNvSpPr txBox="1">
            <a:spLocks noChangeAspect="1" noChangeArrowheads="1"/>
          </p:cNvSpPr>
          <p:nvPr/>
        </p:nvSpPr>
        <p:spPr bwMode="auto">
          <a:xfrm>
            <a:off x="5667375" y="393223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i="1"/>
              <a:t>B</a:t>
            </a:r>
            <a:endParaRPr lang="en-US" altLang="zh-CN" sz="1600" b="1" i="1">
              <a:ea typeface="宋体" panose="02010600030101010101" pitchFamily="2" charset="-122"/>
            </a:endParaRPr>
          </a:p>
        </p:txBody>
      </p:sp>
      <p:sp>
        <p:nvSpPr>
          <p:cNvPr id="1339901" name="Text Box 509"/>
          <p:cNvSpPr txBox="1">
            <a:spLocks noChangeAspect="1" noChangeArrowheads="1"/>
          </p:cNvSpPr>
          <p:nvPr/>
        </p:nvSpPr>
        <p:spPr bwMode="auto">
          <a:xfrm>
            <a:off x="6084888" y="517683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i="1"/>
              <a:t>B</a:t>
            </a:r>
            <a:endParaRPr lang="en-US" altLang="zh-CN" sz="1600" b="1" i="1">
              <a:ea typeface="宋体" panose="02010600030101010101" pitchFamily="2" charset="-122"/>
            </a:endParaRPr>
          </a:p>
        </p:txBody>
      </p:sp>
      <p:sp>
        <p:nvSpPr>
          <p:cNvPr id="1339902" name="Text Box 510"/>
          <p:cNvSpPr txBox="1">
            <a:spLocks noChangeAspect="1" noChangeArrowheads="1"/>
          </p:cNvSpPr>
          <p:nvPr/>
        </p:nvSpPr>
        <p:spPr bwMode="auto">
          <a:xfrm>
            <a:off x="6940550" y="393223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i="1"/>
              <a:t>B</a:t>
            </a:r>
            <a:endParaRPr lang="en-US" altLang="zh-CN" sz="1600" b="1" i="1">
              <a:ea typeface="宋体" panose="02010600030101010101" pitchFamily="2" charset="-122"/>
            </a:endParaRPr>
          </a:p>
        </p:txBody>
      </p:sp>
      <p:sp>
        <p:nvSpPr>
          <p:cNvPr id="1339903" name="Text Box 511"/>
          <p:cNvSpPr txBox="1">
            <a:spLocks noChangeAspect="1" noChangeArrowheads="1"/>
          </p:cNvSpPr>
          <p:nvPr/>
        </p:nvSpPr>
        <p:spPr bwMode="auto">
          <a:xfrm>
            <a:off x="6896100" y="51577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i="1"/>
              <a:t>B</a:t>
            </a:r>
            <a:endParaRPr lang="en-US" altLang="zh-CN" sz="1600" b="1" i="1">
              <a:ea typeface="宋体" panose="02010600030101010101" pitchFamily="2" charset="-122"/>
            </a:endParaRPr>
          </a:p>
        </p:txBody>
      </p:sp>
      <p:sp>
        <p:nvSpPr>
          <p:cNvPr id="1339904" name="Text Box 512"/>
          <p:cNvSpPr txBox="1">
            <a:spLocks noChangeAspect="1" noChangeArrowheads="1"/>
          </p:cNvSpPr>
          <p:nvPr/>
        </p:nvSpPr>
        <p:spPr bwMode="auto">
          <a:xfrm>
            <a:off x="5240338" y="51577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i="1"/>
              <a:t>C</a:t>
            </a:r>
            <a:endParaRPr lang="en-US" altLang="zh-CN" sz="1600" b="1" i="1">
              <a:ea typeface="宋体" panose="02010600030101010101" pitchFamily="2" charset="-122"/>
            </a:endParaRPr>
          </a:p>
        </p:txBody>
      </p:sp>
      <p:sp>
        <p:nvSpPr>
          <p:cNvPr id="1339905" name="Text Box 513"/>
          <p:cNvSpPr txBox="1">
            <a:spLocks noChangeAspect="1" noChangeArrowheads="1"/>
          </p:cNvSpPr>
          <p:nvPr/>
        </p:nvSpPr>
        <p:spPr bwMode="auto">
          <a:xfrm>
            <a:off x="7327900" y="51577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i="1"/>
              <a:t>C</a:t>
            </a:r>
            <a:endParaRPr lang="en-US" altLang="zh-CN" sz="1600" b="1" i="1">
              <a:ea typeface="宋体" panose="02010600030101010101" pitchFamily="2" charset="-122"/>
            </a:endParaRPr>
          </a:p>
        </p:txBody>
      </p:sp>
      <p:sp>
        <p:nvSpPr>
          <p:cNvPr id="1339906" name="Text Box 514"/>
          <p:cNvSpPr txBox="1">
            <a:spLocks noChangeAspect="1" noChangeArrowheads="1"/>
          </p:cNvSpPr>
          <p:nvPr/>
        </p:nvSpPr>
        <p:spPr bwMode="auto">
          <a:xfrm>
            <a:off x="7327900" y="393223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i="1"/>
              <a:t>C</a:t>
            </a:r>
            <a:endParaRPr lang="en-US" altLang="zh-CN" sz="1600" b="1" i="1">
              <a:ea typeface="宋体" panose="02010600030101010101" pitchFamily="2" charset="-122"/>
            </a:endParaRPr>
          </a:p>
        </p:txBody>
      </p:sp>
      <p:sp>
        <p:nvSpPr>
          <p:cNvPr id="1339907" name="Text Box 515"/>
          <p:cNvSpPr txBox="1">
            <a:spLocks noChangeAspect="1" noChangeArrowheads="1"/>
          </p:cNvSpPr>
          <p:nvPr/>
        </p:nvSpPr>
        <p:spPr bwMode="auto">
          <a:xfrm>
            <a:off x="6537325" y="393223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i="1"/>
              <a:t>D</a:t>
            </a:r>
            <a:endParaRPr lang="en-US" altLang="zh-CN" sz="1600" b="1" i="1">
              <a:ea typeface="宋体" panose="02010600030101010101" pitchFamily="2" charset="-122"/>
            </a:endParaRPr>
          </a:p>
        </p:txBody>
      </p:sp>
      <p:sp>
        <p:nvSpPr>
          <p:cNvPr id="1339908" name="Freeform 516"/>
          <p:cNvSpPr>
            <a:spLocks noChangeAspect="1"/>
          </p:cNvSpPr>
          <p:nvPr/>
        </p:nvSpPr>
        <p:spPr bwMode="auto">
          <a:xfrm rot="5639681" flipH="1">
            <a:off x="7721601" y="4537075"/>
            <a:ext cx="736600" cy="403225"/>
          </a:xfrm>
          <a:custGeom>
            <a:avLst/>
            <a:gdLst>
              <a:gd name="T0" fmla="*/ 23 w 2711"/>
              <a:gd name="T1" fmla="*/ 57 h 259"/>
              <a:gd name="T2" fmla="*/ 177 w 2711"/>
              <a:gd name="T3" fmla="*/ 6 h 259"/>
              <a:gd name="T4" fmla="*/ 548 w 2711"/>
              <a:gd name="T5" fmla="*/ 46 h 259"/>
              <a:gd name="T6" fmla="*/ 719 w 2711"/>
              <a:gd name="T7" fmla="*/ 108 h 259"/>
              <a:gd name="T8" fmla="*/ 936 w 2711"/>
              <a:gd name="T9" fmla="*/ 80 h 259"/>
              <a:gd name="T10" fmla="*/ 1129 w 2711"/>
              <a:gd name="T11" fmla="*/ 51 h 259"/>
              <a:gd name="T12" fmla="*/ 1289 w 2711"/>
              <a:gd name="T13" fmla="*/ 6 h 259"/>
              <a:gd name="T14" fmla="*/ 1540 w 2711"/>
              <a:gd name="T15" fmla="*/ 11 h 259"/>
              <a:gd name="T16" fmla="*/ 1614 w 2711"/>
              <a:gd name="T17" fmla="*/ 46 h 259"/>
              <a:gd name="T18" fmla="*/ 1808 w 2711"/>
              <a:gd name="T19" fmla="*/ 91 h 259"/>
              <a:gd name="T20" fmla="*/ 1968 w 2711"/>
              <a:gd name="T21" fmla="*/ 74 h 259"/>
              <a:gd name="T22" fmla="*/ 2150 w 2711"/>
              <a:gd name="T23" fmla="*/ 23 h 259"/>
              <a:gd name="T24" fmla="*/ 2242 w 2711"/>
              <a:gd name="T25" fmla="*/ 11 h 259"/>
              <a:gd name="T26" fmla="*/ 2333 w 2711"/>
              <a:gd name="T27" fmla="*/ 0 h 259"/>
              <a:gd name="T28" fmla="*/ 2641 w 2711"/>
              <a:gd name="T29" fmla="*/ 28 h 259"/>
              <a:gd name="T30" fmla="*/ 2675 w 2711"/>
              <a:gd name="T31" fmla="*/ 194 h 259"/>
              <a:gd name="T32" fmla="*/ 2299 w 2711"/>
              <a:gd name="T33" fmla="*/ 222 h 259"/>
              <a:gd name="T34" fmla="*/ 1677 w 2711"/>
              <a:gd name="T35" fmla="*/ 228 h 259"/>
              <a:gd name="T36" fmla="*/ 1289 w 2711"/>
              <a:gd name="T37" fmla="*/ 194 h 259"/>
              <a:gd name="T38" fmla="*/ 1044 w 2711"/>
              <a:gd name="T39" fmla="*/ 165 h 259"/>
              <a:gd name="T40" fmla="*/ 953 w 2711"/>
              <a:gd name="T41" fmla="*/ 154 h 259"/>
              <a:gd name="T42" fmla="*/ 0 w 2711"/>
              <a:gd name="T43" fmla="*/ 120 h 259"/>
              <a:gd name="T44" fmla="*/ 23 w 2711"/>
              <a:gd name="T45" fmla="*/ 5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11" h="259">
                <a:moveTo>
                  <a:pt x="23" y="57"/>
                </a:moveTo>
                <a:cubicBezTo>
                  <a:pt x="75" y="39"/>
                  <a:pt x="124" y="22"/>
                  <a:pt x="177" y="6"/>
                </a:cubicBezTo>
                <a:cubicBezTo>
                  <a:pt x="300" y="10"/>
                  <a:pt x="427" y="20"/>
                  <a:pt x="548" y="46"/>
                </a:cubicBezTo>
                <a:cubicBezTo>
                  <a:pt x="608" y="59"/>
                  <a:pt x="657" y="97"/>
                  <a:pt x="719" y="108"/>
                </a:cubicBezTo>
                <a:cubicBezTo>
                  <a:pt x="793" y="103"/>
                  <a:pt x="862" y="86"/>
                  <a:pt x="936" y="80"/>
                </a:cubicBezTo>
                <a:cubicBezTo>
                  <a:pt x="1000" y="69"/>
                  <a:pt x="1066" y="66"/>
                  <a:pt x="1129" y="51"/>
                </a:cubicBezTo>
                <a:cubicBezTo>
                  <a:pt x="1194" y="35"/>
                  <a:pt x="1218" y="13"/>
                  <a:pt x="1289" y="6"/>
                </a:cubicBezTo>
                <a:cubicBezTo>
                  <a:pt x="1373" y="8"/>
                  <a:pt x="1457" y="3"/>
                  <a:pt x="1540" y="11"/>
                </a:cubicBezTo>
                <a:cubicBezTo>
                  <a:pt x="1605" y="17"/>
                  <a:pt x="1580" y="29"/>
                  <a:pt x="1614" y="46"/>
                </a:cubicBezTo>
                <a:cubicBezTo>
                  <a:pt x="1674" y="76"/>
                  <a:pt x="1742" y="85"/>
                  <a:pt x="1808" y="91"/>
                </a:cubicBezTo>
                <a:cubicBezTo>
                  <a:pt x="1860" y="87"/>
                  <a:pt x="1917" y="87"/>
                  <a:pt x="1968" y="74"/>
                </a:cubicBezTo>
                <a:cubicBezTo>
                  <a:pt x="2029" y="58"/>
                  <a:pt x="2088" y="35"/>
                  <a:pt x="2150" y="23"/>
                </a:cubicBezTo>
                <a:cubicBezTo>
                  <a:pt x="2194" y="14"/>
                  <a:pt x="2189" y="17"/>
                  <a:pt x="2242" y="11"/>
                </a:cubicBezTo>
                <a:cubicBezTo>
                  <a:pt x="2272" y="8"/>
                  <a:pt x="2333" y="0"/>
                  <a:pt x="2333" y="0"/>
                </a:cubicBezTo>
                <a:cubicBezTo>
                  <a:pt x="2440" y="4"/>
                  <a:pt x="2537" y="19"/>
                  <a:pt x="2641" y="28"/>
                </a:cubicBezTo>
                <a:cubicBezTo>
                  <a:pt x="2711" y="46"/>
                  <a:pt x="2659" y="134"/>
                  <a:pt x="2675" y="194"/>
                </a:cubicBezTo>
                <a:cubicBezTo>
                  <a:pt x="2572" y="230"/>
                  <a:pt x="2396" y="220"/>
                  <a:pt x="2299" y="222"/>
                </a:cubicBezTo>
                <a:cubicBezTo>
                  <a:pt x="2084" y="259"/>
                  <a:pt x="1965" y="231"/>
                  <a:pt x="1677" y="228"/>
                </a:cubicBezTo>
                <a:cubicBezTo>
                  <a:pt x="1547" y="221"/>
                  <a:pt x="1419" y="203"/>
                  <a:pt x="1289" y="194"/>
                </a:cubicBezTo>
                <a:cubicBezTo>
                  <a:pt x="1209" y="177"/>
                  <a:pt x="1125" y="173"/>
                  <a:pt x="1044" y="165"/>
                </a:cubicBezTo>
                <a:cubicBezTo>
                  <a:pt x="1014" y="162"/>
                  <a:pt x="953" y="154"/>
                  <a:pt x="953" y="154"/>
                </a:cubicBezTo>
                <a:cubicBezTo>
                  <a:pt x="627" y="158"/>
                  <a:pt x="320" y="151"/>
                  <a:pt x="0" y="120"/>
                </a:cubicBezTo>
                <a:cubicBezTo>
                  <a:pt x="17" y="96"/>
                  <a:pt x="9" y="57"/>
                  <a:pt x="23" y="57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09" name="Rectangle 517"/>
          <p:cNvSpPr>
            <a:spLocks noChangeAspect="1" noChangeArrowheads="1"/>
          </p:cNvSpPr>
          <p:nvPr/>
        </p:nvSpPr>
        <p:spPr bwMode="auto">
          <a:xfrm flipH="1">
            <a:off x="6105525" y="4365625"/>
            <a:ext cx="280988" cy="280988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910" name="Rectangle 518"/>
          <p:cNvSpPr>
            <a:spLocks noChangeAspect="1" noChangeArrowheads="1"/>
          </p:cNvSpPr>
          <p:nvPr/>
        </p:nvSpPr>
        <p:spPr bwMode="auto">
          <a:xfrm flipH="1">
            <a:off x="6105525" y="4365625"/>
            <a:ext cx="280988" cy="2809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11" name="Rectangle 519"/>
          <p:cNvSpPr>
            <a:spLocks noChangeAspect="1" noChangeArrowheads="1"/>
          </p:cNvSpPr>
          <p:nvPr/>
        </p:nvSpPr>
        <p:spPr bwMode="auto">
          <a:xfrm flipH="1">
            <a:off x="6178550" y="4440238"/>
            <a:ext cx="141288" cy="14128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912" name="Rectangle 520"/>
          <p:cNvSpPr>
            <a:spLocks noChangeAspect="1" noChangeArrowheads="1"/>
          </p:cNvSpPr>
          <p:nvPr/>
        </p:nvSpPr>
        <p:spPr bwMode="auto">
          <a:xfrm flipH="1">
            <a:off x="6178550" y="4440238"/>
            <a:ext cx="141288" cy="1412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13" name="Text Box 521"/>
          <p:cNvSpPr txBox="1">
            <a:spLocks noChangeAspect="1" noChangeArrowheads="1"/>
          </p:cNvSpPr>
          <p:nvPr/>
        </p:nvSpPr>
        <p:spPr bwMode="auto">
          <a:xfrm>
            <a:off x="6429375" y="5741988"/>
            <a:ext cx="1027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>
                <a:solidFill>
                  <a:srgbClr val="777777"/>
                </a:solidFill>
              </a:rPr>
              <a:t>Cell Area</a:t>
            </a:r>
            <a:endParaRPr lang="en-US" altLang="zh-CN" sz="1600">
              <a:solidFill>
                <a:srgbClr val="777777"/>
              </a:solidFill>
              <a:ea typeface="宋体" panose="02010600030101010101" pitchFamily="2" charset="-122"/>
            </a:endParaRPr>
          </a:p>
        </p:txBody>
      </p:sp>
      <p:sp>
        <p:nvSpPr>
          <p:cNvPr id="1339914" name="Freeform 522"/>
          <p:cNvSpPr>
            <a:spLocks noChangeAspect="1"/>
          </p:cNvSpPr>
          <p:nvPr/>
        </p:nvSpPr>
        <p:spPr bwMode="auto">
          <a:xfrm>
            <a:off x="4041775" y="2492375"/>
            <a:ext cx="4518025" cy="771525"/>
          </a:xfrm>
          <a:custGeom>
            <a:avLst/>
            <a:gdLst>
              <a:gd name="T0" fmla="*/ 492 w 3312"/>
              <a:gd name="T1" fmla="*/ 416 h 521"/>
              <a:gd name="T2" fmla="*/ 900 w 3312"/>
              <a:gd name="T3" fmla="*/ 461 h 521"/>
              <a:gd name="T4" fmla="*/ 1127 w 3312"/>
              <a:gd name="T5" fmla="*/ 370 h 521"/>
              <a:gd name="T6" fmla="*/ 1535 w 3312"/>
              <a:gd name="T7" fmla="*/ 370 h 521"/>
              <a:gd name="T8" fmla="*/ 1853 w 3312"/>
              <a:gd name="T9" fmla="*/ 461 h 521"/>
              <a:gd name="T10" fmla="*/ 2125 w 3312"/>
              <a:gd name="T11" fmla="*/ 506 h 521"/>
              <a:gd name="T12" fmla="*/ 2307 w 3312"/>
              <a:gd name="T13" fmla="*/ 370 h 521"/>
              <a:gd name="T14" fmla="*/ 2397 w 3312"/>
              <a:gd name="T15" fmla="*/ 325 h 521"/>
              <a:gd name="T16" fmla="*/ 2805 w 3312"/>
              <a:gd name="T17" fmla="*/ 461 h 521"/>
              <a:gd name="T18" fmla="*/ 2896 w 3312"/>
              <a:gd name="T19" fmla="*/ 461 h 521"/>
              <a:gd name="T20" fmla="*/ 2896 w 3312"/>
              <a:gd name="T21" fmla="*/ 98 h 521"/>
              <a:gd name="T22" fmla="*/ 401 w 3312"/>
              <a:gd name="T23" fmla="*/ 53 h 521"/>
              <a:gd name="T24" fmla="*/ 492 w 3312"/>
              <a:gd name="T25" fmla="*/ 416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12" h="521">
                <a:moveTo>
                  <a:pt x="492" y="416"/>
                </a:moveTo>
                <a:cubicBezTo>
                  <a:pt x="575" y="484"/>
                  <a:pt x="794" y="469"/>
                  <a:pt x="900" y="461"/>
                </a:cubicBezTo>
                <a:cubicBezTo>
                  <a:pt x="1006" y="453"/>
                  <a:pt x="1021" y="385"/>
                  <a:pt x="1127" y="370"/>
                </a:cubicBezTo>
                <a:cubicBezTo>
                  <a:pt x="1233" y="355"/>
                  <a:pt x="1414" y="355"/>
                  <a:pt x="1535" y="370"/>
                </a:cubicBezTo>
                <a:cubicBezTo>
                  <a:pt x="1656" y="385"/>
                  <a:pt x="1755" y="438"/>
                  <a:pt x="1853" y="461"/>
                </a:cubicBezTo>
                <a:cubicBezTo>
                  <a:pt x="1951" y="484"/>
                  <a:pt x="2049" y="521"/>
                  <a:pt x="2125" y="506"/>
                </a:cubicBezTo>
                <a:cubicBezTo>
                  <a:pt x="2201" y="491"/>
                  <a:pt x="2262" y="400"/>
                  <a:pt x="2307" y="370"/>
                </a:cubicBezTo>
                <a:cubicBezTo>
                  <a:pt x="2352" y="340"/>
                  <a:pt x="2314" y="310"/>
                  <a:pt x="2397" y="325"/>
                </a:cubicBezTo>
                <a:cubicBezTo>
                  <a:pt x="2480" y="340"/>
                  <a:pt x="2722" y="438"/>
                  <a:pt x="2805" y="461"/>
                </a:cubicBezTo>
                <a:cubicBezTo>
                  <a:pt x="2888" y="484"/>
                  <a:pt x="2881" y="521"/>
                  <a:pt x="2896" y="461"/>
                </a:cubicBezTo>
                <a:cubicBezTo>
                  <a:pt x="2911" y="401"/>
                  <a:pt x="3312" y="166"/>
                  <a:pt x="2896" y="98"/>
                </a:cubicBezTo>
                <a:cubicBezTo>
                  <a:pt x="2480" y="30"/>
                  <a:pt x="802" y="0"/>
                  <a:pt x="401" y="53"/>
                </a:cubicBezTo>
                <a:cubicBezTo>
                  <a:pt x="0" y="106"/>
                  <a:pt x="409" y="348"/>
                  <a:pt x="492" y="416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15" name="Text Box 523"/>
          <p:cNvSpPr txBox="1">
            <a:spLocks noChangeAspect="1" noChangeArrowheads="1"/>
          </p:cNvSpPr>
          <p:nvPr/>
        </p:nvSpPr>
        <p:spPr bwMode="auto">
          <a:xfrm>
            <a:off x="8089900" y="4508500"/>
            <a:ext cx="803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Metal1</a:t>
            </a:r>
            <a:endParaRPr lang="en-US" altLang="zh-CN" sz="1600">
              <a:ea typeface="宋体" panose="02010600030101010101" pitchFamily="2" charset="-122"/>
            </a:endParaRPr>
          </a:p>
        </p:txBody>
      </p:sp>
      <p:sp>
        <p:nvSpPr>
          <p:cNvPr id="1339916" name="Line 524"/>
          <p:cNvSpPr>
            <a:spLocks noChangeAspect="1" noChangeShapeType="1"/>
          </p:cNvSpPr>
          <p:nvPr/>
        </p:nvSpPr>
        <p:spPr bwMode="auto">
          <a:xfrm flipH="1">
            <a:off x="7702550" y="3827463"/>
            <a:ext cx="3794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17" name="Rectangle 525"/>
          <p:cNvSpPr>
            <a:spLocks noChangeAspect="1" noChangeArrowheads="1"/>
          </p:cNvSpPr>
          <p:nvPr/>
        </p:nvSpPr>
        <p:spPr bwMode="auto">
          <a:xfrm flipH="1">
            <a:off x="5710238" y="5230813"/>
            <a:ext cx="280987" cy="7429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918" name="Rectangle 526"/>
          <p:cNvSpPr>
            <a:spLocks noChangeAspect="1" noChangeArrowheads="1"/>
          </p:cNvSpPr>
          <p:nvPr/>
        </p:nvSpPr>
        <p:spPr bwMode="auto">
          <a:xfrm flipH="1">
            <a:off x="5710238" y="5221288"/>
            <a:ext cx="280987" cy="74136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19" name="Rectangle 527"/>
          <p:cNvSpPr>
            <a:spLocks noChangeAspect="1" noChangeArrowheads="1"/>
          </p:cNvSpPr>
          <p:nvPr/>
        </p:nvSpPr>
        <p:spPr bwMode="auto">
          <a:xfrm flipH="1">
            <a:off x="4840288" y="5678488"/>
            <a:ext cx="282575" cy="280987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920" name="Rectangle 528"/>
          <p:cNvSpPr>
            <a:spLocks noChangeAspect="1" noChangeArrowheads="1"/>
          </p:cNvSpPr>
          <p:nvPr/>
        </p:nvSpPr>
        <p:spPr bwMode="auto">
          <a:xfrm flipH="1">
            <a:off x="4840288" y="5199063"/>
            <a:ext cx="282575" cy="7572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921" name="Rectangle 529"/>
          <p:cNvSpPr>
            <a:spLocks noChangeAspect="1" noChangeArrowheads="1"/>
          </p:cNvSpPr>
          <p:nvPr/>
        </p:nvSpPr>
        <p:spPr bwMode="auto">
          <a:xfrm flipH="1">
            <a:off x="4840288" y="5221288"/>
            <a:ext cx="282575" cy="74136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22" name="Rectangle 530"/>
          <p:cNvSpPr>
            <a:spLocks noChangeAspect="1" noChangeArrowheads="1"/>
          </p:cNvSpPr>
          <p:nvPr/>
        </p:nvSpPr>
        <p:spPr bwMode="auto">
          <a:xfrm flipH="1">
            <a:off x="4840288" y="5216525"/>
            <a:ext cx="282575" cy="27463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23" name="Text Box 531"/>
          <p:cNvSpPr txBox="1">
            <a:spLocks noChangeAspect="1" noChangeArrowheads="1"/>
          </p:cNvSpPr>
          <p:nvPr/>
        </p:nvSpPr>
        <p:spPr bwMode="auto">
          <a:xfrm>
            <a:off x="4787900" y="517683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i="1"/>
              <a:t>A</a:t>
            </a:r>
            <a:endParaRPr lang="en-US" altLang="zh-CN" sz="1600" b="1" i="1">
              <a:ea typeface="宋体" panose="02010600030101010101" pitchFamily="2" charset="-122"/>
            </a:endParaRPr>
          </a:p>
        </p:txBody>
      </p:sp>
      <p:sp>
        <p:nvSpPr>
          <p:cNvPr id="1339924" name="Text Box 532"/>
          <p:cNvSpPr txBox="1">
            <a:spLocks noChangeAspect="1" noChangeArrowheads="1"/>
          </p:cNvSpPr>
          <p:nvPr/>
        </p:nvSpPr>
        <p:spPr bwMode="auto">
          <a:xfrm>
            <a:off x="5672138" y="51577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i="1"/>
              <a:t>A</a:t>
            </a:r>
            <a:endParaRPr lang="en-US" altLang="zh-CN" sz="1600" b="1" i="1">
              <a:ea typeface="宋体" panose="02010600030101010101" pitchFamily="2" charset="-122"/>
            </a:endParaRPr>
          </a:p>
        </p:txBody>
      </p:sp>
      <p:sp>
        <p:nvSpPr>
          <p:cNvPr id="1339925" name="Rectangle 533"/>
          <p:cNvSpPr>
            <a:spLocks noChangeAspect="1" noChangeArrowheads="1"/>
          </p:cNvSpPr>
          <p:nvPr/>
        </p:nvSpPr>
        <p:spPr bwMode="auto">
          <a:xfrm flipH="1">
            <a:off x="5710238" y="5221288"/>
            <a:ext cx="280987" cy="2508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26" name="Rectangle 534"/>
          <p:cNvSpPr>
            <a:spLocks noChangeAspect="1" noChangeArrowheads="1"/>
          </p:cNvSpPr>
          <p:nvPr/>
        </p:nvSpPr>
        <p:spPr bwMode="auto">
          <a:xfrm flipH="1">
            <a:off x="5026025" y="5718175"/>
            <a:ext cx="839788" cy="2317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FDFD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27" name="Rectangle 535"/>
          <p:cNvSpPr>
            <a:spLocks noChangeAspect="1" noChangeArrowheads="1"/>
          </p:cNvSpPr>
          <p:nvPr/>
        </p:nvSpPr>
        <p:spPr bwMode="auto">
          <a:xfrm flipH="1">
            <a:off x="6108700" y="3514725"/>
            <a:ext cx="280988" cy="8667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28" name="Text Box 536"/>
          <p:cNvSpPr txBox="1">
            <a:spLocks noChangeAspect="1" noChangeArrowheads="1"/>
          </p:cNvSpPr>
          <p:nvPr/>
        </p:nvSpPr>
        <p:spPr bwMode="auto">
          <a:xfrm>
            <a:off x="6069013" y="393223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i="1"/>
              <a:t>C</a:t>
            </a:r>
            <a:endParaRPr lang="en-US" altLang="zh-CN" sz="1600" b="1" i="1">
              <a:ea typeface="宋体" panose="02010600030101010101" pitchFamily="2" charset="-122"/>
            </a:endParaRPr>
          </a:p>
        </p:txBody>
      </p:sp>
      <p:sp>
        <p:nvSpPr>
          <p:cNvPr id="1339929" name="Rectangle 537"/>
          <p:cNvSpPr>
            <a:spLocks noChangeAspect="1" noChangeArrowheads="1"/>
          </p:cNvSpPr>
          <p:nvPr/>
        </p:nvSpPr>
        <p:spPr bwMode="auto">
          <a:xfrm flipH="1">
            <a:off x="6400800" y="3514725"/>
            <a:ext cx="973138" cy="2540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30" name="Rectangle 538"/>
          <p:cNvSpPr>
            <a:spLocks noChangeAspect="1" noChangeArrowheads="1"/>
          </p:cNvSpPr>
          <p:nvPr/>
        </p:nvSpPr>
        <p:spPr bwMode="auto">
          <a:xfrm flipH="1">
            <a:off x="6135688" y="3524250"/>
            <a:ext cx="1509712" cy="23336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FDFD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31" name="Rectangle 539"/>
          <p:cNvSpPr>
            <a:spLocks noChangeAspect="1" noChangeArrowheads="1"/>
          </p:cNvSpPr>
          <p:nvPr/>
        </p:nvSpPr>
        <p:spPr bwMode="auto">
          <a:xfrm>
            <a:off x="1168400" y="3295650"/>
            <a:ext cx="1939925" cy="1819275"/>
          </a:xfrm>
          <a:prstGeom prst="rect">
            <a:avLst/>
          </a:prstGeom>
          <a:solidFill>
            <a:srgbClr val="DDDDDD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9932" name="Rectangle 540"/>
          <p:cNvSpPr>
            <a:spLocks noChangeAspect="1" noChangeArrowheads="1"/>
          </p:cNvSpPr>
          <p:nvPr/>
        </p:nvSpPr>
        <p:spPr bwMode="auto">
          <a:xfrm rot="16200000">
            <a:off x="2028031" y="3205957"/>
            <a:ext cx="212725" cy="1649412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9933" name="Rectangle 541"/>
          <p:cNvSpPr>
            <a:spLocks noChangeAspect="1" noChangeArrowheads="1"/>
          </p:cNvSpPr>
          <p:nvPr/>
        </p:nvSpPr>
        <p:spPr bwMode="auto">
          <a:xfrm rot="16200000">
            <a:off x="2028825" y="3608388"/>
            <a:ext cx="211138" cy="1649412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9934" name="Rectangle 542"/>
          <p:cNvSpPr>
            <a:spLocks noChangeAspect="1" noChangeArrowheads="1"/>
          </p:cNvSpPr>
          <p:nvPr/>
        </p:nvSpPr>
        <p:spPr bwMode="auto">
          <a:xfrm rot="16200000">
            <a:off x="2028031" y="3993357"/>
            <a:ext cx="212725" cy="1649412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9935" name="Rectangle 543"/>
          <p:cNvSpPr>
            <a:spLocks noChangeAspect="1" noChangeArrowheads="1"/>
          </p:cNvSpPr>
          <p:nvPr/>
        </p:nvSpPr>
        <p:spPr bwMode="auto">
          <a:xfrm rot="16200000">
            <a:off x="2028031" y="2801145"/>
            <a:ext cx="212725" cy="1649412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9936" name="Rectangle 544"/>
          <p:cNvSpPr>
            <a:spLocks noChangeAspect="1" noChangeArrowheads="1"/>
          </p:cNvSpPr>
          <p:nvPr/>
        </p:nvSpPr>
        <p:spPr bwMode="auto">
          <a:xfrm>
            <a:off x="2312988" y="3409950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9937" name="Line 545"/>
          <p:cNvSpPr>
            <a:spLocks noChangeAspect="1" noChangeShapeType="1"/>
          </p:cNvSpPr>
          <p:nvPr/>
        </p:nvSpPr>
        <p:spPr bwMode="auto">
          <a:xfrm flipV="1">
            <a:off x="1163638" y="3652838"/>
            <a:ext cx="19510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38" name="Line 546"/>
          <p:cNvSpPr>
            <a:spLocks noChangeAspect="1" noChangeShapeType="1"/>
          </p:cNvSpPr>
          <p:nvPr/>
        </p:nvSpPr>
        <p:spPr bwMode="auto">
          <a:xfrm>
            <a:off x="1917700" y="3287713"/>
            <a:ext cx="0" cy="18303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39" name="Line 547"/>
          <p:cNvSpPr>
            <a:spLocks noChangeAspect="1" noChangeShapeType="1"/>
          </p:cNvSpPr>
          <p:nvPr/>
        </p:nvSpPr>
        <p:spPr bwMode="auto">
          <a:xfrm>
            <a:off x="2322513" y="3287713"/>
            <a:ext cx="0" cy="18303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40" name="Line 548"/>
          <p:cNvSpPr>
            <a:spLocks noChangeAspect="1" noChangeShapeType="1"/>
          </p:cNvSpPr>
          <p:nvPr/>
        </p:nvSpPr>
        <p:spPr bwMode="auto">
          <a:xfrm>
            <a:off x="2687638" y="3287713"/>
            <a:ext cx="0" cy="18303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41" name="Line 549"/>
          <p:cNvSpPr>
            <a:spLocks noChangeAspect="1" noChangeShapeType="1"/>
          </p:cNvSpPr>
          <p:nvPr/>
        </p:nvSpPr>
        <p:spPr bwMode="auto">
          <a:xfrm flipV="1">
            <a:off x="1163638" y="4019550"/>
            <a:ext cx="19510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42" name="Line 550"/>
          <p:cNvSpPr>
            <a:spLocks noChangeAspect="1" noChangeShapeType="1"/>
          </p:cNvSpPr>
          <p:nvPr/>
        </p:nvSpPr>
        <p:spPr bwMode="auto">
          <a:xfrm>
            <a:off x="1527175" y="3287713"/>
            <a:ext cx="0" cy="18303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43" name="Line 551"/>
          <p:cNvSpPr>
            <a:spLocks noChangeAspect="1" noChangeShapeType="1"/>
          </p:cNvSpPr>
          <p:nvPr/>
        </p:nvSpPr>
        <p:spPr bwMode="auto">
          <a:xfrm flipV="1">
            <a:off x="1163638" y="4751388"/>
            <a:ext cx="19510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44" name="Line 552"/>
          <p:cNvSpPr>
            <a:spLocks noChangeAspect="1" noChangeShapeType="1"/>
          </p:cNvSpPr>
          <p:nvPr/>
        </p:nvSpPr>
        <p:spPr bwMode="auto">
          <a:xfrm flipV="1">
            <a:off x="1163638" y="4384675"/>
            <a:ext cx="19510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45" name="Oval 553"/>
          <p:cNvSpPr>
            <a:spLocks noChangeAspect="1" noChangeArrowheads="1"/>
          </p:cNvSpPr>
          <p:nvPr/>
        </p:nvSpPr>
        <p:spPr bwMode="auto">
          <a:xfrm>
            <a:off x="2268538" y="4398963"/>
            <a:ext cx="574675" cy="469900"/>
          </a:xfrm>
          <a:prstGeom prst="ellipse">
            <a:avLst/>
          </a:prstGeom>
          <a:noFill/>
          <a:ln w="33338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46" name="Line 554"/>
          <p:cNvSpPr>
            <a:spLocks noChangeShapeType="1"/>
          </p:cNvSpPr>
          <p:nvPr/>
        </p:nvSpPr>
        <p:spPr bwMode="auto">
          <a:xfrm flipV="1">
            <a:off x="2484438" y="3287713"/>
            <a:ext cx="2016125" cy="1111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39947" name="Line 555"/>
          <p:cNvSpPr>
            <a:spLocks noChangeShapeType="1"/>
          </p:cNvSpPr>
          <p:nvPr/>
        </p:nvSpPr>
        <p:spPr bwMode="auto">
          <a:xfrm>
            <a:off x="2411413" y="4827588"/>
            <a:ext cx="2089150" cy="1254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39948" name="Text Box 556"/>
          <p:cNvSpPr txBox="1">
            <a:spLocks noChangeAspect="1" noChangeArrowheads="1"/>
          </p:cNvSpPr>
          <p:nvPr/>
        </p:nvSpPr>
        <p:spPr bwMode="auto">
          <a:xfrm>
            <a:off x="8089900" y="4097338"/>
            <a:ext cx="803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Metal2</a:t>
            </a:r>
            <a:endParaRPr lang="en-US" altLang="zh-CN" sz="1600">
              <a:ea typeface="宋体" panose="02010600030101010101" pitchFamily="2" charset="-122"/>
            </a:endParaRPr>
          </a:p>
        </p:txBody>
      </p:sp>
      <p:sp>
        <p:nvSpPr>
          <p:cNvPr id="1339949" name="Line 557"/>
          <p:cNvSpPr>
            <a:spLocks noChangeAspect="1" noChangeShapeType="1"/>
          </p:cNvSpPr>
          <p:nvPr/>
        </p:nvSpPr>
        <p:spPr bwMode="auto">
          <a:xfrm flipH="1">
            <a:off x="7702550" y="4240213"/>
            <a:ext cx="3794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950" name="Line 558"/>
          <p:cNvSpPr>
            <a:spLocks noChangeShapeType="1"/>
          </p:cNvSpPr>
          <p:nvPr/>
        </p:nvSpPr>
        <p:spPr bwMode="auto">
          <a:xfrm flipH="1">
            <a:off x="7888288" y="4711700"/>
            <a:ext cx="201612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39952" name="Rectangle 56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altLang="de-DE"/>
              <a:t>6.5	Over-the-Cell Routing Algorithms</a:t>
            </a:r>
          </a:p>
        </p:txBody>
      </p:sp>
      <p:sp>
        <p:nvSpPr>
          <p:cNvPr id="1339955" name="Rectangle 563"/>
          <p:cNvSpPr>
            <a:spLocks noGrp="1" noChangeArrowheads="1"/>
          </p:cNvSpPr>
          <p:nvPr>
            <p:ph type="body" idx="1"/>
          </p:nvPr>
        </p:nvSpPr>
        <p:spPr>
          <a:xfrm>
            <a:off x="608013" y="1276350"/>
            <a:ext cx="8308975" cy="2873375"/>
          </a:xfrm>
          <a:noFill/>
          <a:ln/>
        </p:spPr>
        <p:txBody>
          <a:bodyPr lIns="191095" tIns="44941" rIns="89883" bIns="44941"/>
          <a:lstStyle/>
          <a:p>
            <a:pPr marL="342900" indent="-342900" defTabSz="762000">
              <a:buFont typeface="Symbol" panose="05050102010706020507" pitchFamily="18" charset="2"/>
              <a:buNone/>
              <a:tabLst/>
            </a:pPr>
            <a:r>
              <a:rPr lang="de-DE" altLang="de-DE" b="1"/>
              <a:t>Three-layer approach</a:t>
            </a:r>
            <a:endParaRPr lang="en-US" altLang="zh-CN" b="1">
              <a:ea typeface="宋体" panose="02010600030101010101" pitchFamily="2" charset="-122"/>
            </a:endParaRP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Metal3 is used for over-the-cell (OTC) routing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3200-5D1F-4490-9D24-7375884E5800}" type="slidenum">
              <a:rPr lang="en-US" altLang="de-DE"/>
              <a:pPr/>
              <a:t>66</a:t>
            </a:fld>
            <a:endParaRPr lang="en-US" altLang="de-DE"/>
          </a:p>
        </p:txBody>
      </p:sp>
      <p:sp>
        <p:nvSpPr>
          <p:cNvPr id="1340569" name="Rectangle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/>
          <a:p>
            <a:endParaRPr lang="de-DE"/>
          </a:p>
        </p:txBody>
      </p:sp>
      <p:grpSp>
        <p:nvGrpSpPr>
          <p:cNvPr id="1340543" name="Group 127"/>
          <p:cNvGrpSpPr>
            <a:grpSpLocks/>
          </p:cNvGrpSpPr>
          <p:nvPr/>
        </p:nvGrpSpPr>
        <p:grpSpPr bwMode="auto">
          <a:xfrm>
            <a:off x="7254875" y="938213"/>
            <a:ext cx="1638300" cy="1384300"/>
            <a:chOff x="4794" y="890"/>
            <a:chExt cx="1032" cy="872"/>
          </a:xfrm>
        </p:grpSpPr>
        <p:sp>
          <p:nvSpPr>
            <p:cNvPr id="1340544" name="Rectangle 128"/>
            <p:cNvSpPr>
              <a:spLocks noChangeArrowheads="1"/>
            </p:cNvSpPr>
            <p:nvPr/>
          </p:nvSpPr>
          <p:spPr bwMode="auto">
            <a:xfrm>
              <a:off x="4794" y="890"/>
              <a:ext cx="1032" cy="87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40545" name="Rectangle 129"/>
            <p:cNvSpPr>
              <a:spLocks noChangeArrowheads="1"/>
            </p:cNvSpPr>
            <p:nvPr/>
          </p:nvSpPr>
          <p:spPr bwMode="auto">
            <a:xfrm>
              <a:off x="4875" y="981"/>
              <a:ext cx="243" cy="6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40546" name="Rectangle 130"/>
            <p:cNvSpPr>
              <a:spLocks noChangeArrowheads="1"/>
            </p:cNvSpPr>
            <p:nvPr/>
          </p:nvSpPr>
          <p:spPr bwMode="auto">
            <a:xfrm rot="16200000">
              <a:off x="4848" y="1272"/>
              <a:ext cx="293" cy="5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40547" name="Text Box 131"/>
            <p:cNvSpPr txBox="1">
              <a:spLocks noChangeArrowheads="1"/>
            </p:cNvSpPr>
            <p:nvPr/>
          </p:nvSpPr>
          <p:spPr bwMode="auto">
            <a:xfrm>
              <a:off x="5187" y="908"/>
              <a:ext cx="5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de-DE" altLang="de-DE" sz="1600"/>
                <a:t>Metal1</a:t>
              </a:r>
            </a:p>
          </p:txBody>
        </p:sp>
        <p:sp>
          <p:nvSpPr>
            <p:cNvPr id="1340548" name="Text Box 132"/>
            <p:cNvSpPr txBox="1">
              <a:spLocks noChangeArrowheads="1"/>
            </p:cNvSpPr>
            <p:nvPr/>
          </p:nvSpPr>
          <p:spPr bwMode="auto">
            <a:xfrm>
              <a:off x="5187" y="1182"/>
              <a:ext cx="5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de-DE" altLang="de-DE" sz="1600"/>
                <a:t>Metal2</a:t>
              </a:r>
            </a:p>
          </p:txBody>
        </p:sp>
        <p:sp>
          <p:nvSpPr>
            <p:cNvPr id="1340549" name="Text Box 133"/>
            <p:cNvSpPr txBox="1">
              <a:spLocks noChangeArrowheads="1"/>
            </p:cNvSpPr>
            <p:nvPr/>
          </p:nvSpPr>
          <p:spPr bwMode="auto">
            <a:xfrm>
              <a:off x="5187" y="1495"/>
              <a:ext cx="5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de-DE" altLang="de-DE" sz="1600"/>
                <a:t>Metal3</a:t>
              </a:r>
            </a:p>
          </p:txBody>
        </p:sp>
        <p:sp>
          <p:nvSpPr>
            <p:cNvPr id="1340550" name="Rectangle 134"/>
            <p:cNvSpPr>
              <a:spLocks noChangeArrowheads="1"/>
            </p:cNvSpPr>
            <p:nvPr/>
          </p:nvSpPr>
          <p:spPr bwMode="auto">
            <a:xfrm>
              <a:off x="4870" y="1540"/>
              <a:ext cx="265" cy="117"/>
            </a:xfrm>
            <a:prstGeom prst="rect">
              <a:avLst/>
            </a:prstGeom>
            <a:solidFill>
              <a:srgbClr val="C9C769">
                <a:alpha val="87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40551" name="Line 135"/>
          <p:cNvSpPr>
            <a:spLocks noChangeShapeType="1"/>
          </p:cNvSpPr>
          <p:nvPr/>
        </p:nvSpPr>
        <p:spPr bwMode="auto">
          <a:xfrm flipH="1">
            <a:off x="4408488" y="3154363"/>
            <a:ext cx="2070100" cy="2508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340552" name="Picture 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3200" r="25261"/>
          <a:stretch>
            <a:fillRect/>
          </a:stretch>
        </p:blipFill>
        <p:spPr bwMode="auto">
          <a:xfrm>
            <a:off x="228600" y="620713"/>
            <a:ext cx="6697663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0553" name="Line 137"/>
          <p:cNvSpPr>
            <a:spLocks noChangeShapeType="1"/>
          </p:cNvSpPr>
          <p:nvPr/>
        </p:nvSpPr>
        <p:spPr bwMode="auto">
          <a:xfrm flipH="1">
            <a:off x="6303963" y="3644900"/>
            <a:ext cx="1427162" cy="198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0554" name="Line 138"/>
          <p:cNvSpPr>
            <a:spLocks noChangeShapeType="1"/>
          </p:cNvSpPr>
          <p:nvPr/>
        </p:nvSpPr>
        <p:spPr bwMode="auto">
          <a:xfrm flipH="1" flipV="1">
            <a:off x="6303963" y="3429000"/>
            <a:ext cx="1436687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0555" name="Line 139"/>
          <p:cNvSpPr>
            <a:spLocks noChangeShapeType="1"/>
          </p:cNvSpPr>
          <p:nvPr/>
        </p:nvSpPr>
        <p:spPr bwMode="auto">
          <a:xfrm flipH="1" flipV="1">
            <a:off x="6122988" y="2111375"/>
            <a:ext cx="890587" cy="668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0556" name="Line 140"/>
          <p:cNvSpPr>
            <a:spLocks noChangeShapeType="1"/>
          </p:cNvSpPr>
          <p:nvPr/>
        </p:nvSpPr>
        <p:spPr bwMode="auto">
          <a:xfrm flipH="1">
            <a:off x="5646738" y="2913063"/>
            <a:ext cx="1296987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0557" name="AutoShape 141"/>
          <p:cNvSpPr>
            <a:spLocks/>
          </p:cNvSpPr>
          <p:nvPr/>
        </p:nvSpPr>
        <p:spPr bwMode="auto">
          <a:xfrm>
            <a:off x="7038975" y="4211638"/>
            <a:ext cx="136525" cy="1766887"/>
          </a:xfrm>
          <a:prstGeom prst="rightBrace">
            <a:avLst>
              <a:gd name="adj1" fmla="val 1078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0558" name="Text Box 142"/>
          <p:cNvSpPr txBox="1">
            <a:spLocks noChangeArrowheads="1"/>
          </p:cNvSpPr>
          <p:nvPr/>
        </p:nvSpPr>
        <p:spPr bwMode="auto">
          <a:xfrm>
            <a:off x="7170738" y="4227513"/>
            <a:ext cx="11461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CN" sz="1600">
                <a:ea typeface="宋体" panose="02010600030101010101" pitchFamily="2" charset="-122"/>
              </a:rPr>
              <a:t>Channel routing in Metal1, Metal2 </a:t>
            </a:r>
            <a:br>
              <a:rPr lang="en-US" altLang="zh-CN" sz="1600">
                <a:ea typeface="宋体" panose="02010600030101010101" pitchFamily="2" charset="-122"/>
              </a:rPr>
            </a:br>
            <a:r>
              <a:rPr lang="en-US" altLang="zh-CN" sz="1600">
                <a:ea typeface="宋体" panose="02010600030101010101" pitchFamily="2" charset="-122"/>
              </a:rPr>
              <a:t>and Metal3</a:t>
            </a:r>
          </a:p>
        </p:txBody>
      </p:sp>
      <p:sp>
        <p:nvSpPr>
          <p:cNvPr id="1340559" name="Line 143"/>
          <p:cNvSpPr>
            <a:spLocks noChangeShapeType="1"/>
          </p:cNvSpPr>
          <p:nvPr/>
        </p:nvSpPr>
        <p:spPr bwMode="auto">
          <a:xfrm>
            <a:off x="1892300" y="1866900"/>
            <a:ext cx="0" cy="2122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0561" name="Text Box 145"/>
          <p:cNvSpPr txBox="1">
            <a:spLocks noChangeArrowheads="1"/>
          </p:cNvSpPr>
          <p:nvPr/>
        </p:nvSpPr>
        <p:spPr bwMode="auto">
          <a:xfrm>
            <a:off x="7164388" y="3429000"/>
            <a:ext cx="1443037" cy="620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CN" sz="1600">
                <a:ea typeface="宋体" panose="02010600030101010101" pitchFamily="2" charset="-122"/>
              </a:rPr>
              <a:t>OTC routing </a:t>
            </a:r>
          </a:p>
          <a:p>
            <a:pPr>
              <a:spcBef>
                <a:spcPct val="0"/>
              </a:spcBef>
            </a:pPr>
            <a:r>
              <a:rPr lang="en-US" altLang="zh-CN" sz="1600">
                <a:ea typeface="宋体" panose="02010600030101010101" pitchFamily="2" charset="-122"/>
              </a:rPr>
              <a:t>in Metal3</a:t>
            </a:r>
          </a:p>
        </p:txBody>
      </p:sp>
      <p:sp>
        <p:nvSpPr>
          <p:cNvPr id="1340562" name="Text Box 146"/>
          <p:cNvSpPr txBox="1">
            <a:spLocks noChangeArrowheads="1"/>
          </p:cNvSpPr>
          <p:nvPr/>
        </p:nvSpPr>
        <p:spPr bwMode="auto">
          <a:xfrm>
            <a:off x="7164388" y="2709863"/>
            <a:ext cx="17462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CN" sz="1600">
                <a:ea typeface="宋体" panose="02010600030101010101" pitchFamily="2" charset="-122"/>
              </a:rPr>
              <a:t>Ports in Metal2</a:t>
            </a:r>
            <a:endParaRPr lang="de-DE" altLang="de-DE" sz="1600"/>
          </a:p>
        </p:txBody>
      </p:sp>
      <p:sp>
        <p:nvSpPr>
          <p:cNvPr id="1340563" name="Text Box 147"/>
          <p:cNvSpPr txBox="1">
            <a:spLocks noChangeArrowheads="1"/>
          </p:cNvSpPr>
          <p:nvPr/>
        </p:nvSpPr>
        <p:spPr bwMode="auto">
          <a:xfrm>
            <a:off x="412750" y="996950"/>
            <a:ext cx="522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sz="1200" b="1" i="1">
                <a:solidFill>
                  <a:schemeClr val="bg1"/>
                </a:solidFill>
              </a:rPr>
              <a:t>GND</a:t>
            </a:r>
          </a:p>
        </p:txBody>
      </p:sp>
      <p:sp>
        <p:nvSpPr>
          <p:cNvPr id="1340565" name="Line 149"/>
          <p:cNvSpPr>
            <a:spLocks noChangeShapeType="1"/>
          </p:cNvSpPr>
          <p:nvPr/>
        </p:nvSpPr>
        <p:spPr bwMode="auto">
          <a:xfrm flipV="1">
            <a:off x="1882775" y="4525963"/>
            <a:ext cx="1588" cy="148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0566" name="Line 150"/>
          <p:cNvSpPr>
            <a:spLocks noChangeShapeType="1"/>
          </p:cNvSpPr>
          <p:nvPr/>
        </p:nvSpPr>
        <p:spPr bwMode="auto">
          <a:xfrm flipV="1">
            <a:off x="1887538" y="4056063"/>
            <a:ext cx="0" cy="233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0567" name="Line 151"/>
          <p:cNvSpPr>
            <a:spLocks noChangeShapeType="1"/>
          </p:cNvSpPr>
          <p:nvPr/>
        </p:nvSpPr>
        <p:spPr bwMode="auto">
          <a:xfrm flipV="1">
            <a:off x="1879600" y="871538"/>
            <a:ext cx="0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0560" name="Text Box 144"/>
          <p:cNvSpPr txBox="1">
            <a:spLocks noChangeArrowheads="1"/>
          </p:cNvSpPr>
          <p:nvPr/>
        </p:nvSpPr>
        <p:spPr bwMode="auto">
          <a:xfrm>
            <a:off x="735013" y="1317625"/>
            <a:ext cx="2078037" cy="5921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/>
          <a:p>
            <a:pPr algn="ctr">
              <a:spcBef>
                <a:spcPct val="0"/>
              </a:spcBef>
            </a:pPr>
            <a:r>
              <a:rPr lang="en-US" altLang="zh-CN" sz="1600">
                <a:ea typeface="宋体" panose="02010600030101010101" pitchFamily="2" charset="-122"/>
              </a:rPr>
              <a:t>Standard cell</a:t>
            </a:r>
            <a:br>
              <a:rPr lang="en-US" altLang="zh-CN" sz="1600">
                <a:ea typeface="宋体" panose="02010600030101010101" pitchFamily="2" charset="-122"/>
              </a:rPr>
            </a:br>
            <a:r>
              <a:rPr lang="en-US" altLang="zh-CN" sz="1600">
                <a:ea typeface="宋体" panose="02010600030101010101" pitchFamily="2" charset="-122"/>
              </a:rPr>
              <a:t>(only ports shown)</a:t>
            </a:r>
          </a:p>
        </p:txBody>
      </p:sp>
      <p:sp>
        <p:nvSpPr>
          <p:cNvPr id="1340564" name="Text Box 148"/>
          <p:cNvSpPr txBox="1">
            <a:spLocks noChangeArrowheads="1"/>
          </p:cNvSpPr>
          <p:nvPr/>
        </p:nvSpPr>
        <p:spPr bwMode="auto">
          <a:xfrm>
            <a:off x="1203325" y="4221163"/>
            <a:ext cx="1376363" cy="3730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zh-CN" sz="1600">
                <a:ea typeface="宋体" panose="02010600030101010101" pitchFamily="2" charset="-122"/>
              </a:rPr>
              <a:t>Channel</a:t>
            </a:r>
          </a:p>
        </p:txBody>
      </p:sp>
      <p:sp>
        <p:nvSpPr>
          <p:cNvPr id="30" name="Text Box 246"/>
          <p:cNvSpPr txBox="1">
            <a:spLocks noChangeArrowheads="1"/>
          </p:cNvSpPr>
          <p:nvPr/>
        </p:nvSpPr>
        <p:spPr bwMode="auto">
          <a:xfrm rot="162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79DD-54DD-423A-8EE7-3718989D6316}" type="slidenum">
              <a:rPr lang="en-US" altLang="de-DE"/>
              <a:pPr/>
              <a:t>67</a:t>
            </a:fld>
            <a:endParaRPr lang="en-US" altLang="de-DE"/>
          </a:p>
        </p:txBody>
      </p:sp>
      <p:sp>
        <p:nvSpPr>
          <p:cNvPr id="134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0403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</a:rPr>
              <a:t>6.1 	Terminology</a:t>
            </a:r>
          </a:p>
          <a:p>
            <a:pPr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</a:rPr>
              <a:t>6.2 	</a:t>
            </a: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Horizontal and Vertical Constraint Graphs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6.2.1 Horizontal Constraint Graphs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6.2.2 Vertical Constraint Graphs</a:t>
            </a:r>
          </a:p>
          <a:p>
            <a:pPr algn="just"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6.3 	Channel Routing Algorithms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6.3.1 Left-Edge Algorithm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6.3.2 Dogleg Routing</a:t>
            </a:r>
          </a:p>
          <a:p>
            <a:pPr algn="just"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6.4 	Switchbox Routing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6.4.1 Terminology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6.4.2 Switchbox Routing Algorithms</a:t>
            </a:r>
          </a:p>
          <a:p>
            <a:pPr algn="just"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6.5 	Over-the-Cell Routing Algorithms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6.5.1 OTC Routing Methodology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en-US" altLang="zh-CN" sz="150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6.5.2 OTC Routing Algorithms</a:t>
            </a:r>
            <a:endParaRPr lang="en-US" altLang="zh-CN" sz="1500">
              <a:solidFill>
                <a:srgbClr val="C0C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6.6 	Modern Challenges in Detailed Routing</a:t>
            </a:r>
            <a:r>
              <a:rPr lang="en-US" altLang="zh-CN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344515" name="Line 3"/>
          <p:cNvSpPr>
            <a:spLocks noChangeShapeType="1"/>
          </p:cNvSpPr>
          <p:nvPr/>
        </p:nvSpPr>
        <p:spPr bwMode="auto">
          <a:xfrm>
            <a:off x="257175" y="5568950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134451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panose="02010600030101010101" pitchFamily="2" charset="-122"/>
              </a:rPr>
              <a:t>6.6	Modern Challenges in Detailed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228DF-185F-4C55-886F-F6D66747CC54}" type="slidenum">
              <a:rPr lang="en-US" altLang="de-DE"/>
              <a:pPr/>
              <a:t>68</a:t>
            </a:fld>
            <a:endParaRPr lang="en-US" altLang="de-DE"/>
          </a:p>
        </p:txBody>
      </p:sp>
      <p:sp>
        <p:nvSpPr>
          <p:cNvPr id="134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276350"/>
            <a:ext cx="8308975" cy="2873375"/>
          </a:xfrm>
          <a:noFill/>
          <a:ln/>
        </p:spPr>
        <p:txBody>
          <a:bodyPr lIns="191095" tIns="44941" rIns="89883" bIns="44941"/>
          <a:lstStyle/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Manufacturers today use different configurations of metal layers and widths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to accommodate high-performance designs </a:t>
            </a: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Detailed routing is becoming more challenging, for example: </a:t>
            </a:r>
          </a:p>
          <a:p>
            <a:pPr marL="800100" lvl="1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Vias connecting wires of different widths inevitably block additional routing resources on the layer with the smaller wire pitch </a:t>
            </a:r>
          </a:p>
          <a:p>
            <a:pPr marL="800100" lvl="1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Advanced lithography techniques used in manufacturing require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stricter enforcement of preferred routing direction on each layer </a:t>
            </a:r>
          </a:p>
          <a:p>
            <a:pPr marL="342900" indent="-342900" defTabSz="762000">
              <a:tabLst/>
            </a:pP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346607" name="Rectangle 4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panose="02010600030101010101" pitchFamily="2" charset="-122"/>
              </a:rPr>
              <a:t>6.6	Modern Challenges in Detailed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4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4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2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5FC6-C895-42A8-9F47-B0791002D2E5}" type="slidenum">
              <a:rPr lang="en-US" altLang="de-DE"/>
              <a:pPr/>
              <a:t>69</a:t>
            </a:fld>
            <a:endParaRPr lang="en-US" altLang="de-DE"/>
          </a:p>
        </p:txBody>
      </p:sp>
      <p:sp>
        <p:nvSpPr>
          <p:cNvPr id="134861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panose="02010600030101010101" pitchFamily="2" charset="-122"/>
              </a:rPr>
              <a:t>6.6	Modern Challenges in Detailed Routing</a:t>
            </a:r>
          </a:p>
        </p:txBody>
      </p:sp>
      <p:sp>
        <p:nvSpPr>
          <p:cNvPr id="1348615" name="Text Box 7"/>
          <p:cNvSpPr txBox="1">
            <a:spLocks noChangeArrowheads="1"/>
          </p:cNvSpPr>
          <p:nvPr/>
        </p:nvSpPr>
        <p:spPr bwMode="auto">
          <a:xfrm>
            <a:off x="841375" y="6148388"/>
            <a:ext cx="898525" cy="304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>
                <a:ea typeface="宋体" panose="02010600030101010101" pitchFamily="2" charset="-122"/>
              </a:rPr>
              <a:t>130 nm</a:t>
            </a:r>
          </a:p>
        </p:txBody>
      </p:sp>
      <p:sp>
        <p:nvSpPr>
          <p:cNvPr id="1348616" name="Text Box 8"/>
          <p:cNvSpPr txBox="1">
            <a:spLocks noChangeArrowheads="1"/>
          </p:cNvSpPr>
          <p:nvPr/>
        </p:nvSpPr>
        <p:spPr bwMode="auto">
          <a:xfrm>
            <a:off x="1943100" y="6143625"/>
            <a:ext cx="896938" cy="304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>
                <a:ea typeface="宋体" panose="02010600030101010101" pitchFamily="2" charset="-122"/>
              </a:rPr>
              <a:t>90 nm</a:t>
            </a:r>
          </a:p>
        </p:txBody>
      </p:sp>
      <p:sp>
        <p:nvSpPr>
          <p:cNvPr id="1348617" name="Text Box 9"/>
          <p:cNvSpPr txBox="1">
            <a:spLocks noChangeArrowheads="1"/>
          </p:cNvSpPr>
          <p:nvPr/>
        </p:nvSpPr>
        <p:spPr bwMode="auto">
          <a:xfrm>
            <a:off x="3214688" y="6143625"/>
            <a:ext cx="896937" cy="304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>
                <a:ea typeface="宋体" panose="02010600030101010101" pitchFamily="2" charset="-122"/>
              </a:rPr>
              <a:t>65 nm</a:t>
            </a:r>
          </a:p>
        </p:txBody>
      </p:sp>
      <p:sp>
        <p:nvSpPr>
          <p:cNvPr id="1348618" name="Text Box 10"/>
          <p:cNvSpPr txBox="1">
            <a:spLocks noChangeArrowheads="1"/>
          </p:cNvSpPr>
          <p:nvPr/>
        </p:nvSpPr>
        <p:spPr bwMode="auto">
          <a:xfrm>
            <a:off x="4870450" y="6143625"/>
            <a:ext cx="898525" cy="304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>
                <a:ea typeface="宋体" panose="02010600030101010101" pitchFamily="2" charset="-122"/>
              </a:rPr>
              <a:t>45 nm</a:t>
            </a:r>
          </a:p>
        </p:txBody>
      </p:sp>
      <p:sp>
        <p:nvSpPr>
          <p:cNvPr id="1348619" name="Text Box 11"/>
          <p:cNvSpPr txBox="1">
            <a:spLocks noChangeArrowheads="1"/>
          </p:cNvSpPr>
          <p:nvPr/>
        </p:nvSpPr>
        <p:spPr bwMode="auto">
          <a:xfrm>
            <a:off x="6824663" y="6145213"/>
            <a:ext cx="898525" cy="304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>
                <a:ea typeface="宋体" panose="02010600030101010101" pitchFamily="2" charset="-122"/>
              </a:rPr>
              <a:t>32 nm</a:t>
            </a:r>
          </a:p>
        </p:txBody>
      </p:sp>
      <p:sp>
        <p:nvSpPr>
          <p:cNvPr id="1348620" name="Rectangle 12"/>
          <p:cNvSpPr>
            <a:spLocks noChangeArrowheads="1"/>
          </p:cNvSpPr>
          <p:nvPr/>
        </p:nvSpPr>
        <p:spPr bwMode="auto">
          <a:xfrm>
            <a:off x="1265238" y="5992813"/>
            <a:ext cx="403225" cy="793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21" name="Rectangle 13"/>
          <p:cNvSpPr>
            <a:spLocks noChangeArrowheads="1"/>
          </p:cNvSpPr>
          <p:nvPr/>
        </p:nvSpPr>
        <p:spPr bwMode="auto">
          <a:xfrm>
            <a:off x="1266825" y="5767388"/>
            <a:ext cx="403225" cy="777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22" name="Rectangle 14"/>
          <p:cNvSpPr>
            <a:spLocks noChangeArrowheads="1"/>
          </p:cNvSpPr>
          <p:nvPr/>
        </p:nvSpPr>
        <p:spPr bwMode="auto">
          <a:xfrm>
            <a:off x="1265238" y="5565775"/>
            <a:ext cx="403225" cy="777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23" name="Rectangle 15"/>
          <p:cNvSpPr>
            <a:spLocks noChangeArrowheads="1"/>
          </p:cNvSpPr>
          <p:nvPr/>
        </p:nvSpPr>
        <p:spPr bwMode="auto">
          <a:xfrm>
            <a:off x="1266825" y="5338763"/>
            <a:ext cx="403225" cy="793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24" name="Rectangle 16"/>
          <p:cNvSpPr>
            <a:spLocks noChangeArrowheads="1"/>
          </p:cNvSpPr>
          <p:nvPr/>
        </p:nvSpPr>
        <p:spPr bwMode="auto">
          <a:xfrm>
            <a:off x="1265238" y="5106988"/>
            <a:ext cx="403225" cy="793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25" name="Rectangle 17"/>
          <p:cNvSpPr>
            <a:spLocks noChangeArrowheads="1"/>
          </p:cNvSpPr>
          <p:nvPr/>
        </p:nvSpPr>
        <p:spPr bwMode="auto">
          <a:xfrm>
            <a:off x="1265238" y="4884738"/>
            <a:ext cx="403225" cy="777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26" name="Rectangle 18"/>
          <p:cNvSpPr>
            <a:spLocks noChangeArrowheads="1"/>
          </p:cNvSpPr>
          <p:nvPr/>
        </p:nvSpPr>
        <p:spPr bwMode="auto">
          <a:xfrm>
            <a:off x="2316163" y="5992813"/>
            <a:ext cx="403225" cy="793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27" name="Text Box 19"/>
          <p:cNvSpPr txBox="1">
            <a:spLocks noChangeArrowheads="1"/>
          </p:cNvSpPr>
          <p:nvPr/>
        </p:nvSpPr>
        <p:spPr bwMode="auto">
          <a:xfrm>
            <a:off x="1865313" y="5875338"/>
            <a:ext cx="48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348628" name="Rectangle 20"/>
          <p:cNvSpPr>
            <a:spLocks noChangeArrowheads="1"/>
          </p:cNvSpPr>
          <p:nvPr/>
        </p:nvSpPr>
        <p:spPr bwMode="auto">
          <a:xfrm>
            <a:off x="2317750" y="5767388"/>
            <a:ext cx="403225" cy="777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29" name="Text Box 21"/>
          <p:cNvSpPr txBox="1">
            <a:spLocks noChangeArrowheads="1"/>
          </p:cNvSpPr>
          <p:nvPr/>
        </p:nvSpPr>
        <p:spPr bwMode="auto">
          <a:xfrm>
            <a:off x="1866900" y="5651500"/>
            <a:ext cx="4841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348630" name="Rectangle 22"/>
          <p:cNvSpPr>
            <a:spLocks noChangeArrowheads="1"/>
          </p:cNvSpPr>
          <p:nvPr/>
        </p:nvSpPr>
        <p:spPr bwMode="auto">
          <a:xfrm>
            <a:off x="2316163" y="5565775"/>
            <a:ext cx="403225" cy="777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31" name="Text Box 23"/>
          <p:cNvSpPr txBox="1">
            <a:spLocks noChangeArrowheads="1"/>
          </p:cNvSpPr>
          <p:nvPr/>
        </p:nvSpPr>
        <p:spPr bwMode="auto">
          <a:xfrm>
            <a:off x="1865313" y="5448300"/>
            <a:ext cx="48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348632" name="Rectangle 24"/>
          <p:cNvSpPr>
            <a:spLocks noChangeArrowheads="1"/>
          </p:cNvSpPr>
          <p:nvPr/>
        </p:nvSpPr>
        <p:spPr bwMode="auto">
          <a:xfrm>
            <a:off x="2317750" y="5338763"/>
            <a:ext cx="403225" cy="793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33" name="Text Box 25"/>
          <p:cNvSpPr txBox="1">
            <a:spLocks noChangeArrowheads="1"/>
          </p:cNvSpPr>
          <p:nvPr/>
        </p:nvSpPr>
        <p:spPr bwMode="auto">
          <a:xfrm>
            <a:off x="1866900" y="5222875"/>
            <a:ext cx="4841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1348634" name="Rectangle 26"/>
          <p:cNvSpPr>
            <a:spLocks noChangeArrowheads="1"/>
          </p:cNvSpPr>
          <p:nvPr/>
        </p:nvSpPr>
        <p:spPr bwMode="auto">
          <a:xfrm>
            <a:off x="2316163" y="5106988"/>
            <a:ext cx="403225" cy="793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35" name="Text Box 27"/>
          <p:cNvSpPr txBox="1">
            <a:spLocks noChangeArrowheads="1"/>
          </p:cNvSpPr>
          <p:nvPr/>
        </p:nvSpPr>
        <p:spPr bwMode="auto">
          <a:xfrm>
            <a:off x="1865313" y="4991100"/>
            <a:ext cx="4841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1348636" name="Text Box 28"/>
          <p:cNvSpPr txBox="1">
            <a:spLocks noChangeArrowheads="1"/>
          </p:cNvSpPr>
          <p:nvPr/>
        </p:nvSpPr>
        <p:spPr bwMode="auto">
          <a:xfrm>
            <a:off x="1865313" y="4768850"/>
            <a:ext cx="48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B</a:t>
            </a:r>
            <a:r>
              <a:rPr lang="en-US" altLang="zh-CN" sz="1400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348637" name="Text Box 29"/>
          <p:cNvSpPr txBox="1">
            <a:spLocks noChangeArrowheads="1"/>
          </p:cNvSpPr>
          <p:nvPr/>
        </p:nvSpPr>
        <p:spPr bwMode="auto">
          <a:xfrm>
            <a:off x="1865313" y="4540250"/>
            <a:ext cx="48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B</a:t>
            </a:r>
            <a:r>
              <a:rPr lang="en-US" altLang="zh-CN" sz="1400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348638" name="Rectangle 30"/>
          <p:cNvSpPr>
            <a:spLocks noChangeArrowheads="1"/>
          </p:cNvSpPr>
          <p:nvPr/>
        </p:nvSpPr>
        <p:spPr bwMode="auto">
          <a:xfrm>
            <a:off x="3621088" y="5992813"/>
            <a:ext cx="403225" cy="793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39" name="Text Box 31"/>
          <p:cNvSpPr txBox="1">
            <a:spLocks noChangeArrowheads="1"/>
          </p:cNvSpPr>
          <p:nvPr/>
        </p:nvSpPr>
        <p:spPr bwMode="auto">
          <a:xfrm>
            <a:off x="3168650" y="5875338"/>
            <a:ext cx="48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348640" name="Rectangle 32"/>
          <p:cNvSpPr>
            <a:spLocks noChangeArrowheads="1"/>
          </p:cNvSpPr>
          <p:nvPr/>
        </p:nvSpPr>
        <p:spPr bwMode="auto">
          <a:xfrm>
            <a:off x="3622675" y="5767388"/>
            <a:ext cx="401638" cy="777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41" name="Text Box 33"/>
          <p:cNvSpPr txBox="1">
            <a:spLocks noChangeArrowheads="1"/>
          </p:cNvSpPr>
          <p:nvPr/>
        </p:nvSpPr>
        <p:spPr bwMode="auto">
          <a:xfrm>
            <a:off x="3170238" y="5651500"/>
            <a:ext cx="4826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348642" name="Rectangle 34"/>
          <p:cNvSpPr>
            <a:spLocks noChangeArrowheads="1"/>
          </p:cNvSpPr>
          <p:nvPr/>
        </p:nvSpPr>
        <p:spPr bwMode="auto">
          <a:xfrm>
            <a:off x="3621088" y="5565775"/>
            <a:ext cx="403225" cy="777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43" name="Text Box 35"/>
          <p:cNvSpPr txBox="1">
            <a:spLocks noChangeArrowheads="1"/>
          </p:cNvSpPr>
          <p:nvPr/>
        </p:nvSpPr>
        <p:spPr bwMode="auto">
          <a:xfrm>
            <a:off x="3168650" y="5448300"/>
            <a:ext cx="48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348644" name="Rectangle 36"/>
          <p:cNvSpPr>
            <a:spLocks noChangeArrowheads="1"/>
          </p:cNvSpPr>
          <p:nvPr/>
        </p:nvSpPr>
        <p:spPr bwMode="auto">
          <a:xfrm>
            <a:off x="3622675" y="5338763"/>
            <a:ext cx="401638" cy="793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45" name="Text Box 37"/>
          <p:cNvSpPr txBox="1">
            <a:spLocks noChangeArrowheads="1"/>
          </p:cNvSpPr>
          <p:nvPr/>
        </p:nvSpPr>
        <p:spPr bwMode="auto">
          <a:xfrm>
            <a:off x="3170238" y="5222875"/>
            <a:ext cx="482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1348646" name="Text Box 38"/>
          <p:cNvSpPr txBox="1">
            <a:spLocks noChangeArrowheads="1"/>
          </p:cNvSpPr>
          <p:nvPr/>
        </p:nvSpPr>
        <p:spPr bwMode="auto">
          <a:xfrm>
            <a:off x="3168650" y="4992688"/>
            <a:ext cx="4841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B</a:t>
            </a:r>
            <a:r>
              <a:rPr lang="en-US" altLang="zh-CN" sz="1400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348647" name="Text Box 39"/>
          <p:cNvSpPr txBox="1">
            <a:spLocks noChangeArrowheads="1"/>
          </p:cNvSpPr>
          <p:nvPr/>
        </p:nvSpPr>
        <p:spPr bwMode="auto">
          <a:xfrm>
            <a:off x="3168650" y="4768850"/>
            <a:ext cx="48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B</a:t>
            </a:r>
            <a:r>
              <a:rPr lang="en-US" altLang="zh-CN" sz="1400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348648" name="Rectangle 40"/>
          <p:cNvSpPr>
            <a:spLocks noChangeAspect="1" noChangeArrowheads="1"/>
          </p:cNvSpPr>
          <p:nvPr/>
        </p:nvSpPr>
        <p:spPr bwMode="auto">
          <a:xfrm>
            <a:off x="5287963" y="5097463"/>
            <a:ext cx="522287" cy="101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49" name="Text Box 41"/>
          <p:cNvSpPr txBox="1">
            <a:spLocks noChangeArrowheads="1"/>
          </p:cNvSpPr>
          <p:nvPr/>
        </p:nvSpPr>
        <p:spPr bwMode="auto">
          <a:xfrm>
            <a:off x="3168650" y="4540250"/>
            <a:ext cx="48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B</a:t>
            </a:r>
            <a:r>
              <a:rPr lang="en-US" altLang="zh-CN" sz="1400"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348650" name="Text Box 42"/>
          <p:cNvSpPr txBox="1">
            <a:spLocks noChangeArrowheads="1"/>
          </p:cNvSpPr>
          <p:nvPr/>
        </p:nvSpPr>
        <p:spPr bwMode="auto">
          <a:xfrm>
            <a:off x="3168650" y="4224338"/>
            <a:ext cx="48418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E</a:t>
            </a:r>
            <a:r>
              <a:rPr lang="en-US" altLang="zh-CN" sz="1400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348651" name="Rectangle 43"/>
          <p:cNvSpPr>
            <a:spLocks noChangeArrowheads="1"/>
          </p:cNvSpPr>
          <p:nvPr/>
        </p:nvSpPr>
        <p:spPr bwMode="auto">
          <a:xfrm>
            <a:off x="2306638" y="4841875"/>
            <a:ext cx="804862" cy="15557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52" name="Rectangle 44"/>
          <p:cNvSpPr>
            <a:spLocks noChangeArrowheads="1"/>
          </p:cNvSpPr>
          <p:nvPr/>
        </p:nvSpPr>
        <p:spPr bwMode="auto">
          <a:xfrm>
            <a:off x="2306638" y="4613275"/>
            <a:ext cx="804862" cy="15557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53" name="Rectangle 45"/>
          <p:cNvSpPr>
            <a:spLocks noChangeArrowheads="1"/>
          </p:cNvSpPr>
          <p:nvPr/>
        </p:nvSpPr>
        <p:spPr bwMode="auto">
          <a:xfrm>
            <a:off x="3621088" y="5064125"/>
            <a:ext cx="804862" cy="1571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54" name="Rectangle 46"/>
          <p:cNvSpPr>
            <a:spLocks noChangeArrowheads="1"/>
          </p:cNvSpPr>
          <p:nvPr/>
        </p:nvSpPr>
        <p:spPr bwMode="auto">
          <a:xfrm>
            <a:off x="3621088" y="4848225"/>
            <a:ext cx="804862" cy="15557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55" name="Rectangle 47"/>
          <p:cNvSpPr>
            <a:spLocks noChangeArrowheads="1"/>
          </p:cNvSpPr>
          <p:nvPr/>
        </p:nvSpPr>
        <p:spPr bwMode="auto">
          <a:xfrm>
            <a:off x="3621088" y="4618038"/>
            <a:ext cx="804862" cy="157162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56" name="Rectangle 48"/>
          <p:cNvSpPr>
            <a:spLocks noChangeAspect="1" noChangeArrowheads="1"/>
          </p:cNvSpPr>
          <p:nvPr/>
        </p:nvSpPr>
        <p:spPr bwMode="auto">
          <a:xfrm>
            <a:off x="3621088" y="4214813"/>
            <a:ext cx="1068387" cy="3143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57" name="Text Box 49"/>
          <p:cNvSpPr txBox="1">
            <a:spLocks noChangeArrowheads="1"/>
          </p:cNvSpPr>
          <p:nvPr/>
        </p:nvSpPr>
        <p:spPr bwMode="auto">
          <a:xfrm>
            <a:off x="3168650" y="3789363"/>
            <a:ext cx="48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E</a:t>
            </a:r>
            <a:r>
              <a:rPr lang="en-US" altLang="zh-CN" sz="1400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348658" name="Rectangle 50"/>
          <p:cNvSpPr>
            <a:spLocks noChangeAspect="1" noChangeArrowheads="1"/>
          </p:cNvSpPr>
          <p:nvPr/>
        </p:nvSpPr>
        <p:spPr bwMode="auto">
          <a:xfrm>
            <a:off x="3621088" y="3779838"/>
            <a:ext cx="1068387" cy="3143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59" name="Rectangle 51"/>
          <p:cNvSpPr>
            <a:spLocks noChangeArrowheads="1"/>
          </p:cNvSpPr>
          <p:nvPr/>
        </p:nvSpPr>
        <p:spPr bwMode="auto">
          <a:xfrm>
            <a:off x="5287963" y="5992813"/>
            <a:ext cx="403225" cy="793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60" name="Text Box 52"/>
          <p:cNvSpPr txBox="1">
            <a:spLocks noChangeArrowheads="1"/>
          </p:cNvSpPr>
          <p:nvPr/>
        </p:nvSpPr>
        <p:spPr bwMode="auto">
          <a:xfrm>
            <a:off x="4835525" y="5875338"/>
            <a:ext cx="48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348661" name="Rectangle 53"/>
          <p:cNvSpPr>
            <a:spLocks noChangeArrowheads="1"/>
          </p:cNvSpPr>
          <p:nvPr/>
        </p:nvSpPr>
        <p:spPr bwMode="auto">
          <a:xfrm>
            <a:off x="5289550" y="5767388"/>
            <a:ext cx="401638" cy="777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62" name="Text Box 54"/>
          <p:cNvSpPr txBox="1">
            <a:spLocks noChangeArrowheads="1"/>
          </p:cNvSpPr>
          <p:nvPr/>
        </p:nvSpPr>
        <p:spPr bwMode="auto">
          <a:xfrm>
            <a:off x="4837113" y="5651500"/>
            <a:ext cx="4841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348663" name="Rectangle 55"/>
          <p:cNvSpPr>
            <a:spLocks noChangeArrowheads="1"/>
          </p:cNvSpPr>
          <p:nvPr/>
        </p:nvSpPr>
        <p:spPr bwMode="auto">
          <a:xfrm>
            <a:off x="5287963" y="5565775"/>
            <a:ext cx="403225" cy="777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64" name="Text Box 56"/>
          <p:cNvSpPr txBox="1">
            <a:spLocks noChangeArrowheads="1"/>
          </p:cNvSpPr>
          <p:nvPr/>
        </p:nvSpPr>
        <p:spPr bwMode="auto">
          <a:xfrm>
            <a:off x="4835525" y="5448300"/>
            <a:ext cx="48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348665" name="Rectangle 57"/>
          <p:cNvSpPr>
            <a:spLocks noChangeArrowheads="1"/>
          </p:cNvSpPr>
          <p:nvPr/>
        </p:nvSpPr>
        <p:spPr bwMode="auto">
          <a:xfrm>
            <a:off x="5289550" y="5338763"/>
            <a:ext cx="401638" cy="793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66" name="Text Box 58"/>
          <p:cNvSpPr txBox="1">
            <a:spLocks noChangeArrowheads="1"/>
          </p:cNvSpPr>
          <p:nvPr/>
        </p:nvSpPr>
        <p:spPr bwMode="auto">
          <a:xfrm>
            <a:off x="4837113" y="5222875"/>
            <a:ext cx="4841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1348667" name="Text Box 59"/>
          <p:cNvSpPr txBox="1">
            <a:spLocks noChangeArrowheads="1"/>
          </p:cNvSpPr>
          <p:nvPr/>
        </p:nvSpPr>
        <p:spPr bwMode="auto">
          <a:xfrm>
            <a:off x="4835525" y="4540250"/>
            <a:ext cx="48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B</a:t>
            </a:r>
            <a:r>
              <a:rPr lang="en-US" altLang="zh-CN" sz="1400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348668" name="Text Box 60"/>
          <p:cNvSpPr txBox="1">
            <a:spLocks noChangeArrowheads="1"/>
          </p:cNvSpPr>
          <p:nvPr/>
        </p:nvSpPr>
        <p:spPr bwMode="auto">
          <a:xfrm>
            <a:off x="4830763" y="4298950"/>
            <a:ext cx="48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B</a:t>
            </a:r>
            <a:r>
              <a:rPr lang="en-US" altLang="zh-CN" sz="1400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348669" name="Rectangle 61"/>
          <p:cNvSpPr>
            <a:spLocks noChangeArrowheads="1"/>
          </p:cNvSpPr>
          <p:nvPr/>
        </p:nvSpPr>
        <p:spPr bwMode="auto">
          <a:xfrm>
            <a:off x="5287963" y="4613275"/>
            <a:ext cx="804862" cy="15557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70" name="Rectangle 62"/>
          <p:cNvSpPr>
            <a:spLocks noChangeArrowheads="1"/>
          </p:cNvSpPr>
          <p:nvPr/>
        </p:nvSpPr>
        <p:spPr bwMode="auto">
          <a:xfrm>
            <a:off x="5281613" y="4378325"/>
            <a:ext cx="806450" cy="1571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71" name="Text Box 63"/>
          <p:cNvSpPr txBox="1">
            <a:spLocks noChangeArrowheads="1"/>
          </p:cNvSpPr>
          <p:nvPr/>
        </p:nvSpPr>
        <p:spPr bwMode="auto">
          <a:xfrm>
            <a:off x="4830763" y="4991100"/>
            <a:ext cx="4841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C</a:t>
            </a:r>
            <a:r>
              <a:rPr lang="en-US" altLang="zh-CN" sz="1400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348672" name="Rectangle 64"/>
          <p:cNvSpPr>
            <a:spLocks noChangeAspect="1" noChangeArrowheads="1"/>
          </p:cNvSpPr>
          <p:nvPr/>
        </p:nvSpPr>
        <p:spPr bwMode="auto">
          <a:xfrm>
            <a:off x="5287963" y="4875213"/>
            <a:ext cx="522287" cy="101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73" name="Text Box 65"/>
          <p:cNvSpPr txBox="1">
            <a:spLocks noChangeArrowheads="1"/>
          </p:cNvSpPr>
          <p:nvPr/>
        </p:nvSpPr>
        <p:spPr bwMode="auto">
          <a:xfrm>
            <a:off x="4830763" y="4765675"/>
            <a:ext cx="48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C</a:t>
            </a:r>
            <a:r>
              <a:rPr lang="en-US" altLang="zh-CN" sz="1400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348674" name="Text Box 66"/>
          <p:cNvSpPr txBox="1">
            <a:spLocks noChangeArrowheads="1"/>
          </p:cNvSpPr>
          <p:nvPr/>
        </p:nvSpPr>
        <p:spPr bwMode="auto">
          <a:xfrm>
            <a:off x="4830763" y="4071938"/>
            <a:ext cx="48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B</a:t>
            </a:r>
            <a:r>
              <a:rPr lang="en-US" altLang="zh-CN" sz="1400"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348675" name="Rectangle 67"/>
          <p:cNvSpPr>
            <a:spLocks noChangeArrowheads="1"/>
          </p:cNvSpPr>
          <p:nvPr/>
        </p:nvSpPr>
        <p:spPr bwMode="auto">
          <a:xfrm>
            <a:off x="5281613" y="4151313"/>
            <a:ext cx="806450" cy="15557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76" name="Text Box 68"/>
          <p:cNvSpPr txBox="1">
            <a:spLocks noChangeArrowheads="1"/>
          </p:cNvSpPr>
          <p:nvPr/>
        </p:nvSpPr>
        <p:spPr bwMode="auto">
          <a:xfrm>
            <a:off x="4824413" y="3789363"/>
            <a:ext cx="48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E</a:t>
            </a:r>
            <a:r>
              <a:rPr lang="en-US" altLang="zh-CN" sz="1400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348677" name="Rectangle 69"/>
          <p:cNvSpPr>
            <a:spLocks noChangeAspect="1" noChangeArrowheads="1"/>
          </p:cNvSpPr>
          <p:nvPr/>
        </p:nvSpPr>
        <p:spPr bwMode="auto">
          <a:xfrm>
            <a:off x="5276850" y="3779838"/>
            <a:ext cx="1068388" cy="3143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78" name="Rectangle 70"/>
          <p:cNvSpPr>
            <a:spLocks noChangeAspect="1" noChangeArrowheads="1"/>
          </p:cNvSpPr>
          <p:nvPr/>
        </p:nvSpPr>
        <p:spPr bwMode="auto">
          <a:xfrm>
            <a:off x="5281613" y="3078163"/>
            <a:ext cx="1220787" cy="62865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79" name="Text Box 71"/>
          <p:cNvSpPr txBox="1">
            <a:spLocks noChangeArrowheads="1"/>
          </p:cNvSpPr>
          <p:nvPr/>
        </p:nvSpPr>
        <p:spPr bwMode="auto">
          <a:xfrm>
            <a:off x="4824413" y="3255963"/>
            <a:ext cx="48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U</a:t>
            </a:r>
            <a:r>
              <a:rPr lang="en-US" altLang="zh-CN" sz="1400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348680" name="Rectangle 72"/>
          <p:cNvSpPr>
            <a:spLocks noChangeAspect="1" noChangeArrowheads="1"/>
          </p:cNvSpPr>
          <p:nvPr/>
        </p:nvSpPr>
        <p:spPr bwMode="auto">
          <a:xfrm>
            <a:off x="5281613" y="2338388"/>
            <a:ext cx="1220787" cy="627062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81" name="Text Box 73"/>
          <p:cNvSpPr txBox="1">
            <a:spLocks noChangeArrowheads="1"/>
          </p:cNvSpPr>
          <p:nvPr/>
        </p:nvSpPr>
        <p:spPr bwMode="auto">
          <a:xfrm>
            <a:off x="4824413" y="2514600"/>
            <a:ext cx="48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U</a:t>
            </a:r>
            <a:r>
              <a:rPr lang="en-US" altLang="zh-CN" sz="1400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348682" name="Rectangle 74"/>
          <p:cNvSpPr>
            <a:spLocks noChangeArrowheads="1"/>
          </p:cNvSpPr>
          <p:nvPr/>
        </p:nvSpPr>
        <p:spPr bwMode="auto">
          <a:xfrm>
            <a:off x="7110413" y="5992813"/>
            <a:ext cx="403225" cy="793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83" name="Text Box 75"/>
          <p:cNvSpPr txBox="1">
            <a:spLocks noChangeArrowheads="1"/>
          </p:cNvSpPr>
          <p:nvPr/>
        </p:nvSpPr>
        <p:spPr bwMode="auto">
          <a:xfrm>
            <a:off x="6659563" y="5875338"/>
            <a:ext cx="48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348684" name="Rectangle 76"/>
          <p:cNvSpPr>
            <a:spLocks noChangeArrowheads="1"/>
          </p:cNvSpPr>
          <p:nvPr/>
        </p:nvSpPr>
        <p:spPr bwMode="auto">
          <a:xfrm>
            <a:off x="7112000" y="5767388"/>
            <a:ext cx="403225" cy="777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85" name="Text Box 77"/>
          <p:cNvSpPr txBox="1">
            <a:spLocks noChangeArrowheads="1"/>
          </p:cNvSpPr>
          <p:nvPr/>
        </p:nvSpPr>
        <p:spPr bwMode="auto">
          <a:xfrm>
            <a:off x="6661150" y="5648325"/>
            <a:ext cx="48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348686" name="Rectangle 78"/>
          <p:cNvSpPr>
            <a:spLocks noChangeArrowheads="1"/>
          </p:cNvSpPr>
          <p:nvPr/>
        </p:nvSpPr>
        <p:spPr bwMode="auto">
          <a:xfrm>
            <a:off x="7110413" y="5565775"/>
            <a:ext cx="403225" cy="777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87" name="Text Box 79"/>
          <p:cNvSpPr txBox="1">
            <a:spLocks noChangeArrowheads="1"/>
          </p:cNvSpPr>
          <p:nvPr/>
        </p:nvSpPr>
        <p:spPr bwMode="auto">
          <a:xfrm>
            <a:off x="6659563" y="5448300"/>
            <a:ext cx="48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348688" name="Rectangle 80"/>
          <p:cNvSpPr>
            <a:spLocks noChangeArrowheads="1"/>
          </p:cNvSpPr>
          <p:nvPr/>
        </p:nvSpPr>
        <p:spPr bwMode="auto">
          <a:xfrm>
            <a:off x="7112000" y="5338763"/>
            <a:ext cx="403225" cy="793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89" name="Text Box 81"/>
          <p:cNvSpPr txBox="1">
            <a:spLocks noChangeArrowheads="1"/>
          </p:cNvSpPr>
          <p:nvPr/>
        </p:nvSpPr>
        <p:spPr bwMode="auto">
          <a:xfrm>
            <a:off x="6661150" y="5222875"/>
            <a:ext cx="4841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1348690" name="Text Box 82"/>
          <p:cNvSpPr txBox="1">
            <a:spLocks noChangeArrowheads="1"/>
          </p:cNvSpPr>
          <p:nvPr/>
        </p:nvSpPr>
        <p:spPr bwMode="auto">
          <a:xfrm>
            <a:off x="6659563" y="4718050"/>
            <a:ext cx="48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B</a:t>
            </a:r>
            <a:r>
              <a:rPr lang="en-US" altLang="zh-CN" sz="1400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348691" name="Text Box 83"/>
          <p:cNvSpPr txBox="1">
            <a:spLocks noChangeArrowheads="1"/>
          </p:cNvSpPr>
          <p:nvPr/>
        </p:nvSpPr>
        <p:spPr bwMode="auto">
          <a:xfrm>
            <a:off x="6659563" y="4452938"/>
            <a:ext cx="48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B</a:t>
            </a:r>
            <a:r>
              <a:rPr lang="en-US" altLang="zh-CN" sz="1400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348692" name="Text Box 84"/>
          <p:cNvSpPr txBox="1">
            <a:spLocks noChangeArrowheads="1"/>
          </p:cNvSpPr>
          <p:nvPr/>
        </p:nvSpPr>
        <p:spPr bwMode="auto">
          <a:xfrm>
            <a:off x="6659563" y="4173538"/>
            <a:ext cx="48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B</a:t>
            </a:r>
            <a:r>
              <a:rPr lang="en-US" altLang="zh-CN" sz="1400"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348693" name="Text Box 85"/>
          <p:cNvSpPr txBox="1">
            <a:spLocks noChangeArrowheads="1"/>
          </p:cNvSpPr>
          <p:nvPr/>
        </p:nvSpPr>
        <p:spPr bwMode="auto">
          <a:xfrm>
            <a:off x="6659563" y="3840163"/>
            <a:ext cx="48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E</a:t>
            </a:r>
            <a:r>
              <a:rPr lang="en-US" altLang="zh-CN" sz="1400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348694" name="Rectangle 86"/>
          <p:cNvSpPr>
            <a:spLocks noChangeArrowheads="1"/>
          </p:cNvSpPr>
          <p:nvPr/>
        </p:nvSpPr>
        <p:spPr bwMode="auto">
          <a:xfrm>
            <a:off x="7110413" y="4792663"/>
            <a:ext cx="806450" cy="15557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95" name="Rectangle 87"/>
          <p:cNvSpPr>
            <a:spLocks noChangeArrowheads="1"/>
          </p:cNvSpPr>
          <p:nvPr/>
        </p:nvSpPr>
        <p:spPr bwMode="auto">
          <a:xfrm>
            <a:off x="7110413" y="4530725"/>
            <a:ext cx="806450" cy="157163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96" name="Rectangle 88"/>
          <p:cNvSpPr>
            <a:spLocks noChangeArrowheads="1"/>
          </p:cNvSpPr>
          <p:nvPr/>
        </p:nvSpPr>
        <p:spPr bwMode="auto">
          <a:xfrm>
            <a:off x="7110413" y="4254500"/>
            <a:ext cx="806450" cy="15557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97" name="Rectangle 89"/>
          <p:cNvSpPr>
            <a:spLocks noChangeAspect="1" noChangeArrowheads="1"/>
          </p:cNvSpPr>
          <p:nvPr/>
        </p:nvSpPr>
        <p:spPr bwMode="auto">
          <a:xfrm>
            <a:off x="7110413" y="3832225"/>
            <a:ext cx="1069975" cy="31273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698" name="Text Box 90"/>
          <p:cNvSpPr txBox="1">
            <a:spLocks noChangeArrowheads="1"/>
          </p:cNvSpPr>
          <p:nvPr/>
        </p:nvSpPr>
        <p:spPr bwMode="auto">
          <a:xfrm>
            <a:off x="6659563" y="3403600"/>
            <a:ext cx="48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E</a:t>
            </a:r>
            <a:r>
              <a:rPr lang="en-US" altLang="zh-CN" sz="1400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348699" name="Rectangle 91"/>
          <p:cNvSpPr>
            <a:spLocks noChangeAspect="1" noChangeArrowheads="1"/>
          </p:cNvSpPr>
          <p:nvPr/>
        </p:nvSpPr>
        <p:spPr bwMode="auto">
          <a:xfrm>
            <a:off x="7110413" y="3397250"/>
            <a:ext cx="1069975" cy="31115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700" name="Rectangle 92"/>
          <p:cNvSpPr>
            <a:spLocks noChangeArrowheads="1"/>
          </p:cNvSpPr>
          <p:nvPr/>
        </p:nvSpPr>
        <p:spPr bwMode="auto">
          <a:xfrm>
            <a:off x="7112000" y="5105400"/>
            <a:ext cx="403225" cy="793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701" name="Text Box 93"/>
          <p:cNvSpPr txBox="1">
            <a:spLocks noChangeArrowheads="1"/>
          </p:cNvSpPr>
          <p:nvPr/>
        </p:nvSpPr>
        <p:spPr bwMode="auto">
          <a:xfrm>
            <a:off x="6661150" y="4991100"/>
            <a:ext cx="4841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1348702" name="Rectangle 94"/>
          <p:cNvSpPr>
            <a:spLocks noChangeAspect="1" noChangeArrowheads="1"/>
          </p:cNvSpPr>
          <p:nvPr/>
        </p:nvSpPr>
        <p:spPr bwMode="auto">
          <a:xfrm>
            <a:off x="7110413" y="2190750"/>
            <a:ext cx="1109662" cy="1074738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703" name="Text Box 95"/>
          <p:cNvSpPr txBox="1">
            <a:spLocks noChangeArrowheads="1"/>
          </p:cNvSpPr>
          <p:nvPr/>
        </p:nvSpPr>
        <p:spPr bwMode="auto">
          <a:xfrm>
            <a:off x="6630988" y="2582863"/>
            <a:ext cx="571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W</a:t>
            </a:r>
            <a:r>
              <a:rPr lang="en-US" altLang="zh-CN" sz="1400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348704" name="Text Box 96"/>
          <p:cNvSpPr txBox="1">
            <a:spLocks noChangeArrowheads="1"/>
          </p:cNvSpPr>
          <p:nvPr/>
        </p:nvSpPr>
        <p:spPr bwMode="auto">
          <a:xfrm>
            <a:off x="6623050" y="1376363"/>
            <a:ext cx="563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W</a:t>
            </a:r>
            <a:r>
              <a:rPr lang="en-US" altLang="zh-CN" sz="1400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348705" name="Rectangle 97"/>
          <p:cNvSpPr>
            <a:spLocks noChangeAspect="1" noChangeArrowheads="1"/>
          </p:cNvSpPr>
          <p:nvPr/>
        </p:nvSpPr>
        <p:spPr bwMode="auto">
          <a:xfrm>
            <a:off x="7110413" y="1000125"/>
            <a:ext cx="1109662" cy="1074738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707" name="Text Box 99"/>
          <p:cNvSpPr txBox="1">
            <a:spLocks noChangeArrowheads="1"/>
          </p:cNvSpPr>
          <p:nvPr/>
        </p:nvSpPr>
        <p:spPr bwMode="auto">
          <a:xfrm>
            <a:off x="755650" y="5861050"/>
            <a:ext cx="48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348708" name="Text Box 100"/>
          <p:cNvSpPr txBox="1">
            <a:spLocks noChangeArrowheads="1"/>
          </p:cNvSpPr>
          <p:nvPr/>
        </p:nvSpPr>
        <p:spPr bwMode="auto">
          <a:xfrm>
            <a:off x="755650" y="5643563"/>
            <a:ext cx="48418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348709" name="Text Box 101"/>
          <p:cNvSpPr txBox="1">
            <a:spLocks noChangeArrowheads="1"/>
          </p:cNvSpPr>
          <p:nvPr/>
        </p:nvSpPr>
        <p:spPr bwMode="auto">
          <a:xfrm>
            <a:off x="755650" y="5213350"/>
            <a:ext cx="4841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1348710" name="Text Box 102"/>
          <p:cNvSpPr txBox="1">
            <a:spLocks noChangeArrowheads="1"/>
          </p:cNvSpPr>
          <p:nvPr/>
        </p:nvSpPr>
        <p:spPr bwMode="auto">
          <a:xfrm>
            <a:off x="755650" y="4999038"/>
            <a:ext cx="4841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1348711" name="Text Box 103"/>
          <p:cNvSpPr txBox="1">
            <a:spLocks noChangeArrowheads="1"/>
          </p:cNvSpPr>
          <p:nvPr/>
        </p:nvSpPr>
        <p:spPr bwMode="auto">
          <a:xfrm>
            <a:off x="755650" y="4781550"/>
            <a:ext cx="48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1348712" name="Text Box 104"/>
          <p:cNvSpPr txBox="1">
            <a:spLocks noChangeArrowheads="1"/>
          </p:cNvSpPr>
          <p:nvPr/>
        </p:nvSpPr>
        <p:spPr bwMode="auto">
          <a:xfrm>
            <a:off x="755650" y="5429250"/>
            <a:ext cx="4841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i="1">
                <a:ea typeface="宋体" panose="02010600030101010101" pitchFamily="2" charset="-122"/>
              </a:rPr>
              <a:t>M</a:t>
            </a:r>
            <a:r>
              <a:rPr lang="en-US" altLang="zh-CN" sz="1400"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348713" name="Text Box 105"/>
          <p:cNvSpPr txBox="1">
            <a:spLocks noChangeArrowheads="1"/>
          </p:cNvSpPr>
          <p:nvPr/>
        </p:nvSpPr>
        <p:spPr bwMode="auto">
          <a:xfrm>
            <a:off x="720725" y="1341438"/>
            <a:ext cx="47815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Representative layer stacks for 130 nm - 32 nm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technology nodes </a:t>
            </a:r>
          </a:p>
        </p:txBody>
      </p:sp>
      <p:sp>
        <p:nvSpPr>
          <p:cNvPr id="103" name="Text Box 246"/>
          <p:cNvSpPr txBox="1">
            <a:spLocks noChangeArrowheads="1"/>
          </p:cNvSpPr>
          <p:nvPr/>
        </p:nvSpPr>
        <p:spPr bwMode="auto">
          <a:xfrm rot="162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20099-4743-44AD-9619-558E0B3252E2}" type="slidenum">
              <a:rPr lang="en-US" altLang="de-DE"/>
              <a:pPr/>
              <a:t>7</a:t>
            </a:fld>
            <a:endParaRPr lang="en-US" altLang="de-DE"/>
          </a:p>
        </p:txBody>
      </p:sp>
      <p:sp>
        <p:nvSpPr>
          <p:cNvPr id="1237071" name="Rectangle 79"/>
          <p:cNvSpPr>
            <a:spLocks noChangeArrowheads="1"/>
          </p:cNvSpPr>
          <p:nvPr/>
        </p:nvSpPr>
        <p:spPr bwMode="auto">
          <a:xfrm>
            <a:off x="812800" y="2132013"/>
            <a:ext cx="3182938" cy="29479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072" name="Rectangle 80"/>
          <p:cNvSpPr>
            <a:spLocks noChangeArrowheads="1"/>
          </p:cNvSpPr>
          <p:nvPr/>
        </p:nvSpPr>
        <p:spPr bwMode="auto">
          <a:xfrm rot="16200000">
            <a:off x="2723357" y="3937794"/>
            <a:ext cx="595312" cy="108585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073" name="Rectangle 81"/>
          <p:cNvSpPr>
            <a:spLocks noChangeArrowheads="1"/>
          </p:cNvSpPr>
          <p:nvPr/>
        </p:nvSpPr>
        <p:spPr bwMode="auto">
          <a:xfrm>
            <a:off x="1471613" y="3798888"/>
            <a:ext cx="660400" cy="87153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074" name="Rectangle 82"/>
          <p:cNvSpPr>
            <a:spLocks noChangeArrowheads="1"/>
          </p:cNvSpPr>
          <p:nvPr/>
        </p:nvSpPr>
        <p:spPr bwMode="auto">
          <a:xfrm flipH="1">
            <a:off x="809625" y="2132013"/>
            <a:ext cx="3186113" cy="2947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075" name="Rectangle 83"/>
          <p:cNvSpPr>
            <a:spLocks noChangeArrowheads="1"/>
          </p:cNvSpPr>
          <p:nvPr/>
        </p:nvSpPr>
        <p:spPr bwMode="auto">
          <a:xfrm>
            <a:off x="1304925" y="2565400"/>
            <a:ext cx="660400" cy="87153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076" name="Rectangle 84"/>
          <p:cNvSpPr>
            <a:spLocks noChangeArrowheads="1"/>
          </p:cNvSpPr>
          <p:nvPr/>
        </p:nvSpPr>
        <p:spPr bwMode="auto">
          <a:xfrm rot="16200000">
            <a:off x="2720975" y="2676525"/>
            <a:ext cx="785813" cy="110966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077" name="Line 85"/>
          <p:cNvSpPr>
            <a:spLocks noChangeShapeType="1"/>
          </p:cNvSpPr>
          <p:nvPr/>
        </p:nvSpPr>
        <p:spPr bwMode="auto">
          <a:xfrm>
            <a:off x="2565400" y="2135188"/>
            <a:ext cx="0" cy="2047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078" name="Line 86"/>
          <p:cNvSpPr>
            <a:spLocks noChangeShapeType="1"/>
          </p:cNvSpPr>
          <p:nvPr/>
        </p:nvSpPr>
        <p:spPr bwMode="auto">
          <a:xfrm>
            <a:off x="822325" y="2568575"/>
            <a:ext cx="3162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079" name="Line 87"/>
          <p:cNvSpPr>
            <a:spLocks noChangeShapeType="1"/>
          </p:cNvSpPr>
          <p:nvPr/>
        </p:nvSpPr>
        <p:spPr bwMode="auto">
          <a:xfrm>
            <a:off x="1303338" y="2139950"/>
            <a:ext cx="0" cy="2933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080" name="Line 88"/>
          <p:cNvSpPr>
            <a:spLocks noChangeShapeType="1"/>
          </p:cNvSpPr>
          <p:nvPr/>
        </p:nvSpPr>
        <p:spPr bwMode="auto">
          <a:xfrm>
            <a:off x="808038" y="343058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081" name="Line 89"/>
          <p:cNvSpPr>
            <a:spLocks noChangeShapeType="1"/>
          </p:cNvSpPr>
          <p:nvPr/>
        </p:nvSpPr>
        <p:spPr bwMode="auto">
          <a:xfrm>
            <a:off x="1970088" y="2139950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082" name="Line 90"/>
          <p:cNvSpPr>
            <a:spLocks noChangeShapeType="1"/>
          </p:cNvSpPr>
          <p:nvPr/>
        </p:nvSpPr>
        <p:spPr bwMode="auto">
          <a:xfrm>
            <a:off x="808038" y="3792538"/>
            <a:ext cx="31765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083" name="Line 91"/>
          <p:cNvSpPr>
            <a:spLocks noChangeShapeType="1"/>
          </p:cNvSpPr>
          <p:nvPr/>
        </p:nvSpPr>
        <p:spPr bwMode="auto">
          <a:xfrm>
            <a:off x="1470025" y="3430588"/>
            <a:ext cx="0" cy="1638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084" name="Line 92"/>
          <p:cNvSpPr>
            <a:spLocks noChangeShapeType="1"/>
          </p:cNvSpPr>
          <p:nvPr/>
        </p:nvSpPr>
        <p:spPr bwMode="auto">
          <a:xfrm>
            <a:off x="808038" y="4668838"/>
            <a:ext cx="16716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085" name="Line 93"/>
          <p:cNvSpPr>
            <a:spLocks noChangeShapeType="1"/>
          </p:cNvSpPr>
          <p:nvPr/>
        </p:nvSpPr>
        <p:spPr bwMode="auto">
          <a:xfrm>
            <a:off x="2132013" y="2130425"/>
            <a:ext cx="0" cy="2938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086" name="Line 94"/>
          <p:cNvSpPr>
            <a:spLocks noChangeShapeType="1"/>
          </p:cNvSpPr>
          <p:nvPr/>
        </p:nvSpPr>
        <p:spPr bwMode="auto">
          <a:xfrm>
            <a:off x="1965325" y="2844800"/>
            <a:ext cx="20240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087" name="Line 95"/>
          <p:cNvSpPr>
            <a:spLocks noChangeShapeType="1"/>
          </p:cNvSpPr>
          <p:nvPr/>
        </p:nvSpPr>
        <p:spPr bwMode="auto">
          <a:xfrm>
            <a:off x="812800" y="3630613"/>
            <a:ext cx="3181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088" name="Line 96"/>
          <p:cNvSpPr>
            <a:spLocks noChangeShapeType="1"/>
          </p:cNvSpPr>
          <p:nvPr/>
        </p:nvSpPr>
        <p:spPr bwMode="auto">
          <a:xfrm>
            <a:off x="2132013" y="4183063"/>
            <a:ext cx="1857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089" name="Line 97"/>
          <p:cNvSpPr>
            <a:spLocks noChangeShapeType="1"/>
          </p:cNvSpPr>
          <p:nvPr/>
        </p:nvSpPr>
        <p:spPr bwMode="auto">
          <a:xfrm>
            <a:off x="2479675" y="4183063"/>
            <a:ext cx="0" cy="890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090" name="Rectangle 98"/>
          <p:cNvSpPr>
            <a:spLocks noChangeArrowheads="1"/>
          </p:cNvSpPr>
          <p:nvPr/>
        </p:nvSpPr>
        <p:spPr bwMode="auto">
          <a:xfrm>
            <a:off x="1303338" y="2720975"/>
            <a:ext cx="46037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37091" name="Group 99"/>
          <p:cNvGrpSpPr>
            <a:grpSpLocks/>
          </p:cNvGrpSpPr>
          <p:nvPr/>
        </p:nvGrpSpPr>
        <p:grpSpPr bwMode="auto">
          <a:xfrm>
            <a:off x="1327150" y="2611438"/>
            <a:ext cx="457200" cy="388937"/>
            <a:chOff x="318" y="1866"/>
            <a:chExt cx="288" cy="245"/>
          </a:xfrm>
        </p:grpSpPr>
        <p:sp>
          <p:nvSpPr>
            <p:cNvPr id="1237092" name="Text Box 100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i="1">
                  <a:ea typeface="宋体" panose="02010600030101010101" pitchFamily="2" charset="-122"/>
                </a:rPr>
                <a:t>N</a:t>
              </a:r>
              <a:r>
                <a:rPr lang="en-US" altLang="zh-CN" sz="1800" baseline="-25000">
                  <a:ea typeface="宋体" panose="02010600030101010101" pitchFamily="2" charset="-122"/>
                </a:rPr>
                <a:t>3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1237093" name="Oval 101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37094" name="Group 102"/>
          <p:cNvGrpSpPr>
            <a:grpSpLocks/>
          </p:cNvGrpSpPr>
          <p:nvPr/>
        </p:nvGrpSpPr>
        <p:grpSpPr bwMode="auto">
          <a:xfrm>
            <a:off x="1493838" y="3797300"/>
            <a:ext cx="457200" cy="388938"/>
            <a:chOff x="318" y="1866"/>
            <a:chExt cx="288" cy="245"/>
          </a:xfrm>
        </p:grpSpPr>
        <p:sp>
          <p:nvSpPr>
            <p:cNvPr id="1237095" name="Text Box 103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i="1">
                  <a:ea typeface="宋体" panose="02010600030101010101" pitchFamily="2" charset="-122"/>
                </a:rPr>
                <a:t>N</a:t>
              </a:r>
              <a:r>
                <a:rPr lang="en-US" altLang="zh-CN" sz="1800" baseline="-25000">
                  <a:ea typeface="宋体" panose="02010600030101010101" pitchFamily="2" charset="-122"/>
                </a:rPr>
                <a:t>3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1237096" name="Oval 104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37097" name="Rectangle 105"/>
          <p:cNvSpPr>
            <a:spLocks noChangeArrowheads="1"/>
          </p:cNvSpPr>
          <p:nvPr/>
        </p:nvSpPr>
        <p:spPr bwMode="auto">
          <a:xfrm>
            <a:off x="1470025" y="3916363"/>
            <a:ext cx="46038" cy="182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37098" name="Group 106"/>
          <p:cNvGrpSpPr>
            <a:grpSpLocks/>
          </p:cNvGrpSpPr>
          <p:nvPr/>
        </p:nvGrpSpPr>
        <p:grpSpPr bwMode="auto">
          <a:xfrm>
            <a:off x="1641475" y="4206875"/>
            <a:ext cx="457200" cy="388938"/>
            <a:chOff x="318" y="1866"/>
            <a:chExt cx="288" cy="245"/>
          </a:xfrm>
        </p:grpSpPr>
        <p:sp>
          <p:nvSpPr>
            <p:cNvPr id="1237099" name="Text Box 107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i="1">
                  <a:ea typeface="宋体" panose="02010600030101010101" pitchFamily="2" charset="-122"/>
                </a:rPr>
                <a:t>N</a:t>
              </a:r>
              <a:r>
                <a:rPr lang="en-US" altLang="zh-CN" sz="1800" baseline="-25000">
                  <a:ea typeface="宋体" panose="02010600030101010101" pitchFamily="2" charset="-122"/>
                </a:rPr>
                <a:t>1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1237100" name="Oval 108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37101" name="Rectangle 109"/>
          <p:cNvSpPr>
            <a:spLocks noChangeArrowheads="1"/>
          </p:cNvSpPr>
          <p:nvPr/>
        </p:nvSpPr>
        <p:spPr bwMode="auto">
          <a:xfrm>
            <a:off x="2084388" y="4325938"/>
            <a:ext cx="46037" cy="182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37102" name="Group 110"/>
          <p:cNvGrpSpPr>
            <a:grpSpLocks/>
          </p:cNvGrpSpPr>
          <p:nvPr/>
        </p:nvGrpSpPr>
        <p:grpSpPr bwMode="auto">
          <a:xfrm>
            <a:off x="3079750" y="4278313"/>
            <a:ext cx="457200" cy="388937"/>
            <a:chOff x="318" y="1866"/>
            <a:chExt cx="288" cy="245"/>
          </a:xfrm>
        </p:grpSpPr>
        <p:sp>
          <p:nvSpPr>
            <p:cNvPr id="1237103" name="Text Box 111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i="1">
                  <a:ea typeface="宋体" panose="02010600030101010101" pitchFamily="2" charset="-122"/>
                </a:rPr>
                <a:t>N</a:t>
              </a:r>
              <a:r>
                <a:rPr lang="en-US" altLang="zh-CN" sz="1800" baseline="-25000">
                  <a:ea typeface="宋体" panose="02010600030101010101" pitchFamily="2" charset="-122"/>
                </a:rPr>
                <a:t>2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1237104" name="Oval 112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37105" name="Line 113"/>
          <p:cNvSpPr>
            <a:spLocks noChangeShapeType="1"/>
          </p:cNvSpPr>
          <p:nvPr/>
        </p:nvSpPr>
        <p:spPr bwMode="auto">
          <a:xfrm>
            <a:off x="808038" y="4778375"/>
            <a:ext cx="31765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106" name="Line 114"/>
          <p:cNvSpPr>
            <a:spLocks noChangeShapeType="1"/>
          </p:cNvSpPr>
          <p:nvPr/>
        </p:nvSpPr>
        <p:spPr bwMode="auto">
          <a:xfrm>
            <a:off x="3565525" y="36306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37107" name="Group 115"/>
          <p:cNvGrpSpPr>
            <a:grpSpLocks/>
          </p:cNvGrpSpPr>
          <p:nvPr/>
        </p:nvGrpSpPr>
        <p:grpSpPr bwMode="auto">
          <a:xfrm>
            <a:off x="2508250" y="4278313"/>
            <a:ext cx="457200" cy="388937"/>
            <a:chOff x="318" y="1866"/>
            <a:chExt cx="288" cy="245"/>
          </a:xfrm>
        </p:grpSpPr>
        <p:sp>
          <p:nvSpPr>
            <p:cNvPr id="1237108" name="Text Box 116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i="1">
                  <a:ea typeface="宋体" panose="02010600030101010101" pitchFamily="2" charset="-122"/>
                </a:rPr>
                <a:t>N</a:t>
              </a:r>
              <a:r>
                <a:rPr lang="en-US" altLang="zh-CN" sz="1800" baseline="-25000">
                  <a:ea typeface="宋体" panose="02010600030101010101" pitchFamily="2" charset="-122"/>
                </a:rPr>
                <a:t>1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1237109" name="Oval 117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37110" name="Group 118"/>
          <p:cNvGrpSpPr>
            <a:grpSpLocks/>
          </p:cNvGrpSpPr>
          <p:nvPr/>
        </p:nvGrpSpPr>
        <p:grpSpPr bwMode="auto">
          <a:xfrm>
            <a:off x="2593975" y="3221038"/>
            <a:ext cx="457200" cy="388937"/>
            <a:chOff x="318" y="1866"/>
            <a:chExt cx="288" cy="245"/>
          </a:xfrm>
        </p:grpSpPr>
        <p:sp>
          <p:nvSpPr>
            <p:cNvPr id="1237111" name="Text Box 119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i="1">
                  <a:ea typeface="宋体" panose="02010600030101010101" pitchFamily="2" charset="-122"/>
                </a:rPr>
                <a:t>N</a:t>
              </a:r>
              <a:r>
                <a:rPr lang="en-US" altLang="zh-CN" sz="1800" baseline="-25000">
                  <a:ea typeface="宋体" panose="02010600030101010101" pitchFamily="2" charset="-122"/>
                </a:rPr>
                <a:t>3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1237112" name="Oval 120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37113" name="Group 121"/>
          <p:cNvGrpSpPr>
            <a:grpSpLocks/>
          </p:cNvGrpSpPr>
          <p:nvPr/>
        </p:nvGrpSpPr>
        <p:grpSpPr bwMode="auto">
          <a:xfrm>
            <a:off x="2584450" y="2835275"/>
            <a:ext cx="457200" cy="388938"/>
            <a:chOff x="318" y="1866"/>
            <a:chExt cx="288" cy="245"/>
          </a:xfrm>
        </p:grpSpPr>
        <p:sp>
          <p:nvSpPr>
            <p:cNvPr id="1237114" name="Text Box 122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i="1">
                  <a:ea typeface="宋体" panose="02010600030101010101" pitchFamily="2" charset="-122"/>
                </a:rPr>
                <a:t>N</a:t>
              </a:r>
              <a:r>
                <a:rPr lang="en-US" altLang="zh-CN" sz="1800" baseline="-25000">
                  <a:ea typeface="宋体" panose="02010600030101010101" pitchFamily="2" charset="-122"/>
                </a:rPr>
                <a:t>1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1237115" name="Oval 123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37116" name="Group 124"/>
          <p:cNvGrpSpPr>
            <a:grpSpLocks/>
          </p:cNvGrpSpPr>
          <p:nvPr/>
        </p:nvGrpSpPr>
        <p:grpSpPr bwMode="auto">
          <a:xfrm>
            <a:off x="3170238" y="3016250"/>
            <a:ext cx="457200" cy="388938"/>
            <a:chOff x="318" y="1866"/>
            <a:chExt cx="288" cy="245"/>
          </a:xfrm>
        </p:grpSpPr>
        <p:sp>
          <p:nvSpPr>
            <p:cNvPr id="1237117" name="Text Box 125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i="1">
                  <a:ea typeface="宋体" panose="02010600030101010101" pitchFamily="2" charset="-122"/>
                </a:rPr>
                <a:t>N</a:t>
              </a:r>
              <a:r>
                <a:rPr lang="en-US" altLang="zh-CN" sz="1800" baseline="-25000">
                  <a:ea typeface="宋体" panose="02010600030101010101" pitchFamily="2" charset="-122"/>
                </a:rPr>
                <a:t>2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1237118" name="Oval 126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37119" name="Line 127"/>
          <p:cNvSpPr>
            <a:spLocks noChangeShapeType="1"/>
          </p:cNvSpPr>
          <p:nvPr/>
        </p:nvSpPr>
        <p:spPr bwMode="auto">
          <a:xfrm>
            <a:off x="3670300" y="2139950"/>
            <a:ext cx="0" cy="2938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120" name="Freeform 128"/>
          <p:cNvSpPr>
            <a:spLocks/>
          </p:cNvSpPr>
          <p:nvPr/>
        </p:nvSpPr>
        <p:spPr bwMode="auto">
          <a:xfrm>
            <a:off x="1069975" y="2811463"/>
            <a:ext cx="419100" cy="1209675"/>
          </a:xfrm>
          <a:custGeom>
            <a:avLst/>
            <a:gdLst>
              <a:gd name="T0" fmla="*/ 156 w 264"/>
              <a:gd name="T1" fmla="*/ 0 h 762"/>
              <a:gd name="T2" fmla="*/ 0 w 264"/>
              <a:gd name="T3" fmla="*/ 0 h 762"/>
              <a:gd name="T4" fmla="*/ 0 w 264"/>
              <a:gd name="T5" fmla="*/ 762 h 762"/>
              <a:gd name="T6" fmla="*/ 264 w 264"/>
              <a:gd name="T7" fmla="*/ 762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762">
                <a:moveTo>
                  <a:pt x="156" y="0"/>
                </a:moveTo>
                <a:lnTo>
                  <a:pt x="0" y="0"/>
                </a:lnTo>
                <a:lnTo>
                  <a:pt x="0" y="762"/>
                </a:lnTo>
                <a:lnTo>
                  <a:pt x="264" y="76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121" name="Rectangle 129"/>
          <p:cNvSpPr>
            <a:spLocks noChangeArrowheads="1"/>
          </p:cNvSpPr>
          <p:nvPr/>
        </p:nvSpPr>
        <p:spPr bwMode="auto">
          <a:xfrm>
            <a:off x="2565400" y="3335338"/>
            <a:ext cx="46038" cy="182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122" name="Rectangle 130"/>
          <p:cNvSpPr>
            <a:spLocks noChangeArrowheads="1"/>
          </p:cNvSpPr>
          <p:nvPr/>
        </p:nvSpPr>
        <p:spPr bwMode="auto">
          <a:xfrm>
            <a:off x="2565400" y="2911475"/>
            <a:ext cx="46038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123" name="Rectangle 131"/>
          <p:cNvSpPr>
            <a:spLocks noChangeArrowheads="1"/>
          </p:cNvSpPr>
          <p:nvPr/>
        </p:nvSpPr>
        <p:spPr bwMode="auto">
          <a:xfrm>
            <a:off x="3622675" y="3140075"/>
            <a:ext cx="46038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124" name="Rectangle 132"/>
          <p:cNvSpPr>
            <a:spLocks noChangeArrowheads="1"/>
          </p:cNvSpPr>
          <p:nvPr/>
        </p:nvSpPr>
        <p:spPr bwMode="auto">
          <a:xfrm>
            <a:off x="3517900" y="4392613"/>
            <a:ext cx="46038" cy="182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125" name="Rectangle 133"/>
          <p:cNvSpPr>
            <a:spLocks noChangeArrowheads="1"/>
          </p:cNvSpPr>
          <p:nvPr/>
        </p:nvSpPr>
        <p:spPr bwMode="auto">
          <a:xfrm>
            <a:off x="2479675" y="4402138"/>
            <a:ext cx="46038" cy="182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126" name="Freeform 134"/>
          <p:cNvSpPr>
            <a:spLocks/>
          </p:cNvSpPr>
          <p:nvPr/>
        </p:nvSpPr>
        <p:spPr bwMode="auto">
          <a:xfrm>
            <a:off x="2103438" y="3011488"/>
            <a:ext cx="485775" cy="1404937"/>
          </a:xfrm>
          <a:custGeom>
            <a:avLst/>
            <a:gdLst>
              <a:gd name="T0" fmla="*/ 0 w 306"/>
              <a:gd name="T1" fmla="*/ 885 h 885"/>
              <a:gd name="T2" fmla="*/ 126 w 306"/>
              <a:gd name="T3" fmla="*/ 885 h 885"/>
              <a:gd name="T4" fmla="*/ 126 w 306"/>
              <a:gd name="T5" fmla="*/ 0 h 885"/>
              <a:gd name="T6" fmla="*/ 306 w 306"/>
              <a:gd name="T7" fmla="*/ 0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885">
                <a:moveTo>
                  <a:pt x="0" y="885"/>
                </a:moveTo>
                <a:lnTo>
                  <a:pt x="126" y="885"/>
                </a:lnTo>
                <a:lnTo>
                  <a:pt x="126" y="0"/>
                </a:lnTo>
                <a:lnTo>
                  <a:pt x="306" y="0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127" name="Freeform 135"/>
          <p:cNvSpPr>
            <a:spLocks/>
          </p:cNvSpPr>
          <p:nvPr/>
        </p:nvSpPr>
        <p:spPr bwMode="auto">
          <a:xfrm>
            <a:off x="2303463" y="4416425"/>
            <a:ext cx="200025" cy="76200"/>
          </a:xfrm>
          <a:custGeom>
            <a:avLst/>
            <a:gdLst>
              <a:gd name="T0" fmla="*/ 0 w 126"/>
              <a:gd name="T1" fmla="*/ 0 h 48"/>
              <a:gd name="T2" fmla="*/ 0 w 126"/>
              <a:gd name="T3" fmla="*/ 48 h 48"/>
              <a:gd name="T4" fmla="*/ 126 w 126"/>
              <a:gd name="T5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" h="48">
                <a:moveTo>
                  <a:pt x="0" y="0"/>
                </a:moveTo>
                <a:lnTo>
                  <a:pt x="0" y="48"/>
                </a:lnTo>
                <a:lnTo>
                  <a:pt x="126" y="48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128" name="Freeform 136"/>
          <p:cNvSpPr>
            <a:spLocks/>
          </p:cNvSpPr>
          <p:nvPr/>
        </p:nvSpPr>
        <p:spPr bwMode="auto">
          <a:xfrm>
            <a:off x="1069975" y="3392488"/>
            <a:ext cx="1490663" cy="319087"/>
          </a:xfrm>
          <a:custGeom>
            <a:avLst/>
            <a:gdLst>
              <a:gd name="T0" fmla="*/ 939 w 939"/>
              <a:gd name="T1" fmla="*/ 0 h 201"/>
              <a:gd name="T2" fmla="*/ 813 w 939"/>
              <a:gd name="T3" fmla="*/ 0 h 201"/>
              <a:gd name="T4" fmla="*/ 813 w 939"/>
              <a:gd name="T5" fmla="*/ 201 h 201"/>
              <a:gd name="T6" fmla="*/ 0 w 939"/>
              <a:gd name="T7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9" h="201">
                <a:moveTo>
                  <a:pt x="939" y="0"/>
                </a:moveTo>
                <a:lnTo>
                  <a:pt x="813" y="0"/>
                </a:lnTo>
                <a:lnTo>
                  <a:pt x="813" y="201"/>
                </a:lnTo>
                <a:lnTo>
                  <a:pt x="0" y="20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129" name="Freeform 137"/>
          <p:cNvSpPr>
            <a:spLocks/>
          </p:cNvSpPr>
          <p:nvPr/>
        </p:nvSpPr>
        <p:spPr bwMode="auto">
          <a:xfrm>
            <a:off x="3541713" y="3225800"/>
            <a:ext cx="280987" cy="1262063"/>
          </a:xfrm>
          <a:custGeom>
            <a:avLst/>
            <a:gdLst>
              <a:gd name="T0" fmla="*/ 0 w 177"/>
              <a:gd name="T1" fmla="*/ 795 h 795"/>
              <a:gd name="T2" fmla="*/ 177 w 177"/>
              <a:gd name="T3" fmla="*/ 795 h 795"/>
              <a:gd name="T4" fmla="*/ 177 w 177"/>
              <a:gd name="T5" fmla="*/ 0 h 795"/>
              <a:gd name="T6" fmla="*/ 63 w 177"/>
              <a:gd name="T7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7" h="795">
                <a:moveTo>
                  <a:pt x="0" y="795"/>
                </a:moveTo>
                <a:lnTo>
                  <a:pt x="177" y="795"/>
                </a:lnTo>
                <a:lnTo>
                  <a:pt x="177" y="0"/>
                </a:lnTo>
                <a:lnTo>
                  <a:pt x="63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130" name="Rectangle 138"/>
          <p:cNvSpPr>
            <a:spLocks noChangeArrowheads="1"/>
          </p:cNvSpPr>
          <p:nvPr/>
        </p:nvSpPr>
        <p:spPr bwMode="auto">
          <a:xfrm>
            <a:off x="4989513" y="2136775"/>
            <a:ext cx="3182937" cy="2947988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131" name="Rectangle 139"/>
          <p:cNvSpPr>
            <a:spLocks noChangeArrowheads="1"/>
          </p:cNvSpPr>
          <p:nvPr/>
        </p:nvSpPr>
        <p:spPr bwMode="auto">
          <a:xfrm rot="16200000">
            <a:off x="6900068" y="3942557"/>
            <a:ext cx="595313" cy="108585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132" name="Rectangle 140"/>
          <p:cNvSpPr>
            <a:spLocks noChangeArrowheads="1"/>
          </p:cNvSpPr>
          <p:nvPr/>
        </p:nvSpPr>
        <p:spPr bwMode="auto">
          <a:xfrm>
            <a:off x="5648325" y="3803650"/>
            <a:ext cx="660400" cy="87153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133" name="Rectangle 141"/>
          <p:cNvSpPr>
            <a:spLocks noChangeArrowheads="1"/>
          </p:cNvSpPr>
          <p:nvPr/>
        </p:nvSpPr>
        <p:spPr bwMode="auto">
          <a:xfrm flipH="1">
            <a:off x="4986338" y="2136775"/>
            <a:ext cx="3186112" cy="294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134" name="Rectangle 142"/>
          <p:cNvSpPr>
            <a:spLocks noChangeArrowheads="1"/>
          </p:cNvSpPr>
          <p:nvPr/>
        </p:nvSpPr>
        <p:spPr bwMode="auto">
          <a:xfrm>
            <a:off x="5481638" y="2570163"/>
            <a:ext cx="660400" cy="87153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135" name="Rectangle 143"/>
          <p:cNvSpPr>
            <a:spLocks noChangeArrowheads="1"/>
          </p:cNvSpPr>
          <p:nvPr/>
        </p:nvSpPr>
        <p:spPr bwMode="auto">
          <a:xfrm rot="16200000">
            <a:off x="6897688" y="2681288"/>
            <a:ext cx="785812" cy="1109662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136" name="Rectangle 144"/>
          <p:cNvSpPr>
            <a:spLocks noChangeArrowheads="1"/>
          </p:cNvSpPr>
          <p:nvPr/>
        </p:nvSpPr>
        <p:spPr bwMode="auto">
          <a:xfrm>
            <a:off x="5480050" y="2725738"/>
            <a:ext cx="46038" cy="182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37137" name="Group 145"/>
          <p:cNvGrpSpPr>
            <a:grpSpLocks/>
          </p:cNvGrpSpPr>
          <p:nvPr/>
        </p:nvGrpSpPr>
        <p:grpSpPr bwMode="auto">
          <a:xfrm>
            <a:off x="5503863" y="2616200"/>
            <a:ext cx="457200" cy="388938"/>
            <a:chOff x="318" y="1866"/>
            <a:chExt cx="288" cy="245"/>
          </a:xfrm>
        </p:grpSpPr>
        <p:sp>
          <p:nvSpPr>
            <p:cNvPr id="1237138" name="Text Box 146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i="1">
                  <a:ea typeface="宋体" panose="02010600030101010101" pitchFamily="2" charset="-122"/>
                </a:rPr>
                <a:t>N</a:t>
              </a:r>
              <a:r>
                <a:rPr lang="en-US" altLang="zh-CN" sz="1800" baseline="-25000">
                  <a:ea typeface="宋体" panose="02010600030101010101" pitchFamily="2" charset="-122"/>
                </a:rPr>
                <a:t>3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1237139" name="Oval 147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37140" name="Group 148"/>
          <p:cNvGrpSpPr>
            <a:grpSpLocks/>
          </p:cNvGrpSpPr>
          <p:nvPr/>
        </p:nvGrpSpPr>
        <p:grpSpPr bwMode="auto">
          <a:xfrm>
            <a:off x="5670550" y="3802063"/>
            <a:ext cx="457200" cy="388937"/>
            <a:chOff x="318" y="1866"/>
            <a:chExt cx="288" cy="245"/>
          </a:xfrm>
        </p:grpSpPr>
        <p:sp>
          <p:nvSpPr>
            <p:cNvPr id="1237141" name="Text Box 149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i="1">
                  <a:ea typeface="宋体" panose="02010600030101010101" pitchFamily="2" charset="-122"/>
                </a:rPr>
                <a:t>N</a:t>
              </a:r>
              <a:r>
                <a:rPr lang="en-US" altLang="zh-CN" sz="1800" baseline="-25000">
                  <a:ea typeface="宋体" panose="02010600030101010101" pitchFamily="2" charset="-122"/>
                </a:rPr>
                <a:t>3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1237142" name="Oval 150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37143" name="Rectangle 151"/>
          <p:cNvSpPr>
            <a:spLocks noChangeArrowheads="1"/>
          </p:cNvSpPr>
          <p:nvPr/>
        </p:nvSpPr>
        <p:spPr bwMode="auto">
          <a:xfrm>
            <a:off x="5646738" y="3921125"/>
            <a:ext cx="46037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37144" name="Group 152"/>
          <p:cNvGrpSpPr>
            <a:grpSpLocks/>
          </p:cNvGrpSpPr>
          <p:nvPr/>
        </p:nvGrpSpPr>
        <p:grpSpPr bwMode="auto">
          <a:xfrm>
            <a:off x="5818188" y="4211638"/>
            <a:ext cx="457200" cy="388937"/>
            <a:chOff x="318" y="1866"/>
            <a:chExt cx="288" cy="245"/>
          </a:xfrm>
        </p:grpSpPr>
        <p:sp>
          <p:nvSpPr>
            <p:cNvPr id="1237145" name="Text Box 153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i="1">
                  <a:ea typeface="宋体" panose="02010600030101010101" pitchFamily="2" charset="-122"/>
                </a:rPr>
                <a:t>N</a:t>
              </a:r>
              <a:r>
                <a:rPr lang="en-US" altLang="zh-CN" sz="1800" baseline="-25000">
                  <a:ea typeface="宋体" panose="02010600030101010101" pitchFamily="2" charset="-122"/>
                </a:rPr>
                <a:t>1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1237146" name="Oval 154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37147" name="Rectangle 155"/>
          <p:cNvSpPr>
            <a:spLocks noChangeArrowheads="1"/>
          </p:cNvSpPr>
          <p:nvPr/>
        </p:nvSpPr>
        <p:spPr bwMode="auto">
          <a:xfrm>
            <a:off x="6261100" y="4330700"/>
            <a:ext cx="46038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37148" name="Group 156"/>
          <p:cNvGrpSpPr>
            <a:grpSpLocks/>
          </p:cNvGrpSpPr>
          <p:nvPr/>
        </p:nvGrpSpPr>
        <p:grpSpPr bwMode="auto">
          <a:xfrm>
            <a:off x="7256463" y="4283075"/>
            <a:ext cx="457200" cy="388938"/>
            <a:chOff x="318" y="1866"/>
            <a:chExt cx="288" cy="245"/>
          </a:xfrm>
        </p:grpSpPr>
        <p:sp>
          <p:nvSpPr>
            <p:cNvPr id="1237149" name="Text Box 157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i="1">
                  <a:ea typeface="宋体" panose="02010600030101010101" pitchFamily="2" charset="-122"/>
                </a:rPr>
                <a:t>N</a:t>
              </a:r>
              <a:r>
                <a:rPr lang="en-US" altLang="zh-CN" sz="1800" baseline="-25000">
                  <a:ea typeface="宋体" panose="02010600030101010101" pitchFamily="2" charset="-122"/>
                </a:rPr>
                <a:t>2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1237150" name="Oval 158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37151" name="Group 159"/>
          <p:cNvGrpSpPr>
            <a:grpSpLocks/>
          </p:cNvGrpSpPr>
          <p:nvPr/>
        </p:nvGrpSpPr>
        <p:grpSpPr bwMode="auto">
          <a:xfrm>
            <a:off x="6684963" y="4283075"/>
            <a:ext cx="457200" cy="388938"/>
            <a:chOff x="318" y="1866"/>
            <a:chExt cx="288" cy="245"/>
          </a:xfrm>
        </p:grpSpPr>
        <p:sp>
          <p:nvSpPr>
            <p:cNvPr id="1237152" name="Text Box 160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i="1">
                  <a:ea typeface="宋体" panose="02010600030101010101" pitchFamily="2" charset="-122"/>
                </a:rPr>
                <a:t>N</a:t>
              </a:r>
              <a:r>
                <a:rPr lang="en-US" altLang="zh-CN" sz="1800" baseline="-25000">
                  <a:ea typeface="宋体" panose="02010600030101010101" pitchFamily="2" charset="-122"/>
                </a:rPr>
                <a:t>1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1237153" name="Oval 161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37154" name="Group 162"/>
          <p:cNvGrpSpPr>
            <a:grpSpLocks/>
          </p:cNvGrpSpPr>
          <p:nvPr/>
        </p:nvGrpSpPr>
        <p:grpSpPr bwMode="auto">
          <a:xfrm>
            <a:off x="6770688" y="3225800"/>
            <a:ext cx="457200" cy="388938"/>
            <a:chOff x="318" y="1866"/>
            <a:chExt cx="288" cy="245"/>
          </a:xfrm>
        </p:grpSpPr>
        <p:sp>
          <p:nvSpPr>
            <p:cNvPr id="1237155" name="Text Box 163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i="1">
                  <a:ea typeface="宋体" panose="02010600030101010101" pitchFamily="2" charset="-122"/>
                </a:rPr>
                <a:t>N</a:t>
              </a:r>
              <a:r>
                <a:rPr lang="en-US" altLang="zh-CN" sz="1800" baseline="-25000">
                  <a:ea typeface="宋体" panose="02010600030101010101" pitchFamily="2" charset="-122"/>
                </a:rPr>
                <a:t>3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1237156" name="Oval 164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37157" name="Group 165"/>
          <p:cNvGrpSpPr>
            <a:grpSpLocks/>
          </p:cNvGrpSpPr>
          <p:nvPr/>
        </p:nvGrpSpPr>
        <p:grpSpPr bwMode="auto">
          <a:xfrm>
            <a:off x="6761163" y="2840038"/>
            <a:ext cx="457200" cy="388937"/>
            <a:chOff x="318" y="1866"/>
            <a:chExt cx="288" cy="245"/>
          </a:xfrm>
        </p:grpSpPr>
        <p:sp>
          <p:nvSpPr>
            <p:cNvPr id="1237158" name="Text Box 166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i="1">
                  <a:ea typeface="宋体" panose="02010600030101010101" pitchFamily="2" charset="-122"/>
                </a:rPr>
                <a:t>N</a:t>
              </a:r>
              <a:r>
                <a:rPr lang="en-US" altLang="zh-CN" sz="1800" baseline="-25000">
                  <a:ea typeface="宋体" panose="02010600030101010101" pitchFamily="2" charset="-122"/>
                </a:rPr>
                <a:t>1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1237159" name="Oval 167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37160" name="Group 168"/>
          <p:cNvGrpSpPr>
            <a:grpSpLocks/>
          </p:cNvGrpSpPr>
          <p:nvPr/>
        </p:nvGrpSpPr>
        <p:grpSpPr bwMode="auto">
          <a:xfrm>
            <a:off x="7346950" y="3021013"/>
            <a:ext cx="457200" cy="388937"/>
            <a:chOff x="318" y="1866"/>
            <a:chExt cx="288" cy="245"/>
          </a:xfrm>
        </p:grpSpPr>
        <p:sp>
          <p:nvSpPr>
            <p:cNvPr id="1237161" name="Text Box 169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800" i="1">
                  <a:ea typeface="宋体" panose="02010600030101010101" pitchFamily="2" charset="-122"/>
                </a:rPr>
                <a:t>N</a:t>
              </a:r>
              <a:r>
                <a:rPr lang="en-US" altLang="zh-CN" sz="1800" baseline="-25000">
                  <a:ea typeface="宋体" panose="02010600030101010101" pitchFamily="2" charset="-122"/>
                </a:rPr>
                <a:t>2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1237162" name="Oval 170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37163" name="Rectangle 171"/>
          <p:cNvSpPr>
            <a:spLocks noChangeArrowheads="1"/>
          </p:cNvSpPr>
          <p:nvPr/>
        </p:nvSpPr>
        <p:spPr bwMode="auto">
          <a:xfrm>
            <a:off x="6742113" y="3340100"/>
            <a:ext cx="46037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164" name="Rectangle 172"/>
          <p:cNvSpPr>
            <a:spLocks noChangeArrowheads="1"/>
          </p:cNvSpPr>
          <p:nvPr/>
        </p:nvSpPr>
        <p:spPr bwMode="auto">
          <a:xfrm>
            <a:off x="6742113" y="2916238"/>
            <a:ext cx="46037" cy="182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165" name="Rectangle 173"/>
          <p:cNvSpPr>
            <a:spLocks noChangeArrowheads="1"/>
          </p:cNvSpPr>
          <p:nvPr/>
        </p:nvSpPr>
        <p:spPr bwMode="auto">
          <a:xfrm>
            <a:off x="7799388" y="3144838"/>
            <a:ext cx="46037" cy="182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166" name="Rectangle 174"/>
          <p:cNvSpPr>
            <a:spLocks noChangeArrowheads="1"/>
          </p:cNvSpPr>
          <p:nvPr/>
        </p:nvSpPr>
        <p:spPr bwMode="auto">
          <a:xfrm>
            <a:off x="7694613" y="4397375"/>
            <a:ext cx="46037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167" name="Rectangle 175"/>
          <p:cNvSpPr>
            <a:spLocks noChangeArrowheads="1"/>
          </p:cNvSpPr>
          <p:nvPr/>
        </p:nvSpPr>
        <p:spPr bwMode="auto">
          <a:xfrm>
            <a:off x="6656388" y="4406900"/>
            <a:ext cx="46037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168" name="Freeform 176"/>
          <p:cNvSpPr>
            <a:spLocks/>
          </p:cNvSpPr>
          <p:nvPr/>
        </p:nvSpPr>
        <p:spPr bwMode="auto">
          <a:xfrm>
            <a:off x="6480175" y="4421188"/>
            <a:ext cx="200025" cy="76200"/>
          </a:xfrm>
          <a:custGeom>
            <a:avLst/>
            <a:gdLst>
              <a:gd name="T0" fmla="*/ 0 w 126"/>
              <a:gd name="T1" fmla="*/ 0 h 48"/>
              <a:gd name="T2" fmla="*/ 0 w 126"/>
              <a:gd name="T3" fmla="*/ 48 h 48"/>
              <a:gd name="T4" fmla="*/ 126 w 126"/>
              <a:gd name="T5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" h="48">
                <a:moveTo>
                  <a:pt x="0" y="0"/>
                </a:moveTo>
                <a:lnTo>
                  <a:pt x="0" y="48"/>
                </a:lnTo>
                <a:lnTo>
                  <a:pt x="126" y="4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169" name="Line 177"/>
          <p:cNvSpPr>
            <a:spLocks noChangeShapeType="1"/>
          </p:cNvSpPr>
          <p:nvPr/>
        </p:nvSpPr>
        <p:spPr bwMode="auto">
          <a:xfrm flipH="1">
            <a:off x="5246688" y="2816225"/>
            <a:ext cx="252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170" name="Line 178"/>
          <p:cNvSpPr>
            <a:spLocks noChangeShapeType="1"/>
          </p:cNvSpPr>
          <p:nvPr/>
        </p:nvSpPr>
        <p:spPr bwMode="auto">
          <a:xfrm>
            <a:off x="5251450" y="2820988"/>
            <a:ext cx="0" cy="12239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37171" name="Group 179"/>
          <p:cNvGrpSpPr>
            <a:grpSpLocks/>
          </p:cNvGrpSpPr>
          <p:nvPr/>
        </p:nvGrpSpPr>
        <p:grpSpPr bwMode="auto">
          <a:xfrm>
            <a:off x="5156200" y="2730500"/>
            <a:ext cx="182563" cy="182563"/>
            <a:chOff x="1257" y="894"/>
            <a:chExt cx="115" cy="115"/>
          </a:xfrm>
        </p:grpSpPr>
        <p:sp>
          <p:nvSpPr>
            <p:cNvPr id="1237172" name="Rectangle 180"/>
            <p:cNvSpPr>
              <a:spLocks noChangeAspect="1" noChangeArrowheads="1"/>
            </p:cNvSpPr>
            <p:nvPr/>
          </p:nvSpPr>
          <p:spPr bwMode="auto">
            <a:xfrm flipH="1" flipV="1">
              <a:off x="1257" y="894"/>
              <a:ext cx="115" cy="115"/>
            </a:xfrm>
            <a:prstGeom prst="rect">
              <a:avLst/>
            </a:prstGeom>
            <a:solidFill>
              <a:srgbClr val="DFDFD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173" name="Rectangle 181"/>
            <p:cNvSpPr>
              <a:spLocks noChangeAspect="1" noChangeArrowheads="1"/>
            </p:cNvSpPr>
            <p:nvPr/>
          </p:nvSpPr>
          <p:spPr bwMode="auto">
            <a:xfrm flipH="1" flipV="1">
              <a:off x="1286" y="923"/>
              <a:ext cx="58" cy="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7174" name="Line 182"/>
          <p:cNvSpPr>
            <a:spLocks noChangeShapeType="1"/>
          </p:cNvSpPr>
          <p:nvPr/>
        </p:nvSpPr>
        <p:spPr bwMode="auto">
          <a:xfrm>
            <a:off x="5251450" y="4016375"/>
            <a:ext cx="419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37175" name="Group 183"/>
          <p:cNvGrpSpPr>
            <a:grpSpLocks/>
          </p:cNvGrpSpPr>
          <p:nvPr/>
        </p:nvGrpSpPr>
        <p:grpSpPr bwMode="auto">
          <a:xfrm>
            <a:off x="5160963" y="3925888"/>
            <a:ext cx="182562" cy="182562"/>
            <a:chOff x="1257" y="894"/>
            <a:chExt cx="115" cy="115"/>
          </a:xfrm>
        </p:grpSpPr>
        <p:sp>
          <p:nvSpPr>
            <p:cNvPr id="1237176" name="Rectangle 184"/>
            <p:cNvSpPr>
              <a:spLocks noChangeAspect="1" noChangeArrowheads="1"/>
            </p:cNvSpPr>
            <p:nvPr/>
          </p:nvSpPr>
          <p:spPr bwMode="auto">
            <a:xfrm flipH="1" flipV="1">
              <a:off x="1257" y="894"/>
              <a:ext cx="115" cy="115"/>
            </a:xfrm>
            <a:prstGeom prst="rect">
              <a:avLst/>
            </a:prstGeom>
            <a:solidFill>
              <a:srgbClr val="DFDFD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177" name="Rectangle 185"/>
            <p:cNvSpPr>
              <a:spLocks noChangeAspect="1" noChangeArrowheads="1"/>
            </p:cNvSpPr>
            <p:nvPr/>
          </p:nvSpPr>
          <p:spPr bwMode="auto">
            <a:xfrm flipH="1" flipV="1">
              <a:off x="1286" y="923"/>
              <a:ext cx="58" cy="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7178" name="Line 186"/>
          <p:cNvSpPr>
            <a:spLocks noChangeShapeType="1"/>
          </p:cNvSpPr>
          <p:nvPr/>
        </p:nvSpPr>
        <p:spPr bwMode="auto">
          <a:xfrm>
            <a:off x="5246688" y="3716338"/>
            <a:ext cx="1023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37179" name="Group 187"/>
          <p:cNvGrpSpPr>
            <a:grpSpLocks/>
          </p:cNvGrpSpPr>
          <p:nvPr/>
        </p:nvGrpSpPr>
        <p:grpSpPr bwMode="auto">
          <a:xfrm>
            <a:off x="5156200" y="3630613"/>
            <a:ext cx="182563" cy="182562"/>
            <a:chOff x="1257" y="894"/>
            <a:chExt cx="115" cy="115"/>
          </a:xfrm>
        </p:grpSpPr>
        <p:sp>
          <p:nvSpPr>
            <p:cNvPr id="1237180" name="Rectangle 188"/>
            <p:cNvSpPr>
              <a:spLocks noChangeAspect="1" noChangeArrowheads="1"/>
            </p:cNvSpPr>
            <p:nvPr/>
          </p:nvSpPr>
          <p:spPr bwMode="auto">
            <a:xfrm flipH="1" flipV="1">
              <a:off x="1257" y="894"/>
              <a:ext cx="115" cy="115"/>
            </a:xfrm>
            <a:prstGeom prst="rect">
              <a:avLst/>
            </a:prstGeom>
            <a:solidFill>
              <a:srgbClr val="DFDFD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181" name="Rectangle 189"/>
            <p:cNvSpPr>
              <a:spLocks noChangeAspect="1" noChangeArrowheads="1"/>
            </p:cNvSpPr>
            <p:nvPr/>
          </p:nvSpPr>
          <p:spPr bwMode="auto">
            <a:xfrm flipH="1" flipV="1">
              <a:off x="1286" y="923"/>
              <a:ext cx="58" cy="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7182" name="Line 190"/>
          <p:cNvSpPr>
            <a:spLocks noChangeShapeType="1"/>
          </p:cNvSpPr>
          <p:nvPr/>
        </p:nvSpPr>
        <p:spPr bwMode="auto">
          <a:xfrm>
            <a:off x="6251575" y="3440113"/>
            <a:ext cx="528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183" name="Line 191"/>
          <p:cNvSpPr>
            <a:spLocks noChangeShapeType="1"/>
          </p:cNvSpPr>
          <p:nvPr/>
        </p:nvSpPr>
        <p:spPr bwMode="auto">
          <a:xfrm>
            <a:off x="6270625" y="3440113"/>
            <a:ext cx="0" cy="2714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37184" name="Group 192"/>
          <p:cNvGrpSpPr>
            <a:grpSpLocks/>
          </p:cNvGrpSpPr>
          <p:nvPr/>
        </p:nvGrpSpPr>
        <p:grpSpPr bwMode="auto">
          <a:xfrm>
            <a:off x="6175375" y="3611563"/>
            <a:ext cx="182563" cy="182562"/>
            <a:chOff x="1257" y="894"/>
            <a:chExt cx="115" cy="115"/>
          </a:xfrm>
        </p:grpSpPr>
        <p:sp>
          <p:nvSpPr>
            <p:cNvPr id="1237185" name="Rectangle 193"/>
            <p:cNvSpPr>
              <a:spLocks noChangeAspect="1" noChangeArrowheads="1"/>
            </p:cNvSpPr>
            <p:nvPr/>
          </p:nvSpPr>
          <p:spPr bwMode="auto">
            <a:xfrm flipH="1" flipV="1">
              <a:off x="1257" y="894"/>
              <a:ext cx="115" cy="115"/>
            </a:xfrm>
            <a:prstGeom prst="rect">
              <a:avLst/>
            </a:prstGeom>
            <a:solidFill>
              <a:srgbClr val="DFDFD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186" name="Rectangle 194"/>
            <p:cNvSpPr>
              <a:spLocks noChangeAspect="1" noChangeArrowheads="1"/>
            </p:cNvSpPr>
            <p:nvPr/>
          </p:nvSpPr>
          <p:spPr bwMode="auto">
            <a:xfrm flipH="1" flipV="1">
              <a:off x="1286" y="923"/>
              <a:ext cx="58" cy="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37187" name="Group 195"/>
          <p:cNvGrpSpPr>
            <a:grpSpLocks/>
          </p:cNvGrpSpPr>
          <p:nvPr/>
        </p:nvGrpSpPr>
        <p:grpSpPr bwMode="auto">
          <a:xfrm>
            <a:off x="6175375" y="3349625"/>
            <a:ext cx="182563" cy="182563"/>
            <a:chOff x="1257" y="894"/>
            <a:chExt cx="115" cy="115"/>
          </a:xfrm>
        </p:grpSpPr>
        <p:sp>
          <p:nvSpPr>
            <p:cNvPr id="1237188" name="Rectangle 196"/>
            <p:cNvSpPr>
              <a:spLocks noChangeAspect="1" noChangeArrowheads="1"/>
            </p:cNvSpPr>
            <p:nvPr/>
          </p:nvSpPr>
          <p:spPr bwMode="auto">
            <a:xfrm flipH="1" flipV="1">
              <a:off x="1257" y="894"/>
              <a:ext cx="115" cy="115"/>
            </a:xfrm>
            <a:prstGeom prst="rect">
              <a:avLst/>
            </a:prstGeom>
            <a:solidFill>
              <a:srgbClr val="DFDFD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189" name="Rectangle 197"/>
            <p:cNvSpPr>
              <a:spLocks noChangeAspect="1" noChangeArrowheads="1"/>
            </p:cNvSpPr>
            <p:nvPr/>
          </p:nvSpPr>
          <p:spPr bwMode="auto">
            <a:xfrm flipH="1" flipV="1">
              <a:off x="1286" y="923"/>
              <a:ext cx="58" cy="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7190" name="Line 198"/>
          <p:cNvSpPr>
            <a:spLocks noChangeShapeType="1"/>
          </p:cNvSpPr>
          <p:nvPr/>
        </p:nvSpPr>
        <p:spPr bwMode="auto">
          <a:xfrm>
            <a:off x="6275388" y="4430713"/>
            <a:ext cx="200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191" name="Line 199"/>
          <p:cNvSpPr>
            <a:spLocks noChangeShapeType="1"/>
          </p:cNvSpPr>
          <p:nvPr/>
        </p:nvSpPr>
        <p:spPr bwMode="auto">
          <a:xfrm flipV="1">
            <a:off x="6489700" y="3011488"/>
            <a:ext cx="0" cy="14287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37192" name="Group 200"/>
          <p:cNvGrpSpPr>
            <a:grpSpLocks/>
          </p:cNvGrpSpPr>
          <p:nvPr/>
        </p:nvGrpSpPr>
        <p:grpSpPr bwMode="auto">
          <a:xfrm>
            <a:off x="6394450" y="4354513"/>
            <a:ext cx="182563" cy="182562"/>
            <a:chOff x="1257" y="894"/>
            <a:chExt cx="115" cy="115"/>
          </a:xfrm>
        </p:grpSpPr>
        <p:sp>
          <p:nvSpPr>
            <p:cNvPr id="1237193" name="Rectangle 201"/>
            <p:cNvSpPr>
              <a:spLocks noChangeAspect="1" noChangeArrowheads="1"/>
            </p:cNvSpPr>
            <p:nvPr/>
          </p:nvSpPr>
          <p:spPr bwMode="auto">
            <a:xfrm flipH="1" flipV="1">
              <a:off x="1257" y="894"/>
              <a:ext cx="115" cy="115"/>
            </a:xfrm>
            <a:prstGeom prst="rect">
              <a:avLst/>
            </a:prstGeom>
            <a:solidFill>
              <a:srgbClr val="DFDFD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194" name="Rectangle 202"/>
            <p:cNvSpPr>
              <a:spLocks noChangeAspect="1" noChangeArrowheads="1"/>
            </p:cNvSpPr>
            <p:nvPr/>
          </p:nvSpPr>
          <p:spPr bwMode="auto">
            <a:xfrm flipH="1" flipV="1">
              <a:off x="1286" y="923"/>
              <a:ext cx="58" cy="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7195" name="Line 203"/>
          <p:cNvSpPr>
            <a:spLocks noChangeShapeType="1"/>
          </p:cNvSpPr>
          <p:nvPr/>
        </p:nvSpPr>
        <p:spPr bwMode="auto">
          <a:xfrm>
            <a:off x="6489700" y="3011488"/>
            <a:ext cx="276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37196" name="Group 204"/>
          <p:cNvGrpSpPr>
            <a:grpSpLocks/>
          </p:cNvGrpSpPr>
          <p:nvPr/>
        </p:nvGrpSpPr>
        <p:grpSpPr bwMode="auto">
          <a:xfrm>
            <a:off x="6399213" y="2925763"/>
            <a:ext cx="182562" cy="182562"/>
            <a:chOff x="1257" y="894"/>
            <a:chExt cx="115" cy="115"/>
          </a:xfrm>
        </p:grpSpPr>
        <p:sp>
          <p:nvSpPr>
            <p:cNvPr id="1237197" name="Rectangle 205"/>
            <p:cNvSpPr>
              <a:spLocks noChangeAspect="1" noChangeArrowheads="1"/>
            </p:cNvSpPr>
            <p:nvPr/>
          </p:nvSpPr>
          <p:spPr bwMode="auto">
            <a:xfrm flipH="1" flipV="1">
              <a:off x="1257" y="894"/>
              <a:ext cx="115" cy="115"/>
            </a:xfrm>
            <a:prstGeom prst="rect">
              <a:avLst/>
            </a:prstGeom>
            <a:solidFill>
              <a:srgbClr val="DFDFD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198" name="Rectangle 206"/>
            <p:cNvSpPr>
              <a:spLocks noChangeAspect="1" noChangeArrowheads="1"/>
            </p:cNvSpPr>
            <p:nvPr/>
          </p:nvSpPr>
          <p:spPr bwMode="auto">
            <a:xfrm flipH="1" flipV="1">
              <a:off x="1286" y="923"/>
              <a:ext cx="58" cy="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7199" name="Line 207"/>
          <p:cNvSpPr>
            <a:spLocks noChangeShapeType="1"/>
          </p:cNvSpPr>
          <p:nvPr/>
        </p:nvSpPr>
        <p:spPr bwMode="auto">
          <a:xfrm>
            <a:off x="7823200" y="3230563"/>
            <a:ext cx="1762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200" name="Line 208"/>
          <p:cNvSpPr>
            <a:spLocks noChangeShapeType="1"/>
          </p:cNvSpPr>
          <p:nvPr/>
        </p:nvSpPr>
        <p:spPr bwMode="auto">
          <a:xfrm>
            <a:off x="7713663" y="4487863"/>
            <a:ext cx="266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201" name="Line 209"/>
          <p:cNvSpPr>
            <a:spLocks noChangeShapeType="1"/>
          </p:cNvSpPr>
          <p:nvPr/>
        </p:nvSpPr>
        <p:spPr bwMode="auto">
          <a:xfrm>
            <a:off x="8008938" y="3230563"/>
            <a:ext cx="0" cy="12620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37202" name="Group 210"/>
          <p:cNvGrpSpPr>
            <a:grpSpLocks/>
          </p:cNvGrpSpPr>
          <p:nvPr/>
        </p:nvGrpSpPr>
        <p:grpSpPr bwMode="auto">
          <a:xfrm>
            <a:off x="7918450" y="4397375"/>
            <a:ext cx="182563" cy="182563"/>
            <a:chOff x="1257" y="894"/>
            <a:chExt cx="115" cy="115"/>
          </a:xfrm>
        </p:grpSpPr>
        <p:sp>
          <p:nvSpPr>
            <p:cNvPr id="1237203" name="Rectangle 211"/>
            <p:cNvSpPr>
              <a:spLocks noChangeAspect="1" noChangeArrowheads="1"/>
            </p:cNvSpPr>
            <p:nvPr/>
          </p:nvSpPr>
          <p:spPr bwMode="auto">
            <a:xfrm flipH="1" flipV="1">
              <a:off x="1257" y="894"/>
              <a:ext cx="115" cy="115"/>
            </a:xfrm>
            <a:prstGeom prst="rect">
              <a:avLst/>
            </a:prstGeom>
            <a:solidFill>
              <a:srgbClr val="DFDFD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204" name="Rectangle 212"/>
            <p:cNvSpPr>
              <a:spLocks noChangeAspect="1" noChangeArrowheads="1"/>
            </p:cNvSpPr>
            <p:nvPr/>
          </p:nvSpPr>
          <p:spPr bwMode="auto">
            <a:xfrm flipH="1" flipV="1">
              <a:off x="1286" y="923"/>
              <a:ext cx="58" cy="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37205" name="Group 213"/>
          <p:cNvGrpSpPr>
            <a:grpSpLocks/>
          </p:cNvGrpSpPr>
          <p:nvPr/>
        </p:nvGrpSpPr>
        <p:grpSpPr bwMode="auto">
          <a:xfrm>
            <a:off x="7918450" y="3144838"/>
            <a:ext cx="182563" cy="182562"/>
            <a:chOff x="1257" y="894"/>
            <a:chExt cx="115" cy="115"/>
          </a:xfrm>
        </p:grpSpPr>
        <p:sp>
          <p:nvSpPr>
            <p:cNvPr id="1237206" name="Rectangle 214"/>
            <p:cNvSpPr>
              <a:spLocks noChangeAspect="1" noChangeArrowheads="1"/>
            </p:cNvSpPr>
            <p:nvPr/>
          </p:nvSpPr>
          <p:spPr bwMode="auto">
            <a:xfrm flipH="1" flipV="1">
              <a:off x="1257" y="894"/>
              <a:ext cx="115" cy="115"/>
            </a:xfrm>
            <a:prstGeom prst="rect">
              <a:avLst/>
            </a:prstGeom>
            <a:solidFill>
              <a:srgbClr val="DFDFD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207" name="Rectangle 215"/>
            <p:cNvSpPr>
              <a:spLocks noChangeAspect="1" noChangeArrowheads="1"/>
            </p:cNvSpPr>
            <p:nvPr/>
          </p:nvSpPr>
          <p:spPr bwMode="auto">
            <a:xfrm flipH="1" flipV="1">
              <a:off x="1286" y="923"/>
              <a:ext cx="58" cy="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37208" name="Group 216"/>
          <p:cNvGrpSpPr>
            <a:grpSpLocks/>
          </p:cNvGrpSpPr>
          <p:nvPr/>
        </p:nvGrpSpPr>
        <p:grpSpPr bwMode="auto">
          <a:xfrm>
            <a:off x="3825875" y="5445125"/>
            <a:ext cx="4346575" cy="1008063"/>
            <a:chOff x="2410" y="3430"/>
            <a:chExt cx="2738" cy="635"/>
          </a:xfrm>
        </p:grpSpPr>
        <p:sp>
          <p:nvSpPr>
            <p:cNvPr id="1237209" name="Rectangle 217"/>
            <p:cNvSpPr>
              <a:spLocks noChangeArrowheads="1"/>
            </p:cNvSpPr>
            <p:nvPr/>
          </p:nvSpPr>
          <p:spPr bwMode="auto">
            <a:xfrm>
              <a:off x="2410" y="3430"/>
              <a:ext cx="2738" cy="6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37210" name="Group 218"/>
            <p:cNvGrpSpPr>
              <a:grpSpLocks/>
            </p:cNvGrpSpPr>
            <p:nvPr/>
          </p:nvGrpSpPr>
          <p:grpSpPr bwMode="auto">
            <a:xfrm>
              <a:off x="2552" y="3521"/>
              <a:ext cx="924" cy="366"/>
              <a:chOff x="4638" y="1525"/>
              <a:chExt cx="924" cy="366"/>
            </a:xfrm>
          </p:grpSpPr>
          <p:sp>
            <p:nvSpPr>
              <p:cNvPr id="1237211" name="Text Box 219"/>
              <p:cNvSpPr txBox="1">
                <a:spLocks noChangeArrowheads="1"/>
              </p:cNvSpPr>
              <p:nvPr/>
            </p:nvSpPr>
            <p:spPr bwMode="auto">
              <a:xfrm>
                <a:off x="4871" y="1525"/>
                <a:ext cx="691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de-DE" altLang="de-DE" sz="1600">
                    <a:ea typeface="宋体" panose="02010600030101010101" pitchFamily="2" charset="-122"/>
                  </a:rPr>
                  <a:t>Horizontal</a:t>
                </a:r>
                <a:br>
                  <a:rPr lang="de-DE" altLang="de-DE" sz="1600">
                    <a:ea typeface="宋体" panose="02010600030101010101" pitchFamily="2" charset="-122"/>
                  </a:rPr>
                </a:br>
                <a:r>
                  <a:rPr lang="de-DE" altLang="zh-CN" sz="1600">
                    <a:ea typeface="宋体" panose="02010600030101010101" pitchFamily="2" charset="-122"/>
                  </a:rPr>
                  <a:t>Segment</a:t>
                </a:r>
                <a:endParaRPr lang="en-US" altLang="zh-CN" sz="1600">
                  <a:ea typeface="宋体" panose="02010600030101010101" pitchFamily="2" charset="-122"/>
                </a:endParaRPr>
              </a:p>
            </p:txBody>
          </p:sp>
          <p:sp>
            <p:nvSpPr>
              <p:cNvPr id="1237212" name="Line 220"/>
              <p:cNvSpPr>
                <a:spLocks noChangeShapeType="1"/>
              </p:cNvSpPr>
              <p:nvPr/>
            </p:nvSpPr>
            <p:spPr bwMode="auto">
              <a:xfrm flipV="1">
                <a:off x="4638" y="1713"/>
                <a:ext cx="17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37213" name="Text Box 221"/>
            <p:cNvSpPr txBox="1">
              <a:spLocks noChangeArrowheads="1"/>
            </p:cNvSpPr>
            <p:nvPr/>
          </p:nvSpPr>
          <p:spPr bwMode="auto">
            <a:xfrm>
              <a:off x="4740" y="3603"/>
              <a:ext cx="3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de-DE" sz="1600">
                  <a:ea typeface="宋体" panose="02010600030101010101" pitchFamily="2" charset="-122"/>
                </a:rPr>
                <a:t>Via</a:t>
              </a:r>
              <a:endParaRPr lang="en-US" altLang="zh-CN" sz="1600">
                <a:ea typeface="宋体" panose="02010600030101010101" pitchFamily="2" charset="-122"/>
              </a:endParaRPr>
            </a:p>
          </p:txBody>
        </p:sp>
        <p:grpSp>
          <p:nvGrpSpPr>
            <p:cNvPr id="1237214" name="Group 222"/>
            <p:cNvGrpSpPr>
              <a:grpSpLocks/>
            </p:cNvGrpSpPr>
            <p:nvPr/>
          </p:nvGrpSpPr>
          <p:grpSpPr bwMode="auto">
            <a:xfrm>
              <a:off x="4579" y="3647"/>
              <a:ext cx="115" cy="115"/>
              <a:chOff x="1257" y="894"/>
              <a:chExt cx="115" cy="115"/>
            </a:xfrm>
          </p:grpSpPr>
          <p:sp>
            <p:nvSpPr>
              <p:cNvPr id="1237215" name="Rectangle 223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257" y="894"/>
                <a:ext cx="115" cy="115"/>
              </a:xfrm>
              <a:prstGeom prst="rect">
                <a:avLst/>
              </a:prstGeom>
              <a:solidFill>
                <a:srgbClr val="DFDFD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7216" name="Rectangle 224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286" y="923"/>
                <a:ext cx="58" cy="5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37217" name="Text Box 225"/>
            <p:cNvSpPr txBox="1">
              <a:spLocks noChangeArrowheads="1"/>
            </p:cNvSpPr>
            <p:nvPr/>
          </p:nvSpPr>
          <p:spPr bwMode="auto">
            <a:xfrm>
              <a:off x="3614" y="3529"/>
              <a:ext cx="80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altLang="de-DE" sz="1600">
                  <a:ea typeface="宋体" panose="02010600030101010101" pitchFamily="2" charset="-122"/>
                </a:rPr>
                <a:t>Vertical </a:t>
              </a:r>
              <a:br>
                <a:rPr lang="de-DE" altLang="de-DE" sz="1600">
                  <a:ea typeface="宋体" panose="02010600030101010101" pitchFamily="2" charset="-122"/>
                </a:rPr>
              </a:br>
              <a:r>
                <a:rPr lang="de-DE" altLang="de-DE" sz="1600">
                  <a:ea typeface="宋体" panose="02010600030101010101" pitchFamily="2" charset="-122"/>
                </a:rPr>
                <a:t>Segment</a:t>
              </a:r>
              <a:endParaRPr lang="en-US" altLang="zh-CN" sz="1600">
                <a:ea typeface="宋体" panose="02010600030101010101" pitchFamily="2" charset="-122"/>
              </a:endParaRPr>
            </a:p>
          </p:txBody>
        </p:sp>
        <p:sp>
          <p:nvSpPr>
            <p:cNvPr id="1237218" name="Line 226"/>
            <p:cNvSpPr>
              <a:spLocks noChangeShapeType="1"/>
            </p:cNvSpPr>
            <p:nvPr/>
          </p:nvSpPr>
          <p:spPr bwMode="auto">
            <a:xfrm>
              <a:off x="3660" y="3548"/>
              <a:ext cx="0" cy="4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7219" name="Text Box 227"/>
          <p:cNvSpPr txBox="1">
            <a:spLocks noChangeArrowheads="1"/>
          </p:cNvSpPr>
          <p:nvPr/>
        </p:nvSpPr>
        <p:spPr bwMode="auto">
          <a:xfrm>
            <a:off x="5703888" y="1579563"/>
            <a:ext cx="1682750" cy="336550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de-DE" altLang="zh-CN" sz="1600">
                <a:ea typeface="宋体" panose="02010600030101010101" pitchFamily="2" charset="-122"/>
              </a:rPr>
              <a:t>Detailed Routing</a:t>
            </a:r>
            <a:endParaRPr lang="en-US" altLang="zh-CN" sz="1600">
              <a:ea typeface="宋体" panose="02010600030101010101" pitchFamily="2" charset="-122"/>
            </a:endParaRPr>
          </a:p>
        </p:txBody>
      </p:sp>
      <p:sp>
        <p:nvSpPr>
          <p:cNvPr id="1237220" name="AutoShape 228"/>
          <p:cNvSpPr>
            <a:spLocks noChangeArrowheads="1"/>
          </p:cNvSpPr>
          <p:nvPr/>
        </p:nvSpPr>
        <p:spPr bwMode="auto">
          <a:xfrm>
            <a:off x="4335463" y="3322638"/>
            <a:ext cx="468312" cy="81915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7221" name="Text Box 229"/>
          <p:cNvSpPr txBox="1">
            <a:spLocks noChangeArrowheads="1"/>
          </p:cNvSpPr>
          <p:nvPr/>
        </p:nvSpPr>
        <p:spPr bwMode="auto">
          <a:xfrm>
            <a:off x="827088" y="1522413"/>
            <a:ext cx="23764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 anchor="ctr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/>
              <a:t>Global Routing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37225" name="Rectangle 23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panose="02010600030101010101" pitchFamily="2" charset="-122"/>
              </a:rPr>
              <a:t>6 	Detailed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3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3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3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3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3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3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3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3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3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3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3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3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3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3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3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3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3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3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3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3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3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3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3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3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3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23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3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23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3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23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23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23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23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23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23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23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23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23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3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23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23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23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2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2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21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E332-4970-409D-B62D-3AC1504F8699}" type="slidenum">
              <a:rPr lang="en-US" altLang="de-DE"/>
              <a:pPr/>
              <a:t>70</a:t>
            </a:fld>
            <a:endParaRPr lang="en-US" altLang="de-DE"/>
          </a:p>
        </p:txBody>
      </p:sp>
      <p:sp>
        <p:nvSpPr>
          <p:cNvPr id="134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276350"/>
            <a:ext cx="8308975" cy="2873375"/>
          </a:xfrm>
          <a:noFill/>
          <a:ln/>
        </p:spPr>
        <p:txBody>
          <a:bodyPr lIns="191095" tIns="44941" rIns="89883" bIns="44941"/>
          <a:lstStyle/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Semiconductor manufacturing yield is a key concern in detailed routing </a:t>
            </a:r>
          </a:p>
          <a:p>
            <a:pPr marL="800100" lvl="1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Redundant vias and wiring segments as backups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via doubling</a:t>
            </a:r>
            <a:r>
              <a:rPr lang="en-US" altLang="zh-CN">
                <a:ea typeface="宋体" panose="02010600030101010101" pitchFamily="2" charset="-122"/>
              </a:rPr>
              <a:t> and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non-tree routing</a:t>
            </a:r>
            <a:r>
              <a:rPr lang="en-US" altLang="zh-CN">
                <a:ea typeface="宋体" panose="02010600030101010101" pitchFamily="2" charset="-122"/>
              </a:rPr>
              <a:t>)</a:t>
            </a:r>
          </a:p>
          <a:p>
            <a:pPr marL="800100" lvl="1" indent="-342900" defTabSz="762000">
              <a:tabLst/>
            </a:pP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Manufacturability constraints</a:t>
            </a:r>
            <a:r>
              <a:rPr lang="en-US" altLang="zh-CN">
                <a:ea typeface="宋体" panose="02010600030101010101" pitchFamily="2" charset="-122"/>
              </a:rPr>
              <a:t> (design rules) become more restrictive</a:t>
            </a:r>
          </a:p>
          <a:p>
            <a:pPr marL="800100" lvl="1" indent="-342900" defTabSz="762000">
              <a:tabLst/>
            </a:pP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Forbidden pitch rules</a:t>
            </a:r>
            <a:r>
              <a:rPr lang="en-US" altLang="zh-CN">
                <a:ea typeface="宋体" panose="02010600030101010101" pitchFamily="2" charset="-122"/>
              </a:rPr>
              <a:t> prohibit routing wires at certain distances apart,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but allows smaller or greater spacings  </a:t>
            </a:r>
          </a:p>
          <a:p>
            <a:pPr marL="800100" lvl="1" indent="-342900" defTabSz="762000">
              <a:tabLst/>
            </a:pPr>
            <a:endParaRPr lang="en-US" altLang="zh-CN">
              <a:ea typeface="宋体" panose="02010600030101010101" pitchFamily="2" charset="-122"/>
            </a:endParaRP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Detailed routers must account for manufacturing rules and the impact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of manufacturing faults </a:t>
            </a:r>
          </a:p>
          <a:p>
            <a:pPr marL="800100" lvl="1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Via defects: via doubling during or after detailed routing </a:t>
            </a:r>
          </a:p>
          <a:p>
            <a:pPr marL="800100" lvl="1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Interconnect defects: add redundant wires to already routed nets </a:t>
            </a:r>
          </a:p>
          <a:p>
            <a:pPr marL="800100" lvl="1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Antenna-induced defects: detailed routers limit the ratio of metal to gate area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on each metal layer </a:t>
            </a:r>
          </a:p>
        </p:txBody>
      </p:sp>
      <p:sp>
        <p:nvSpPr>
          <p:cNvPr id="1347589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panose="02010600030101010101" pitchFamily="2" charset="-122"/>
              </a:rPr>
              <a:t>6.6	Modern Challenges in Detailed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4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4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4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4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4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4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475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58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DE03C-C40F-4BBF-9798-A622E223BA7F}" type="slidenum">
              <a:rPr lang="en-US" altLang="de-DE"/>
              <a:pPr/>
              <a:t>71</a:t>
            </a:fld>
            <a:endParaRPr lang="en-US" altLang="de-DE"/>
          </a:p>
        </p:txBody>
      </p:sp>
      <p:sp>
        <p:nvSpPr>
          <p:cNvPr id="13742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6.6	Modern Challenges in Detailed Routing</a:t>
            </a:r>
          </a:p>
        </p:txBody>
      </p:sp>
      <p:pic>
        <p:nvPicPr>
          <p:cNvPr id="1374211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2763" y="1293813"/>
            <a:ext cx="5842000" cy="4381500"/>
          </a:xfrm>
        </p:spPr>
      </p:pic>
      <p:sp>
        <p:nvSpPr>
          <p:cNvPr id="1374212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6CD545A-B260-49D3-96D3-3979CFC5D47A}" type="slidenum">
              <a:rPr lang="en-US" altLang="zh-CN" sz="1000">
                <a:solidFill>
                  <a:srgbClr val="C0C0C0"/>
                </a:solidFill>
                <a:ea typeface="ＭＳ Ｐゴシック" panose="020B0600070205080204" pitchFamily="34" charset="-128"/>
              </a:rPr>
              <a:pPr algn="r"/>
              <a:t>71</a:t>
            </a:fld>
            <a:endParaRPr lang="en-US" altLang="zh-CN" sz="1000">
              <a:solidFill>
                <a:srgbClr val="C0C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74214" name="Text Box 6"/>
          <p:cNvSpPr txBox="1">
            <a:spLocks noChangeAspect="1" noChangeArrowheads="1"/>
          </p:cNvSpPr>
          <p:nvPr/>
        </p:nvSpPr>
        <p:spPr bwMode="auto">
          <a:xfrm>
            <a:off x="323850" y="939800"/>
            <a:ext cx="1655763" cy="35401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Antenna Effect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374215" name="TextBox 1"/>
          <p:cNvSpPr txBox="1">
            <a:spLocks noChangeArrowheads="1"/>
          </p:cNvSpPr>
          <p:nvPr/>
        </p:nvSpPr>
        <p:spPr bwMode="auto">
          <a:xfrm>
            <a:off x="2124075" y="5805488"/>
            <a:ext cx="4752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200">
                <a:ea typeface="ＭＳ Ｐゴシック" panose="020B0600070205080204" pitchFamily="34" charset="-128"/>
              </a:rPr>
              <a:t>Source: </a:t>
            </a:r>
            <a:r>
              <a:rPr lang="en-US" altLang="zh-CN" sz="1200">
                <a:latin typeface="Courier New" panose="02070309020205020404" pitchFamily="49" charset="0"/>
                <a:ea typeface="ＭＳ Ｐゴシック" panose="020B0600070205080204" pitchFamily="34" charset="-128"/>
              </a:rPr>
              <a:t>http://en.wikipedia.org/wiki/Antenna_effect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C6DBD-D5D5-4719-AEDA-CAD6B1664552}" type="slidenum">
              <a:rPr lang="en-US" altLang="de-DE"/>
              <a:pPr/>
              <a:t>72</a:t>
            </a:fld>
            <a:endParaRPr lang="en-US" altLang="de-DE"/>
          </a:p>
        </p:txBody>
      </p:sp>
      <p:sp>
        <p:nvSpPr>
          <p:cNvPr id="13752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6.6	Modern Challenges in Detailed Routing</a:t>
            </a:r>
          </a:p>
        </p:txBody>
      </p:sp>
      <p:pic>
        <p:nvPicPr>
          <p:cNvPr id="137523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2763" y="1293813"/>
            <a:ext cx="5842000" cy="4381500"/>
          </a:xfrm>
        </p:spPr>
      </p:pic>
      <p:sp>
        <p:nvSpPr>
          <p:cNvPr id="1375236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8F7014E-39ED-4CC4-ACAF-C4038174CC2A}" type="slidenum">
              <a:rPr lang="en-US" altLang="zh-CN" sz="1000">
                <a:solidFill>
                  <a:srgbClr val="C0C0C0"/>
                </a:solidFill>
                <a:ea typeface="ＭＳ Ｐゴシック" panose="020B0600070205080204" pitchFamily="34" charset="-128"/>
              </a:rPr>
              <a:pPr algn="r"/>
              <a:t>72</a:t>
            </a:fld>
            <a:endParaRPr lang="en-US" altLang="zh-CN" sz="1000">
              <a:solidFill>
                <a:srgbClr val="C0C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75238" name="Text Box 6"/>
          <p:cNvSpPr txBox="1">
            <a:spLocks noChangeAspect="1" noChangeArrowheads="1"/>
          </p:cNvSpPr>
          <p:nvPr/>
        </p:nvSpPr>
        <p:spPr bwMode="auto">
          <a:xfrm>
            <a:off x="323850" y="939800"/>
            <a:ext cx="2016125" cy="35401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Antenna Effect Fix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375239" name="TextBox 1"/>
          <p:cNvSpPr txBox="1">
            <a:spLocks noChangeArrowheads="1"/>
          </p:cNvSpPr>
          <p:nvPr/>
        </p:nvSpPr>
        <p:spPr bwMode="auto">
          <a:xfrm>
            <a:off x="2124075" y="5805488"/>
            <a:ext cx="4752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200">
                <a:ea typeface="ＭＳ Ｐゴシック" panose="020B0600070205080204" pitchFamily="34" charset="-128"/>
              </a:rPr>
              <a:t>Source: </a:t>
            </a:r>
            <a:r>
              <a:rPr lang="en-US" altLang="zh-CN" sz="1200">
                <a:latin typeface="Courier New" panose="02070309020205020404" pitchFamily="49" charset="0"/>
                <a:ea typeface="ＭＳ Ｐゴシック" panose="020B0600070205080204" pitchFamily="34" charset="-128"/>
              </a:rPr>
              <a:t>http://en.wikipedia.org/wiki/Antenna_effect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06DBD-EF69-4C46-B1D8-BB513E6DB4D0}" type="slidenum">
              <a:rPr lang="en-US" altLang="de-DE"/>
              <a:pPr/>
              <a:t>73</a:t>
            </a:fld>
            <a:endParaRPr lang="en-US" altLang="de-DE"/>
          </a:p>
        </p:txBody>
      </p:sp>
      <p:sp>
        <p:nvSpPr>
          <p:cNvPr id="134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276350"/>
            <a:ext cx="8535987" cy="5105400"/>
          </a:xfrm>
          <a:noFill/>
          <a:ln/>
        </p:spPr>
        <p:txBody>
          <a:bodyPr lIns="191095" tIns="44941" rIns="89883" bIns="44941"/>
          <a:lstStyle/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Detailed routing is invoked after global routing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 </a:t>
            </a: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Usually takes about as much time as global routing </a:t>
            </a:r>
          </a:p>
          <a:p>
            <a:pPr marL="800100" lvl="1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For heavily congested designs can take much longer </a:t>
            </a:r>
            <a:br>
              <a:rPr lang="en-US" altLang="zh-CN">
                <a:ea typeface="宋体" panose="02010600030101010101" pitchFamily="2" charset="-122"/>
              </a:rPr>
            </a:br>
            <a:endParaRPr lang="en-US" altLang="zh-CN">
              <a:ea typeface="宋体" panose="02010600030101010101" pitchFamily="2" charset="-122"/>
            </a:endParaRP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Generates specific track assignments for each connection </a:t>
            </a:r>
          </a:p>
          <a:p>
            <a:pPr marL="800100" lvl="1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Tries to follow "suggestions" made by global routing,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but may alter them if necessary </a:t>
            </a:r>
          </a:p>
          <a:p>
            <a:pPr marL="800100" lvl="1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A small number of failed global routed (disconnected, overcapacity)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can be tolerated </a:t>
            </a:r>
            <a:br>
              <a:rPr lang="en-US" altLang="zh-CN">
                <a:ea typeface="宋体" panose="02010600030101010101" pitchFamily="2" charset="-122"/>
              </a:rPr>
            </a:br>
            <a:endParaRPr lang="en-US" altLang="zh-CN">
              <a:ea typeface="宋体" panose="02010600030101010101" pitchFamily="2" charset="-122"/>
            </a:endParaRP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More affected by technology &amp; manufacturing constraints than global routing </a:t>
            </a:r>
          </a:p>
          <a:p>
            <a:pPr marL="800100" lvl="1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Must satisfy design rules </a:t>
            </a:r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panose="02010600030101010101" pitchFamily="2" charset="-122"/>
              </a:rPr>
              <a:t>Summary of Chapter 6 – Context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4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4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4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4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4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4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3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064-3513-4C70-BFE1-E7B30EF5F273}" type="slidenum">
              <a:rPr lang="en-US" altLang="de-DE"/>
              <a:pPr/>
              <a:t>74</a:t>
            </a:fld>
            <a:endParaRPr lang="en-US" altLang="de-DE"/>
          </a:p>
        </p:txBody>
      </p:sp>
      <p:sp>
        <p:nvSpPr>
          <p:cNvPr id="135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276350"/>
            <a:ext cx="8535987" cy="5105400"/>
          </a:xfrm>
          <a:noFill/>
          <a:ln/>
        </p:spPr>
        <p:txBody>
          <a:bodyPr lIns="191095" tIns="44941" rIns="89883" bIns="44941"/>
          <a:lstStyle/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Breaks down the layout area into regions 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Channels have net terminals (pins) on two sides 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Switch-boxes have terminals on four sides 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Channels are joined at switchboxes </a:t>
            </a:r>
            <a:br>
              <a:rPr lang="en-US" altLang="zh-CN">
                <a:ea typeface="宋体" panose="02010600030101010101" pitchFamily="2" charset="-122"/>
              </a:rPr>
            </a:br>
            <a:endParaRPr lang="en-US" altLang="zh-CN">
              <a:ea typeface="宋体" panose="02010600030101010101" pitchFamily="2" charset="-122"/>
            </a:endParaRP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When the number of metal layers is &gt;3, use over-the-cell (OTC) routing 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Divide the layout region into a grid of global routing cells (gcells)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OTC routing makes the locations of cells, obstacles and pins less important 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Channel and switchbox routing can be used during OTC routing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when upper metal layers are blocked (by wide buses, other wires, etc.) </a:t>
            </a:r>
            <a:br>
              <a:rPr lang="en-US" altLang="zh-CN">
                <a:ea typeface="宋体" panose="02010600030101010101" pitchFamily="2" charset="-122"/>
              </a:rPr>
            </a:br>
            <a:endParaRPr lang="en-US" altLang="zh-CN">
              <a:ea typeface="宋体" panose="02010600030101010101" pitchFamily="2" charset="-122"/>
            </a:endParaRP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The capacity of a region is limited by the number of tracks it contains 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Channels, switchboxes, gcells </a:t>
            </a:r>
          </a:p>
        </p:txBody>
      </p:sp>
      <p:sp>
        <p:nvSpPr>
          <p:cNvPr id="13506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panose="02010600030101010101" pitchFamily="2" charset="-122"/>
              </a:rPr>
              <a:t>Summary of Chapter 6 – Routing Regions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5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5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5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5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5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5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5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5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50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58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224D7-7490-4A5D-B491-376AF894FB9A}" type="slidenum">
              <a:rPr lang="en-US" altLang="de-DE"/>
              <a:pPr/>
              <a:t>75</a:t>
            </a:fld>
            <a:endParaRPr lang="en-US" altLang="de-DE"/>
          </a:p>
        </p:txBody>
      </p:sp>
      <p:sp>
        <p:nvSpPr>
          <p:cNvPr id="135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276350"/>
            <a:ext cx="8535987" cy="5105400"/>
          </a:xfrm>
          <a:noFill/>
          <a:ln/>
        </p:spPr>
        <p:txBody>
          <a:bodyPr lIns="191095" tIns="44941" rIns="89883" bIns="44941"/>
          <a:lstStyle/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Horizontal and vertical constraint graphs capture constraints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that must be satisfied by valid routes </a:t>
            </a:r>
            <a:br>
              <a:rPr lang="en-US" altLang="zh-CN">
                <a:ea typeface="宋体" panose="02010600030101010101" pitchFamily="2" charset="-122"/>
              </a:rPr>
            </a:br>
            <a:endParaRPr lang="en-US" altLang="zh-CN">
              <a:ea typeface="宋体" panose="02010600030101010101" pitchFamily="2" charset="-122"/>
            </a:endParaRP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Simplest algorithms for detailed routing are greedy 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Every step satisfies immediate constraints with minimal routing cost 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Use as few bends as possible (doglegs are used when additional bends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are needed) 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Very fast, do a surprisingly good job in many cases 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Insufficient for congested designs </a:t>
            </a:r>
            <a:br>
              <a:rPr lang="en-US" altLang="zh-CN">
                <a:ea typeface="宋体" panose="02010600030101010101" pitchFamily="2" charset="-122"/>
              </a:rPr>
            </a:br>
            <a:endParaRPr lang="en-US" altLang="zh-CN">
              <a:ea typeface="宋体" panose="02010600030101010101" pitchFamily="2" charset="-122"/>
            </a:endParaRP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Switchbox routing algorithms are usually derived from channel routing algorithms</a:t>
            </a:r>
            <a:br>
              <a:rPr lang="en-US" altLang="zh-CN">
                <a:ea typeface="宋体" panose="02010600030101010101" pitchFamily="2" charset="-122"/>
              </a:rPr>
            </a:br>
            <a:endParaRPr lang="en-US" altLang="zh-CN">
              <a:ea typeface="宋体" panose="02010600030101010101" pitchFamily="2" charset="-122"/>
            </a:endParaRP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Strategy 1: Do not create congested designs and rely on greedy algorithms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 </a:t>
            </a: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Strategy 2: Accommodate congested designs and develop stronger algorithms </a:t>
            </a:r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panose="02010600030101010101" pitchFamily="2" charset="-122"/>
              </a:rPr>
              <a:t>Summary of Chapter 6 – Algorithms and Data Structures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5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5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5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5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5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5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5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51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82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30911-3802-488E-808A-1DB1ADBCC853}" type="slidenum">
              <a:rPr lang="en-US" altLang="de-DE"/>
              <a:pPr/>
              <a:t>76</a:t>
            </a:fld>
            <a:endParaRPr lang="en-US" altLang="de-DE"/>
          </a:p>
        </p:txBody>
      </p:sp>
      <p:sp>
        <p:nvSpPr>
          <p:cNvPr id="135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276350"/>
            <a:ext cx="8535987" cy="5105400"/>
          </a:xfrm>
          <a:noFill/>
          <a:ln/>
        </p:spPr>
        <p:txBody>
          <a:bodyPr lIns="191095" tIns="44941" rIns="89883" bIns="44941"/>
          <a:lstStyle/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Variable-pitch wire stacks 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Not addressed in the literature until 2008 </a:t>
            </a: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Satisfying more complex design rules 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Min spacing between wires and devices 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Forbidden pitch rules 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Antenna rules </a:t>
            </a: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Soft rules 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Do not need to be satisfied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Can improve yield by decreasing the probability of defects </a:t>
            </a: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Redundant vias 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In case some vias are poorly manufactured </a:t>
            </a:r>
          </a:p>
          <a:p>
            <a:pPr marL="342900" indent="-342900" defTabSz="762000">
              <a:tabLst/>
            </a:pPr>
            <a:r>
              <a:rPr lang="en-US" altLang="zh-CN">
                <a:ea typeface="宋体" panose="02010600030101010101" pitchFamily="2" charset="-122"/>
              </a:rPr>
              <a:t>Redundant wires </a:t>
            </a:r>
          </a:p>
          <a:p>
            <a:pPr marL="800100" lvl="1" indent="-342900" defTabSz="762000">
              <a:spcBef>
                <a:spcPct val="40000"/>
              </a:spcBef>
              <a:tabLst/>
            </a:pPr>
            <a:r>
              <a:rPr lang="en-US" altLang="zh-CN">
                <a:ea typeface="宋体" panose="02010600030101010101" pitchFamily="2" charset="-122"/>
              </a:rPr>
              <a:t>In case some wires get disconnected </a:t>
            </a:r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panose="02010600030101010101" pitchFamily="2" charset="-122"/>
              </a:rPr>
              <a:t>Summary of Chapter 6 – Modern Challenges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5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5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5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5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5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5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5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5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5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5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527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527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70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4DEE-3C95-4D34-ADFA-B8DD18AB3DC5}" type="slidenum">
              <a:rPr lang="en-US" altLang="de-DE"/>
              <a:pPr/>
              <a:t>8</a:t>
            </a:fld>
            <a:endParaRPr lang="en-US" altLang="de-DE"/>
          </a:p>
        </p:txBody>
      </p:sp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6.1	Terminology</a:t>
            </a:r>
          </a:p>
        </p:txBody>
      </p:sp>
      <p:sp>
        <p:nvSpPr>
          <p:cNvPr id="1244163" name="Line 3"/>
          <p:cNvSpPr>
            <a:spLocks noChangeAspect="1" noChangeShapeType="1"/>
          </p:cNvSpPr>
          <p:nvPr/>
        </p:nvSpPr>
        <p:spPr bwMode="auto">
          <a:xfrm flipV="1">
            <a:off x="4094163" y="5233988"/>
            <a:ext cx="0" cy="2032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64" name="Line 4"/>
          <p:cNvSpPr>
            <a:spLocks noChangeAspect="1" noChangeShapeType="1"/>
          </p:cNvSpPr>
          <p:nvPr/>
        </p:nvSpPr>
        <p:spPr bwMode="auto">
          <a:xfrm>
            <a:off x="4094163" y="5233988"/>
            <a:ext cx="268287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65" name="Line 5"/>
          <p:cNvSpPr>
            <a:spLocks noChangeAspect="1" noChangeShapeType="1"/>
          </p:cNvSpPr>
          <p:nvPr/>
        </p:nvSpPr>
        <p:spPr bwMode="auto">
          <a:xfrm>
            <a:off x="4362450" y="5233988"/>
            <a:ext cx="0" cy="2032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66" name="Line 6"/>
          <p:cNvSpPr>
            <a:spLocks noChangeAspect="1" noChangeShapeType="1"/>
          </p:cNvSpPr>
          <p:nvPr/>
        </p:nvSpPr>
        <p:spPr bwMode="auto">
          <a:xfrm>
            <a:off x="4094163" y="4630738"/>
            <a:ext cx="0" cy="403225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67" name="Line 7"/>
          <p:cNvSpPr>
            <a:spLocks noChangeAspect="1" noChangeShapeType="1"/>
          </p:cNvSpPr>
          <p:nvPr/>
        </p:nvSpPr>
        <p:spPr bwMode="auto">
          <a:xfrm>
            <a:off x="4094163" y="5033963"/>
            <a:ext cx="2047875" cy="63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68" name="Line 8"/>
          <p:cNvSpPr>
            <a:spLocks noChangeAspect="1" noChangeShapeType="1"/>
          </p:cNvSpPr>
          <p:nvPr/>
        </p:nvSpPr>
        <p:spPr bwMode="auto">
          <a:xfrm flipV="1">
            <a:off x="4227513" y="4832350"/>
            <a:ext cx="0" cy="60483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69" name="Line 9"/>
          <p:cNvSpPr>
            <a:spLocks noChangeAspect="1" noChangeShapeType="1"/>
          </p:cNvSpPr>
          <p:nvPr/>
        </p:nvSpPr>
        <p:spPr bwMode="auto">
          <a:xfrm>
            <a:off x="4227513" y="4832350"/>
            <a:ext cx="674687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70" name="Line 10"/>
          <p:cNvSpPr>
            <a:spLocks noChangeAspect="1" noChangeShapeType="1"/>
          </p:cNvSpPr>
          <p:nvPr/>
        </p:nvSpPr>
        <p:spPr bwMode="auto">
          <a:xfrm flipV="1">
            <a:off x="4362450" y="4630738"/>
            <a:ext cx="0" cy="403225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71" name="Line 11"/>
          <p:cNvSpPr>
            <a:spLocks noChangeAspect="1" noChangeShapeType="1"/>
          </p:cNvSpPr>
          <p:nvPr/>
        </p:nvSpPr>
        <p:spPr bwMode="auto">
          <a:xfrm flipV="1">
            <a:off x="4497388" y="4630738"/>
            <a:ext cx="0" cy="201612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72" name="Line 12"/>
          <p:cNvSpPr>
            <a:spLocks noChangeAspect="1" noChangeShapeType="1"/>
          </p:cNvSpPr>
          <p:nvPr/>
        </p:nvSpPr>
        <p:spPr bwMode="auto">
          <a:xfrm>
            <a:off x="4497388" y="5033963"/>
            <a:ext cx="0" cy="403225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73" name="Line 13"/>
          <p:cNvSpPr>
            <a:spLocks noChangeAspect="1" noChangeShapeType="1"/>
          </p:cNvSpPr>
          <p:nvPr/>
        </p:nvSpPr>
        <p:spPr bwMode="auto">
          <a:xfrm>
            <a:off x="4632325" y="4630738"/>
            <a:ext cx="0" cy="6032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74" name="Line 14"/>
          <p:cNvSpPr>
            <a:spLocks noChangeAspect="1" noChangeShapeType="1"/>
          </p:cNvSpPr>
          <p:nvPr/>
        </p:nvSpPr>
        <p:spPr bwMode="auto">
          <a:xfrm>
            <a:off x="4632325" y="5233988"/>
            <a:ext cx="638175" cy="63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75" name="Line 15"/>
          <p:cNvSpPr>
            <a:spLocks noChangeAspect="1" noChangeShapeType="1"/>
          </p:cNvSpPr>
          <p:nvPr/>
        </p:nvSpPr>
        <p:spPr bwMode="auto">
          <a:xfrm>
            <a:off x="4767263" y="4630738"/>
            <a:ext cx="0" cy="8064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76" name="Line 16"/>
          <p:cNvSpPr>
            <a:spLocks noChangeAspect="1" noChangeShapeType="1"/>
          </p:cNvSpPr>
          <p:nvPr/>
        </p:nvSpPr>
        <p:spPr bwMode="auto">
          <a:xfrm>
            <a:off x="4902200" y="4630738"/>
            <a:ext cx="0" cy="8064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77" name="Rectangle 17"/>
          <p:cNvSpPr>
            <a:spLocks noChangeAspect="1" noChangeArrowheads="1"/>
          </p:cNvSpPr>
          <p:nvPr/>
        </p:nvSpPr>
        <p:spPr bwMode="auto">
          <a:xfrm>
            <a:off x="4067175" y="3854450"/>
            <a:ext cx="865188" cy="788988"/>
          </a:xfrm>
          <a:prstGeom prst="rect">
            <a:avLst/>
          </a:prstGeom>
          <a:solidFill>
            <a:srgbClr val="B2B2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44178" name="Rectangle 18"/>
          <p:cNvSpPr>
            <a:spLocks noChangeAspect="1" noChangeArrowheads="1"/>
          </p:cNvSpPr>
          <p:nvPr/>
        </p:nvSpPr>
        <p:spPr bwMode="auto">
          <a:xfrm>
            <a:off x="5651500" y="5434013"/>
            <a:ext cx="865188" cy="787400"/>
          </a:xfrm>
          <a:prstGeom prst="rect">
            <a:avLst/>
          </a:prstGeom>
          <a:solidFill>
            <a:srgbClr val="B2B2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44179" name="Rectangle 19"/>
          <p:cNvSpPr>
            <a:spLocks noChangeAspect="1" noChangeArrowheads="1"/>
          </p:cNvSpPr>
          <p:nvPr/>
        </p:nvSpPr>
        <p:spPr bwMode="auto">
          <a:xfrm>
            <a:off x="4067175" y="5434013"/>
            <a:ext cx="865188" cy="787400"/>
          </a:xfrm>
          <a:prstGeom prst="rect">
            <a:avLst/>
          </a:prstGeom>
          <a:solidFill>
            <a:srgbClr val="B2B2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44180" name="Rectangle 20"/>
          <p:cNvSpPr>
            <a:spLocks noChangeAspect="1" noChangeArrowheads="1"/>
          </p:cNvSpPr>
          <p:nvPr/>
        </p:nvSpPr>
        <p:spPr bwMode="auto">
          <a:xfrm>
            <a:off x="5651500" y="3854450"/>
            <a:ext cx="865188" cy="788988"/>
          </a:xfrm>
          <a:prstGeom prst="rect">
            <a:avLst/>
          </a:prstGeom>
          <a:solidFill>
            <a:srgbClr val="B2B2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244181" name="Text Box 21"/>
          <p:cNvSpPr txBox="1">
            <a:spLocks noChangeAspect="1" noChangeArrowheads="1"/>
          </p:cNvSpPr>
          <p:nvPr/>
        </p:nvSpPr>
        <p:spPr bwMode="auto">
          <a:xfrm>
            <a:off x="836613" y="1166813"/>
            <a:ext cx="3576637" cy="3540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Channel and Switchbox Routing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4182" name="Freeform 22"/>
          <p:cNvSpPr>
            <a:spLocks noChangeAspect="1"/>
          </p:cNvSpPr>
          <p:nvPr/>
        </p:nvSpPr>
        <p:spPr bwMode="auto">
          <a:xfrm rot="5639681" flipH="1">
            <a:off x="3214687" y="3594101"/>
            <a:ext cx="739775" cy="285750"/>
          </a:xfrm>
          <a:custGeom>
            <a:avLst/>
            <a:gdLst>
              <a:gd name="T0" fmla="*/ 23 w 2711"/>
              <a:gd name="T1" fmla="*/ 57 h 259"/>
              <a:gd name="T2" fmla="*/ 177 w 2711"/>
              <a:gd name="T3" fmla="*/ 6 h 259"/>
              <a:gd name="T4" fmla="*/ 548 w 2711"/>
              <a:gd name="T5" fmla="*/ 46 h 259"/>
              <a:gd name="T6" fmla="*/ 719 w 2711"/>
              <a:gd name="T7" fmla="*/ 108 h 259"/>
              <a:gd name="T8" fmla="*/ 936 w 2711"/>
              <a:gd name="T9" fmla="*/ 80 h 259"/>
              <a:gd name="T10" fmla="*/ 1129 w 2711"/>
              <a:gd name="T11" fmla="*/ 51 h 259"/>
              <a:gd name="T12" fmla="*/ 1289 w 2711"/>
              <a:gd name="T13" fmla="*/ 6 h 259"/>
              <a:gd name="T14" fmla="*/ 1540 w 2711"/>
              <a:gd name="T15" fmla="*/ 11 h 259"/>
              <a:gd name="T16" fmla="*/ 1614 w 2711"/>
              <a:gd name="T17" fmla="*/ 46 h 259"/>
              <a:gd name="T18" fmla="*/ 1808 w 2711"/>
              <a:gd name="T19" fmla="*/ 91 h 259"/>
              <a:gd name="T20" fmla="*/ 1968 w 2711"/>
              <a:gd name="T21" fmla="*/ 74 h 259"/>
              <a:gd name="T22" fmla="*/ 2150 w 2711"/>
              <a:gd name="T23" fmla="*/ 23 h 259"/>
              <a:gd name="T24" fmla="*/ 2242 w 2711"/>
              <a:gd name="T25" fmla="*/ 11 h 259"/>
              <a:gd name="T26" fmla="*/ 2333 w 2711"/>
              <a:gd name="T27" fmla="*/ 0 h 259"/>
              <a:gd name="T28" fmla="*/ 2641 w 2711"/>
              <a:gd name="T29" fmla="*/ 28 h 259"/>
              <a:gd name="T30" fmla="*/ 2675 w 2711"/>
              <a:gd name="T31" fmla="*/ 194 h 259"/>
              <a:gd name="T32" fmla="*/ 2299 w 2711"/>
              <a:gd name="T33" fmla="*/ 222 h 259"/>
              <a:gd name="T34" fmla="*/ 1677 w 2711"/>
              <a:gd name="T35" fmla="*/ 228 h 259"/>
              <a:gd name="T36" fmla="*/ 1289 w 2711"/>
              <a:gd name="T37" fmla="*/ 194 h 259"/>
              <a:gd name="T38" fmla="*/ 1044 w 2711"/>
              <a:gd name="T39" fmla="*/ 165 h 259"/>
              <a:gd name="T40" fmla="*/ 953 w 2711"/>
              <a:gd name="T41" fmla="*/ 154 h 259"/>
              <a:gd name="T42" fmla="*/ 0 w 2711"/>
              <a:gd name="T43" fmla="*/ 120 h 259"/>
              <a:gd name="T44" fmla="*/ 23 w 2711"/>
              <a:gd name="T45" fmla="*/ 5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11" h="259">
                <a:moveTo>
                  <a:pt x="23" y="57"/>
                </a:moveTo>
                <a:cubicBezTo>
                  <a:pt x="75" y="39"/>
                  <a:pt x="124" y="22"/>
                  <a:pt x="177" y="6"/>
                </a:cubicBezTo>
                <a:cubicBezTo>
                  <a:pt x="300" y="10"/>
                  <a:pt x="427" y="20"/>
                  <a:pt x="548" y="46"/>
                </a:cubicBezTo>
                <a:cubicBezTo>
                  <a:pt x="608" y="59"/>
                  <a:pt x="657" y="97"/>
                  <a:pt x="719" y="108"/>
                </a:cubicBezTo>
                <a:cubicBezTo>
                  <a:pt x="793" y="103"/>
                  <a:pt x="862" y="86"/>
                  <a:pt x="936" y="80"/>
                </a:cubicBezTo>
                <a:cubicBezTo>
                  <a:pt x="1000" y="69"/>
                  <a:pt x="1066" y="66"/>
                  <a:pt x="1129" y="51"/>
                </a:cubicBezTo>
                <a:cubicBezTo>
                  <a:pt x="1194" y="35"/>
                  <a:pt x="1218" y="13"/>
                  <a:pt x="1289" y="6"/>
                </a:cubicBezTo>
                <a:cubicBezTo>
                  <a:pt x="1373" y="8"/>
                  <a:pt x="1457" y="3"/>
                  <a:pt x="1540" y="11"/>
                </a:cubicBezTo>
                <a:cubicBezTo>
                  <a:pt x="1605" y="17"/>
                  <a:pt x="1580" y="29"/>
                  <a:pt x="1614" y="46"/>
                </a:cubicBezTo>
                <a:cubicBezTo>
                  <a:pt x="1674" y="76"/>
                  <a:pt x="1742" y="85"/>
                  <a:pt x="1808" y="91"/>
                </a:cubicBezTo>
                <a:cubicBezTo>
                  <a:pt x="1860" y="87"/>
                  <a:pt x="1917" y="87"/>
                  <a:pt x="1968" y="74"/>
                </a:cubicBezTo>
                <a:cubicBezTo>
                  <a:pt x="2029" y="58"/>
                  <a:pt x="2088" y="35"/>
                  <a:pt x="2150" y="23"/>
                </a:cubicBezTo>
                <a:cubicBezTo>
                  <a:pt x="2194" y="14"/>
                  <a:pt x="2189" y="17"/>
                  <a:pt x="2242" y="11"/>
                </a:cubicBezTo>
                <a:cubicBezTo>
                  <a:pt x="2272" y="8"/>
                  <a:pt x="2333" y="0"/>
                  <a:pt x="2333" y="0"/>
                </a:cubicBezTo>
                <a:cubicBezTo>
                  <a:pt x="2440" y="4"/>
                  <a:pt x="2537" y="19"/>
                  <a:pt x="2641" y="28"/>
                </a:cubicBezTo>
                <a:cubicBezTo>
                  <a:pt x="2711" y="46"/>
                  <a:pt x="2659" y="134"/>
                  <a:pt x="2675" y="194"/>
                </a:cubicBezTo>
                <a:cubicBezTo>
                  <a:pt x="2572" y="230"/>
                  <a:pt x="2396" y="220"/>
                  <a:pt x="2299" y="222"/>
                </a:cubicBezTo>
                <a:cubicBezTo>
                  <a:pt x="2084" y="259"/>
                  <a:pt x="1965" y="231"/>
                  <a:pt x="1677" y="228"/>
                </a:cubicBezTo>
                <a:cubicBezTo>
                  <a:pt x="1547" y="221"/>
                  <a:pt x="1419" y="203"/>
                  <a:pt x="1289" y="194"/>
                </a:cubicBezTo>
                <a:cubicBezTo>
                  <a:pt x="1209" y="177"/>
                  <a:pt x="1125" y="173"/>
                  <a:pt x="1044" y="165"/>
                </a:cubicBezTo>
                <a:cubicBezTo>
                  <a:pt x="1014" y="162"/>
                  <a:pt x="953" y="154"/>
                  <a:pt x="953" y="154"/>
                </a:cubicBezTo>
                <a:cubicBezTo>
                  <a:pt x="627" y="158"/>
                  <a:pt x="320" y="151"/>
                  <a:pt x="0" y="120"/>
                </a:cubicBezTo>
                <a:cubicBezTo>
                  <a:pt x="17" y="96"/>
                  <a:pt x="9" y="57"/>
                  <a:pt x="23" y="57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83" name="Line 23"/>
          <p:cNvSpPr>
            <a:spLocks noChangeAspect="1" noChangeShapeType="1"/>
          </p:cNvSpPr>
          <p:nvPr/>
        </p:nvSpPr>
        <p:spPr bwMode="auto">
          <a:xfrm flipV="1">
            <a:off x="5068888" y="4837113"/>
            <a:ext cx="0" cy="1074737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84" name="Line 24"/>
          <p:cNvSpPr>
            <a:spLocks noChangeAspect="1" noChangeShapeType="1"/>
          </p:cNvSpPr>
          <p:nvPr/>
        </p:nvSpPr>
        <p:spPr bwMode="auto">
          <a:xfrm>
            <a:off x="5068888" y="4837113"/>
            <a:ext cx="873125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85" name="Line 25"/>
          <p:cNvSpPr>
            <a:spLocks noChangeAspect="1" noChangeShapeType="1"/>
          </p:cNvSpPr>
          <p:nvPr/>
        </p:nvSpPr>
        <p:spPr bwMode="auto">
          <a:xfrm flipV="1">
            <a:off x="5470525" y="4164013"/>
            <a:ext cx="0" cy="6731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86" name="Line 26"/>
          <p:cNvSpPr>
            <a:spLocks noChangeAspect="1" noChangeShapeType="1"/>
          </p:cNvSpPr>
          <p:nvPr/>
        </p:nvSpPr>
        <p:spPr bwMode="auto">
          <a:xfrm flipV="1">
            <a:off x="5270500" y="3963988"/>
            <a:ext cx="0" cy="1076325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87" name="Line 27"/>
          <p:cNvSpPr>
            <a:spLocks noChangeAspect="1" noChangeShapeType="1"/>
          </p:cNvSpPr>
          <p:nvPr/>
        </p:nvSpPr>
        <p:spPr bwMode="auto">
          <a:xfrm>
            <a:off x="5270500" y="5240338"/>
            <a:ext cx="0" cy="8763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88" name="Line 28"/>
          <p:cNvSpPr>
            <a:spLocks noChangeAspect="1" noChangeShapeType="1"/>
          </p:cNvSpPr>
          <p:nvPr/>
        </p:nvSpPr>
        <p:spPr bwMode="auto">
          <a:xfrm>
            <a:off x="5470525" y="5040313"/>
            <a:ext cx="0" cy="871537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89" name="Line 29"/>
          <p:cNvSpPr>
            <a:spLocks noChangeAspect="1" noChangeShapeType="1"/>
          </p:cNvSpPr>
          <p:nvPr/>
        </p:nvSpPr>
        <p:spPr bwMode="auto">
          <a:xfrm>
            <a:off x="6142038" y="5040313"/>
            <a:ext cx="0" cy="401637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90" name="Line 30"/>
          <p:cNvSpPr>
            <a:spLocks noChangeAspect="1" noChangeShapeType="1"/>
          </p:cNvSpPr>
          <p:nvPr/>
        </p:nvSpPr>
        <p:spPr bwMode="auto">
          <a:xfrm flipV="1">
            <a:off x="5942013" y="4635500"/>
            <a:ext cx="0" cy="20161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91" name="Line 31"/>
          <p:cNvSpPr>
            <a:spLocks noChangeAspect="1" noChangeShapeType="1"/>
          </p:cNvSpPr>
          <p:nvPr/>
        </p:nvSpPr>
        <p:spPr bwMode="auto">
          <a:xfrm>
            <a:off x="5470525" y="5911850"/>
            <a:ext cx="20320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92" name="Line 32"/>
          <p:cNvSpPr>
            <a:spLocks noChangeAspect="1" noChangeShapeType="1"/>
          </p:cNvSpPr>
          <p:nvPr/>
        </p:nvSpPr>
        <p:spPr bwMode="auto">
          <a:xfrm>
            <a:off x="4933950" y="6116638"/>
            <a:ext cx="739775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93" name="Line 33"/>
          <p:cNvSpPr>
            <a:spLocks noChangeAspect="1" noChangeShapeType="1"/>
          </p:cNvSpPr>
          <p:nvPr/>
        </p:nvSpPr>
        <p:spPr bwMode="auto">
          <a:xfrm flipH="1">
            <a:off x="4933950" y="5911850"/>
            <a:ext cx="134938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94" name="Line 34"/>
          <p:cNvSpPr>
            <a:spLocks noChangeAspect="1" noChangeShapeType="1"/>
          </p:cNvSpPr>
          <p:nvPr/>
        </p:nvSpPr>
        <p:spPr bwMode="auto">
          <a:xfrm>
            <a:off x="5470525" y="4164013"/>
            <a:ext cx="20320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95" name="Line 35"/>
          <p:cNvSpPr>
            <a:spLocks noChangeAspect="1" noChangeShapeType="1"/>
          </p:cNvSpPr>
          <p:nvPr/>
        </p:nvSpPr>
        <p:spPr bwMode="auto">
          <a:xfrm flipH="1">
            <a:off x="4933950" y="3963988"/>
            <a:ext cx="3365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96" name="Line 36"/>
          <p:cNvSpPr>
            <a:spLocks noChangeAspect="1" noChangeShapeType="1"/>
          </p:cNvSpPr>
          <p:nvPr/>
        </p:nvSpPr>
        <p:spPr bwMode="auto">
          <a:xfrm flipH="1">
            <a:off x="4933950" y="4164013"/>
            <a:ext cx="3365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97" name="Line 37"/>
          <p:cNvSpPr>
            <a:spLocks noChangeAspect="1" noChangeShapeType="1"/>
          </p:cNvSpPr>
          <p:nvPr/>
        </p:nvSpPr>
        <p:spPr bwMode="auto">
          <a:xfrm flipV="1">
            <a:off x="5942013" y="5240338"/>
            <a:ext cx="0" cy="201612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98" name="Line 38"/>
          <p:cNvSpPr>
            <a:spLocks noChangeAspect="1" noChangeShapeType="1"/>
          </p:cNvSpPr>
          <p:nvPr/>
        </p:nvSpPr>
        <p:spPr bwMode="auto">
          <a:xfrm>
            <a:off x="5942013" y="5240338"/>
            <a:ext cx="403225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99" name="Line 39"/>
          <p:cNvSpPr>
            <a:spLocks noChangeAspect="1" noChangeShapeType="1"/>
          </p:cNvSpPr>
          <p:nvPr/>
        </p:nvSpPr>
        <p:spPr bwMode="auto">
          <a:xfrm>
            <a:off x="6345238" y="4635500"/>
            <a:ext cx="0" cy="8064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200" name="Rectangle 40"/>
          <p:cNvSpPr>
            <a:spLocks noChangeAspect="1" noChangeArrowheads="1"/>
          </p:cNvSpPr>
          <p:nvPr/>
        </p:nvSpPr>
        <p:spPr bwMode="auto">
          <a:xfrm>
            <a:off x="3924300" y="3697288"/>
            <a:ext cx="2735263" cy="2684462"/>
          </a:xfrm>
          <a:prstGeom prst="rect">
            <a:avLst/>
          </a:prstGeom>
          <a:noFill/>
          <a:ln w="19050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1244201" name="Group 41"/>
          <p:cNvGrpSpPr>
            <a:grpSpLocks/>
          </p:cNvGrpSpPr>
          <p:nvPr/>
        </p:nvGrpSpPr>
        <p:grpSpPr bwMode="auto">
          <a:xfrm>
            <a:off x="250825" y="2179638"/>
            <a:ext cx="4883150" cy="3397250"/>
            <a:chOff x="158" y="1373"/>
            <a:chExt cx="3076" cy="2140"/>
          </a:xfrm>
        </p:grpSpPr>
        <p:sp>
          <p:nvSpPr>
            <p:cNvPr id="1244202" name="Oval 42"/>
            <p:cNvSpPr>
              <a:spLocks noChangeAspect="1" noChangeArrowheads="1"/>
            </p:cNvSpPr>
            <p:nvPr/>
          </p:nvSpPr>
          <p:spPr bwMode="auto">
            <a:xfrm>
              <a:off x="2472" y="2835"/>
              <a:ext cx="762" cy="678"/>
            </a:xfrm>
            <a:prstGeom prst="ellipse">
              <a:avLst/>
            </a:prstGeom>
            <a:noFill/>
            <a:ln w="333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03" name="Line 43"/>
            <p:cNvSpPr>
              <a:spLocks noChangeAspect="1" noChangeShapeType="1"/>
            </p:cNvSpPr>
            <p:nvPr/>
          </p:nvSpPr>
          <p:spPr bwMode="auto">
            <a:xfrm flipH="1">
              <a:off x="162" y="2756"/>
              <a:ext cx="1965" cy="6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04" name="Line 44"/>
            <p:cNvSpPr>
              <a:spLocks noChangeAspect="1" noChangeShapeType="1"/>
            </p:cNvSpPr>
            <p:nvPr/>
          </p:nvSpPr>
          <p:spPr bwMode="auto">
            <a:xfrm flipH="1">
              <a:off x="158" y="1663"/>
              <a:ext cx="1969" cy="1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05" name="Rectangle 45"/>
            <p:cNvSpPr>
              <a:spLocks noChangeAspect="1" noChangeArrowheads="1"/>
            </p:cNvSpPr>
            <p:nvPr/>
          </p:nvSpPr>
          <p:spPr bwMode="auto">
            <a:xfrm flipH="1" flipV="1">
              <a:off x="1849" y="1585"/>
              <a:ext cx="178" cy="1256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06" name="Rectangle 46"/>
            <p:cNvSpPr>
              <a:spLocks noChangeAspect="1" noChangeArrowheads="1"/>
            </p:cNvSpPr>
            <p:nvPr/>
          </p:nvSpPr>
          <p:spPr bwMode="auto">
            <a:xfrm flipH="1" flipV="1">
              <a:off x="1849" y="1585"/>
              <a:ext cx="178" cy="1265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07" name="Rectangle 47"/>
            <p:cNvSpPr>
              <a:spLocks noChangeAspect="1" noChangeArrowheads="1"/>
            </p:cNvSpPr>
            <p:nvPr/>
          </p:nvSpPr>
          <p:spPr bwMode="auto">
            <a:xfrm flipH="1" flipV="1">
              <a:off x="1584" y="1585"/>
              <a:ext cx="176" cy="1256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08" name="Rectangle 48"/>
            <p:cNvSpPr>
              <a:spLocks noChangeAspect="1" noChangeArrowheads="1"/>
            </p:cNvSpPr>
            <p:nvPr/>
          </p:nvSpPr>
          <p:spPr bwMode="auto">
            <a:xfrm flipH="1" flipV="1">
              <a:off x="1584" y="1585"/>
              <a:ext cx="176" cy="1256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09" name="Rectangle 49"/>
            <p:cNvSpPr>
              <a:spLocks noChangeAspect="1" noChangeArrowheads="1"/>
            </p:cNvSpPr>
            <p:nvPr/>
          </p:nvSpPr>
          <p:spPr bwMode="auto">
            <a:xfrm flipH="1" flipV="1">
              <a:off x="1318" y="1585"/>
              <a:ext cx="177" cy="973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10" name="Rectangle 50"/>
            <p:cNvSpPr>
              <a:spLocks noChangeAspect="1" noChangeArrowheads="1"/>
            </p:cNvSpPr>
            <p:nvPr/>
          </p:nvSpPr>
          <p:spPr bwMode="auto">
            <a:xfrm flipH="1" flipV="1">
              <a:off x="1318" y="1585"/>
              <a:ext cx="177" cy="97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11" name="Rectangle 51"/>
            <p:cNvSpPr>
              <a:spLocks noChangeAspect="1" noChangeArrowheads="1"/>
            </p:cNvSpPr>
            <p:nvPr/>
          </p:nvSpPr>
          <p:spPr bwMode="auto">
            <a:xfrm flipH="1" flipV="1">
              <a:off x="806" y="2417"/>
              <a:ext cx="176" cy="43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12" name="Rectangle 52"/>
            <p:cNvSpPr>
              <a:spLocks noChangeAspect="1" noChangeArrowheads="1"/>
            </p:cNvSpPr>
            <p:nvPr/>
          </p:nvSpPr>
          <p:spPr bwMode="auto">
            <a:xfrm flipH="1" flipV="1">
              <a:off x="806" y="2417"/>
              <a:ext cx="176" cy="424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13" name="Rectangle 53"/>
            <p:cNvSpPr>
              <a:spLocks noChangeAspect="1" noChangeArrowheads="1"/>
            </p:cNvSpPr>
            <p:nvPr/>
          </p:nvSpPr>
          <p:spPr bwMode="auto">
            <a:xfrm flipH="1" flipV="1">
              <a:off x="1051" y="2113"/>
              <a:ext cx="177" cy="728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14" name="Rectangle 54"/>
            <p:cNvSpPr>
              <a:spLocks noChangeAspect="1" noChangeArrowheads="1"/>
            </p:cNvSpPr>
            <p:nvPr/>
          </p:nvSpPr>
          <p:spPr bwMode="auto">
            <a:xfrm flipH="1" flipV="1">
              <a:off x="1051" y="2113"/>
              <a:ext cx="177" cy="72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15" name="Rectangle 55"/>
            <p:cNvSpPr>
              <a:spLocks noChangeAspect="1" noChangeArrowheads="1"/>
            </p:cNvSpPr>
            <p:nvPr/>
          </p:nvSpPr>
          <p:spPr bwMode="auto">
            <a:xfrm flipH="1" flipV="1">
              <a:off x="1051" y="1585"/>
              <a:ext cx="177" cy="445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16" name="Rectangle 56"/>
            <p:cNvSpPr>
              <a:spLocks noChangeAspect="1" noChangeArrowheads="1"/>
            </p:cNvSpPr>
            <p:nvPr/>
          </p:nvSpPr>
          <p:spPr bwMode="auto">
            <a:xfrm flipH="1" flipV="1">
              <a:off x="1051" y="1585"/>
              <a:ext cx="177" cy="445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17" name="Rectangle 57"/>
            <p:cNvSpPr>
              <a:spLocks noChangeAspect="1" noChangeArrowheads="1"/>
            </p:cNvSpPr>
            <p:nvPr/>
          </p:nvSpPr>
          <p:spPr bwMode="auto">
            <a:xfrm flipH="1" flipV="1">
              <a:off x="790" y="1585"/>
              <a:ext cx="176" cy="706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18" name="Rectangle 58"/>
            <p:cNvSpPr>
              <a:spLocks noChangeAspect="1" noChangeArrowheads="1"/>
            </p:cNvSpPr>
            <p:nvPr/>
          </p:nvSpPr>
          <p:spPr bwMode="auto">
            <a:xfrm flipH="1" flipV="1">
              <a:off x="790" y="1585"/>
              <a:ext cx="176" cy="706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19" name="Rectangle 59"/>
            <p:cNvSpPr>
              <a:spLocks noChangeAspect="1" noChangeArrowheads="1"/>
            </p:cNvSpPr>
            <p:nvPr/>
          </p:nvSpPr>
          <p:spPr bwMode="auto">
            <a:xfrm flipH="1" flipV="1">
              <a:off x="523" y="1852"/>
              <a:ext cx="179" cy="98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20" name="Rectangle 60"/>
            <p:cNvSpPr>
              <a:spLocks noChangeAspect="1" noChangeArrowheads="1"/>
            </p:cNvSpPr>
            <p:nvPr/>
          </p:nvSpPr>
          <p:spPr bwMode="auto">
            <a:xfrm flipH="1" flipV="1">
              <a:off x="523" y="1852"/>
              <a:ext cx="179" cy="9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21" name="Rectangle 61"/>
            <p:cNvSpPr>
              <a:spLocks noChangeAspect="1" noChangeArrowheads="1"/>
            </p:cNvSpPr>
            <p:nvPr/>
          </p:nvSpPr>
          <p:spPr bwMode="auto">
            <a:xfrm flipH="1" flipV="1">
              <a:off x="256" y="2417"/>
              <a:ext cx="178" cy="43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22" name="Rectangle 62"/>
            <p:cNvSpPr>
              <a:spLocks noChangeAspect="1" noChangeArrowheads="1"/>
            </p:cNvSpPr>
            <p:nvPr/>
          </p:nvSpPr>
          <p:spPr bwMode="auto">
            <a:xfrm flipH="1" flipV="1">
              <a:off x="256" y="2417"/>
              <a:ext cx="178" cy="424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23" name="Rectangle 63"/>
            <p:cNvSpPr>
              <a:spLocks noChangeAspect="1" noChangeArrowheads="1"/>
            </p:cNvSpPr>
            <p:nvPr/>
          </p:nvSpPr>
          <p:spPr bwMode="auto">
            <a:xfrm flipH="1" flipV="1">
              <a:off x="256" y="1585"/>
              <a:ext cx="178" cy="706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24" name="Rectangle 64"/>
            <p:cNvSpPr>
              <a:spLocks noChangeAspect="1" noChangeArrowheads="1"/>
            </p:cNvSpPr>
            <p:nvPr/>
          </p:nvSpPr>
          <p:spPr bwMode="auto">
            <a:xfrm flipH="1" flipV="1">
              <a:off x="256" y="1585"/>
              <a:ext cx="178" cy="706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25" name="Rectangle 65"/>
            <p:cNvSpPr>
              <a:spLocks noChangeAspect="1" noChangeArrowheads="1"/>
            </p:cNvSpPr>
            <p:nvPr/>
          </p:nvSpPr>
          <p:spPr bwMode="auto">
            <a:xfrm flipH="1" flipV="1">
              <a:off x="1856" y="2671"/>
              <a:ext cx="178" cy="16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26" name="Rectangle 66"/>
            <p:cNvSpPr>
              <a:spLocks noChangeAspect="1" noChangeArrowheads="1"/>
            </p:cNvSpPr>
            <p:nvPr/>
          </p:nvSpPr>
          <p:spPr bwMode="auto">
            <a:xfrm flipH="1" flipV="1">
              <a:off x="1584" y="2669"/>
              <a:ext cx="176" cy="1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27" name="Rectangle 67"/>
            <p:cNvSpPr>
              <a:spLocks noChangeAspect="1" noChangeArrowheads="1"/>
            </p:cNvSpPr>
            <p:nvPr/>
          </p:nvSpPr>
          <p:spPr bwMode="auto">
            <a:xfrm flipH="1" flipV="1">
              <a:off x="806" y="2683"/>
              <a:ext cx="176" cy="15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28" name="Rectangle 68"/>
            <p:cNvSpPr>
              <a:spLocks noChangeAspect="1" noChangeArrowheads="1"/>
            </p:cNvSpPr>
            <p:nvPr/>
          </p:nvSpPr>
          <p:spPr bwMode="auto">
            <a:xfrm flipH="1" flipV="1">
              <a:off x="1051" y="2671"/>
              <a:ext cx="177" cy="17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29" name="Rectangle 69"/>
            <p:cNvSpPr>
              <a:spLocks noChangeAspect="1" noChangeArrowheads="1"/>
            </p:cNvSpPr>
            <p:nvPr/>
          </p:nvSpPr>
          <p:spPr bwMode="auto">
            <a:xfrm flipH="1" flipV="1">
              <a:off x="523" y="2671"/>
              <a:ext cx="179" cy="17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30" name="Rectangle 70"/>
            <p:cNvSpPr>
              <a:spLocks noChangeAspect="1" noChangeArrowheads="1"/>
            </p:cNvSpPr>
            <p:nvPr/>
          </p:nvSpPr>
          <p:spPr bwMode="auto">
            <a:xfrm flipH="1" flipV="1">
              <a:off x="256" y="2671"/>
              <a:ext cx="178" cy="17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31" name="Rectangle 71"/>
            <p:cNvSpPr>
              <a:spLocks noChangeAspect="1" noChangeArrowheads="1"/>
            </p:cNvSpPr>
            <p:nvPr/>
          </p:nvSpPr>
          <p:spPr bwMode="auto">
            <a:xfrm flipH="1" flipV="1">
              <a:off x="1849" y="1585"/>
              <a:ext cx="178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32" name="Rectangle 72"/>
            <p:cNvSpPr>
              <a:spLocks noChangeAspect="1" noChangeArrowheads="1"/>
            </p:cNvSpPr>
            <p:nvPr/>
          </p:nvSpPr>
          <p:spPr bwMode="auto">
            <a:xfrm flipH="1" flipV="1">
              <a:off x="1584" y="1585"/>
              <a:ext cx="176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33" name="Rectangle 73"/>
            <p:cNvSpPr>
              <a:spLocks noChangeAspect="1" noChangeArrowheads="1"/>
            </p:cNvSpPr>
            <p:nvPr/>
          </p:nvSpPr>
          <p:spPr bwMode="auto">
            <a:xfrm flipH="1" flipV="1">
              <a:off x="1318" y="1585"/>
              <a:ext cx="177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34" name="Rectangle 74"/>
            <p:cNvSpPr>
              <a:spLocks noChangeAspect="1" noChangeArrowheads="1"/>
            </p:cNvSpPr>
            <p:nvPr/>
          </p:nvSpPr>
          <p:spPr bwMode="auto">
            <a:xfrm flipH="1" flipV="1">
              <a:off x="1051" y="1585"/>
              <a:ext cx="177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35" name="Rectangle 75"/>
            <p:cNvSpPr>
              <a:spLocks noChangeAspect="1" noChangeArrowheads="1"/>
            </p:cNvSpPr>
            <p:nvPr/>
          </p:nvSpPr>
          <p:spPr bwMode="auto">
            <a:xfrm flipH="1" flipV="1">
              <a:off x="790" y="1585"/>
              <a:ext cx="176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36" name="Rectangle 76"/>
            <p:cNvSpPr>
              <a:spLocks noChangeAspect="1" noChangeArrowheads="1"/>
            </p:cNvSpPr>
            <p:nvPr/>
          </p:nvSpPr>
          <p:spPr bwMode="auto">
            <a:xfrm flipH="1" flipV="1">
              <a:off x="256" y="1585"/>
              <a:ext cx="178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37" name="Rectangle 77"/>
            <p:cNvSpPr>
              <a:spLocks noChangeAspect="1" noChangeArrowheads="1"/>
            </p:cNvSpPr>
            <p:nvPr/>
          </p:nvSpPr>
          <p:spPr bwMode="auto">
            <a:xfrm flipH="1" flipV="1">
              <a:off x="1318" y="2380"/>
              <a:ext cx="177" cy="17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38" name="Rectangle 78"/>
            <p:cNvSpPr>
              <a:spLocks noChangeAspect="1" noChangeArrowheads="1"/>
            </p:cNvSpPr>
            <p:nvPr/>
          </p:nvSpPr>
          <p:spPr bwMode="auto">
            <a:xfrm flipH="1" flipV="1">
              <a:off x="1318" y="2380"/>
              <a:ext cx="177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39" name="Rectangle 79"/>
            <p:cNvSpPr>
              <a:spLocks noChangeAspect="1" noChangeArrowheads="1"/>
            </p:cNvSpPr>
            <p:nvPr/>
          </p:nvSpPr>
          <p:spPr bwMode="auto">
            <a:xfrm flipH="1" flipV="1">
              <a:off x="806" y="2375"/>
              <a:ext cx="176" cy="17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40" name="Rectangle 80"/>
            <p:cNvSpPr>
              <a:spLocks noChangeAspect="1" noChangeArrowheads="1"/>
            </p:cNvSpPr>
            <p:nvPr/>
          </p:nvSpPr>
          <p:spPr bwMode="auto">
            <a:xfrm flipH="1" flipV="1">
              <a:off x="806" y="2375"/>
              <a:ext cx="176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41" name="Rectangle 81"/>
            <p:cNvSpPr>
              <a:spLocks noChangeAspect="1" noChangeArrowheads="1"/>
            </p:cNvSpPr>
            <p:nvPr/>
          </p:nvSpPr>
          <p:spPr bwMode="auto">
            <a:xfrm flipH="1" flipV="1">
              <a:off x="256" y="2375"/>
              <a:ext cx="178" cy="17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42" name="Rectangle 82"/>
            <p:cNvSpPr>
              <a:spLocks noChangeAspect="1" noChangeArrowheads="1"/>
            </p:cNvSpPr>
            <p:nvPr/>
          </p:nvSpPr>
          <p:spPr bwMode="auto">
            <a:xfrm flipH="1" flipV="1">
              <a:off x="256" y="2375"/>
              <a:ext cx="178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43" name="Rectangle 83"/>
            <p:cNvSpPr>
              <a:spLocks noChangeAspect="1" noChangeArrowheads="1"/>
            </p:cNvSpPr>
            <p:nvPr/>
          </p:nvSpPr>
          <p:spPr bwMode="auto">
            <a:xfrm flipH="1" flipV="1">
              <a:off x="1584" y="2113"/>
              <a:ext cx="176" cy="17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44" name="Rectangle 84"/>
            <p:cNvSpPr>
              <a:spLocks noChangeAspect="1" noChangeArrowheads="1"/>
            </p:cNvSpPr>
            <p:nvPr/>
          </p:nvSpPr>
          <p:spPr bwMode="auto">
            <a:xfrm flipH="1" flipV="1">
              <a:off x="1584" y="2113"/>
              <a:ext cx="176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45" name="Rectangle 85"/>
            <p:cNvSpPr>
              <a:spLocks noChangeAspect="1" noChangeArrowheads="1"/>
            </p:cNvSpPr>
            <p:nvPr/>
          </p:nvSpPr>
          <p:spPr bwMode="auto">
            <a:xfrm flipH="1" flipV="1">
              <a:off x="1051" y="2113"/>
              <a:ext cx="177" cy="17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46" name="Rectangle 86"/>
            <p:cNvSpPr>
              <a:spLocks noChangeAspect="1" noChangeArrowheads="1"/>
            </p:cNvSpPr>
            <p:nvPr/>
          </p:nvSpPr>
          <p:spPr bwMode="auto">
            <a:xfrm flipH="1" flipV="1">
              <a:off x="1051" y="2113"/>
              <a:ext cx="177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47" name="Rectangle 87"/>
            <p:cNvSpPr>
              <a:spLocks noChangeAspect="1" noChangeArrowheads="1"/>
            </p:cNvSpPr>
            <p:nvPr/>
          </p:nvSpPr>
          <p:spPr bwMode="auto">
            <a:xfrm flipH="1" flipV="1">
              <a:off x="790" y="2113"/>
              <a:ext cx="176" cy="17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48" name="Rectangle 88"/>
            <p:cNvSpPr>
              <a:spLocks noChangeAspect="1" noChangeArrowheads="1"/>
            </p:cNvSpPr>
            <p:nvPr/>
          </p:nvSpPr>
          <p:spPr bwMode="auto">
            <a:xfrm flipH="1" flipV="1">
              <a:off x="790" y="2113"/>
              <a:ext cx="176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49" name="Rectangle 89"/>
            <p:cNvSpPr>
              <a:spLocks noChangeAspect="1" noChangeArrowheads="1"/>
            </p:cNvSpPr>
            <p:nvPr/>
          </p:nvSpPr>
          <p:spPr bwMode="auto">
            <a:xfrm flipH="1" flipV="1">
              <a:off x="256" y="2113"/>
              <a:ext cx="178" cy="17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50" name="Rectangle 90"/>
            <p:cNvSpPr>
              <a:spLocks noChangeAspect="1" noChangeArrowheads="1"/>
            </p:cNvSpPr>
            <p:nvPr/>
          </p:nvSpPr>
          <p:spPr bwMode="auto">
            <a:xfrm flipH="1" flipV="1">
              <a:off x="256" y="2113"/>
              <a:ext cx="178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51" name="Rectangle 91"/>
            <p:cNvSpPr>
              <a:spLocks noChangeAspect="1" noChangeArrowheads="1"/>
            </p:cNvSpPr>
            <p:nvPr/>
          </p:nvSpPr>
          <p:spPr bwMode="auto">
            <a:xfrm flipH="1" flipV="1">
              <a:off x="1849" y="1852"/>
              <a:ext cx="178" cy="17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52" name="Rectangle 92"/>
            <p:cNvSpPr>
              <a:spLocks noChangeAspect="1" noChangeArrowheads="1"/>
            </p:cNvSpPr>
            <p:nvPr/>
          </p:nvSpPr>
          <p:spPr bwMode="auto">
            <a:xfrm flipH="1" flipV="1">
              <a:off x="1849" y="1852"/>
              <a:ext cx="178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53" name="Rectangle 93"/>
            <p:cNvSpPr>
              <a:spLocks noChangeAspect="1" noChangeArrowheads="1"/>
            </p:cNvSpPr>
            <p:nvPr/>
          </p:nvSpPr>
          <p:spPr bwMode="auto">
            <a:xfrm flipH="1" flipV="1">
              <a:off x="1051" y="1852"/>
              <a:ext cx="177" cy="17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54" name="Rectangle 94"/>
            <p:cNvSpPr>
              <a:spLocks noChangeAspect="1" noChangeArrowheads="1"/>
            </p:cNvSpPr>
            <p:nvPr/>
          </p:nvSpPr>
          <p:spPr bwMode="auto">
            <a:xfrm flipH="1" flipV="1">
              <a:off x="1051" y="1852"/>
              <a:ext cx="177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55" name="Rectangle 95"/>
            <p:cNvSpPr>
              <a:spLocks noChangeAspect="1" noChangeArrowheads="1"/>
            </p:cNvSpPr>
            <p:nvPr/>
          </p:nvSpPr>
          <p:spPr bwMode="auto">
            <a:xfrm flipH="1" flipV="1">
              <a:off x="523" y="1852"/>
              <a:ext cx="179" cy="17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56" name="Rectangle 96"/>
            <p:cNvSpPr>
              <a:spLocks noChangeAspect="1" noChangeArrowheads="1"/>
            </p:cNvSpPr>
            <p:nvPr/>
          </p:nvSpPr>
          <p:spPr bwMode="auto">
            <a:xfrm flipH="1" flipV="1">
              <a:off x="523" y="1852"/>
              <a:ext cx="179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57" name="Rectangle 97"/>
            <p:cNvSpPr>
              <a:spLocks noChangeAspect="1" noChangeArrowheads="1"/>
            </p:cNvSpPr>
            <p:nvPr/>
          </p:nvSpPr>
          <p:spPr bwMode="auto">
            <a:xfrm flipH="1" flipV="1">
              <a:off x="966" y="2160"/>
              <a:ext cx="85" cy="90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58" name="Rectangle 98"/>
            <p:cNvSpPr>
              <a:spLocks noChangeAspect="1" noChangeArrowheads="1"/>
            </p:cNvSpPr>
            <p:nvPr/>
          </p:nvSpPr>
          <p:spPr bwMode="auto">
            <a:xfrm flipH="1" flipV="1">
              <a:off x="966" y="2160"/>
              <a:ext cx="85" cy="9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59" name="Rectangle 99"/>
            <p:cNvSpPr>
              <a:spLocks noChangeAspect="1" noChangeArrowheads="1"/>
            </p:cNvSpPr>
            <p:nvPr/>
          </p:nvSpPr>
          <p:spPr bwMode="auto">
            <a:xfrm flipH="1" flipV="1">
              <a:off x="434" y="2417"/>
              <a:ext cx="353" cy="91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60" name="Rectangle 100"/>
            <p:cNvSpPr>
              <a:spLocks noChangeAspect="1" noChangeArrowheads="1"/>
            </p:cNvSpPr>
            <p:nvPr/>
          </p:nvSpPr>
          <p:spPr bwMode="auto">
            <a:xfrm flipH="1" flipV="1">
              <a:off x="1495" y="2427"/>
              <a:ext cx="759" cy="83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61" name="Rectangle 101"/>
            <p:cNvSpPr>
              <a:spLocks noChangeAspect="1" noChangeArrowheads="1"/>
            </p:cNvSpPr>
            <p:nvPr/>
          </p:nvSpPr>
          <p:spPr bwMode="auto">
            <a:xfrm flipH="1" flipV="1">
              <a:off x="1495" y="2427"/>
              <a:ext cx="759" cy="97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62" name="Rectangle 102"/>
            <p:cNvSpPr>
              <a:spLocks noChangeAspect="1" noChangeArrowheads="1"/>
            </p:cNvSpPr>
            <p:nvPr/>
          </p:nvSpPr>
          <p:spPr bwMode="auto">
            <a:xfrm flipH="1" flipV="1">
              <a:off x="1760" y="2160"/>
              <a:ext cx="537" cy="89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63" name="Rectangle 103"/>
            <p:cNvSpPr>
              <a:spLocks noChangeAspect="1" noChangeArrowheads="1"/>
            </p:cNvSpPr>
            <p:nvPr/>
          </p:nvSpPr>
          <p:spPr bwMode="auto">
            <a:xfrm flipH="1" flipV="1">
              <a:off x="1760" y="2160"/>
              <a:ext cx="537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64" name="Rectangle 104"/>
            <p:cNvSpPr>
              <a:spLocks noChangeAspect="1" noChangeArrowheads="1"/>
            </p:cNvSpPr>
            <p:nvPr/>
          </p:nvSpPr>
          <p:spPr bwMode="auto">
            <a:xfrm flipH="1" flipV="1">
              <a:off x="1228" y="2160"/>
              <a:ext cx="356" cy="90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65" name="Rectangle 105"/>
            <p:cNvSpPr>
              <a:spLocks noChangeAspect="1" noChangeArrowheads="1"/>
            </p:cNvSpPr>
            <p:nvPr/>
          </p:nvSpPr>
          <p:spPr bwMode="auto">
            <a:xfrm flipH="1" flipV="1">
              <a:off x="1228" y="2160"/>
              <a:ext cx="356" cy="9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66" name="Rectangle 106"/>
            <p:cNvSpPr>
              <a:spLocks noChangeAspect="1" noChangeArrowheads="1"/>
            </p:cNvSpPr>
            <p:nvPr/>
          </p:nvSpPr>
          <p:spPr bwMode="auto">
            <a:xfrm flipH="1" flipV="1">
              <a:off x="434" y="2160"/>
              <a:ext cx="356" cy="90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67" name="Rectangle 107"/>
            <p:cNvSpPr>
              <a:spLocks noChangeAspect="1" noChangeArrowheads="1"/>
            </p:cNvSpPr>
            <p:nvPr/>
          </p:nvSpPr>
          <p:spPr bwMode="auto">
            <a:xfrm flipH="1" flipV="1">
              <a:off x="434" y="2160"/>
              <a:ext cx="356" cy="9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68" name="Rectangle 108"/>
            <p:cNvSpPr>
              <a:spLocks noChangeAspect="1" noChangeArrowheads="1"/>
            </p:cNvSpPr>
            <p:nvPr/>
          </p:nvSpPr>
          <p:spPr bwMode="auto">
            <a:xfrm flipH="1" flipV="1">
              <a:off x="702" y="1894"/>
              <a:ext cx="349" cy="89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69" name="Rectangle 109"/>
            <p:cNvSpPr>
              <a:spLocks noChangeAspect="1" noChangeArrowheads="1"/>
            </p:cNvSpPr>
            <p:nvPr/>
          </p:nvSpPr>
          <p:spPr bwMode="auto">
            <a:xfrm flipH="1" flipV="1">
              <a:off x="702" y="1894"/>
              <a:ext cx="349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70" name="Rectangle 110"/>
            <p:cNvSpPr>
              <a:spLocks noChangeAspect="1" noChangeArrowheads="1"/>
            </p:cNvSpPr>
            <p:nvPr/>
          </p:nvSpPr>
          <p:spPr bwMode="auto">
            <a:xfrm flipH="1" flipV="1">
              <a:off x="1228" y="1894"/>
              <a:ext cx="621" cy="89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71" name="Rectangle 111"/>
            <p:cNvSpPr>
              <a:spLocks noChangeAspect="1" noChangeArrowheads="1"/>
            </p:cNvSpPr>
            <p:nvPr/>
          </p:nvSpPr>
          <p:spPr bwMode="auto">
            <a:xfrm flipH="1" flipV="1">
              <a:off x="1228" y="1894"/>
              <a:ext cx="621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72" name="Rectangle 112"/>
            <p:cNvSpPr>
              <a:spLocks noChangeAspect="1" noChangeArrowheads="1"/>
            </p:cNvSpPr>
            <p:nvPr/>
          </p:nvSpPr>
          <p:spPr bwMode="auto">
            <a:xfrm flipH="1" flipV="1">
              <a:off x="852" y="2417"/>
              <a:ext cx="89" cy="8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73" name="Rectangle 113"/>
            <p:cNvSpPr>
              <a:spLocks noChangeAspect="1" noChangeArrowheads="1"/>
            </p:cNvSpPr>
            <p:nvPr/>
          </p:nvSpPr>
          <p:spPr bwMode="auto">
            <a:xfrm flipH="1" flipV="1">
              <a:off x="852" y="2417"/>
              <a:ext cx="89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74" name="Rectangle 114"/>
            <p:cNvSpPr>
              <a:spLocks noChangeAspect="1" noChangeArrowheads="1"/>
            </p:cNvSpPr>
            <p:nvPr/>
          </p:nvSpPr>
          <p:spPr bwMode="auto">
            <a:xfrm flipH="1" flipV="1">
              <a:off x="303" y="2417"/>
              <a:ext cx="90" cy="8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75" name="Rectangle 115"/>
            <p:cNvSpPr>
              <a:spLocks noChangeAspect="1" noChangeArrowheads="1"/>
            </p:cNvSpPr>
            <p:nvPr/>
          </p:nvSpPr>
          <p:spPr bwMode="auto">
            <a:xfrm flipH="1" flipV="1">
              <a:off x="303" y="2417"/>
              <a:ext cx="90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76" name="Rectangle 116"/>
            <p:cNvSpPr>
              <a:spLocks noChangeAspect="1" noChangeArrowheads="1"/>
            </p:cNvSpPr>
            <p:nvPr/>
          </p:nvSpPr>
          <p:spPr bwMode="auto">
            <a:xfrm flipH="1" flipV="1">
              <a:off x="1365" y="2427"/>
              <a:ext cx="87" cy="9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77" name="Rectangle 117"/>
            <p:cNvSpPr>
              <a:spLocks noChangeAspect="1" noChangeArrowheads="1"/>
            </p:cNvSpPr>
            <p:nvPr/>
          </p:nvSpPr>
          <p:spPr bwMode="auto">
            <a:xfrm flipH="1" flipV="1">
              <a:off x="1365" y="2427"/>
              <a:ext cx="87" cy="9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78" name="Rectangle 118"/>
            <p:cNvSpPr>
              <a:spLocks noChangeAspect="1" noChangeArrowheads="1"/>
            </p:cNvSpPr>
            <p:nvPr/>
          </p:nvSpPr>
          <p:spPr bwMode="auto">
            <a:xfrm flipH="1" flipV="1">
              <a:off x="1626" y="2160"/>
              <a:ext cx="88" cy="9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79" name="Rectangle 119"/>
            <p:cNvSpPr>
              <a:spLocks noChangeAspect="1" noChangeArrowheads="1"/>
            </p:cNvSpPr>
            <p:nvPr/>
          </p:nvSpPr>
          <p:spPr bwMode="auto">
            <a:xfrm flipH="1" flipV="1">
              <a:off x="1626" y="2160"/>
              <a:ext cx="88" cy="9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80" name="Rectangle 120"/>
            <p:cNvSpPr>
              <a:spLocks noChangeAspect="1" noChangeArrowheads="1"/>
            </p:cNvSpPr>
            <p:nvPr/>
          </p:nvSpPr>
          <p:spPr bwMode="auto">
            <a:xfrm flipH="1" flipV="1">
              <a:off x="1098" y="2160"/>
              <a:ext cx="89" cy="9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81" name="Rectangle 121"/>
            <p:cNvSpPr>
              <a:spLocks noChangeAspect="1" noChangeArrowheads="1"/>
            </p:cNvSpPr>
            <p:nvPr/>
          </p:nvSpPr>
          <p:spPr bwMode="auto">
            <a:xfrm flipH="1" flipV="1">
              <a:off x="1098" y="2160"/>
              <a:ext cx="89" cy="9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82" name="Rectangle 122"/>
            <p:cNvSpPr>
              <a:spLocks noChangeAspect="1" noChangeArrowheads="1"/>
            </p:cNvSpPr>
            <p:nvPr/>
          </p:nvSpPr>
          <p:spPr bwMode="auto">
            <a:xfrm flipH="1" flipV="1">
              <a:off x="832" y="2160"/>
              <a:ext cx="88" cy="9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83" name="Rectangle 123"/>
            <p:cNvSpPr>
              <a:spLocks noChangeAspect="1" noChangeArrowheads="1"/>
            </p:cNvSpPr>
            <p:nvPr/>
          </p:nvSpPr>
          <p:spPr bwMode="auto">
            <a:xfrm flipH="1" flipV="1">
              <a:off x="832" y="2160"/>
              <a:ext cx="88" cy="9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84" name="Rectangle 124"/>
            <p:cNvSpPr>
              <a:spLocks noChangeAspect="1" noChangeArrowheads="1"/>
            </p:cNvSpPr>
            <p:nvPr/>
          </p:nvSpPr>
          <p:spPr bwMode="auto">
            <a:xfrm flipH="1" flipV="1">
              <a:off x="303" y="2160"/>
              <a:ext cx="90" cy="9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85" name="Rectangle 125"/>
            <p:cNvSpPr>
              <a:spLocks noChangeAspect="1" noChangeArrowheads="1"/>
            </p:cNvSpPr>
            <p:nvPr/>
          </p:nvSpPr>
          <p:spPr bwMode="auto">
            <a:xfrm flipH="1" flipV="1">
              <a:off x="303" y="2160"/>
              <a:ext cx="90" cy="9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86" name="Rectangle 126"/>
            <p:cNvSpPr>
              <a:spLocks noChangeAspect="1" noChangeArrowheads="1"/>
            </p:cNvSpPr>
            <p:nvPr/>
          </p:nvSpPr>
          <p:spPr bwMode="auto">
            <a:xfrm flipH="1" flipV="1">
              <a:off x="1893" y="1894"/>
              <a:ext cx="88" cy="8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87" name="Rectangle 127"/>
            <p:cNvSpPr>
              <a:spLocks noChangeAspect="1" noChangeArrowheads="1"/>
            </p:cNvSpPr>
            <p:nvPr/>
          </p:nvSpPr>
          <p:spPr bwMode="auto">
            <a:xfrm flipH="1" flipV="1">
              <a:off x="1893" y="1894"/>
              <a:ext cx="88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88" name="Rectangle 128"/>
            <p:cNvSpPr>
              <a:spLocks noChangeAspect="1" noChangeArrowheads="1"/>
            </p:cNvSpPr>
            <p:nvPr/>
          </p:nvSpPr>
          <p:spPr bwMode="auto">
            <a:xfrm flipH="1" flipV="1">
              <a:off x="1098" y="1894"/>
              <a:ext cx="89" cy="8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89" name="Rectangle 129"/>
            <p:cNvSpPr>
              <a:spLocks noChangeAspect="1" noChangeArrowheads="1"/>
            </p:cNvSpPr>
            <p:nvPr/>
          </p:nvSpPr>
          <p:spPr bwMode="auto">
            <a:xfrm flipH="1" flipV="1">
              <a:off x="1098" y="1894"/>
              <a:ext cx="89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90" name="Rectangle 130"/>
            <p:cNvSpPr>
              <a:spLocks noChangeAspect="1" noChangeArrowheads="1"/>
            </p:cNvSpPr>
            <p:nvPr/>
          </p:nvSpPr>
          <p:spPr bwMode="auto">
            <a:xfrm flipH="1" flipV="1">
              <a:off x="569" y="1894"/>
              <a:ext cx="85" cy="8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91" name="Rectangle 131"/>
            <p:cNvSpPr>
              <a:spLocks noChangeAspect="1" noChangeArrowheads="1"/>
            </p:cNvSpPr>
            <p:nvPr/>
          </p:nvSpPr>
          <p:spPr bwMode="auto">
            <a:xfrm flipH="1" flipV="1">
              <a:off x="569" y="1894"/>
              <a:ext cx="85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92" name="Rectangle 132"/>
            <p:cNvSpPr>
              <a:spLocks noChangeAspect="1" noChangeArrowheads="1"/>
            </p:cNvSpPr>
            <p:nvPr/>
          </p:nvSpPr>
          <p:spPr bwMode="auto">
            <a:xfrm flipH="1" flipV="1">
              <a:off x="434" y="2417"/>
              <a:ext cx="373" cy="97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293" name="Text Box 133"/>
            <p:cNvSpPr txBox="1">
              <a:spLocks noChangeAspect="1" noChangeArrowheads="1"/>
            </p:cNvSpPr>
            <p:nvPr/>
          </p:nvSpPr>
          <p:spPr bwMode="auto">
            <a:xfrm>
              <a:off x="264" y="2899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A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294" name="Text Box 134"/>
            <p:cNvSpPr txBox="1">
              <a:spLocks noChangeAspect="1" noChangeArrowheads="1"/>
            </p:cNvSpPr>
            <p:nvPr/>
          </p:nvSpPr>
          <p:spPr bwMode="auto">
            <a:xfrm>
              <a:off x="814" y="2899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A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295" name="Text Box 135"/>
            <p:cNvSpPr txBox="1">
              <a:spLocks noChangeAspect="1" noChangeArrowheads="1"/>
            </p:cNvSpPr>
            <p:nvPr/>
          </p:nvSpPr>
          <p:spPr bwMode="auto">
            <a:xfrm>
              <a:off x="264" y="1373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B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296" name="Text Box 136"/>
            <p:cNvSpPr txBox="1">
              <a:spLocks noChangeAspect="1" noChangeArrowheads="1"/>
            </p:cNvSpPr>
            <p:nvPr/>
          </p:nvSpPr>
          <p:spPr bwMode="auto">
            <a:xfrm>
              <a:off x="772" y="1373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B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297" name="Text Box 137"/>
            <p:cNvSpPr txBox="1">
              <a:spLocks noChangeAspect="1" noChangeArrowheads="1"/>
            </p:cNvSpPr>
            <p:nvPr/>
          </p:nvSpPr>
          <p:spPr bwMode="auto">
            <a:xfrm>
              <a:off x="1068" y="2899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B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298" name="Text Box 138"/>
            <p:cNvSpPr txBox="1">
              <a:spLocks noChangeAspect="1" noChangeArrowheads="1"/>
            </p:cNvSpPr>
            <p:nvPr/>
          </p:nvSpPr>
          <p:spPr bwMode="auto">
            <a:xfrm>
              <a:off x="1576" y="1373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B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299" name="Text Box 139"/>
            <p:cNvSpPr txBox="1">
              <a:spLocks noChangeAspect="1" noChangeArrowheads="1"/>
            </p:cNvSpPr>
            <p:nvPr/>
          </p:nvSpPr>
          <p:spPr bwMode="auto">
            <a:xfrm>
              <a:off x="1576" y="2899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B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300" name="Text Box 140"/>
            <p:cNvSpPr txBox="1">
              <a:spLocks noChangeAspect="1" noChangeArrowheads="1"/>
            </p:cNvSpPr>
            <p:nvPr/>
          </p:nvSpPr>
          <p:spPr bwMode="auto">
            <a:xfrm>
              <a:off x="517" y="2899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C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301" name="Text Box 141"/>
            <p:cNvSpPr txBox="1">
              <a:spLocks noChangeAspect="1" noChangeArrowheads="1"/>
            </p:cNvSpPr>
            <p:nvPr/>
          </p:nvSpPr>
          <p:spPr bwMode="auto">
            <a:xfrm>
              <a:off x="1026" y="1373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C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302" name="Text Box 142"/>
            <p:cNvSpPr txBox="1">
              <a:spLocks noChangeAspect="1" noChangeArrowheads="1"/>
            </p:cNvSpPr>
            <p:nvPr/>
          </p:nvSpPr>
          <p:spPr bwMode="auto">
            <a:xfrm>
              <a:off x="1859" y="2899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C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303" name="Text Box 143"/>
            <p:cNvSpPr txBox="1">
              <a:spLocks noChangeAspect="1" noChangeArrowheads="1"/>
            </p:cNvSpPr>
            <p:nvPr/>
          </p:nvSpPr>
          <p:spPr bwMode="auto">
            <a:xfrm>
              <a:off x="1859" y="1373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b="1" i="1"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244304" name="Text Box 144"/>
            <p:cNvSpPr txBox="1">
              <a:spLocks noChangeAspect="1" noChangeArrowheads="1"/>
            </p:cNvSpPr>
            <p:nvPr/>
          </p:nvSpPr>
          <p:spPr bwMode="auto">
            <a:xfrm>
              <a:off x="1322" y="1373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D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305" name="Line 145"/>
            <p:cNvSpPr>
              <a:spLocks noChangeShapeType="1"/>
            </p:cNvSpPr>
            <p:nvPr/>
          </p:nvSpPr>
          <p:spPr bwMode="auto">
            <a:xfrm>
              <a:off x="2221" y="1571"/>
              <a:ext cx="887" cy="13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244306" name="Line 146"/>
            <p:cNvSpPr>
              <a:spLocks noChangeShapeType="1"/>
            </p:cNvSpPr>
            <p:nvPr/>
          </p:nvSpPr>
          <p:spPr bwMode="auto">
            <a:xfrm>
              <a:off x="2116" y="3171"/>
              <a:ext cx="632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</p:grpSp>
      <p:sp>
        <p:nvSpPr>
          <p:cNvPr id="1244307" name="Rectangle 147"/>
          <p:cNvSpPr>
            <a:spLocks noChangeAspect="1" noChangeArrowheads="1"/>
          </p:cNvSpPr>
          <p:nvPr/>
        </p:nvSpPr>
        <p:spPr bwMode="auto">
          <a:xfrm>
            <a:off x="7950200" y="2609850"/>
            <a:ext cx="65088" cy="12509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44372" name="Group 212"/>
          <p:cNvGrpSpPr>
            <a:grpSpLocks/>
          </p:cNvGrpSpPr>
          <p:nvPr/>
        </p:nvGrpSpPr>
        <p:grpSpPr bwMode="auto">
          <a:xfrm>
            <a:off x="4722813" y="831850"/>
            <a:ext cx="4170362" cy="4733925"/>
            <a:chOff x="2975" y="524"/>
            <a:chExt cx="2627" cy="2982"/>
          </a:xfrm>
        </p:grpSpPr>
        <p:sp>
          <p:nvSpPr>
            <p:cNvPr id="1244310" name="Rectangle 150"/>
            <p:cNvSpPr>
              <a:spLocks noChangeAspect="1" noChangeArrowheads="1"/>
            </p:cNvSpPr>
            <p:nvPr/>
          </p:nvSpPr>
          <p:spPr bwMode="auto">
            <a:xfrm flipH="1" flipV="1">
              <a:off x="4269" y="1421"/>
              <a:ext cx="178" cy="805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11" name="Rectangle 151"/>
            <p:cNvSpPr>
              <a:spLocks noChangeAspect="1" noChangeArrowheads="1"/>
            </p:cNvSpPr>
            <p:nvPr/>
          </p:nvSpPr>
          <p:spPr bwMode="auto">
            <a:xfrm flipH="1" flipV="1">
              <a:off x="4692" y="898"/>
              <a:ext cx="456" cy="100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12" name="Rectangle 152"/>
            <p:cNvSpPr>
              <a:spLocks noChangeAspect="1" noChangeArrowheads="1"/>
            </p:cNvSpPr>
            <p:nvPr/>
          </p:nvSpPr>
          <p:spPr bwMode="auto">
            <a:xfrm flipH="1" flipV="1">
              <a:off x="4269" y="1421"/>
              <a:ext cx="178" cy="805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13" name="Rectangle 153"/>
            <p:cNvSpPr>
              <a:spLocks noChangeAspect="1" noChangeArrowheads="1"/>
            </p:cNvSpPr>
            <p:nvPr/>
          </p:nvSpPr>
          <p:spPr bwMode="auto">
            <a:xfrm flipH="1" flipV="1">
              <a:off x="4514" y="1117"/>
              <a:ext cx="178" cy="110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14" name="Rectangle 154"/>
            <p:cNvSpPr>
              <a:spLocks noChangeAspect="1" noChangeArrowheads="1"/>
            </p:cNvSpPr>
            <p:nvPr/>
          </p:nvSpPr>
          <p:spPr bwMode="auto">
            <a:xfrm flipH="1" flipV="1">
              <a:off x="4514" y="1117"/>
              <a:ext cx="178" cy="110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15" name="Rectangle 155"/>
            <p:cNvSpPr>
              <a:spLocks noChangeAspect="1" noChangeArrowheads="1"/>
            </p:cNvSpPr>
            <p:nvPr/>
          </p:nvSpPr>
          <p:spPr bwMode="auto">
            <a:xfrm flipH="1" flipV="1">
              <a:off x="4514" y="575"/>
              <a:ext cx="178" cy="45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16" name="Rectangle 156"/>
            <p:cNvSpPr>
              <a:spLocks noChangeAspect="1" noChangeArrowheads="1"/>
            </p:cNvSpPr>
            <p:nvPr/>
          </p:nvSpPr>
          <p:spPr bwMode="auto">
            <a:xfrm flipH="1" flipV="1">
              <a:off x="4514" y="575"/>
              <a:ext cx="178" cy="45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17" name="Rectangle 157"/>
            <p:cNvSpPr>
              <a:spLocks noChangeAspect="1" noChangeArrowheads="1"/>
            </p:cNvSpPr>
            <p:nvPr/>
          </p:nvSpPr>
          <p:spPr bwMode="auto">
            <a:xfrm flipH="1" flipV="1">
              <a:off x="4253" y="575"/>
              <a:ext cx="178" cy="72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18" name="Rectangle 158"/>
            <p:cNvSpPr>
              <a:spLocks noChangeAspect="1" noChangeArrowheads="1"/>
            </p:cNvSpPr>
            <p:nvPr/>
          </p:nvSpPr>
          <p:spPr bwMode="auto">
            <a:xfrm flipH="1" flipV="1">
              <a:off x="4253" y="575"/>
              <a:ext cx="178" cy="72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19" name="Rectangle 159"/>
            <p:cNvSpPr>
              <a:spLocks noChangeAspect="1" noChangeArrowheads="1"/>
            </p:cNvSpPr>
            <p:nvPr/>
          </p:nvSpPr>
          <p:spPr bwMode="auto">
            <a:xfrm flipH="1" flipV="1">
              <a:off x="3986" y="856"/>
              <a:ext cx="178" cy="137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20" name="Rectangle 160"/>
            <p:cNvSpPr>
              <a:spLocks noChangeAspect="1" noChangeArrowheads="1"/>
            </p:cNvSpPr>
            <p:nvPr/>
          </p:nvSpPr>
          <p:spPr bwMode="auto">
            <a:xfrm flipH="1" flipV="1">
              <a:off x="3986" y="856"/>
              <a:ext cx="178" cy="137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21" name="Rectangle 161"/>
            <p:cNvSpPr>
              <a:spLocks noChangeAspect="1" noChangeArrowheads="1"/>
            </p:cNvSpPr>
            <p:nvPr/>
          </p:nvSpPr>
          <p:spPr bwMode="auto">
            <a:xfrm flipH="1" flipV="1">
              <a:off x="4514" y="1117"/>
              <a:ext cx="178" cy="17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22" name="Rectangle 162"/>
            <p:cNvSpPr>
              <a:spLocks noChangeAspect="1" noChangeArrowheads="1"/>
            </p:cNvSpPr>
            <p:nvPr/>
          </p:nvSpPr>
          <p:spPr bwMode="auto">
            <a:xfrm flipH="1" flipV="1">
              <a:off x="4514" y="1117"/>
              <a:ext cx="178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23" name="Rectangle 163"/>
            <p:cNvSpPr>
              <a:spLocks noChangeAspect="1" noChangeArrowheads="1"/>
            </p:cNvSpPr>
            <p:nvPr/>
          </p:nvSpPr>
          <p:spPr bwMode="auto">
            <a:xfrm flipH="1" flipV="1">
              <a:off x="4514" y="856"/>
              <a:ext cx="178" cy="17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24" name="Rectangle 164"/>
            <p:cNvSpPr>
              <a:spLocks noChangeAspect="1" noChangeArrowheads="1"/>
            </p:cNvSpPr>
            <p:nvPr/>
          </p:nvSpPr>
          <p:spPr bwMode="auto">
            <a:xfrm flipH="1" flipV="1">
              <a:off x="4514" y="856"/>
              <a:ext cx="178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25" name="Rectangle 165"/>
            <p:cNvSpPr>
              <a:spLocks noChangeAspect="1" noChangeArrowheads="1"/>
            </p:cNvSpPr>
            <p:nvPr/>
          </p:nvSpPr>
          <p:spPr bwMode="auto">
            <a:xfrm flipH="1" flipV="1">
              <a:off x="3986" y="856"/>
              <a:ext cx="178" cy="17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26" name="Rectangle 166"/>
            <p:cNvSpPr>
              <a:spLocks noChangeAspect="1" noChangeArrowheads="1"/>
            </p:cNvSpPr>
            <p:nvPr/>
          </p:nvSpPr>
          <p:spPr bwMode="auto">
            <a:xfrm flipH="1" flipV="1">
              <a:off x="3986" y="856"/>
              <a:ext cx="178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27" name="Rectangle 167"/>
            <p:cNvSpPr>
              <a:spLocks noChangeAspect="1" noChangeArrowheads="1"/>
            </p:cNvSpPr>
            <p:nvPr/>
          </p:nvSpPr>
          <p:spPr bwMode="auto">
            <a:xfrm flipH="1" flipV="1">
              <a:off x="3446" y="1421"/>
              <a:ext cx="880" cy="86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28" name="Rectangle 168"/>
            <p:cNvSpPr>
              <a:spLocks noChangeAspect="1" noChangeArrowheads="1"/>
            </p:cNvSpPr>
            <p:nvPr/>
          </p:nvSpPr>
          <p:spPr bwMode="auto">
            <a:xfrm flipH="1" flipV="1">
              <a:off x="4698" y="1167"/>
              <a:ext cx="493" cy="85"/>
            </a:xfrm>
            <a:prstGeom prst="rect">
              <a:avLst/>
            </a:prstGeom>
            <a:solidFill>
              <a:srgbClr val="EAEAEA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29" name="Rectangle 169"/>
            <p:cNvSpPr>
              <a:spLocks noChangeAspect="1" noChangeArrowheads="1"/>
            </p:cNvSpPr>
            <p:nvPr/>
          </p:nvSpPr>
          <p:spPr bwMode="auto">
            <a:xfrm flipH="1" flipV="1">
              <a:off x="3446" y="1164"/>
              <a:ext cx="884" cy="8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30" name="Rectangle 170"/>
            <p:cNvSpPr>
              <a:spLocks noChangeAspect="1" noChangeArrowheads="1"/>
            </p:cNvSpPr>
            <p:nvPr/>
          </p:nvSpPr>
          <p:spPr bwMode="auto">
            <a:xfrm flipH="1" flipV="1">
              <a:off x="3446" y="1164"/>
              <a:ext cx="884" cy="8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31" name="Rectangle 171"/>
            <p:cNvSpPr>
              <a:spLocks noChangeAspect="1" noChangeArrowheads="1"/>
            </p:cNvSpPr>
            <p:nvPr/>
          </p:nvSpPr>
          <p:spPr bwMode="auto">
            <a:xfrm flipH="1" flipV="1">
              <a:off x="4164" y="898"/>
              <a:ext cx="350" cy="8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32" name="Rectangle 172"/>
            <p:cNvSpPr>
              <a:spLocks noChangeAspect="1" noChangeArrowheads="1"/>
            </p:cNvSpPr>
            <p:nvPr/>
          </p:nvSpPr>
          <p:spPr bwMode="auto">
            <a:xfrm flipH="1" flipV="1">
              <a:off x="4164" y="898"/>
              <a:ext cx="350" cy="8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33" name="Rectangle 173"/>
            <p:cNvSpPr>
              <a:spLocks noChangeAspect="1" noChangeArrowheads="1"/>
            </p:cNvSpPr>
            <p:nvPr/>
          </p:nvSpPr>
          <p:spPr bwMode="auto">
            <a:xfrm flipH="1" flipV="1">
              <a:off x="4692" y="898"/>
              <a:ext cx="456" cy="10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34" name="Rectangle 174"/>
            <p:cNvSpPr>
              <a:spLocks noChangeAspect="1" noChangeArrowheads="1"/>
            </p:cNvSpPr>
            <p:nvPr/>
          </p:nvSpPr>
          <p:spPr bwMode="auto">
            <a:xfrm flipH="1" flipV="1">
              <a:off x="4561" y="1164"/>
              <a:ext cx="89" cy="8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35" name="Rectangle 175"/>
            <p:cNvSpPr>
              <a:spLocks noChangeAspect="1" noChangeArrowheads="1"/>
            </p:cNvSpPr>
            <p:nvPr/>
          </p:nvSpPr>
          <p:spPr bwMode="auto">
            <a:xfrm flipH="1" flipV="1">
              <a:off x="4561" y="1164"/>
              <a:ext cx="89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36" name="Rectangle 176"/>
            <p:cNvSpPr>
              <a:spLocks noChangeAspect="1" noChangeArrowheads="1"/>
            </p:cNvSpPr>
            <p:nvPr/>
          </p:nvSpPr>
          <p:spPr bwMode="auto">
            <a:xfrm flipH="1" flipV="1">
              <a:off x="4561" y="898"/>
              <a:ext cx="89" cy="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37" name="Rectangle 177"/>
            <p:cNvSpPr>
              <a:spLocks noChangeAspect="1" noChangeArrowheads="1"/>
            </p:cNvSpPr>
            <p:nvPr/>
          </p:nvSpPr>
          <p:spPr bwMode="auto">
            <a:xfrm flipH="1" flipV="1">
              <a:off x="4561" y="898"/>
              <a:ext cx="89" cy="8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38" name="Rectangle 178"/>
            <p:cNvSpPr>
              <a:spLocks noChangeAspect="1" noChangeArrowheads="1"/>
            </p:cNvSpPr>
            <p:nvPr/>
          </p:nvSpPr>
          <p:spPr bwMode="auto">
            <a:xfrm flipH="1" flipV="1">
              <a:off x="4033" y="898"/>
              <a:ext cx="84" cy="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39" name="Rectangle 179"/>
            <p:cNvSpPr>
              <a:spLocks noChangeAspect="1" noChangeArrowheads="1"/>
            </p:cNvSpPr>
            <p:nvPr/>
          </p:nvSpPr>
          <p:spPr bwMode="auto">
            <a:xfrm flipH="1" flipV="1">
              <a:off x="4033" y="898"/>
              <a:ext cx="84" cy="8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40" name="Rectangle 180"/>
            <p:cNvSpPr>
              <a:spLocks noChangeAspect="1" noChangeArrowheads="1"/>
            </p:cNvSpPr>
            <p:nvPr/>
          </p:nvSpPr>
          <p:spPr bwMode="auto">
            <a:xfrm flipH="1" flipV="1">
              <a:off x="3446" y="1421"/>
              <a:ext cx="900" cy="86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41" name="Text Box 181"/>
            <p:cNvSpPr txBox="1">
              <a:spLocks noChangeAspect="1" noChangeArrowheads="1"/>
            </p:cNvSpPr>
            <p:nvPr/>
          </p:nvSpPr>
          <p:spPr bwMode="auto">
            <a:xfrm>
              <a:off x="4252" y="1763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D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342" name="Text Box 182"/>
            <p:cNvSpPr txBox="1">
              <a:spLocks noChangeAspect="1" noChangeArrowheads="1"/>
            </p:cNvSpPr>
            <p:nvPr/>
          </p:nvSpPr>
          <p:spPr bwMode="auto">
            <a:xfrm>
              <a:off x="4236" y="544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B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343" name="Text Box 183"/>
            <p:cNvSpPr txBox="1">
              <a:spLocks noChangeAspect="1" noChangeArrowheads="1"/>
            </p:cNvSpPr>
            <p:nvPr/>
          </p:nvSpPr>
          <p:spPr bwMode="auto">
            <a:xfrm>
              <a:off x="4506" y="1763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B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344" name="Text Box 184"/>
            <p:cNvSpPr txBox="1">
              <a:spLocks noChangeAspect="1" noChangeArrowheads="1"/>
            </p:cNvSpPr>
            <p:nvPr/>
          </p:nvSpPr>
          <p:spPr bwMode="auto">
            <a:xfrm>
              <a:off x="3955" y="1763"/>
              <a:ext cx="213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E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345" name="Text Box 185"/>
            <p:cNvSpPr txBox="1">
              <a:spLocks noChangeAspect="1" noChangeArrowheads="1"/>
            </p:cNvSpPr>
            <p:nvPr/>
          </p:nvSpPr>
          <p:spPr bwMode="auto">
            <a:xfrm>
              <a:off x="4490" y="544"/>
              <a:ext cx="213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E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346" name="Rectangle 186"/>
            <p:cNvSpPr>
              <a:spLocks noChangeAspect="1" noChangeArrowheads="1"/>
            </p:cNvSpPr>
            <p:nvPr/>
          </p:nvSpPr>
          <p:spPr bwMode="auto">
            <a:xfrm>
              <a:off x="5013" y="747"/>
              <a:ext cx="41" cy="86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4347" name="Rectangle 187"/>
            <p:cNvSpPr>
              <a:spLocks noChangeAspect="1" noChangeArrowheads="1"/>
            </p:cNvSpPr>
            <p:nvPr/>
          </p:nvSpPr>
          <p:spPr bwMode="auto">
            <a:xfrm>
              <a:off x="3793" y="743"/>
              <a:ext cx="1145" cy="1018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4348" name="Text Box 188"/>
            <p:cNvSpPr txBox="1">
              <a:spLocks noChangeAspect="1" noChangeArrowheads="1"/>
            </p:cNvSpPr>
            <p:nvPr/>
          </p:nvSpPr>
          <p:spPr bwMode="auto">
            <a:xfrm>
              <a:off x="3651" y="2027"/>
              <a:ext cx="1714" cy="22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808080"/>
                  </a:solidFill>
                  <a:ea typeface="宋体" panose="02010600030101010101" pitchFamily="2" charset="-122"/>
                </a:rPr>
                <a:t>Vertical Channel Tracks</a:t>
              </a:r>
            </a:p>
          </p:txBody>
        </p:sp>
        <p:sp>
          <p:nvSpPr>
            <p:cNvPr id="1244349" name="Text Box 189"/>
            <p:cNvSpPr txBox="1">
              <a:spLocks noChangeAspect="1" noChangeArrowheads="1"/>
            </p:cNvSpPr>
            <p:nvPr/>
          </p:nvSpPr>
          <p:spPr bwMode="auto">
            <a:xfrm rot="16200000">
              <a:off x="4871" y="986"/>
              <a:ext cx="1076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>
                  <a:solidFill>
                    <a:srgbClr val="808080"/>
                  </a:solidFill>
                </a:rPr>
                <a:t>Horizontal</a:t>
              </a:r>
              <a:br>
                <a:rPr lang="de-DE" altLang="de-DE">
                  <a:solidFill>
                    <a:srgbClr val="808080"/>
                  </a:solidFill>
                </a:rPr>
              </a:br>
              <a:r>
                <a:rPr lang="de-DE" altLang="de-DE">
                  <a:solidFill>
                    <a:srgbClr val="808080"/>
                  </a:solidFill>
                </a:rPr>
                <a:t>Channel Tracks</a:t>
              </a:r>
              <a:endParaRPr lang="en-US" altLang="zh-CN">
                <a:solidFill>
                  <a:srgbClr val="80808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44350" name="Rectangle 190"/>
            <p:cNvSpPr>
              <a:spLocks noChangeAspect="1" noChangeArrowheads="1"/>
            </p:cNvSpPr>
            <p:nvPr/>
          </p:nvSpPr>
          <p:spPr bwMode="auto">
            <a:xfrm flipH="1" flipV="1">
              <a:off x="4431" y="1164"/>
              <a:ext cx="83" cy="89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51" name="Rectangle 191"/>
            <p:cNvSpPr>
              <a:spLocks noChangeAspect="1" noChangeArrowheads="1"/>
            </p:cNvSpPr>
            <p:nvPr/>
          </p:nvSpPr>
          <p:spPr bwMode="auto">
            <a:xfrm flipH="1" flipV="1">
              <a:off x="4431" y="1164"/>
              <a:ext cx="83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52" name="Rectangle 192"/>
            <p:cNvSpPr>
              <a:spLocks noChangeAspect="1" noChangeArrowheads="1"/>
            </p:cNvSpPr>
            <p:nvPr/>
          </p:nvSpPr>
          <p:spPr bwMode="auto">
            <a:xfrm flipH="1" flipV="1">
              <a:off x="4253" y="1117"/>
              <a:ext cx="178" cy="17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53" name="Rectangle 193"/>
            <p:cNvSpPr>
              <a:spLocks noChangeAspect="1" noChangeArrowheads="1"/>
            </p:cNvSpPr>
            <p:nvPr/>
          </p:nvSpPr>
          <p:spPr bwMode="auto">
            <a:xfrm flipH="1" flipV="1">
              <a:off x="4294" y="1164"/>
              <a:ext cx="90" cy="8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54" name="Rectangle 194"/>
            <p:cNvSpPr>
              <a:spLocks noChangeAspect="1" noChangeArrowheads="1"/>
            </p:cNvSpPr>
            <p:nvPr/>
          </p:nvSpPr>
          <p:spPr bwMode="auto">
            <a:xfrm flipH="1" flipV="1">
              <a:off x="4294" y="1164"/>
              <a:ext cx="90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55" name="Rectangle 195"/>
            <p:cNvSpPr>
              <a:spLocks noChangeAspect="1" noChangeArrowheads="1"/>
            </p:cNvSpPr>
            <p:nvPr/>
          </p:nvSpPr>
          <p:spPr bwMode="auto">
            <a:xfrm flipH="1" flipV="1">
              <a:off x="4253" y="1117"/>
              <a:ext cx="178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56" name="Rectangle 196"/>
            <p:cNvSpPr>
              <a:spLocks noChangeAspect="1" noChangeArrowheads="1"/>
            </p:cNvSpPr>
            <p:nvPr/>
          </p:nvSpPr>
          <p:spPr bwMode="auto">
            <a:xfrm flipH="1" flipV="1">
              <a:off x="4269" y="1379"/>
              <a:ext cx="178" cy="1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57" name="Rectangle 197"/>
            <p:cNvSpPr>
              <a:spLocks noChangeAspect="1" noChangeArrowheads="1"/>
            </p:cNvSpPr>
            <p:nvPr/>
          </p:nvSpPr>
          <p:spPr bwMode="auto">
            <a:xfrm flipH="1" flipV="1">
              <a:off x="4274" y="1386"/>
              <a:ext cx="165" cy="159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58" name="Rectangle 198"/>
            <p:cNvSpPr>
              <a:spLocks noChangeAspect="1" noChangeArrowheads="1"/>
            </p:cNvSpPr>
            <p:nvPr/>
          </p:nvSpPr>
          <p:spPr bwMode="auto">
            <a:xfrm flipH="1" flipV="1">
              <a:off x="4315" y="1421"/>
              <a:ext cx="89" cy="8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59" name="Rectangle 199"/>
            <p:cNvSpPr>
              <a:spLocks noChangeAspect="1" noChangeArrowheads="1"/>
            </p:cNvSpPr>
            <p:nvPr/>
          </p:nvSpPr>
          <p:spPr bwMode="auto">
            <a:xfrm flipH="1" flipV="1">
              <a:off x="4315" y="1421"/>
              <a:ext cx="89" cy="8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60" name="Freeform 200"/>
            <p:cNvSpPr>
              <a:spLocks/>
            </p:cNvSpPr>
            <p:nvPr/>
          </p:nvSpPr>
          <p:spPr bwMode="auto">
            <a:xfrm rot="17909980">
              <a:off x="4888" y="893"/>
              <a:ext cx="499" cy="408"/>
            </a:xfrm>
            <a:custGeom>
              <a:avLst/>
              <a:gdLst>
                <a:gd name="T0" fmla="*/ 272 w 499"/>
                <a:gd name="T1" fmla="*/ 45 h 408"/>
                <a:gd name="T2" fmla="*/ 90 w 499"/>
                <a:gd name="T3" fmla="*/ 136 h 408"/>
                <a:gd name="T4" fmla="*/ 0 w 499"/>
                <a:gd name="T5" fmla="*/ 317 h 408"/>
                <a:gd name="T6" fmla="*/ 45 w 499"/>
                <a:gd name="T7" fmla="*/ 408 h 408"/>
                <a:gd name="T8" fmla="*/ 272 w 499"/>
                <a:gd name="T9" fmla="*/ 363 h 408"/>
                <a:gd name="T10" fmla="*/ 317 w 499"/>
                <a:gd name="T11" fmla="*/ 272 h 408"/>
                <a:gd name="T12" fmla="*/ 362 w 499"/>
                <a:gd name="T13" fmla="*/ 181 h 408"/>
                <a:gd name="T14" fmla="*/ 453 w 499"/>
                <a:gd name="T15" fmla="*/ 181 h 408"/>
                <a:gd name="T16" fmla="*/ 499 w 499"/>
                <a:gd name="T17" fmla="*/ 90 h 408"/>
                <a:gd name="T18" fmla="*/ 499 w 499"/>
                <a:gd name="T19" fmla="*/ 45 h 408"/>
                <a:gd name="T20" fmla="*/ 408 w 499"/>
                <a:gd name="T21" fmla="*/ 0 h 408"/>
                <a:gd name="T22" fmla="*/ 362 w 499"/>
                <a:gd name="T23" fmla="*/ 0 h 408"/>
                <a:gd name="T24" fmla="*/ 272 w 499"/>
                <a:gd name="T25" fmla="*/ 4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9" h="408">
                  <a:moveTo>
                    <a:pt x="272" y="45"/>
                  </a:moveTo>
                  <a:lnTo>
                    <a:pt x="90" y="136"/>
                  </a:lnTo>
                  <a:lnTo>
                    <a:pt x="0" y="317"/>
                  </a:lnTo>
                  <a:lnTo>
                    <a:pt x="45" y="408"/>
                  </a:lnTo>
                  <a:lnTo>
                    <a:pt x="272" y="363"/>
                  </a:lnTo>
                  <a:lnTo>
                    <a:pt x="317" y="272"/>
                  </a:lnTo>
                  <a:lnTo>
                    <a:pt x="362" y="181"/>
                  </a:lnTo>
                  <a:lnTo>
                    <a:pt x="453" y="181"/>
                  </a:lnTo>
                  <a:lnTo>
                    <a:pt x="499" y="90"/>
                  </a:lnTo>
                  <a:lnTo>
                    <a:pt x="499" y="45"/>
                  </a:lnTo>
                  <a:lnTo>
                    <a:pt x="408" y="0"/>
                  </a:lnTo>
                  <a:lnTo>
                    <a:pt x="362" y="0"/>
                  </a:lnTo>
                  <a:lnTo>
                    <a:pt x="272" y="45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244361" name="Text Box 201"/>
            <p:cNvSpPr txBox="1">
              <a:spLocks noChangeAspect="1" noChangeArrowheads="1"/>
            </p:cNvSpPr>
            <p:nvPr/>
          </p:nvSpPr>
          <p:spPr bwMode="auto">
            <a:xfrm>
              <a:off x="5026" y="843"/>
              <a:ext cx="213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E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362" name="Text Box 202"/>
            <p:cNvSpPr txBox="1">
              <a:spLocks noChangeAspect="1" noChangeArrowheads="1"/>
            </p:cNvSpPr>
            <p:nvPr/>
          </p:nvSpPr>
          <p:spPr bwMode="auto">
            <a:xfrm>
              <a:off x="5013" y="1137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B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363" name="Freeform 203"/>
            <p:cNvSpPr>
              <a:spLocks/>
            </p:cNvSpPr>
            <p:nvPr/>
          </p:nvSpPr>
          <p:spPr bwMode="auto">
            <a:xfrm rot="17909980">
              <a:off x="3300" y="1165"/>
              <a:ext cx="499" cy="408"/>
            </a:xfrm>
            <a:custGeom>
              <a:avLst/>
              <a:gdLst>
                <a:gd name="T0" fmla="*/ 272 w 499"/>
                <a:gd name="T1" fmla="*/ 45 h 408"/>
                <a:gd name="T2" fmla="*/ 90 w 499"/>
                <a:gd name="T3" fmla="*/ 136 h 408"/>
                <a:gd name="T4" fmla="*/ 0 w 499"/>
                <a:gd name="T5" fmla="*/ 317 h 408"/>
                <a:gd name="T6" fmla="*/ 45 w 499"/>
                <a:gd name="T7" fmla="*/ 408 h 408"/>
                <a:gd name="T8" fmla="*/ 272 w 499"/>
                <a:gd name="T9" fmla="*/ 363 h 408"/>
                <a:gd name="T10" fmla="*/ 317 w 499"/>
                <a:gd name="T11" fmla="*/ 272 h 408"/>
                <a:gd name="T12" fmla="*/ 362 w 499"/>
                <a:gd name="T13" fmla="*/ 181 h 408"/>
                <a:gd name="T14" fmla="*/ 453 w 499"/>
                <a:gd name="T15" fmla="*/ 181 h 408"/>
                <a:gd name="T16" fmla="*/ 499 w 499"/>
                <a:gd name="T17" fmla="*/ 90 h 408"/>
                <a:gd name="T18" fmla="*/ 499 w 499"/>
                <a:gd name="T19" fmla="*/ 45 h 408"/>
                <a:gd name="T20" fmla="*/ 408 w 499"/>
                <a:gd name="T21" fmla="*/ 0 h 408"/>
                <a:gd name="T22" fmla="*/ 362 w 499"/>
                <a:gd name="T23" fmla="*/ 0 h 408"/>
                <a:gd name="T24" fmla="*/ 272 w 499"/>
                <a:gd name="T25" fmla="*/ 4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9" h="408">
                  <a:moveTo>
                    <a:pt x="272" y="45"/>
                  </a:moveTo>
                  <a:lnTo>
                    <a:pt x="90" y="136"/>
                  </a:lnTo>
                  <a:lnTo>
                    <a:pt x="0" y="317"/>
                  </a:lnTo>
                  <a:lnTo>
                    <a:pt x="45" y="408"/>
                  </a:lnTo>
                  <a:lnTo>
                    <a:pt x="272" y="363"/>
                  </a:lnTo>
                  <a:lnTo>
                    <a:pt x="317" y="272"/>
                  </a:lnTo>
                  <a:lnTo>
                    <a:pt x="362" y="181"/>
                  </a:lnTo>
                  <a:lnTo>
                    <a:pt x="453" y="181"/>
                  </a:lnTo>
                  <a:lnTo>
                    <a:pt x="499" y="90"/>
                  </a:lnTo>
                  <a:lnTo>
                    <a:pt x="499" y="45"/>
                  </a:lnTo>
                  <a:lnTo>
                    <a:pt x="408" y="0"/>
                  </a:lnTo>
                  <a:lnTo>
                    <a:pt x="362" y="0"/>
                  </a:lnTo>
                  <a:lnTo>
                    <a:pt x="272" y="45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244364" name="Text Box 204"/>
            <p:cNvSpPr txBox="1">
              <a:spLocks noChangeAspect="1" noChangeArrowheads="1"/>
            </p:cNvSpPr>
            <p:nvPr/>
          </p:nvSpPr>
          <p:spPr bwMode="auto">
            <a:xfrm>
              <a:off x="3432" y="1395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D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365" name="Text Box 205"/>
            <p:cNvSpPr txBox="1">
              <a:spLocks noChangeAspect="1" noChangeArrowheads="1"/>
            </p:cNvSpPr>
            <p:nvPr/>
          </p:nvSpPr>
          <p:spPr bwMode="auto">
            <a:xfrm>
              <a:off x="3432" y="1098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i="1"/>
                <a:t>B</a:t>
              </a:r>
              <a:endParaRPr lang="en-US" altLang="zh-CN" b="1" i="1">
                <a:ea typeface="宋体" panose="02010600030101010101" pitchFamily="2" charset="-122"/>
              </a:endParaRPr>
            </a:p>
          </p:txBody>
        </p:sp>
        <p:sp>
          <p:nvSpPr>
            <p:cNvPr id="1244366" name="Freeform 206"/>
            <p:cNvSpPr>
              <a:spLocks/>
            </p:cNvSpPr>
            <p:nvPr/>
          </p:nvSpPr>
          <p:spPr bwMode="auto">
            <a:xfrm rot="32728997">
              <a:off x="4185" y="524"/>
              <a:ext cx="566" cy="84"/>
            </a:xfrm>
            <a:custGeom>
              <a:avLst/>
              <a:gdLst>
                <a:gd name="T0" fmla="*/ 272 w 499"/>
                <a:gd name="T1" fmla="*/ 45 h 408"/>
                <a:gd name="T2" fmla="*/ 90 w 499"/>
                <a:gd name="T3" fmla="*/ 136 h 408"/>
                <a:gd name="T4" fmla="*/ 0 w 499"/>
                <a:gd name="T5" fmla="*/ 317 h 408"/>
                <a:gd name="T6" fmla="*/ 45 w 499"/>
                <a:gd name="T7" fmla="*/ 408 h 408"/>
                <a:gd name="T8" fmla="*/ 272 w 499"/>
                <a:gd name="T9" fmla="*/ 363 h 408"/>
                <a:gd name="T10" fmla="*/ 317 w 499"/>
                <a:gd name="T11" fmla="*/ 272 h 408"/>
                <a:gd name="T12" fmla="*/ 362 w 499"/>
                <a:gd name="T13" fmla="*/ 181 h 408"/>
                <a:gd name="T14" fmla="*/ 453 w 499"/>
                <a:gd name="T15" fmla="*/ 181 h 408"/>
                <a:gd name="T16" fmla="*/ 499 w 499"/>
                <a:gd name="T17" fmla="*/ 90 h 408"/>
                <a:gd name="T18" fmla="*/ 499 w 499"/>
                <a:gd name="T19" fmla="*/ 45 h 408"/>
                <a:gd name="T20" fmla="*/ 408 w 499"/>
                <a:gd name="T21" fmla="*/ 0 h 408"/>
                <a:gd name="T22" fmla="*/ 362 w 499"/>
                <a:gd name="T23" fmla="*/ 0 h 408"/>
                <a:gd name="T24" fmla="*/ 272 w 499"/>
                <a:gd name="T25" fmla="*/ 4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9" h="408">
                  <a:moveTo>
                    <a:pt x="272" y="45"/>
                  </a:moveTo>
                  <a:lnTo>
                    <a:pt x="90" y="136"/>
                  </a:lnTo>
                  <a:lnTo>
                    <a:pt x="0" y="317"/>
                  </a:lnTo>
                  <a:lnTo>
                    <a:pt x="45" y="408"/>
                  </a:lnTo>
                  <a:lnTo>
                    <a:pt x="272" y="363"/>
                  </a:lnTo>
                  <a:lnTo>
                    <a:pt x="317" y="272"/>
                  </a:lnTo>
                  <a:lnTo>
                    <a:pt x="362" y="181"/>
                  </a:lnTo>
                  <a:lnTo>
                    <a:pt x="453" y="181"/>
                  </a:lnTo>
                  <a:lnTo>
                    <a:pt x="499" y="90"/>
                  </a:lnTo>
                  <a:lnTo>
                    <a:pt x="499" y="45"/>
                  </a:lnTo>
                  <a:lnTo>
                    <a:pt x="408" y="0"/>
                  </a:lnTo>
                  <a:lnTo>
                    <a:pt x="362" y="0"/>
                  </a:lnTo>
                  <a:lnTo>
                    <a:pt x="272" y="45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244367" name="Freeform 207"/>
            <p:cNvSpPr>
              <a:spLocks/>
            </p:cNvSpPr>
            <p:nvPr/>
          </p:nvSpPr>
          <p:spPr bwMode="auto">
            <a:xfrm rot="32728997">
              <a:off x="3888" y="1981"/>
              <a:ext cx="1089" cy="91"/>
            </a:xfrm>
            <a:custGeom>
              <a:avLst/>
              <a:gdLst>
                <a:gd name="T0" fmla="*/ 272 w 499"/>
                <a:gd name="T1" fmla="*/ 45 h 408"/>
                <a:gd name="T2" fmla="*/ 90 w 499"/>
                <a:gd name="T3" fmla="*/ 136 h 408"/>
                <a:gd name="T4" fmla="*/ 0 w 499"/>
                <a:gd name="T5" fmla="*/ 317 h 408"/>
                <a:gd name="T6" fmla="*/ 45 w 499"/>
                <a:gd name="T7" fmla="*/ 408 h 408"/>
                <a:gd name="T8" fmla="*/ 272 w 499"/>
                <a:gd name="T9" fmla="*/ 363 h 408"/>
                <a:gd name="T10" fmla="*/ 317 w 499"/>
                <a:gd name="T11" fmla="*/ 272 h 408"/>
                <a:gd name="T12" fmla="*/ 362 w 499"/>
                <a:gd name="T13" fmla="*/ 181 h 408"/>
                <a:gd name="T14" fmla="*/ 453 w 499"/>
                <a:gd name="T15" fmla="*/ 181 h 408"/>
                <a:gd name="T16" fmla="*/ 499 w 499"/>
                <a:gd name="T17" fmla="*/ 90 h 408"/>
                <a:gd name="T18" fmla="*/ 499 w 499"/>
                <a:gd name="T19" fmla="*/ 45 h 408"/>
                <a:gd name="T20" fmla="*/ 408 w 499"/>
                <a:gd name="T21" fmla="*/ 0 h 408"/>
                <a:gd name="T22" fmla="*/ 362 w 499"/>
                <a:gd name="T23" fmla="*/ 0 h 408"/>
                <a:gd name="T24" fmla="*/ 272 w 499"/>
                <a:gd name="T25" fmla="*/ 4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9" h="408">
                  <a:moveTo>
                    <a:pt x="272" y="45"/>
                  </a:moveTo>
                  <a:lnTo>
                    <a:pt x="90" y="136"/>
                  </a:lnTo>
                  <a:lnTo>
                    <a:pt x="0" y="317"/>
                  </a:lnTo>
                  <a:lnTo>
                    <a:pt x="45" y="408"/>
                  </a:lnTo>
                  <a:lnTo>
                    <a:pt x="272" y="363"/>
                  </a:lnTo>
                  <a:lnTo>
                    <a:pt x="317" y="272"/>
                  </a:lnTo>
                  <a:lnTo>
                    <a:pt x="362" y="181"/>
                  </a:lnTo>
                  <a:lnTo>
                    <a:pt x="453" y="181"/>
                  </a:lnTo>
                  <a:lnTo>
                    <a:pt x="499" y="90"/>
                  </a:lnTo>
                  <a:lnTo>
                    <a:pt x="499" y="45"/>
                  </a:lnTo>
                  <a:lnTo>
                    <a:pt x="408" y="0"/>
                  </a:lnTo>
                  <a:lnTo>
                    <a:pt x="362" y="0"/>
                  </a:lnTo>
                  <a:lnTo>
                    <a:pt x="272" y="45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244368" name="Oval 208"/>
            <p:cNvSpPr>
              <a:spLocks noChangeAspect="1" noChangeArrowheads="1"/>
            </p:cNvSpPr>
            <p:nvPr/>
          </p:nvSpPr>
          <p:spPr bwMode="auto">
            <a:xfrm rot="7290616" flipH="1">
              <a:off x="2974" y="2828"/>
              <a:ext cx="679" cy="678"/>
            </a:xfrm>
            <a:prstGeom prst="ellipse">
              <a:avLst/>
            </a:prstGeom>
            <a:noFill/>
            <a:ln w="33338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4369" name="Line 209"/>
            <p:cNvSpPr>
              <a:spLocks noChangeShapeType="1"/>
            </p:cNvSpPr>
            <p:nvPr/>
          </p:nvSpPr>
          <p:spPr bwMode="auto">
            <a:xfrm flipV="1">
              <a:off x="3630" y="2226"/>
              <a:ext cx="1386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1244370" name="Line 210"/>
            <p:cNvSpPr>
              <a:spLocks noChangeShapeType="1"/>
            </p:cNvSpPr>
            <p:nvPr/>
          </p:nvSpPr>
          <p:spPr bwMode="auto">
            <a:xfrm flipV="1">
              <a:off x="3104" y="1718"/>
              <a:ext cx="309" cy="11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endParaRPr lang="de-DE"/>
            </a:p>
          </p:txBody>
        </p:sp>
      </p:grpSp>
      <p:sp>
        <p:nvSpPr>
          <p:cNvPr id="1244371" name="Oval 211"/>
          <p:cNvSpPr>
            <a:spLocks noChangeArrowheads="1"/>
          </p:cNvSpPr>
          <p:nvPr/>
        </p:nvSpPr>
        <p:spPr bwMode="auto">
          <a:xfrm>
            <a:off x="0" y="1628775"/>
            <a:ext cx="3800475" cy="3805238"/>
          </a:xfrm>
          <a:prstGeom prst="ellips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4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D512B-F081-4C8D-AA78-794D89E3DF38}" type="slidenum">
              <a:rPr lang="en-US" altLang="de-DE"/>
              <a:pPr/>
              <a:t>9</a:t>
            </a:fld>
            <a:endParaRPr lang="en-US" altLang="de-DE"/>
          </a:p>
        </p:txBody>
      </p:sp>
      <p:graphicFrame>
        <p:nvGraphicFramePr>
          <p:cNvPr id="1245186" name="Object 2"/>
          <p:cNvGraphicFramePr>
            <a:graphicFrameLocks noChangeAspect="1"/>
          </p:cNvGraphicFramePr>
          <p:nvPr/>
        </p:nvGraphicFramePr>
        <p:xfrm>
          <a:off x="750888" y="1870075"/>
          <a:ext cx="7466012" cy="430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197" name="Image" r:id="rId3" imgW="6934801" imgH="3680779" progId="PSP.Image">
                  <p:embed/>
                </p:oleObj>
              </mc:Choice>
              <mc:Fallback>
                <p:oleObj name="Image" r:id="rId3" imgW="6934801" imgH="3680779" progId="PSP.Im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223"/>
                      <a:stretch>
                        <a:fillRect/>
                      </a:stretch>
                    </p:blipFill>
                    <p:spPr bwMode="auto">
                      <a:xfrm>
                        <a:off x="750888" y="1870075"/>
                        <a:ext cx="7466012" cy="430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25400" dir="54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5187" name="AutoShape 3"/>
          <p:cNvSpPr>
            <a:spLocks noChangeArrowheads="1"/>
          </p:cNvSpPr>
          <p:nvPr/>
        </p:nvSpPr>
        <p:spPr bwMode="auto">
          <a:xfrm>
            <a:off x="2759075" y="3724275"/>
            <a:ext cx="822325" cy="56832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87281" tIns="43641" rIns="87281" bIns="43641" anchor="ctr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>
                <a:ea typeface="宋体" panose="02010600030101010101" pitchFamily="2" charset="-122"/>
              </a:rPr>
              <a:t>Power Rail</a:t>
            </a:r>
          </a:p>
        </p:txBody>
      </p:sp>
      <p:sp>
        <p:nvSpPr>
          <p:cNvPr id="1245188" name="AutoShape 4"/>
          <p:cNvSpPr>
            <a:spLocks noChangeArrowheads="1"/>
          </p:cNvSpPr>
          <p:nvPr/>
        </p:nvSpPr>
        <p:spPr bwMode="auto">
          <a:xfrm>
            <a:off x="6443663" y="3657600"/>
            <a:ext cx="1073150" cy="33655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/>
              <a:t>Channel</a:t>
            </a:r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1245189" name="AutoShape 5"/>
          <p:cNvSpPr>
            <a:spLocks noChangeArrowheads="1"/>
          </p:cNvSpPr>
          <p:nvPr/>
        </p:nvSpPr>
        <p:spPr bwMode="auto">
          <a:xfrm>
            <a:off x="303213" y="3157538"/>
            <a:ext cx="1141412" cy="5715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87281" tIns="43641" rIns="87281" bIns="43641" anchor="ctr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/>
              <a:t>External Pad</a:t>
            </a:r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1245191" name="Text Box 7"/>
          <p:cNvSpPr txBox="1">
            <a:spLocks noChangeAspect="1" noChangeArrowheads="1"/>
          </p:cNvSpPr>
          <p:nvPr/>
        </p:nvSpPr>
        <p:spPr bwMode="auto">
          <a:xfrm>
            <a:off x="836613" y="1166813"/>
            <a:ext cx="2043112" cy="3540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Channel Routing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45193" name="AutoShape 9"/>
          <p:cNvSpPr>
            <a:spLocks noChangeArrowheads="1"/>
          </p:cNvSpPr>
          <p:nvPr/>
        </p:nvSpPr>
        <p:spPr bwMode="auto">
          <a:xfrm>
            <a:off x="6227763" y="2997200"/>
            <a:ext cx="1771650" cy="33655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/>
              <a:t>Standard Cell Row</a:t>
            </a:r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124519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DE" altLang="de-DE"/>
              <a:t>6.1	Terminology</a:t>
            </a:r>
          </a:p>
        </p:txBody>
      </p:sp>
      <p:sp>
        <p:nvSpPr>
          <p:cNvPr id="10" name="Text Box 246"/>
          <p:cNvSpPr txBox="1">
            <a:spLocks noChangeArrowheads="1"/>
          </p:cNvSpPr>
          <p:nvPr/>
        </p:nvSpPr>
        <p:spPr bwMode="auto">
          <a:xfrm rot="162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4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4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4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4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7" grpId="0" animBg="1"/>
      <p:bldP spid="1245188" grpId="0" animBg="1"/>
      <p:bldP spid="1245189" grpId="0" animBg="1"/>
      <p:bldP spid="1245193" grpId="0" animBg="1"/>
    </p:bldLst>
  </p:timing>
</p:sld>
</file>

<file path=ppt/theme/theme1.xml><?xml version="1.0" encoding="utf-8"?>
<a:theme xmlns:a="http://schemas.openxmlformats.org/drawingml/2006/main" name="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CC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l" defTabSz="8715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CC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l" defTabSz="8715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5038</Words>
  <Application>Microsoft Office PowerPoint</Application>
  <PresentationFormat>Bildschirmpräsentation (4:3)</PresentationFormat>
  <Paragraphs>1923</Paragraphs>
  <Slides>76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76</vt:i4>
      </vt:variant>
    </vt:vector>
  </HeadingPairs>
  <TitlesOfParts>
    <vt:vector size="88" baseType="lpstr">
      <vt:lpstr>ＭＳ Ｐゴシック</vt:lpstr>
      <vt:lpstr>宋体</vt:lpstr>
      <vt:lpstr>Arial</vt:lpstr>
      <vt:lpstr>Courier New</vt:lpstr>
      <vt:lpstr>等线</vt:lpstr>
      <vt:lpstr>新細明體</vt:lpstr>
      <vt:lpstr>Symbol</vt:lpstr>
      <vt:lpstr>Times</vt:lpstr>
      <vt:lpstr>Times New Roman</vt:lpstr>
      <vt:lpstr>Präsentation Springer</vt:lpstr>
      <vt:lpstr>Photo Editor-Foto</vt:lpstr>
      <vt:lpstr>Image</vt:lpstr>
      <vt:lpstr>PowerPoint-Präsentation</vt:lpstr>
      <vt:lpstr>Chapter 6 – Detailed Routing</vt:lpstr>
      <vt:lpstr>6  Detailed Routing</vt:lpstr>
      <vt:lpstr>6  Detailed Routing</vt:lpstr>
      <vt:lpstr>6  Detailed Routing</vt:lpstr>
      <vt:lpstr>6  Detailed Routing</vt:lpstr>
      <vt:lpstr>6  Detailed Routing</vt:lpstr>
      <vt:lpstr>6.1 Terminology</vt:lpstr>
      <vt:lpstr>6.1 Terminology</vt:lpstr>
      <vt:lpstr>6.1 Terminology</vt:lpstr>
      <vt:lpstr>6.1 Terminology</vt:lpstr>
      <vt:lpstr>6.1 Terminology</vt:lpstr>
      <vt:lpstr>6.1 Terminology</vt:lpstr>
      <vt:lpstr>6.2 Horizontal and Vertical Constraint Graphs</vt:lpstr>
      <vt:lpstr>6.2 Horizontal and Vertical Constraint Graphs</vt:lpstr>
      <vt:lpstr>6.3.1 Horizontal Constraint Graphs</vt:lpstr>
      <vt:lpstr>6.3.1 Horizontal Constraint Graphs</vt:lpstr>
      <vt:lpstr>6.3.1 Horizontal Constraint Graphs</vt:lpstr>
      <vt:lpstr>6.3.1 Horizontal Constraint Graphs</vt:lpstr>
      <vt:lpstr>6.3.1 Horizontal Constraint Graphs</vt:lpstr>
      <vt:lpstr>6.3.1 Horizontal Constraint Graphs</vt:lpstr>
      <vt:lpstr>6.3.1 Horizontal Constraint Graphs</vt:lpstr>
      <vt:lpstr>6.3.2 Vertical Constraint Graphs</vt:lpstr>
      <vt:lpstr>6.3.2 Vertical Constraint Graphs</vt:lpstr>
      <vt:lpstr>6.3.2 Vertical Constraint Graphs</vt:lpstr>
      <vt:lpstr>6.3.2 Vertical Constraint Graphs</vt:lpstr>
      <vt:lpstr>6.3.2 Vertical Constraint Graphs</vt:lpstr>
      <vt:lpstr>6.3.2 Vertical Constraint Graphs</vt:lpstr>
      <vt:lpstr>6.3.2 Vertical Constraint Graphs</vt:lpstr>
      <vt:lpstr>6.3.2 Vertical Constraint Graphs</vt:lpstr>
      <vt:lpstr>6.3.2 Vertical Constraint Graphs</vt:lpstr>
      <vt:lpstr>6.3.2 Vertical Constraint Graphs</vt:lpstr>
      <vt:lpstr>6.3.2 Vertical Constraint Graphs</vt:lpstr>
      <vt:lpstr>6.3 Channel Routing Algorithms</vt:lpstr>
      <vt:lpstr>6.3.1  Left-Edge Algorithm</vt:lpstr>
      <vt:lpstr>6.3.1  Left-Edge Algorithm</vt:lpstr>
      <vt:lpstr>6.3.1  Left-Edge Algorithm – Example </vt:lpstr>
      <vt:lpstr>6.3.1  Left-Edge Algorithm – Example </vt:lpstr>
      <vt:lpstr>6.3.1  Left-Edge Algorithm – Example </vt:lpstr>
      <vt:lpstr>6.3.1  Left-Edge Algorithm – Example </vt:lpstr>
      <vt:lpstr>6.3.1  Left-Edge Algorithm – Example </vt:lpstr>
      <vt:lpstr>6.3.1  Left-Edge Algorithm – Example </vt:lpstr>
      <vt:lpstr>6.3.1  Left-Edge Algorithm – Example </vt:lpstr>
      <vt:lpstr>6.3.1  Left-Edge Algorithm – Example </vt:lpstr>
      <vt:lpstr>6.3.1  Left-Edge Algorithm – Example </vt:lpstr>
      <vt:lpstr>6.3.1  Left-Edge Algorithm – Example </vt:lpstr>
      <vt:lpstr>6.3.1  Left-Edge Algorithm – Example </vt:lpstr>
      <vt:lpstr>6.3.1  Left-Edge Algorithm – Example </vt:lpstr>
      <vt:lpstr>6.3.2 Dogleg Routing</vt:lpstr>
      <vt:lpstr>6.3.2 Dogleg Routing</vt:lpstr>
      <vt:lpstr>6.3.2 Dogleg Routing</vt:lpstr>
      <vt:lpstr>6.3.2 Dogleg Routing</vt:lpstr>
      <vt:lpstr>6.3.2 Dogleg Routing</vt:lpstr>
      <vt:lpstr>6.4 Switchbox Routing</vt:lpstr>
      <vt:lpstr>6.4 Switchbox Routing</vt:lpstr>
      <vt:lpstr>6.4 Switchbox Routing</vt:lpstr>
      <vt:lpstr>6.4 Switchbox Routing – Example </vt:lpstr>
      <vt:lpstr>6.4 Switchbox Routing – Example </vt:lpstr>
      <vt:lpstr>6.5 Over-the-Cell Routing Algorithms</vt:lpstr>
      <vt:lpstr>6.5 Over-the-Cell Routing Algorithms</vt:lpstr>
      <vt:lpstr>6.5 Over-the-Cell Routing Algorithms</vt:lpstr>
      <vt:lpstr>6.5 Over-the-Cell Routing Algorithms</vt:lpstr>
      <vt:lpstr>6.5 Over-the-Cell Routing Algorithms</vt:lpstr>
      <vt:lpstr>6.5 Over-the-Cell Routing Algorithms</vt:lpstr>
      <vt:lpstr>6.5 Over-the-Cell Routing Algorithms</vt:lpstr>
      <vt:lpstr>PowerPoint-Präsentation</vt:lpstr>
      <vt:lpstr>6.6 Modern Challenges in Detailed Routing</vt:lpstr>
      <vt:lpstr>6.6 Modern Challenges in Detailed Routing</vt:lpstr>
      <vt:lpstr>6.6 Modern Challenges in Detailed Routing</vt:lpstr>
      <vt:lpstr>6.6 Modern Challenges in Detailed Routing</vt:lpstr>
      <vt:lpstr>6.6 Modern Challenges in Detailed Routing</vt:lpstr>
      <vt:lpstr>6.6 Modern Challenges in Detailed Routing</vt:lpstr>
      <vt:lpstr>Summary of Chapter 6 – Context</vt:lpstr>
      <vt:lpstr>Summary of Chapter 6 – Routing Regions </vt:lpstr>
      <vt:lpstr>Summary of Chapter 6 – Algorithms and Data Structures </vt:lpstr>
      <vt:lpstr>Summary of Chapter 6 – Modern Challenges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VLSI Physical Design, Springer Verlag</dc:title>
  <dc:subject>Chapter 6 -- Detailed Routing</dc:subject>
  <dc:creator/>
  <dc:description>Some Images (c) 2011 Springer Verlag</dc:description>
  <cp:lastModifiedBy/>
  <cp:revision>310</cp:revision>
  <dcterms:created xsi:type="dcterms:W3CDTF">2006-01-19T09:34:56Z</dcterms:created>
  <dcterms:modified xsi:type="dcterms:W3CDTF">2022-08-02T13:21:27Z</dcterms:modified>
</cp:coreProperties>
</file>